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5"/>
  </p:notesMasterIdLst>
  <p:sldIdLst>
    <p:sldId id="256" r:id="rId2"/>
    <p:sldId id="268" r:id="rId3"/>
    <p:sldId id="259" r:id="rId4"/>
    <p:sldId id="285" r:id="rId5"/>
    <p:sldId id="269" r:id="rId6"/>
    <p:sldId id="270" r:id="rId7"/>
    <p:sldId id="260" r:id="rId8"/>
    <p:sldId id="287" r:id="rId9"/>
    <p:sldId id="286" r:id="rId10"/>
    <p:sldId id="320" r:id="rId11"/>
    <p:sldId id="281" r:id="rId12"/>
    <p:sldId id="288" r:id="rId13"/>
    <p:sldId id="329" r:id="rId14"/>
    <p:sldId id="330" r:id="rId15"/>
    <p:sldId id="261" r:id="rId16"/>
    <p:sldId id="292" r:id="rId17"/>
    <p:sldId id="289" r:id="rId18"/>
    <p:sldId id="318" r:id="rId19"/>
    <p:sldId id="319" r:id="rId20"/>
    <p:sldId id="291" r:id="rId21"/>
    <p:sldId id="315" r:id="rId22"/>
    <p:sldId id="262" r:id="rId23"/>
    <p:sldId id="317" r:id="rId24"/>
    <p:sldId id="290" r:id="rId25"/>
    <p:sldId id="316" r:id="rId26"/>
    <p:sldId id="293" r:id="rId27"/>
    <p:sldId id="294" r:id="rId28"/>
    <p:sldId id="263" r:id="rId29"/>
    <p:sldId id="295" r:id="rId30"/>
    <p:sldId id="296" r:id="rId31"/>
    <p:sldId id="297" r:id="rId32"/>
    <p:sldId id="264" r:id="rId33"/>
    <p:sldId id="298" r:id="rId34"/>
    <p:sldId id="305" r:id="rId35"/>
    <p:sldId id="265" r:id="rId36"/>
    <p:sldId id="331" r:id="rId37"/>
    <p:sldId id="332" r:id="rId38"/>
    <p:sldId id="299" r:id="rId39"/>
    <p:sldId id="300" r:id="rId40"/>
    <p:sldId id="301" r:id="rId41"/>
    <p:sldId id="306" r:id="rId42"/>
    <p:sldId id="307" r:id="rId43"/>
    <p:sldId id="308" r:id="rId44"/>
    <p:sldId id="309" r:id="rId45"/>
    <p:sldId id="310" r:id="rId46"/>
    <p:sldId id="323" r:id="rId47"/>
    <p:sldId id="311" r:id="rId48"/>
    <p:sldId id="312" r:id="rId49"/>
    <p:sldId id="324" r:id="rId50"/>
    <p:sldId id="325" r:id="rId51"/>
    <p:sldId id="326" r:id="rId52"/>
    <p:sldId id="327" r:id="rId53"/>
    <p:sldId id="328" r:id="rId54"/>
    <p:sldId id="283" r:id="rId55"/>
    <p:sldId id="313" r:id="rId56"/>
    <p:sldId id="314" r:id="rId57"/>
    <p:sldId id="267" r:id="rId58"/>
    <p:sldId id="303" r:id="rId59"/>
    <p:sldId id="277" r:id="rId60"/>
    <p:sldId id="271" r:id="rId61"/>
    <p:sldId id="278" r:id="rId62"/>
    <p:sldId id="279" r:id="rId63"/>
    <p:sldId id="280"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777777"/>
    <a:srgbClr val="0000FF"/>
    <a:srgbClr val="660066"/>
    <a:srgbClr val="FF0066"/>
    <a:srgbClr val="008000"/>
    <a:srgbClr val="00FF00"/>
    <a:srgbClr val="FF9966"/>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7" d="100"/>
          <a:sy n="67" d="100"/>
        </p:scale>
        <p:origin x="-1380"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04157-49F7-4DC2-95B1-37C3B719313E}" type="datetimeFigureOut">
              <a:rPr lang="fr-FR" smtClean="0"/>
              <a:pPr/>
              <a:t>29/01/2021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DA600-D54A-42B4-BAF4-4FEE518A666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39DA600-D54A-42B4-BAF4-4FEE518A666E}" type="slidenum">
              <a:rPr lang="fr-FR" smtClean="0"/>
              <a:pPr/>
              <a:t>43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8" name="Espace réservé du numéro de diapositive 7"/>
          <p:cNvSpPr>
            <a:spLocks noGrp="1"/>
          </p:cNvSpPr>
          <p:nvPr>
            <p:ph type="sldNum" sz="quarter" idx="11"/>
          </p:nvPr>
        </p:nvSpPr>
        <p:spPr/>
        <p:txBody>
          <a:bodyPr/>
          <a:lstStyle/>
          <a:p>
            <a:fld id="{DA731D55-1FAD-47B2-9FF2-287720928275}"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DB177E0-CDA7-45C4-AC18-6BCFAE810133}" type="datetimeFigureOut">
              <a:rPr lang="fr-FR" smtClean="0"/>
              <a:pPr/>
              <a:t>29/01/2021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DA731D55-1FAD-47B2-9FF2-28772092827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7DB177E0-CDA7-45C4-AC18-6BCFAE810133}" type="datetimeFigureOut">
              <a:rPr lang="fr-FR" smtClean="0"/>
              <a:pPr/>
              <a:t>29/01/2021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DB177E0-CDA7-45C4-AC18-6BCFAE810133}" type="datetimeFigureOut">
              <a:rPr lang="fr-FR" smtClean="0"/>
              <a:pPr/>
              <a:t>29/01/2021</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A731D55-1FAD-47B2-9FF2-28772092827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F:\CMA%20CGM%20Alexander%20Von%20Humboldt%20%20%20ex%20Largest%20Container%20Ship%20%20%20Port%20of%20Hamburg%202013,%2028th%20May.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Tandemloc's%20Stacking%20Twistlocks.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F:\Logistique%20et%20transport%20vedios\4-%20Emballage%20and%20containers\Container%20OpenTop%20Edelstahl.mp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F:\Logistique%20et%20transport%20vedios\4-%20Emballage%20and%20containers\20&#8217;%20Open%20Top%20Cradle%20Container.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F:\Logistique%20et%20transport%20vedios\4-%20Emballage%20and%20containers\20&#8217;%20Open%20Top%20Bulk%20Container.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F:\Logistique%20et%20transport%20vedios\4-%20Emballage%20and%20containers\Loading%20of%20boat%20on%2040'%20flat%20rack%20container.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ontaineroccasion.files.wordpress.com/2013/04/container-op-lateral-posterior-40-ft-open-side-neuf.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F:\Logistique%20et%20transport%20vedios\4-%20Emballage%20and%20containers\40ft%20High%20Cube%20Side%20Opening%20Containers_.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containeroccasion.files.wordpress.com/2013/04/container-isole-neuf-20-pieds.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838200"/>
            <a:ext cx="8458200" cy="3352800"/>
          </a:xfrm>
        </p:spPr>
        <p:txBody>
          <a:bodyPr>
            <a:noAutofit/>
          </a:bodyPr>
          <a:lstStyle/>
          <a:p>
            <a:pPr algn="ctr" rtl="1">
              <a:spcBef>
                <a:spcPts val="0"/>
              </a:spcBef>
            </a:pPr>
            <a:r>
              <a:rPr lang="ar-DZ" sz="1800" b="1" i="1" dirty="0" smtClean="0">
                <a:latin typeface="Times New Roman" pitchFamily="18" charset="0"/>
                <a:cs typeface="Times New Roman" pitchFamily="18" charset="0"/>
              </a:rPr>
              <a:t>الجمهــورية الجزائــرية الديمقــراطية الشعبيـــة</a:t>
            </a:r>
            <a:endParaRPr lang="en-US" sz="1800" b="1" dirty="0" smtClean="0">
              <a:latin typeface="Times New Roman" pitchFamily="18" charset="0"/>
              <a:cs typeface="Times New Roman" pitchFamily="18" charset="0"/>
            </a:endParaRPr>
          </a:p>
          <a:p>
            <a:pPr algn="ctr">
              <a:spcBef>
                <a:spcPts val="0"/>
              </a:spcBef>
            </a:pPr>
            <a:r>
              <a:rPr lang="fr-FR" sz="1800" b="1" i="1" dirty="0" smtClean="0">
                <a:latin typeface="Times New Roman" pitchFamily="18" charset="0"/>
                <a:cs typeface="Times New Roman" pitchFamily="18" charset="0"/>
              </a:rPr>
              <a:t>République Algérienne Démocratique et Populaire</a:t>
            </a:r>
            <a:endParaRPr lang="en-US" sz="1800" b="1" dirty="0" smtClean="0">
              <a:latin typeface="Times New Roman" pitchFamily="18" charset="0"/>
              <a:cs typeface="Times New Roman" pitchFamily="18" charset="0"/>
            </a:endParaRPr>
          </a:p>
          <a:p>
            <a:pPr algn="ctr">
              <a:spcBef>
                <a:spcPts val="0"/>
              </a:spcBef>
            </a:pPr>
            <a:r>
              <a:rPr lang="ar-DZ" sz="1800" b="1" dirty="0" smtClean="0">
                <a:latin typeface="Times New Roman" pitchFamily="18" charset="0"/>
                <a:cs typeface="Times New Roman" pitchFamily="18" charset="0"/>
              </a:rPr>
              <a:t>وزارة التعليــم العــالي </a:t>
            </a:r>
            <a:r>
              <a:rPr lang="ar-DZ" sz="1800" b="1" dirty="0" err="1" smtClean="0">
                <a:latin typeface="Times New Roman" pitchFamily="18" charset="0"/>
                <a:cs typeface="Times New Roman" pitchFamily="18" charset="0"/>
              </a:rPr>
              <a:t>و</a:t>
            </a:r>
            <a:r>
              <a:rPr lang="ar-DZ" sz="1800" b="1" dirty="0" smtClean="0">
                <a:latin typeface="Times New Roman" pitchFamily="18" charset="0"/>
                <a:cs typeface="Times New Roman" pitchFamily="18" charset="0"/>
              </a:rPr>
              <a:t> البحــث العلمـي</a:t>
            </a:r>
            <a:endParaRPr lang="en-US" sz="1800" b="1" dirty="0" smtClean="0">
              <a:latin typeface="Times New Roman" pitchFamily="18" charset="0"/>
              <a:cs typeface="Times New Roman" pitchFamily="18" charset="0"/>
            </a:endParaRPr>
          </a:p>
          <a:p>
            <a:pPr algn="ctr">
              <a:spcBef>
                <a:spcPts val="0"/>
              </a:spcBef>
            </a:pPr>
            <a:r>
              <a:rPr lang="fr-FR" sz="1800" b="1" i="1" dirty="0" smtClean="0">
                <a:latin typeface="Times New Roman" pitchFamily="18" charset="0"/>
                <a:cs typeface="Times New Roman" pitchFamily="18" charset="0"/>
              </a:rPr>
              <a:t>Ministère de l’Enseignement Supérieur et de la Recherche Scientifique</a:t>
            </a:r>
            <a:endParaRPr lang="en-US" sz="1800" b="1" dirty="0" smtClean="0">
              <a:latin typeface="Times New Roman" pitchFamily="18" charset="0"/>
              <a:cs typeface="Times New Roman" pitchFamily="18" charset="0"/>
            </a:endParaRPr>
          </a:p>
          <a:p>
            <a:pPr algn="ctr">
              <a:spcBef>
                <a:spcPts val="0"/>
              </a:spcBef>
            </a:pPr>
            <a:r>
              <a:rPr lang="ar-DZ" sz="1800" b="1" i="1" dirty="0" smtClean="0">
                <a:latin typeface="Times New Roman" pitchFamily="18" charset="0"/>
                <a:cs typeface="Times New Roman" pitchFamily="18" charset="0"/>
              </a:rPr>
              <a:t>جــامعة محــمد </a:t>
            </a:r>
            <a:r>
              <a:rPr lang="ar-DZ" sz="1800" b="1" i="1" dirty="0" err="1" smtClean="0">
                <a:latin typeface="Times New Roman" pitchFamily="18" charset="0"/>
                <a:cs typeface="Times New Roman" pitchFamily="18" charset="0"/>
              </a:rPr>
              <a:t>خيضــر</a:t>
            </a:r>
            <a:r>
              <a:rPr lang="ar-DZ" sz="1800" b="1" i="1" dirty="0" smtClean="0">
                <a:latin typeface="Times New Roman" pitchFamily="18" charset="0"/>
                <a:cs typeface="Times New Roman" pitchFamily="18" charset="0"/>
              </a:rPr>
              <a:t> – بسكرة –</a:t>
            </a:r>
            <a:endParaRPr lang="en-US" sz="1800" b="1" dirty="0" smtClean="0">
              <a:latin typeface="Times New Roman" pitchFamily="18" charset="0"/>
              <a:cs typeface="Times New Roman" pitchFamily="18" charset="0"/>
            </a:endParaRPr>
          </a:p>
          <a:p>
            <a:pPr algn="ctr">
              <a:spcBef>
                <a:spcPts val="0"/>
              </a:spcBef>
            </a:pPr>
            <a:r>
              <a:rPr lang="ar-DZ" sz="1800" b="1" i="1" dirty="0" smtClean="0">
                <a:latin typeface="Times New Roman" pitchFamily="18" charset="0"/>
                <a:cs typeface="Times New Roman" pitchFamily="18" charset="0"/>
              </a:rPr>
              <a:t>كــلية العلــوم الاقتصــادية </a:t>
            </a:r>
            <a:r>
              <a:rPr lang="ar-DZ" sz="1800" b="1" i="1" dirty="0" err="1" smtClean="0">
                <a:latin typeface="Times New Roman" pitchFamily="18" charset="0"/>
                <a:cs typeface="Times New Roman" pitchFamily="18" charset="0"/>
              </a:rPr>
              <a:t>و</a:t>
            </a:r>
            <a:r>
              <a:rPr lang="ar-DZ" sz="1800" b="1" i="1" dirty="0" smtClean="0">
                <a:latin typeface="Times New Roman" pitchFamily="18" charset="0"/>
                <a:cs typeface="Times New Roman" pitchFamily="18" charset="0"/>
              </a:rPr>
              <a:t> التجــارية </a:t>
            </a:r>
            <a:r>
              <a:rPr lang="ar-DZ" sz="1800" b="1" i="1" dirty="0" err="1" smtClean="0">
                <a:latin typeface="Times New Roman" pitchFamily="18" charset="0"/>
                <a:cs typeface="Times New Roman" pitchFamily="18" charset="0"/>
              </a:rPr>
              <a:t>و</a:t>
            </a:r>
            <a:r>
              <a:rPr lang="ar-DZ" sz="1800" b="1" i="1" dirty="0" smtClean="0">
                <a:latin typeface="Times New Roman" pitchFamily="18" charset="0"/>
                <a:cs typeface="Times New Roman" pitchFamily="18" charset="0"/>
              </a:rPr>
              <a:t> علــوم التسييــر</a:t>
            </a:r>
            <a:endParaRPr lang="en-US" sz="1800" b="1" dirty="0" smtClean="0">
              <a:latin typeface="Times New Roman" pitchFamily="18" charset="0"/>
              <a:cs typeface="Times New Roman" pitchFamily="18" charset="0"/>
            </a:endParaRPr>
          </a:p>
          <a:p>
            <a:pPr algn="ctr">
              <a:spcBef>
                <a:spcPts val="0"/>
              </a:spcBef>
            </a:pPr>
            <a:r>
              <a:rPr lang="ar-DZ" sz="1800" b="1" i="1" dirty="0" smtClean="0">
                <a:latin typeface="Times New Roman" pitchFamily="18" charset="0"/>
                <a:cs typeface="Times New Roman" pitchFamily="18" charset="0"/>
              </a:rPr>
              <a:t>قسم العلوم التجارية</a:t>
            </a:r>
            <a:endParaRPr lang="en-US" sz="1800" b="1" dirty="0" smtClean="0">
              <a:latin typeface="Times New Roman" pitchFamily="18" charset="0"/>
              <a:cs typeface="Times New Roman" pitchFamily="18" charset="0"/>
            </a:endParaRPr>
          </a:p>
          <a:p>
            <a:pPr algn="ctr" rtl="1">
              <a:spcBef>
                <a:spcPts val="0"/>
              </a:spcBef>
            </a:pPr>
            <a:r>
              <a:rPr lang="ar-DZ" sz="1800" b="1" dirty="0" smtClean="0">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2800" b="1" dirty="0" smtClean="0">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latin typeface="Times New Roman" pitchFamily="18" charset="0"/>
                <a:cs typeface="Times New Roman" pitchFamily="18" charset="0"/>
              </a:rPr>
              <a:t>الموسم الجامعي: 2021/2020</a:t>
            </a:r>
            <a:endParaRPr lang="ar-DZ" b="1" dirty="0" smtClean="0">
              <a:latin typeface="Times New Roman" pitchFamily="18" charset="0"/>
              <a:cs typeface="Times New Roman" pitchFamily="18" charset="0"/>
            </a:endParaRPr>
          </a:p>
        </p:txBody>
      </p:sp>
      <p:grpSp>
        <p:nvGrpSpPr>
          <p:cNvPr id="5" name="Group 1"/>
          <p:cNvGrpSpPr>
            <a:grpSpLocks/>
          </p:cNvGrpSpPr>
          <p:nvPr/>
        </p:nvGrpSpPr>
        <p:grpSpPr bwMode="auto">
          <a:xfrm>
            <a:off x="7620000" y="5334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687002" y="5334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5310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FF0000"/>
                </a:solidFill>
                <a:latin typeface="Adobe Arabic" pitchFamily="18" charset="-78"/>
                <a:cs typeface="Adobe Arabic" pitchFamily="18" charset="-78"/>
              </a:rPr>
              <a:t>التغليف الدولي والحاويات</a:t>
            </a:r>
            <a:endParaRPr lang="fr-FR" sz="4400" b="1" dirty="0" smtClean="0">
              <a:solidFill>
                <a:srgbClr val="FF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FF0000"/>
                </a:solidFill>
                <a:latin typeface="Adobe Arabic" pitchFamily="18" charset="-78"/>
                <a:cs typeface="Adobe Arabic" pitchFamily="18" charset="-78"/>
              </a:rPr>
              <a:t>Emballage international et conteneurs</a:t>
            </a:r>
            <a:endParaRPr lang="fr-FR" sz="2400" b="1" dirty="0">
              <a:solidFill>
                <a:srgbClr val="FF0000"/>
              </a:solidFill>
              <a:latin typeface="Adobe Arabic" pitchFamily="18" charset="-78"/>
              <a:cs typeface="Adobe Arabic" pitchFamily="18"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391400"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CMA CGM Alexander Von Humboldt</a:t>
            </a:r>
            <a:endParaRPr lang="fr-FR" sz="3200" b="1" dirty="0">
              <a:solidFill>
                <a:srgbClr val="FF0000"/>
              </a:solidFill>
              <a:latin typeface="Times New Roman" pitchFamily="18" charset="0"/>
              <a:cs typeface="Times New Roman" pitchFamily="18" charset="0"/>
            </a:endParaRPr>
          </a:p>
        </p:txBody>
      </p:sp>
      <p:pic>
        <p:nvPicPr>
          <p:cNvPr id="5" name="CMA CGM Alexander Von Humboldt   ex Largest Container Ship   Port of Hamburg 2013, 28th May.mp4">
            <a:hlinkClick r:id="" action="ppaction://media"/>
          </p:cNvPr>
          <p:cNvPicPr>
            <a:picLocks noGrp="1" noRot="1" noChangeAspect="1"/>
          </p:cNvPicPr>
          <p:nvPr>
            <p:ph idx="1"/>
            <a:videoFile r:link="rId1"/>
          </p:nvPr>
        </p:nvPicPr>
        <p:blipFill>
          <a:blip r:embed="rId3"/>
          <a:stretch>
            <a:fillRect/>
          </a:stretch>
        </p:blipFill>
        <p:spPr>
          <a:xfrm>
            <a:off x="152400" y="990600"/>
            <a:ext cx="8839200" cy="5562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0" y="457200"/>
            <a:ext cx="3276600" cy="914400"/>
          </a:xfrm>
        </p:spPr>
        <p:txBody>
          <a:bodyPr>
            <a:normAutofit/>
          </a:bodyPr>
          <a:lstStyle/>
          <a:p>
            <a:pPr algn="r" rtl="1"/>
            <a:r>
              <a:rPr lang="ar-DZ" sz="4000" b="1" dirty="0" smtClean="0">
                <a:solidFill>
                  <a:srgbClr val="FF0000"/>
                </a:solidFill>
                <a:latin typeface="Times New Roman" pitchFamily="18" charset="0"/>
                <a:cs typeface="Times New Roman" pitchFamily="18" charset="0"/>
              </a:rPr>
              <a:t>4. بنية الحاوية:</a:t>
            </a:r>
            <a:endParaRPr lang="fr-FR" sz="40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81000" y="1524000"/>
            <a:ext cx="8305800" cy="2590800"/>
          </a:xfrm>
        </p:spPr>
        <p:txBody>
          <a:bodyPr>
            <a:noAutofit/>
          </a:bodyPr>
          <a:lstStyle/>
          <a:p>
            <a:pPr marL="0" indent="3175" algn="just" rtl="1">
              <a:buClr>
                <a:srgbClr val="FF0000"/>
              </a:buClr>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الإطار:</a:t>
            </a:r>
            <a:r>
              <a:rPr lang="ar-SA" sz="3600" b="1" dirty="0" smtClean="0">
                <a:solidFill>
                  <a:schemeClr val="bg1"/>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إطاران سفلي وعلوي متينان للغاية (</a:t>
            </a:r>
            <a:r>
              <a:rPr lang="ar-SA" sz="3200" b="1" dirty="0" smtClean="0">
                <a:solidFill>
                  <a:srgbClr val="FF0000"/>
                </a:solidFill>
                <a:latin typeface="Times New Roman" pitchFamily="18" charset="0"/>
                <a:cs typeface="Times New Roman" pitchFamily="18" charset="0"/>
              </a:rPr>
              <a:t>قضبان أفقية وعمودية من الصلب</a:t>
            </a:r>
            <a:r>
              <a:rPr lang="ar-SA" sz="3200" b="1" dirty="0" smtClean="0">
                <a:latin typeface="Times New Roman" pitchFamily="18" charset="0"/>
                <a:cs typeface="Times New Roman" pitchFamily="18" charset="0"/>
              </a:rPr>
              <a:t>)، ويتم تجميع </a:t>
            </a:r>
            <a:r>
              <a:rPr lang="ar-DZ" sz="3200" b="1" dirty="0" smtClean="0">
                <a:latin typeface="Times New Roman" pitchFamily="18" charset="0"/>
                <a:cs typeface="Times New Roman" pitchFamily="18" charset="0"/>
              </a:rPr>
              <a:t>بينها</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بـ </a:t>
            </a:r>
            <a:r>
              <a:rPr lang="ar-SA" sz="3200" b="1" dirty="0" smtClean="0">
                <a:latin typeface="Times New Roman" pitchFamily="18" charset="0"/>
                <a:cs typeface="Times New Roman" pitchFamily="18" charset="0"/>
              </a:rPr>
              <a:t>8 قطع زاوية </a:t>
            </a:r>
            <a:r>
              <a:rPr lang="ar-SA" sz="3200" b="1" dirty="0" err="1" smtClean="0">
                <a:latin typeface="Times New Roman" pitchFamily="18" charset="0"/>
                <a:cs typeface="Times New Roman" pitchFamily="18" charset="0"/>
              </a:rPr>
              <a:t>مقولبة</a:t>
            </a:r>
            <a:r>
              <a:rPr lang="ar-SA" sz="3200" b="1" dirty="0" smtClean="0">
                <a:latin typeface="Times New Roman" pitchFamily="18" charset="0"/>
                <a:cs typeface="Times New Roman" pitchFamily="18" charset="0"/>
              </a:rPr>
              <a:t> من الصلب (براءة اختراع </a:t>
            </a:r>
            <a:r>
              <a:rPr lang="fr-FR" sz="3200" b="1" dirty="0" smtClean="0">
                <a:latin typeface="Times New Roman" pitchFamily="18" charset="0"/>
                <a:cs typeface="Times New Roman" pitchFamily="18" charset="0"/>
              </a:rPr>
              <a:t>Mac Lean</a:t>
            </a:r>
            <a:r>
              <a:rPr lang="ar-SA" sz="3200" b="1" dirty="0" smtClean="0">
                <a:latin typeface="Times New Roman" pitchFamily="18" charset="0"/>
                <a:cs typeface="Times New Roman" pitchFamily="18" charset="0"/>
              </a:rPr>
              <a:t>)، مزودة ب</a:t>
            </a:r>
            <a:r>
              <a:rPr lang="ar-SA" sz="3200" b="1" dirty="0" smtClean="0">
                <a:solidFill>
                  <a:srgbClr val="FF0000"/>
                </a:solidFill>
                <a:latin typeface="Times New Roman" pitchFamily="18" charset="0"/>
                <a:cs typeface="Times New Roman" pitchFamily="18" charset="0"/>
              </a:rPr>
              <a:t>فتحات على الزوايا الثمانية </a:t>
            </a:r>
            <a:r>
              <a:rPr lang="ar-SA" sz="3200" b="1" dirty="0" smtClean="0">
                <a:latin typeface="Times New Roman" pitchFamily="18" charset="0"/>
                <a:cs typeface="Times New Roman" pitchFamily="18" charset="0"/>
              </a:rPr>
              <a:t>تسمح بمرور </a:t>
            </a:r>
            <a:r>
              <a:rPr lang="ar-SA" sz="3200" b="1" dirty="0" smtClean="0">
                <a:solidFill>
                  <a:srgbClr val="FF0000"/>
                </a:solidFill>
                <a:latin typeface="Times New Roman" pitchFamily="18" charset="0"/>
                <a:cs typeface="Times New Roman" pitchFamily="18" charset="0"/>
              </a:rPr>
              <a:t>الشوكات</a:t>
            </a:r>
            <a:r>
              <a:rPr lang="ar-SA" sz="3200" b="1" dirty="0" smtClean="0">
                <a:latin typeface="Times New Roman" pitchFamily="18" charset="0"/>
                <a:cs typeface="Times New Roman" pitchFamily="18" charset="0"/>
              </a:rPr>
              <a:t>، وهذا حتى يستطيع الإطار مقاومة الأحمال والضغوط .</a:t>
            </a:r>
            <a:endParaRPr lang="fr-FR" sz="3200" b="1" dirty="0" smtClean="0">
              <a:latin typeface="Times New Roman" pitchFamily="18" charset="0"/>
              <a:cs typeface="Times New Roman" pitchFamily="18" charset="0"/>
            </a:endParaRPr>
          </a:p>
        </p:txBody>
      </p:sp>
      <p:sp>
        <p:nvSpPr>
          <p:cNvPr id="4" name="Espace réservé du contenu 2"/>
          <p:cNvSpPr txBox="1">
            <a:spLocks/>
          </p:cNvSpPr>
          <p:nvPr/>
        </p:nvSpPr>
        <p:spPr>
          <a:xfrm>
            <a:off x="381000" y="4419600"/>
            <a:ext cx="8305800" cy="1752600"/>
          </a:xfrm>
          <a:prstGeom prst="rect">
            <a:avLst/>
          </a:prstGeom>
        </p:spPr>
        <p:txBody>
          <a:bodyPr vert="horz">
            <a:normAutofit/>
          </a:bodyPr>
          <a:lstStyle/>
          <a:p>
            <a:pPr marL="0" marR="0" lvl="0" indent="317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التلبيس الخارج</a:t>
            </a: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ي</a:t>
            </a: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يصنع من ألواح الصلب وأحيانا من ألواح البوليستر، وغالبا ما يكون مموج على الجانبين، من أجل زيادة المقاومة.</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457200"/>
            <a:ext cx="8458200" cy="1676400"/>
          </a:xfrm>
        </p:spPr>
        <p:txBody>
          <a:bodyPr>
            <a:normAutofit/>
          </a:bodyPr>
          <a:lstStyle/>
          <a:p>
            <a:pPr marL="0" indent="3175" algn="just" rtl="1">
              <a:buClr>
                <a:srgbClr val="FF0000"/>
              </a:buClr>
              <a:buFont typeface="Wingdings" pitchFamily="2" charset="2"/>
              <a:buChar char="ü"/>
            </a:pPr>
            <a:r>
              <a:rPr lang="ar-SA" sz="3600" b="1" dirty="0" smtClean="0">
                <a:solidFill>
                  <a:srgbClr val="FF0000"/>
                </a:solidFill>
                <a:latin typeface="Times New Roman" pitchFamily="18" charset="0"/>
                <a:cs typeface="Times New Roman" pitchFamily="18" charset="0"/>
              </a:rPr>
              <a:t>التلبيس الداخلي: </a:t>
            </a:r>
            <a:r>
              <a:rPr lang="ar-SA" sz="3200" b="1" dirty="0" smtClean="0">
                <a:latin typeface="Times New Roman" pitchFamily="18" charset="0"/>
                <a:cs typeface="Times New Roman" pitchFamily="18" charset="0"/>
              </a:rPr>
              <a:t>أرضية تصنع من الخشب الرقائقي من أجل توسيد الطرود وتقليل التكثيف، ويستخدم الألمونيوم للحاويات المعزولة أو ذات التهوية، حيث النظافة تكون أفضل.</a:t>
            </a:r>
            <a:endParaRPr lang="fr-FR" sz="3200" b="1" dirty="0" smtClean="0">
              <a:latin typeface="Times New Roman" pitchFamily="18" charset="0"/>
              <a:cs typeface="Times New Roman" pitchFamily="18" charset="0"/>
            </a:endParaRPr>
          </a:p>
        </p:txBody>
      </p:sp>
      <p:sp>
        <p:nvSpPr>
          <p:cNvPr id="5" name="Espace réservé du contenu 2"/>
          <p:cNvSpPr txBox="1">
            <a:spLocks/>
          </p:cNvSpPr>
          <p:nvPr/>
        </p:nvSpPr>
        <p:spPr>
          <a:xfrm>
            <a:off x="304800" y="2057400"/>
            <a:ext cx="8458200" cy="1676400"/>
          </a:xfrm>
          <a:prstGeom prst="rect">
            <a:avLst/>
          </a:prstGeom>
        </p:spPr>
        <p:txBody>
          <a:bodyPr vert="horz">
            <a:normAutofit/>
          </a:bodyPr>
          <a:lstStyle/>
          <a:p>
            <a:pPr marL="0" marR="0" lvl="0" indent="317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النفاذ للحاوية</a:t>
            </a:r>
            <a:r>
              <a:rPr kumimoji="0" lang="ar-SA" sz="3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باب مزدوج في نهاية واحدة أو باب جانبي (سكة)، مزود بقفل مع 4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espagnolettes</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مع إمكانية الختم عند النقل تحت الرقابة الجمركية.</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3250" name="Picture 2" descr="20' High Cube conteneur neuf | Conteneurs ATS"/>
          <p:cNvPicPr>
            <a:picLocks noChangeAspect="1" noChangeArrowheads="1"/>
          </p:cNvPicPr>
          <p:nvPr/>
        </p:nvPicPr>
        <p:blipFill>
          <a:blip r:embed="rId2"/>
          <a:srcRect/>
          <a:stretch>
            <a:fillRect/>
          </a:stretch>
        </p:blipFill>
        <p:spPr bwMode="auto">
          <a:xfrm>
            <a:off x="155575" y="3733800"/>
            <a:ext cx="4568825" cy="3048000"/>
          </a:xfrm>
          <a:prstGeom prst="rect">
            <a:avLst/>
          </a:prstGeom>
          <a:noFill/>
        </p:spPr>
      </p:pic>
      <p:pic>
        <p:nvPicPr>
          <p:cNvPr id="53252" name="Picture 4" descr="container corner casting fitting | LuLuSoSo.com"/>
          <p:cNvPicPr>
            <a:picLocks noChangeAspect="1" noChangeArrowheads="1"/>
          </p:cNvPicPr>
          <p:nvPr/>
        </p:nvPicPr>
        <p:blipFill>
          <a:blip r:embed="rId3"/>
          <a:srcRect/>
          <a:stretch>
            <a:fillRect/>
          </a:stretch>
        </p:blipFill>
        <p:spPr bwMode="auto">
          <a:xfrm>
            <a:off x="4876800" y="3733800"/>
            <a:ext cx="4191000" cy="30194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AutoShape 4" descr="China Twist Lock for Corner Casting Connector of Container - China Twist  Lock, Connector for Corner Cas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2952" name="Picture 8" descr="Shipping Container Twistlock – CTBUTL – Citi-Box Containers"/>
          <p:cNvPicPr>
            <a:picLocks noChangeAspect="1" noChangeArrowheads="1"/>
          </p:cNvPicPr>
          <p:nvPr/>
        </p:nvPicPr>
        <p:blipFill>
          <a:blip r:embed="rId2" cstate="print"/>
          <a:srcRect/>
          <a:stretch>
            <a:fillRect/>
          </a:stretch>
        </p:blipFill>
        <p:spPr bwMode="auto">
          <a:xfrm>
            <a:off x="76200" y="228600"/>
            <a:ext cx="4648200" cy="3200400"/>
          </a:xfrm>
          <a:prstGeom prst="rect">
            <a:avLst/>
          </a:prstGeom>
          <a:noFill/>
        </p:spPr>
      </p:pic>
      <p:pic>
        <p:nvPicPr>
          <p:cNvPr id="82954" name="Picture 10" descr="Container Twist Lock, कंटेनर ट्विस्ट ताला in Meerut Road Industrial Area,  Ghaziabad , P.K. Engineering Works | ID: 9415023548"/>
          <p:cNvPicPr>
            <a:picLocks noChangeAspect="1" noChangeArrowheads="1"/>
          </p:cNvPicPr>
          <p:nvPr/>
        </p:nvPicPr>
        <p:blipFill>
          <a:blip r:embed="rId3"/>
          <a:srcRect/>
          <a:stretch>
            <a:fillRect/>
          </a:stretch>
        </p:blipFill>
        <p:spPr bwMode="auto">
          <a:xfrm>
            <a:off x="4953000" y="228600"/>
            <a:ext cx="4076700" cy="3200400"/>
          </a:xfrm>
          <a:prstGeom prst="rect">
            <a:avLst/>
          </a:prstGeom>
          <a:noFill/>
        </p:spPr>
      </p:pic>
      <p:pic>
        <p:nvPicPr>
          <p:cNvPr id="82956" name="Picture 12" descr="Twistlocks for shipping container stacking - See how and buy."/>
          <p:cNvPicPr>
            <a:picLocks noChangeAspect="1" noChangeArrowheads="1"/>
          </p:cNvPicPr>
          <p:nvPr/>
        </p:nvPicPr>
        <p:blipFill>
          <a:blip r:embed="rId4"/>
          <a:srcRect/>
          <a:stretch>
            <a:fillRect/>
          </a:stretch>
        </p:blipFill>
        <p:spPr bwMode="auto">
          <a:xfrm>
            <a:off x="76200" y="3505200"/>
            <a:ext cx="4724400" cy="3238500"/>
          </a:xfrm>
          <a:prstGeom prst="rect">
            <a:avLst/>
          </a:prstGeom>
          <a:noFill/>
        </p:spPr>
      </p:pic>
      <p:pic>
        <p:nvPicPr>
          <p:cNvPr id="82958" name="Picture 14" descr="Twistlock for shipping container stacking | Container house, Shipping  container, Building a container home"/>
          <p:cNvPicPr>
            <a:picLocks noChangeAspect="1" noChangeArrowheads="1"/>
          </p:cNvPicPr>
          <p:nvPr/>
        </p:nvPicPr>
        <p:blipFill>
          <a:blip r:embed="rId5"/>
          <a:srcRect/>
          <a:stretch>
            <a:fillRect/>
          </a:stretch>
        </p:blipFill>
        <p:spPr bwMode="auto">
          <a:xfrm>
            <a:off x="4953001" y="3505200"/>
            <a:ext cx="4114800" cy="3200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52400"/>
            <a:ext cx="5029200" cy="792162"/>
          </a:xfrm>
        </p:spPr>
        <p:txBody>
          <a:bodyPr>
            <a:normAutofit/>
          </a:bodyPr>
          <a:lstStyle/>
          <a:p>
            <a:pPr algn="ctr"/>
            <a:r>
              <a:rPr lang="ar-DZ" sz="4000" b="1" dirty="0" smtClean="0">
                <a:solidFill>
                  <a:srgbClr val="FF0000"/>
                </a:solidFill>
                <a:latin typeface="Times New Roman" pitchFamily="18" charset="0"/>
                <a:cs typeface="Times New Roman" pitchFamily="18" charset="0"/>
              </a:rPr>
              <a:t>تجهيزا</a:t>
            </a:r>
            <a:r>
              <a:rPr lang="ar-DZ" sz="4000" b="1" dirty="0" smtClean="0">
                <a:solidFill>
                  <a:srgbClr val="FF0000"/>
                </a:solidFill>
                <a:latin typeface="Times New Roman" pitchFamily="18" charset="0"/>
                <a:cs typeface="Times New Roman" pitchFamily="18" charset="0"/>
              </a:rPr>
              <a:t>ت</a:t>
            </a:r>
            <a:r>
              <a:rPr lang="ar-DZ" sz="4000" b="1" dirty="0" smtClean="0">
                <a:solidFill>
                  <a:srgbClr val="FF0000"/>
                </a:solidFill>
                <a:latin typeface="Times New Roman" pitchFamily="18" charset="0"/>
                <a:cs typeface="Times New Roman" pitchFamily="18" charset="0"/>
              </a:rPr>
              <a:t> </a:t>
            </a:r>
            <a:r>
              <a:rPr lang="ar-DZ" sz="4000" b="1" dirty="0" smtClean="0">
                <a:solidFill>
                  <a:srgbClr val="FF0000"/>
                </a:solidFill>
                <a:latin typeface="Times New Roman" pitchFamily="18" charset="0"/>
                <a:cs typeface="Times New Roman" pitchFamily="18" charset="0"/>
              </a:rPr>
              <a:t>ركنية للحاويات</a:t>
            </a:r>
            <a:endParaRPr lang="fr-FR" sz="4000" b="1" dirty="0">
              <a:solidFill>
                <a:srgbClr val="FF0000"/>
              </a:solidFill>
              <a:latin typeface="Times New Roman" pitchFamily="18" charset="0"/>
              <a:cs typeface="Times New Roman" pitchFamily="18" charset="0"/>
            </a:endParaRPr>
          </a:p>
        </p:txBody>
      </p:sp>
      <p:pic>
        <p:nvPicPr>
          <p:cNvPr id="4" name="Tandemloc's Stacking Twistlocks.mp4">
            <a:hlinkClick r:id="" action="ppaction://media"/>
          </p:cNvPr>
          <p:cNvPicPr>
            <a:picLocks noGrp="1" noRot="1" noChangeAspect="1"/>
          </p:cNvPicPr>
          <p:nvPr>
            <p:ph idx="1"/>
            <a:videoFile r:link="rId1"/>
          </p:nvPr>
        </p:nvPicPr>
        <p:blipFill>
          <a:blip r:embed="rId3"/>
          <a:stretch>
            <a:fillRect/>
          </a:stretch>
        </p:blipFill>
        <p:spPr>
          <a:xfrm>
            <a:off x="228600" y="1066800"/>
            <a:ext cx="8686800" cy="548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960438"/>
            <a:ext cx="8686800" cy="792162"/>
          </a:xfrm>
        </p:spPr>
        <p:txBody>
          <a:bodyPr>
            <a:noAutofit/>
          </a:bodyPr>
          <a:lstStyle/>
          <a:p>
            <a:pPr lvl="0" algn="r" rtl="1"/>
            <a:r>
              <a:rPr lang="ar-DZ" sz="4000" b="1" dirty="0" smtClean="0">
                <a:solidFill>
                  <a:srgbClr val="FF0000"/>
                </a:solidFill>
                <a:latin typeface="Times New Roman" pitchFamily="18" charset="0"/>
                <a:cs typeface="Times New Roman" pitchFamily="18" charset="0"/>
              </a:rPr>
              <a:t>5. أنواع الحاويات</a:t>
            </a:r>
            <a:r>
              <a:rPr lang="en-US" sz="4000" b="1" dirty="0" smtClean="0">
                <a:solidFill>
                  <a:srgbClr val="FF0000"/>
                </a:solidFill>
                <a:latin typeface="Times New Roman" pitchFamily="18" charset="0"/>
                <a:cs typeface="Times New Roman" pitchFamily="18" charset="0"/>
              </a:rPr>
              <a:t>:</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2209800"/>
            <a:ext cx="8458200" cy="2286000"/>
          </a:xfrm>
        </p:spPr>
        <p:txBody>
          <a:bodyPr>
            <a:normAutofit/>
          </a:bodyPr>
          <a:lstStyle/>
          <a:p>
            <a:pPr marL="0" indent="0" algn="just" rtl="1">
              <a:buNone/>
            </a:pPr>
            <a:r>
              <a:rPr lang="ar-SA" sz="3600" b="1" dirty="0" smtClean="0">
                <a:solidFill>
                  <a:srgbClr val="FF0000"/>
                </a:solidFill>
                <a:latin typeface="Times New Roman" pitchFamily="18" charset="0"/>
                <a:cs typeface="Times New Roman" pitchFamily="18" charset="0"/>
              </a:rPr>
              <a:t>أ) حاويات البضائع العامة: </a:t>
            </a:r>
            <a:endParaRPr lang="ar-DZ" sz="3600" b="1" dirty="0" smtClean="0">
              <a:solidFill>
                <a:srgbClr val="FF0000"/>
              </a:solidFill>
              <a:latin typeface="Times New Roman" pitchFamily="18" charset="0"/>
              <a:cs typeface="Times New Roman" pitchFamily="18" charset="0"/>
            </a:endParaRPr>
          </a:p>
          <a:p>
            <a:pPr marL="0" indent="0" algn="just" rtl="1">
              <a:buNone/>
            </a:pP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حاويات غير مصنوعة لنوع معيّن من البضائع، تنقسم بدورها إلى أنواع وفقا لأساسات الحاوية وطرق الوصول إلى داخلها للتعبئة والتفريغ، </a:t>
            </a:r>
            <a:r>
              <a:rPr lang="ar-SA" sz="3200" b="1" dirty="0" smtClean="0">
                <a:solidFill>
                  <a:srgbClr val="FF0000"/>
                </a:solidFill>
                <a:latin typeface="Times New Roman" pitchFamily="18" charset="0"/>
                <a:cs typeface="Times New Roman" pitchFamily="18" charset="0"/>
              </a:rPr>
              <a:t>من أهمّها </a:t>
            </a:r>
            <a:r>
              <a:rPr lang="ar-SA" sz="3200" b="1" dirty="0" smtClean="0">
                <a:latin typeface="Times New Roman" pitchFamily="18" charset="0"/>
                <a:cs typeface="Times New Roman" pitchFamily="18" charset="0"/>
              </a:rPr>
              <a:t>:</a:t>
            </a:r>
            <a:endParaRPr lang="fr-FR" sz="3200" dirty="0"/>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533400"/>
            <a:ext cx="8458200" cy="2286000"/>
          </a:xfrm>
          <a:prstGeom prst="rect">
            <a:avLst/>
          </a:prstGeom>
        </p:spPr>
        <p:txBody>
          <a:bodyPr vert="horz">
            <a:normAutofit/>
          </a:bodyPr>
          <a:lstStyle/>
          <a:p>
            <a:pPr marL="514350" marR="0" lvl="0" indent="-51435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حاويات ذات الاستعمال العام: </a:t>
            </a:r>
            <a:endPar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حاويات مقفلة بشكل تام، سقفها وجوانبها صلبة، أحد جوانبها على الأقل فيه باب</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خصص</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لنقل أنواع مختلفة من البضائع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افة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أو سائلة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معبّأة في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علب كرتونية،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معدنية أو بلاستيكية.</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762000"/>
            <a:ext cx="8458200" cy="3048000"/>
          </a:xfrm>
        </p:spPr>
        <p:txBody>
          <a:bodyPr>
            <a:normAutofit lnSpcReduction="10000"/>
          </a:bodyPr>
          <a:lstStyle/>
          <a:p>
            <a:pPr marL="0" indent="0" algn="just" rtl="1">
              <a:buClr>
                <a:srgbClr val="FF0000"/>
              </a:buClr>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حاويات ذات السقف المفتوح:</a:t>
            </a:r>
            <a:endParaRPr lang="ar-DZ" sz="3600" b="1" dirty="0" smtClean="0">
              <a:solidFill>
                <a:srgbClr val="FF0000"/>
              </a:solidFill>
              <a:latin typeface="Times New Roman" pitchFamily="18" charset="0"/>
              <a:cs typeface="Times New Roman" pitchFamily="18" charset="0"/>
            </a:endParaRPr>
          </a:p>
          <a:p>
            <a:pPr marL="0" indent="0" algn="just" rtl="1">
              <a:buNone/>
            </a:pPr>
            <a:r>
              <a:rPr lang="ar-SA" sz="3200" b="1" dirty="0" smtClean="0">
                <a:latin typeface="Times New Roman" pitchFamily="18" charset="0"/>
                <a:cs typeface="Times New Roman" pitchFamily="18" charset="0"/>
              </a:rPr>
              <a:t>تشبه حاويات الاستعمال العام باستثناء وجود سقف متحرك وقابل للنقل مصنوع من القماش أو البلاستيك، ويمكن تثبيته بالنواحي الأربع للسقف، </a:t>
            </a:r>
            <a:r>
              <a:rPr lang="ar-DZ" sz="3200" b="1" dirty="0" smtClean="0">
                <a:latin typeface="Times New Roman" pitchFamily="18" charset="0"/>
                <a:cs typeface="Times New Roman" pitchFamily="18" charset="0"/>
              </a:rPr>
              <a:t>ت</a:t>
            </a:r>
            <a:r>
              <a:rPr lang="ar-SA" sz="3200" b="1" dirty="0" smtClean="0">
                <a:latin typeface="Times New Roman" pitchFamily="18" charset="0"/>
                <a:cs typeface="Times New Roman" pitchFamily="18" charset="0"/>
              </a:rPr>
              <a:t>ستخدم لنقل البضائع الثقيلة جدا أو الحجم الكبير، </a:t>
            </a:r>
            <a:r>
              <a:rPr lang="ar-DZ" sz="3200" b="1" dirty="0" smtClean="0">
                <a:latin typeface="Times New Roman" pitchFamily="18" charset="0"/>
                <a:cs typeface="Times New Roman" pitchFamily="18" charset="0"/>
              </a:rPr>
              <a:t>أو </a:t>
            </a:r>
            <a:r>
              <a:rPr lang="ar-SA" sz="3200" b="1" dirty="0" smtClean="0">
                <a:latin typeface="Times New Roman" pitchFamily="18" charset="0"/>
                <a:cs typeface="Times New Roman" pitchFamily="18" charset="0"/>
              </a:rPr>
              <a:t>البضائع الّتي لا يمكن رفعها إلاّ بالر</a:t>
            </a:r>
            <a:r>
              <a:rPr lang="ar-DZ" sz="3200" b="1" dirty="0" smtClean="0">
                <a:latin typeface="Times New Roman" pitchFamily="18" charset="0"/>
                <a:cs typeface="Times New Roman" pitchFamily="18" charset="0"/>
              </a:rPr>
              <a:t>و</a:t>
            </a:r>
            <a:r>
              <a:rPr lang="ar-SA" sz="3200" b="1" dirty="0" smtClean="0">
                <a:latin typeface="Times New Roman" pitchFamily="18" charset="0"/>
                <a:cs typeface="Times New Roman" pitchFamily="18" charset="0"/>
              </a:rPr>
              <a:t>افع العلوية.</a:t>
            </a:r>
            <a:endParaRPr lang="fr-FR" sz="3200" dirty="0"/>
          </a:p>
        </p:txBody>
      </p:sp>
      <p:pic>
        <p:nvPicPr>
          <p:cNvPr id="7" name="Picture 16" descr="https://bcargob.com/wp-content/uploads/2019/02/20ft-fopentop-cont-300x225.jpg"/>
          <p:cNvPicPr>
            <a:picLocks noChangeAspect="1" noChangeArrowheads="1"/>
          </p:cNvPicPr>
          <p:nvPr/>
        </p:nvPicPr>
        <p:blipFill>
          <a:blip r:embed="rId2"/>
          <a:srcRect/>
          <a:stretch>
            <a:fillRect/>
          </a:stretch>
        </p:blipFill>
        <p:spPr bwMode="auto">
          <a:xfrm>
            <a:off x="762000" y="3276600"/>
            <a:ext cx="6172200" cy="33623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533400"/>
            <a:ext cx="5427833"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Container </a:t>
            </a:r>
            <a:r>
              <a:rPr lang="fr-FR" sz="3200" b="1" dirty="0" err="1" smtClean="0">
                <a:solidFill>
                  <a:srgbClr val="FF0000"/>
                </a:solidFill>
                <a:latin typeface="Times New Roman" pitchFamily="18" charset="0"/>
                <a:cs typeface="Times New Roman" pitchFamily="18" charset="0"/>
              </a:rPr>
              <a:t>OpenTop</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Edelstahl</a:t>
            </a:r>
            <a:endParaRPr lang="fr-FR" sz="3200" b="1" dirty="0">
              <a:solidFill>
                <a:srgbClr val="FF0000"/>
              </a:solidFill>
              <a:latin typeface="Times New Roman" pitchFamily="18" charset="0"/>
              <a:cs typeface="Times New Roman" pitchFamily="18" charset="0"/>
            </a:endParaRPr>
          </a:p>
        </p:txBody>
      </p:sp>
      <p:pic>
        <p:nvPicPr>
          <p:cNvPr id="5" name="Container OpenTop Edelstahl.mp4">
            <a:hlinkClick r:id="" action="ppaction://media"/>
          </p:cNvPr>
          <p:cNvPicPr>
            <a:picLocks noGrp="1" noRot="1" noChangeAspect="1"/>
          </p:cNvPicPr>
          <p:nvPr>
            <p:ph idx="1"/>
            <a:videoFile r:link="rId1"/>
          </p:nvPr>
        </p:nvPicPr>
        <p:blipFill>
          <a:blip r:embed="rId3"/>
          <a:stretch>
            <a:fillRect/>
          </a:stretch>
        </p:blipFill>
        <p:spPr>
          <a:xfrm>
            <a:off x="304800" y="1295400"/>
            <a:ext cx="8458200" cy="5257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381000"/>
            <a:ext cx="5716373"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20’ Open Top Cradle Container</a:t>
            </a:r>
            <a:endParaRPr lang="fr-FR" sz="3200" b="1" dirty="0">
              <a:solidFill>
                <a:srgbClr val="FF0000"/>
              </a:solidFill>
              <a:latin typeface="Times New Roman" pitchFamily="18" charset="0"/>
              <a:cs typeface="Times New Roman" pitchFamily="18" charset="0"/>
            </a:endParaRPr>
          </a:p>
        </p:txBody>
      </p:sp>
      <p:pic>
        <p:nvPicPr>
          <p:cNvPr id="5" name="20’ Open Top Cradle Container.mp4">
            <a:hlinkClick r:id="" action="ppaction://media"/>
          </p:cNvPr>
          <p:cNvPicPr>
            <a:picLocks noGrp="1" noRot="1" noChangeAspect="1"/>
          </p:cNvPicPr>
          <p:nvPr>
            <p:ph idx="1"/>
            <a:videoFile r:link="rId1"/>
          </p:nvPr>
        </p:nvPicPr>
        <p:blipFill>
          <a:blip r:embed="rId3"/>
          <a:stretch>
            <a:fillRect/>
          </a:stretch>
        </p:blipFill>
        <p:spPr>
          <a:xfrm>
            <a:off x="228600" y="1066800"/>
            <a:ext cx="8610600" cy="5334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05600" y="503238"/>
            <a:ext cx="1905000" cy="792162"/>
          </a:xfrm>
        </p:spPr>
        <p:txBody>
          <a:bodyPr>
            <a:normAutofit/>
          </a:bodyPr>
          <a:lstStyle/>
          <a:p>
            <a:pPr algn="just" rtl="1"/>
            <a:r>
              <a:rPr lang="ar-DZ" sz="4000" b="1" dirty="0" smtClean="0">
                <a:solidFill>
                  <a:srgbClr val="FF0000"/>
                </a:solidFill>
                <a:latin typeface="Times New Roman" pitchFamily="18" charset="0"/>
                <a:cs typeface="Times New Roman" pitchFamily="18" charset="0"/>
              </a:rPr>
              <a:t>تمهيد:</a:t>
            </a:r>
            <a:endParaRPr lang="fr-FR" sz="4000" b="1" dirty="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04800" y="1600200"/>
            <a:ext cx="8534400" cy="2133599"/>
          </a:xfrm>
          <a:prstGeom prst="rect">
            <a:avLst/>
          </a:prstGeom>
        </p:spPr>
        <p:txBody>
          <a:bodyPr vert="horz">
            <a:normAutofit/>
          </a:bodyPr>
          <a:lstStyle/>
          <a:p>
            <a:pPr lvl="0" algn="just" rtl="1">
              <a:spcBef>
                <a:spcPct val="20000"/>
              </a:spcBef>
              <a:buClr>
                <a:schemeClr val="accent1"/>
              </a:buClr>
              <a:buSzPct val="80000"/>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لقد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أحدثت الحاويات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التحوية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ثورة في عالم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نقل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البضائع،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اليوم يتم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نقل 90% من البضائع بالحاويات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التي ترص على ناقلات بحرية عملاقة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سفن الحاويات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lang="ar-SA" sz="3200" b="1" dirty="0" smtClean="0">
                <a:latin typeface="Times New Roman" pitchFamily="18" charset="0"/>
                <a:cs typeface="Times New Roman" pitchFamily="18" charset="0"/>
              </a:rPr>
              <a:t> ويبلغ عدد </a:t>
            </a:r>
            <a:r>
              <a:rPr lang="ar-DZ" sz="3200" b="1" dirty="0" smtClean="0">
                <a:latin typeface="Times New Roman" pitchFamily="18" charset="0"/>
                <a:cs typeface="Times New Roman" pitchFamily="18" charset="0"/>
              </a:rPr>
              <a:t>الحاويات </a:t>
            </a:r>
            <a:r>
              <a:rPr lang="ar-SA" sz="3200" b="1" dirty="0" smtClean="0">
                <a:latin typeface="Times New Roman" pitchFamily="18" charset="0"/>
                <a:cs typeface="Times New Roman" pitchFamily="18" charset="0"/>
              </a:rPr>
              <a:t>التي يتم شحنها على مستوي العالم حالياً </a:t>
            </a:r>
            <a:r>
              <a:rPr lang="ar-SA" sz="3200" b="1" dirty="0" smtClean="0">
                <a:solidFill>
                  <a:srgbClr val="FF0000"/>
                </a:solidFill>
                <a:latin typeface="Times New Roman" pitchFamily="18" charset="0"/>
                <a:cs typeface="Times New Roman" pitchFamily="18" charset="0"/>
              </a:rPr>
              <a:t>200 مليون حاوية سنوياً</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4572001"/>
            <a:ext cx="8534400" cy="1523999"/>
          </a:xfrm>
          <a:prstGeom prst="rect">
            <a:avLst/>
          </a:prstGeom>
        </p:spPr>
        <p:txBody>
          <a:bodyPr vert="horz">
            <a:normAutofit/>
          </a:bodyPr>
          <a:lstStyle/>
          <a:p>
            <a:pPr lvl="0" algn="just" rtl="1">
              <a:spcBef>
                <a:spcPct val="20000"/>
              </a:spcBef>
              <a:buClr>
                <a:schemeClr val="accent1"/>
              </a:buClr>
              <a:buSzPct val="80000"/>
            </a:pP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ساهم </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توحيد </a:t>
            </a: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a:t>
            </a:r>
            <a:r>
              <a:rPr kumimoji="0" lang="ar-SA" sz="30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قا</a:t>
            </a:r>
            <a:r>
              <a:rPr kumimoji="0" lang="ar-DZ" sz="30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يي</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 الحاويات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على مستوى العالم في تغيير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صناعة الروافع </a:t>
            </a:r>
            <a:r>
              <a:rPr kumimoji="0" lang="ar-DZ" sz="30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السفن والسيارات وعربات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السكة الحديد</a:t>
            </a:r>
            <a:r>
              <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والطرق والموانئ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لتناسب أحجام وسعات الحاويات طول 20 و40 قدماً.</a:t>
            </a:r>
            <a:endParaRPr kumimoji="0" lang="fr-FR" sz="3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457200"/>
            <a:ext cx="8382000" cy="1981200"/>
          </a:xfrm>
          <a:prstGeom prst="rect">
            <a:avLst/>
          </a:prstGeom>
        </p:spPr>
        <p:txBody>
          <a:bodyPr vert="horz">
            <a:normAutofit/>
          </a:bodyPr>
          <a:lstStyle/>
          <a:p>
            <a:pPr lvl="0" algn="just" rtl="1">
              <a:spcBef>
                <a:spcPct val="20000"/>
              </a:spcBef>
              <a:buClr>
                <a:srgbClr val="FF0000"/>
              </a:buClr>
              <a:buSzPct val="80000"/>
              <a:buFont typeface="Wingdings" pitchFamily="2" charset="2"/>
              <a:buChar char="ü"/>
            </a:pPr>
            <a:r>
              <a:rPr kumimoji="0" lang="ar-DZ" sz="36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fr-FR"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حاويات البضائع </a:t>
            </a:r>
            <a:r>
              <a:rPr lang="fr-FR" sz="3600" b="1" dirty="0" smtClean="0">
                <a:solidFill>
                  <a:srgbClr val="FF0000"/>
                </a:solidFill>
                <a:latin typeface="Times New Roman" pitchFamily="18" charset="0"/>
                <a:cs typeface="Times New Roman" pitchFamily="18" charset="0"/>
              </a:rPr>
              <a:t>السائبة :</a:t>
            </a:r>
            <a:r>
              <a:rPr lang="fr-FR" sz="3600" b="1" dirty="0" err="1" smtClean="0">
                <a:solidFill>
                  <a:srgbClr val="FF0000"/>
                </a:solidFill>
                <a:latin typeface="Times New Roman" pitchFamily="18" charset="0"/>
                <a:cs typeface="Times New Roman" pitchFamily="18" charset="0"/>
              </a:rPr>
              <a:t>bulk</a:t>
            </a:r>
            <a:r>
              <a:rPr lang="fr-FR" sz="3600" b="1" dirty="0" smtClean="0">
                <a:solidFill>
                  <a:srgbClr val="FF0000"/>
                </a:solidFill>
                <a:latin typeface="Times New Roman" pitchFamily="18" charset="0"/>
                <a:cs typeface="Times New Roman" pitchFamily="18" charset="0"/>
              </a:rPr>
              <a:t> container</a:t>
            </a:r>
            <a:endPar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يتم ملء وتفريغ الحاوية من فتحة خاصة عن طريق الجاذبية أو الإمالة أو ضغط الهواء.</a:t>
            </a:r>
          </a:p>
          <a:p>
            <a:pPr marL="420624" marR="0" lvl="0" indent="-38404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descr="Dry bulk bag in box | Bulk Logistic Solutions"/>
          <p:cNvPicPr>
            <a:picLocks noChangeAspect="1" noChangeArrowheads="1"/>
          </p:cNvPicPr>
          <p:nvPr/>
        </p:nvPicPr>
        <p:blipFill>
          <a:blip r:embed="rId2"/>
          <a:srcRect/>
          <a:stretch>
            <a:fillRect/>
          </a:stretch>
        </p:blipFill>
        <p:spPr bwMode="auto">
          <a:xfrm>
            <a:off x="155575" y="3200401"/>
            <a:ext cx="4340225" cy="3429000"/>
          </a:xfrm>
          <a:prstGeom prst="rect">
            <a:avLst/>
          </a:prstGeom>
          <a:noFill/>
        </p:spPr>
      </p:pic>
      <p:pic>
        <p:nvPicPr>
          <p:cNvPr id="7172" name="Picture 4" descr="Dry bulk Flexible pp bag bulk container liners"/>
          <p:cNvPicPr>
            <a:picLocks noChangeAspect="1" noChangeArrowheads="1"/>
          </p:cNvPicPr>
          <p:nvPr/>
        </p:nvPicPr>
        <p:blipFill>
          <a:blip r:embed="rId3"/>
          <a:srcRect/>
          <a:stretch>
            <a:fillRect/>
          </a:stretch>
        </p:blipFill>
        <p:spPr bwMode="auto">
          <a:xfrm>
            <a:off x="4724400" y="3200400"/>
            <a:ext cx="4191000" cy="3429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0’ Open Top Bulk Container.mp4">
            <a:hlinkClick r:id="" action="ppaction://media"/>
          </p:cNvPr>
          <p:cNvPicPr>
            <a:picLocks noGrp="1" noRot="1" noChangeAspect="1"/>
          </p:cNvPicPr>
          <p:nvPr>
            <p:ph idx="1"/>
            <a:videoFile r:link="rId1"/>
          </p:nvPr>
        </p:nvPicPr>
        <p:blipFill>
          <a:blip r:embed="rId3"/>
          <a:stretch>
            <a:fillRect/>
          </a:stretch>
        </p:blipFill>
        <p:spPr>
          <a:xfrm>
            <a:off x="457200" y="1143000"/>
            <a:ext cx="8229600" cy="5257800"/>
          </a:xfrm>
          <a:prstGeom prst="rect">
            <a:avLst/>
          </a:prstGeom>
        </p:spPr>
      </p:pic>
      <p:sp>
        <p:nvSpPr>
          <p:cNvPr id="7" name="Rectangle 6"/>
          <p:cNvSpPr/>
          <p:nvPr/>
        </p:nvSpPr>
        <p:spPr>
          <a:xfrm>
            <a:off x="1752600" y="381000"/>
            <a:ext cx="5998758" cy="646331"/>
          </a:xfrm>
          <a:prstGeom prst="rect">
            <a:avLst/>
          </a:prstGeom>
        </p:spPr>
        <p:txBody>
          <a:bodyPr wrap="none">
            <a:spAutoFit/>
          </a:bodyPr>
          <a:lstStyle/>
          <a:p>
            <a:r>
              <a:rPr lang="en-US" sz="3600" b="1" dirty="0" smtClean="0">
                <a:solidFill>
                  <a:srgbClr val="FF0000"/>
                </a:solidFill>
                <a:latin typeface="Times New Roman" pitchFamily="18" charset="0"/>
                <a:cs typeface="Times New Roman" pitchFamily="18" charset="0"/>
              </a:rPr>
              <a:t>20’ Open Top Bulk Container</a:t>
            </a:r>
            <a:endParaRPr lang="fr-FR"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533400"/>
            <a:ext cx="8763000" cy="2667000"/>
          </a:xfrm>
        </p:spPr>
        <p:txBody>
          <a:bodyPr>
            <a:normAutofit fontScale="92500"/>
          </a:bodyPr>
          <a:lstStyle/>
          <a:p>
            <a:pPr marL="0" indent="0" algn="just" rtl="1">
              <a:buClr>
                <a:srgbClr val="FF0000"/>
              </a:buClr>
              <a:buSzPct val="100000"/>
              <a:buFont typeface="Wingdings" pitchFamily="2" charset="2"/>
              <a:buChar char="ü"/>
            </a:pPr>
            <a:r>
              <a:rPr lang="ar-DZ" sz="3900" b="1" dirty="0" smtClean="0">
                <a:solidFill>
                  <a:srgbClr val="FF0000"/>
                </a:solidFill>
                <a:latin typeface="Times New Roman" pitchFamily="18" charset="0"/>
                <a:cs typeface="Times New Roman" pitchFamily="18" charset="0"/>
              </a:rPr>
              <a:t> </a:t>
            </a:r>
            <a:r>
              <a:rPr lang="ar-SA" sz="3900" b="1" dirty="0" smtClean="0">
                <a:solidFill>
                  <a:srgbClr val="FF0000"/>
                </a:solidFill>
                <a:latin typeface="Times New Roman" pitchFamily="18" charset="0"/>
                <a:cs typeface="Times New Roman" pitchFamily="18" charset="0"/>
              </a:rPr>
              <a:t>حاويات مسطحة(منصة)</a:t>
            </a:r>
            <a:r>
              <a:rPr lang="ar-DZ" sz="3900" b="1" dirty="0" smtClean="0">
                <a:solidFill>
                  <a:srgbClr val="FF0000"/>
                </a:solidFill>
                <a:latin typeface="Times New Roman" pitchFamily="18" charset="0"/>
                <a:cs typeface="Times New Roman" pitchFamily="18" charset="0"/>
              </a:rPr>
              <a:t> </a:t>
            </a:r>
            <a:r>
              <a:rPr lang="fr-FR" sz="3900" b="1" dirty="0" smtClean="0">
                <a:solidFill>
                  <a:srgbClr val="FF0000"/>
                </a:solidFill>
                <a:latin typeface="Times New Roman" pitchFamily="18" charset="0"/>
                <a:cs typeface="Times New Roman" pitchFamily="18" charset="0"/>
              </a:rPr>
              <a:t>Flat container</a:t>
            </a:r>
            <a:r>
              <a:rPr lang="ar-DZ" sz="3900" b="1" dirty="0" smtClean="0">
                <a:solidFill>
                  <a:srgbClr val="FF0000"/>
                </a:solidFill>
                <a:latin typeface="Times New Roman" pitchFamily="18" charset="0"/>
                <a:cs typeface="Times New Roman" pitchFamily="18" charset="0"/>
              </a:rPr>
              <a:t>: </a:t>
            </a:r>
          </a:p>
          <a:p>
            <a:pPr marL="0" indent="0" algn="just" rtl="1">
              <a:buClr>
                <a:srgbClr val="FF0000"/>
              </a:buClr>
              <a:buSzPct val="100000"/>
              <a:buNone/>
            </a:pP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من دون حوائط </a:t>
            </a:r>
            <a:r>
              <a:rPr lang="ar-DZ" sz="3200" b="1" dirty="0" smtClean="0">
                <a:latin typeface="Times New Roman" pitchFamily="18" charset="0"/>
                <a:cs typeface="Times New Roman" pitchFamily="18" charset="0"/>
              </a:rPr>
              <a:t>أو أبواب </a:t>
            </a:r>
            <a:r>
              <a:rPr lang="ar-SA" sz="3200" b="1" dirty="0" smtClean="0">
                <a:latin typeface="Times New Roman" pitchFamily="18" charset="0"/>
                <a:cs typeface="Times New Roman" pitchFamily="18" charset="0"/>
              </a:rPr>
              <a:t>ج</a:t>
            </a:r>
            <a:r>
              <a:rPr lang="ar-DZ" sz="3200" b="1" dirty="0" err="1" smtClean="0">
                <a:latin typeface="Times New Roman" pitchFamily="18" charset="0"/>
                <a:cs typeface="Times New Roman" pitchFamily="18" charset="0"/>
              </a:rPr>
              <a:t>انبية</a:t>
            </a:r>
            <a:r>
              <a:rPr lang="ar-SA" sz="3200" b="1" dirty="0" smtClean="0">
                <a:latin typeface="Times New Roman" pitchFamily="18" charset="0"/>
                <a:cs typeface="Times New Roman" pitchFamily="18" charset="0"/>
              </a:rPr>
              <a:t>، ولكن لها نفس طول وعرض الحاويات العادية، ومجهزة بزوايا بهدف التمكين من مناولتها، وأحيانا بعجلات تسمح لها بالتدحرج لتسيير عمليات الشحن والتفريغ والرصّ على أرصفة الموانئ، تستخدم في نقل المعدات الثقيلة.</a:t>
            </a:r>
            <a:endParaRPr lang="fr-FR" sz="3200" dirty="0"/>
          </a:p>
        </p:txBody>
      </p:sp>
      <p:pic>
        <p:nvPicPr>
          <p:cNvPr id="5" name="Picture 3"/>
          <p:cNvPicPr>
            <a:picLocks noChangeAspect="1" noChangeArrowheads="1"/>
          </p:cNvPicPr>
          <p:nvPr/>
        </p:nvPicPr>
        <p:blipFill>
          <a:blip r:embed="rId2"/>
          <a:srcRect/>
          <a:stretch>
            <a:fillRect/>
          </a:stretch>
        </p:blipFill>
        <p:spPr bwMode="auto">
          <a:xfrm>
            <a:off x="4343400" y="3733800"/>
            <a:ext cx="4572000" cy="2590800"/>
          </a:xfrm>
          <a:prstGeom prst="rect">
            <a:avLst/>
          </a:prstGeom>
          <a:noFill/>
          <a:ln w="9525">
            <a:noFill/>
            <a:miter lim="800000"/>
            <a:headEnd/>
            <a:tailEnd/>
          </a:ln>
          <a:effectLst/>
        </p:spPr>
      </p:pic>
      <p:pic>
        <p:nvPicPr>
          <p:cNvPr id="6" name="Picture 16" descr="40ft Bolster (Platform) Container"/>
          <p:cNvPicPr>
            <a:picLocks noChangeAspect="1" noChangeArrowheads="1"/>
          </p:cNvPicPr>
          <p:nvPr/>
        </p:nvPicPr>
        <p:blipFill>
          <a:blip r:embed="rId3"/>
          <a:srcRect/>
          <a:stretch>
            <a:fillRect/>
          </a:stretch>
        </p:blipFill>
        <p:spPr bwMode="auto">
          <a:xfrm>
            <a:off x="76200" y="3352800"/>
            <a:ext cx="4038600" cy="3200400"/>
          </a:xfrm>
          <a:prstGeom prst="rect">
            <a:avLst/>
          </a:prstGeom>
          <a:noFill/>
        </p:spPr>
      </p:pic>
    </p:spTree>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81000"/>
            <a:ext cx="7487947"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Loading of boat on 40' flat rack container</a:t>
            </a:r>
            <a:endParaRPr lang="fr-FR" sz="3200" b="1" dirty="0">
              <a:solidFill>
                <a:srgbClr val="FF0000"/>
              </a:solidFill>
              <a:latin typeface="Times New Roman" pitchFamily="18" charset="0"/>
              <a:cs typeface="Times New Roman" pitchFamily="18" charset="0"/>
            </a:endParaRPr>
          </a:p>
        </p:txBody>
      </p:sp>
      <p:pic>
        <p:nvPicPr>
          <p:cNvPr id="5" name="Loading of boat on 40' flat rack container.mp4">
            <a:hlinkClick r:id="" action="ppaction://media"/>
          </p:cNvPr>
          <p:cNvPicPr>
            <a:picLocks noGrp="1" noRot="1" noChangeAspect="1"/>
          </p:cNvPicPr>
          <p:nvPr>
            <p:ph idx="1"/>
            <a:videoFile r:link="rId1"/>
          </p:nvPr>
        </p:nvPicPr>
        <p:blipFill>
          <a:blip r:embed="rId3"/>
          <a:stretch>
            <a:fillRect/>
          </a:stretch>
        </p:blipFill>
        <p:spPr>
          <a:xfrm>
            <a:off x="304800" y="1219200"/>
            <a:ext cx="8534400" cy="5105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457200"/>
            <a:ext cx="8458200" cy="1905000"/>
          </a:xfrm>
        </p:spPr>
        <p:txBody>
          <a:bodyPr>
            <a:normAutofit/>
          </a:bodyPr>
          <a:lstStyle/>
          <a:p>
            <a:pPr marL="0" indent="0" algn="just" rtl="1">
              <a:buClr>
                <a:srgbClr val="FF0000"/>
              </a:buClr>
              <a:buSzPct val="100000"/>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حاويات ذات جوانب مفتوحة</a:t>
            </a:r>
            <a:r>
              <a:rPr lang="ar-DZ" sz="3600" b="1" dirty="0" smtClean="0">
                <a:solidFill>
                  <a:srgbClr val="FF0000"/>
                </a:solidFill>
                <a:latin typeface="Times New Roman" pitchFamily="18" charset="0"/>
                <a:cs typeface="Times New Roman" pitchFamily="18" charset="0"/>
              </a:rPr>
              <a:t> </a:t>
            </a:r>
            <a:r>
              <a:rPr lang="fr-FR" sz="3600" b="1" dirty="0" smtClean="0">
                <a:solidFill>
                  <a:srgbClr val="FF0000"/>
                </a:solidFill>
                <a:latin typeface="Times New Roman" pitchFamily="18" charset="0"/>
                <a:cs typeface="Times New Roman" pitchFamily="18" charset="0"/>
              </a:rPr>
              <a:t>Open Top</a:t>
            </a:r>
            <a:r>
              <a:rPr lang="ar-SA" sz="3600" b="1" dirty="0" smtClean="0">
                <a:solidFill>
                  <a:srgbClr val="FF0000"/>
                </a:solidFill>
                <a:latin typeface="Times New Roman" pitchFamily="18" charset="0"/>
                <a:cs typeface="Times New Roman" pitchFamily="18" charset="0"/>
              </a:rPr>
              <a:t>: </a:t>
            </a:r>
            <a:endParaRPr lang="ar-DZ" sz="3600" b="1" dirty="0" smtClean="0">
              <a:solidFill>
                <a:srgbClr val="FF0000"/>
              </a:solidFill>
              <a:latin typeface="Times New Roman" pitchFamily="18" charset="0"/>
              <a:cs typeface="Times New Roman" pitchFamily="18" charset="0"/>
            </a:endParaRPr>
          </a:p>
          <a:p>
            <a:pPr marL="0" indent="0" algn="just" rtl="1">
              <a:buNone/>
            </a:pP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لديها حوائط خلفية وأمامية فقط، ولكن لديها أجناب مفتوحة، لذى تسمى، تستخدم في نقل المعدات الثقيلة</a:t>
            </a:r>
            <a:r>
              <a:rPr lang="ar-DZ" sz="3200" b="1" dirty="0" smtClean="0">
                <a:latin typeface="Times New Roman" pitchFamily="18" charset="0"/>
                <a:cs typeface="Times New Roman" pitchFamily="18" charset="0"/>
              </a:rPr>
              <a:t>.</a:t>
            </a:r>
            <a:endParaRPr lang="fr-FR" sz="3200" dirty="0"/>
          </a:p>
        </p:txBody>
      </p:sp>
      <p:pic>
        <p:nvPicPr>
          <p:cNvPr id="5" name="Image 4" descr="container op lateral posterior 40 ft. Open Side NEUF">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2286000"/>
            <a:ext cx="7315200" cy="4343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457200"/>
            <a:ext cx="757931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40ft High Cube Side Opening Containers</a:t>
            </a:r>
            <a:endParaRPr lang="fr-FR" sz="3200" b="1" dirty="0">
              <a:solidFill>
                <a:srgbClr val="FF0000"/>
              </a:solidFill>
              <a:latin typeface="Times New Roman" pitchFamily="18" charset="0"/>
              <a:cs typeface="Times New Roman" pitchFamily="18" charset="0"/>
            </a:endParaRPr>
          </a:p>
        </p:txBody>
      </p:sp>
      <p:pic>
        <p:nvPicPr>
          <p:cNvPr id="5" name="40ft High Cube Side Opening Containers_.mp4">
            <a:hlinkClick r:id="" action="ppaction://media"/>
          </p:cNvPr>
          <p:cNvPicPr>
            <a:picLocks noGrp="1" noRot="1" noChangeAspect="1"/>
          </p:cNvPicPr>
          <p:nvPr>
            <p:ph idx="1"/>
            <a:videoFile r:link="rId1"/>
          </p:nvPr>
        </p:nvPicPr>
        <p:blipFill>
          <a:blip r:embed="rId3"/>
          <a:stretch>
            <a:fillRect/>
          </a:stretch>
        </p:blipFill>
        <p:spPr>
          <a:xfrm>
            <a:off x="304800" y="1295400"/>
            <a:ext cx="8458199" cy="5105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52400" y="533400"/>
            <a:ext cx="8763000" cy="2286000"/>
          </a:xfrm>
        </p:spPr>
        <p:txBody>
          <a:bodyPr>
            <a:normAutofit/>
          </a:bodyPr>
          <a:lstStyle/>
          <a:p>
            <a:pPr marL="0" indent="0" algn="just" rtl="1">
              <a:buClr>
                <a:srgbClr val="FF0000"/>
              </a:buClr>
              <a:buSzPct val="100000"/>
              <a:buFont typeface="Wingdings" pitchFamily="2" charset="2"/>
              <a:buChar char="ü"/>
            </a:pPr>
            <a:r>
              <a:rPr lang="ar-DZ" sz="3600" b="1" dirty="0" smtClean="0">
                <a:solidFill>
                  <a:srgbClr val="FF0000"/>
                </a:solidFill>
                <a:latin typeface="Times New Roman" pitchFamily="18" charset="0"/>
                <a:cs typeface="Times New Roman" pitchFamily="18" charset="0"/>
              </a:rPr>
              <a:t> حاويات الملابس: </a:t>
            </a:r>
          </a:p>
          <a:p>
            <a:pPr marL="0" indent="0" algn="just" rtl="1">
              <a:buClr>
                <a:srgbClr val="FF0000"/>
              </a:buClr>
              <a:buSzPct val="100000"/>
              <a:buNone/>
            </a:pPr>
            <a:r>
              <a:rPr lang="ar-DZ"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مزودة بشماعات، حبال ومشابك لتعليق الملابس باستخدام الخطاطيف، مصممة لنقل الملابس الجاهزة الفاخرة والبدلات الرسمية.</a:t>
            </a:r>
            <a:endParaRPr lang="fr-FR" sz="3200" b="1" dirty="0" smtClean="0">
              <a:latin typeface="Times New Roman" pitchFamily="18" charset="0"/>
              <a:cs typeface="Times New Roman" pitchFamily="18" charset="0"/>
            </a:endParaRPr>
          </a:p>
          <a:p>
            <a:pPr marL="0" indent="0" algn="just" rtl="1">
              <a:buNone/>
            </a:pPr>
            <a:endParaRPr lang="fr-FR" dirty="0"/>
          </a:p>
        </p:txBody>
      </p:sp>
      <p:pic>
        <p:nvPicPr>
          <p:cNvPr id="5122" name="Picture 2" descr="GOH Bar System by Pbox - GOH Container"/>
          <p:cNvPicPr>
            <a:picLocks noChangeAspect="1" noChangeArrowheads="1"/>
          </p:cNvPicPr>
          <p:nvPr/>
        </p:nvPicPr>
        <p:blipFill>
          <a:blip r:embed="rId2"/>
          <a:srcRect/>
          <a:stretch>
            <a:fillRect/>
          </a:stretch>
        </p:blipFill>
        <p:spPr bwMode="auto">
          <a:xfrm>
            <a:off x="0" y="2667000"/>
            <a:ext cx="4949825" cy="4038601"/>
          </a:xfrm>
          <a:prstGeom prst="rect">
            <a:avLst/>
          </a:prstGeom>
          <a:noFill/>
        </p:spPr>
      </p:pic>
      <p:pic>
        <p:nvPicPr>
          <p:cNvPr id="5124" name="Picture 4" descr="What is a Garment On Hanger container..??"/>
          <p:cNvPicPr>
            <a:picLocks noChangeAspect="1" noChangeArrowheads="1"/>
          </p:cNvPicPr>
          <p:nvPr/>
        </p:nvPicPr>
        <p:blipFill>
          <a:blip r:embed="rId3"/>
          <a:srcRect/>
          <a:stretch>
            <a:fillRect/>
          </a:stretch>
        </p:blipFill>
        <p:spPr bwMode="auto">
          <a:xfrm>
            <a:off x="5076825" y="2667000"/>
            <a:ext cx="3990975" cy="4038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457200"/>
            <a:ext cx="8763000" cy="24384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الحاوية ذات التهوية: </a:t>
            </a: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بها فتحات تضمن تدفق كاف للهواء داخل الحاوية عند حركة المركبة في السفر، تستخدم في نقل وتخزين الفواكه والخضروات الطازجة.</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10" descr="https://bcargob.com/wp-content/uploads/2019/02/20-ft-ventilated-container-300x174.jpg"/>
          <p:cNvPicPr>
            <a:picLocks noChangeAspect="1" noChangeArrowheads="1"/>
          </p:cNvPicPr>
          <p:nvPr/>
        </p:nvPicPr>
        <p:blipFill>
          <a:blip r:embed="rId2"/>
          <a:srcRect/>
          <a:stretch>
            <a:fillRect/>
          </a:stretch>
        </p:blipFill>
        <p:spPr bwMode="auto">
          <a:xfrm>
            <a:off x="381000" y="2209800"/>
            <a:ext cx="7239000" cy="4495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7600" y="1524000"/>
            <a:ext cx="5029200" cy="762000"/>
          </a:xfrm>
        </p:spPr>
        <p:txBody>
          <a:bodyPr>
            <a:normAutofit/>
          </a:bodyPr>
          <a:lstStyle/>
          <a:p>
            <a:pPr marL="0" indent="0" algn="just" rtl="1">
              <a:buNone/>
            </a:pPr>
            <a:r>
              <a:rPr lang="ar-SA" sz="3600" b="1" dirty="0" smtClean="0">
                <a:solidFill>
                  <a:srgbClr val="FF0000"/>
                </a:solidFill>
                <a:latin typeface="Times New Roman" pitchFamily="18" charset="0"/>
                <a:cs typeface="Times New Roman" pitchFamily="18" charset="0"/>
              </a:rPr>
              <a:t>ب) حاويات البضائع الخاصة: </a:t>
            </a:r>
            <a:endParaRPr lang="ar-DZ" sz="3600" b="1" dirty="0" smtClean="0">
              <a:solidFill>
                <a:srgbClr val="FF0000"/>
              </a:solidFill>
              <a:latin typeface="Times New Roman" pitchFamily="18" charset="0"/>
              <a:cs typeface="Times New Roman" pitchFamily="18" charset="0"/>
            </a:endParaRPr>
          </a:p>
        </p:txBody>
      </p:sp>
      <p:sp>
        <p:nvSpPr>
          <p:cNvPr id="5" name="Espace réservé du contenu 2"/>
          <p:cNvSpPr txBox="1">
            <a:spLocks/>
          </p:cNvSpPr>
          <p:nvPr/>
        </p:nvSpPr>
        <p:spPr>
          <a:xfrm>
            <a:off x="381000" y="2743200"/>
            <a:ext cx="8382000" cy="1295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حاويات ذات تصميم وتجهيزات خاصة، فتتنوّع أشكالها حسب نوع البضائع التي تستخدم  في نقها، ومنها:</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228600"/>
            <a:ext cx="8458200" cy="2743200"/>
          </a:xfrm>
        </p:spPr>
        <p:txBody>
          <a:bodyPr>
            <a:normAutofit/>
          </a:bodyPr>
          <a:lstStyle/>
          <a:p>
            <a:pPr marL="0" indent="0" algn="just" rtl="1">
              <a:buClr>
                <a:srgbClr val="FF0000"/>
              </a:buClr>
              <a:buSzPct val="100000"/>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حاويات متساوية حرارية </a:t>
            </a:r>
            <a:r>
              <a:rPr lang="fr-FR" sz="3200" b="1" dirty="0" smtClean="0">
                <a:solidFill>
                  <a:srgbClr val="FF0000"/>
                </a:solidFill>
                <a:latin typeface="Times New Roman" pitchFamily="18" charset="0"/>
                <a:cs typeface="Times New Roman" pitchFamily="18" charset="0"/>
              </a:rPr>
              <a:t>conteneur isotherme</a:t>
            </a:r>
            <a:r>
              <a:rPr lang="ar-SA" sz="3200" b="1" dirty="0" smtClean="0">
                <a:solidFill>
                  <a:srgbClr val="FF0000"/>
                </a:solidFill>
                <a:latin typeface="Times New Roman" pitchFamily="18" charset="0"/>
                <a:cs typeface="Times New Roman" pitchFamily="18" charset="0"/>
              </a:rPr>
              <a:t>: </a:t>
            </a:r>
            <a:endParaRPr lang="ar-DZ" sz="3600" b="1" dirty="0" smtClean="0">
              <a:latin typeface="Times New Roman" pitchFamily="18" charset="0"/>
              <a:cs typeface="Times New Roman" pitchFamily="18" charset="0"/>
            </a:endParaRPr>
          </a:p>
          <a:p>
            <a:pPr marL="0" indent="0"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ذات جوانب وأرضية وسقف عازلة لتخفيض تبادل الحرارة بين داخل وخارج الحاوية، مع عدم وجود وحدة تبريد</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تستخدم في نقل البضائع المبردة أو المجمدة، البضائع والمواد ذات الحساسية لدرجة الحرارة</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a:p>
            <a:endParaRPr lang="fr-FR" b="1" dirty="0">
              <a:latin typeface="Times New Roman" pitchFamily="18" charset="0"/>
              <a:cs typeface="Times New Roman" pitchFamily="18" charset="0"/>
            </a:endParaRPr>
          </a:p>
        </p:txBody>
      </p:sp>
      <p:pic>
        <p:nvPicPr>
          <p:cNvPr id="5" name="Image 4" descr="container isole neuf 20' pieds">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0" y="2895600"/>
            <a:ext cx="7696200" cy="373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7038"/>
            <a:ext cx="8382000" cy="715962"/>
          </a:xfrm>
        </p:spPr>
        <p:txBody>
          <a:bodyPr>
            <a:normAutofit/>
          </a:bodyPr>
          <a:lstStyle/>
          <a:p>
            <a:pPr lvl="0" algn="r" rtl="1"/>
            <a:r>
              <a:rPr lang="fr-FR" sz="4000" b="1" dirty="0" smtClean="0">
                <a:solidFill>
                  <a:srgbClr val="FF0000"/>
                </a:solidFill>
                <a:latin typeface="Times New Roman" pitchFamily="18" charset="0"/>
                <a:cs typeface="Times New Roman" pitchFamily="18" charset="0"/>
              </a:rPr>
              <a:t>1</a:t>
            </a:r>
            <a:r>
              <a:rPr lang="ar-DZ" sz="4000" b="1" dirty="0" smtClean="0">
                <a:solidFill>
                  <a:srgbClr val="FF0000"/>
                </a:solidFill>
                <a:latin typeface="Times New Roman" pitchFamily="18" charset="0"/>
                <a:cs typeface="Times New Roman" pitchFamily="18" charset="0"/>
              </a:rPr>
              <a:t>. تعريف الحاوية</a:t>
            </a:r>
            <a:r>
              <a:rPr lang="en-US" sz="4000" b="1" dirty="0" smtClean="0">
                <a:solidFill>
                  <a:srgbClr val="FF0000"/>
                </a:solidFill>
                <a:latin typeface="Times New Roman" pitchFamily="18" charset="0"/>
                <a:cs typeface="Times New Roman" pitchFamily="18" charset="0"/>
              </a:rPr>
              <a:t>:</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524000"/>
            <a:ext cx="8458200" cy="5257800"/>
          </a:xfrm>
        </p:spPr>
        <p:txBody>
          <a:bodyPr>
            <a:normAutofit lnSpcReduction="10000"/>
          </a:bodyPr>
          <a:lstStyle/>
          <a:p>
            <a:pPr marL="0" indent="0" algn="just" rtl="1">
              <a:buNone/>
            </a:pPr>
            <a:r>
              <a:rPr lang="ar-DZ" b="1" dirty="0" smtClean="0">
                <a:solidFill>
                  <a:srgbClr val="FF0000"/>
                </a:solidFill>
                <a:latin typeface="Times New Roman" pitchFamily="18" charset="0"/>
                <a:cs typeface="Times New Roman" pitchFamily="18" charset="0"/>
              </a:rPr>
              <a:t>    تعريف اتفاقية سلامة الحاويات لـ 1972 بجنيف </a:t>
            </a:r>
            <a:r>
              <a:rPr lang="ar-DZ" sz="2800" b="1" dirty="0" smtClean="0">
                <a:latin typeface="Times New Roman" pitchFamily="18" charset="0"/>
                <a:cs typeface="Times New Roman" pitchFamily="18" charset="0"/>
              </a:rPr>
              <a:t>:</a:t>
            </a: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الحاوية وحدة من معدات نقل البضائع</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صالحة للاستخدام المتكرر</a:t>
            </a:r>
            <a:r>
              <a:rPr lang="ar-DZ" sz="2800" b="1" dirty="0" smtClean="0">
                <a:latin typeface="Arial" pitchFamily="34" charset="0"/>
                <a:cs typeface="Arial" pitchFamily="34" charset="0"/>
              </a:rPr>
              <a:t>؛</a:t>
            </a: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ذات متانة تكفي للمناولة في الموانئ وعلى السفن مصمّمة خصيصا لنقل البضائع بوسيلة أو أكثر من وسائل النقل ودون عملية إعادة تحميل وسيطة</a:t>
            </a:r>
            <a:r>
              <a:rPr lang="ar-DZ" sz="2800" b="1" dirty="0" smtClean="0">
                <a:latin typeface="Arial" pitchFamily="34" charset="0"/>
                <a:cs typeface="Arial" pitchFamily="34" charset="0"/>
              </a:rPr>
              <a:t>؛</a:t>
            </a: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ولكي تجري رصها </a:t>
            </a:r>
            <a:r>
              <a:rPr lang="ar-SA" sz="2800" b="1" dirty="0" err="1" smtClean="0">
                <a:latin typeface="Arial" pitchFamily="34" charset="0"/>
                <a:cs typeface="Arial" pitchFamily="34" charset="0"/>
              </a:rPr>
              <a:t>و</a:t>
            </a:r>
            <a:r>
              <a:rPr lang="ar-SA" sz="2800" b="1" dirty="0" smtClean="0">
                <a:latin typeface="Arial" pitchFamily="34" charset="0"/>
                <a:cs typeface="Arial" pitchFamily="34" charset="0"/>
              </a:rPr>
              <a:t>/أو مناولتها بسرعة، تكون مزودة بتجهيزات ركينة لهذه الأغراض</a:t>
            </a:r>
            <a:r>
              <a:rPr lang="ar-DZ" sz="2800" b="1" dirty="0" smtClean="0">
                <a:latin typeface="Arial" pitchFamily="34" charset="0"/>
                <a:cs typeface="Arial" pitchFamily="34" charset="0"/>
              </a:rPr>
              <a:t>؛</a:t>
            </a: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وذات حجم تكون فيه المساحة المحصورة بالأركان السفلية الخارجية الأربعة،</a:t>
            </a:r>
            <a:r>
              <a:rPr lang="fr-FR" sz="2800" b="1" dirty="0" smtClean="0">
                <a:latin typeface="Arial" pitchFamily="34" charset="0"/>
                <a:cs typeface="Arial" pitchFamily="34" charset="0"/>
              </a:rPr>
              <a:t> </a:t>
            </a:r>
            <a:r>
              <a:rPr lang="ar-SA" sz="2800" b="1" dirty="0" smtClean="0">
                <a:latin typeface="Arial" pitchFamily="34" charset="0"/>
                <a:cs typeface="Arial" pitchFamily="34" charset="0"/>
              </a:rPr>
              <a:t>إمّا</a:t>
            </a:r>
            <a:r>
              <a:rPr lang="fr-FR" sz="2800" b="1" dirty="0" smtClean="0">
                <a:latin typeface="Arial" pitchFamily="34" charset="0"/>
                <a:cs typeface="Arial" pitchFamily="34" charset="0"/>
              </a:rPr>
              <a:t>14</a:t>
            </a:r>
            <a:r>
              <a:rPr lang="ar-SA" sz="2400" dirty="0" smtClean="0">
                <a:latin typeface="Arial" pitchFamily="34" charset="0"/>
                <a:cs typeface="Arial" pitchFamily="34" charset="0"/>
              </a:rPr>
              <a:t>م</a:t>
            </a:r>
            <a:r>
              <a:rPr lang="ar-SA" sz="2400" baseline="30000" dirty="0" smtClean="0">
                <a:latin typeface="Arial" pitchFamily="34" charset="0"/>
                <a:cs typeface="Arial" pitchFamily="34" charset="0"/>
              </a:rPr>
              <a:t>2</a:t>
            </a:r>
            <a:r>
              <a:rPr lang="ar-DZ" sz="2400" baseline="30000" dirty="0" smtClean="0">
                <a:latin typeface="Arial" pitchFamily="34" charset="0"/>
                <a:cs typeface="Arial" pitchFamily="34" charset="0"/>
              </a:rPr>
              <a:t> </a:t>
            </a:r>
            <a:r>
              <a:rPr lang="ar-SA" sz="2800" b="1" dirty="0" smtClean="0">
                <a:latin typeface="Arial" pitchFamily="34" charset="0"/>
                <a:cs typeface="Arial" pitchFamily="34" charset="0"/>
              </a:rPr>
              <a:t>على الأقل</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أو</a:t>
            </a:r>
            <a:r>
              <a:rPr lang="fr-FR" sz="2800" b="1" dirty="0" smtClean="0">
                <a:latin typeface="Arial" pitchFamily="34" charset="0"/>
                <a:cs typeface="Arial" pitchFamily="34" charset="0"/>
              </a:rPr>
              <a:t> 7 </a:t>
            </a:r>
            <a:r>
              <a:rPr lang="ar-SA" sz="2400" dirty="0" smtClean="0">
                <a:latin typeface="Arial" pitchFamily="34" charset="0"/>
                <a:cs typeface="Arial" pitchFamily="34" charset="0"/>
              </a:rPr>
              <a:t>م</a:t>
            </a:r>
            <a:r>
              <a:rPr lang="ar-SA" sz="2400" baseline="30000" dirty="0" smtClean="0">
                <a:latin typeface="Arial" pitchFamily="34" charset="0"/>
                <a:cs typeface="Arial" pitchFamily="34" charset="0"/>
              </a:rPr>
              <a:t>2</a:t>
            </a:r>
            <a:r>
              <a:rPr lang="ar-DZ" sz="2400" baseline="30000" dirty="0" smtClean="0">
                <a:latin typeface="Arial" pitchFamily="34" charset="0"/>
                <a:cs typeface="Arial" pitchFamily="34" charset="0"/>
              </a:rPr>
              <a:t> </a:t>
            </a:r>
            <a:r>
              <a:rPr lang="ar-SA" sz="2800" b="1" dirty="0" smtClean="0">
                <a:latin typeface="Arial" pitchFamily="34" charset="0"/>
                <a:cs typeface="Arial" pitchFamily="34" charset="0"/>
              </a:rPr>
              <a:t>على الأقل</a:t>
            </a:r>
            <a:r>
              <a:rPr lang="fr-FR" sz="2800" b="1" dirty="0" smtClean="0">
                <a:latin typeface="Arial" pitchFamily="34" charset="0"/>
                <a:cs typeface="Arial" pitchFamily="34" charset="0"/>
              </a:rPr>
              <a:t> </a:t>
            </a:r>
            <a:r>
              <a:rPr lang="ar-SA" sz="2800" b="1" dirty="0" smtClean="0">
                <a:latin typeface="Arial" pitchFamily="34" charset="0"/>
                <a:cs typeface="Arial" pitchFamily="34" charset="0"/>
              </a:rPr>
              <a:t>إذا كانت مزودة بتجهيزات ركنية عليا. </a:t>
            </a:r>
            <a:endParaRPr lang="ar-DZ" sz="2800" b="1" dirty="0" smtClean="0">
              <a:latin typeface="Arial" pitchFamily="34" charset="0"/>
              <a:cs typeface="Arial" pitchFamily="34" charset="0"/>
            </a:endParaRP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ولا يشمل تعريف الحاوية العربات "المركبات" أو العبوات</a:t>
            </a:r>
            <a:r>
              <a:rPr lang="ar-DZ" sz="2800" b="1" dirty="0" smtClean="0">
                <a:latin typeface="Arial" pitchFamily="34" charset="0"/>
                <a:cs typeface="Arial" pitchFamily="34" charset="0"/>
              </a:rPr>
              <a:t>،</a:t>
            </a:r>
            <a:r>
              <a:rPr lang="ar-SA" sz="2800" b="1" dirty="0" smtClean="0">
                <a:latin typeface="Arial" pitchFamily="34" charset="0"/>
                <a:cs typeface="Arial" pitchFamily="34" charset="0"/>
              </a:rPr>
              <a:t> إلاّ أنّه يضمّ الحاوية المحمولة على هياكل</a:t>
            </a:r>
            <a:r>
              <a:rPr lang="ar-DZ" sz="2800" b="1" dirty="0" smtClean="0">
                <a:latin typeface="Arial" pitchFamily="34" charset="0"/>
                <a:cs typeface="Arial" pitchFamily="34" charset="0"/>
              </a:rPr>
              <a:t>.</a:t>
            </a:r>
            <a:endParaRPr lang="ar-DZ" sz="2800" b="1" dirty="0" smtClean="0">
              <a:solidFill>
                <a:srgbClr val="FF0000"/>
              </a:solidFill>
              <a:latin typeface="Arial" pitchFamily="34" charset="0"/>
              <a:cs typeface="Arial" pitchFamily="34" charset="0"/>
            </a:endParaRPr>
          </a:p>
        </p:txBody>
      </p:sp>
    </p:spTree>
  </p:cSld>
  <p:clrMapOvr>
    <a:masterClrMapping/>
  </p:clrMapOvr>
  <p:transition>
    <p:split orient="ver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762000"/>
            <a:ext cx="8458200" cy="2286000"/>
          </a:xfrm>
        </p:spPr>
        <p:txBody>
          <a:bodyPr>
            <a:noAutofit/>
          </a:bodyPr>
          <a:lstStyle/>
          <a:p>
            <a:pPr marL="0" indent="0" algn="just" rtl="1">
              <a:buNone/>
            </a:pPr>
            <a:r>
              <a:rPr lang="ar-SA" sz="3600" b="1" dirty="0" smtClean="0">
                <a:solidFill>
                  <a:srgbClr val="FF0000"/>
                </a:solidFill>
                <a:latin typeface="Times New Roman" pitchFamily="18" charset="0"/>
                <a:cs typeface="Times New Roman" pitchFamily="18" charset="0"/>
              </a:rPr>
              <a:t>حاويات الخزانات </a:t>
            </a:r>
            <a:r>
              <a:rPr lang="fr-FR" sz="3600" b="1" dirty="0" smtClean="0">
                <a:solidFill>
                  <a:srgbClr val="FF0000"/>
                </a:solidFill>
                <a:latin typeface="Times New Roman" pitchFamily="18" charset="0"/>
                <a:cs typeface="Times New Roman" pitchFamily="18" charset="0"/>
              </a:rPr>
              <a:t>conteneur-citerne</a:t>
            </a:r>
            <a:r>
              <a:rPr lang="ar-SA" sz="3600" b="1" dirty="0" smtClean="0">
                <a:solidFill>
                  <a:srgbClr val="FF0000"/>
                </a:solidFill>
                <a:latin typeface="Times New Roman" pitchFamily="18" charset="0"/>
                <a:cs typeface="Times New Roman" pitchFamily="18" charset="0"/>
              </a:rPr>
              <a:t>: </a:t>
            </a:r>
            <a:endParaRPr lang="ar-DZ" sz="3600" b="1" dirty="0" smtClean="0">
              <a:solidFill>
                <a:srgbClr val="FF0000"/>
              </a:solidFill>
              <a:latin typeface="Times New Roman" pitchFamily="18" charset="0"/>
              <a:cs typeface="Times New Roman" pitchFamily="18" charset="0"/>
            </a:endParaRPr>
          </a:p>
          <a:p>
            <a:pPr marL="0" indent="0" algn="just" rtl="1">
              <a:buNone/>
            </a:pPr>
            <a:r>
              <a:rPr lang="ar-SA" sz="3200" b="1" dirty="0" smtClean="0">
                <a:latin typeface="Times New Roman" pitchFamily="18" charset="0"/>
                <a:cs typeface="Times New Roman" pitchFamily="18" charset="0"/>
              </a:rPr>
              <a:t>تستخدم في نقل الزيوت والحوامض أو لنقل الغاز المضغوط أو الغاز المسيل، فهي غالبا ما تكون على شكل خزانات (صهاريج) معدنية محكمة.</a:t>
            </a:r>
            <a:endParaRPr lang="fr-FR" sz="3200" b="1" dirty="0" smtClean="0">
              <a:latin typeface="Times New Roman" pitchFamily="18" charset="0"/>
              <a:cs typeface="Times New Roman" pitchFamily="18" charset="0"/>
            </a:endParaRPr>
          </a:p>
          <a:p>
            <a:endParaRPr lang="fr-FR" sz="3600"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76200" y="2971800"/>
            <a:ext cx="4495800" cy="3200400"/>
          </a:xfrm>
          <a:prstGeom prst="rect">
            <a:avLst/>
          </a:prstGeom>
          <a:noFill/>
          <a:ln w="9525">
            <a:noFill/>
            <a:miter lim="800000"/>
            <a:headEnd/>
            <a:tailEnd/>
          </a:ln>
          <a:effectLst/>
        </p:spPr>
      </p:pic>
      <p:pic>
        <p:nvPicPr>
          <p:cNvPr id="7" name="Picture 18" descr="https://bcargob.com/wp-content/uploads/2019/02/20ft-tank-container-300x225.jpg"/>
          <p:cNvPicPr>
            <a:picLocks noChangeAspect="1" noChangeArrowheads="1"/>
          </p:cNvPicPr>
          <p:nvPr/>
        </p:nvPicPr>
        <p:blipFill>
          <a:blip r:embed="rId3"/>
          <a:srcRect/>
          <a:stretch>
            <a:fillRect/>
          </a:stretch>
        </p:blipFill>
        <p:spPr bwMode="auto">
          <a:xfrm>
            <a:off x="4724400" y="2971800"/>
            <a:ext cx="4191000" cy="32099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1" y="571381"/>
            <a:ext cx="8382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pPr>
            <a:r>
              <a:rPr kumimoji="0" lang="ar-SA"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حاويات </a:t>
            </a:r>
            <a:r>
              <a:rPr kumimoji="0" lang="ar-D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مبردة </a:t>
            </a:r>
            <a:r>
              <a:rPr kumimoji="0" lang="fr-FR"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conteneur frigorifique</a:t>
            </a:r>
            <a:r>
              <a:rPr kumimoji="0" lang="ar-D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justLow" defTabSz="914400" rtl="1" eaLnBrk="1" fontAlgn="base" latinLnBrk="0" hangingPunct="1">
              <a:lnSpc>
                <a:spcPct val="100000"/>
              </a:lnSpc>
              <a:spcBef>
                <a:spcPct val="0"/>
              </a:spcBef>
              <a:spcAft>
                <a:spcPct val="0"/>
              </a:spcAft>
              <a:buClrTx/>
              <a:buSzTx/>
              <a:tabLst/>
            </a:pPr>
            <a:r>
              <a:rPr lang="ar-DZ" sz="3200" b="1" dirty="0" smtClean="0">
                <a:solidFill>
                  <a:srgbClr val="FF0000"/>
                </a:solidFill>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تكون مزودة بجهاز مبرّد تضمن الاحتفاظ بالبرودة عند مستوى معيّن، تستخدم في نقل اللحوم والأسماك.</a:t>
            </a:r>
            <a:endParaRPr kumimoji="0" lang="ar-SA"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990600" y="2209800"/>
            <a:ext cx="6934200" cy="4267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274638"/>
            <a:ext cx="7467600" cy="944562"/>
          </a:xfrm>
        </p:spPr>
        <p:txBody>
          <a:bodyPr>
            <a:noAutofit/>
          </a:bodyPr>
          <a:lstStyle/>
          <a:p>
            <a:pPr algn="just" rtl="1"/>
            <a:r>
              <a:rPr lang="ar-DZ" sz="4000" b="1" dirty="0" smtClean="0">
                <a:solidFill>
                  <a:srgbClr val="FF0000"/>
                </a:solidFill>
                <a:latin typeface="Times New Roman" pitchFamily="18" charset="0"/>
                <a:cs typeface="Times New Roman" pitchFamily="18" charset="0"/>
              </a:rPr>
              <a:t>6. الاتفاقيات الدولية المتعلقة بالحاويات</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81000" y="2209800"/>
            <a:ext cx="8382000" cy="1752600"/>
          </a:xfrm>
        </p:spPr>
        <p:txBody>
          <a:bodyPr>
            <a:normAutofit/>
          </a:bodyPr>
          <a:lstStyle/>
          <a:p>
            <a:pPr marL="0" indent="0" algn="just" rtl="1">
              <a:buNone/>
            </a:pPr>
            <a:r>
              <a:rPr lang="ar-DZ"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أبرمت بتاريخ 1972/12/02، ودخلت حيز التنفيذ في 1977/09/06 على مستوى مجلس التعاون </a:t>
            </a:r>
            <a:r>
              <a:rPr lang="ar-DZ" sz="3200" b="1" dirty="0" smtClean="0">
                <a:latin typeface="Times New Roman" pitchFamily="18" charset="0"/>
                <a:cs typeface="Times New Roman" pitchFamily="18" charset="0"/>
              </a:rPr>
              <a:t>الجمركي</a:t>
            </a:r>
            <a:r>
              <a:rPr lang="fr-FR" sz="3200" b="1" dirty="0" smtClean="0">
                <a:latin typeface="Times New Roman" pitchFamily="18" charset="0"/>
                <a:cs typeface="Times New Roman" pitchFamily="18" charset="0"/>
              </a:rPr>
              <a:t>.</a:t>
            </a:r>
            <a:endParaRPr lang="fr-FR" dirty="0"/>
          </a:p>
        </p:txBody>
      </p:sp>
      <p:sp>
        <p:nvSpPr>
          <p:cNvPr id="4" name="Espace réservé du contenu 2"/>
          <p:cNvSpPr txBox="1">
            <a:spLocks/>
          </p:cNvSpPr>
          <p:nvPr/>
        </p:nvSpPr>
        <p:spPr>
          <a:xfrm>
            <a:off x="533400" y="1371600"/>
            <a:ext cx="8229600" cy="838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اتفاقية جنيف المتعلقة بسلامة الحاويات:</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81000" y="4038600"/>
            <a:ext cx="83820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fr-FR"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تضع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معايير صنع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الحاويات، نظام الاعتماد،</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تسهيلات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القبول المؤقت وتصليح الحاويات.</a:t>
            </a:r>
          </a:p>
        </p:txBody>
      </p:sp>
      <p:sp>
        <p:nvSpPr>
          <p:cNvPr id="6" name="Espace réservé du contenu 2"/>
          <p:cNvSpPr txBox="1">
            <a:spLocks/>
          </p:cNvSpPr>
          <p:nvPr/>
        </p:nvSpPr>
        <p:spPr>
          <a:xfrm>
            <a:off x="381000" y="5562600"/>
            <a:ext cx="83820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وعليه فإنّ الحاويات الّتي تتوفر فيها الشروط المحدّدة في الاتفاقية تستفيد من اعتماد لنقل البضائع تحت الختم الجمركي</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700784" marR="0" lvl="5" indent="-182880" algn="l" defTabSz="914400" rtl="0" eaLnBrk="1" fontAlgn="auto" latinLnBrk="0" hangingPunct="1">
              <a:lnSpc>
                <a:spcPct val="100000"/>
              </a:lnSpc>
              <a:spcBef>
                <a:spcPct val="20000"/>
              </a:spcBef>
              <a:spcAft>
                <a:spcPts val="0"/>
              </a:spcAft>
              <a:buClr>
                <a:schemeClr val="accent5"/>
              </a:buClr>
              <a:buSzTx/>
              <a:buFont typeface="Arial"/>
              <a:buChar char="-"/>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295400" y="838200"/>
            <a:ext cx="7467600" cy="762000"/>
          </a:xfrm>
        </p:spPr>
        <p:txBody>
          <a:bodyPr>
            <a:noAutofit/>
          </a:bodyPr>
          <a:lstStyle/>
          <a:p>
            <a:pPr marL="1588" indent="-1588" algn="just" rtl="1">
              <a:buNone/>
            </a:pPr>
            <a:r>
              <a:rPr lang="ar-DZ" sz="3600" b="1" dirty="0" smtClean="0">
                <a:solidFill>
                  <a:srgbClr val="FF0000"/>
                </a:solidFill>
                <a:latin typeface="Times New Roman" pitchFamily="18" charset="0"/>
                <a:cs typeface="Times New Roman" pitchFamily="18" charset="0"/>
              </a:rPr>
              <a:t>ب- اتفاقية اسطنبول المتعلقة بالإدخال المؤقت: </a:t>
            </a:r>
          </a:p>
          <a:p>
            <a:pPr lvl="5"/>
            <a:endParaRPr lang="fr-FR" sz="3600" dirty="0"/>
          </a:p>
        </p:txBody>
      </p:sp>
      <p:sp>
        <p:nvSpPr>
          <p:cNvPr id="5" name="Espace réservé du contenu 2"/>
          <p:cNvSpPr txBox="1">
            <a:spLocks/>
          </p:cNvSpPr>
          <p:nvPr/>
        </p:nvSpPr>
        <p:spPr>
          <a:xfrm>
            <a:off x="381000" y="1828800"/>
            <a:ext cx="8382000" cy="1219200"/>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أبرمت بتاريخ 26/06/1990، تحت رعاية مجلس التعاون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الجمركي، تهدف إلى</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تبسيط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وتنسيق الإجراءات الجمركية.</a:t>
            </a:r>
          </a:p>
          <a:p>
            <a:pPr marL="1700784" marR="0" lvl="5" indent="-182880" algn="l" defTabSz="914400" rtl="0" eaLnBrk="1" fontAlgn="auto" latinLnBrk="0" hangingPunct="1">
              <a:lnSpc>
                <a:spcPct val="100000"/>
              </a:lnSpc>
              <a:spcBef>
                <a:spcPct val="20000"/>
              </a:spcBef>
              <a:spcAft>
                <a:spcPts val="0"/>
              </a:spcAft>
              <a:buClr>
                <a:schemeClr val="accent5"/>
              </a:buClr>
              <a:buSzTx/>
              <a:buFont typeface="Arial"/>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81000" y="3733800"/>
            <a:ext cx="8382000" cy="1676400"/>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وضعت قواعد القبول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المؤقت للحاويات لنقل البضائع داخل الإقليم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الجمركي،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دون دفع حقوق ورسوم جمركية أو كفالات،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على أن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تتوافر فيها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شروط محدّدة (علامات،</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اعتماد</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lang="ar-DZ" sz="3200" b="1" dirty="0" smtClean="0">
                <a:latin typeface="Times New Roman" pitchFamily="18" charset="0"/>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700784" marR="0" lvl="5" indent="-182880" algn="l" defTabSz="914400" rtl="0" eaLnBrk="1" fontAlgn="auto" latinLnBrk="0" hangingPunct="1">
              <a:lnSpc>
                <a:spcPct val="100000"/>
              </a:lnSpc>
              <a:spcBef>
                <a:spcPct val="20000"/>
              </a:spcBef>
              <a:spcAft>
                <a:spcPts val="0"/>
              </a:spcAft>
              <a:buClr>
                <a:schemeClr val="accent5"/>
              </a:buClr>
              <a:buSzTx/>
              <a:buFont typeface="Arial"/>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03006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08075" algn="r"/>
              </a:tabLst>
            </a:pPr>
            <a:r>
              <a:rPr kumimoji="0" lang="ar-DZ"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ج. </a:t>
            </a:r>
            <a:r>
              <a:rPr kumimoji="0" lang="ar-SA"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أنظمة الإيز</a:t>
            </a:r>
            <a:r>
              <a:rPr kumimoji="0" lang="ar-DZ"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و </a:t>
            </a:r>
            <a:r>
              <a:rPr kumimoji="0" lang="fr-FR"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ISO</a:t>
            </a:r>
            <a:r>
              <a:rPr kumimoji="0" lang="ar-DZ"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p:txBody>
      </p:sp>
      <p:sp>
        <p:nvSpPr>
          <p:cNvPr id="3" name="Rectangle 1"/>
          <p:cNvSpPr>
            <a:spLocks noChangeArrowheads="1"/>
          </p:cNvSpPr>
          <p:nvPr/>
        </p:nvSpPr>
        <p:spPr bwMode="auto">
          <a:xfrm>
            <a:off x="304800" y="4028182"/>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08075" algn="r"/>
              </a:tabLst>
            </a:pPr>
            <a:r>
              <a:rPr kumimoji="0" lang="ar-DZ" sz="32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وبالرغم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من أنّ كافة المواصفات الصادرة عن المنظمة اختيارية، إلاّ أنّ الكثير من الدول تعتبرها مواصفات دولية لها</a:t>
            </a:r>
            <a:r>
              <a:rPr kumimoji="0" lang="ar-DZ" sz="3200" b="1"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fr-FR" sz="2000" b="1" i="0" u="none" strike="noStrike" cap="none" normalizeH="0" baseline="0" dirty="0" smtClean="0">
              <a:ln>
                <a:noFill/>
              </a:ln>
              <a:effectLst/>
              <a:latin typeface="Times New Roman" pitchFamily="18" charset="0"/>
              <a:cs typeface="Times New Roman" pitchFamily="18" charset="0"/>
            </a:endParaRPr>
          </a:p>
        </p:txBody>
      </p:sp>
      <p:sp>
        <p:nvSpPr>
          <p:cNvPr id="4" name="Rectangle 1"/>
          <p:cNvSpPr>
            <a:spLocks noChangeArrowheads="1"/>
          </p:cNvSpPr>
          <p:nvPr/>
        </p:nvSpPr>
        <p:spPr bwMode="auto">
          <a:xfrm>
            <a:off x="304800" y="2026384"/>
            <a:ext cx="8458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08075" algn="r"/>
              </a:tabLst>
            </a:pPr>
            <a:r>
              <a:rPr lang="ar-DZ" sz="3600" b="1" u="none" dirty="0" smtClean="0">
                <a:solidFill>
                  <a:srgbClr val="FF0000"/>
                </a:solidFill>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أصدرت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المنظمة الدولية للتقييس</a:t>
            </a:r>
            <a:r>
              <a:rPr kumimoji="0" lang="fr-FR" sz="3200" b="1" i="0" u="none" strike="noStrike" cap="none" normalizeH="0" baseline="0" dirty="0" smtClean="0">
                <a:ln>
                  <a:noFill/>
                </a:ln>
                <a:effectLst/>
                <a:latin typeface="Times New Roman" pitchFamily="18" charset="0"/>
                <a:ea typeface="Times New Roman" pitchFamily="18" charset="0"/>
                <a:cs typeface="Times New Roman" pitchFamily="18" charset="0"/>
              </a:rPr>
              <a:t> ISO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منذ إنشائها سنة</a:t>
            </a:r>
            <a:r>
              <a:rPr kumimoji="0" lang="ar-DZ" sz="3200" b="1" i="0" u="none" strike="noStrike" cap="none" normalizeH="0" baseline="0" dirty="0" smtClean="0">
                <a:ln>
                  <a:noFill/>
                </a:ln>
                <a:effectLst/>
                <a:latin typeface="Times New Roman" pitchFamily="18" charset="0"/>
                <a:ea typeface="Times New Roman" pitchFamily="18" charset="0"/>
                <a:cs typeface="Times New Roman" pitchFamily="18" charset="0"/>
              </a:rPr>
              <a:t> 1947،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سلسلتين من المواصفات في مجالات مختلفة</a:t>
            </a:r>
            <a:r>
              <a:rPr kumimoji="0" lang="ar-DZ" sz="3200" b="1"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الأولى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تعلّق بأنظمة إدارة الجودة، والثانية بأنظمة إدارة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البيئة</a:t>
            </a:r>
            <a:r>
              <a:rPr kumimoji="0" lang="ar-DZ" sz="3200" b="1" i="0" u="none" strike="noStrike" cap="none" normalizeH="0" baseline="0" dirty="0" smtClean="0">
                <a:ln>
                  <a:noFill/>
                </a:ln>
                <a:effectLst/>
                <a:latin typeface="Times New Roman" pitchFamily="18" charset="0"/>
                <a:ea typeface="Times New Roman" pitchFamily="18" charset="0"/>
                <a:cs typeface="Times New Roman" pitchFamily="18"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274638"/>
            <a:ext cx="8153400" cy="792162"/>
          </a:xfrm>
        </p:spPr>
        <p:txBody>
          <a:bodyPr>
            <a:noAutofit/>
          </a:bodyPr>
          <a:lstStyle/>
          <a:p>
            <a:pPr lvl="0" algn="r" rtl="1"/>
            <a:r>
              <a:rPr lang="ar-DZ" sz="4000" b="1" dirty="0" smtClean="0">
                <a:solidFill>
                  <a:srgbClr val="FF0000"/>
                </a:solidFill>
                <a:latin typeface="Times New Roman" pitchFamily="18" charset="0"/>
                <a:cs typeface="Times New Roman" pitchFamily="18" charset="0"/>
              </a:rPr>
              <a:t>7. مقاسات الحاويات:</a:t>
            </a:r>
            <a:r>
              <a:rPr lang="ar-DZ" sz="4000" dirty="0" smtClean="0">
                <a:solidFill>
                  <a:srgbClr val="FF0000"/>
                </a:solidFill>
                <a:latin typeface="Times New Roman" pitchFamily="18" charset="0"/>
                <a:cs typeface="Times New Roman" pitchFamily="18" charset="0"/>
              </a:rPr>
              <a:t> </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447800"/>
            <a:ext cx="8305800" cy="1447800"/>
          </a:xfrm>
        </p:spPr>
        <p:txBody>
          <a:bodyPr>
            <a:normAutofit lnSpcReduction="10000"/>
          </a:bodyPr>
          <a:lstStyle/>
          <a:p>
            <a:pPr marL="0" indent="0" algn="just" rtl="1">
              <a:buNone/>
            </a:pPr>
            <a:r>
              <a:rPr lang="en-US" b="1" dirty="0" smtClean="0">
                <a:latin typeface="Times New Roman" pitchFamily="18" charset="0"/>
                <a:cs typeface="Times New Roman" pitchFamily="18" charset="0"/>
              </a:rPr>
              <a:t> </a:t>
            </a:r>
            <a:r>
              <a:rPr lang="ar-DZ" b="1" dirty="0" smtClean="0">
                <a:latin typeface="Times New Roman" pitchFamily="18" charset="0"/>
                <a:cs typeface="Times New Roman" pitchFamily="18" charset="0"/>
              </a:rPr>
              <a:t>تعتبر حاوية 20 قدم الوحدة القياسية الدولية للحاويات، يرمز لها </a:t>
            </a:r>
            <a:r>
              <a:rPr lang="ar-DZ" b="1" dirty="0" err="1" smtClean="0">
                <a:latin typeface="Times New Roman" pitchFamily="18" charset="0"/>
                <a:cs typeface="Times New Roman" pitchFamily="18" charset="0"/>
              </a:rPr>
              <a:t>بـ</a:t>
            </a:r>
            <a:r>
              <a:rPr lang="ar-DZ"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TEU</a:t>
            </a:r>
            <a:r>
              <a:rPr lang="ar-DZ"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Twenty-foot Equivalent Unit</a:t>
            </a:r>
            <a:r>
              <a:rPr lang="ar-DZ" b="1" dirty="0" smtClean="0">
                <a:latin typeface="Times New Roman" pitchFamily="18" charset="0"/>
                <a:cs typeface="Times New Roman" pitchFamily="18" charset="0"/>
              </a:rPr>
              <a:t>، وتوجد عدة مقاسات للحاويات، أكثرها انتشارا حاويات 20 قدمن 40 قدم.</a:t>
            </a:r>
          </a:p>
          <a:p>
            <a:pPr marL="0" indent="0" algn="just" rtl="1">
              <a:buNone/>
            </a:pPr>
            <a:endParaRPr lang="fr-FR" b="1" dirty="0">
              <a:solidFill>
                <a:schemeClr val="bg1"/>
              </a:solidFill>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152400" y="3215640"/>
          <a:ext cx="8839200" cy="2346960"/>
        </p:xfrm>
        <a:graphic>
          <a:graphicData uri="http://schemas.openxmlformats.org/drawingml/2006/table">
            <a:tbl>
              <a:tblPr rtl="1"/>
              <a:tblGrid>
                <a:gridCol w="2299252"/>
                <a:gridCol w="3180522"/>
                <a:gridCol w="3359426"/>
              </a:tblGrid>
              <a:tr h="257991">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نوع الحاوية</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200" b="1">
                          <a:solidFill>
                            <a:schemeClr val="tx1"/>
                          </a:solidFill>
                          <a:latin typeface="Times New Roman" pitchFamily="18" charset="0"/>
                          <a:ea typeface="Calibri"/>
                          <a:cs typeface="Times New Roman" pitchFamily="18" charset="0"/>
                        </a:rPr>
                        <a:t>حاوية  20 قدم:  </a:t>
                      </a:r>
                      <a:r>
                        <a:rPr lang="fr-FR" sz="2200" b="1">
                          <a:solidFill>
                            <a:schemeClr val="tx1"/>
                          </a:solidFill>
                          <a:latin typeface="Times New Roman" pitchFamily="18" charset="0"/>
                          <a:ea typeface="Calibri"/>
                          <a:cs typeface="Times New Roman" pitchFamily="18" charset="0"/>
                        </a:rPr>
                        <a:t>TEU</a:t>
                      </a:r>
                      <a:endParaRPr lang="fr-FR" sz="220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حاوية 40  قدم: </a:t>
                      </a:r>
                      <a:r>
                        <a:rPr lang="fr-FR" sz="2200" b="1" dirty="0">
                          <a:solidFill>
                            <a:schemeClr val="tx1"/>
                          </a:solidFill>
                          <a:latin typeface="Times New Roman" pitchFamily="18" charset="0"/>
                          <a:ea typeface="Calibri"/>
                          <a:cs typeface="Times New Roman" pitchFamily="18" charset="0"/>
                        </a:rPr>
                        <a:t>TEU </a:t>
                      </a:r>
                      <a:r>
                        <a:rPr lang="ar-DZ" sz="2200" b="1" dirty="0">
                          <a:solidFill>
                            <a:schemeClr val="tx1"/>
                          </a:solidFill>
                          <a:latin typeface="Times New Roman" pitchFamily="18" charset="0"/>
                          <a:ea typeface="Calibri"/>
                          <a:cs typeface="Times New Roman" pitchFamily="18" charset="0"/>
                        </a:rPr>
                        <a:t> 2</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91">
                <a:tc>
                  <a:txBody>
                    <a:bodyPr/>
                    <a:lstStyle/>
                    <a:p>
                      <a:pPr marL="0" marR="0" algn="just" rtl="1">
                        <a:spcBef>
                          <a:spcPts val="0"/>
                        </a:spcBef>
                        <a:spcAft>
                          <a:spcPts val="0"/>
                        </a:spcAft>
                      </a:pPr>
                      <a:r>
                        <a:rPr lang="ar-DZ" sz="2200" b="1">
                          <a:solidFill>
                            <a:schemeClr val="tx1"/>
                          </a:solidFill>
                          <a:latin typeface="Times New Roman" pitchFamily="18" charset="0"/>
                          <a:ea typeface="Calibri"/>
                          <a:cs typeface="Times New Roman" pitchFamily="18" charset="0"/>
                        </a:rPr>
                        <a:t>الرمز</a:t>
                      </a:r>
                      <a:endParaRPr lang="fr-FR" sz="220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fr-FR" sz="2200" b="1">
                          <a:solidFill>
                            <a:schemeClr val="tx1"/>
                          </a:solidFill>
                          <a:latin typeface="Times New Roman" pitchFamily="18" charset="0"/>
                          <a:ea typeface="Calibri"/>
                          <a:cs typeface="Times New Roman" pitchFamily="18" charset="0"/>
                        </a:rPr>
                        <a:t>TEU</a:t>
                      </a:r>
                      <a:endParaRPr lang="fr-FR" sz="220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fr-FR" sz="2200" b="1">
                          <a:solidFill>
                            <a:schemeClr val="tx1"/>
                          </a:solidFill>
                          <a:latin typeface="Times New Roman" pitchFamily="18" charset="0"/>
                          <a:ea typeface="Calibri"/>
                          <a:cs typeface="Times New Roman" pitchFamily="18" charset="0"/>
                        </a:rPr>
                        <a:t>2TEU</a:t>
                      </a:r>
                      <a:endParaRPr lang="fr-FR" sz="220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957">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الأبعاد الداخلية</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 </a:t>
                      </a:r>
                      <a:endParaRPr lang="ar-DZ" sz="2200" b="1" dirty="0" smtClean="0">
                        <a:solidFill>
                          <a:schemeClr val="tx1"/>
                        </a:solidFill>
                        <a:latin typeface="Times New Roman" pitchFamily="18" charset="0"/>
                        <a:ea typeface="Calibri"/>
                        <a:cs typeface="Times New Roman" pitchFamily="18" charset="0"/>
                      </a:endParaRPr>
                    </a:p>
                    <a:p>
                      <a:pPr marL="0" marR="0" algn="just" rtl="1">
                        <a:spcBef>
                          <a:spcPts val="0"/>
                        </a:spcBef>
                        <a:spcAft>
                          <a:spcPts val="0"/>
                        </a:spcAft>
                      </a:pPr>
                      <a:r>
                        <a:rPr lang="ar-DZ" sz="2200" b="1" dirty="0" smtClean="0">
                          <a:solidFill>
                            <a:schemeClr val="tx1"/>
                          </a:solidFill>
                          <a:latin typeface="Times New Roman" pitchFamily="18" charset="0"/>
                          <a:ea typeface="Calibri"/>
                          <a:cs typeface="Times New Roman" pitchFamily="18" charset="0"/>
                        </a:rPr>
                        <a:t>الحجم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الوزن الكلي الأقصى</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الوزن الفارغ</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20 × 8 × 8.6 قدم </a:t>
                      </a:r>
                      <a:endParaRPr lang="ar-DZ" sz="2200" b="1" dirty="0" smtClean="0">
                        <a:solidFill>
                          <a:schemeClr val="tx1"/>
                        </a:solidFill>
                        <a:latin typeface="Times New Roman" pitchFamily="18" charset="0"/>
                        <a:ea typeface="Calibri"/>
                        <a:cs typeface="Times New Roman" pitchFamily="18" charset="0"/>
                      </a:endParaRPr>
                    </a:p>
                    <a:p>
                      <a:pPr marL="0" marR="0" algn="just" rtl="1">
                        <a:spcBef>
                          <a:spcPts val="0"/>
                        </a:spcBef>
                        <a:spcAft>
                          <a:spcPts val="0"/>
                        </a:spcAft>
                      </a:pPr>
                      <a:r>
                        <a:rPr lang="ar-DZ" sz="2200" b="1" dirty="0" smtClean="0">
                          <a:solidFill>
                            <a:schemeClr val="tx1"/>
                          </a:solidFill>
                          <a:latin typeface="Times New Roman" pitchFamily="18" charset="0"/>
                          <a:ea typeface="Calibri"/>
                          <a:cs typeface="Times New Roman" pitchFamily="18" charset="0"/>
                        </a:rPr>
                        <a:t>= </a:t>
                      </a:r>
                      <a:r>
                        <a:rPr lang="ar-DZ" sz="2200" b="1" dirty="0">
                          <a:solidFill>
                            <a:schemeClr val="tx1"/>
                          </a:solidFill>
                          <a:latin typeface="Times New Roman" pitchFamily="18" charset="0"/>
                          <a:ea typeface="Calibri"/>
                          <a:cs typeface="Times New Roman" pitchFamily="18" charset="0"/>
                        </a:rPr>
                        <a:t>5.90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 2.33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 2.38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32 م3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20.32 طن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2.17 طن                                                 </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40 × 8 × 8.6 قدم </a:t>
                      </a:r>
                      <a:endParaRPr lang="ar-DZ" sz="2200" b="1" dirty="0" smtClean="0">
                        <a:solidFill>
                          <a:schemeClr val="tx1"/>
                        </a:solidFill>
                        <a:latin typeface="Times New Roman" pitchFamily="18" charset="0"/>
                        <a:ea typeface="Calibri"/>
                        <a:cs typeface="Times New Roman" pitchFamily="18" charset="0"/>
                      </a:endParaRPr>
                    </a:p>
                    <a:p>
                      <a:pPr marL="0" marR="0" algn="just" rtl="1">
                        <a:spcBef>
                          <a:spcPts val="0"/>
                        </a:spcBef>
                        <a:spcAft>
                          <a:spcPts val="0"/>
                        </a:spcAft>
                      </a:pPr>
                      <a:r>
                        <a:rPr lang="ar-DZ" sz="2200" b="1" dirty="0" smtClean="0">
                          <a:solidFill>
                            <a:schemeClr val="tx1"/>
                          </a:solidFill>
                          <a:latin typeface="Times New Roman" pitchFamily="18" charset="0"/>
                          <a:ea typeface="Calibri"/>
                          <a:cs typeface="Times New Roman" pitchFamily="18" charset="0"/>
                        </a:rPr>
                        <a:t>= </a:t>
                      </a:r>
                      <a:r>
                        <a:rPr lang="ar-DZ" sz="2200" b="1" dirty="0">
                          <a:solidFill>
                            <a:schemeClr val="tx1"/>
                          </a:solidFill>
                          <a:latin typeface="Times New Roman" pitchFamily="18" charset="0"/>
                          <a:ea typeface="Calibri"/>
                          <a:cs typeface="Times New Roman" pitchFamily="18" charset="0"/>
                        </a:rPr>
                        <a:t>12.04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  2.33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×2.38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66 م3</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 30.48 طن</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3.75 طن                              </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Maison container : Les différentes dimensions | CONTAIN LIFE"/>
          <p:cNvPicPr>
            <a:picLocks noChangeAspect="1" noChangeArrowheads="1"/>
          </p:cNvPicPr>
          <p:nvPr/>
        </p:nvPicPr>
        <p:blipFill>
          <a:blip r:embed="rId2"/>
          <a:srcRect/>
          <a:stretch>
            <a:fillRect/>
          </a:stretch>
        </p:blipFill>
        <p:spPr bwMode="auto">
          <a:xfrm>
            <a:off x="990600" y="3409949"/>
            <a:ext cx="5943600" cy="3295651"/>
          </a:xfrm>
          <a:prstGeom prst="rect">
            <a:avLst/>
          </a:prstGeom>
          <a:noFill/>
        </p:spPr>
      </p:pic>
      <p:pic>
        <p:nvPicPr>
          <p:cNvPr id="83972" name="Picture 4" descr="Conteneur maritime de taille, dimensions et volumes standards ou spéciaux"/>
          <p:cNvPicPr>
            <a:picLocks noChangeAspect="1" noChangeArrowheads="1"/>
          </p:cNvPicPr>
          <p:nvPr/>
        </p:nvPicPr>
        <p:blipFill>
          <a:blip r:embed="rId3"/>
          <a:srcRect/>
          <a:stretch>
            <a:fillRect/>
          </a:stretch>
        </p:blipFill>
        <p:spPr bwMode="auto">
          <a:xfrm>
            <a:off x="990600" y="152400"/>
            <a:ext cx="5791200" cy="3124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40' High Cube conteneur usagé | Conteneurs ATS"/>
          <p:cNvPicPr>
            <a:picLocks noChangeAspect="1" noChangeArrowheads="1"/>
          </p:cNvPicPr>
          <p:nvPr/>
        </p:nvPicPr>
        <p:blipFill>
          <a:blip r:embed="rId2"/>
          <a:srcRect/>
          <a:stretch>
            <a:fillRect/>
          </a:stretch>
        </p:blipFill>
        <p:spPr bwMode="auto">
          <a:xfrm>
            <a:off x="266700" y="914400"/>
            <a:ext cx="8572500" cy="5715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05800" cy="646331"/>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8. </a:t>
            </a:r>
            <a:r>
              <a:rPr lang="ar-SA" sz="3600" b="1" dirty="0" smtClean="0">
                <a:solidFill>
                  <a:srgbClr val="FF0000"/>
                </a:solidFill>
                <a:latin typeface="Times New Roman" pitchFamily="18" charset="0"/>
                <a:cs typeface="Times New Roman" pitchFamily="18" charset="0"/>
              </a:rPr>
              <a:t>ترقيم الحاويات</a:t>
            </a:r>
            <a:r>
              <a:rPr lang="ar-DZ" sz="36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Identification des conteneurs</a:t>
            </a:r>
            <a:r>
              <a:rPr lang="fr-FR" sz="3200"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 </a:t>
            </a:r>
            <a:endParaRPr lang="fr-FR" sz="3600" b="1" dirty="0" smtClean="0">
              <a:solidFill>
                <a:srgbClr val="FF0000"/>
              </a:solidFill>
              <a:latin typeface="Times New Roman" pitchFamily="18" charset="0"/>
              <a:cs typeface="Times New Roman" pitchFamily="18" charset="0"/>
            </a:endParaRPr>
          </a:p>
        </p:txBody>
      </p:sp>
      <p:sp>
        <p:nvSpPr>
          <p:cNvPr id="5" name="Rectangle 4"/>
          <p:cNvSpPr/>
          <p:nvPr/>
        </p:nvSpPr>
        <p:spPr>
          <a:xfrm>
            <a:off x="381000" y="990600"/>
            <a:ext cx="83058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يتم تحديد الحاوية ومالكها باستخدام الكود الذي اقترحه المكتب الدولي للحاويات في عام 1969 وموحد من قبل</a:t>
            </a:r>
            <a:r>
              <a:rPr lang="fr-FR" sz="3200" b="1" dirty="0" smtClean="0">
                <a:latin typeface="Times New Roman" pitchFamily="18" charset="0"/>
                <a:cs typeface="Times New Roman" pitchFamily="18" charset="0"/>
              </a:rPr>
              <a:t>ISO </a:t>
            </a:r>
            <a:r>
              <a:rPr lang="ar-DZ" sz="3200" b="1" dirty="0" smtClean="0">
                <a:latin typeface="Times New Roman" pitchFamily="18" charset="0"/>
                <a:cs typeface="Times New Roman" pitchFamily="18" charset="0"/>
              </a:rPr>
              <a:t> في عام 1972، </a:t>
            </a:r>
            <a:r>
              <a:rPr lang="ar-SA" sz="3200" b="1" dirty="0" smtClean="0">
                <a:latin typeface="Times New Roman" pitchFamily="18" charset="0"/>
                <a:cs typeface="Times New Roman" pitchFamily="18" charset="0"/>
              </a:rPr>
              <a:t>يتكون ترقيم الحاوية من 3 </a:t>
            </a:r>
            <a:r>
              <a:rPr lang="ar-SA" sz="3200" b="1" dirty="0" smtClean="0">
                <a:latin typeface="Times New Roman" pitchFamily="18" charset="0"/>
                <a:cs typeface="Times New Roman" pitchFamily="18" charset="0"/>
              </a:rPr>
              <a:t>مجموعات</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a:p>
            <a:pPr algn="just" rtl="1"/>
            <a:endParaRPr lang="ar-DZ" sz="3200" b="1" dirty="0">
              <a:latin typeface="Times New Roman" pitchFamily="18" charset="0"/>
              <a:cs typeface="Times New Roman" pitchFamily="18" charset="0"/>
            </a:endParaRPr>
          </a:p>
        </p:txBody>
      </p:sp>
      <p:pic>
        <p:nvPicPr>
          <p:cNvPr id="6" name="Picture 2" descr="Shipping and Storage Container Sizes | The Container Man Ltd"/>
          <p:cNvPicPr>
            <a:picLocks noChangeAspect="1" noChangeArrowheads="1"/>
          </p:cNvPicPr>
          <p:nvPr/>
        </p:nvPicPr>
        <p:blipFill>
          <a:blip r:embed="rId2"/>
          <a:srcRect/>
          <a:stretch>
            <a:fillRect/>
          </a:stretch>
        </p:blipFill>
        <p:spPr bwMode="auto">
          <a:xfrm>
            <a:off x="1219199" y="2667000"/>
            <a:ext cx="6553201" cy="4038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14400"/>
            <a:ext cx="8458200" cy="523220"/>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تتكون من</a:t>
            </a:r>
            <a:r>
              <a:rPr lang="ar-DZ" sz="2800" b="1" dirty="0" smtClean="0">
                <a:latin typeface="Times New Roman" pitchFamily="18" charset="0"/>
                <a:cs typeface="Times New Roman" pitchFamily="18" charset="0"/>
              </a:rPr>
              <a:t>:</a:t>
            </a:r>
          </a:p>
        </p:txBody>
      </p:sp>
      <p:sp>
        <p:nvSpPr>
          <p:cNvPr id="5" name="Rectangle 4"/>
          <p:cNvSpPr/>
          <p:nvPr/>
        </p:nvSpPr>
        <p:spPr>
          <a:xfrm>
            <a:off x="5638800" y="381000"/>
            <a:ext cx="2953053" cy="646331"/>
          </a:xfrm>
          <a:prstGeom prst="rect">
            <a:avLst/>
          </a:prstGeom>
        </p:spPr>
        <p:txBody>
          <a:bodyPr wrap="none">
            <a:spAutoFit/>
          </a:bodyPr>
          <a:lstStyle/>
          <a:p>
            <a:r>
              <a:rPr lang="ar-SA" sz="3600" b="1" dirty="0" smtClean="0">
                <a:solidFill>
                  <a:srgbClr val="FF0000"/>
                </a:solidFill>
                <a:latin typeface="Times New Roman" pitchFamily="18" charset="0"/>
                <a:cs typeface="Times New Roman" pitchFamily="18" charset="0"/>
              </a:rPr>
              <a:t>المجموعة الأولى: </a:t>
            </a:r>
            <a:endParaRPr lang="fr-FR" sz="3600" dirty="0"/>
          </a:p>
        </p:txBody>
      </p:sp>
      <p:sp>
        <p:nvSpPr>
          <p:cNvPr id="7" name="Rectangle 6"/>
          <p:cNvSpPr/>
          <p:nvPr/>
        </p:nvSpPr>
        <p:spPr>
          <a:xfrm>
            <a:off x="304800" y="1600200"/>
            <a:ext cx="8458200" cy="1015663"/>
          </a:xfrm>
          <a:prstGeom prst="rect">
            <a:avLst/>
          </a:prstGeom>
        </p:spPr>
        <p:txBody>
          <a:bodyPr wrap="square">
            <a:spAutoFit/>
          </a:bodyPr>
          <a:lstStyle/>
          <a:p>
            <a:pPr algn="just" rtl="1">
              <a:buClr>
                <a:srgbClr val="FF0000"/>
              </a:buClr>
              <a:buFont typeface="Wingdings" pitchFamily="2" charset="2"/>
              <a:buChar char="ü"/>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رمز المالك أو المشغل (</a:t>
            </a:r>
            <a:r>
              <a:rPr lang="ar-SA" sz="3200" b="1" dirty="0" smtClean="0">
                <a:solidFill>
                  <a:srgbClr val="FF0000"/>
                </a:solidFill>
                <a:latin typeface="Times New Roman" pitchFamily="18" charset="0"/>
                <a:cs typeface="Times New Roman" pitchFamily="18" charset="0"/>
              </a:rPr>
              <a:t>4 حروف آخرها حرف U</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a:t>
            </a:r>
          </a:p>
          <a:p>
            <a:pPr algn="just" rtl="1">
              <a:buClr>
                <a:srgbClr val="FF0000"/>
              </a:buClr>
              <a:buSzPct val="80000"/>
            </a:pPr>
            <a:r>
              <a:rPr lang="fr-FR" sz="2800" b="1" dirty="0" smtClean="0">
                <a:solidFill>
                  <a:srgbClr val="FF0000"/>
                </a:solidFill>
                <a:latin typeface="Times New Roman" pitchFamily="18" charset="0"/>
                <a:cs typeface="Times New Roman" pitchFamily="18" charset="0"/>
              </a:rPr>
              <a:t>J</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تجهيزات مرتبطة بالحاويات وقابلة للتفكيك، </a:t>
            </a:r>
            <a:r>
              <a:rPr lang="fr-FR" sz="2800" b="1" dirty="0" smtClean="0">
                <a:solidFill>
                  <a:srgbClr val="FF0000"/>
                </a:solidFill>
                <a:latin typeface="Times New Roman" pitchFamily="18" charset="0"/>
                <a:cs typeface="Times New Roman" pitchFamily="18" charset="0"/>
              </a:rPr>
              <a:t>Z</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شاحنات أو </a:t>
            </a:r>
            <a:r>
              <a:rPr lang="ar-DZ" sz="2800" b="1" dirty="0" err="1" smtClean="0">
                <a:latin typeface="Times New Roman" pitchFamily="18" charset="0"/>
                <a:cs typeface="Times New Roman" pitchFamily="18" charset="0"/>
              </a:rPr>
              <a:t>شاسيهات</a:t>
            </a:r>
            <a:endParaRPr lang="fr-FR" sz="2800" b="1" dirty="0" smtClean="0">
              <a:latin typeface="Times New Roman" pitchFamily="18" charset="0"/>
              <a:cs typeface="Times New Roman" pitchFamily="18" charset="0"/>
            </a:endParaRPr>
          </a:p>
        </p:txBody>
      </p:sp>
      <p:sp>
        <p:nvSpPr>
          <p:cNvPr id="8" name="Rectangle 7"/>
          <p:cNvSpPr/>
          <p:nvPr/>
        </p:nvSpPr>
        <p:spPr>
          <a:xfrm>
            <a:off x="304800" y="3429000"/>
            <a:ext cx="8458200" cy="584775"/>
          </a:xfrm>
          <a:prstGeom prst="rect">
            <a:avLst/>
          </a:prstGeom>
        </p:spPr>
        <p:txBody>
          <a:bodyPr wrap="square">
            <a:spAutoFit/>
          </a:bodyPr>
          <a:lstStyle/>
          <a:p>
            <a:pPr algn="just" rtl="1">
              <a:buClr>
                <a:srgbClr val="FF0000"/>
              </a:buClr>
              <a:buFont typeface="Wingdings" pitchFamily="2" charset="2"/>
              <a:buChar char="ü"/>
            </a:pPr>
            <a:r>
              <a:rPr lang="ar-SA" sz="3200" b="1" dirty="0" smtClean="0">
                <a:latin typeface="Times New Roman" pitchFamily="18" charset="0"/>
                <a:cs typeface="Times New Roman" pitchFamily="18" charset="0"/>
              </a:rPr>
              <a:t>رقم التحقق(</a:t>
            </a:r>
            <a:r>
              <a:rPr lang="ar-SA" sz="3200" b="1" dirty="0" smtClean="0">
                <a:solidFill>
                  <a:srgbClr val="FF0000"/>
                </a:solidFill>
                <a:latin typeface="Times New Roman" pitchFamily="18" charset="0"/>
                <a:cs typeface="Times New Roman" pitchFamily="18" charset="0"/>
              </a:rPr>
              <a:t>رقم واحد</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 للرقابة الذاتية.</a:t>
            </a:r>
          </a:p>
        </p:txBody>
      </p:sp>
      <p:sp>
        <p:nvSpPr>
          <p:cNvPr id="9" name="Rectangle 8"/>
          <p:cNvSpPr/>
          <p:nvPr/>
        </p:nvSpPr>
        <p:spPr>
          <a:xfrm>
            <a:off x="304800" y="2743200"/>
            <a:ext cx="8458200" cy="584775"/>
          </a:xfrm>
          <a:prstGeom prst="rect">
            <a:avLst/>
          </a:prstGeom>
        </p:spPr>
        <p:txBody>
          <a:bodyPr wrap="square">
            <a:spAutoFit/>
          </a:bodyPr>
          <a:lstStyle/>
          <a:p>
            <a:pPr algn="just" rtl="1">
              <a:buClr>
                <a:srgbClr val="FF0000"/>
              </a:buClr>
              <a:buFont typeface="Wingdings" pitchFamily="2" charset="2"/>
              <a:buChar char="ü"/>
            </a:pPr>
            <a:r>
              <a:rPr lang="ar-SA" sz="3200" b="1" dirty="0" smtClean="0">
                <a:latin typeface="Times New Roman" pitchFamily="18" charset="0"/>
                <a:cs typeface="Times New Roman" pitchFamily="18" charset="0"/>
              </a:rPr>
              <a:t>الرقم التسلسلي للحاوية(</a:t>
            </a:r>
            <a:r>
              <a:rPr lang="ar-SA" sz="3200" b="1" dirty="0" smtClean="0">
                <a:solidFill>
                  <a:srgbClr val="FF0000"/>
                </a:solidFill>
                <a:latin typeface="Times New Roman" pitchFamily="18" charset="0"/>
                <a:cs typeface="Times New Roman" pitchFamily="18" charset="0"/>
              </a:rPr>
              <a:t>6 أرقام</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a:t>
            </a:r>
          </a:p>
        </p:txBody>
      </p:sp>
      <p:sp>
        <p:nvSpPr>
          <p:cNvPr id="10" name="Rectangle 9"/>
          <p:cNvSpPr/>
          <p:nvPr/>
        </p:nvSpPr>
        <p:spPr>
          <a:xfrm>
            <a:off x="381000" y="4114800"/>
            <a:ext cx="8077200" cy="523220"/>
          </a:xfrm>
          <a:prstGeom prst="rect">
            <a:avLst/>
          </a:prstGeom>
        </p:spPr>
        <p:txBody>
          <a:bodyPr wrap="square">
            <a:spAutoFit/>
          </a:bodyPr>
          <a:lstStyle/>
          <a:p>
            <a:pPr algn="ctr" rtl="1"/>
            <a:r>
              <a:rPr lang="ar-SA" sz="2800" b="1" dirty="0" smtClean="0">
                <a:solidFill>
                  <a:srgbClr val="FF0000"/>
                </a:solidFill>
                <a:latin typeface="Times New Roman" pitchFamily="18" charset="0"/>
                <a:cs typeface="Times New Roman" pitchFamily="18" charset="0"/>
              </a:rPr>
              <a:t>مثال: </a:t>
            </a:r>
            <a:r>
              <a:rPr lang="fr-FR" sz="2800" b="1" dirty="0" smtClean="0">
                <a:solidFill>
                  <a:srgbClr val="FF0000"/>
                </a:solidFill>
                <a:latin typeface="Times New Roman" pitchFamily="18" charset="0"/>
                <a:cs typeface="Times New Roman" pitchFamily="18" charset="0"/>
              </a:rPr>
              <a:t>MERU 001972 6</a:t>
            </a:r>
            <a:r>
              <a:rPr lang="ar-SA" sz="2800" b="1" dirty="0" smtClean="0">
                <a:solidFill>
                  <a:srgbClr val="FF0000"/>
                </a:solidFill>
                <a:latin typeface="Times New Roman" pitchFamily="18" charset="0"/>
                <a:cs typeface="Times New Roman" pitchFamily="18" charset="0"/>
              </a:rPr>
              <a:t> تابعة </a:t>
            </a:r>
            <a:r>
              <a:rPr lang="ar-SA" sz="2800" b="1" dirty="0" err="1" smtClean="0">
                <a:solidFill>
                  <a:srgbClr val="FF0000"/>
                </a:solidFill>
                <a:latin typeface="Times New Roman" pitchFamily="18" charset="0"/>
                <a:cs typeface="Times New Roman" pitchFamily="18" charset="0"/>
              </a:rPr>
              <a:t>ل</a:t>
            </a:r>
            <a:r>
              <a:rPr lang="ar-DZ" sz="2800" b="1" dirty="0" smtClean="0">
                <a:solidFill>
                  <a:srgbClr val="FF0000"/>
                </a:solidFill>
                <a:latin typeface="Times New Roman" pitchFamily="18" charset="0"/>
                <a:cs typeface="Times New Roman" pitchFamily="18" charset="0"/>
              </a:rPr>
              <a:t>شركة </a:t>
            </a:r>
            <a:r>
              <a:rPr lang="fr-FR" sz="2800" b="1" dirty="0" smtClean="0">
                <a:solidFill>
                  <a:srgbClr val="FF0000"/>
                </a:solidFill>
                <a:latin typeface="Times New Roman" pitchFamily="18" charset="0"/>
                <a:cs typeface="Times New Roman" pitchFamily="18" charset="0"/>
              </a:rPr>
              <a:t>line</a:t>
            </a:r>
            <a:r>
              <a:rPr lang="ar-SA" sz="2800" b="1" dirty="0" smtClean="0">
                <a:solidFill>
                  <a:srgbClr val="FF0000"/>
                </a:solidFill>
                <a:latin typeface="Times New Roman" pitchFamily="18" charset="0"/>
                <a:cs typeface="Times New Roman" pitchFamily="18" charset="0"/>
              </a:rPr>
              <a:t> MEARSK،</a:t>
            </a:r>
            <a:endParaRPr lang="fr-FR" sz="2800" b="1" dirty="0" smtClean="0">
              <a:solidFill>
                <a:srgbClr val="FF0000"/>
              </a:solidFill>
              <a:latin typeface="Times New Roman" pitchFamily="18" charset="0"/>
              <a:cs typeface="Times New Roman" pitchFamily="18" charset="0"/>
            </a:endParaRPr>
          </a:p>
        </p:txBody>
      </p:sp>
      <p:sp>
        <p:nvSpPr>
          <p:cNvPr id="11" name="Rectangle 10"/>
          <p:cNvSpPr/>
          <p:nvPr/>
        </p:nvSpPr>
        <p:spPr>
          <a:xfrm>
            <a:off x="304800" y="4904363"/>
            <a:ext cx="8458200" cy="187743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رقم التحقق </a:t>
            </a:r>
            <a:r>
              <a:rPr lang="ar-DZ" sz="2800" b="1" dirty="0" smtClean="0">
                <a:latin typeface="Times New Roman" pitchFamily="18" charset="0"/>
                <a:cs typeface="Times New Roman" pitchFamily="18" charset="0"/>
              </a:rPr>
              <a:t>هو رقم يسمح بالمصادقة على الإدخال الصحيح لأي رقم في نظم المعلومات بالشركة، هذا الرقم هو نتيجة حساب معقد بعض الشيء، لكن يمكن إيجاد مقاييس تسمح بحسابه آليا على مواقع الانترنت، وخاصة على موقع المكتب الدولي للحاويات </a:t>
            </a:r>
            <a:r>
              <a:rPr lang="fr-FR" sz="2800" b="1" dirty="0" smtClean="0">
                <a:latin typeface="Times New Roman" pitchFamily="18" charset="0"/>
                <a:cs typeface="Times New Roman" pitchFamily="18" charset="0"/>
              </a:rPr>
              <a:t>BIC</a:t>
            </a:r>
            <a:r>
              <a:rPr lang="ar-SA" sz="2800" b="1" dirty="0" smtClean="0">
                <a:latin typeface="Times New Roman" pitchFamily="18" charset="0"/>
                <a:cs typeface="Times New Roman" pitchFamily="18" charset="0"/>
              </a:rPr>
              <a:t>.</a:t>
            </a:r>
            <a:endParaRPr lang="ar-DZ" sz="2800" b="1"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143000"/>
            <a:ext cx="8458200" cy="6858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تعريف المكتب الدولي للحاويات:</a:t>
            </a:r>
            <a:endParaRPr lang="fr-FR" sz="3600" b="1" dirty="0" smtClean="0">
              <a:latin typeface="Times New Roman" pitchFamily="18" charset="0"/>
              <a:cs typeface="Times New Roman" pitchFamily="18" charset="0"/>
            </a:endParaRPr>
          </a:p>
        </p:txBody>
      </p:sp>
      <p:sp>
        <p:nvSpPr>
          <p:cNvPr id="5" name="Espace réservé du contenu 2"/>
          <p:cNvSpPr txBox="1">
            <a:spLocks/>
          </p:cNvSpPr>
          <p:nvPr/>
        </p:nvSpPr>
        <p:spPr>
          <a:xfrm>
            <a:off x="304800" y="1981200"/>
            <a:ext cx="8458200" cy="1676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الحاوية وعاء مصمم لاحتواء البضائع المجزأة أو قليلة التغليف والمخصصة لنقلها بدون مناولة وسيطة، أو انقطاع في الشحن»</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685800"/>
            <a:ext cx="8534400" cy="762000"/>
          </a:xfrm>
        </p:spPr>
        <p:txBody>
          <a:bodyPr>
            <a:noAutofit/>
          </a:bodyPr>
          <a:lstStyle/>
          <a:p>
            <a:pPr marL="0" indent="0" algn="just" rtl="1">
              <a:buNone/>
            </a:pPr>
            <a:r>
              <a:rPr lang="ar-SA" sz="3600" b="1" dirty="0" smtClean="0">
                <a:solidFill>
                  <a:srgbClr val="FF0000"/>
                </a:solidFill>
                <a:latin typeface="Times New Roman" pitchFamily="18" charset="0"/>
                <a:cs typeface="Times New Roman" pitchFamily="18" charset="0"/>
              </a:rPr>
              <a:t>المجموعة الثانية:</a:t>
            </a:r>
            <a:endParaRPr lang="fr-FR" sz="3600" b="1" dirty="0" smtClean="0">
              <a:solidFill>
                <a:srgbClr val="FF0000"/>
              </a:solidFill>
              <a:latin typeface="Times New Roman" pitchFamily="18" charset="0"/>
              <a:cs typeface="Times New Roman" pitchFamily="18" charset="0"/>
            </a:endParaRPr>
          </a:p>
        </p:txBody>
      </p:sp>
      <p:sp>
        <p:nvSpPr>
          <p:cNvPr id="5" name="Espace réservé du contenu 2"/>
          <p:cNvSpPr txBox="1">
            <a:spLocks/>
          </p:cNvSpPr>
          <p:nvPr/>
        </p:nvSpPr>
        <p:spPr>
          <a:xfrm>
            <a:off x="5715000" y="3200400"/>
            <a:ext cx="3048000" cy="6858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المجموعة الثالثة:</a:t>
            </a:r>
            <a:endParaRPr kumimoji="0" lang="fr-FR" sz="36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Espace réservé du contenu 2"/>
          <p:cNvSpPr txBox="1">
            <a:spLocks/>
          </p:cNvSpPr>
          <p:nvPr/>
        </p:nvSpPr>
        <p:spPr>
          <a:xfrm>
            <a:off x="381000" y="1600200"/>
            <a:ext cx="8382000" cy="11430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رمز بلد  تسجيل الحاوية (حرفان) وهو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اختياري</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مثال: الصين CN،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الدانمارك</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DN، فرنسا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FR</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US…</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2"/>
          <p:cNvSpPr txBox="1">
            <a:spLocks/>
          </p:cNvSpPr>
          <p:nvPr/>
        </p:nvSpPr>
        <p:spPr>
          <a:xfrm>
            <a:off x="228600" y="3962400"/>
            <a:ext cx="8763000" cy="1676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تتكون من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حرف ورقم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نوع الحاوية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(الأول للنوع الرئيسي، والثاني للنوع الفرعي)، بالإضافة لرقمين 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حجم الحاوية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الأول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لمقاس</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DZ" sz="3200" b="1" dirty="0" smtClean="0">
                <a:solidFill>
                  <a:srgbClr val="FF0000"/>
                </a:solidFill>
                <a:latin typeface="Times New Roman" pitchFamily="18" charset="0"/>
                <a:cs typeface="Times New Roman" pitchFamily="18" charset="0"/>
              </a:rPr>
              <a:t>طول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الحاوية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والثاني 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ارتفاع الحاوية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219200"/>
            <a:ext cx="85344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 General purpose container without ventilation </a:t>
            </a:r>
            <a:endParaRPr kumimoji="0" lang="fr-FR" sz="3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end or both ends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304800" y="5106650"/>
            <a:ext cx="8534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 General purpose container with ventilation</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V0 Non mechanical system, vents at lower and upper parts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1"/>
          <p:cNvSpPr>
            <a:spLocks noChangeArrowheads="1"/>
          </p:cNvSpPr>
          <p:nvPr/>
        </p:nvSpPr>
        <p:spPr bwMode="auto">
          <a:xfrm>
            <a:off x="304800" y="457200"/>
            <a:ext cx="8534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النوع الرئيسي والفرعي للحاوية</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2286000"/>
            <a:ext cx="8534400"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Passive vents at upper part of cargo space</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Low" eaLnBrk="0" fontAlgn="base" hangingPunct="0">
              <a:spcBef>
                <a:spcPct val="0"/>
              </a:spcBef>
              <a:spcAft>
                <a:spcPct val="0"/>
              </a:spcAft>
            </a:pPr>
            <a:r>
              <a:rPr lang="en-US" sz="2800" b="1" dirty="0" err="1" smtClean="0">
                <a:solidFill>
                  <a:srgbClr val="FF0000"/>
                </a:solidFill>
                <a:latin typeface="Times New Roman" pitchFamily="18" charset="0"/>
                <a:ea typeface="Calibri" pitchFamily="34" charset="0"/>
                <a:cs typeface="Times New Roman" pitchFamily="18" charset="0"/>
              </a:rPr>
              <a:t>Gl</a:t>
            </a:r>
            <a:r>
              <a:rPr lang="en-US" sz="2800" b="1" dirty="0" smtClean="0">
                <a:latin typeface="Times New Roman" pitchFamily="18" charset="0"/>
                <a:ea typeface="Calibri" pitchFamily="34" charset="0"/>
                <a:cs typeface="Times New Roman" pitchFamily="18" charset="0"/>
              </a:rPr>
              <a:t>: </a:t>
            </a:r>
            <a:r>
              <a:rPr lang="ar-DZ" sz="2800" b="1" dirty="0" smtClean="0">
                <a:latin typeface="Times New Roman" pitchFamily="18" charset="0"/>
                <a:ea typeface="Calibri" pitchFamily="34" charset="0"/>
                <a:cs typeface="Times New Roman" pitchFamily="18" charset="0"/>
              </a:rPr>
              <a:t>فتحات تهوية سلبية في الجزء العلوي من مساحة الحمولة</a:t>
            </a:r>
          </a:p>
        </p:txBody>
      </p:sp>
      <p:sp>
        <p:nvSpPr>
          <p:cNvPr id="6" name="Rectangle 1"/>
          <p:cNvSpPr>
            <a:spLocks noChangeArrowheads="1"/>
          </p:cNvSpPr>
          <p:nvPr/>
        </p:nvSpPr>
        <p:spPr bwMode="auto">
          <a:xfrm>
            <a:off x="304800" y="3289518"/>
            <a:ext cx="853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G2</a:t>
            </a:r>
            <a:r>
              <a:rPr lang="en-US" sz="2800" b="1" dirty="0" smtClean="0">
                <a:latin typeface="Times New Roman" pitchFamily="18" charset="0"/>
                <a:ea typeface="Calibri" pitchFamily="34" charset="0"/>
                <a:cs typeface="Times New Roman" pitchFamily="18" charset="0"/>
              </a:rPr>
              <a:t>: Opening(s) at one or both ends plus “full” opening(s) on one or both sides</a:t>
            </a:r>
            <a:endParaRPr lang="fr-FR" sz="2800" b="1" dirty="0" smtClean="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“partial” opening(s)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04800" y="381000"/>
            <a:ext cx="84582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 Dry bulk container </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Closed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Airtight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Horizontal discharge, test pressure 150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(100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l bar = 10</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 10</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N/m</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14,5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Ibf</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B4</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Horizontal discharge, test pressure 265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Tipping discharge, test pressure 150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B6</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Tipping discharge, test pressure 265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304800" y="4309408"/>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 Named cargo container</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Livestock carrier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Automobile carrier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Live fish carrier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2400" y="228600"/>
            <a:ext cx="88392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 Thermal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Mechanically refrigerated </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Mechanically refrigerated and heated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Mechanically refrigerated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152400" y="2442150"/>
            <a:ext cx="88392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 Thermal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Refrigerated and/or heated, with removable equipment located externally; heat transfer coefficient K= 0,4 W/(m*</a:t>
            </a:r>
            <a:r>
              <a:rPr kumimoji="0" lang="en-US"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mK</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Refrigerated and/or heated with removable equipment located internally</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Refrigerated and/or heated with removable equipment located externally; heat transfer coefficient K= 0,7 W/(m*-K)</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Insulated; heat transfer coefficient K = 0,4 W/(m*</a:t>
            </a:r>
            <a:r>
              <a:rPr kumimoji="0" lang="en-US"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mK</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H6</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Insulated; heat transfer coefficient K = 0,7 W/(m*</a:t>
            </a:r>
            <a:r>
              <a:rPr kumimoji="0" lang="en-US"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mK</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28600" y="609600"/>
            <a:ext cx="86106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 Open-top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removable top member(s) in end frame(s)</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opening(s) on one or both sides</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opening(s) on one or both sides plus removable top member(s) in end frame(s)</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U4</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partial opening on one side and full opening on the other side</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Complete, fixed side and end walls (no doors)</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28600" y="997327"/>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  Platform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Platform (container)</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Two complete and fixed ends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Fixed posts, either free-standing or with removable top member</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Folding complete end structure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P4</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Folding posts, either free-standing or with removable top member</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 top, open ends (skeletal)</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6200" y="475357"/>
            <a:ext cx="8839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 Tank container</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T0</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45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800" b="1" dirty="0" smtClean="0">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T1: Minimum pressure 150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T2</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265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T3</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150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T4</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265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T5</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400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T6</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600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T7</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910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T8</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Minimum pressure 2 200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A0 Air/surface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686084" y="838709"/>
            <a:ext cx="7467316" cy="5104891"/>
            <a:chOff x="520" y="-58"/>
            <a:chExt cx="9084" cy="2451"/>
          </a:xfrm>
        </p:grpSpPr>
        <p:sp>
          <p:nvSpPr>
            <p:cNvPr id="62468" name="Text Box 4"/>
            <p:cNvSpPr txBox="1">
              <a:spLocks noChangeArrowheads="1"/>
            </p:cNvSpPr>
            <p:nvPr/>
          </p:nvSpPr>
          <p:spPr bwMode="auto">
            <a:xfrm>
              <a:off x="520" y="344"/>
              <a:ext cx="4264" cy="878"/>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 : 10 ft = 2991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2 : 20 ft = 6068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3 : 30 ft = 9125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4 : 40 ft = 12192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9" name="Text Box 5"/>
            <p:cNvSpPr txBox="1">
              <a:spLocks noChangeArrowheads="1"/>
            </p:cNvSpPr>
            <p:nvPr/>
          </p:nvSpPr>
          <p:spPr bwMode="auto">
            <a:xfrm>
              <a:off x="5155" y="344"/>
              <a:ext cx="4351" cy="878"/>
            </a:xfrm>
            <a:prstGeom prst="rect">
              <a:avLst/>
            </a:prstGeom>
            <a:solidFill>
              <a:srgbClr val="00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A: 23,4 ft = 7150mm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B : 24 ft = 7315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C : 24,6 ft = 7497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D: 24,4 ft = 7450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0" name="Text Box 6"/>
            <p:cNvSpPr txBox="1">
              <a:spLocks noChangeArrowheads="1"/>
            </p:cNvSpPr>
            <p:nvPr/>
          </p:nvSpPr>
          <p:spPr bwMode="auto">
            <a:xfrm>
              <a:off x="4228" y="-58"/>
              <a:ext cx="3152" cy="29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طول الحاوية</a:t>
              </a:r>
              <a:endParaRPr kumimoji="0" lang="en-US" sz="40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2471" name="Text Box 7"/>
            <p:cNvSpPr txBox="1">
              <a:spLocks noChangeArrowheads="1"/>
            </p:cNvSpPr>
            <p:nvPr/>
          </p:nvSpPr>
          <p:spPr bwMode="auto">
            <a:xfrm>
              <a:off x="613" y="1488"/>
              <a:ext cx="4171" cy="905"/>
            </a:xfrm>
            <a:prstGeom prst="rect">
              <a:avLst/>
            </a:prstGeom>
            <a:solidFill>
              <a:srgbClr val="FF9966"/>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E: 25,6 ft = 7820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F: 26,5 ft = 8100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G : 41 ft = 12496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H : 43 ft = 13106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2" name="Text Box 8"/>
            <p:cNvSpPr txBox="1">
              <a:spLocks noChangeArrowheads="1"/>
            </p:cNvSpPr>
            <p:nvPr/>
          </p:nvSpPr>
          <p:spPr bwMode="auto">
            <a:xfrm>
              <a:off x="5062" y="1488"/>
              <a:ext cx="4542" cy="905"/>
            </a:xfrm>
            <a:prstGeom prst="rect">
              <a:avLst/>
            </a:prstGeom>
            <a:solidFill>
              <a:srgbClr val="FF6699"/>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 : 45 ft = 13715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M : 48 ft = 14630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N : 49 ft = 14934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P: 53 ft = 16154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305107" y="838720"/>
            <a:ext cx="8237997" cy="3428480"/>
            <a:chOff x="508" y="2044"/>
            <a:chExt cx="10362" cy="1884"/>
          </a:xfrm>
        </p:grpSpPr>
        <p:sp>
          <p:nvSpPr>
            <p:cNvPr id="63492" name="Text Box 4"/>
            <p:cNvSpPr txBox="1">
              <a:spLocks noChangeArrowheads="1"/>
            </p:cNvSpPr>
            <p:nvPr/>
          </p:nvSpPr>
          <p:spPr bwMode="auto">
            <a:xfrm>
              <a:off x="4341" y="2044"/>
              <a:ext cx="3067" cy="3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ارتفاع الحاوية</a:t>
              </a:r>
              <a:endParaRPr kumimoji="0" lang="fr-FR" sz="36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63493" name="Text Box 5"/>
            <p:cNvSpPr txBox="1">
              <a:spLocks noChangeArrowheads="1"/>
            </p:cNvSpPr>
            <p:nvPr/>
          </p:nvSpPr>
          <p:spPr bwMode="auto">
            <a:xfrm>
              <a:off x="508" y="2546"/>
              <a:ext cx="5176" cy="583"/>
            </a:xfrm>
            <a:prstGeom prst="rect">
              <a:avLst/>
            </a:prstGeom>
            <a:solidFill>
              <a:srgbClr val="00B0F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0 : 8 ft = 2438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2 : 8,6 ft = 2591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4" name="Text Box 6"/>
            <p:cNvSpPr txBox="1">
              <a:spLocks noChangeArrowheads="1"/>
            </p:cNvSpPr>
            <p:nvPr/>
          </p:nvSpPr>
          <p:spPr bwMode="auto">
            <a:xfrm>
              <a:off x="5971" y="2543"/>
              <a:ext cx="4888" cy="590"/>
            </a:xfrm>
            <a:prstGeom prst="rect">
              <a:avLst/>
            </a:prstGeom>
            <a:solidFill>
              <a:srgbClr val="00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4 : 9 ft = 2743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5 : 9,6 ft = 2695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5" name="Text Box 7"/>
            <p:cNvSpPr txBox="1">
              <a:spLocks noChangeArrowheads="1"/>
            </p:cNvSpPr>
            <p:nvPr/>
          </p:nvSpPr>
          <p:spPr bwMode="auto">
            <a:xfrm>
              <a:off x="508" y="3380"/>
              <a:ext cx="5072" cy="548"/>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6 : &gt; 9,6 ft = &gt; 2695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8: 4,3 ft = 1295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6" name="Text Box 8"/>
            <p:cNvSpPr txBox="1">
              <a:spLocks noChangeArrowheads="1"/>
            </p:cNvSpPr>
            <p:nvPr/>
          </p:nvSpPr>
          <p:spPr bwMode="auto">
            <a:xfrm>
              <a:off x="5875" y="3380"/>
              <a:ext cx="4995" cy="548"/>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9: ≤ 4 ft = ≤ 1219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HQ: 9,5 ft = 2896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Un conteneur avec des repères d'identification et une capacité de poids  Photo Stock - Alamy"/>
          <p:cNvPicPr>
            <a:picLocks noChangeAspect="1" noChangeArrowheads="1"/>
          </p:cNvPicPr>
          <p:nvPr/>
        </p:nvPicPr>
        <p:blipFill>
          <a:blip r:embed="rId2"/>
          <a:srcRect/>
          <a:stretch>
            <a:fillRect/>
          </a:stretch>
        </p:blipFill>
        <p:spPr bwMode="auto">
          <a:xfrm>
            <a:off x="76200" y="304800"/>
            <a:ext cx="2743200" cy="6172200"/>
          </a:xfrm>
          <a:prstGeom prst="rect">
            <a:avLst/>
          </a:prstGeom>
          <a:noFill/>
        </p:spPr>
      </p:pic>
      <p:grpSp>
        <p:nvGrpSpPr>
          <p:cNvPr id="61" name="Groupe 60"/>
          <p:cNvGrpSpPr/>
          <p:nvPr/>
        </p:nvGrpSpPr>
        <p:grpSpPr>
          <a:xfrm>
            <a:off x="2819400" y="762000"/>
            <a:ext cx="6248400" cy="5537775"/>
            <a:chOff x="2819400" y="762000"/>
            <a:chExt cx="6248400" cy="5537775"/>
          </a:xfrm>
        </p:grpSpPr>
        <p:sp>
          <p:nvSpPr>
            <p:cNvPr id="74755" name="Rectangle 3"/>
            <p:cNvSpPr>
              <a:spLocks noChangeArrowheads="1"/>
            </p:cNvSpPr>
            <p:nvPr/>
          </p:nvSpPr>
          <p:spPr bwMode="auto">
            <a:xfrm>
              <a:off x="2895600" y="1905000"/>
              <a:ext cx="6172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SEG</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 </a:t>
              </a:r>
              <a:r>
                <a:rPr kumimoji="0" lang="ar-DZ"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111192</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3</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a:t>
              </a:r>
              <a:r>
                <a:rPr kumimoji="0" lang="fr-FR" sz="40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2</a:t>
              </a:r>
              <a:r>
                <a:rPr kumimoji="0" lang="fr-FR" sz="40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G</a:t>
              </a:r>
              <a:r>
                <a:rPr kumimoji="0" lang="fr-FR" sz="4000" b="1"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1</a:t>
              </a:r>
              <a:endParaRPr kumimoji="0" lang="fr-FR" sz="4000" b="0" i="0" u="none" strike="noStrike" cap="none" normalizeH="0" baseline="0" dirty="0" smtClean="0">
                <a:ln>
                  <a:noFill/>
                </a:ln>
                <a:solidFill>
                  <a:srgbClr val="993300"/>
                </a:solidFill>
                <a:effectLst/>
                <a:latin typeface="Arial" pitchFamily="34" charset="0"/>
                <a:cs typeface="Arial" pitchFamily="34" charset="0"/>
              </a:endParaRPr>
            </a:p>
          </p:txBody>
        </p:sp>
        <p:grpSp>
          <p:nvGrpSpPr>
            <p:cNvPr id="50" name="Groupe 49"/>
            <p:cNvGrpSpPr/>
            <p:nvPr/>
          </p:nvGrpSpPr>
          <p:grpSpPr>
            <a:xfrm>
              <a:off x="2819400" y="762000"/>
              <a:ext cx="1595309" cy="1295400"/>
              <a:chOff x="2819400" y="762000"/>
              <a:chExt cx="1595309" cy="1295400"/>
            </a:xfrm>
          </p:grpSpPr>
          <p:sp>
            <p:nvSpPr>
              <p:cNvPr id="7" name="Accolade ouvrante 6"/>
              <p:cNvSpPr/>
              <p:nvPr/>
            </p:nvSpPr>
            <p:spPr>
              <a:xfrm rot="5400000">
                <a:off x="3302166" y="1244766"/>
                <a:ext cx="558468" cy="106680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756" name="Rectangle 4"/>
              <p:cNvSpPr>
                <a:spLocks noChangeArrowheads="1"/>
              </p:cNvSpPr>
              <p:nvPr/>
            </p:nvSpPr>
            <p:spPr bwMode="auto">
              <a:xfrm>
                <a:off x="2819400" y="762000"/>
                <a:ext cx="159530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رمز المالك</a:t>
                </a:r>
                <a:endParaRPr kumimoji="0" lang="ar-DZ" sz="3600" b="0" i="0" u="none" strike="noStrike" cap="none" normalizeH="0" baseline="0" dirty="0" smtClean="0">
                  <a:ln>
                    <a:noFill/>
                  </a:ln>
                  <a:solidFill>
                    <a:srgbClr val="FF0000"/>
                  </a:solidFill>
                  <a:effectLst/>
                  <a:latin typeface="Arial" pitchFamily="34" charset="0"/>
                  <a:cs typeface="Arial" pitchFamily="34" charset="0"/>
                </a:endParaRPr>
              </a:p>
            </p:txBody>
          </p:sp>
        </p:grpSp>
        <p:grpSp>
          <p:nvGrpSpPr>
            <p:cNvPr id="51" name="Groupe 50"/>
            <p:cNvGrpSpPr/>
            <p:nvPr/>
          </p:nvGrpSpPr>
          <p:grpSpPr>
            <a:xfrm>
              <a:off x="4267201" y="762000"/>
              <a:ext cx="2285999" cy="1219199"/>
              <a:chOff x="4267201" y="762000"/>
              <a:chExt cx="2285999" cy="1219199"/>
            </a:xfrm>
          </p:grpSpPr>
          <p:sp>
            <p:nvSpPr>
              <p:cNvPr id="9" name="Rectangle 4"/>
              <p:cNvSpPr>
                <a:spLocks noChangeArrowheads="1"/>
              </p:cNvSpPr>
              <p:nvPr/>
            </p:nvSpPr>
            <p:spPr bwMode="auto">
              <a:xfrm>
                <a:off x="4763928" y="762000"/>
                <a:ext cx="178927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effectLst/>
                    <a:latin typeface="Calibri" pitchFamily="34" charset="0"/>
                    <a:ea typeface="Calibri" pitchFamily="34" charset="0"/>
                    <a:cs typeface="Arial" pitchFamily="34" charset="0"/>
                  </a:rPr>
                  <a:t>رمز الحاوية</a:t>
                </a:r>
                <a:endParaRPr kumimoji="0" lang="ar-DZ" sz="3600" b="0" i="0" u="none" strike="noStrike" cap="none" normalizeH="0" baseline="0" dirty="0" smtClean="0">
                  <a:ln>
                    <a:noFill/>
                  </a:ln>
                  <a:effectLst/>
                  <a:latin typeface="Arial" pitchFamily="34" charset="0"/>
                  <a:cs typeface="Arial" pitchFamily="34" charset="0"/>
                </a:endParaRPr>
              </a:p>
            </p:txBody>
          </p:sp>
          <p:cxnSp>
            <p:nvCxnSpPr>
              <p:cNvPr id="11" name="Connecteur droit avec flèche 10"/>
              <p:cNvCxnSpPr>
                <a:stCxn id="9" idx="2"/>
              </p:cNvCxnSpPr>
              <p:nvPr/>
            </p:nvCxnSpPr>
            <p:spPr>
              <a:xfrm rot="5400000">
                <a:off x="4645670" y="968305"/>
                <a:ext cx="634425" cy="139136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e 48"/>
            <p:cNvGrpSpPr/>
            <p:nvPr/>
          </p:nvGrpSpPr>
          <p:grpSpPr>
            <a:xfrm>
              <a:off x="5486401" y="762000"/>
              <a:ext cx="3428999" cy="1295402"/>
              <a:chOff x="5486401" y="762000"/>
              <a:chExt cx="3428999" cy="1295402"/>
            </a:xfrm>
          </p:grpSpPr>
          <p:sp>
            <p:nvSpPr>
              <p:cNvPr id="12" name="Rectangle 4"/>
              <p:cNvSpPr>
                <a:spLocks noChangeArrowheads="1"/>
              </p:cNvSpPr>
              <p:nvPr/>
            </p:nvSpPr>
            <p:spPr bwMode="auto">
              <a:xfrm>
                <a:off x="6752628" y="762000"/>
                <a:ext cx="216277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008000"/>
                    </a:solidFill>
                    <a:effectLst/>
                    <a:latin typeface="Calibri" pitchFamily="34" charset="0"/>
                    <a:ea typeface="Calibri" pitchFamily="34" charset="0"/>
                    <a:cs typeface="Arial" pitchFamily="34" charset="0"/>
                  </a:rPr>
                  <a:t>الرقم التسلسلي</a:t>
                </a:r>
                <a:endParaRPr kumimoji="0" lang="ar-DZ" sz="3600" b="0" i="0" u="none" strike="noStrike" cap="none" normalizeH="0" baseline="0" dirty="0" smtClean="0">
                  <a:ln>
                    <a:noFill/>
                  </a:ln>
                  <a:solidFill>
                    <a:srgbClr val="008000"/>
                  </a:solidFill>
                  <a:effectLst/>
                  <a:latin typeface="Arial" pitchFamily="34" charset="0"/>
                  <a:cs typeface="Arial" pitchFamily="34" charset="0"/>
                </a:endParaRPr>
              </a:p>
            </p:txBody>
          </p:sp>
          <p:cxnSp>
            <p:nvCxnSpPr>
              <p:cNvPr id="13" name="Connecteur droit avec flèche 12"/>
              <p:cNvCxnSpPr/>
              <p:nvPr/>
            </p:nvCxnSpPr>
            <p:spPr>
              <a:xfrm rot="10800000" flipV="1">
                <a:off x="5486401" y="1219200"/>
                <a:ext cx="2381965" cy="838202"/>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Groupe 47"/>
            <p:cNvGrpSpPr/>
            <p:nvPr/>
          </p:nvGrpSpPr>
          <p:grpSpPr>
            <a:xfrm>
              <a:off x="3276600" y="2516188"/>
              <a:ext cx="3748088" cy="735587"/>
              <a:chOff x="3276600" y="2516188"/>
              <a:chExt cx="3748088" cy="735587"/>
            </a:xfrm>
          </p:grpSpPr>
          <p:cxnSp>
            <p:nvCxnSpPr>
              <p:cNvPr id="15" name="Connecteur droit avec flèche 14"/>
              <p:cNvCxnSpPr/>
              <p:nvPr/>
            </p:nvCxnSpPr>
            <p:spPr>
              <a:xfrm rot="5400000" flipH="1" flipV="1">
                <a:off x="6767909" y="2743597"/>
                <a:ext cx="456406" cy="1588"/>
              </a:xfrm>
              <a:prstGeom prst="straightConnector1">
                <a:avLst/>
              </a:prstGeom>
              <a:ln w="571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a:spLocks noChangeArrowheads="1"/>
              </p:cNvSpPr>
              <p:nvPr/>
            </p:nvSpPr>
            <p:spPr bwMode="auto">
              <a:xfrm>
                <a:off x="3276600" y="2667000"/>
                <a:ext cx="164660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66"/>
                    </a:solidFill>
                    <a:effectLst/>
                    <a:latin typeface="Calibri" pitchFamily="34" charset="0"/>
                    <a:ea typeface="Calibri" pitchFamily="34" charset="0"/>
                    <a:cs typeface="Arial" pitchFamily="34" charset="0"/>
                  </a:rPr>
                  <a:t>رقم التحقق</a:t>
                </a:r>
                <a:endParaRPr kumimoji="0" lang="ar-DZ" sz="3600" b="0" i="0" u="none" strike="noStrike" cap="none" normalizeH="0" baseline="0" dirty="0" smtClean="0">
                  <a:ln>
                    <a:noFill/>
                  </a:ln>
                  <a:solidFill>
                    <a:srgbClr val="FF0066"/>
                  </a:solidFill>
                  <a:effectLst/>
                  <a:latin typeface="Arial" pitchFamily="34" charset="0"/>
                  <a:cs typeface="Arial" pitchFamily="34" charset="0"/>
                </a:endParaRPr>
              </a:p>
            </p:txBody>
          </p:sp>
          <p:cxnSp>
            <p:nvCxnSpPr>
              <p:cNvPr id="32" name="Connecteur droit 31"/>
              <p:cNvCxnSpPr/>
              <p:nvPr/>
            </p:nvCxnSpPr>
            <p:spPr>
              <a:xfrm rot="10800000">
                <a:off x="4891088" y="2971800"/>
                <a:ext cx="2133600" cy="158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grpSp>
        <p:grpSp>
          <p:nvGrpSpPr>
            <p:cNvPr id="47" name="Groupe 46"/>
            <p:cNvGrpSpPr/>
            <p:nvPr/>
          </p:nvGrpSpPr>
          <p:grpSpPr>
            <a:xfrm>
              <a:off x="2819400" y="2516188"/>
              <a:ext cx="5110160" cy="1421387"/>
              <a:chOff x="2819400" y="2516188"/>
              <a:chExt cx="5110160" cy="1421387"/>
            </a:xfrm>
          </p:grpSpPr>
          <p:cxnSp>
            <p:nvCxnSpPr>
              <p:cNvPr id="19" name="Connecteur droit avec flèche 18"/>
              <p:cNvCxnSpPr/>
              <p:nvPr/>
            </p:nvCxnSpPr>
            <p:spPr>
              <a:xfrm rot="5400000" flipH="1" flipV="1">
                <a:off x="7373543" y="3048397"/>
                <a:ext cx="1066006"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4"/>
              <p:cNvSpPr>
                <a:spLocks noChangeArrowheads="1"/>
              </p:cNvSpPr>
              <p:nvPr/>
            </p:nvSpPr>
            <p:spPr bwMode="auto">
              <a:xfrm>
                <a:off x="2819400" y="3352800"/>
                <a:ext cx="4800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طول الحاوية: 20 قدم </a:t>
                </a:r>
                <a:endParaRPr kumimoji="0" lang="ar-DZ" sz="3600" b="0" i="0" u="none" strike="noStrike" cap="none" normalizeH="0" baseline="0" dirty="0" smtClean="0">
                  <a:ln>
                    <a:noFill/>
                  </a:ln>
                  <a:solidFill>
                    <a:srgbClr val="C00000"/>
                  </a:solidFill>
                  <a:effectLst/>
                  <a:latin typeface="Times New Roman" pitchFamily="18" charset="0"/>
                  <a:cs typeface="Times New Roman" pitchFamily="18" charset="0"/>
                </a:endParaRPr>
              </a:p>
            </p:txBody>
          </p:sp>
          <p:cxnSp>
            <p:nvCxnSpPr>
              <p:cNvPr id="34" name="Connecteur droit 33"/>
              <p:cNvCxnSpPr/>
              <p:nvPr/>
            </p:nvCxnSpPr>
            <p:spPr>
              <a:xfrm rot="10800000">
                <a:off x="7543800" y="3581400"/>
                <a:ext cx="38576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6" name="Groupe 45"/>
            <p:cNvGrpSpPr/>
            <p:nvPr/>
          </p:nvGrpSpPr>
          <p:grpSpPr>
            <a:xfrm>
              <a:off x="2819400" y="2515394"/>
              <a:ext cx="5429248" cy="2107981"/>
              <a:chOff x="2819400" y="2515394"/>
              <a:chExt cx="5429248" cy="2107981"/>
            </a:xfrm>
          </p:grpSpPr>
          <p:cxnSp>
            <p:nvCxnSpPr>
              <p:cNvPr id="22" name="Connecteur droit avec flèche 21"/>
              <p:cNvCxnSpPr/>
              <p:nvPr/>
            </p:nvCxnSpPr>
            <p:spPr>
              <a:xfrm rot="5400000" flipH="1" flipV="1">
                <a:off x="7277894" y="3467100"/>
                <a:ext cx="1904206" cy="794"/>
              </a:xfrm>
              <a:prstGeom prst="straightConnector1">
                <a:avLst/>
              </a:prstGeom>
              <a:ln w="5715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4"/>
              <p:cNvSpPr>
                <a:spLocks noChangeArrowheads="1"/>
              </p:cNvSpPr>
              <p:nvPr/>
            </p:nvSpPr>
            <p:spPr bwMode="auto">
              <a:xfrm>
                <a:off x="2819400" y="4038600"/>
                <a:ext cx="5181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 ارتفاع الحاوية: 8.6 قدم  </a:t>
                </a:r>
                <a:endParaRPr kumimoji="0" lang="ar-DZ" sz="3600" b="0" i="0" u="none" strike="noStrike" cap="none" normalizeH="0" baseline="0" dirty="0" smtClean="0">
                  <a:ln>
                    <a:noFill/>
                  </a:ln>
                  <a:solidFill>
                    <a:srgbClr val="660066"/>
                  </a:solidFill>
                  <a:effectLst/>
                  <a:latin typeface="Times New Roman" pitchFamily="18" charset="0"/>
                  <a:cs typeface="Times New Roman" pitchFamily="18" charset="0"/>
                </a:endParaRPr>
              </a:p>
            </p:txBody>
          </p:sp>
          <p:cxnSp>
            <p:nvCxnSpPr>
              <p:cNvPr id="39" name="Connecteur droit 38"/>
              <p:cNvCxnSpPr/>
              <p:nvPr/>
            </p:nvCxnSpPr>
            <p:spPr>
              <a:xfrm rot="10800000">
                <a:off x="7924800" y="4419600"/>
                <a:ext cx="323848" cy="1588"/>
              </a:xfrm>
              <a:prstGeom prst="line">
                <a:avLst/>
              </a:prstGeom>
              <a:ln w="57150">
                <a:solidFill>
                  <a:srgbClr val="660066"/>
                </a:solidFill>
              </a:ln>
            </p:spPr>
            <p:style>
              <a:lnRef idx="1">
                <a:schemeClr val="accent1"/>
              </a:lnRef>
              <a:fillRef idx="0">
                <a:schemeClr val="accent1"/>
              </a:fillRef>
              <a:effectRef idx="0">
                <a:schemeClr val="accent1"/>
              </a:effectRef>
              <a:fontRef idx="minor">
                <a:schemeClr val="tx1"/>
              </a:fontRef>
            </p:style>
          </p:cxnSp>
        </p:grpSp>
        <p:grpSp>
          <p:nvGrpSpPr>
            <p:cNvPr id="45" name="Groupe 44"/>
            <p:cNvGrpSpPr/>
            <p:nvPr/>
          </p:nvGrpSpPr>
          <p:grpSpPr>
            <a:xfrm>
              <a:off x="3152776" y="2514600"/>
              <a:ext cx="5429248" cy="2819400"/>
              <a:chOff x="3152776" y="2514600"/>
              <a:chExt cx="5429248" cy="2819400"/>
            </a:xfrm>
          </p:grpSpPr>
          <p:cxnSp>
            <p:nvCxnSpPr>
              <p:cNvPr id="41" name="Connecteur droit avec flèche 40"/>
              <p:cNvCxnSpPr/>
              <p:nvPr/>
            </p:nvCxnSpPr>
            <p:spPr>
              <a:xfrm rot="16200000" flipV="1">
                <a:off x="7240876" y="3808125"/>
                <a:ext cx="2615625" cy="28576"/>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
              <p:cNvSpPr>
                <a:spLocks noChangeArrowheads="1"/>
              </p:cNvSpPr>
              <p:nvPr/>
            </p:nvSpPr>
            <p:spPr bwMode="auto">
              <a:xfrm>
                <a:off x="3152776" y="4749225"/>
                <a:ext cx="5181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ar-DZ" sz="3200" b="1" dirty="0" smtClean="0">
                    <a:solidFill>
                      <a:srgbClr val="0000FF"/>
                    </a:solidFill>
                    <a:latin typeface="Calibri" pitchFamily="34" charset="0"/>
                    <a:ea typeface="Calibri" pitchFamily="34" charset="0"/>
                    <a:cs typeface="Arial" pitchFamily="34" charset="0"/>
                  </a:rPr>
                  <a:t> نوع رئيسي: حاوية بضائع عامة </a:t>
                </a:r>
                <a:endParaRPr lang="ar-DZ" sz="3600" dirty="0" smtClean="0">
                  <a:solidFill>
                    <a:srgbClr val="0000FF"/>
                  </a:solidFill>
                  <a:latin typeface="Arial" pitchFamily="34" charset="0"/>
                  <a:cs typeface="Arial" pitchFamily="34" charset="0"/>
                </a:endParaRPr>
              </a:p>
            </p:txBody>
          </p:sp>
          <p:cxnSp>
            <p:nvCxnSpPr>
              <p:cNvPr id="43" name="Connecteur droit 42"/>
              <p:cNvCxnSpPr/>
              <p:nvPr/>
            </p:nvCxnSpPr>
            <p:spPr>
              <a:xfrm rot="10800000">
                <a:off x="8258176" y="5130225"/>
                <a:ext cx="323848"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0" name="Groupe 59"/>
            <p:cNvGrpSpPr/>
            <p:nvPr/>
          </p:nvGrpSpPr>
          <p:grpSpPr>
            <a:xfrm>
              <a:off x="3124200" y="2571752"/>
              <a:ext cx="5743576" cy="3728023"/>
              <a:chOff x="3124200" y="2571752"/>
              <a:chExt cx="5743576" cy="3728023"/>
            </a:xfrm>
          </p:grpSpPr>
          <p:cxnSp>
            <p:nvCxnSpPr>
              <p:cNvPr id="53" name="Connecteur droit avec flèche 52"/>
              <p:cNvCxnSpPr/>
              <p:nvPr/>
            </p:nvCxnSpPr>
            <p:spPr>
              <a:xfrm rot="5400000" flipH="1" flipV="1">
                <a:off x="7086600" y="4324352"/>
                <a:ext cx="3505994" cy="794"/>
              </a:xfrm>
              <a:prstGeom prst="straightConnector1">
                <a:avLst/>
              </a:prstGeom>
              <a:ln w="57150">
                <a:solidFill>
                  <a:srgbClr val="993300"/>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rot="10800000">
                <a:off x="8486776" y="6080123"/>
                <a:ext cx="381000" cy="1588"/>
              </a:xfrm>
              <a:prstGeom prst="line">
                <a:avLst/>
              </a:prstGeom>
              <a:ln w="57150">
                <a:solidFill>
                  <a:srgbClr val="993300"/>
                </a:solidFill>
              </a:ln>
            </p:spPr>
            <p:style>
              <a:lnRef idx="1">
                <a:schemeClr val="accent1"/>
              </a:lnRef>
              <a:fillRef idx="0">
                <a:schemeClr val="accent1"/>
              </a:fillRef>
              <a:effectRef idx="0">
                <a:schemeClr val="accent1"/>
              </a:effectRef>
              <a:fontRef idx="minor">
                <a:schemeClr val="tx1"/>
              </a:fontRef>
            </p:style>
          </p:cxnSp>
          <p:sp>
            <p:nvSpPr>
              <p:cNvPr id="74758" name="Rectangle 6"/>
              <p:cNvSpPr>
                <a:spLocks noChangeArrowheads="1"/>
              </p:cNvSpPr>
              <p:nvPr/>
            </p:nvSpPr>
            <p:spPr bwMode="auto">
              <a:xfrm>
                <a:off x="3124200" y="5715000"/>
                <a:ext cx="531495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ar-DZ" sz="3200" b="1" dirty="0" smtClean="0">
                    <a:solidFill>
                      <a:srgbClr val="993300"/>
                    </a:solidFill>
                    <a:latin typeface="Calibri" pitchFamily="34" charset="0"/>
                    <a:ea typeface="Calibri" pitchFamily="34" charset="0"/>
                    <a:cs typeface="Arial" pitchFamily="34" charset="0"/>
                  </a:rPr>
                  <a:t>نوع ثانوي: بدون فتحات تهوية علوية</a:t>
                </a:r>
                <a:endParaRPr lang="ar-DZ" sz="3600" dirty="0" smtClean="0">
                  <a:solidFill>
                    <a:srgbClr val="993300"/>
                  </a:solidFill>
                  <a:latin typeface="Arial" pitchFamily="34" charset="0"/>
                  <a:cs typeface="Arial" pitchFamily="34" charset="0"/>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457200"/>
            <a:ext cx="8382000" cy="6096000"/>
          </a:xfrm>
        </p:spPr>
        <p:txBody>
          <a:bodyPr>
            <a:noAutofit/>
          </a:bodyPr>
          <a:lstStyle/>
          <a:p>
            <a:pPr marL="0" indent="0" algn="just" rtl="1">
              <a:buNone/>
            </a:pPr>
            <a:r>
              <a:rPr lang="ar-DZ" sz="3200" b="1" dirty="0" smtClean="0">
                <a:solidFill>
                  <a:srgbClr val="FF0000"/>
                </a:solidFill>
                <a:latin typeface="Times New Roman" pitchFamily="18" charset="0"/>
                <a:cs typeface="Times New Roman" pitchFamily="18" charset="0"/>
              </a:rPr>
              <a:t>تعريف </a:t>
            </a:r>
            <a:r>
              <a:rPr lang="ar-SA" sz="3200" b="1" dirty="0" smtClean="0">
                <a:solidFill>
                  <a:srgbClr val="FF0000"/>
                </a:solidFill>
                <a:latin typeface="Times New Roman" pitchFamily="18" charset="0"/>
                <a:cs typeface="Times New Roman" pitchFamily="18" charset="0"/>
              </a:rPr>
              <a:t>اتفاقية اسطنبول </a:t>
            </a:r>
            <a:r>
              <a:rPr lang="ar-SA" sz="3200" b="1" dirty="0" err="1" smtClean="0">
                <a:solidFill>
                  <a:srgbClr val="FF0000"/>
                </a:solidFill>
                <a:latin typeface="Times New Roman" pitchFamily="18" charset="0"/>
                <a:cs typeface="Times New Roman" pitchFamily="18" charset="0"/>
              </a:rPr>
              <a:t>ل</a:t>
            </a:r>
            <a:r>
              <a:rPr lang="ar-DZ" sz="3200" b="1" dirty="0" smtClean="0">
                <a:solidFill>
                  <a:srgbClr val="FF0000"/>
                </a:solidFill>
                <a:latin typeface="Times New Roman" pitchFamily="18" charset="0"/>
                <a:cs typeface="Times New Roman" pitchFamily="18" charset="0"/>
              </a:rPr>
              <a:t>للإدخال المؤقت</a:t>
            </a:r>
            <a:r>
              <a:rPr lang="fr-FR" sz="3200" b="1" dirty="0" smtClean="0">
                <a:solidFill>
                  <a:srgbClr val="FF0000"/>
                </a:solidFill>
                <a:latin typeface="Times New Roman" pitchFamily="18" charset="0"/>
                <a:cs typeface="Times New Roman" pitchFamily="18" charset="0"/>
              </a:rPr>
              <a:t>1990 </a:t>
            </a:r>
            <a:r>
              <a:rPr lang="ar-SA" sz="3200" b="1" dirty="0" smtClean="0">
                <a:solidFill>
                  <a:srgbClr val="FF0000"/>
                </a:solidFill>
                <a:latin typeface="Times New Roman" pitchFamily="18" charset="0"/>
                <a:cs typeface="Times New Roman" pitchFamily="18" charset="0"/>
              </a:rPr>
              <a:t>:</a:t>
            </a:r>
            <a:endParaRPr lang="ar-DZ" sz="3200" b="1" dirty="0" smtClean="0">
              <a:solidFill>
                <a:srgbClr val="FF0000"/>
              </a:solidFill>
              <a:latin typeface="Times New Roman" pitchFamily="18" charset="0"/>
              <a:cs typeface="Times New Roman" pitchFamily="18" charset="0"/>
            </a:endParaRPr>
          </a:p>
          <a:p>
            <a:pPr marL="0" indent="0"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يقصد بعبارة حاوية أحد أنواع معدّات النقل" </a:t>
            </a:r>
            <a:r>
              <a:rPr lang="ar-DZ" sz="3200" b="1" dirty="0" smtClean="0">
                <a:latin typeface="Times New Roman" pitchFamily="18" charset="0"/>
                <a:cs typeface="Times New Roman" pitchFamily="18" charset="0"/>
              </a:rPr>
              <a:t>مركبة </a:t>
            </a:r>
            <a:r>
              <a:rPr lang="ar-SA" sz="3200" b="1" dirty="0" smtClean="0">
                <a:latin typeface="Times New Roman" pitchFamily="18" charset="0"/>
                <a:cs typeface="Times New Roman" pitchFamily="18" charset="0"/>
              </a:rPr>
              <a:t>رفع، صهريج متحرك، أو هيكل مماثل آخر "</a:t>
            </a: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بحيث يجب أن يكون</a:t>
            </a:r>
            <a:r>
              <a:rPr lang="fr-FR" sz="3200" b="1" dirty="0" smtClean="0">
                <a:solidFill>
                  <a:srgbClr val="FF0000"/>
                </a:solidFill>
                <a:latin typeface="Times New Roman" pitchFamily="18" charset="0"/>
                <a:cs typeface="Times New Roman" pitchFamily="18" charset="0"/>
              </a:rPr>
              <a:t> </a:t>
            </a:r>
            <a:r>
              <a:rPr lang="fr-FR" sz="3200" b="1" dirty="0" smtClean="0">
                <a:latin typeface="Times New Roman" pitchFamily="18" charset="0"/>
                <a:cs typeface="Times New Roman" pitchFamily="18" charset="0"/>
              </a:rPr>
              <a:t>:</a:t>
            </a:r>
            <a:endParaRPr lang="fr-FR" sz="3200" dirty="0" smtClean="0"/>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مقفلا</a:t>
            </a:r>
            <a:r>
              <a:rPr lang="ar-SA" sz="3200" b="1" dirty="0" smtClean="0">
                <a:latin typeface="Times New Roman" pitchFamily="18" charset="0"/>
                <a:cs typeface="Times New Roman" pitchFamily="18" charset="0"/>
              </a:rPr>
              <a:t> كليا أو جزئيا ليشكل مقصورة معدّة لاحتواء البضائع.</a:t>
            </a:r>
            <a:r>
              <a:rPr lang="fr-FR" sz="3200" b="1" dirty="0" smtClean="0">
                <a:latin typeface="Times New Roman" pitchFamily="18" charset="0"/>
                <a:cs typeface="Times New Roman" pitchFamily="18" charset="0"/>
              </a:rPr>
              <a:t> </a:t>
            </a: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متينا</a:t>
            </a:r>
            <a:r>
              <a:rPr lang="ar-SA" sz="3200" b="1" dirty="0" smtClean="0">
                <a:latin typeface="Times New Roman" pitchFamily="18" charset="0"/>
                <a:cs typeface="Times New Roman" pitchFamily="18" charset="0"/>
              </a:rPr>
              <a:t> بشكل كاف ليكون صالحا للاستعمال المتكرر</a:t>
            </a:r>
            <a:r>
              <a:rPr lang="fr-FR" sz="3200" b="1" dirty="0" smtClean="0">
                <a:latin typeface="Times New Roman" pitchFamily="18" charset="0"/>
                <a:cs typeface="Times New Roman" pitchFamily="18" charset="0"/>
              </a:rPr>
              <a:t>.</a:t>
            </a: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معدّا خصيصا ل</a:t>
            </a:r>
            <a:r>
              <a:rPr lang="ar-SA" sz="3200" b="1" dirty="0" smtClean="0">
                <a:solidFill>
                  <a:srgbClr val="FF0000"/>
                </a:solidFill>
                <a:latin typeface="Times New Roman" pitchFamily="18" charset="0"/>
                <a:cs typeface="Times New Roman" pitchFamily="18" charset="0"/>
              </a:rPr>
              <a:t>تسهيل نقل البضائع </a:t>
            </a:r>
            <a:r>
              <a:rPr lang="ar-SA" sz="3200" b="1" dirty="0" smtClean="0">
                <a:latin typeface="Times New Roman" pitchFamily="18" charset="0"/>
                <a:cs typeface="Times New Roman" pitchFamily="18" charset="0"/>
              </a:rPr>
              <a:t>بواحدة أو أكثر من وسائط النقل، دون الحاجة لعملية تحميل وسيطة</a:t>
            </a:r>
            <a:r>
              <a:rPr lang="fr-FR" sz="3200" b="1" dirty="0" smtClean="0">
                <a:latin typeface="Times New Roman" pitchFamily="18" charset="0"/>
                <a:cs typeface="Times New Roman" pitchFamily="18" charset="0"/>
              </a:rPr>
              <a:t>.</a:t>
            </a:r>
            <a:endParaRPr lang="ar-DZ" sz="3200" b="1" dirty="0" smtClean="0">
              <a:latin typeface="Times New Roman" pitchFamily="18" charset="0"/>
              <a:cs typeface="Times New Roman" pitchFamily="18" charset="0"/>
            </a:endParaRP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معدّ</a:t>
            </a:r>
            <a:r>
              <a:rPr lang="ar-DZ" sz="3200" b="1" dirty="0" smtClean="0">
                <a:solidFill>
                  <a:srgbClr val="FF0000"/>
                </a:solidFill>
                <a:latin typeface="Times New Roman" pitchFamily="18" charset="0"/>
                <a:cs typeface="Times New Roman" pitchFamily="18" charset="0"/>
              </a:rPr>
              <a:t>ا</a:t>
            </a:r>
            <a:r>
              <a:rPr lang="ar-SA" sz="3200" b="1" dirty="0" smtClean="0">
                <a:solidFill>
                  <a:srgbClr val="FF0000"/>
                </a:solidFill>
                <a:latin typeface="Times New Roman" pitchFamily="18" charset="0"/>
                <a:cs typeface="Times New Roman" pitchFamily="18" charset="0"/>
              </a:rPr>
              <a:t> للمناولة السريعة</a:t>
            </a:r>
            <a:r>
              <a:rPr lang="ar-SA" sz="3200" b="1" dirty="0" smtClean="0">
                <a:latin typeface="Times New Roman" pitchFamily="18" charset="0"/>
                <a:cs typeface="Times New Roman" pitchFamily="18" charset="0"/>
              </a:rPr>
              <a:t>، </a:t>
            </a:r>
            <a:r>
              <a:rPr lang="ar-SA" sz="3200" b="1" dirty="0" err="1" smtClean="0">
                <a:latin typeface="Times New Roman" pitchFamily="18" charset="0"/>
                <a:cs typeface="Times New Roman" pitchFamily="18" charset="0"/>
              </a:rPr>
              <a:t>و</a:t>
            </a:r>
            <a:r>
              <a:rPr lang="ar-DZ" sz="3200" b="1" dirty="0" smtClean="0">
                <a:latin typeface="Times New Roman" pitchFamily="18" charset="0"/>
                <a:cs typeface="Times New Roman" pitchFamily="18" charset="0"/>
              </a:rPr>
              <a:t>خاصة </a:t>
            </a:r>
            <a:r>
              <a:rPr lang="ar-SA" sz="3200" b="1" dirty="0" smtClean="0">
                <a:latin typeface="Times New Roman" pitchFamily="18" charset="0"/>
                <a:cs typeface="Times New Roman" pitchFamily="18" charset="0"/>
              </a:rPr>
              <a:t>عند نقله من وسيلة نقل إلى أخرى</a:t>
            </a:r>
            <a:r>
              <a:rPr lang="fr-FR" sz="3200" b="1" dirty="0" smtClean="0">
                <a:latin typeface="Times New Roman" pitchFamily="18" charset="0"/>
                <a:cs typeface="Times New Roman" pitchFamily="18" charset="0"/>
              </a:rPr>
              <a:t>.</a:t>
            </a: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معدّا لتعبئته وتفريغه بسهولة</a:t>
            </a:r>
            <a:r>
              <a:rPr lang="fr-FR" sz="3200" b="1" dirty="0" smtClean="0">
                <a:latin typeface="Times New Roman" pitchFamily="18" charset="0"/>
                <a:cs typeface="Times New Roman" pitchFamily="18" charset="0"/>
              </a:rPr>
              <a:t>.</a:t>
            </a: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حجمه</a:t>
            </a:r>
            <a:r>
              <a:rPr lang="ar-SA" sz="3200" b="1" dirty="0" smtClean="0">
                <a:latin typeface="Times New Roman" pitchFamily="18" charset="0"/>
                <a:cs typeface="Times New Roman" pitchFamily="18" charset="0"/>
              </a:rPr>
              <a:t> من الداخل مترا مكعبا أو أكثر</a:t>
            </a:r>
            <a:r>
              <a:rPr lang="fr-FR" sz="3200" b="1" dirty="0" smtClean="0">
                <a:latin typeface="Times New Roman" pitchFamily="18" charset="0"/>
                <a:cs typeface="Times New Roman" pitchFamily="18" charset="0"/>
              </a:rPr>
              <a:t>.</a:t>
            </a:r>
          </a:p>
          <a:p>
            <a:pPr algn="r" rtl="1">
              <a:buNone/>
            </a:pPr>
            <a:endParaRPr lang="fr-FR" sz="3200" b="1" dirty="0">
              <a:solidFill>
                <a:schemeClr val="bg1"/>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05000"/>
            <a:ext cx="8382000" cy="1865126"/>
          </a:xfrm>
          <a:prstGeom prst="rect">
            <a:avLst/>
          </a:prstGeom>
        </p:spPr>
        <p:txBody>
          <a:bodyPr wrap="square">
            <a:spAutoFit/>
          </a:bodyPr>
          <a:lstStyle/>
          <a:p>
            <a:pPr marL="1588" indent="-1588" algn="just" rtl="1">
              <a:lnSpc>
                <a:spcPct val="120000"/>
              </a:lnSpc>
              <a:buNone/>
            </a:pPr>
            <a:r>
              <a:rPr lang="ar-DZ" sz="3200" b="1" dirty="0" smtClean="0">
                <a:latin typeface="Times New Roman" pitchFamily="18" charset="0"/>
                <a:cs typeface="Times New Roman" pitchFamily="18" charset="0"/>
              </a:rPr>
              <a:t>    الوزن الفارغ، الوزن الإجمالي، </a:t>
            </a:r>
            <a:r>
              <a:rPr lang="ar-DZ" sz="3200" b="1" dirty="0" smtClean="0">
                <a:latin typeface="Times New Roman" pitchFamily="18" charset="0"/>
                <a:cs typeface="Times New Roman" pitchFamily="18" charset="0"/>
              </a:rPr>
              <a:t>الوزن الصافي، </a:t>
            </a:r>
            <a:r>
              <a:rPr lang="ar-DZ" sz="3200" b="1" dirty="0" smtClean="0">
                <a:latin typeface="Times New Roman" pitchFamily="18" charset="0"/>
                <a:cs typeface="Times New Roman" pitchFamily="18" charset="0"/>
              </a:rPr>
              <a:t>ولوحات أخرى مختلفة (لوحة شركة التصنيف، لوحة المالك، لوحة اعتماد الجمارك)....</a:t>
            </a:r>
            <a:endParaRPr lang="fr-FR" sz="3200" b="1" dirty="0">
              <a:latin typeface="Times New Roman" pitchFamily="18" charset="0"/>
              <a:cs typeface="Times New Roman" pitchFamily="18" charset="0"/>
            </a:endParaRPr>
          </a:p>
        </p:txBody>
      </p:sp>
      <p:sp>
        <p:nvSpPr>
          <p:cNvPr id="5" name="Rectangle 4"/>
          <p:cNvSpPr/>
          <p:nvPr/>
        </p:nvSpPr>
        <p:spPr>
          <a:xfrm>
            <a:off x="533400" y="762000"/>
            <a:ext cx="8153400" cy="699102"/>
          </a:xfrm>
          <a:prstGeom prst="rect">
            <a:avLst/>
          </a:prstGeom>
        </p:spPr>
        <p:txBody>
          <a:bodyPr wrap="square">
            <a:spAutoFit/>
          </a:bodyPr>
          <a:lstStyle/>
          <a:p>
            <a:pPr marL="1588" indent="-1588" algn="just" rtl="1">
              <a:lnSpc>
                <a:spcPct val="120000"/>
              </a:lnSpc>
              <a:buNone/>
            </a:pPr>
            <a:r>
              <a:rPr lang="ar-DZ" sz="3600" b="1" dirty="0" smtClean="0">
                <a:solidFill>
                  <a:srgbClr val="FF0000"/>
                </a:solidFill>
                <a:latin typeface="Times New Roman" pitchFamily="18" charset="0"/>
                <a:cs typeface="Times New Roman" pitchFamily="18" charset="0"/>
              </a:rPr>
              <a:t>   علامات أخرى:</a:t>
            </a:r>
            <a:endParaRPr lang="fr-FR" sz="3200" b="1"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0"/>
            <a:ext cx="8382000" cy="914400"/>
          </a:xfrm>
        </p:spPr>
        <p:txBody>
          <a:bodyPr>
            <a:normAutofit/>
          </a:bodyPr>
          <a:lstStyle/>
          <a:p>
            <a:pPr algn="ctr"/>
            <a:r>
              <a:rPr lang="ar-DZ" sz="3600" b="1" dirty="0" smtClean="0">
                <a:solidFill>
                  <a:srgbClr val="FF0000"/>
                </a:solidFill>
                <a:latin typeface="Times New Roman" pitchFamily="18" charset="0"/>
                <a:cs typeface="Times New Roman" pitchFamily="18" charset="0"/>
              </a:rPr>
              <a:t>علامات الحاوية</a:t>
            </a:r>
            <a:endParaRPr lang="fr-FR" sz="36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838200"/>
            <a:ext cx="9144000" cy="6019801"/>
          </a:xfrm>
          <a:prstGeom prst="rect">
            <a:avLst/>
          </a:prstGeom>
          <a:noFill/>
          <a:ln w="9525">
            <a:noFill/>
            <a:miter lim="800000"/>
            <a:headEnd/>
            <a:tailEnd/>
          </a:ln>
          <a:effectLst/>
        </p:spPr>
      </p:pic>
    </p:spTree>
  </p:cSld>
  <p:clrMapOvr>
    <a:masterClrMapping/>
  </p:clrMapOvr>
  <p:transition>
    <p:cover dir="l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457200"/>
            <a:ext cx="8534400" cy="944562"/>
          </a:xfrm>
        </p:spPr>
        <p:txBody>
          <a:bodyPr>
            <a:normAutofit/>
          </a:bodyPr>
          <a:lstStyle/>
          <a:p>
            <a:pPr algn="r" rtl="1"/>
            <a:r>
              <a:rPr lang="ar-DZ" sz="3600" b="1" dirty="0" smtClean="0">
                <a:solidFill>
                  <a:srgbClr val="FF0000"/>
                </a:solidFill>
                <a:latin typeface="Times New Roman" pitchFamily="18" charset="0"/>
                <a:cs typeface="Times New Roman" pitchFamily="18" charset="0"/>
              </a:rPr>
              <a:t>8. لوحة الاعتماد (موافقة لجنة </a:t>
            </a:r>
            <a:r>
              <a:rPr lang="fr-FR" sz="3600" b="1" dirty="0" smtClean="0">
                <a:solidFill>
                  <a:srgbClr val="FF0000"/>
                </a:solidFill>
                <a:latin typeface="Times New Roman" pitchFamily="18" charset="0"/>
                <a:cs typeface="Times New Roman" pitchFamily="18" charset="0"/>
              </a:rPr>
              <a:t>CSC</a:t>
            </a:r>
            <a:r>
              <a:rPr lang="ar-DZ" sz="3600" b="1" dirty="0" smtClean="0">
                <a:solidFill>
                  <a:srgbClr val="FF0000"/>
                </a:solidFill>
                <a:latin typeface="Times New Roman" pitchFamily="18" charset="0"/>
                <a:cs typeface="Times New Roman" pitchFamily="18" charset="0"/>
              </a:rPr>
              <a:t> ):</a:t>
            </a:r>
            <a:endParaRPr lang="fr-FR" sz="3600" dirty="0"/>
          </a:p>
        </p:txBody>
      </p:sp>
      <p:sp>
        <p:nvSpPr>
          <p:cNvPr id="3" name="Espace réservé du contenu 2"/>
          <p:cNvSpPr>
            <a:spLocks noGrp="1"/>
          </p:cNvSpPr>
          <p:nvPr>
            <p:ph idx="1"/>
          </p:nvPr>
        </p:nvSpPr>
        <p:spPr>
          <a:xfrm>
            <a:off x="228600" y="1447800"/>
            <a:ext cx="8686800" cy="1904999"/>
          </a:xfrm>
        </p:spPr>
        <p:txBody>
          <a:bodyPr>
            <a:noAutofit/>
          </a:bodyPr>
          <a:lstStyle/>
          <a:p>
            <a:pPr marL="1588" indent="-1588" algn="just" rtl="1">
              <a:lnSpc>
                <a:spcPct val="120000"/>
              </a:lnSpc>
              <a:buNone/>
            </a:pPr>
            <a:r>
              <a:rPr lang="ar-DZ"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تخضع صناعة واستعمال الحاويات </a:t>
            </a:r>
            <a:r>
              <a:rPr lang="ar-DZ" sz="3200" b="1" dirty="0" smtClean="0">
                <a:solidFill>
                  <a:srgbClr val="FF0000"/>
                </a:solidFill>
                <a:latin typeface="Times New Roman" pitchFamily="18" charset="0"/>
                <a:cs typeface="Times New Roman" pitchFamily="18" charset="0"/>
              </a:rPr>
              <a:t>للاتفاقية الدولية لسلامة </a:t>
            </a:r>
            <a:r>
              <a:rPr lang="ar-DZ" sz="3200" b="1" dirty="0" smtClean="0">
                <a:solidFill>
                  <a:srgbClr val="FF0000"/>
                </a:solidFill>
                <a:latin typeface="Times New Roman" pitchFamily="18" charset="0"/>
                <a:cs typeface="Times New Roman" pitchFamily="18" charset="0"/>
              </a:rPr>
              <a:t>ال</a:t>
            </a:r>
            <a:r>
              <a:rPr lang="ar-DZ" sz="3200" b="1" dirty="0" smtClean="0">
                <a:solidFill>
                  <a:srgbClr val="FF0000"/>
                </a:solidFill>
                <a:latin typeface="Times New Roman" pitchFamily="18" charset="0"/>
                <a:cs typeface="Times New Roman" pitchFamily="18" charset="0"/>
              </a:rPr>
              <a:t>حاويات </a:t>
            </a:r>
            <a:r>
              <a:rPr lang="fr-FR" sz="3200" b="1" dirty="0" smtClean="0">
                <a:latin typeface="Times New Roman" pitchFamily="18" charset="0"/>
                <a:cs typeface="Times New Roman" pitchFamily="18" charset="0"/>
              </a:rPr>
              <a:t>Convention Internationale sur la sécurité des Conteneurs</a:t>
            </a:r>
            <a:r>
              <a:rPr lang="ar-DZ" sz="3200" b="1" dirty="0" smtClean="0">
                <a:latin typeface="Times New Roman" pitchFamily="18" charset="0"/>
                <a:cs typeface="Times New Roman" pitchFamily="18" charset="0"/>
              </a:rPr>
              <a:t> لعام 1972.</a:t>
            </a:r>
          </a:p>
        </p:txBody>
      </p:sp>
      <p:sp>
        <p:nvSpPr>
          <p:cNvPr id="4" name="Rectangle 3"/>
          <p:cNvSpPr/>
          <p:nvPr/>
        </p:nvSpPr>
        <p:spPr>
          <a:xfrm>
            <a:off x="228600" y="3429000"/>
            <a:ext cx="8686800" cy="1274195"/>
          </a:xfrm>
          <a:prstGeom prst="rect">
            <a:avLst/>
          </a:prstGeom>
        </p:spPr>
        <p:txBody>
          <a:bodyPr wrap="square">
            <a:spAutoFit/>
          </a:bodyPr>
          <a:lstStyle/>
          <a:p>
            <a:pPr marL="1588" indent="-1588" algn="just" rtl="1">
              <a:lnSpc>
                <a:spcPct val="120000"/>
              </a:lnSpc>
              <a:buNone/>
            </a:pPr>
            <a:r>
              <a:rPr lang="ar-DZ" sz="3200" b="1" dirty="0" smtClean="0">
                <a:latin typeface="Times New Roman" pitchFamily="18" charset="0"/>
                <a:cs typeface="Times New Roman" pitchFamily="18" charset="0"/>
              </a:rPr>
              <a:t>    الحصول </a:t>
            </a:r>
            <a:r>
              <a:rPr lang="ar-DZ" sz="3200" b="1" dirty="0" smtClean="0">
                <a:latin typeface="Times New Roman" pitchFamily="18" charset="0"/>
                <a:cs typeface="Times New Roman" pitchFamily="18" charset="0"/>
              </a:rPr>
              <a:t>على </a:t>
            </a:r>
            <a:r>
              <a:rPr lang="ar-DZ" sz="3200" b="1" dirty="0" smtClean="0">
                <a:latin typeface="Times New Roman" pitchFamily="18" charset="0"/>
                <a:cs typeface="Times New Roman" pitchFamily="18" charset="0"/>
              </a:rPr>
              <a:t>الاعتماد يتطلب </a:t>
            </a:r>
            <a:r>
              <a:rPr lang="ar-DZ" sz="3200" b="1" dirty="0" smtClean="0">
                <a:latin typeface="Times New Roman" pitchFamily="18" charset="0"/>
                <a:cs typeface="Times New Roman" pitchFamily="18" charset="0"/>
              </a:rPr>
              <a:t>أن تفي الحاوية </a:t>
            </a:r>
            <a:r>
              <a:rPr lang="ar-DZ" sz="3200" b="1" dirty="0" smtClean="0">
                <a:latin typeface="Times New Roman" pitchFamily="18" charset="0"/>
                <a:cs typeface="Times New Roman" pitchFamily="18" charset="0"/>
              </a:rPr>
              <a:t>باختبارات</a:t>
            </a:r>
            <a:r>
              <a:rPr lang="ar-DZ" sz="3200" b="1" dirty="0" smtClean="0">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إجهاد</a:t>
            </a:r>
            <a:r>
              <a:rPr lang="ar-DZ"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رفع</a:t>
            </a:r>
            <a:r>
              <a:rPr lang="ar-DZ"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ضغط عرضي وطولي</a:t>
            </a:r>
            <a:r>
              <a:rPr lang="ar-DZ"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ضغط </a:t>
            </a:r>
            <a:r>
              <a:rPr lang="ar-DZ" sz="3200" b="1" dirty="0" smtClean="0">
                <a:solidFill>
                  <a:srgbClr val="FF0000"/>
                </a:solidFill>
                <a:latin typeface="Times New Roman" pitchFamily="18" charset="0"/>
                <a:cs typeface="Times New Roman" pitchFamily="18" charset="0"/>
              </a:rPr>
              <a:t>على الجدران، </a:t>
            </a:r>
            <a:r>
              <a:rPr lang="ar-DZ" sz="3200" b="1" dirty="0" smtClean="0">
                <a:solidFill>
                  <a:srgbClr val="FF0000"/>
                </a:solidFill>
                <a:latin typeface="Times New Roman" pitchFamily="18" charset="0"/>
                <a:cs typeface="Times New Roman" pitchFamily="18" charset="0"/>
              </a:rPr>
              <a:t>إغلاق</a:t>
            </a:r>
            <a:r>
              <a:rPr lang="ar-DZ" sz="3200" b="1" dirty="0" smtClean="0">
                <a:solidFill>
                  <a:srgbClr val="FF0000"/>
                </a:solidFill>
                <a:latin typeface="Times New Roman" pitchFamily="18" charset="0"/>
                <a:cs typeface="Times New Roman" pitchFamily="18" charset="0"/>
              </a:rPr>
              <a:t>. </a:t>
            </a:r>
          </a:p>
        </p:txBody>
      </p:sp>
      <p:sp>
        <p:nvSpPr>
          <p:cNvPr id="6" name="Rectangle 5"/>
          <p:cNvSpPr/>
          <p:nvPr/>
        </p:nvSpPr>
        <p:spPr>
          <a:xfrm>
            <a:off x="152400" y="4953000"/>
            <a:ext cx="87630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إذا كانت الاختبارات مطابقة، يتم </a:t>
            </a:r>
            <a:r>
              <a:rPr lang="ar-DZ" sz="3200" b="1" dirty="0" smtClean="0">
                <a:solidFill>
                  <a:srgbClr val="FF0000"/>
                </a:solidFill>
                <a:latin typeface="Times New Roman" pitchFamily="18" charset="0"/>
                <a:cs typeface="Times New Roman" pitchFamily="18" charset="0"/>
              </a:rPr>
              <a:t>تثبيت لوحة الاعتماد </a:t>
            </a:r>
            <a:r>
              <a:rPr lang="ar-DZ" sz="3200" b="1" dirty="0" smtClean="0">
                <a:latin typeface="Times New Roman" pitchFamily="18" charset="0"/>
                <a:cs typeface="Times New Roman" pitchFamily="18" charset="0"/>
              </a:rPr>
              <a:t>(لوحة </a:t>
            </a:r>
            <a:r>
              <a:rPr lang="fr-FR" sz="3200" b="1" dirty="0" smtClean="0">
                <a:latin typeface="Times New Roman" pitchFamily="18" charset="0"/>
                <a:cs typeface="Times New Roman" pitchFamily="18" charset="0"/>
              </a:rPr>
              <a:t>CSC</a:t>
            </a:r>
            <a:r>
              <a:rPr lang="ar-DZ" sz="3200" b="1" dirty="0" smtClean="0">
                <a:latin typeface="Times New Roman" pitchFamily="18" charset="0"/>
                <a:cs typeface="Times New Roman" pitchFamily="18" charset="0"/>
              </a:rPr>
              <a:t>) على الحاوية، ويجب أن تخضع الحاوية </a:t>
            </a:r>
            <a:r>
              <a:rPr lang="ar-DZ" sz="3200" b="1" dirty="0" smtClean="0">
                <a:solidFill>
                  <a:srgbClr val="FF0000"/>
                </a:solidFill>
                <a:latin typeface="Times New Roman" pitchFamily="18" charset="0"/>
                <a:cs typeface="Times New Roman" pitchFamily="18" charset="0"/>
              </a:rPr>
              <a:t>بعد كل 5 </a:t>
            </a:r>
            <a:r>
              <a:rPr lang="ar-DZ" sz="3200" b="1" dirty="0" smtClean="0">
                <a:solidFill>
                  <a:srgbClr val="FF0000"/>
                </a:solidFill>
                <a:latin typeface="Times New Roman" pitchFamily="18" charset="0"/>
                <a:cs typeface="Times New Roman" pitchFamily="18" charset="0"/>
              </a:rPr>
              <a:t>سنوات </a:t>
            </a:r>
            <a:r>
              <a:rPr lang="ar-DZ" sz="3200" b="1" dirty="0" smtClean="0">
                <a:latin typeface="Times New Roman" pitchFamily="18" charset="0"/>
                <a:cs typeface="Times New Roman" pitchFamily="18" charset="0"/>
              </a:rPr>
              <a:t>من الصنع، ثم </a:t>
            </a:r>
            <a:r>
              <a:rPr lang="ar-DZ" sz="3200" b="1" dirty="0" smtClean="0">
                <a:solidFill>
                  <a:srgbClr val="FF0000"/>
                </a:solidFill>
                <a:latin typeface="Times New Roman" pitchFamily="18" charset="0"/>
                <a:cs typeface="Times New Roman" pitchFamily="18" charset="0"/>
              </a:rPr>
              <a:t>كل 30 شهرًا </a:t>
            </a:r>
            <a:r>
              <a:rPr lang="ar-DZ" sz="3200" b="1" dirty="0" smtClean="0">
                <a:latin typeface="Times New Roman" pitchFamily="18" charset="0"/>
                <a:cs typeface="Times New Roman" pitchFamily="18" charset="0"/>
              </a:rPr>
              <a:t>على الأكثر لإجراء فحص معتمد.</a:t>
            </a:r>
            <a:endParaRPr lang="fr-FR" sz="3200" dirty="0"/>
          </a:p>
        </p:txBody>
      </p:sp>
    </p:spTree>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1752600"/>
            <a:ext cx="8153400" cy="1828800"/>
          </a:xfrm>
        </p:spPr>
        <p:txBody>
          <a:bodyPr>
            <a:normAutofit fontScale="92500" lnSpcReduction="10000"/>
          </a:bodyPr>
          <a:lstStyle/>
          <a:p>
            <a:pPr marL="228600" indent="-228600" algn="just" rtl="1">
              <a:buClrTx/>
              <a:buFont typeface="Wingdings" pitchFamily="2" charset="2"/>
              <a:buChar char="§"/>
            </a:pPr>
            <a:r>
              <a:rPr lang="fr-FR" sz="3200" b="1" dirty="0" smtClean="0"/>
              <a:t>لوحة </a:t>
            </a:r>
            <a:r>
              <a:rPr lang="fr-FR" sz="3200" b="1" dirty="0" smtClean="0"/>
              <a:t>اعتماد وفق الاتفاقية الجمركية لسلامة الحاويات (</a:t>
            </a:r>
            <a:r>
              <a:rPr lang="fr-FR" sz="3200" b="1" dirty="0" smtClean="0">
                <a:solidFill>
                  <a:srgbClr val="FF0000"/>
                </a:solidFill>
                <a:latin typeface="Times New Roman" pitchFamily="18" charset="0"/>
                <a:cs typeface="Times New Roman" pitchFamily="18" charset="0"/>
              </a:rPr>
              <a:t>CSC</a:t>
            </a:r>
            <a:r>
              <a:rPr lang="fr-FR" sz="3200" b="1" dirty="0" smtClean="0"/>
              <a:t>)</a:t>
            </a:r>
            <a:r>
              <a:rPr lang="ar-DZ" sz="3200" b="1" dirty="0" smtClean="0"/>
              <a:t>.</a:t>
            </a:r>
            <a:endParaRPr lang="fr-FR" sz="3200" b="1" dirty="0" smtClean="0"/>
          </a:p>
          <a:p>
            <a:pPr marL="228600" indent="-228600" algn="just" rtl="1">
              <a:buClrTx/>
              <a:buFont typeface="Wingdings" pitchFamily="2" charset="2"/>
              <a:buChar char="§"/>
            </a:pPr>
            <a:r>
              <a:rPr lang="fr-FR" sz="3200" b="1" dirty="0" smtClean="0"/>
              <a:t>لوحة اعتماد وفق الاتفاقية الجمركية للنقل الدولي للبضائع تحت غطاء دفتر</a:t>
            </a:r>
            <a:r>
              <a:rPr lang="ar-DZ" sz="3200" b="1" dirty="0" smtClean="0"/>
              <a:t> </a:t>
            </a:r>
            <a:r>
              <a:rPr lang="ar-DZ" sz="3200" b="1" dirty="0" smtClean="0">
                <a:latin typeface="Times New Roman" pitchFamily="18" charset="0"/>
                <a:cs typeface="Times New Roman" pitchFamily="18" charset="0"/>
              </a:rPr>
              <a:t>تير</a:t>
            </a:r>
            <a:r>
              <a:rPr lang="fr-FR" sz="3200" b="1" dirty="0" smtClean="0">
                <a:solidFill>
                  <a:srgbClr val="FF0000"/>
                </a:solidFill>
                <a:latin typeface="Times New Roman" pitchFamily="18" charset="0"/>
                <a:cs typeface="Times New Roman" pitchFamily="18" charset="0"/>
              </a:rPr>
              <a:t>(TIR</a:t>
            </a:r>
            <a:r>
              <a:rPr lang="fr-FR"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p:txBody>
      </p:sp>
      <p:sp>
        <p:nvSpPr>
          <p:cNvPr id="3" name="Espace réservé du contenu 2"/>
          <p:cNvSpPr txBox="1">
            <a:spLocks/>
          </p:cNvSpPr>
          <p:nvPr/>
        </p:nvSpPr>
        <p:spPr>
          <a:xfrm>
            <a:off x="304800" y="3962400"/>
            <a:ext cx="8534400" cy="2209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9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ملاحظة: </a:t>
            </a: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lang="ar-DZ"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يتم الجمع بين لوحة الاعتماد  للنقل تحت ختم الجمارك ولوحة الاعتماد لأغراض السلامةCSC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تشكيل لوحة واحدة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Rectangle 3"/>
          <p:cNvSpPr/>
          <p:nvPr/>
        </p:nvSpPr>
        <p:spPr>
          <a:xfrm>
            <a:off x="2419597" y="762000"/>
            <a:ext cx="6343403"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أنواع لوحة الاعتماد</a:t>
            </a:r>
            <a:r>
              <a:rPr lang="fr-FR" sz="3200" b="1" dirty="0" smtClean="0">
                <a:solidFill>
                  <a:srgbClr val="FF0000"/>
                </a:solidFill>
                <a:latin typeface="Times New Roman" pitchFamily="18" charset="0"/>
                <a:cs typeface="Times New Roman" pitchFamily="18" charset="0"/>
              </a:rPr>
              <a:t>plaque d’agrément </a:t>
            </a:r>
            <a:r>
              <a:rPr lang="ar-DZ" sz="3200" b="1" dirty="0" smtClean="0">
                <a:solidFill>
                  <a:srgbClr val="FF0000"/>
                </a:solidFill>
                <a:latin typeface="Times New Roman" pitchFamily="18" charset="0"/>
                <a:cs typeface="Times New Roman" pitchFamily="18" charset="0"/>
              </a:rPr>
              <a:t>:</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8276920" cy="646331"/>
          </a:xfrm>
          <a:prstGeom prst="rect">
            <a:avLst/>
          </a:prstGeom>
        </p:spPr>
        <p:txBody>
          <a:bodyPr wrap="square">
            <a:spAutoFit/>
          </a:bodyPr>
          <a:lstStyle/>
          <a:p>
            <a:pPr algn="ctr" rtl="1"/>
            <a:r>
              <a:rPr lang="ar-DZ" sz="3600" b="1" dirty="0" smtClean="0">
                <a:solidFill>
                  <a:srgbClr val="FF0000"/>
                </a:solidFill>
                <a:latin typeface="Times New Roman" pitchFamily="18" charset="0"/>
                <a:cs typeface="Times New Roman" pitchFamily="18" charset="0"/>
              </a:rPr>
              <a:t>لوحة الاعتماد </a:t>
            </a:r>
            <a:r>
              <a:rPr lang="fr-FR" sz="3600" b="1" dirty="0" smtClean="0">
                <a:latin typeface="Times New Roman" pitchFamily="18" charset="0"/>
                <a:cs typeface="Times New Roman" pitchFamily="18" charset="0"/>
              </a:rPr>
              <a:t> </a:t>
            </a:r>
            <a:r>
              <a:rPr lang="fr-FR" sz="3600" b="1" dirty="0" smtClean="0">
                <a:solidFill>
                  <a:srgbClr val="FF0000"/>
                </a:solidFill>
                <a:latin typeface="Times New Roman" pitchFamily="18" charset="0"/>
                <a:cs typeface="Times New Roman" pitchFamily="18" charset="0"/>
              </a:rPr>
              <a:t>plaque d’agrément CSC</a:t>
            </a:r>
            <a:r>
              <a:rPr lang="ar-DZ" sz="3600" b="1" dirty="0" smtClean="0">
                <a:solidFill>
                  <a:srgbClr val="FF0000"/>
                </a:solidFill>
                <a:latin typeface="Times New Roman" pitchFamily="18" charset="0"/>
                <a:cs typeface="Times New Roman" pitchFamily="18" charset="0"/>
              </a:rPr>
              <a:t>     </a:t>
            </a:r>
            <a:endParaRPr lang="fr-FR" sz="3600" dirty="0">
              <a:solidFill>
                <a:srgbClr val="FF0000"/>
              </a:solidFill>
              <a:latin typeface="Times New Roman" pitchFamily="18" charset="0"/>
              <a:cs typeface="Times New Roman" pitchFamily="18" charset="0"/>
            </a:endParaRPr>
          </a:p>
        </p:txBody>
      </p:sp>
      <p:pic>
        <p:nvPicPr>
          <p:cNvPr id="6" name="Espace réservé du contenu 5" descr="CSC-plaque-norme1"/>
          <p:cNvPicPr>
            <a:picLocks noGrp="1"/>
          </p:cNvPicPr>
          <p:nvPr>
            <p:ph idx="1"/>
          </p:nvPr>
        </p:nvPicPr>
        <p:blipFill>
          <a:blip r:embed="rId2"/>
          <a:srcRect/>
          <a:stretch>
            <a:fillRect/>
          </a:stretch>
        </p:blipFill>
        <p:spPr bwMode="auto">
          <a:xfrm>
            <a:off x="76200" y="1447800"/>
            <a:ext cx="4800600" cy="5029200"/>
          </a:xfrm>
          <a:prstGeom prst="rect">
            <a:avLst/>
          </a:prstGeom>
          <a:noFill/>
          <a:ln w="9525">
            <a:noFill/>
            <a:miter lim="800000"/>
            <a:headEnd/>
            <a:tailEnd/>
          </a:ln>
        </p:spPr>
      </p:pic>
      <p:pic>
        <p:nvPicPr>
          <p:cNvPr id="7" name="Image 6" descr="plaque csc container"/>
          <p:cNvPicPr/>
          <p:nvPr/>
        </p:nvPicPr>
        <p:blipFill>
          <a:blip r:embed="rId3"/>
          <a:srcRect/>
          <a:stretch>
            <a:fillRect/>
          </a:stretch>
        </p:blipFill>
        <p:spPr bwMode="auto">
          <a:xfrm>
            <a:off x="4953000" y="1447800"/>
            <a:ext cx="4086225" cy="5029200"/>
          </a:xfrm>
          <a:prstGeom prst="rect">
            <a:avLst/>
          </a:prstGeom>
          <a:noFill/>
          <a:ln w="9525">
            <a:noFill/>
            <a:miter lim="800000"/>
            <a:headEnd/>
            <a:tailEnd/>
          </a:ln>
        </p:spPr>
      </p:pic>
    </p:spTree>
  </p:cSld>
  <p:clrMapOvr>
    <a:masterClrMapping/>
  </p:clrMapOvr>
  <p:transition>
    <p:cover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382000" cy="2369880"/>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الأختام الأمنية </a:t>
            </a:r>
            <a:r>
              <a:rPr lang="fr-FR" sz="3600" b="1" dirty="0" smtClean="0">
                <a:solidFill>
                  <a:srgbClr val="FF0000"/>
                </a:solidFill>
                <a:latin typeface="Times New Roman" pitchFamily="18" charset="0"/>
                <a:cs typeface="Times New Roman" pitchFamily="18" charset="0"/>
              </a:rPr>
              <a:t> Scellés de sécurité</a:t>
            </a:r>
            <a:endParaRPr lang="ar-DZ" sz="3600" b="1" dirty="0" smtClean="0">
              <a:solidFill>
                <a:srgbClr val="FF0000"/>
              </a:solidFill>
              <a:latin typeface="Times New Roman" pitchFamily="18" charset="0"/>
              <a:cs typeface="Times New Roman" pitchFamily="18" charset="0"/>
            </a:endParaRPr>
          </a:p>
          <a:p>
            <a:pPr algn="just" rtl="1"/>
            <a:r>
              <a:rPr lang="ar-DZ" sz="2800" b="1" dirty="0" smtClean="0">
                <a:latin typeface="Times New Roman" pitchFamily="18" charset="0"/>
                <a:cs typeface="Times New Roman" pitchFamily="18" charset="0"/>
              </a:rPr>
              <a:t>   آليات مستخدمة لإغلاق الحاويات لجعلها مقاومة للعبث وتوفير مستوى معين من الأمان، يمكن أن تساعد في الكشف عن السرقة أو التلوث، سواء بشكل عرضي أو متعمد، كما تعتبر طريقة غير مكلفة لتقديم دليل على العبث والتطفل في الأماكن الحساسة.</a:t>
            </a:r>
            <a:endParaRPr lang="fr-FR" sz="2800" b="1" dirty="0">
              <a:latin typeface="Times New Roman" pitchFamily="18" charset="0"/>
              <a:cs typeface="Times New Roman" pitchFamily="18" charset="0"/>
            </a:endParaRPr>
          </a:p>
        </p:txBody>
      </p:sp>
      <p:pic>
        <p:nvPicPr>
          <p:cNvPr id="64514" name="Picture 2" descr="Scellés de sécurité pour conteneurs et transport | Royal Pack Scellés  Sécurité"/>
          <p:cNvPicPr>
            <a:picLocks noChangeAspect="1" noChangeArrowheads="1"/>
          </p:cNvPicPr>
          <p:nvPr/>
        </p:nvPicPr>
        <p:blipFill>
          <a:blip r:embed="rId2"/>
          <a:srcRect/>
          <a:stretch>
            <a:fillRect/>
          </a:stretch>
        </p:blipFill>
        <p:spPr bwMode="auto">
          <a:xfrm>
            <a:off x="228600" y="3276600"/>
            <a:ext cx="4724400" cy="3429000"/>
          </a:xfrm>
          <a:prstGeom prst="rect">
            <a:avLst/>
          </a:prstGeom>
          <a:noFill/>
        </p:spPr>
      </p:pic>
      <p:pic>
        <p:nvPicPr>
          <p:cNvPr id="64516" name="Picture 4" descr="Scellé pour containeur"/>
          <p:cNvPicPr>
            <a:picLocks noChangeAspect="1" noChangeArrowheads="1"/>
          </p:cNvPicPr>
          <p:nvPr/>
        </p:nvPicPr>
        <p:blipFill>
          <a:blip r:embed="rId3"/>
          <a:srcRect/>
          <a:stretch>
            <a:fillRect/>
          </a:stretch>
        </p:blipFill>
        <p:spPr bwMode="auto">
          <a:xfrm>
            <a:off x="5181600" y="3276600"/>
            <a:ext cx="3714750" cy="340995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cellés/boulons, scellés/câbles et verrous de protection «anti-vol»  (obligatoires pour conteneurs : conformes à la norme ISO 17712 : 2013,  marquage «H», et pour camions et wagons) : CEA : Container Equipement et  Arimage"/>
          <p:cNvPicPr>
            <a:picLocks noChangeAspect="1" noChangeArrowheads="1"/>
          </p:cNvPicPr>
          <p:nvPr/>
        </p:nvPicPr>
        <p:blipFill>
          <a:blip r:embed="rId2"/>
          <a:srcRect/>
          <a:stretch>
            <a:fillRect/>
          </a:stretch>
        </p:blipFill>
        <p:spPr bwMode="auto">
          <a:xfrm>
            <a:off x="152400" y="228600"/>
            <a:ext cx="4191000" cy="2981325"/>
          </a:xfrm>
          <a:prstGeom prst="rect">
            <a:avLst/>
          </a:prstGeom>
          <a:noFill/>
        </p:spPr>
      </p:pic>
      <p:pic>
        <p:nvPicPr>
          <p:cNvPr id="65540" name="Picture 4" descr="Premium Photo | Security of transportation. container door truck lock with  protective lead seal."/>
          <p:cNvPicPr>
            <a:picLocks noChangeAspect="1" noChangeArrowheads="1"/>
          </p:cNvPicPr>
          <p:nvPr/>
        </p:nvPicPr>
        <p:blipFill>
          <a:blip r:embed="rId3"/>
          <a:srcRect/>
          <a:stretch>
            <a:fillRect/>
          </a:stretch>
        </p:blipFill>
        <p:spPr bwMode="auto">
          <a:xfrm>
            <a:off x="4495800" y="228601"/>
            <a:ext cx="4495800" cy="2971800"/>
          </a:xfrm>
          <a:prstGeom prst="rect">
            <a:avLst/>
          </a:prstGeom>
          <a:noFill/>
        </p:spPr>
      </p:pic>
      <p:pic>
        <p:nvPicPr>
          <p:cNvPr id="65542" name="Picture 6" descr="Unisto: Scellés de sécurité"/>
          <p:cNvPicPr>
            <a:picLocks noChangeAspect="1" noChangeArrowheads="1"/>
          </p:cNvPicPr>
          <p:nvPr/>
        </p:nvPicPr>
        <p:blipFill>
          <a:blip r:embed="rId4"/>
          <a:srcRect/>
          <a:stretch>
            <a:fillRect/>
          </a:stretch>
        </p:blipFill>
        <p:spPr bwMode="auto">
          <a:xfrm>
            <a:off x="152400" y="3429000"/>
            <a:ext cx="4191000" cy="3048000"/>
          </a:xfrm>
          <a:prstGeom prst="rect">
            <a:avLst/>
          </a:prstGeom>
          <a:noFill/>
        </p:spPr>
      </p:pic>
      <p:pic>
        <p:nvPicPr>
          <p:cNvPr id="65544" name="Picture 8" descr="Scellé de sécurité / plombs conteneur"/>
          <p:cNvPicPr>
            <a:picLocks noChangeAspect="1" noChangeArrowheads="1"/>
          </p:cNvPicPr>
          <p:nvPr/>
        </p:nvPicPr>
        <p:blipFill>
          <a:blip r:embed="rId5"/>
          <a:srcRect/>
          <a:stretch>
            <a:fillRect/>
          </a:stretch>
        </p:blipFill>
        <p:spPr bwMode="auto">
          <a:xfrm>
            <a:off x="4495800" y="3429000"/>
            <a:ext cx="4648200" cy="304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4400"/>
            <a:ext cx="8305800" cy="33528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9. مزايا الحاويات: </a:t>
            </a:r>
          </a:p>
          <a:p>
            <a:pPr marL="0" indent="0" algn="just" rtl="1">
              <a:buClr>
                <a:srgbClr val="FF0000"/>
              </a:buClr>
              <a:buFont typeface="Wingdings" pitchFamily="2" charset="2"/>
              <a:buChar char="ü"/>
            </a:pPr>
            <a:r>
              <a:rPr lang="ar-DZ" sz="3500" b="1" dirty="0" smtClean="0">
                <a:latin typeface="Times New Roman" pitchFamily="18" charset="0"/>
                <a:cs typeface="Times New Roman" pitchFamily="18" charset="0"/>
              </a:rPr>
              <a:t> حماية أفضل للبضائع من التلف والسرقة (انخفاض في مصاريف التأمين )</a:t>
            </a:r>
            <a:endParaRPr lang="fr-FR" sz="3500" b="1" dirty="0" smtClean="0">
              <a:latin typeface="Times New Roman" pitchFamily="18" charset="0"/>
              <a:cs typeface="Times New Roman" pitchFamily="18" charset="0"/>
            </a:endParaRPr>
          </a:p>
          <a:p>
            <a:pPr marL="0" lvl="0" indent="0" algn="just" rtl="1">
              <a:buClr>
                <a:srgbClr val="FF0000"/>
              </a:buClr>
              <a:buFont typeface="Wingdings" pitchFamily="2" charset="2"/>
              <a:buChar char="ü"/>
            </a:pPr>
            <a:r>
              <a:rPr lang="ar-DZ" sz="3500" b="1" dirty="0" smtClean="0">
                <a:latin typeface="Times New Roman" pitchFamily="18" charset="0"/>
                <a:cs typeface="Times New Roman" pitchFamily="18" charset="0"/>
              </a:rPr>
              <a:t> السرعة في المناولة (التحميل والتفريغ) والتخزين.</a:t>
            </a:r>
          </a:p>
          <a:p>
            <a:pPr marL="0" lvl="0" indent="0" algn="just" rtl="1">
              <a:buClr>
                <a:srgbClr val="FF0000"/>
              </a:buClr>
              <a:buFont typeface="Wingdings" pitchFamily="2" charset="2"/>
              <a:buChar char="ü"/>
            </a:pPr>
            <a:r>
              <a:rPr lang="ar-DZ" sz="3500" b="1" dirty="0" smtClean="0">
                <a:latin typeface="Times New Roman" pitchFamily="18" charset="0"/>
                <a:cs typeface="Times New Roman" pitchFamily="18" charset="0"/>
              </a:rPr>
              <a:t> الاقتصاد في مواد التعبئة والتغليف.</a:t>
            </a:r>
            <a:endParaRPr lang="fr-FR" sz="3500" b="1" dirty="0" smtClean="0">
              <a:latin typeface="Times New Roman" pitchFamily="18" charset="0"/>
              <a:cs typeface="Times New Roman" pitchFamily="18" charset="0"/>
            </a:endParaRPr>
          </a:p>
          <a:p>
            <a:pPr>
              <a:buClr>
                <a:srgbClr val="FF0000"/>
              </a:buClr>
              <a:buFont typeface="Wingdings" pitchFamily="2" charset="2"/>
              <a:buChar char="ü"/>
            </a:pPr>
            <a:endParaRPr lang="fr-FR" dirty="0"/>
          </a:p>
        </p:txBody>
      </p:sp>
    </p:spTree>
  </p:cSld>
  <p:clrMapOvr>
    <a:masterClrMapping/>
  </p:clrMapOvr>
  <p:transition>
    <p:comb/>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914400"/>
            <a:ext cx="8229600" cy="44196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10. عيوب الحاويات: </a:t>
            </a:r>
          </a:p>
          <a:p>
            <a:pPr mar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تكلفة شراء الحاويات مرتفعة وتكلفة الاستعمال عالية بفعل ضرورة رجوع الحاويات فارغة</a:t>
            </a:r>
            <a:r>
              <a:rPr lang="fr-FR" sz="3200" b="1" dirty="0" smtClean="0">
                <a:latin typeface="Times New Roman" pitchFamily="18" charset="0"/>
                <a:cs typeface="Times New Roman" pitchFamily="18" charset="0"/>
              </a:rPr>
              <a:t>.</a:t>
            </a:r>
            <a:endParaRPr lang="ar-DZ" sz="3200" b="1" dirty="0" smtClean="0">
              <a:latin typeface="Times New Roman" pitchFamily="18" charset="0"/>
              <a:cs typeface="Times New Roman" pitchFamily="18" charset="0"/>
            </a:endParaRPr>
          </a:p>
          <a:p>
            <a:pPr marL="0" lv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الحاجة الدائمة إلى الصيانة الدورية (إعادة الطلاء، إزالة الصدأ،...الخ) أو الإصلاح (الأجنحة، وأقفال الأبواب، وقطع الغيار،...الخ). </a:t>
            </a:r>
          </a:p>
          <a:p>
            <a:pPr marL="0" lv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توحيد قياسات الحاويات يؤثر سلبا على شحن بعض السلع التي لا يمكن نقلها في الحاويات المعروفة. </a:t>
            </a:r>
            <a:endParaRPr lang="fr-FR" sz="3200" b="1" dirty="0" smtClean="0">
              <a:latin typeface="Times New Roman" pitchFamily="18" charset="0"/>
              <a:cs typeface="Times New Roman" pitchFamily="18" charset="0"/>
            </a:endParaRPr>
          </a:p>
          <a:p>
            <a:endParaRPr lang="fr-FR"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28600" y="587514"/>
            <a:ext cx="8763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4000" b="1" i="0" u="none" strike="noStrike" cap="none" normalizeH="0" baseline="0" dirty="0" smtClean="0">
                <a:ln>
                  <a:noFill/>
                </a:ln>
                <a:solidFill>
                  <a:srgbClr val="FF0000"/>
                </a:solidFill>
                <a:effectLst/>
                <a:latin typeface="Simplified Arabic"/>
                <a:ea typeface="Times New Roman" pitchFamily="18" charset="0"/>
                <a:cs typeface="Arial" pitchFamily="34" charset="0"/>
              </a:rPr>
              <a:t>أجيال سفن الحاويات ومواصفاتها القياسية</a:t>
            </a:r>
            <a:r>
              <a:rPr kumimoji="0" lang="ar-DZ" sz="4000" b="0" i="0" u="none" strike="noStrike" cap="none" normalizeH="0" baseline="0" dirty="0" smtClean="0">
                <a:ln>
                  <a:noFill/>
                </a:ln>
                <a:solidFill>
                  <a:srgbClr val="FF0000"/>
                </a:solidFill>
                <a:effectLst/>
                <a:latin typeface="Simplified Arabic"/>
                <a:ea typeface="Times New Roman" pitchFamily="18" charset="0"/>
                <a:cs typeface="Arial" pitchFamily="34" charset="0"/>
              </a:rPr>
              <a:t>	</a:t>
            </a:r>
            <a:endParaRPr kumimoji="0" lang="ar-DZ" sz="4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228601" y="1889760"/>
          <a:ext cx="8686800" cy="3901440"/>
        </p:xfrm>
        <a:graphic>
          <a:graphicData uri="http://schemas.openxmlformats.org/drawingml/2006/table">
            <a:tbl>
              <a:tblPr rtl="1"/>
              <a:tblGrid>
                <a:gridCol w="3067051"/>
                <a:gridCol w="1495425"/>
                <a:gridCol w="1304926"/>
                <a:gridCol w="1419225"/>
                <a:gridCol w="1400173"/>
              </a:tblGrid>
              <a:tr h="666750">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أجيال سفن الحاويات</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dirty="0">
                          <a:solidFill>
                            <a:schemeClr val="tx1"/>
                          </a:solidFill>
                          <a:latin typeface="Times New Roman" pitchFamily="18" charset="0"/>
                          <a:ea typeface="Times New Roman"/>
                          <a:cs typeface="Times New Roman" pitchFamily="18" charset="0"/>
                        </a:rPr>
                        <a:t>السعة</a:t>
                      </a:r>
                      <a:endParaRPr lang="fr-FR" sz="2600" b="1" dirty="0">
                        <a:solidFill>
                          <a:schemeClr val="tx1"/>
                        </a:solidFill>
                        <a:latin typeface="Times New Roman" pitchFamily="18" charset="0"/>
                        <a:ea typeface="Times New Roman"/>
                        <a:cs typeface="Times New Roman" pitchFamily="18" charset="0"/>
                      </a:endParaRPr>
                    </a:p>
                    <a:p>
                      <a:pPr marL="0" marR="0" algn="ctr" rtl="1">
                        <a:spcBef>
                          <a:spcPts val="0"/>
                        </a:spcBef>
                        <a:spcAft>
                          <a:spcPts val="0"/>
                        </a:spcAft>
                        <a:tabLst>
                          <a:tab pos="2731135" algn="l"/>
                        </a:tabLst>
                      </a:pPr>
                      <a:r>
                        <a:rPr lang="fr-FR" sz="2600" b="1" dirty="0" smtClean="0">
                          <a:solidFill>
                            <a:srgbClr val="FF0000"/>
                          </a:solidFill>
                          <a:latin typeface="Times New Roman" pitchFamily="18" charset="0"/>
                          <a:ea typeface="Times New Roman"/>
                          <a:cs typeface="Times New Roman" pitchFamily="18" charset="0"/>
                        </a:rPr>
                        <a:t>TUE</a:t>
                      </a:r>
                      <a:endParaRPr lang="fr-FR" sz="2600" b="1" dirty="0">
                        <a:solidFill>
                          <a:srgbClr val="FF000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الطول</a:t>
                      </a:r>
                      <a:endParaRPr lang="fr-FR" sz="3200" b="1">
                        <a:solidFill>
                          <a:schemeClr val="tx1"/>
                        </a:solidFill>
                        <a:latin typeface="Times New Roman" pitchFamily="18" charset="0"/>
                        <a:ea typeface="Times New Roman"/>
                        <a:cs typeface="Times New Roman" pitchFamily="18" charset="0"/>
                      </a:endParaRPr>
                    </a:p>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متر</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العرض</a:t>
                      </a:r>
                      <a:endParaRPr lang="fr-FR" sz="3200" b="1" dirty="0">
                        <a:solidFill>
                          <a:schemeClr val="tx1"/>
                        </a:solidFill>
                        <a:latin typeface="Times New Roman" pitchFamily="18" charset="0"/>
                        <a:ea typeface="Times New Roman"/>
                        <a:cs typeface="Times New Roman" pitchFamily="18" charset="0"/>
                      </a:endParaRPr>
                    </a:p>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متر</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smtClean="0">
                          <a:solidFill>
                            <a:schemeClr val="tx1"/>
                          </a:solidFill>
                          <a:latin typeface="Times New Roman" pitchFamily="18" charset="0"/>
                          <a:ea typeface="Times New Roman"/>
                          <a:cs typeface="Times New Roman" pitchFamily="18" charset="0"/>
                        </a:rPr>
                        <a:t>الغاطس </a:t>
                      </a:r>
                    </a:p>
                    <a:p>
                      <a:pPr marL="0" marR="0" algn="ctr" rtl="1">
                        <a:spcBef>
                          <a:spcPts val="0"/>
                        </a:spcBef>
                        <a:spcAft>
                          <a:spcPts val="0"/>
                        </a:spcAft>
                        <a:tabLst>
                          <a:tab pos="2731135" algn="l"/>
                        </a:tabLst>
                      </a:pPr>
                      <a:r>
                        <a:rPr lang="ar-DZ" sz="3200" b="1" dirty="0" smtClean="0">
                          <a:solidFill>
                            <a:schemeClr val="tx1"/>
                          </a:solidFill>
                          <a:latin typeface="Times New Roman" pitchFamily="18" charset="0"/>
                          <a:ea typeface="Times New Roman"/>
                          <a:cs typeface="Times New Roman" pitchFamily="18" charset="0"/>
                        </a:rPr>
                        <a:t>متر</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الأول 1968</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750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180</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25</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9</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الثاني 1972</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1500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225</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29</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11.5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الثالث 1980</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3000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275</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32</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12.5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الرابع 1987</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4500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275</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39</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11</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الخامس 1998</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7900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347</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43</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14.5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السادس 2001</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11000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360</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55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16.5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763000" cy="792162"/>
          </a:xfrm>
        </p:spPr>
        <p:txBody>
          <a:bodyPr>
            <a:normAutofit/>
          </a:bodyPr>
          <a:lstStyle/>
          <a:p>
            <a:pPr algn="r" rtl="1"/>
            <a:r>
              <a:rPr lang="ar-DZ" sz="4000" b="1" dirty="0" smtClean="0">
                <a:solidFill>
                  <a:srgbClr val="FF0000"/>
                </a:solidFill>
                <a:latin typeface="Times New Roman" pitchFamily="18" charset="0"/>
                <a:cs typeface="Times New Roman" pitchFamily="18" charset="0"/>
              </a:rPr>
              <a:t>إشكالية:</a:t>
            </a:r>
            <a:endParaRPr lang="fr-FR" sz="40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914400"/>
            <a:ext cx="8458200" cy="2438400"/>
          </a:xfrm>
        </p:spPr>
        <p:txBody>
          <a:bodyPr/>
          <a:lstStyle/>
          <a:p>
            <a:pPr marL="22225" indent="-22225" algn="just" rtl="1">
              <a:buNone/>
            </a:pPr>
            <a:r>
              <a:rPr lang="ar-DZ" b="1" dirty="0" smtClean="0">
                <a:solidFill>
                  <a:srgbClr val="FF0000"/>
                </a:solidFill>
                <a:latin typeface="Times New Roman" pitchFamily="18" charset="0"/>
                <a:cs typeface="Times New Roman" pitchFamily="18" charset="0"/>
              </a:rPr>
              <a:t>    هل الحاوية </a:t>
            </a:r>
            <a:r>
              <a:rPr lang="ar-SA" b="1" dirty="0" smtClean="0">
                <a:solidFill>
                  <a:srgbClr val="FF0000"/>
                </a:solidFill>
                <a:latin typeface="Times New Roman" pitchFamily="18" charset="0"/>
                <a:cs typeface="Times New Roman" pitchFamily="18" charset="0"/>
              </a:rPr>
              <a:t>وسيلة من وسائل النقل، كما اعتبرتها اتفاقية الأمم المتحدة الخاصة بالنقل متعدّدة الوسائط</a:t>
            </a:r>
            <a:r>
              <a:rPr lang="ar-DZ" b="1" dirty="0" smtClean="0">
                <a:solidFill>
                  <a:srgbClr val="FF0000"/>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1980</a:t>
            </a:r>
            <a:r>
              <a:rPr lang="ar-DZ" b="1" dirty="0" smtClean="0">
                <a:solidFill>
                  <a:srgbClr val="FF0000"/>
                </a:solidFill>
                <a:latin typeface="Times New Roman" pitchFamily="18" charset="0"/>
                <a:cs typeface="Times New Roman" pitchFamily="18" charset="0"/>
              </a:rPr>
              <a:t>)</a:t>
            </a:r>
            <a:r>
              <a:rPr lang="ar-SA" b="1" dirty="0" smtClean="0">
                <a:solidFill>
                  <a:srgbClr val="FF0000"/>
                </a:solidFill>
                <a:latin typeface="Times New Roman" pitchFamily="18" charset="0"/>
                <a:cs typeface="Times New Roman" pitchFamily="18" charset="0"/>
              </a:rPr>
              <a:t>، وكذا </a:t>
            </a:r>
            <a:r>
              <a:rPr lang="ar-DZ" b="1" dirty="0" smtClean="0">
                <a:solidFill>
                  <a:srgbClr val="FF0000"/>
                </a:solidFill>
                <a:latin typeface="Times New Roman" pitchFamily="18" charset="0"/>
                <a:cs typeface="Times New Roman" pitchFamily="18" charset="0"/>
              </a:rPr>
              <a:t>اتفاقية برن </a:t>
            </a:r>
            <a:r>
              <a:rPr lang="ar-SA" b="1" dirty="0" smtClean="0">
                <a:solidFill>
                  <a:srgbClr val="FF0000"/>
                </a:solidFill>
                <a:latin typeface="Times New Roman" pitchFamily="18" charset="0"/>
                <a:cs typeface="Times New Roman" pitchFamily="18" charset="0"/>
              </a:rPr>
              <a:t>النقل الدولي للحاويات بالسكك الحديدية</a:t>
            </a:r>
            <a:r>
              <a:rPr lang="ar-DZ" b="1" dirty="0" smtClean="0">
                <a:solidFill>
                  <a:srgbClr val="FF0000"/>
                </a:solidFill>
                <a:latin typeface="Times New Roman" pitchFamily="18" charset="0"/>
                <a:cs typeface="Times New Roman" pitchFamily="18" charset="0"/>
              </a:rPr>
              <a:t> (1980)</a:t>
            </a:r>
            <a:r>
              <a:rPr lang="ar-SA" b="1" dirty="0" smtClean="0">
                <a:solidFill>
                  <a:srgbClr val="FF0000"/>
                </a:solidFill>
                <a:latin typeface="Times New Roman" pitchFamily="18" charset="0"/>
                <a:cs typeface="Times New Roman" pitchFamily="18" charset="0"/>
              </a:rPr>
              <a:t>، أم أنّها وسيلة تغليف كما اعتبرتها </a:t>
            </a:r>
            <a:r>
              <a:rPr lang="ar-DZ" b="1" dirty="0" smtClean="0">
                <a:solidFill>
                  <a:srgbClr val="FF0000"/>
                </a:solidFill>
                <a:latin typeface="Times New Roman" pitchFamily="18" charset="0"/>
                <a:cs typeface="Times New Roman" pitchFamily="18" charset="0"/>
              </a:rPr>
              <a:t>اتفاقية </a:t>
            </a:r>
            <a:r>
              <a:rPr lang="ar-SA" b="1" dirty="0" smtClean="0">
                <a:solidFill>
                  <a:srgbClr val="FF0000"/>
                </a:solidFill>
                <a:latin typeface="Times New Roman" pitchFamily="18" charset="0"/>
                <a:cs typeface="Times New Roman" pitchFamily="18" charset="0"/>
              </a:rPr>
              <a:t>هامبورج</a:t>
            </a:r>
            <a:r>
              <a:rPr lang="ar-DZ" b="1" dirty="0" smtClean="0">
                <a:solidFill>
                  <a:srgbClr val="FF0000"/>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لنقل البضائع بحرا </a:t>
            </a:r>
            <a:r>
              <a:rPr lang="ar-DZ" b="1" dirty="0" smtClean="0">
                <a:solidFill>
                  <a:srgbClr val="FF0000"/>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1978</a:t>
            </a:r>
            <a:r>
              <a:rPr lang="ar-DZ" b="1" dirty="0" smtClean="0">
                <a:solidFill>
                  <a:srgbClr val="FF0000"/>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بنصّها أنّها وحدة مستقلة عن البضائع ؟</a:t>
            </a:r>
            <a:endParaRPr lang="ar-DZ" b="1" dirty="0" smtClean="0">
              <a:solidFill>
                <a:srgbClr val="FF0000"/>
              </a:solidFill>
              <a:latin typeface="Times New Roman" pitchFamily="18" charset="0"/>
              <a:cs typeface="Times New Roman" pitchFamily="18" charset="0"/>
            </a:endParaRPr>
          </a:p>
          <a:p>
            <a:endParaRPr lang="fr-FR" dirty="0"/>
          </a:p>
        </p:txBody>
      </p:sp>
      <p:sp>
        <p:nvSpPr>
          <p:cNvPr id="4" name="Espace réservé du contenu 2"/>
          <p:cNvSpPr txBox="1">
            <a:spLocks/>
          </p:cNvSpPr>
          <p:nvPr/>
        </p:nvSpPr>
        <p:spPr>
          <a:xfrm>
            <a:off x="304800" y="3733800"/>
            <a:ext cx="8458200" cy="2667000"/>
          </a:xfrm>
          <a:prstGeom prst="rect">
            <a:avLst/>
          </a:prstGeom>
        </p:spPr>
        <p:txBody>
          <a:bodyPr vert="horz">
            <a:noAutofit/>
          </a:bodyPr>
          <a:lstStyle/>
          <a:p>
            <a:pPr marL="22225"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فصلت المحكمة في الأمر، حين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اعتبرت أنّ « الحاوية ليست وسيلة نقل طبقا للمادة</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15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فقرة</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2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 قواعد المجموعة الأوروبية بتاريخ</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28 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ماي</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1980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المتعلقة بقيمة البضائع في الجمارك</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وهذا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لسبب بسيط يتمثّل في أنّها تحتاج إلى وسيلة نقل لنقلها من مكان لآخر</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blinds/>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6038"/>
            <a:ext cx="8610600" cy="639762"/>
          </a:xfrm>
        </p:spPr>
        <p:txBody>
          <a:bodyPr>
            <a:noAutofit/>
          </a:bodyPr>
          <a:lstStyle/>
          <a:p>
            <a:pPr algn="r" rtl="1"/>
            <a:r>
              <a:rPr lang="ar-DZ" sz="4000" b="1" dirty="0" smtClean="0">
                <a:solidFill>
                  <a:srgbClr val="FF0000"/>
                </a:solidFill>
                <a:latin typeface="Times New Roman" pitchFamily="18" charset="0"/>
                <a:cs typeface="Times New Roman" pitchFamily="18" charset="0"/>
              </a:rPr>
              <a:t>أهم شركات النقل البحري بسفن الحاويات (2005)</a:t>
            </a:r>
            <a:endParaRPr lang="fr-FR" sz="4000" b="1" dirty="0">
              <a:solidFill>
                <a:srgbClr val="FF0000"/>
              </a:solidFill>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76200" y="762001"/>
          <a:ext cx="8991601" cy="4706728"/>
        </p:xfrm>
        <a:graphic>
          <a:graphicData uri="http://schemas.openxmlformats.org/drawingml/2006/table">
            <a:tbl>
              <a:tblPr/>
              <a:tblGrid>
                <a:gridCol w="4267200"/>
                <a:gridCol w="1676400"/>
                <a:gridCol w="1905000"/>
                <a:gridCol w="1143001"/>
              </a:tblGrid>
              <a:tr h="323797">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Compagnie</a:t>
                      </a:r>
                      <a:endParaRPr lang="fr-FR" sz="1800" b="1" dirty="0">
                        <a:solidFill>
                          <a:schemeClr val="tx1"/>
                        </a:solidFill>
                        <a:latin typeface="Calibri"/>
                        <a:ea typeface="Calibri"/>
                        <a:cs typeface="Arial"/>
                      </a:endParaRPr>
                    </a:p>
                  </a:txBody>
                  <a:tcPr marL="60353" marR="198032"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r">
                        <a:lnSpc>
                          <a:spcPct val="100000"/>
                        </a:lnSpc>
                        <a:spcBef>
                          <a:spcPts val="0"/>
                        </a:spcBef>
                        <a:spcAft>
                          <a:spcPts val="0"/>
                        </a:spcAft>
                      </a:pPr>
                      <a:r>
                        <a:rPr lang="fr-FR" sz="1800" b="1" dirty="0">
                          <a:solidFill>
                            <a:schemeClr val="tx1"/>
                          </a:solidFill>
                          <a:latin typeface="Times New Roman"/>
                          <a:ea typeface="Times New Roman"/>
                          <a:cs typeface="Arial"/>
                        </a:rPr>
                        <a:t>Capacité EVP</a:t>
                      </a:r>
                      <a:endParaRPr lang="fr-FR" sz="1800" b="1" dirty="0">
                        <a:solidFill>
                          <a:schemeClr val="tx1"/>
                        </a:solidFill>
                        <a:latin typeface="Calibri"/>
                        <a:ea typeface="Calibri"/>
                        <a:cs typeface="Arial"/>
                      </a:endParaRPr>
                    </a:p>
                  </a:txBody>
                  <a:tcPr marL="60353" marR="198032"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part de marché</a:t>
                      </a:r>
                      <a:endParaRPr lang="fr-FR" sz="1800" b="1" dirty="0">
                        <a:solidFill>
                          <a:schemeClr val="tx1"/>
                        </a:solidFill>
                        <a:latin typeface="Calibri"/>
                        <a:ea typeface="Calibri"/>
                        <a:cs typeface="Arial"/>
                      </a:endParaRPr>
                    </a:p>
                  </a:txBody>
                  <a:tcPr marL="60353" marR="198032"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navires</a:t>
                      </a:r>
                      <a:endParaRPr lang="fr-FR" sz="1800" b="1">
                        <a:solidFill>
                          <a:schemeClr val="tx1"/>
                        </a:solidFill>
                        <a:latin typeface="Calibri"/>
                        <a:ea typeface="Calibri"/>
                        <a:cs typeface="Arial"/>
                      </a:endParaRPr>
                    </a:p>
                  </a:txBody>
                  <a:tcPr marL="60353" marR="198032"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323797">
                <a:tc>
                  <a:txBody>
                    <a:bodyPr/>
                    <a:lstStyle/>
                    <a:p>
                      <a:pPr marL="0" marR="0" algn="just">
                        <a:lnSpc>
                          <a:spcPct val="100000"/>
                        </a:lnSpc>
                        <a:spcBef>
                          <a:spcPts val="0"/>
                        </a:spcBef>
                        <a:spcAft>
                          <a:spcPts val="0"/>
                        </a:spcAft>
                      </a:pPr>
                      <a:r>
                        <a:rPr lang="ar-DZ" sz="1800" b="1" dirty="0" smtClean="0">
                          <a:solidFill>
                            <a:schemeClr val="tx1"/>
                          </a:solidFill>
                          <a:latin typeface="Times New Roman"/>
                          <a:ea typeface="Times New Roman"/>
                          <a:cs typeface="Arial"/>
                        </a:rPr>
                        <a:t>1</a:t>
                      </a:r>
                      <a:r>
                        <a:rPr lang="fr-FR" sz="1800" b="1" dirty="0" smtClean="0">
                          <a:solidFill>
                            <a:schemeClr val="tx1"/>
                          </a:solidFill>
                          <a:latin typeface="Times New Roman"/>
                          <a:ea typeface="Times New Roman"/>
                          <a:cs typeface="Arial"/>
                        </a:rPr>
                        <a:t>-</a:t>
                      </a:r>
                      <a:r>
                        <a:rPr lang="fr-FR" sz="1800" b="1" baseline="0" dirty="0" smtClean="0">
                          <a:solidFill>
                            <a:schemeClr val="tx1"/>
                          </a:solidFill>
                          <a:latin typeface="Times New Roman"/>
                          <a:ea typeface="Times New Roman"/>
                          <a:cs typeface="Arial"/>
                        </a:rPr>
                        <a:t> </a:t>
                      </a:r>
                      <a:r>
                        <a:rPr lang="fr-FR" sz="1800" b="1" dirty="0" err="1" smtClean="0">
                          <a:solidFill>
                            <a:schemeClr val="tx1"/>
                          </a:solidFill>
                          <a:latin typeface="Times New Roman"/>
                          <a:ea typeface="Times New Roman"/>
                          <a:cs typeface="Arial"/>
                        </a:rPr>
                        <a:t>Maersk</a:t>
                      </a:r>
                      <a:r>
                        <a:rPr lang="fr-FR" sz="1800" b="1" dirty="0">
                          <a:solidFill>
                            <a:schemeClr val="tx1"/>
                          </a:solidFill>
                          <a:latin typeface="Times New Roman"/>
                          <a:ea typeface="Times New Roman"/>
                          <a:cs typeface="Arial"/>
                        </a:rPr>
                        <a:t> </a:t>
                      </a:r>
                      <a:r>
                        <a:rPr lang="ar-DZ" sz="1800" b="1" baseline="0" dirty="0" err="1" smtClean="0">
                          <a:solidFill>
                            <a:schemeClr val="tx1"/>
                          </a:solidFill>
                          <a:latin typeface="Times New Roman"/>
                          <a:ea typeface="Times New Roman"/>
                          <a:cs typeface="Arial"/>
                        </a:rPr>
                        <a:t>الدانمارك</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a:solidFill>
                            <a:schemeClr val="tx1"/>
                          </a:solidFill>
                          <a:latin typeface="Times New Roman"/>
                          <a:ea typeface="Times New Roman"/>
                          <a:cs typeface="Arial"/>
                        </a:rPr>
                        <a:t>3 271 384</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15.8%</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626</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97455">
                <a:tc>
                  <a:txBody>
                    <a:bodyPr/>
                    <a:lstStyle/>
                    <a:p>
                      <a:pPr marL="0" marR="0" algn="l">
                        <a:lnSpc>
                          <a:spcPct val="100000"/>
                        </a:lnSpc>
                        <a:spcBef>
                          <a:spcPts val="0"/>
                        </a:spcBef>
                        <a:spcAft>
                          <a:spcPts val="0"/>
                        </a:spcAft>
                      </a:pPr>
                      <a:r>
                        <a:rPr lang="fr-FR" sz="1800" b="1" dirty="0" smtClean="0">
                          <a:solidFill>
                            <a:schemeClr val="tx1"/>
                          </a:solidFill>
                          <a:latin typeface="Times New Roman"/>
                          <a:ea typeface="Times New Roman"/>
                          <a:cs typeface="Arial"/>
                        </a:rPr>
                        <a:t>2- </a:t>
                      </a:r>
                      <a:r>
                        <a:rPr lang="fr-FR" sz="1800" b="1" dirty="0" err="1" smtClean="0">
                          <a:solidFill>
                            <a:schemeClr val="tx1"/>
                          </a:solidFill>
                          <a:latin typeface="Times New Roman"/>
                          <a:ea typeface="Times New Roman"/>
                          <a:cs typeface="Arial"/>
                        </a:rPr>
                        <a:t>Méditerranian</a:t>
                      </a:r>
                      <a:r>
                        <a:rPr lang="fr-FR" sz="1800" b="1" dirty="0" smtClean="0">
                          <a:solidFill>
                            <a:schemeClr val="tx1"/>
                          </a:solidFill>
                          <a:latin typeface="Times New Roman"/>
                          <a:ea typeface="Times New Roman"/>
                          <a:cs typeface="Arial"/>
                        </a:rPr>
                        <a:t> </a:t>
                      </a:r>
                      <a:r>
                        <a:rPr lang="fr-FR" sz="1600" b="1" dirty="0" smtClean="0">
                          <a:solidFill>
                            <a:schemeClr val="tx1"/>
                          </a:solidFill>
                          <a:latin typeface="Times New Roman"/>
                          <a:ea typeface="Times New Roman"/>
                          <a:cs typeface="Arial"/>
                        </a:rPr>
                        <a:t>Shipping </a:t>
                      </a:r>
                      <a:r>
                        <a:rPr lang="fr-FR" sz="1600" b="1" dirty="0" err="1" smtClean="0">
                          <a:solidFill>
                            <a:schemeClr val="tx1"/>
                          </a:solidFill>
                          <a:latin typeface="Times New Roman"/>
                          <a:ea typeface="Times New Roman"/>
                          <a:cs typeface="Arial"/>
                        </a:rPr>
                        <a:t>Company</a:t>
                      </a:r>
                      <a:r>
                        <a:rPr lang="fr-FR" sz="1600" b="1" dirty="0" smtClean="0">
                          <a:solidFill>
                            <a:schemeClr val="tx1"/>
                          </a:solidFill>
                          <a:latin typeface="Times New Roman"/>
                          <a:ea typeface="Times New Roman"/>
                          <a:cs typeface="Arial"/>
                        </a:rPr>
                        <a:t> </a:t>
                      </a:r>
                      <a:r>
                        <a:rPr lang="ar-DZ" sz="1800" b="1" dirty="0" smtClean="0">
                          <a:solidFill>
                            <a:schemeClr val="tx1"/>
                          </a:solidFill>
                          <a:latin typeface="Times New Roman"/>
                          <a:ea typeface="Times New Roman"/>
                          <a:cs typeface="Arial"/>
                        </a:rPr>
                        <a:t>إيطاليا</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a:solidFill>
                            <a:schemeClr val="tx1"/>
                          </a:solidFill>
                          <a:latin typeface="Times New Roman"/>
                          <a:ea typeface="Times New Roman"/>
                          <a:cs typeface="Arial"/>
                        </a:rPr>
                        <a:t>2 996 743</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14.5 %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500</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3- CGM</a:t>
                      </a:r>
                      <a:r>
                        <a:rPr lang="fr-FR" sz="1800" b="1" baseline="0" dirty="0" smtClean="0">
                          <a:solidFill>
                            <a:schemeClr val="tx1"/>
                          </a:solidFill>
                          <a:latin typeface="Times New Roman"/>
                          <a:ea typeface="Times New Roman"/>
                          <a:cs typeface="Arial"/>
                        </a:rPr>
                        <a:t> CMA </a:t>
                      </a:r>
                      <a:r>
                        <a:rPr lang="ar-DZ" sz="1800" b="1" dirty="0" smtClean="0">
                          <a:solidFill>
                            <a:schemeClr val="tx1"/>
                          </a:solidFill>
                          <a:latin typeface="Times New Roman"/>
                          <a:ea typeface="Times New Roman"/>
                          <a:cs typeface="Arial"/>
                        </a:rPr>
                        <a:t>فرنسا</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a:solidFill>
                            <a:schemeClr val="tx1"/>
                          </a:solidFill>
                          <a:latin typeface="Times New Roman"/>
                          <a:ea typeface="Times New Roman"/>
                          <a:cs typeface="Arial"/>
                        </a:rPr>
                        <a:t>2 154 575</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10.4 %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439</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4- COSCO</a:t>
                      </a:r>
                      <a:r>
                        <a:rPr lang="fr-FR" sz="1800" b="1" baseline="0" dirty="0" smtClean="0">
                          <a:solidFill>
                            <a:schemeClr val="tx1"/>
                          </a:solidFill>
                          <a:latin typeface="Times New Roman"/>
                          <a:ea typeface="Times New Roman"/>
                          <a:cs typeface="Arial"/>
                        </a:rPr>
                        <a:t> </a:t>
                      </a:r>
                      <a:r>
                        <a:rPr lang="ar-DZ" sz="1800" b="1" dirty="0" smtClean="0">
                          <a:solidFill>
                            <a:schemeClr val="tx1"/>
                          </a:solidFill>
                          <a:latin typeface="Times New Roman"/>
                          <a:ea typeface="Times New Roman"/>
                          <a:cs typeface="Arial"/>
                        </a:rPr>
                        <a:t>الصين</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a:solidFill>
                            <a:schemeClr val="tx1"/>
                          </a:solidFill>
                          <a:latin typeface="Times New Roman"/>
                          <a:ea typeface="Times New Roman"/>
                          <a:cs typeface="Arial"/>
                        </a:rPr>
                        <a:t>1 683 673</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8.1 %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304</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71884">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5- </a:t>
                      </a:r>
                      <a:r>
                        <a:rPr lang="fr-FR" sz="1800" b="1" dirty="0" err="1" smtClean="0">
                          <a:solidFill>
                            <a:schemeClr val="tx1"/>
                          </a:solidFill>
                          <a:latin typeface="Times New Roman"/>
                          <a:ea typeface="Times New Roman"/>
                          <a:cs typeface="Arial"/>
                        </a:rPr>
                        <a:t>Evergreen</a:t>
                      </a:r>
                      <a:r>
                        <a:rPr lang="fr-FR" sz="1800" b="1" dirty="0" smtClean="0">
                          <a:solidFill>
                            <a:schemeClr val="tx1"/>
                          </a:solidFill>
                          <a:latin typeface="Times New Roman"/>
                          <a:ea typeface="Times New Roman"/>
                          <a:cs typeface="Arial"/>
                        </a:rPr>
                        <a:t> </a:t>
                      </a:r>
                      <a:r>
                        <a:rPr lang="fr-FR" sz="1600" b="1" dirty="0" smtClean="0">
                          <a:solidFill>
                            <a:schemeClr val="tx1"/>
                          </a:solidFill>
                          <a:latin typeface="Times New Roman"/>
                          <a:ea typeface="Times New Roman"/>
                          <a:cs typeface="Arial"/>
                        </a:rPr>
                        <a:t>Marine Corporation </a:t>
                      </a:r>
                      <a:r>
                        <a:rPr lang="ar-DZ" sz="1800" b="1" dirty="0" smtClean="0">
                          <a:solidFill>
                            <a:schemeClr val="tx1"/>
                          </a:solidFill>
                          <a:latin typeface="Times New Roman"/>
                          <a:ea typeface="Times New Roman"/>
                          <a:cs typeface="Arial"/>
                        </a:rPr>
                        <a:t>هونغ </a:t>
                      </a:r>
                      <a:r>
                        <a:rPr lang="ar-DZ" sz="1800" b="1" dirty="0" err="1" smtClean="0">
                          <a:solidFill>
                            <a:schemeClr val="tx1"/>
                          </a:solidFill>
                          <a:latin typeface="Times New Roman"/>
                          <a:ea typeface="Times New Roman"/>
                          <a:cs typeface="Arial"/>
                        </a:rPr>
                        <a:t>كونغ</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a:solidFill>
                            <a:schemeClr val="tx1"/>
                          </a:solidFill>
                          <a:latin typeface="Times New Roman"/>
                          <a:ea typeface="Times New Roman"/>
                          <a:cs typeface="Arial"/>
                        </a:rPr>
                        <a:t>1 000 991</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4.8 %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189</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6- </a:t>
                      </a:r>
                      <a:r>
                        <a:rPr lang="fr-FR" sz="1800" b="1" dirty="0" err="1" smtClean="0">
                          <a:solidFill>
                            <a:schemeClr val="tx1"/>
                          </a:solidFill>
                          <a:latin typeface="Times New Roman"/>
                          <a:ea typeface="Times New Roman"/>
                          <a:cs typeface="Arial"/>
                        </a:rPr>
                        <a:t>Hapag</a:t>
                      </a:r>
                      <a:r>
                        <a:rPr lang="fr-FR" sz="1800" b="1" dirty="0" smtClean="0">
                          <a:solidFill>
                            <a:schemeClr val="tx1"/>
                          </a:solidFill>
                          <a:latin typeface="Times New Roman"/>
                          <a:ea typeface="Times New Roman"/>
                          <a:cs typeface="Arial"/>
                        </a:rPr>
                        <a:t>-</a:t>
                      </a:r>
                      <a:r>
                        <a:rPr lang="fr-FR" sz="1800" b="1" dirty="0" err="1" smtClean="0">
                          <a:solidFill>
                            <a:schemeClr val="tx1"/>
                          </a:solidFill>
                          <a:latin typeface="Times New Roman"/>
                          <a:ea typeface="Times New Roman"/>
                          <a:cs typeface="Arial"/>
                        </a:rPr>
                        <a:t>Llyod</a:t>
                      </a:r>
                      <a:r>
                        <a:rPr lang="fr-FR" sz="1800" b="1" dirty="0" smtClean="0">
                          <a:solidFill>
                            <a:schemeClr val="tx1"/>
                          </a:solidFill>
                          <a:latin typeface="Times New Roman"/>
                          <a:ea typeface="Times New Roman"/>
                          <a:cs typeface="Arial"/>
                        </a:rPr>
                        <a:t> </a:t>
                      </a:r>
                      <a:r>
                        <a:rPr lang="ar-DZ" sz="1800" b="1" dirty="0" smtClean="0">
                          <a:solidFill>
                            <a:schemeClr val="tx1"/>
                          </a:solidFill>
                          <a:latin typeface="Times New Roman"/>
                          <a:ea typeface="Times New Roman"/>
                          <a:cs typeface="Arial"/>
                        </a:rPr>
                        <a:t>ألمانيا</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992714</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4.8 %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173</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7- Orient</a:t>
                      </a:r>
                      <a:r>
                        <a:rPr lang="fr-FR" sz="1800" b="1" baseline="0" dirty="0" smtClean="0">
                          <a:solidFill>
                            <a:schemeClr val="tx1"/>
                          </a:solidFill>
                          <a:latin typeface="Times New Roman"/>
                          <a:ea typeface="Times New Roman"/>
                          <a:cs typeface="Arial"/>
                        </a:rPr>
                        <a:t> </a:t>
                      </a:r>
                      <a:r>
                        <a:rPr lang="fr-FR" sz="1800" b="1" baseline="0" dirty="0" err="1" smtClean="0">
                          <a:solidFill>
                            <a:schemeClr val="tx1"/>
                          </a:solidFill>
                          <a:latin typeface="Times New Roman"/>
                          <a:ea typeface="Times New Roman"/>
                          <a:cs typeface="Arial"/>
                        </a:rPr>
                        <a:t>Overseas</a:t>
                      </a:r>
                      <a:r>
                        <a:rPr lang="fr-FR" sz="1800" b="1" baseline="0" dirty="0" smtClean="0">
                          <a:solidFill>
                            <a:schemeClr val="tx1"/>
                          </a:solidFill>
                          <a:latin typeface="Times New Roman"/>
                          <a:ea typeface="Times New Roman"/>
                          <a:cs typeface="Arial"/>
                        </a:rPr>
                        <a:t> Container Line</a:t>
                      </a:r>
                      <a:r>
                        <a:rPr lang="ar-DZ" sz="1800" b="1" baseline="0" dirty="0" smtClean="0">
                          <a:solidFill>
                            <a:schemeClr val="tx1"/>
                          </a:solidFill>
                          <a:latin typeface="Times New Roman"/>
                          <a:ea typeface="Times New Roman"/>
                          <a:cs typeface="Arial"/>
                        </a:rPr>
                        <a:t> ماليزيا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573052</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2.8 %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94</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61202">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8- Yang Ming Marine Transport</a:t>
                      </a:r>
                      <a:r>
                        <a:rPr lang="ar-DZ" sz="1800" b="1" dirty="0" smtClean="0">
                          <a:solidFill>
                            <a:schemeClr val="tx1"/>
                          </a:solidFill>
                          <a:latin typeface="Times New Roman"/>
                          <a:ea typeface="Times New Roman"/>
                          <a:cs typeface="Arial"/>
                        </a:rPr>
                        <a:t> هونغ </a:t>
                      </a:r>
                      <a:r>
                        <a:rPr lang="ar-DZ" sz="1800" b="1" dirty="0" err="1" smtClean="0">
                          <a:solidFill>
                            <a:schemeClr val="tx1"/>
                          </a:solidFill>
                          <a:latin typeface="Times New Roman"/>
                          <a:ea typeface="Times New Roman"/>
                          <a:cs typeface="Arial"/>
                        </a:rPr>
                        <a:t>كونغ</a:t>
                      </a:r>
                      <a:r>
                        <a:rPr lang="ar-DZ" sz="1800" b="1" dirty="0" smtClean="0">
                          <a:solidFill>
                            <a:schemeClr val="tx1"/>
                          </a:solidFill>
                          <a:latin typeface="Times New Roman"/>
                          <a:ea typeface="Times New Roman"/>
                          <a:cs typeface="Arial"/>
                        </a:rPr>
                        <a:t>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570003</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2.8 %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99</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9- </a:t>
                      </a:r>
                      <a:r>
                        <a:rPr lang="fr-FR" sz="1800" b="1" dirty="0" err="1" smtClean="0">
                          <a:solidFill>
                            <a:schemeClr val="tx1"/>
                          </a:solidFill>
                          <a:latin typeface="Times New Roman"/>
                          <a:ea typeface="Times New Roman"/>
                          <a:cs typeface="Arial"/>
                        </a:rPr>
                        <a:t>Hamburg</a:t>
                      </a:r>
                      <a:r>
                        <a:rPr lang="fr-FR" sz="1800" b="1" baseline="0" dirty="0" err="1" smtClean="0">
                          <a:solidFill>
                            <a:schemeClr val="tx1"/>
                          </a:solidFill>
                          <a:latin typeface="Times New Roman"/>
                          <a:ea typeface="Times New Roman"/>
                          <a:cs typeface="Arial"/>
                        </a:rPr>
                        <a:t>Sȕd</a:t>
                      </a:r>
                      <a:r>
                        <a:rPr lang="ar-DZ" sz="1800" b="1" baseline="0" dirty="0" smtClean="0">
                          <a:solidFill>
                            <a:schemeClr val="tx1"/>
                          </a:solidFill>
                          <a:latin typeface="Times New Roman"/>
                          <a:ea typeface="Times New Roman"/>
                          <a:cs typeface="Arial"/>
                        </a:rPr>
                        <a:t> ألمانيا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a:solidFill>
                            <a:schemeClr val="tx1"/>
                          </a:solidFill>
                          <a:latin typeface="Times New Roman"/>
                          <a:ea typeface="Times New Roman"/>
                          <a:cs typeface="Arial"/>
                        </a:rPr>
                        <a:t>560,130</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2.7 %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107</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10- NYK</a:t>
                      </a:r>
                      <a:r>
                        <a:rPr lang="fr-FR" sz="1800" b="1" baseline="0" dirty="0" smtClean="0">
                          <a:solidFill>
                            <a:schemeClr val="tx1"/>
                          </a:solidFill>
                          <a:latin typeface="Times New Roman"/>
                          <a:ea typeface="Times New Roman"/>
                          <a:cs typeface="Arial"/>
                        </a:rPr>
                        <a:t> Line</a:t>
                      </a:r>
                      <a:r>
                        <a:rPr lang="ar-DZ" sz="1800" b="1" baseline="0" dirty="0" smtClean="0">
                          <a:solidFill>
                            <a:schemeClr val="tx1"/>
                          </a:solidFill>
                          <a:latin typeface="Times New Roman"/>
                          <a:ea typeface="Times New Roman"/>
                          <a:cs typeface="Arial"/>
                        </a:rPr>
                        <a:t> اليابان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529241</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2.6 %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98</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945">
                <a:tc>
                  <a:txBody>
                    <a:bodyPr/>
                    <a:lstStyle/>
                    <a:p>
                      <a:pPr marL="0" marR="0" algn="just">
                        <a:lnSpc>
                          <a:spcPct val="100000"/>
                        </a:lnSpc>
                        <a:spcBef>
                          <a:spcPts val="0"/>
                        </a:spcBef>
                        <a:spcAft>
                          <a:spcPts val="0"/>
                        </a:spcAft>
                      </a:pPr>
                      <a:r>
                        <a:rPr lang="en-US" sz="1800" b="1" dirty="0" smtClean="0">
                          <a:solidFill>
                            <a:schemeClr val="tx1"/>
                          </a:solidFill>
                          <a:latin typeface="Times New Roman"/>
                          <a:ea typeface="Times New Roman"/>
                          <a:cs typeface="Arial"/>
                        </a:rPr>
                        <a:t>11- Mitsui O.S.K.</a:t>
                      </a:r>
                      <a:r>
                        <a:rPr lang="en-US" sz="1800" b="1" baseline="0" dirty="0" smtClean="0">
                          <a:solidFill>
                            <a:schemeClr val="tx1"/>
                          </a:solidFill>
                          <a:latin typeface="Times New Roman"/>
                          <a:ea typeface="Times New Roman"/>
                          <a:cs typeface="Arial"/>
                        </a:rPr>
                        <a:t> Lines</a:t>
                      </a:r>
                      <a:r>
                        <a:rPr lang="ar-DZ" sz="1800" b="1" baseline="0" dirty="0" smtClean="0">
                          <a:solidFill>
                            <a:schemeClr val="tx1"/>
                          </a:solidFill>
                          <a:latin typeface="Times New Roman"/>
                          <a:ea typeface="Times New Roman"/>
                          <a:cs typeface="Arial"/>
                        </a:rPr>
                        <a:t> اليابان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528550</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2.6 %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82</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564139">
                <a:tc>
                  <a:txBody>
                    <a:bodyPr/>
                    <a:lstStyle/>
                    <a:p>
                      <a:pPr marL="0" marR="0" algn="l">
                        <a:lnSpc>
                          <a:spcPct val="100000"/>
                        </a:lnSpc>
                        <a:spcBef>
                          <a:spcPts val="0"/>
                        </a:spcBef>
                        <a:spcAft>
                          <a:spcPts val="0"/>
                        </a:spcAft>
                      </a:pPr>
                      <a:r>
                        <a:rPr lang="fr-FR" sz="1800" b="1" dirty="0" smtClean="0">
                          <a:solidFill>
                            <a:schemeClr val="tx1"/>
                          </a:solidFill>
                          <a:latin typeface="Times New Roman"/>
                          <a:ea typeface="Times New Roman"/>
                          <a:cs typeface="Arial"/>
                        </a:rPr>
                        <a:t>12- United </a:t>
                      </a:r>
                      <a:r>
                        <a:rPr lang="fr-FR" sz="1800" b="1" dirty="0" err="1" smtClean="0">
                          <a:solidFill>
                            <a:schemeClr val="tx1"/>
                          </a:solidFill>
                          <a:latin typeface="Times New Roman"/>
                          <a:ea typeface="Times New Roman"/>
                          <a:cs typeface="Arial"/>
                        </a:rPr>
                        <a:t>Arab</a:t>
                      </a:r>
                      <a:r>
                        <a:rPr lang="fr-FR" sz="1800" b="1" dirty="0" smtClean="0">
                          <a:solidFill>
                            <a:schemeClr val="tx1"/>
                          </a:solidFill>
                          <a:latin typeface="Times New Roman"/>
                          <a:ea typeface="Times New Roman"/>
                          <a:cs typeface="Arial"/>
                        </a:rPr>
                        <a:t> </a:t>
                      </a:r>
                      <a:r>
                        <a:rPr lang="fr-FR" sz="1600" b="1" dirty="0" smtClean="0">
                          <a:solidFill>
                            <a:schemeClr val="tx1"/>
                          </a:solidFill>
                          <a:latin typeface="Times New Roman"/>
                          <a:ea typeface="Times New Roman"/>
                          <a:cs typeface="Arial"/>
                        </a:rPr>
                        <a:t>Shipping </a:t>
                      </a:r>
                      <a:r>
                        <a:rPr lang="fr-FR" sz="1600" b="1" dirty="0" err="1" smtClean="0">
                          <a:solidFill>
                            <a:schemeClr val="tx1"/>
                          </a:solidFill>
                          <a:latin typeface="Times New Roman"/>
                          <a:ea typeface="Times New Roman"/>
                          <a:cs typeface="Arial"/>
                        </a:rPr>
                        <a:t>Company</a:t>
                      </a:r>
                      <a:r>
                        <a:rPr lang="fr-FR" sz="1600" b="1" baseline="0" dirty="0" smtClean="0">
                          <a:solidFill>
                            <a:schemeClr val="tx1"/>
                          </a:solidFill>
                          <a:latin typeface="Times New Roman"/>
                          <a:ea typeface="Times New Roman"/>
                          <a:cs typeface="Arial"/>
                        </a:rPr>
                        <a:t> </a:t>
                      </a:r>
                      <a:r>
                        <a:rPr lang="ar-DZ" sz="1800" b="1" baseline="0" dirty="0" smtClean="0">
                          <a:solidFill>
                            <a:schemeClr val="tx1"/>
                          </a:solidFill>
                          <a:latin typeface="Times New Roman"/>
                          <a:ea typeface="Times New Roman"/>
                          <a:cs typeface="Arial"/>
                        </a:rPr>
                        <a:t>الإمارات</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510878</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2.5 %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53</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graphicFrame>
        <p:nvGraphicFramePr>
          <p:cNvPr id="17" name="Tableau 16"/>
          <p:cNvGraphicFramePr>
            <a:graphicFrameLocks noGrp="1"/>
          </p:cNvGraphicFramePr>
          <p:nvPr/>
        </p:nvGraphicFramePr>
        <p:xfrm>
          <a:off x="76201" y="5486400"/>
          <a:ext cx="9067799" cy="757428"/>
        </p:xfrm>
        <a:graphic>
          <a:graphicData uri="http://schemas.openxmlformats.org/drawingml/2006/table">
            <a:tbl>
              <a:tblPr/>
              <a:tblGrid>
                <a:gridCol w="4262641"/>
                <a:gridCol w="1705056"/>
                <a:gridCol w="1937564"/>
                <a:gridCol w="1162538"/>
              </a:tblGrid>
              <a:tr h="381000">
                <a:tc>
                  <a:txBody>
                    <a:bodyPr/>
                    <a:lstStyle/>
                    <a:p>
                      <a:pPr marL="0" marR="0" algn="l">
                        <a:lnSpc>
                          <a:spcPct val="115000"/>
                        </a:lnSpc>
                        <a:spcBef>
                          <a:spcPts val="0"/>
                        </a:spcBef>
                        <a:spcAft>
                          <a:spcPts val="0"/>
                        </a:spcAft>
                      </a:pPr>
                      <a:r>
                        <a:rPr lang="fr-FR" sz="1800" b="1" dirty="0" smtClean="0">
                          <a:solidFill>
                            <a:schemeClr val="tx1"/>
                          </a:solidFill>
                          <a:latin typeface="Times New Roman"/>
                          <a:ea typeface="Times New Roman"/>
                          <a:cs typeface="Arial"/>
                        </a:rPr>
                        <a:t>13- Hyundai </a:t>
                      </a:r>
                      <a:r>
                        <a:rPr lang="fr-FR" sz="1800" b="1" dirty="0">
                          <a:solidFill>
                            <a:schemeClr val="tx1"/>
                          </a:solidFill>
                          <a:latin typeface="Times New Roman"/>
                          <a:ea typeface="Times New Roman"/>
                          <a:cs typeface="Arial"/>
                        </a:rPr>
                        <a:t>Merchant </a:t>
                      </a:r>
                      <a:r>
                        <a:rPr lang="fr-FR" sz="1800" b="1" dirty="0" smtClean="0">
                          <a:solidFill>
                            <a:schemeClr val="tx1"/>
                          </a:solidFill>
                          <a:latin typeface="Times New Roman"/>
                          <a:ea typeface="Times New Roman"/>
                          <a:cs typeface="Arial"/>
                        </a:rPr>
                        <a:t>Marine</a:t>
                      </a:r>
                      <a:r>
                        <a:rPr lang="ar-DZ" sz="1800" b="1" dirty="0" smtClean="0">
                          <a:solidFill>
                            <a:schemeClr val="tx1"/>
                          </a:solidFill>
                          <a:latin typeface="Times New Roman"/>
                          <a:ea typeface="Times New Roman"/>
                          <a:cs typeface="Arial"/>
                        </a:rPr>
                        <a:t>كوريا</a:t>
                      </a:r>
                      <a:r>
                        <a:rPr lang="ar-DZ" sz="1800" b="1" baseline="0" dirty="0" smtClean="0">
                          <a:solidFill>
                            <a:schemeClr val="tx1"/>
                          </a:solidFill>
                          <a:latin typeface="Times New Roman"/>
                          <a:ea typeface="Times New Roman"/>
                          <a:cs typeface="Arial"/>
                        </a:rPr>
                        <a:t> </a:t>
                      </a:r>
                      <a:r>
                        <a:rPr lang="ar-DZ" sz="1800" b="1" baseline="0" dirty="0" err="1" smtClean="0">
                          <a:solidFill>
                            <a:schemeClr val="tx1"/>
                          </a:solidFill>
                          <a:latin typeface="Times New Roman"/>
                          <a:ea typeface="Times New Roman"/>
                          <a:cs typeface="Arial"/>
                        </a:rPr>
                        <a:t>ج</a:t>
                      </a:r>
                      <a:r>
                        <a:rPr lang="ar-DZ" sz="1800" b="1" baseline="0" dirty="0" smtClean="0">
                          <a:solidFill>
                            <a:schemeClr val="tx1"/>
                          </a:solidFill>
                          <a:latin typeface="Times New Roman"/>
                          <a:ea typeface="Times New Roman"/>
                          <a:cs typeface="Arial"/>
                        </a:rPr>
                        <a:t> </a:t>
                      </a:r>
                      <a:endParaRPr lang="fr-FR" sz="1800" b="1" dirty="0">
                        <a:solidFill>
                          <a:schemeClr val="tx1"/>
                        </a:solidFill>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1800" b="1" dirty="0" smtClean="0">
                          <a:solidFill>
                            <a:srgbClr val="000000"/>
                          </a:solidFill>
                          <a:latin typeface="Times New Roman"/>
                          <a:ea typeface="Times New Roman"/>
                          <a:cs typeface="Arial"/>
                        </a:rPr>
                        <a:t>478733</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1800" b="1" dirty="0">
                          <a:solidFill>
                            <a:srgbClr val="000000"/>
                          </a:solidFill>
                          <a:latin typeface="Times New Roman"/>
                          <a:ea typeface="Times New Roman"/>
                          <a:cs typeface="Arial"/>
                        </a:rPr>
                        <a:t>2.3 %</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1800" b="1" dirty="0">
                          <a:solidFill>
                            <a:srgbClr val="000000"/>
                          </a:solidFill>
                          <a:latin typeface="Times New Roman"/>
                          <a:ea typeface="Times New Roman"/>
                          <a:cs typeface="Arial"/>
                        </a:rPr>
                        <a:t>70</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1800" b="1" dirty="0" smtClean="0">
                          <a:solidFill>
                            <a:schemeClr val="tx1"/>
                          </a:solidFill>
                          <a:latin typeface="Times New Roman"/>
                          <a:ea typeface="Times New Roman"/>
                          <a:cs typeface="Arial"/>
                        </a:rPr>
                        <a:t>14- K Line</a:t>
                      </a:r>
                      <a:r>
                        <a:rPr lang="ar-DZ" sz="1800" b="1" dirty="0" smtClean="0">
                          <a:solidFill>
                            <a:schemeClr val="tx1"/>
                          </a:solidFill>
                          <a:latin typeface="Times New Roman"/>
                          <a:ea typeface="Times New Roman"/>
                          <a:cs typeface="Arial"/>
                        </a:rPr>
                        <a:t>اليابان </a:t>
                      </a:r>
                      <a:endParaRPr lang="fr-FR" sz="1800" b="1" dirty="0">
                        <a:solidFill>
                          <a:schemeClr val="tx1"/>
                        </a:solidFill>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1800" b="1" dirty="0" smtClean="0">
                          <a:solidFill>
                            <a:srgbClr val="000000"/>
                          </a:solidFill>
                          <a:latin typeface="Times New Roman"/>
                          <a:ea typeface="Times New Roman"/>
                          <a:cs typeface="Arial"/>
                        </a:rPr>
                        <a:t>375020</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1800" b="1">
                          <a:solidFill>
                            <a:srgbClr val="000000"/>
                          </a:solidFill>
                          <a:latin typeface="Times New Roman"/>
                          <a:ea typeface="Times New Roman"/>
                          <a:cs typeface="Arial"/>
                        </a:rPr>
                        <a:t>1.8 %</a:t>
                      </a:r>
                      <a:endParaRPr lang="fr-FR" sz="1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1800" b="1" dirty="0">
                          <a:solidFill>
                            <a:srgbClr val="000000"/>
                          </a:solidFill>
                          <a:latin typeface="Times New Roman"/>
                          <a:ea typeface="Times New Roman"/>
                          <a:cs typeface="Arial"/>
                        </a:rPr>
                        <a:t>64</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ransition>
    <p:wipe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50838"/>
            <a:ext cx="9144000" cy="4678362"/>
            <a:chOff x="581" y="553"/>
            <a:chExt cx="8542" cy="3869"/>
          </a:xfrm>
        </p:grpSpPr>
        <p:sp>
          <p:nvSpPr>
            <p:cNvPr id="2051" name="Text Box 3"/>
            <p:cNvSpPr txBox="1">
              <a:spLocks noChangeArrowheads="1"/>
            </p:cNvSpPr>
            <p:nvPr/>
          </p:nvSpPr>
          <p:spPr bwMode="auto">
            <a:xfrm>
              <a:off x="581" y="1020"/>
              <a:ext cx="4271" cy="3402"/>
            </a:xfrm>
            <a:prstGeom prst="rect">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01 Shanghai Chine 35,29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02 Singapour </a:t>
              </a:r>
              <a:r>
                <a:rPr kumimoji="0" lang="fr-FR" sz="2400" b="1" i="0" u="none" strike="noStrike" cap="none" normalizeH="0" baseline="0" dirty="0" err="1" smtClean="0">
                  <a:ln>
                    <a:noFill/>
                  </a:ln>
                  <a:solidFill>
                    <a:schemeClr val="tx1">
                      <a:lumMod val="95000"/>
                      <a:lumOff val="5000"/>
                    </a:schemeClr>
                  </a:solidFill>
                  <a:effectLst/>
                  <a:latin typeface="Times New Roman" pitchFamily="18" charset="0"/>
                  <a:ea typeface="Arial" pitchFamily="34" charset="0"/>
                  <a:cs typeface="Arial" pitchFamily="34" charset="0"/>
                </a:rPr>
                <a:t>Singapour</a:t>
              </a: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 33,87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03 Shenzhen Chine 24,04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04 Hong-Kong Chine 22,20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05 Ningbo/</a:t>
              </a:r>
              <a:r>
                <a:rPr kumimoji="0" lang="fr-FR" sz="2400" b="1" i="0" u="none" strike="noStrike" cap="none" normalizeH="0" baseline="0" dirty="0" err="1" smtClean="0">
                  <a:ln>
                    <a:noFill/>
                  </a:ln>
                  <a:solidFill>
                    <a:schemeClr val="tx1">
                      <a:lumMod val="95000"/>
                      <a:lumOff val="5000"/>
                    </a:schemeClr>
                  </a:solidFill>
                  <a:effectLst/>
                  <a:latin typeface="Times New Roman" pitchFamily="18" charset="0"/>
                  <a:ea typeface="Arial" pitchFamily="34" charset="0"/>
                  <a:cs typeface="Arial" pitchFamily="34" charset="0"/>
                </a:rPr>
                <a:t>Zhoushan</a:t>
              </a: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 Chine 19,45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06 Busan Courée du sud 18,68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07 Guangzhou Chine 16,61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08 Qingdao Chine 16,58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09 </a:t>
              </a:r>
              <a:r>
                <a:rPr kumimoji="0" lang="fr-FR" sz="2400" b="1" i="0" u="none" strike="noStrike" cap="none" normalizeH="0" baseline="0" dirty="0" err="1" smtClean="0">
                  <a:ln>
                    <a:noFill/>
                  </a:ln>
                  <a:solidFill>
                    <a:schemeClr val="tx1">
                      <a:lumMod val="95000"/>
                      <a:lumOff val="5000"/>
                    </a:schemeClr>
                  </a:solidFill>
                  <a:effectLst/>
                  <a:latin typeface="Times New Roman" pitchFamily="18" charset="0"/>
                  <a:ea typeface="Arial" pitchFamily="34" charset="0"/>
                  <a:cs typeface="Arial" pitchFamily="34" charset="0"/>
                </a:rPr>
                <a:t>Djabal</a:t>
              </a: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 Ali EAU 15,20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10 Tianjin chine 14,06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2052" name="Text Box 4"/>
            <p:cNvSpPr txBox="1">
              <a:spLocks noChangeArrowheads="1"/>
            </p:cNvSpPr>
            <p:nvPr/>
          </p:nvSpPr>
          <p:spPr bwMode="auto">
            <a:xfrm>
              <a:off x="4852" y="1020"/>
              <a:ext cx="4271" cy="3402"/>
            </a:xfrm>
            <a:prstGeom prst="rect">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11 Rotterdam Pays-Bas 12,30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12 Port </a:t>
              </a:r>
              <a:r>
                <a:rPr kumimoji="0" lang="fr-FR" sz="2400" b="1" i="0" u="none" strike="noStrike" cap="none" normalizeH="0" baseline="0" dirty="0" err="1" smtClean="0">
                  <a:ln>
                    <a:noFill/>
                  </a:ln>
                  <a:solidFill>
                    <a:schemeClr val="tx1">
                      <a:lumMod val="95000"/>
                      <a:lumOff val="5000"/>
                    </a:schemeClr>
                  </a:solidFill>
                  <a:effectLst/>
                  <a:latin typeface="Times New Roman" pitchFamily="18" charset="0"/>
                  <a:ea typeface="Arial" pitchFamily="34" charset="0"/>
                  <a:cs typeface="Arial" pitchFamily="34" charset="0"/>
                </a:rPr>
                <a:t>Klang</a:t>
              </a: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 Malaisie 10,95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13 Kaohsiung Taiwan 10,59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14 Dalian Chine 10,13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15 Hambourg Allemagne 09,73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16 Anvers Belgique 08,98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17 Xiamen Chine 08,57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18 Los Angeles USA 08,34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19 </a:t>
              </a:r>
              <a:r>
                <a:rPr kumimoji="0" lang="fr-FR" sz="2400" b="1" i="0" u="none" strike="noStrike" cap="none" normalizeH="0" baseline="0" dirty="0" err="1" smtClean="0">
                  <a:ln>
                    <a:noFill/>
                  </a:ln>
                  <a:solidFill>
                    <a:schemeClr val="tx1">
                      <a:lumMod val="95000"/>
                      <a:lumOff val="5000"/>
                    </a:schemeClr>
                  </a:solidFill>
                  <a:effectLst/>
                  <a:latin typeface="Times New Roman" pitchFamily="18" charset="0"/>
                  <a:ea typeface="Arial" pitchFamily="34" charset="0"/>
                  <a:cs typeface="Arial" pitchFamily="34" charset="0"/>
                </a:rPr>
                <a:t>Tanjung</a:t>
              </a: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 </a:t>
              </a:r>
              <a:r>
                <a:rPr kumimoji="0" lang="fr-FR" sz="2400" b="1" i="0" u="none" strike="noStrike" cap="none" normalizeH="0" baseline="0" dirty="0" err="1" smtClean="0">
                  <a:ln>
                    <a:noFill/>
                  </a:ln>
                  <a:solidFill>
                    <a:schemeClr val="tx1">
                      <a:lumMod val="95000"/>
                      <a:lumOff val="5000"/>
                    </a:schemeClr>
                  </a:solidFill>
                  <a:effectLst/>
                  <a:latin typeface="Times New Roman" pitchFamily="18" charset="0"/>
                  <a:ea typeface="Arial" pitchFamily="34" charset="0"/>
                  <a:cs typeface="Arial" pitchFamily="34" charset="0"/>
                </a:rPr>
                <a:t>pelepas</a:t>
              </a: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 Malaisie 08,23</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20 Long Beach USA 06,82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2053" name="Text Box 5"/>
            <p:cNvSpPr txBox="1">
              <a:spLocks noChangeArrowheads="1"/>
            </p:cNvSpPr>
            <p:nvPr/>
          </p:nvSpPr>
          <p:spPr bwMode="auto">
            <a:xfrm>
              <a:off x="937" y="553"/>
              <a:ext cx="7759" cy="466"/>
            </a:xfrm>
            <a:prstGeom prst="rect">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ترتيب موانئ الحاويات(مليون حاوية قياسية متداولة</a:t>
              </a:r>
              <a:r>
                <a:rPr kumimoji="0" lang="ar-DZ" sz="36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fr-FR" sz="36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push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2"/>
          <a:srcRect/>
          <a:stretch>
            <a:fillRect/>
          </a:stretch>
        </p:blipFill>
        <p:spPr bwMode="auto">
          <a:xfrm>
            <a:off x="152400" y="3810000"/>
            <a:ext cx="4495800" cy="3048000"/>
          </a:xfrm>
          <a:prstGeom prst="rect">
            <a:avLst/>
          </a:prstGeom>
          <a:noFill/>
          <a:ln w="9525">
            <a:noFill/>
            <a:miter lim="800000"/>
            <a:headEnd/>
            <a:tailEnd/>
          </a:ln>
          <a:effectLst/>
        </p:spPr>
      </p:pic>
      <p:sp>
        <p:nvSpPr>
          <p:cNvPr id="10" name="Rectangle 9"/>
          <p:cNvSpPr/>
          <p:nvPr/>
        </p:nvSpPr>
        <p:spPr>
          <a:xfrm>
            <a:off x="-76200" y="3352800"/>
            <a:ext cx="5044843"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Pont roulant sur pneumatiques </a:t>
            </a:r>
            <a:endParaRPr lang="fr-FR" sz="2800" b="1" dirty="0">
              <a:solidFill>
                <a:srgbClr val="FF0000"/>
              </a:solidFill>
              <a:latin typeface="Times New Roman" pitchFamily="18" charset="0"/>
              <a:cs typeface="Times New Roman" pitchFamily="18" charset="0"/>
            </a:endParaRPr>
          </a:p>
        </p:txBody>
      </p:sp>
      <p:sp>
        <p:nvSpPr>
          <p:cNvPr id="3087" name="AutoShape 15" descr="chariot élévateur télescopique porte-conten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9" name="Picture 17" descr="chariot élévateur télescopique porte-conteneur"/>
          <p:cNvPicPr>
            <a:picLocks noChangeAspect="1" noChangeArrowheads="1"/>
          </p:cNvPicPr>
          <p:nvPr/>
        </p:nvPicPr>
        <p:blipFill>
          <a:blip r:embed="rId3"/>
          <a:srcRect/>
          <a:stretch>
            <a:fillRect/>
          </a:stretch>
        </p:blipFill>
        <p:spPr bwMode="auto">
          <a:xfrm>
            <a:off x="152400" y="457200"/>
            <a:ext cx="4495800" cy="2895600"/>
          </a:xfrm>
          <a:prstGeom prst="rect">
            <a:avLst/>
          </a:prstGeom>
          <a:noFill/>
        </p:spPr>
      </p:pic>
      <p:sp>
        <p:nvSpPr>
          <p:cNvPr id="15" name="Rectangle 14"/>
          <p:cNvSpPr/>
          <p:nvPr/>
        </p:nvSpPr>
        <p:spPr>
          <a:xfrm>
            <a:off x="685800" y="0"/>
            <a:ext cx="3813865"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chariot porte conteneur</a:t>
            </a:r>
            <a:endParaRPr lang="fr-FR" sz="2800" b="1" dirty="0">
              <a:solidFill>
                <a:srgbClr val="FF0000"/>
              </a:solidFill>
              <a:latin typeface="Times New Roman" pitchFamily="18" charset="0"/>
              <a:cs typeface="Times New Roman" pitchFamily="18" charset="0"/>
            </a:endParaRPr>
          </a:p>
        </p:txBody>
      </p:sp>
      <p:pic>
        <p:nvPicPr>
          <p:cNvPr id="3091" name="Picture 19" descr="chariot porte-conteneur plein / prise par dessus"/>
          <p:cNvPicPr>
            <a:picLocks noChangeAspect="1" noChangeArrowheads="1"/>
          </p:cNvPicPr>
          <p:nvPr/>
        </p:nvPicPr>
        <p:blipFill>
          <a:blip r:embed="rId4"/>
          <a:srcRect/>
          <a:stretch>
            <a:fillRect/>
          </a:stretch>
        </p:blipFill>
        <p:spPr bwMode="auto">
          <a:xfrm>
            <a:off x="4800600" y="457200"/>
            <a:ext cx="4229100" cy="2857500"/>
          </a:xfrm>
          <a:prstGeom prst="rect">
            <a:avLst/>
          </a:prstGeom>
          <a:noFill/>
        </p:spPr>
      </p:pic>
      <p:sp>
        <p:nvSpPr>
          <p:cNvPr id="18" name="Rectangle 17"/>
          <p:cNvSpPr/>
          <p:nvPr/>
        </p:nvSpPr>
        <p:spPr>
          <a:xfrm>
            <a:off x="4800600" y="0"/>
            <a:ext cx="4396073" cy="523220"/>
          </a:xfrm>
          <a:prstGeom prst="rect">
            <a:avLst/>
          </a:prstGeom>
        </p:spPr>
        <p:txBody>
          <a:bodyPr wrap="square">
            <a:spAutoFit/>
          </a:bodyPr>
          <a:lstStyle/>
          <a:p>
            <a:pPr algn="ctr"/>
            <a:r>
              <a:rPr lang="fr-FR" sz="2800" b="1" dirty="0" smtClean="0">
                <a:solidFill>
                  <a:srgbClr val="FF0000"/>
                </a:solidFill>
                <a:latin typeface="Times New Roman" pitchFamily="18" charset="0"/>
                <a:cs typeface="Times New Roman" pitchFamily="18" charset="0"/>
              </a:rPr>
              <a:t>chariot porte conteneur</a:t>
            </a:r>
            <a:endParaRPr lang="fr-FR" sz="2800" b="1" dirty="0">
              <a:solidFill>
                <a:srgbClr val="FF0000"/>
              </a:solidFill>
              <a:latin typeface="Times New Roman" pitchFamily="18" charset="0"/>
              <a:cs typeface="Times New Roman" pitchFamily="18" charset="0"/>
            </a:endParaRPr>
          </a:p>
        </p:txBody>
      </p:sp>
      <p:sp>
        <p:nvSpPr>
          <p:cNvPr id="19" name="Rectangle 18"/>
          <p:cNvSpPr/>
          <p:nvPr/>
        </p:nvSpPr>
        <p:spPr>
          <a:xfrm>
            <a:off x="5257800" y="3352800"/>
            <a:ext cx="2685351"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Chariot cavalier</a:t>
            </a:r>
            <a:endParaRPr lang="fr-FR" sz="2800" b="1" dirty="0">
              <a:solidFill>
                <a:srgbClr val="FF0000"/>
              </a:solidFill>
              <a:latin typeface="Times New Roman" pitchFamily="18" charset="0"/>
              <a:cs typeface="Times New Roman" pitchFamily="18" charset="0"/>
            </a:endParaRPr>
          </a:p>
        </p:txBody>
      </p:sp>
      <p:pic>
        <p:nvPicPr>
          <p:cNvPr id="3093" name="Picture 21" descr="Fichier:Chariot-cavalier.jpg"/>
          <p:cNvPicPr>
            <a:picLocks noChangeAspect="1" noChangeArrowheads="1"/>
          </p:cNvPicPr>
          <p:nvPr/>
        </p:nvPicPr>
        <p:blipFill>
          <a:blip r:embed="rId5"/>
          <a:srcRect/>
          <a:stretch>
            <a:fillRect/>
          </a:stretch>
        </p:blipFill>
        <p:spPr bwMode="auto">
          <a:xfrm>
            <a:off x="4876800" y="3810000"/>
            <a:ext cx="4152900" cy="3048000"/>
          </a:xfrm>
          <a:prstGeom prst="rect">
            <a:avLst/>
          </a:prstGeom>
          <a:noFill/>
        </p:spPr>
      </p:pic>
    </p:spTree>
  </p:cSld>
  <p:clrMapOvr>
    <a:masterClrMapping/>
  </p:clrMapOvr>
  <p:transition>
    <p:cover dir="l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fr.konecranes.ca/sites/default/files/rmg__bnsf_railway__seattle__washington_usa_low.jpg"/>
          <p:cNvPicPr>
            <a:picLocks noChangeAspect="1" noChangeArrowheads="1"/>
          </p:cNvPicPr>
          <p:nvPr/>
        </p:nvPicPr>
        <p:blipFill>
          <a:blip r:embed="rId2"/>
          <a:srcRect/>
          <a:stretch>
            <a:fillRect/>
          </a:stretch>
        </p:blipFill>
        <p:spPr bwMode="auto">
          <a:xfrm>
            <a:off x="152400" y="685800"/>
            <a:ext cx="4648200" cy="3352800"/>
          </a:xfrm>
          <a:prstGeom prst="rect">
            <a:avLst/>
          </a:prstGeom>
          <a:noFill/>
        </p:spPr>
      </p:pic>
      <p:sp>
        <p:nvSpPr>
          <p:cNvPr id="5" name="Rectangle 4"/>
          <p:cNvSpPr/>
          <p:nvPr/>
        </p:nvSpPr>
        <p:spPr>
          <a:xfrm>
            <a:off x="0" y="152400"/>
            <a:ext cx="4800600" cy="523220"/>
          </a:xfrm>
          <a:prstGeom prst="rect">
            <a:avLst/>
          </a:prstGeom>
        </p:spPr>
        <p:txBody>
          <a:bodyPr wrap="square">
            <a:spAutoFit/>
          </a:bodyPr>
          <a:lstStyle/>
          <a:p>
            <a:pPr algn="ctr"/>
            <a:r>
              <a:rPr lang="fr-FR" sz="2800" b="1" dirty="0" smtClean="0">
                <a:solidFill>
                  <a:srgbClr val="FF0000"/>
                </a:solidFill>
                <a:latin typeface="Times New Roman" pitchFamily="18" charset="0"/>
                <a:cs typeface="Times New Roman" pitchFamily="18" charset="0"/>
              </a:rPr>
              <a:t>Pont roulant sur voie ferrée</a:t>
            </a:r>
            <a:endParaRPr lang="fr-FR" sz="2800" b="1" dirty="0">
              <a:solidFill>
                <a:srgbClr val="FF0000"/>
              </a:solidFill>
              <a:latin typeface="Times New Roman" pitchFamily="18" charset="0"/>
              <a:cs typeface="Times New Roman" pitchFamily="18" charset="0"/>
            </a:endParaRPr>
          </a:p>
        </p:txBody>
      </p:sp>
      <p:sp>
        <p:nvSpPr>
          <p:cNvPr id="37892" name="AutoShape 4" descr="Image result for portique 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4" name="Picture 6" descr="Related image"/>
          <p:cNvPicPr>
            <a:picLocks noChangeAspect="1" noChangeArrowheads="1"/>
          </p:cNvPicPr>
          <p:nvPr/>
        </p:nvPicPr>
        <p:blipFill>
          <a:blip r:embed="rId3"/>
          <a:srcRect/>
          <a:stretch>
            <a:fillRect/>
          </a:stretch>
        </p:blipFill>
        <p:spPr bwMode="auto">
          <a:xfrm>
            <a:off x="4876800" y="685800"/>
            <a:ext cx="4114800" cy="3381376"/>
          </a:xfrm>
          <a:prstGeom prst="rect">
            <a:avLst/>
          </a:prstGeom>
          <a:noFill/>
        </p:spPr>
      </p:pic>
      <p:sp>
        <p:nvSpPr>
          <p:cNvPr id="8" name="Rectangle 7"/>
          <p:cNvSpPr/>
          <p:nvPr/>
        </p:nvSpPr>
        <p:spPr>
          <a:xfrm>
            <a:off x="5715000" y="228600"/>
            <a:ext cx="2388795"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Grue portique</a:t>
            </a:r>
            <a:endParaRPr lang="fr-FR" sz="2800" b="1" dirty="0">
              <a:solidFill>
                <a:srgbClr val="FF0000"/>
              </a:solidFill>
              <a:latin typeface="Times New Roman" pitchFamily="18" charset="0"/>
              <a:cs typeface="Times New Roman" pitchFamily="18" charset="0"/>
            </a:endParaRPr>
          </a:p>
        </p:txBody>
      </p:sp>
      <p:pic>
        <p:nvPicPr>
          <p:cNvPr id="37896" name="Picture 8" descr="Image result for portique port"/>
          <p:cNvPicPr>
            <a:picLocks noChangeAspect="1" noChangeArrowheads="1"/>
          </p:cNvPicPr>
          <p:nvPr/>
        </p:nvPicPr>
        <p:blipFill>
          <a:blip r:embed="rId4"/>
          <a:srcRect/>
          <a:stretch>
            <a:fillRect/>
          </a:stretch>
        </p:blipFill>
        <p:spPr bwMode="auto">
          <a:xfrm>
            <a:off x="152400" y="4495800"/>
            <a:ext cx="4648200" cy="2362200"/>
          </a:xfrm>
          <a:prstGeom prst="rect">
            <a:avLst/>
          </a:prstGeom>
          <a:noFill/>
        </p:spPr>
      </p:pic>
      <p:sp>
        <p:nvSpPr>
          <p:cNvPr id="10" name="Rectangle 9"/>
          <p:cNvSpPr/>
          <p:nvPr/>
        </p:nvSpPr>
        <p:spPr>
          <a:xfrm>
            <a:off x="1371600" y="4038600"/>
            <a:ext cx="2667718"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Grues portiques</a:t>
            </a:r>
            <a:endParaRPr lang="fr-FR" sz="2800" b="1" dirty="0">
              <a:solidFill>
                <a:srgbClr val="FF0000"/>
              </a:solidFill>
              <a:latin typeface="Times New Roman" pitchFamily="18" charset="0"/>
              <a:cs typeface="Times New Roman" pitchFamily="18" charset="0"/>
            </a:endParaRPr>
          </a:p>
        </p:txBody>
      </p:sp>
      <p:pic>
        <p:nvPicPr>
          <p:cNvPr id="37898" name="Picture 10" descr="chariot élévateur télescopique porte-conteneur"/>
          <p:cNvPicPr>
            <a:picLocks noChangeAspect="1" noChangeArrowheads="1"/>
          </p:cNvPicPr>
          <p:nvPr/>
        </p:nvPicPr>
        <p:blipFill>
          <a:blip r:embed="rId5"/>
          <a:srcRect/>
          <a:stretch>
            <a:fillRect/>
          </a:stretch>
        </p:blipFill>
        <p:spPr bwMode="auto">
          <a:xfrm>
            <a:off x="4876800" y="4495800"/>
            <a:ext cx="4267200" cy="2362200"/>
          </a:xfrm>
          <a:prstGeom prst="rect">
            <a:avLst/>
          </a:prstGeom>
          <a:noFill/>
        </p:spPr>
      </p:pic>
      <p:sp>
        <p:nvSpPr>
          <p:cNvPr id="12" name="Rectangle 11"/>
          <p:cNvSpPr/>
          <p:nvPr/>
        </p:nvSpPr>
        <p:spPr>
          <a:xfrm>
            <a:off x="4038600" y="4038600"/>
            <a:ext cx="49530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Chariot élévateur porte wagon</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124200" y="457200"/>
            <a:ext cx="5562600" cy="685800"/>
          </a:xfrm>
        </p:spPr>
        <p:txBody>
          <a:bodyPr>
            <a:noAutofit/>
          </a:bodyPr>
          <a:lstStyle/>
          <a:p>
            <a:pPr lvl="0" algn="r" rtl="1"/>
            <a:r>
              <a:rPr lang="ar-DZ" sz="4000" b="1" dirty="0" smtClean="0">
                <a:solidFill>
                  <a:srgbClr val="FF0000"/>
                </a:solidFill>
                <a:latin typeface="Times New Roman" pitchFamily="18" charset="0"/>
                <a:cs typeface="Times New Roman" pitchFamily="18" charset="0"/>
              </a:rPr>
              <a:t>3. نشأة الحاويات</a:t>
            </a:r>
            <a:r>
              <a:rPr lang="en-US" sz="4000" b="1" dirty="0" smtClean="0">
                <a:solidFill>
                  <a:srgbClr val="FF0000"/>
                </a:solidFill>
                <a:latin typeface="Times New Roman" pitchFamily="18" charset="0"/>
                <a:cs typeface="Times New Roman" pitchFamily="18" charset="0"/>
              </a:rPr>
              <a:t>: </a:t>
            </a:r>
            <a:endParaRPr lang="fr-FR" sz="4000"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idx="1"/>
          </p:nvPr>
        </p:nvSpPr>
        <p:spPr>
          <a:xfrm>
            <a:off x="228600" y="1371600"/>
            <a:ext cx="8686800" cy="1600200"/>
          </a:xfrm>
        </p:spPr>
        <p:txBody>
          <a:bodyPr>
            <a:noAutofit/>
          </a:bodyPr>
          <a:lstStyle/>
          <a:p>
            <a:pPr marL="0" indent="14288"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في عام 1956، قام</a:t>
            </a:r>
            <a:r>
              <a:rPr lang="fr-FR" sz="3200" b="1" dirty="0" smtClean="0">
                <a:solidFill>
                  <a:srgbClr val="FF0000"/>
                </a:solidFill>
                <a:latin typeface="Times New Roman" pitchFamily="18" charset="0"/>
                <a:cs typeface="Times New Roman" pitchFamily="18" charset="0"/>
              </a:rPr>
              <a:t>Malcom Mac Lean </a:t>
            </a:r>
            <a:r>
              <a:rPr lang="ar-DZ"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صاحب شركة نقل بالشاحنات</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ب</a:t>
            </a:r>
            <a:r>
              <a:rPr lang="ar-SA" sz="3200" b="1" dirty="0" smtClean="0">
                <a:latin typeface="Times New Roman" pitchFamily="18" charset="0"/>
                <a:cs typeface="Times New Roman" pitchFamily="18" charset="0"/>
              </a:rPr>
              <a:t>تعديل 4 من السفن لنقل </a:t>
            </a:r>
            <a:r>
              <a:rPr lang="ar-DZ" sz="3200" b="1" dirty="0" smtClean="0">
                <a:latin typeface="Times New Roman" pitchFamily="18" charset="0"/>
                <a:cs typeface="Times New Roman" pitchFamily="18" charset="0"/>
              </a:rPr>
              <a:t>56 </a:t>
            </a:r>
            <a:r>
              <a:rPr lang="ar-SA" sz="3200" b="1" dirty="0" smtClean="0">
                <a:latin typeface="Times New Roman" pitchFamily="18" charset="0"/>
                <a:cs typeface="Times New Roman" pitchFamily="18" charset="0"/>
              </a:rPr>
              <a:t>شاحنة مقطورة عن طريق البحر</a:t>
            </a:r>
            <a:r>
              <a:rPr lang="ar-DZ" sz="3200" b="1" dirty="0" smtClean="0">
                <a:latin typeface="Times New Roman" pitchFamily="18" charset="0"/>
                <a:cs typeface="Times New Roman" pitchFamily="18" charset="0"/>
              </a:rPr>
              <a:t>.</a:t>
            </a:r>
          </a:p>
        </p:txBody>
      </p:sp>
      <p:sp>
        <p:nvSpPr>
          <p:cNvPr id="7" name="Espace réservé du contenu 4"/>
          <p:cNvSpPr txBox="1">
            <a:spLocks/>
          </p:cNvSpPr>
          <p:nvPr/>
        </p:nvSpPr>
        <p:spPr>
          <a:xfrm>
            <a:off x="228600" y="3276600"/>
            <a:ext cx="8686800" cy="1524000"/>
          </a:xfrm>
          <a:prstGeom prst="rect">
            <a:avLst/>
          </a:prstGeom>
        </p:spPr>
        <p:txBody>
          <a:bodyPr vert="horz">
            <a:noAutofit/>
          </a:bodyPr>
          <a:lstStyle/>
          <a:p>
            <a:pPr marL="0" marR="0" lvl="0" indent="142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ونظرًا لأن التجربة أثبتت نجاحها، فقد قام</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التعمق فيها من خلال فصل "الصندوق" الذي يحتوي على البضائع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 هيكل المقطورة،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وهكذا وُلدت "الحاوية”</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p:txBody>
      </p:sp>
      <p:sp>
        <p:nvSpPr>
          <p:cNvPr id="8" name="Espace réservé du contenu 4"/>
          <p:cNvSpPr txBox="1">
            <a:spLocks/>
          </p:cNvSpPr>
          <p:nvPr/>
        </p:nvSpPr>
        <p:spPr>
          <a:xfrm>
            <a:off x="228600" y="4953000"/>
            <a:ext cx="8686800" cy="1524000"/>
          </a:xfrm>
          <a:prstGeom prst="rect">
            <a:avLst/>
          </a:prstGeom>
        </p:spPr>
        <p:txBody>
          <a:bodyPr vert="horz">
            <a:noAutofit/>
          </a:bodyPr>
          <a:lstStyle/>
          <a:p>
            <a:pPr marL="0" marR="0" lvl="0" indent="142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بعد مرور عام، قام</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Mac Lean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شراء ستة من سفن الشحن وحولها إلى سفن مصممة خصيصًا لنقل هذه الصناديق</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سفن حاويات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وقد سم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ى</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شركته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Sea</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-Land</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dissolve/>
    <p:sndAc>
      <p:stSnd>
        <p:snd r:embed="rId2" name="bomb.wav" builtIn="1"/>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Description : http://www.container-transportation.com/images/malcolm_mclean_laughing.jpg"/>
          <p:cNvPicPr>
            <a:picLocks noChangeAspect="1" noChangeArrowheads="1"/>
          </p:cNvPicPr>
          <p:nvPr/>
        </p:nvPicPr>
        <p:blipFill>
          <a:blip r:embed="rId2"/>
          <a:srcRect/>
          <a:stretch>
            <a:fillRect/>
          </a:stretch>
        </p:blipFill>
        <p:spPr bwMode="auto">
          <a:xfrm>
            <a:off x="152400" y="76200"/>
            <a:ext cx="3200400" cy="3962400"/>
          </a:xfrm>
          <a:prstGeom prst="rect">
            <a:avLst/>
          </a:prstGeom>
          <a:noFill/>
          <a:ln w="9525">
            <a:noFill/>
            <a:miter lim="800000"/>
            <a:headEnd/>
            <a:tailEnd/>
          </a:ln>
        </p:spPr>
      </p:pic>
      <p:sp>
        <p:nvSpPr>
          <p:cNvPr id="5" name="Rectangle 4"/>
          <p:cNvSpPr/>
          <p:nvPr/>
        </p:nvSpPr>
        <p:spPr>
          <a:xfrm>
            <a:off x="3429000" y="685800"/>
            <a:ext cx="5181600" cy="3539430"/>
          </a:xfrm>
          <a:prstGeom prst="rect">
            <a:avLst/>
          </a:prstGeom>
        </p:spPr>
        <p:txBody>
          <a:bodyPr wrap="square">
            <a:spAutoFit/>
          </a:bodyPr>
          <a:lstStyle/>
          <a:p>
            <a:pPr algn="just" rtl="1"/>
            <a:r>
              <a:rPr lang="ar-DZ" sz="3200" b="1" dirty="0" err="1" smtClean="0">
                <a:solidFill>
                  <a:srgbClr val="FF0000"/>
                </a:solidFill>
                <a:latin typeface="Times New Roman" pitchFamily="18" charset="0"/>
                <a:cs typeface="Times New Roman" pitchFamily="18" charset="0"/>
              </a:rPr>
              <a:t>مالكولم</a:t>
            </a:r>
            <a:r>
              <a:rPr lang="ar-DZ" sz="3200" b="1" dirty="0" smtClean="0">
                <a:solidFill>
                  <a:srgbClr val="FF0000"/>
                </a:solidFill>
                <a:latin typeface="Times New Roman" pitchFamily="18" charset="0"/>
                <a:cs typeface="Times New Roman" pitchFamily="18" charset="0"/>
              </a:rPr>
              <a:t> </a:t>
            </a:r>
            <a:r>
              <a:rPr lang="ar-DZ" sz="3200" b="1" dirty="0" err="1" smtClean="0">
                <a:solidFill>
                  <a:srgbClr val="FF0000"/>
                </a:solidFill>
                <a:latin typeface="Times New Roman" pitchFamily="18" charset="0"/>
                <a:cs typeface="Times New Roman" pitchFamily="18" charset="0"/>
              </a:rPr>
              <a:t>بورسيل</a:t>
            </a:r>
            <a:r>
              <a:rPr lang="ar-DZ" sz="3200" b="1" dirty="0" smtClean="0">
                <a:solidFill>
                  <a:srgbClr val="FF0000"/>
                </a:solidFill>
                <a:latin typeface="Times New Roman" pitchFamily="18" charset="0"/>
                <a:cs typeface="Times New Roman" pitchFamily="18" charset="0"/>
              </a:rPr>
              <a:t> ماكلين</a:t>
            </a:r>
            <a:r>
              <a:rPr lang="fr-FR" sz="3200" b="1" dirty="0" smtClean="0">
                <a:solidFill>
                  <a:srgbClr val="FF0000"/>
                </a:solidFill>
                <a:latin typeface="Times New Roman" pitchFamily="18" charset="0"/>
                <a:cs typeface="Times New Roman" pitchFamily="18" charset="0"/>
              </a:rPr>
              <a:t>Malcolm Purcell </a:t>
            </a:r>
            <a:r>
              <a:rPr lang="fr-FR" sz="3200" b="1" dirty="0" err="1" smtClean="0">
                <a:solidFill>
                  <a:srgbClr val="FF0000"/>
                </a:solidFill>
                <a:latin typeface="Times New Roman" pitchFamily="18" charset="0"/>
                <a:cs typeface="Times New Roman" pitchFamily="18" charset="0"/>
              </a:rPr>
              <a:t>McLean</a:t>
            </a:r>
            <a:r>
              <a:rPr lang="fr-FR"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(1913-2001) هو رجل أعمال </a:t>
            </a:r>
            <a:r>
              <a:rPr lang="ar-DZ" sz="3200" b="1" dirty="0" smtClean="0">
                <a:latin typeface="Times New Roman" pitchFamily="18" charset="0"/>
                <a:cs typeface="Times New Roman" pitchFamily="18" charset="0"/>
              </a:rPr>
              <a:t>أمريكي، </a:t>
            </a:r>
            <a:r>
              <a:rPr lang="ar-DZ" sz="3200" b="1" dirty="0" smtClean="0">
                <a:latin typeface="Times New Roman" pitchFamily="18" charset="0"/>
                <a:cs typeface="Times New Roman" pitchFamily="18" charset="0"/>
              </a:rPr>
              <a:t>كان رائد أعمال في مجال النقل، طور</a:t>
            </a:r>
            <a:r>
              <a:rPr lang="ar-DZ" sz="3200" b="1" dirty="0" smtClean="0">
                <a:solidFill>
                  <a:srgbClr val="FF0000"/>
                </a:solidFill>
                <a:latin typeface="Times New Roman" pitchFamily="18" charset="0"/>
                <a:cs typeface="Times New Roman" pitchFamily="18" charset="0"/>
              </a:rPr>
              <a:t> حاوية الشحن الحديثة متعددة الوسائط</a:t>
            </a:r>
            <a:r>
              <a:rPr lang="ar-DZ" sz="3200" b="1" dirty="0" smtClean="0">
                <a:latin typeface="Times New Roman" pitchFamily="18" charset="0"/>
                <a:cs typeface="Times New Roman" pitchFamily="18" charset="0"/>
              </a:rPr>
              <a:t>، والتي أحدثت ثورة في النقل والتجارة الدولية في النصف الثاني من القرن 20.</a:t>
            </a:r>
            <a:endParaRPr lang="fr-FR" sz="3200" b="1" dirty="0">
              <a:latin typeface="Times New Roman" pitchFamily="18" charset="0"/>
              <a:cs typeface="Times New Roman" pitchFamily="18" charset="0"/>
            </a:endParaRPr>
          </a:p>
        </p:txBody>
      </p:sp>
      <p:pic>
        <p:nvPicPr>
          <p:cNvPr id="57346" name="Picture 2" descr="Onlogisticsmatters: Malcolm Purcell McLean: The innovator"/>
          <p:cNvPicPr>
            <a:picLocks noChangeAspect="1" noChangeArrowheads="1"/>
          </p:cNvPicPr>
          <p:nvPr/>
        </p:nvPicPr>
        <p:blipFill>
          <a:blip r:embed="rId3"/>
          <a:srcRect/>
          <a:stretch>
            <a:fillRect/>
          </a:stretch>
        </p:blipFill>
        <p:spPr bwMode="auto">
          <a:xfrm>
            <a:off x="155575" y="3048000"/>
            <a:ext cx="3197225"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lcolm mac lean container"/>
          <p:cNvPicPr>
            <a:picLocks noChangeAspect="1" noChangeArrowheads="1"/>
          </p:cNvPicPr>
          <p:nvPr/>
        </p:nvPicPr>
        <p:blipFill>
          <a:blip r:embed="rId2"/>
          <a:srcRect/>
          <a:stretch>
            <a:fillRect/>
          </a:stretch>
        </p:blipFill>
        <p:spPr bwMode="auto">
          <a:xfrm>
            <a:off x="1447800" y="4038600"/>
            <a:ext cx="5715000" cy="2667000"/>
          </a:xfrm>
          <a:prstGeom prst="rect">
            <a:avLst/>
          </a:prstGeom>
          <a:noFill/>
        </p:spPr>
      </p:pic>
      <p:sp>
        <p:nvSpPr>
          <p:cNvPr id="5" name="Rectangle 4"/>
          <p:cNvSpPr/>
          <p:nvPr/>
        </p:nvSpPr>
        <p:spPr>
          <a:xfrm>
            <a:off x="381000" y="381000"/>
            <a:ext cx="82296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في أبريل 1966، ربطت سفينة </a:t>
            </a:r>
            <a:r>
              <a:rPr lang="ar-SA" sz="3200" b="1" dirty="0" err="1" smtClean="0">
                <a:solidFill>
                  <a:srgbClr val="FF0000"/>
                </a:solidFill>
                <a:latin typeface="Times New Roman" pitchFamily="18" charset="0"/>
                <a:cs typeface="Times New Roman" pitchFamily="18" charset="0"/>
              </a:rPr>
              <a:t>فيرلاند</a:t>
            </a:r>
            <a:r>
              <a:rPr lang="ar-SA" sz="3200" b="1" dirty="0" smtClean="0">
                <a:solidFill>
                  <a:srgbClr val="FF0000"/>
                </a:solidFill>
                <a:latin typeface="Times New Roman" pitchFamily="18" charset="0"/>
                <a:cs typeface="Times New Roman" pitchFamily="18" charset="0"/>
              </a:rPr>
              <a:t> أوف </a:t>
            </a:r>
            <a:r>
              <a:rPr lang="ar-SA" sz="3200" b="1" dirty="0" err="1" smtClean="0">
                <a:solidFill>
                  <a:srgbClr val="FF0000"/>
                </a:solidFill>
                <a:latin typeface="Times New Roman" pitchFamily="18" charset="0"/>
                <a:cs typeface="Times New Roman" pitchFamily="18" charset="0"/>
              </a:rPr>
              <a:t>سي</a:t>
            </a:r>
            <a:r>
              <a:rPr lang="ar-SA" sz="3200" b="1" dirty="0" smtClean="0">
                <a:solidFill>
                  <a:srgbClr val="FF0000"/>
                </a:solidFill>
                <a:latin typeface="Times New Roman" pitchFamily="18" charset="0"/>
                <a:cs typeface="Times New Roman" pitchFamily="18" charset="0"/>
              </a:rPr>
              <a:t>-</a:t>
            </a:r>
            <a:r>
              <a:rPr lang="ar-SA" sz="3200" b="1" dirty="0" err="1" smtClean="0">
                <a:solidFill>
                  <a:srgbClr val="FF0000"/>
                </a:solidFill>
                <a:latin typeface="Times New Roman" pitchFamily="18" charset="0"/>
                <a:cs typeface="Times New Roman" pitchFamily="18" charset="0"/>
              </a:rPr>
              <a:t>لاند</a:t>
            </a:r>
            <a:r>
              <a:rPr lang="ar-SA"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(بسعة 228 حاوية) بين نيويورك وروتردام، وباستخدام الحاوية من طرف وسائط النقل المختلفة دون مناولة وسيطة</a:t>
            </a:r>
            <a:r>
              <a:rPr lang="ar-DZ" sz="3200" b="1" dirty="0" smtClean="0">
                <a:latin typeface="Times New Roman" pitchFamily="18" charset="0"/>
                <a:cs typeface="Times New Roman" pitchFamily="18" charset="0"/>
              </a:rPr>
              <a:t>.</a:t>
            </a:r>
          </a:p>
        </p:txBody>
      </p:sp>
      <p:sp>
        <p:nvSpPr>
          <p:cNvPr id="6" name="Rectangle 5"/>
          <p:cNvSpPr/>
          <p:nvPr/>
        </p:nvSpPr>
        <p:spPr>
          <a:xfrm>
            <a:off x="381000" y="2057400"/>
            <a:ext cx="82296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ل</a:t>
            </a:r>
            <a:r>
              <a:rPr lang="ar-SA" sz="3200" b="1" dirty="0" smtClean="0">
                <a:latin typeface="Times New Roman" pitchFamily="18" charset="0"/>
                <a:cs typeface="Times New Roman" pitchFamily="18" charset="0"/>
              </a:rPr>
              <a:t>قد وضع </a:t>
            </a:r>
            <a:r>
              <a:rPr lang="fr-FR" sz="3200" b="1" dirty="0" smtClean="0">
                <a:latin typeface="Times New Roman" pitchFamily="18" charset="0"/>
                <a:cs typeface="Times New Roman" pitchFamily="18" charset="0"/>
              </a:rPr>
              <a:t>Mac Lean</a:t>
            </a:r>
            <a:r>
              <a:rPr lang="ar-SA" sz="3200" b="1" dirty="0" smtClean="0">
                <a:latin typeface="Times New Roman" pitchFamily="18" charset="0"/>
                <a:cs typeface="Times New Roman" pitchFamily="18" charset="0"/>
              </a:rPr>
              <a:t> مبدأ </a:t>
            </a:r>
            <a:r>
              <a:rPr lang="ar-SA" sz="3200" b="1" dirty="0" smtClean="0">
                <a:solidFill>
                  <a:srgbClr val="FF0000"/>
                </a:solidFill>
                <a:latin typeface="Times New Roman" pitchFamily="18" charset="0"/>
                <a:cs typeface="Times New Roman" pitchFamily="18" charset="0"/>
              </a:rPr>
              <a:t>تعدد الوسائط </a:t>
            </a:r>
            <a:r>
              <a:rPr lang="fr-FR" sz="3200" b="1" dirty="0" smtClean="0">
                <a:solidFill>
                  <a:srgbClr val="FF0000"/>
                </a:solidFill>
                <a:latin typeface="Times New Roman" pitchFamily="18" charset="0"/>
                <a:cs typeface="Times New Roman" pitchFamily="18" charset="0"/>
              </a:rPr>
              <a:t>Multi modalité</a:t>
            </a:r>
            <a:r>
              <a:rPr lang="ar-SA" sz="3200" b="1" dirty="0" smtClean="0">
                <a:latin typeface="Times New Roman" pitchFamily="18" charset="0"/>
                <a:cs typeface="Times New Roman" pitchFamily="18" charset="0"/>
              </a:rPr>
              <a:t>، والذي تم تطويره لاحقًا بفضل توحيد مقاييس الحاويات من طرف اللجنة الفنية </a:t>
            </a:r>
            <a:r>
              <a:rPr lang="fr-FR" sz="3200" b="1" dirty="0" smtClean="0">
                <a:solidFill>
                  <a:srgbClr val="FF0000"/>
                </a:solidFill>
                <a:latin typeface="Times New Roman" pitchFamily="18" charset="0"/>
                <a:cs typeface="Times New Roman" pitchFamily="18" charset="0"/>
              </a:rPr>
              <a:t>ISO / TC 104</a:t>
            </a:r>
            <a:r>
              <a:rPr lang="ar-SA" sz="3200" b="1" dirty="0" smtClean="0">
                <a:latin typeface="Times New Roman" pitchFamily="18" charset="0"/>
                <a:cs typeface="Times New Roman" pitchFamily="18" charset="0"/>
              </a:rPr>
              <a:t>، وهكذا أيا كان البلد، فإن الحاويات التي يتم تداولها متطابقة في تصميمها.</a:t>
            </a:r>
            <a:endParaRPr lang="fr-FR" sz="3200" b="1" dirty="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1517</TotalTime>
  <Words>2803</Words>
  <Application>Microsoft Office PowerPoint</Application>
  <PresentationFormat>Affichage à l'écran (4:3)</PresentationFormat>
  <Paragraphs>372</Paragraphs>
  <Slides>63</Slides>
  <Notes>1</Notes>
  <HiddenSlides>0</HiddenSlides>
  <MMClips>7</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Technique</vt:lpstr>
      <vt:lpstr>Diapositive 1</vt:lpstr>
      <vt:lpstr>تمهيد:</vt:lpstr>
      <vt:lpstr>1. تعريف الحاوية:</vt:lpstr>
      <vt:lpstr>Diapositive 4</vt:lpstr>
      <vt:lpstr>Diapositive 5</vt:lpstr>
      <vt:lpstr>إشكالية:</vt:lpstr>
      <vt:lpstr>3. نشأة الحاويات: </vt:lpstr>
      <vt:lpstr>Diapositive 8</vt:lpstr>
      <vt:lpstr>Diapositive 9</vt:lpstr>
      <vt:lpstr>Diapositive 10</vt:lpstr>
      <vt:lpstr>4. بنية الحاوية:</vt:lpstr>
      <vt:lpstr>Diapositive 12</vt:lpstr>
      <vt:lpstr>Diapositive 13</vt:lpstr>
      <vt:lpstr>تجهيزات ركنية للحاويات</vt:lpstr>
      <vt:lpstr>5. أنواع الحاويات:</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6. الاتفاقيات الدولية المتعلقة بالحاويات</vt:lpstr>
      <vt:lpstr>Diapositive 33</vt:lpstr>
      <vt:lpstr>Diapositive 34</vt:lpstr>
      <vt:lpstr>7. مقاسات الحاويات: </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علامات الحاوية</vt:lpstr>
      <vt:lpstr>8. لوحة الاعتماد (موافقة لجنة CSC ):</vt:lpstr>
      <vt:lpstr>Diapositive 53</vt:lpstr>
      <vt:lpstr>Diapositive 54</vt:lpstr>
      <vt:lpstr>Diapositive 55</vt:lpstr>
      <vt:lpstr>Diapositive 56</vt:lpstr>
      <vt:lpstr>Diapositive 57</vt:lpstr>
      <vt:lpstr>Diapositive 58</vt:lpstr>
      <vt:lpstr>Diapositive 59</vt:lpstr>
      <vt:lpstr>أهم شركات النقل البحري بسفن الحاويات (2005)</vt:lpstr>
      <vt:lpstr>Diapositive 61</vt:lpstr>
      <vt:lpstr>Diapositive 62</vt:lpstr>
      <vt:lpstr>Diapositive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153</cp:revision>
  <dcterms:created xsi:type="dcterms:W3CDTF">2019-10-31T13:51:53Z</dcterms:created>
  <dcterms:modified xsi:type="dcterms:W3CDTF">2021-01-29T18:24:31Z</dcterms:modified>
</cp:coreProperties>
</file>