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8" r:id="rId2"/>
    <p:sldId id="259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4A4D-FDD5-4C9C-89FD-2F73B238349D}" type="datetimeFigureOut">
              <a:rPr lang="fr-FR" smtClean="0"/>
              <a:t>24/01/2021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23767-4F20-47C2-9724-156186AC6B77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4A4D-FDD5-4C9C-89FD-2F73B238349D}" type="datetimeFigureOut">
              <a:rPr lang="fr-FR" smtClean="0"/>
              <a:t>24/01/2021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23767-4F20-47C2-9724-156186AC6B7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4A4D-FDD5-4C9C-89FD-2F73B238349D}" type="datetimeFigureOut">
              <a:rPr lang="fr-FR" smtClean="0"/>
              <a:t>24/01/2021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23767-4F20-47C2-9724-156186AC6B7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4A4D-FDD5-4C9C-89FD-2F73B238349D}" type="datetimeFigureOut">
              <a:rPr lang="fr-FR" smtClean="0"/>
              <a:t>24/01/2021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23767-4F20-47C2-9724-156186AC6B77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4A4D-FDD5-4C9C-89FD-2F73B238349D}" type="datetimeFigureOut">
              <a:rPr lang="fr-FR" smtClean="0"/>
              <a:t>24/01/2021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23767-4F20-47C2-9724-156186AC6B7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4A4D-FDD5-4C9C-89FD-2F73B238349D}" type="datetimeFigureOut">
              <a:rPr lang="fr-FR" smtClean="0"/>
              <a:t>24/01/2021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23767-4F20-47C2-9724-156186AC6B77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4A4D-FDD5-4C9C-89FD-2F73B238349D}" type="datetimeFigureOut">
              <a:rPr lang="fr-FR" smtClean="0"/>
              <a:t>24/01/2021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23767-4F20-47C2-9724-156186AC6B77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4A4D-FDD5-4C9C-89FD-2F73B238349D}" type="datetimeFigureOut">
              <a:rPr lang="fr-FR" smtClean="0"/>
              <a:t>24/01/2021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23767-4F20-47C2-9724-156186AC6B7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4A4D-FDD5-4C9C-89FD-2F73B238349D}" type="datetimeFigureOut">
              <a:rPr lang="fr-FR" smtClean="0"/>
              <a:t>24/01/2021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23767-4F20-47C2-9724-156186AC6B7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4A4D-FDD5-4C9C-89FD-2F73B238349D}" type="datetimeFigureOut">
              <a:rPr lang="fr-FR" smtClean="0"/>
              <a:t>24/01/2021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23767-4F20-47C2-9724-156186AC6B7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04A4D-FDD5-4C9C-89FD-2F73B238349D}" type="datetimeFigureOut">
              <a:rPr lang="fr-FR" smtClean="0"/>
              <a:t>24/01/2021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23767-4F20-47C2-9724-156186AC6B77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3504A4D-FDD5-4C9C-89FD-2F73B238349D}" type="datetimeFigureOut">
              <a:rPr lang="fr-FR" smtClean="0"/>
              <a:t>24/01/2021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6F23767-4F20-47C2-9724-156186AC6B77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lipse 10"/>
          <p:cNvSpPr/>
          <p:nvPr/>
        </p:nvSpPr>
        <p:spPr>
          <a:xfrm>
            <a:off x="3285296" y="3068960"/>
            <a:ext cx="701200" cy="61206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5652120" y="1952836"/>
            <a:ext cx="701200" cy="61206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3798792" y="1952836"/>
            <a:ext cx="701200" cy="61206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6012160" y="548680"/>
            <a:ext cx="24388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000" b="1" dirty="0" smtClean="0"/>
              <a:t>حل التمرين </a:t>
            </a:r>
            <a:r>
              <a:rPr lang="ar-DZ" sz="2000" b="1" dirty="0"/>
              <a:t>الثالث:</a:t>
            </a:r>
            <a:r>
              <a:rPr lang="ar-DZ" sz="2000" dirty="0"/>
              <a:t> </a:t>
            </a:r>
            <a:endParaRPr lang="fr-FR" sz="2000" dirty="0"/>
          </a:p>
          <a:p>
            <a:pPr algn="r" rtl="1"/>
            <a:r>
              <a:rPr lang="fr-FR" sz="2000" dirty="0"/>
              <a:t> </a:t>
            </a:r>
          </a:p>
        </p:txBody>
      </p:sp>
      <p:sp>
        <p:nvSpPr>
          <p:cNvPr id="3" name="Flèche à angle droit 2"/>
          <p:cNvSpPr/>
          <p:nvPr/>
        </p:nvSpPr>
        <p:spPr>
          <a:xfrm rot="10800000">
            <a:off x="3635896" y="630300"/>
            <a:ext cx="2016224" cy="71046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4727134" y="1268050"/>
            <a:ext cx="4278735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rtl="1"/>
            <a:r>
              <a:rPr lang="ar-DZ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حساب الناتج الوطني الصافي (</a:t>
            </a:r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PNN</a:t>
            </a:r>
            <a:r>
              <a:rPr lang="fr-FR" b="1" cap="all" baseline="-2500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</a:t>
            </a:r>
            <a:r>
              <a:rPr lang="ar-DZ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):</a:t>
            </a:r>
            <a:endParaRPr lang="fr-FR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19672" y="1844824"/>
            <a:ext cx="6264696" cy="7200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rtl="1"/>
            <a:r>
              <a:rPr lang="fr-FR" sz="2400" dirty="0"/>
              <a:t>PNN</a:t>
            </a:r>
            <a:r>
              <a:rPr lang="fr-FR" sz="2400" baseline="-25000" dirty="0"/>
              <a:t>M</a:t>
            </a:r>
            <a:r>
              <a:rPr lang="fr-FR" sz="2400" dirty="0"/>
              <a:t>= </a:t>
            </a:r>
            <a:r>
              <a:rPr lang="fr-FR" sz="2400" dirty="0" smtClean="0"/>
              <a:t>PNB</a:t>
            </a:r>
            <a:r>
              <a:rPr lang="fr-FR" sz="2400" baseline="-25000" dirty="0" smtClean="0"/>
              <a:t>M</a:t>
            </a:r>
            <a:r>
              <a:rPr lang="fr-FR" sz="40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fr-FR" sz="2400" dirty="0" smtClean="0"/>
              <a:t>     Am  = </a:t>
            </a:r>
            <a:r>
              <a:rPr lang="fr-FR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6000</a:t>
            </a:r>
            <a:r>
              <a:rPr lang="fr-FR" sz="2400" dirty="0" smtClean="0"/>
              <a:t>  -400   =</a:t>
            </a: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5600</a:t>
            </a:r>
          </a:p>
        </p:txBody>
      </p:sp>
      <p:sp>
        <p:nvSpPr>
          <p:cNvPr id="9" name="Rectangle 8"/>
          <p:cNvSpPr/>
          <p:nvPr/>
        </p:nvSpPr>
        <p:spPr>
          <a:xfrm>
            <a:off x="5652120" y="2564904"/>
            <a:ext cx="3302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حساب الدخل </a:t>
            </a:r>
            <a:r>
              <a:rPr lang="ar-DZ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الوطني (</a:t>
            </a:r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RNF</a:t>
            </a:r>
            <a:r>
              <a:rPr lang="ar-DZ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):</a:t>
            </a:r>
            <a:endParaRPr lang="fr-FR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46296" y="3144162"/>
            <a:ext cx="59954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/>
            <a:r>
              <a:rPr lang="fr-FR" sz="2400" dirty="0"/>
              <a:t>RNF = PNN</a:t>
            </a:r>
            <a:r>
              <a:rPr lang="fr-FR" sz="2400" baseline="-25000" dirty="0"/>
              <a:t>M</a:t>
            </a:r>
            <a:r>
              <a:rPr lang="fr-FR" sz="2400" dirty="0"/>
              <a:t> –Txi+Tr</a:t>
            </a:r>
            <a:r>
              <a:rPr lang="fr-FR" sz="2400" baseline="-25000" dirty="0"/>
              <a:t>1</a:t>
            </a:r>
            <a:r>
              <a:rPr lang="fr-FR" sz="2400" dirty="0"/>
              <a:t> = 5600-350+150=</a:t>
            </a: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5400</a:t>
            </a:r>
          </a:p>
        </p:txBody>
      </p:sp>
      <p:cxnSp>
        <p:nvCxnSpPr>
          <p:cNvPr id="13" name="Connecteur droit avec flèche 12"/>
          <p:cNvCxnSpPr/>
          <p:nvPr/>
        </p:nvCxnSpPr>
        <p:spPr>
          <a:xfrm flipH="1">
            <a:off x="3635896" y="2564903"/>
            <a:ext cx="350600" cy="49476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1475656" y="2749570"/>
            <a:ext cx="1830553" cy="4257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363940" y="383175"/>
            <a:ext cx="967700" cy="313932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DZ" dirty="0"/>
              <a:t>قمنا بطرح الضرائب فقط لان </a:t>
            </a:r>
            <a:r>
              <a:rPr lang="ar-DZ" dirty="0" err="1"/>
              <a:t>الاهتلاك</a:t>
            </a:r>
            <a:r>
              <a:rPr lang="ar-DZ" dirty="0"/>
              <a:t> قد طرح في حساب الناتج الصافي </a:t>
            </a:r>
            <a:r>
              <a:rPr lang="fr-FR" dirty="0"/>
              <a:t>PNN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331640" y="3650903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1"/>
            <a:r>
              <a:rPr lang="en-US" sz="2400" dirty="0"/>
              <a:t>RNB= </a:t>
            </a:r>
            <a:r>
              <a:rPr lang="en-US" sz="2400" dirty="0" smtClean="0"/>
              <a:t>RNF+Am+Txi-Tr1 </a:t>
            </a:r>
            <a:r>
              <a:rPr lang="en-US" sz="2400" dirty="0"/>
              <a:t>=5400+400+350-150=</a:t>
            </a:r>
            <a:r>
              <a:rPr lang="en-US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6000</a:t>
            </a:r>
            <a:endParaRPr lang="fr-FR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555596" y="4112568"/>
            <a:ext cx="34067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حساب الدخل الشخصي (</a:t>
            </a:r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RP</a:t>
            </a:r>
            <a:r>
              <a:rPr lang="ar-DZ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):</a:t>
            </a:r>
            <a:endParaRPr lang="fr-FR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07504" y="4481900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/>
              <a:t>RP= RNF –(π+</a:t>
            </a:r>
            <a:r>
              <a:rPr lang="fr-FR" sz="2400" dirty="0" err="1"/>
              <a:t>Txss+Tx</a:t>
            </a:r>
            <a:r>
              <a:rPr lang="fr-FR" sz="2400" dirty="0"/>
              <a:t>π,y)+Tr</a:t>
            </a:r>
            <a:r>
              <a:rPr lang="fr-FR" sz="2400" baseline="-25000" dirty="0"/>
              <a:t>2</a:t>
            </a:r>
            <a:r>
              <a:rPr lang="fr-FR" sz="2400" dirty="0"/>
              <a:t> = 5400-(0+0+200)+90=</a:t>
            </a: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5290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392793" y="4943565"/>
            <a:ext cx="3315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حساب الدخل </a:t>
            </a:r>
            <a:r>
              <a:rPr lang="ar-DZ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التصرفي</a:t>
            </a:r>
            <a:r>
              <a:rPr lang="ar-DZ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(</a:t>
            </a:r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RD</a:t>
            </a:r>
            <a:r>
              <a:rPr lang="ar-DZ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):</a:t>
            </a:r>
            <a:endParaRPr lang="fr-FR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363045" y="5517232"/>
            <a:ext cx="55522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/>
              <a:t>RD= RP - </a:t>
            </a:r>
            <a:r>
              <a:rPr lang="fr-FR" sz="2400" dirty="0" err="1"/>
              <a:t>Txd</a:t>
            </a:r>
            <a:r>
              <a:rPr lang="fr-FR" sz="2400" dirty="0"/>
              <a:t> – Tr</a:t>
            </a:r>
            <a:r>
              <a:rPr lang="fr-FR" sz="2400" baseline="-25000" dirty="0"/>
              <a:t>3</a:t>
            </a:r>
            <a:r>
              <a:rPr lang="fr-FR" sz="2400" dirty="0"/>
              <a:t> = 5290-250-60= </a:t>
            </a:r>
            <a:r>
              <a:rPr lang="fr-FR" sz="2400" dirty="0">
                <a:solidFill>
                  <a:schemeClr val="accent6">
                    <a:lumMod val="75000"/>
                  </a:schemeClr>
                </a:solidFill>
              </a:rPr>
              <a:t>4980</a:t>
            </a:r>
          </a:p>
        </p:txBody>
      </p:sp>
      <p:pic>
        <p:nvPicPr>
          <p:cNvPr id="30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Signet 1" time="0"/>
                    <p14:bmk name="Signet 2" time="1767.3243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19672" y="78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67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llipse 19"/>
          <p:cNvSpPr/>
          <p:nvPr/>
        </p:nvSpPr>
        <p:spPr>
          <a:xfrm>
            <a:off x="2699792" y="2919103"/>
            <a:ext cx="396044" cy="50166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2123727" y="1512159"/>
            <a:ext cx="792087" cy="50166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6012160" y="548680"/>
            <a:ext cx="24388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000" b="1" dirty="0" smtClean="0"/>
              <a:t>حل التمرين الرابع:</a:t>
            </a:r>
            <a:r>
              <a:rPr lang="ar-DZ" sz="2000" dirty="0" smtClean="0"/>
              <a:t> </a:t>
            </a:r>
            <a:endParaRPr lang="fr-FR" sz="2000" dirty="0"/>
          </a:p>
          <a:p>
            <a:pPr algn="r" rtl="1"/>
            <a:r>
              <a:rPr lang="fr-FR" sz="2000" dirty="0"/>
              <a:t> </a:t>
            </a:r>
          </a:p>
        </p:txBody>
      </p:sp>
      <p:sp>
        <p:nvSpPr>
          <p:cNvPr id="3" name="Flèche à angle droit 2"/>
          <p:cNvSpPr/>
          <p:nvPr/>
        </p:nvSpPr>
        <p:spPr>
          <a:xfrm rot="10800000">
            <a:off x="3203848" y="630300"/>
            <a:ext cx="2016224" cy="71046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826953" y="1156102"/>
            <a:ext cx="3956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حساب الناتج المحلي الإجمالي </a:t>
            </a:r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PIB </a:t>
            </a:r>
          </a:p>
        </p:txBody>
      </p:sp>
      <p:sp>
        <p:nvSpPr>
          <p:cNvPr id="9" name="Rectangle 8"/>
          <p:cNvSpPr/>
          <p:nvPr/>
        </p:nvSpPr>
        <p:spPr>
          <a:xfrm>
            <a:off x="1550705" y="1560429"/>
            <a:ext cx="3288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PIB=(</a:t>
            </a:r>
            <a:r>
              <a:rPr lang="fr-FR" dirty="0" err="1"/>
              <a:t>Cm+Ca</a:t>
            </a:r>
            <a:r>
              <a:rPr lang="fr-FR" dirty="0"/>
              <a:t>)+ FBCF+ </a:t>
            </a:r>
            <a:r>
              <a:rPr lang="fr-FR" dirty="0" err="1"/>
              <a:t>δs</a:t>
            </a:r>
            <a:r>
              <a:rPr lang="fr-FR" dirty="0"/>
              <a:t>+(E-M)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59632" y="2013825"/>
            <a:ext cx="45400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r-FR" dirty="0" smtClean="0"/>
              <a:t>=(</a:t>
            </a:r>
            <a:r>
              <a:rPr lang="fr-FR" dirty="0"/>
              <a:t>100+250)+7000+150+(1600-1300)=</a:t>
            </a:r>
            <a:r>
              <a:rPr lang="fr-FR" dirty="0">
                <a:solidFill>
                  <a:srgbClr val="FF0000"/>
                </a:solidFill>
              </a:rPr>
              <a:t>7800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59808" y="2987660"/>
            <a:ext cx="4039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PNB=PIB+∆R’R= 7800+(400-300)=</a:t>
            </a:r>
            <a:r>
              <a:rPr lang="fr-FR" dirty="0">
                <a:solidFill>
                  <a:srgbClr val="FF0000"/>
                </a:solidFill>
              </a:rPr>
              <a:t>7900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55419" y="2483604"/>
            <a:ext cx="3895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حساب الناتج الوطني الإجمالي</a:t>
            </a:r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PNB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59808" y="3312372"/>
            <a:ext cx="68912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DZ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تاكد</a:t>
            </a:r>
            <a:r>
              <a:rPr lang="ar-DZ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ان الناتج الوطني  </a:t>
            </a:r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PNB</a:t>
            </a:r>
            <a:r>
              <a:rPr lang="ar-DZ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يساوي الدخل الوطني الإجمالي </a:t>
            </a:r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RNB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84962" y="3861048"/>
            <a:ext cx="64833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RNF=(PNB-Am)-</a:t>
            </a:r>
            <a:r>
              <a:rPr lang="fr-FR" dirty="0" err="1"/>
              <a:t>Txi+Trp</a:t>
            </a:r>
            <a:r>
              <a:rPr lang="fr-FR" dirty="0"/>
              <a:t>=(7900-50)-(300+100)+500=</a:t>
            </a:r>
            <a:r>
              <a:rPr lang="fr-FR" dirty="0">
                <a:solidFill>
                  <a:srgbClr val="FF0000"/>
                </a:solidFill>
              </a:rPr>
              <a:t>7950</a:t>
            </a:r>
            <a:r>
              <a:rPr lang="fr-FR" dirty="0"/>
              <a:t>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08051" y="4365104"/>
            <a:ext cx="68923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RNB=</a:t>
            </a:r>
            <a:r>
              <a:rPr lang="fr-FR" dirty="0" err="1"/>
              <a:t>RNF+Am+Txi-Trp</a:t>
            </a:r>
            <a:r>
              <a:rPr lang="fr-FR" dirty="0"/>
              <a:t>=7950+50+400-500=</a:t>
            </a:r>
            <a:r>
              <a:rPr lang="fr-FR" dirty="0">
                <a:solidFill>
                  <a:srgbClr val="FF0000"/>
                </a:solidFill>
              </a:rPr>
              <a:t>7900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915816" y="4837802"/>
            <a:ext cx="5868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/>
            <a:r>
              <a:rPr lang="ar-DZ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تأكد أن قيمة الاستهلاك العائلي</a:t>
            </a:r>
            <a:r>
              <a:rPr lang="fr-FR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Cm</a:t>
            </a:r>
            <a:r>
              <a:rPr lang="ar-DZ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هي 200 </a:t>
            </a:r>
            <a:r>
              <a:rPr lang="ar-DZ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ون</a:t>
            </a:r>
            <a:r>
              <a:rPr lang="ar-DZ" dirty="0"/>
              <a:t>.</a:t>
            </a:r>
            <a:endParaRPr lang="fr-FR" dirty="0"/>
          </a:p>
          <a:p>
            <a:pPr algn="r" rtl="1"/>
            <a:r>
              <a:rPr lang="fr-FR" dirty="0"/>
              <a:t>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340705" y="5299467"/>
            <a:ext cx="31454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Cm= PIB-(</a:t>
            </a:r>
            <a:r>
              <a:rPr lang="fr-FR" smtClean="0"/>
              <a:t>Ca+F</a:t>
            </a:r>
            <a:r>
              <a:rPr lang="fr-FR"/>
              <a:t>B</a:t>
            </a:r>
            <a:r>
              <a:rPr lang="fr-FR" smtClean="0"/>
              <a:t>CF-δs</a:t>
            </a:r>
            <a:r>
              <a:rPr lang="fr-FR" dirty="0"/>
              <a:t>+(E-M))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259632" y="5680283"/>
            <a:ext cx="4190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r-FR" dirty="0" smtClean="0"/>
              <a:t>=</a:t>
            </a:r>
            <a:r>
              <a:rPr lang="fr-FR" dirty="0"/>
              <a:t>7566-(750+7350-10+(1280-2004))=</a:t>
            </a:r>
            <a:r>
              <a:rPr lang="fr-FR" dirty="0">
                <a:solidFill>
                  <a:srgbClr val="FF0000"/>
                </a:solidFill>
              </a:rPr>
              <a:t>200</a:t>
            </a:r>
          </a:p>
        </p:txBody>
      </p:sp>
      <p:pic>
        <p:nvPicPr>
          <p:cNvPr id="21" name="Son enregistr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Signet 1" time="0"/>
                    <p14:bmk name="Signet 2" time="217216.7713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5536" y="2917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57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20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illage">
  <a:themeElements>
    <a:clrScheme name="Sillag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illage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illage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130</TotalTime>
  <Words>179</Words>
  <Application>Microsoft Office PowerPoint</Application>
  <PresentationFormat>Affichage à l'écran (4:3)</PresentationFormat>
  <Paragraphs>26</Paragraphs>
  <Slides>2</Slides>
  <Notes>0</Notes>
  <HiddenSlides>0</HiddenSlides>
  <MMClips>2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Sillage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Windows</dc:creator>
  <cp:lastModifiedBy>Utilisateur Windows</cp:lastModifiedBy>
  <cp:revision>19</cp:revision>
  <dcterms:created xsi:type="dcterms:W3CDTF">2021-01-23T14:58:07Z</dcterms:created>
  <dcterms:modified xsi:type="dcterms:W3CDTF">2021-01-24T11:55:09Z</dcterms:modified>
</cp:coreProperties>
</file>