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8" r:id="rId1"/>
  </p:sldMasterIdLst>
  <p:notesMasterIdLst>
    <p:notesMasterId r:id="rId29"/>
  </p:notesMasterIdLst>
  <p:handoutMasterIdLst>
    <p:handoutMasterId r:id="rId30"/>
  </p:handoutMasterIdLst>
  <p:sldIdLst>
    <p:sldId id="335" r:id="rId2"/>
    <p:sldId id="338" r:id="rId3"/>
    <p:sldId id="351" r:id="rId4"/>
    <p:sldId id="352" r:id="rId5"/>
    <p:sldId id="353" r:id="rId6"/>
    <p:sldId id="354" r:id="rId7"/>
    <p:sldId id="355" r:id="rId8"/>
    <p:sldId id="356" r:id="rId9"/>
    <p:sldId id="336" r:id="rId10"/>
    <p:sldId id="337" r:id="rId11"/>
    <p:sldId id="350" r:id="rId12"/>
    <p:sldId id="357" r:id="rId13"/>
    <p:sldId id="358" r:id="rId14"/>
    <p:sldId id="359" r:id="rId15"/>
    <p:sldId id="360" r:id="rId16"/>
    <p:sldId id="361" r:id="rId17"/>
    <p:sldId id="339" r:id="rId18"/>
    <p:sldId id="340" r:id="rId19"/>
    <p:sldId id="341" r:id="rId20"/>
    <p:sldId id="362" r:id="rId21"/>
    <p:sldId id="363" r:id="rId22"/>
    <p:sldId id="364" r:id="rId23"/>
    <p:sldId id="365" r:id="rId24"/>
    <p:sldId id="366" r:id="rId25"/>
    <p:sldId id="367" r:id="rId26"/>
    <p:sldId id="369" r:id="rId27"/>
    <p:sldId id="368" r:id="rId28"/>
  </p:sldIdLst>
  <p:sldSz cx="12192000" cy="6858000"/>
  <p:notesSz cx="6858000" cy="9144000"/>
  <p:defaultTextStyle>
    <a:defPPr>
      <a:defRPr lang="fr-FR"/>
    </a:defPPr>
    <a:lvl1pPr algn="l" defTabSz="912813" rtl="0" fontAlgn="base">
      <a:spcBef>
        <a:spcPct val="0"/>
      </a:spcBef>
      <a:spcAft>
        <a:spcPct val="0"/>
      </a:spcAft>
      <a:defRPr sz="1900" kern="1200">
        <a:solidFill>
          <a:schemeClr val="tx1"/>
        </a:solidFill>
        <a:latin typeface="Arial" pitchFamily="34" charset="0"/>
        <a:ea typeface="+mn-ea"/>
        <a:cs typeface="Arial" pitchFamily="34" charset="0"/>
      </a:defRPr>
    </a:lvl1pPr>
    <a:lvl2pPr marL="455613" indent="1588" algn="l" defTabSz="912813" rtl="0" fontAlgn="base">
      <a:spcBef>
        <a:spcPct val="0"/>
      </a:spcBef>
      <a:spcAft>
        <a:spcPct val="0"/>
      </a:spcAft>
      <a:defRPr sz="1900" kern="1200">
        <a:solidFill>
          <a:schemeClr val="tx1"/>
        </a:solidFill>
        <a:latin typeface="Arial" pitchFamily="34" charset="0"/>
        <a:ea typeface="+mn-ea"/>
        <a:cs typeface="Arial" pitchFamily="34" charset="0"/>
      </a:defRPr>
    </a:lvl2pPr>
    <a:lvl3pPr marL="912813" indent="1588" algn="l" defTabSz="912813" rtl="0" fontAlgn="base">
      <a:spcBef>
        <a:spcPct val="0"/>
      </a:spcBef>
      <a:spcAft>
        <a:spcPct val="0"/>
      </a:spcAft>
      <a:defRPr sz="1900" kern="1200">
        <a:solidFill>
          <a:schemeClr val="tx1"/>
        </a:solidFill>
        <a:latin typeface="Arial" pitchFamily="34" charset="0"/>
        <a:ea typeface="+mn-ea"/>
        <a:cs typeface="Arial" pitchFamily="34" charset="0"/>
      </a:defRPr>
    </a:lvl3pPr>
    <a:lvl4pPr marL="1370013" indent="1588" algn="l" defTabSz="912813" rtl="0" fontAlgn="base">
      <a:spcBef>
        <a:spcPct val="0"/>
      </a:spcBef>
      <a:spcAft>
        <a:spcPct val="0"/>
      </a:spcAft>
      <a:defRPr sz="1900" kern="1200">
        <a:solidFill>
          <a:schemeClr val="tx1"/>
        </a:solidFill>
        <a:latin typeface="Arial" pitchFamily="34" charset="0"/>
        <a:ea typeface="+mn-ea"/>
        <a:cs typeface="Arial" pitchFamily="34" charset="0"/>
      </a:defRPr>
    </a:lvl4pPr>
    <a:lvl5pPr marL="1827213" indent="1588" algn="l" defTabSz="912813" rtl="0" fontAlgn="base">
      <a:spcBef>
        <a:spcPct val="0"/>
      </a:spcBef>
      <a:spcAft>
        <a:spcPct val="0"/>
      </a:spcAft>
      <a:defRPr sz="1900" kern="1200">
        <a:solidFill>
          <a:schemeClr val="tx1"/>
        </a:solidFill>
        <a:latin typeface="Arial" pitchFamily="34" charset="0"/>
        <a:ea typeface="+mn-ea"/>
        <a:cs typeface="Arial" pitchFamily="34" charset="0"/>
      </a:defRPr>
    </a:lvl5pPr>
    <a:lvl6pPr marL="2286000" algn="l" defTabSz="914400" rtl="0" eaLnBrk="1" latinLnBrk="0" hangingPunct="1">
      <a:defRPr sz="1900" kern="1200">
        <a:solidFill>
          <a:schemeClr val="tx1"/>
        </a:solidFill>
        <a:latin typeface="Arial" pitchFamily="34" charset="0"/>
        <a:ea typeface="+mn-ea"/>
        <a:cs typeface="Arial" pitchFamily="34" charset="0"/>
      </a:defRPr>
    </a:lvl6pPr>
    <a:lvl7pPr marL="2743200" algn="l" defTabSz="914400" rtl="0" eaLnBrk="1" latinLnBrk="0" hangingPunct="1">
      <a:defRPr sz="1900" kern="1200">
        <a:solidFill>
          <a:schemeClr val="tx1"/>
        </a:solidFill>
        <a:latin typeface="Arial" pitchFamily="34" charset="0"/>
        <a:ea typeface="+mn-ea"/>
        <a:cs typeface="Arial" pitchFamily="34" charset="0"/>
      </a:defRPr>
    </a:lvl7pPr>
    <a:lvl8pPr marL="3200400" algn="l" defTabSz="914400" rtl="0" eaLnBrk="1" latinLnBrk="0" hangingPunct="1">
      <a:defRPr sz="1900" kern="1200">
        <a:solidFill>
          <a:schemeClr val="tx1"/>
        </a:solidFill>
        <a:latin typeface="Arial" pitchFamily="34" charset="0"/>
        <a:ea typeface="+mn-ea"/>
        <a:cs typeface="Arial" pitchFamily="34" charset="0"/>
      </a:defRPr>
    </a:lvl8pPr>
    <a:lvl9pPr marL="3657600" algn="l" defTabSz="914400" rtl="0" eaLnBrk="1" latinLnBrk="0" hangingPunct="1">
      <a:defRPr sz="1900"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8EC7"/>
    <a:srgbClr val="FF0000"/>
    <a:srgbClr val="CC3300"/>
    <a:srgbClr val="CC3399"/>
    <a:srgbClr val="000099"/>
    <a:srgbClr val="C5C5C5"/>
    <a:srgbClr val="2B519F"/>
    <a:srgbClr val="3786CD"/>
    <a:srgbClr val="125C81"/>
    <a:srgbClr val="1995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E929F9F4-4A8F-4326-A1B4-22849713DDAB}" styleName="Style foncé 1 - Accentuation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27F97BB-C833-4FB7-BDE5-3F7075034690}" styleName="Style à thème 2 - Accentuation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255" autoAdjust="0"/>
  </p:normalViewPr>
  <p:slideViewPr>
    <p:cSldViewPr snapToGrid="0">
      <p:cViewPr varScale="1">
        <p:scale>
          <a:sx n="78" d="100"/>
          <a:sy n="78" d="100"/>
        </p:scale>
        <p:origin x="78" y="60"/>
      </p:cViewPr>
      <p:guideLst>
        <p:guide orient="horz" pos="2160"/>
        <p:guide pos="3840"/>
      </p:guideLst>
    </p:cSldViewPr>
  </p:slideViewPr>
  <p:notesTextViewPr>
    <p:cViewPr>
      <p:scale>
        <a:sx n="1" d="1"/>
        <a:sy n="1" d="1"/>
      </p:scale>
      <p:origin x="0" y="0"/>
    </p:cViewPr>
  </p:notesTextViewPr>
  <p:notesViewPr>
    <p:cSldViewPr snapToGrid="0">
      <p:cViewPr varScale="1">
        <p:scale>
          <a:sx n="50" d="100"/>
          <a:sy n="50" d="100"/>
        </p:scale>
        <p:origin x="2640" y="2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CF73615-8FE3-42AE-8937-2AD3375337B8}" type="datetimeFigureOut">
              <a:rPr lang="fr-FR" smtClean="0"/>
              <a:t>22/12/2020</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5EC3DA-6C53-4DB9-B9CE-CCD08A383917}" type="slidenum">
              <a:rPr lang="fr-FR" smtClean="0"/>
              <a:t>‹N°›</a:t>
            </a:fld>
            <a:endParaRPr lang="fr-FR"/>
          </a:p>
        </p:txBody>
      </p:sp>
    </p:spTree>
    <p:extLst>
      <p:ext uri="{BB962C8B-B14F-4D97-AF65-F5344CB8AC3E}">
        <p14:creationId xmlns:p14="http://schemas.microsoft.com/office/powerpoint/2010/main" val="9237889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77"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defTabSz="914377" fontAlgn="auto">
              <a:spcBef>
                <a:spcPts val="0"/>
              </a:spcBef>
              <a:spcAft>
                <a:spcPts val="0"/>
              </a:spcAft>
              <a:defRPr sz="1200" smtClean="0">
                <a:latin typeface="+mn-lt"/>
                <a:cs typeface="+mn-cs"/>
              </a:defRPr>
            </a:lvl1pPr>
          </a:lstStyle>
          <a:p>
            <a:pPr>
              <a:defRPr/>
            </a:pPr>
            <a:fld id="{F54819F2-644B-40F7-9FFF-82D94F85EC48}" type="datetimeFigureOut">
              <a:rPr lang="fr-FR"/>
              <a:pPr>
                <a:defRPr/>
              </a:pPr>
              <a:t>22/12/2020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noProof="0"/>
              <a:t>Modifiez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914377"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914377" fontAlgn="auto">
              <a:spcBef>
                <a:spcPts val="0"/>
              </a:spcBef>
              <a:spcAft>
                <a:spcPts val="0"/>
              </a:spcAft>
              <a:defRPr sz="1200" smtClean="0">
                <a:latin typeface="+mn-lt"/>
                <a:cs typeface="+mn-cs"/>
              </a:defRPr>
            </a:lvl1pPr>
          </a:lstStyle>
          <a:p>
            <a:pPr>
              <a:defRPr/>
            </a:pPr>
            <a:fld id="{782748E8-22C7-4F4F-85D2-6A28A2061AE1}" type="slidenum">
              <a:rPr lang="fr-FR"/>
              <a:pPr>
                <a:defRPr/>
              </a:pPr>
              <a:t>‹N°›</a:t>
            </a:fld>
            <a:endParaRPr lang="fr-FR"/>
          </a:p>
        </p:txBody>
      </p:sp>
    </p:spTree>
    <p:extLst>
      <p:ext uri="{BB962C8B-B14F-4D97-AF65-F5344CB8AC3E}">
        <p14:creationId xmlns:p14="http://schemas.microsoft.com/office/powerpoint/2010/main" val="3545646562"/>
      </p:ext>
    </p:extLst>
  </p:cSld>
  <p:clrMap bg1="lt1" tx1="dk1" bg2="lt2" tx2="dk2" accent1="accent1" accent2="accent2" accent3="accent3" accent4="accent4" accent5="accent5" accent6="accent6" hlink="hlink" folHlink="folHlink"/>
  <p:notesStyle>
    <a:lvl1pPr algn="l" defTabSz="912813" rtl="0" fontAlgn="base">
      <a:spcBef>
        <a:spcPct val="30000"/>
      </a:spcBef>
      <a:spcAft>
        <a:spcPct val="0"/>
      </a:spcAft>
      <a:defRPr sz="1200" kern="1200">
        <a:solidFill>
          <a:schemeClr val="tx1"/>
        </a:solidFill>
        <a:latin typeface="+mn-lt"/>
        <a:ea typeface="+mn-ea"/>
        <a:cs typeface="+mn-cs"/>
      </a:defRPr>
    </a:lvl1pPr>
    <a:lvl2pPr marL="455613" algn="l" defTabSz="912813" rtl="0" fontAlgn="base">
      <a:spcBef>
        <a:spcPct val="30000"/>
      </a:spcBef>
      <a:spcAft>
        <a:spcPct val="0"/>
      </a:spcAft>
      <a:defRPr sz="1200" kern="1200">
        <a:solidFill>
          <a:schemeClr val="tx1"/>
        </a:solidFill>
        <a:latin typeface="+mn-lt"/>
        <a:ea typeface="+mn-ea"/>
        <a:cs typeface="+mn-cs"/>
      </a:defRPr>
    </a:lvl2pPr>
    <a:lvl3pPr marL="912813" algn="l" defTabSz="912813" rtl="0" fontAlgn="base">
      <a:spcBef>
        <a:spcPct val="30000"/>
      </a:spcBef>
      <a:spcAft>
        <a:spcPct val="0"/>
      </a:spcAft>
      <a:defRPr sz="1200" kern="1200">
        <a:solidFill>
          <a:schemeClr val="tx1"/>
        </a:solidFill>
        <a:latin typeface="+mn-lt"/>
        <a:ea typeface="+mn-ea"/>
        <a:cs typeface="+mn-cs"/>
      </a:defRPr>
    </a:lvl3pPr>
    <a:lvl4pPr marL="1370013" algn="l" defTabSz="912813" rtl="0" fontAlgn="base">
      <a:spcBef>
        <a:spcPct val="30000"/>
      </a:spcBef>
      <a:spcAft>
        <a:spcPct val="0"/>
      </a:spcAft>
      <a:defRPr sz="1200" kern="1200">
        <a:solidFill>
          <a:schemeClr val="tx1"/>
        </a:solidFill>
        <a:latin typeface="+mn-lt"/>
        <a:ea typeface="+mn-ea"/>
        <a:cs typeface="+mn-cs"/>
      </a:defRPr>
    </a:lvl4pPr>
    <a:lvl5pPr marL="1827213" algn="l" defTabSz="912813" rtl="0" fontAlgn="base">
      <a:spcBef>
        <a:spcPct val="30000"/>
      </a:spcBef>
      <a:spcAft>
        <a:spcPct val="0"/>
      </a:spcAft>
      <a:defRPr sz="1200" kern="1200">
        <a:solidFill>
          <a:schemeClr val="tx1"/>
        </a:solidFill>
        <a:latin typeface="+mn-lt"/>
        <a:ea typeface="+mn-ea"/>
        <a:cs typeface="+mn-cs"/>
      </a:defRPr>
    </a:lvl5pPr>
    <a:lvl6pPr marL="2285943" algn="l" defTabSz="914377" rtl="0" eaLnBrk="1" latinLnBrk="0" hangingPunct="1">
      <a:defRPr sz="1200" kern="1200">
        <a:solidFill>
          <a:schemeClr val="tx1"/>
        </a:solidFill>
        <a:latin typeface="+mn-lt"/>
        <a:ea typeface="+mn-ea"/>
        <a:cs typeface="+mn-cs"/>
      </a:defRPr>
    </a:lvl6pPr>
    <a:lvl7pPr marL="2743131" algn="l" defTabSz="914377" rtl="0" eaLnBrk="1" latinLnBrk="0" hangingPunct="1">
      <a:defRPr sz="1200" kern="1200">
        <a:solidFill>
          <a:schemeClr val="tx1"/>
        </a:solidFill>
        <a:latin typeface="+mn-lt"/>
        <a:ea typeface="+mn-ea"/>
        <a:cs typeface="+mn-cs"/>
      </a:defRPr>
    </a:lvl7pPr>
    <a:lvl8pPr marL="3200320" algn="l" defTabSz="914377" rtl="0" eaLnBrk="1" latinLnBrk="0" hangingPunct="1">
      <a:defRPr sz="1200" kern="1200">
        <a:solidFill>
          <a:schemeClr val="tx1"/>
        </a:solidFill>
        <a:latin typeface="+mn-lt"/>
        <a:ea typeface="+mn-ea"/>
        <a:cs typeface="+mn-cs"/>
      </a:defRPr>
    </a:lvl8pPr>
    <a:lvl9pPr marL="3657509" algn="l" defTabSz="91437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85800" y="1143000"/>
            <a:ext cx="5486400" cy="3086100"/>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782748E8-22C7-4F4F-85D2-6A28A2061AE1}" type="slidenum">
              <a:rPr lang="fr-FR" smtClean="0"/>
              <a:pPr>
                <a:defRPr/>
              </a:pPr>
              <a:t>1</a:t>
            </a:fld>
            <a:endParaRPr lang="fr-FR"/>
          </a:p>
        </p:txBody>
      </p:sp>
    </p:spTree>
    <p:extLst>
      <p:ext uri="{BB962C8B-B14F-4D97-AF65-F5344CB8AC3E}">
        <p14:creationId xmlns:p14="http://schemas.microsoft.com/office/powerpoint/2010/main" val="29354491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2895679" y="3800649"/>
            <a:ext cx="9000000" cy="504000"/>
          </a:xfrm>
          <a:noFill/>
          <a:ln>
            <a:noFill/>
          </a:ln>
        </p:spPr>
        <p:txBody>
          <a:bodyPr anchor="ctr" anchorCtr="0"/>
          <a:lstStyle>
            <a:lvl1pPr algn="l">
              <a:defRPr sz="2400" b="1" i="0" baseline="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defRPr>
            </a:lvl1pPr>
          </a:lstStyle>
          <a:p>
            <a:r>
              <a:rPr lang="fr-FR" dirty="0"/>
              <a:t>Intitulé  de la matière </a:t>
            </a:r>
          </a:p>
        </p:txBody>
      </p:sp>
      <p:sp>
        <p:nvSpPr>
          <p:cNvPr id="3" name="Sous-titre 2"/>
          <p:cNvSpPr>
            <a:spLocks noGrp="1"/>
          </p:cNvSpPr>
          <p:nvPr>
            <p:ph type="subTitle" idx="1" hasCustomPrompt="1"/>
          </p:nvPr>
        </p:nvSpPr>
        <p:spPr>
          <a:xfrm>
            <a:off x="2596383" y="2615947"/>
            <a:ext cx="1800000" cy="504000"/>
          </a:xfrm>
        </p:spPr>
        <p:txBody>
          <a:bodyPr anchor="ctr" anchorCtr="0"/>
          <a:lstStyle>
            <a:lvl1pPr marL="0" indent="0" algn="l">
              <a:buNone/>
              <a:defRPr sz="2400" baseline="0">
                <a:effectLst>
                  <a:outerShdw blurRad="38100" dist="38100" dir="2700000" algn="tl">
                    <a:srgbClr val="000000">
                      <a:alpha val="43137"/>
                    </a:srgbClr>
                  </a:outerShdw>
                </a:effectLst>
              </a:defRPr>
            </a:lvl1pPr>
            <a:lvl2pPr marL="457178" indent="0" algn="ctr">
              <a:buNone/>
              <a:defRPr sz="2000"/>
            </a:lvl2pPr>
            <a:lvl3pPr marL="914354" indent="0" algn="ctr">
              <a:buNone/>
              <a:defRPr sz="19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fr-FR" dirty="0"/>
              <a:t>Niveau</a:t>
            </a:r>
          </a:p>
        </p:txBody>
      </p:sp>
      <p:pic>
        <p:nvPicPr>
          <p:cNvPr id="8" name="Image 7"/>
          <p:cNvPicPr>
            <a:picLocks noChangeAspect="1"/>
          </p:cNvPicPr>
          <p:nvPr userDrawn="1"/>
        </p:nvPicPr>
        <p:blipFill>
          <a:blip r:embed="rId2"/>
          <a:stretch>
            <a:fillRect/>
          </a:stretch>
        </p:blipFill>
        <p:spPr>
          <a:xfrm>
            <a:off x="12797" y="-37208"/>
            <a:ext cx="12179204" cy="1821493"/>
          </a:xfrm>
          <a:prstGeom prst="rect">
            <a:avLst/>
          </a:prstGeom>
        </p:spPr>
      </p:pic>
      <p:sp>
        <p:nvSpPr>
          <p:cNvPr id="11" name="ZoneTexte 10"/>
          <p:cNvSpPr txBox="1"/>
          <p:nvPr userDrawn="1"/>
        </p:nvSpPr>
        <p:spPr>
          <a:xfrm>
            <a:off x="2150835" y="1778417"/>
            <a:ext cx="7903126" cy="400110"/>
          </a:xfrm>
          <a:prstGeom prst="rect">
            <a:avLst/>
          </a:prstGeom>
          <a:noFill/>
        </p:spPr>
        <p:txBody>
          <a:bodyPr wrap="none" rtlCol="0">
            <a:spAutoFit/>
          </a:bodyPr>
          <a:lstStyle/>
          <a:p>
            <a:r>
              <a:rPr lang="fr-FR" sz="2000" b="1" dirty="0">
                <a:effectLst>
                  <a:outerShdw blurRad="38100" dist="38100" dir="2700000" algn="tl">
                    <a:srgbClr val="000000">
                      <a:alpha val="43137"/>
                    </a:srgbClr>
                  </a:outerShdw>
                </a:effectLst>
              </a:rPr>
              <a:t>RESSOURCES NUMERIQUES DES ENSEIGNEMENTS DU LMD  </a:t>
            </a:r>
          </a:p>
        </p:txBody>
      </p:sp>
      <p:sp>
        <p:nvSpPr>
          <p:cNvPr id="46" name="Sous-titre 2"/>
          <p:cNvSpPr txBox="1">
            <a:spLocks/>
          </p:cNvSpPr>
          <p:nvPr userDrawn="1"/>
        </p:nvSpPr>
        <p:spPr bwMode="auto">
          <a:xfrm>
            <a:off x="4757759" y="3210944"/>
            <a:ext cx="1800000" cy="504000"/>
          </a:xfrm>
          <a:prstGeom prst="rect">
            <a:avLst/>
          </a:prstGeom>
          <a:noFill/>
          <a:ln w="9525">
            <a:noFill/>
            <a:miter lim="800000"/>
            <a:headEnd/>
            <a:tailEnd/>
          </a:ln>
        </p:spPr>
        <p:txBody>
          <a:bodyPr vert="horz" wrap="square" lIns="91439" tIns="45719" rIns="91439" bIns="45719" numCol="1" anchor="t" anchorCtr="0" compatLnSpc="1">
            <a:prstTxWarp prst="textNoShape">
              <a:avLst/>
            </a:prstTxWarp>
          </a:bodyPr>
          <a:lstStyle>
            <a:lvl1pPr marL="0" indent="0" algn="l" defTabSz="912813" rtl="0" fontAlgn="base">
              <a:lnSpc>
                <a:spcPct val="90000"/>
              </a:lnSpc>
              <a:spcBef>
                <a:spcPts val="1000"/>
              </a:spcBef>
              <a:spcAft>
                <a:spcPct val="0"/>
              </a:spcAft>
              <a:buClr>
                <a:srgbClr val="2B519F"/>
              </a:buClr>
              <a:buFont typeface="Wingdings 3" pitchFamily="18" charset="2"/>
              <a:buNone/>
              <a:defRPr sz="2000" kern="1200" baseline="0">
                <a:solidFill>
                  <a:schemeClr val="tx1"/>
                </a:solidFill>
                <a:latin typeface="+mn-lt"/>
                <a:ea typeface="+mn-ea"/>
                <a:cs typeface="+mn-cs"/>
              </a:defRPr>
            </a:lvl1pPr>
            <a:lvl2pPr marL="457189" indent="0" algn="ctr" defTabSz="912813" rtl="0" fontAlgn="base">
              <a:lnSpc>
                <a:spcPct val="90000"/>
              </a:lnSpc>
              <a:spcBef>
                <a:spcPts val="500"/>
              </a:spcBef>
              <a:spcAft>
                <a:spcPct val="0"/>
              </a:spcAft>
              <a:buClr>
                <a:srgbClr val="002060"/>
              </a:buClr>
              <a:buFont typeface="Wingdings 3" pitchFamily="18" charset="2"/>
              <a:buNone/>
              <a:defRPr sz="2000" kern="1200">
                <a:solidFill>
                  <a:schemeClr val="tx1"/>
                </a:solidFill>
                <a:latin typeface="+mn-lt"/>
                <a:ea typeface="+mn-ea"/>
                <a:cs typeface="+mn-cs"/>
              </a:defRPr>
            </a:lvl2pPr>
            <a:lvl3pPr marL="914377" indent="0" algn="ctr" defTabSz="912813" rtl="0" fontAlgn="base">
              <a:lnSpc>
                <a:spcPct val="90000"/>
              </a:lnSpc>
              <a:spcBef>
                <a:spcPts val="500"/>
              </a:spcBef>
              <a:spcAft>
                <a:spcPct val="0"/>
              </a:spcAft>
              <a:buClr>
                <a:schemeClr val="accent2">
                  <a:lumMod val="50000"/>
                </a:schemeClr>
              </a:buClr>
              <a:buFont typeface="Wingdings 2" pitchFamily="18" charset="2"/>
              <a:buNone/>
              <a:defRPr sz="1900" kern="1200">
                <a:solidFill>
                  <a:schemeClr val="tx1"/>
                </a:solidFill>
                <a:latin typeface="+mn-lt"/>
                <a:ea typeface="+mn-ea"/>
                <a:cs typeface="+mn-cs"/>
              </a:defRPr>
            </a:lvl3pPr>
            <a:lvl4pPr marL="1371566" indent="0" algn="ctr" defTabSz="912813" rtl="0" fontAlgn="base">
              <a:lnSpc>
                <a:spcPct val="90000"/>
              </a:lnSpc>
              <a:spcBef>
                <a:spcPts val="500"/>
              </a:spcBef>
              <a:spcAft>
                <a:spcPct val="0"/>
              </a:spcAft>
              <a:buClr>
                <a:srgbClr val="C00000"/>
              </a:buClr>
              <a:buFont typeface="Calibri" pitchFamily="34" charset="0"/>
              <a:buNone/>
              <a:defRPr sz="1600" kern="1200">
                <a:solidFill>
                  <a:schemeClr val="tx1"/>
                </a:solidFill>
                <a:latin typeface="+mn-lt"/>
                <a:ea typeface="+mn-ea"/>
                <a:cs typeface="+mn-cs"/>
              </a:defRPr>
            </a:lvl4pPr>
            <a:lvl5pPr marL="1828754" indent="0" algn="ctr" defTabSz="912813" rtl="0" fontAlgn="base">
              <a:lnSpc>
                <a:spcPct val="90000"/>
              </a:lnSpc>
              <a:spcBef>
                <a:spcPts val="500"/>
              </a:spcBef>
              <a:spcAft>
                <a:spcPct val="0"/>
              </a:spcAft>
              <a:buFont typeface="Wingdings" pitchFamily="2" charset="2"/>
              <a:buNone/>
              <a:defRPr sz="1600" kern="1200">
                <a:solidFill>
                  <a:schemeClr val="tx1"/>
                </a:solidFill>
                <a:latin typeface="+mn-lt"/>
                <a:ea typeface="+mn-ea"/>
                <a:cs typeface="+mn-cs"/>
              </a:defRPr>
            </a:lvl5pPr>
            <a:lvl6pPr marL="2285943"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131"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320"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509"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2400" dirty="0">
                <a:effectLst/>
              </a:rPr>
              <a:t>S/Domaine</a:t>
            </a:r>
            <a:r>
              <a:rPr lang="fr-FR" sz="2400" baseline="0" dirty="0">
                <a:effectLst/>
              </a:rPr>
              <a:t> :</a:t>
            </a:r>
            <a:endParaRPr lang="fr-FR" sz="2400" dirty="0">
              <a:effectLst/>
            </a:endParaRPr>
          </a:p>
        </p:txBody>
      </p:sp>
      <p:sp>
        <p:nvSpPr>
          <p:cNvPr id="47" name="ZoneTexte 46"/>
          <p:cNvSpPr txBox="1"/>
          <p:nvPr userDrawn="1"/>
        </p:nvSpPr>
        <p:spPr>
          <a:xfrm>
            <a:off x="4757759" y="2637116"/>
            <a:ext cx="1506053" cy="461665"/>
          </a:xfrm>
          <a:prstGeom prst="rect">
            <a:avLst/>
          </a:prstGeom>
          <a:noFill/>
        </p:spPr>
        <p:txBody>
          <a:bodyPr wrap="none" rtlCol="0" anchor="ctr" anchorCtr="0">
            <a:spAutoFit/>
          </a:bodyPr>
          <a:lstStyle/>
          <a:p>
            <a:pPr algn="l"/>
            <a:r>
              <a:rPr lang="fr-FR" sz="2400" dirty="0">
                <a:latin typeface="+mn-lt"/>
              </a:rPr>
              <a:t>Semestre :</a:t>
            </a:r>
          </a:p>
        </p:txBody>
      </p:sp>
      <p:sp>
        <p:nvSpPr>
          <p:cNvPr id="23" name="ZoneTexte 22"/>
          <p:cNvSpPr txBox="1"/>
          <p:nvPr userDrawn="1"/>
        </p:nvSpPr>
        <p:spPr>
          <a:xfrm>
            <a:off x="1347680" y="2637116"/>
            <a:ext cx="1204369" cy="461665"/>
          </a:xfrm>
          <a:prstGeom prst="rect">
            <a:avLst/>
          </a:prstGeom>
          <a:noFill/>
        </p:spPr>
        <p:txBody>
          <a:bodyPr wrap="none" rtlCol="0" anchor="ctr" anchorCtr="0">
            <a:spAutoFit/>
          </a:bodyPr>
          <a:lstStyle/>
          <a:p>
            <a:pPr algn="l"/>
            <a:r>
              <a:rPr lang="fr-FR" sz="2400" dirty="0">
                <a:latin typeface="+mn-lt"/>
              </a:rPr>
              <a:t>Niveau :</a:t>
            </a:r>
          </a:p>
        </p:txBody>
      </p:sp>
      <p:sp>
        <p:nvSpPr>
          <p:cNvPr id="48" name="Sous-titre 2"/>
          <p:cNvSpPr txBox="1">
            <a:spLocks/>
          </p:cNvSpPr>
          <p:nvPr userDrawn="1"/>
        </p:nvSpPr>
        <p:spPr bwMode="auto">
          <a:xfrm>
            <a:off x="1347679" y="3210944"/>
            <a:ext cx="1548000" cy="504000"/>
          </a:xfrm>
          <a:prstGeom prst="rect">
            <a:avLst/>
          </a:prstGeom>
          <a:noFill/>
          <a:ln w="9525">
            <a:noFill/>
            <a:miter lim="800000"/>
            <a:headEnd/>
            <a:tailEnd/>
          </a:ln>
        </p:spPr>
        <p:txBody>
          <a:bodyPr vert="horz" wrap="square" lIns="91439" tIns="45719" rIns="91439" bIns="45719" numCol="1" anchor="ctr" anchorCtr="0" compatLnSpc="1">
            <a:prstTxWarp prst="textNoShape">
              <a:avLst/>
            </a:prstTxWarp>
          </a:bodyPr>
          <a:lstStyle>
            <a:lvl1pPr marL="0" indent="0" algn="l" defTabSz="912813" rtl="0" fontAlgn="base">
              <a:lnSpc>
                <a:spcPct val="90000"/>
              </a:lnSpc>
              <a:spcBef>
                <a:spcPts val="1000"/>
              </a:spcBef>
              <a:spcAft>
                <a:spcPct val="0"/>
              </a:spcAft>
              <a:buClr>
                <a:srgbClr val="2B519F"/>
              </a:buClr>
              <a:buFont typeface="Wingdings 3" pitchFamily="18" charset="2"/>
              <a:buNone/>
              <a:defRPr sz="2000" kern="1200" baseline="0">
                <a:solidFill>
                  <a:schemeClr val="tx1"/>
                </a:solidFill>
                <a:effectLst>
                  <a:outerShdw blurRad="38100" dist="38100" dir="2700000" algn="tl">
                    <a:srgbClr val="000000">
                      <a:alpha val="43137"/>
                    </a:srgbClr>
                  </a:outerShdw>
                </a:effectLst>
                <a:latin typeface="+mn-lt"/>
                <a:ea typeface="+mn-ea"/>
                <a:cs typeface="+mn-cs"/>
              </a:defRPr>
            </a:lvl1pPr>
            <a:lvl2pPr marL="457189" indent="0" algn="ctr" defTabSz="912813" rtl="0" fontAlgn="base">
              <a:lnSpc>
                <a:spcPct val="90000"/>
              </a:lnSpc>
              <a:spcBef>
                <a:spcPts val="500"/>
              </a:spcBef>
              <a:spcAft>
                <a:spcPct val="0"/>
              </a:spcAft>
              <a:buClr>
                <a:srgbClr val="002060"/>
              </a:buClr>
              <a:buFont typeface="Wingdings 3" pitchFamily="18" charset="2"/>
              <a:buNone/>
              <a:defRPr sz="2000" kern="1200">
                <a:solidFill>
                  <a:schemeClr val="tx1"/>
                </a:solidFill>
                <a:latin typeface="+mn-lt"/>
                <a:ea typeface="+mn-ea"/>
                <a:cs typeface="+mn-cs"/>
              </a:defRPr>
            </a:lvl2pPr>
            <a:lvl3pPr marL="914377" indent="0" algn="ctr" defTabSz="912813" rtl="0" fontAlgn="base">
              <a:lnSpc>
                <a:spcPct val="90000"/>
              </a:lnSpc>
              <a:spcBef>
                <a:spcPts val="500"/>
              </a:spcBef>
              <a:spcAft>
                <a:spcPct val="0"/>
              </a:spcAft>
              <a:buClr>
                <a:schemeClr val="accent2">
                  <a:lumMod val="50000"/>
                </a:schemeClr>
              </a:buClr>
              <a:buFont typeface="Wingdings 2" pitchFamily="18" charset="2"/>
              <a:buNone/>
              <a:defRPr sz="1900" kern="1200">
                <a:solidFill>
                  <a:schemeClr val="tx1"/>
                </a:solidFill>
                <a:latin typeface="+mn-lt"/>
                <a:ea typeface="+mn-ea"/>
                <a:cs typeface="+mn-cs"/>
              </a:defRPr>
            </a:lvl3pPr>
            <a:lvl4pPr marL="1371566" indent="0" algn="ctr" defTabSz="912813" rtl="0" fontAlgn="base">
              <a:lnSpc>
                <a:spcPct val="90000"/>
              </a:lnSpc>
              <a:spcBef>
                <a:spcPts val="500"/>
              </a:spcBef>
              <a:spcAft>
                <a:spcPct val="0"/>
              </a:spcAft>
              <a:buClr>
                <a:srgbClr val="C00000"/>
              </a:buClr>
              <a:buFont typeface="Calibri" pitchFamily="34" charset="0"/>
              <a:buNone/>
              <a:defRPr sz="1600" kern="1200">
                <a:solidFill>
                  <a:schemeClr val="tx1"/>
                </a:solidFill>
                <a:latin typeface="+mn-lt"/>
                <a:ea typeface="+mn-ea"/>
                <a:cs typeface="+mn-cs"/>
              </a:defRPr>
            </a:lvl4pPr>
            <a:lvl5pPr marL="1828754" indent="0" algn="ctr" defTabSz="912813" rtl="0" fontAlgn="base">
              <a:lnSpc>
                <a:spcPct val="90000"/>
              </a:lnSpc>
              <a:spcBef>
                <a:spcPts val="500"/>
              </a:spcBef>
              <a:spcAft>
                <a:spcPct val="0"/>
              </a:spcAft>
              <a:buFont typeface="Wingdings" pitchFamily="2" charset="2"/>
              <a:buNone/>
              <a:defRPr sz="1600" kern="1200">
                <a:solidFill>
                  <a:schemeClr val="tx1"/>
                </a:solidFill>
                <a:latin typeface="+mn-lt"/>
                <a:ea typeface="+mn-ea"/>
                <a:cs typeface="+mn-cs"/>
              </a:defRPr>
            </a:lvl5pPr>
            <a:lvl6pPr marL="2285943"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131"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320"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509"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2400" dirty="0">
                <a:effectLst/>
              </a:rPr>
              <a:t>Domaine : </a:t>
            </a:r>
          </a:p>
        </p:txBody>
      </p:sp>
      <p:sp>
        <p:nvSpPr>
          <p:cNvPr id="53" name="Sous-titre 2"/>
          <p:cNvSpPr txBox="1">
            <a:spLocks/>
          </p:cNvSpPr>
          <p:nvPr userDrawn="1"/>
        </p:nvSpPr>
        <p:spPr bwMode="auto">
          <a:xfrm>
            <a:off x="1347679" y="3805941"/>
            <a:ext cx="1368000" cy="504000"/>
          </a:xfrm>
          <a:prstGeom prst="rect">
            <a:avLst/>
          </a:prstGeom>
          <a:noFill/>
          <a:ln w="9525">
            <a:noFill/>
            <a:miter lim="800000"/>
            <a:headEnd/>
            <a:tailEnd/>
          </a:ln>
        </p:spPr>
        <p:txBody>
          <a:bodyPr vert="horz" wrap="square" lIns="91439" tIns="45719" rIns="91439" bIns="45719" numCol="1" anchor="ctr" anchorCtr="0" compatLnSpc="1">
            <a:prstTxWarp prst="textNoShape">
              <a:avLst/>
            </a:prstTxWarp>
          </a:bodyPr>
          <a:lstStyle>
            <a:lvl1pPr marL="0" indent="0" algn="l" defTabSz="912813" rtl="0" fontAlgn="base">
              <a:lnSpc>
                <a:spcPct val="90000"/>
              </a:lnSpc>
              <a:spcBef>
                <a:spcPts val="1000"/>
              </a:spcBef>
              <a:spcAft>
                <a:spcPct val="0"/>
              </a:spcAft>
              <a:buClr>
                <a:srgbClr val="2B519F"/>
              </a:buClr>
              <a:buFont typeface="Wingdings 3" pitchFamily="18" charset="2"/>
              <a:buNone/>
              <a:defRPr sz="2000" kern="1200" baseline="0">
                <a:solidFill>
                  <a:schemeClr val="tx1"/>
                </a:solidFill>
                <a:effectLst>
                  <a:outerShdw blurRad="38100" dist="38100" dir="2700000" algn="tl">
                    <a:srgbClr val="000000">
                      <a:alpha val="43137"/>
                    </a:srgbClr>
                  </a:outerShdw>
                </a:effectLst>
                <a:latin typeface="+mn-lt"/>
                <a:ea typeface="+mn-ea"/>
                <a:cs typeface="+mn-cs"/>
              </a:defRPr>
            </a:lvl1pPr>
            <a:lvl2pPr marL="457189" indent="0" algn="ctr" defTabSz="912813" rtl="0" fontAlgn="base">
              <a:lnSpc>
                <a:spcPct val="90000"/>
              </a:lnSpc>
              <a:spcBef>
                <a:spcPts val="500"/>
              </a:spcBef>
              <a:spcAft>
                <a:spcPct val="0"/>
              </a:spcAft>
              <a:buClr>
                <a:srgbClr val="002060"/>
              </a:buClr>
              <a:buFont typeface="Wingdings 3" pitchFamily="18" charset="2"/>
              <a:buNone/>
              <a:defRPr sz="2000" kern="1200">
                <a:solidFill>
                  <a:schemeClr val="tx1"/>
                </a:solidFill>
                <a:latin typeface="+mn-lt"/>
                <a:ea typeface="+mn-ea"/>
                <a:cs typeface="+mn-cs"/>
              </a:defRPr>
            </a:lvl2pPr>
            <a:lvl3pPr marL="914377" indent="0" algn="ctr" defTabSz="912813" rtl="0" fontAlgn="base">
              <a:lnSpc>
                <a:spcPct val="90000"/>
              </a:lnSpc>
              <a:spcBef>
                <a:spcPts val="500"/>
              </a:spcBef>
              <a:spcAft>
                <a:spcPct val="0"/>
              </a:spcAft>
              <a:buClr>
                <a:schemeClr val="accent2">
                  <a:lumMod val="50000"/>
                </a:schemeClr>
              </a:buClr>
              <a:buFont typeface="Wingdings 2" pitchFamily="18" charset="2"/>
              <a:buNone/>
              <a:defRPr sz="1900" kern="1200">
                <a:solidFill>
                  <a:schemeClr val="tx1"/>
                </a:solidFill>
                <a:latin typeface="+mn-lt"/>
                <a:ea typeface="+mn-ea"/>
                <a:cs typeface="+mn-cs"/>
              </a:defRPr>
            </a:lvl3pPr>
            <a:lvl4pPr marL="1371566" indent="0" algn="ctr" defTabSz="912813" rtl="0" fontAlgn="base">
              <a:lnSpc>
                <a:spcPct val="90000"/>
              </a:lnSpc>
              <a:spcBef>
                <a:spcPts val="500"/>
              </a:spcBef>
              <a:spcAft>
                <a:spcPct val="0"/>
              </a:spcAft>
              <a:buClr>
                <a:srgbClr val="C00000"/>
              </a:buClr>
              <a:buFont typeface="Calibri" pitchFamily="34" charset="0"/>
              <a:buNone/>
              <a:defRPr sz="1600" kern="1200">
                <a:solidFill>
                  <a:schemeClr val="tx1"/>
                </a:solidFill>
                <a:latin typeface="+mn-lt"/>
                <a:ea typeface="+mn-ea"/>
                <a:cs typeface="+mn-cs"/>
              </a:defRPr>
            </a:lvl4pPr>
            <a:lvl5pPr marL="1828754" indent="0" algn="ctr" defTabSz="912813" rtl="0" fontAlgn="base">
              <a:lnSpc>
                <a:spcPct val="90000"/>
              </a:lnSpc>
              <a:spcBef>
                <a:spcPts val="500"/>
              </a:spcBef>
              <a:spcAft>
                <a:spcPct val="0"/>
              </a:spcAft>
              <a:buFont typeface="Wingdings" pitchFamily="2" charset="2"/>
              <a:buNone/>
              <a:defRPr sz="1600" kern="1200">
                <a:solidFill>
                  <a:schemeClr val="tx1"/>
                </a:solidFill>
                <a:latin typeface="+mn-lt"/>
                <a:ea typeface="+mn-ea"/>
                <a:cs typeface="+mn-cs"/>
              </a:defRPr>
            </a:lvl5pPr>
            <a:lvl6pPr marL="2285943"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131"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320"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509"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2400" dirty="0">
                <a:effectLst/>
              </a:rPr>
              <a:t>Matière : </a:t>
            </a:r>
          </a:p>
        </p:txBody>
      </p:sp>
      <p:sp>
        <p:nvSpPr>
          <p:cNvPr id="54" name="Sous-titre 2"/>
          <p:cNvSpPr txBox="1">
            <a:spLocks/>
          </p:cNvSpPr>
          <p:nvPr userDrawn="1"/>
        </p:nvSpPr>
        <p:spPr bwMode="auto">
          <a:xfrm>
            <a:off x="1347679" y="4400938"/>
            <a:ext cx="2016000" cy="504000"/>
          </a:xfrm>
          <a:prstGeom prst="rect">
            <a:avLst/>
          </a:prstGeom>
          <a:noFill/>
          <a:ln w="9525">
            <a:noFill/>
            <a:miter lim="800000"/>
            <a:headEnd/>
            <a:tailEnd/>
          </a:ln>
        </p:spPr>
        <p:txBody>
          <a:bodyPr vert="horz" wrap="square" lIns="91439" tIns="45719" rIns="91439" bIns="45719" numCol="1" anchor="ctr" anchorCtr="0" compatLnSpc="1">
            <a:prstTxWarp prst="textNoShape">
              <a:avLst/>
            </a:prstTxWarp>
          </a:bodyPr>
          <a:lstStyle>
            <a:lvl1pPr marL="0" indent="0" algn="l" defTabSz="912813" rtl="0" fontAlgn="base">
              <a:lnSpc>
                <a:spcPct val="90000"/>
              </a:lnSpc>
              <a:spcBef>
                <a:spcPts val="1000"/>
              </a:spcBef>
              <a:spcAft>
                <a:spcPct val="0"/>
              </a:spcAft>
              <a:buClr>
                <a:srgbClr val="2B519F"/>
              </a:buClr>
              <a:buFont typeface="Wingdings 3" pitchFamily="18" charset="2"/>
              <a:buNone/>
              <a:defRPr sz="2000" kern="1200" baseline="0">
                <a:solidFill>
                  <a:schemeClr val="tx1"/>
                </a:solidFill>
                <a:effectLst>
                  <a:outerShdw blurRad="38100" dist="38100" dir="2700000" algn="tl">
                    <a:srgbClr val="000000">
                      <a:alpha val="43137"/>
                    </a:srgbClr>
                  </a:outerShdw>
                </a:effectLst>
                <a:latin typeface="+mn-lt"/>
                <a:ea typeface="+mn-ea"/>
                <a:cs typeface="+mn-cs"/>
              </a:defRPr>
            </a:lvl1pPr>
            <a:lvl2pPr marL="457189" indent="0" algn="ctr" defTabSz="912813" rtl="0" fontAlgn="base">
              <a:lnSpc>
                <a:spcPct val="90000"/>
              </a:lnSpc>
              <a:spcBef>
                <a:spcPts val="500"/>
              </a:spcBef>
              <a:spcAft>
                <a:spcPct val="0"/>
              </a:spcAft>
              <a:buClr>
                <a:srgbClr val="002060"/>
              </a:buClr>
              <a:buFont typeface="Wingdings 3" pitchFamily="18" charset="2"/>
              <a:buNone/>
              <a:defRPr sz="2000" kern="1200">
                <a:solidFill>
                  <a:schemeClr val="tx1"/>
                </a:solidFill>
                <a:latin typeface="+mn-lt"/>
                <a:ea typeface="+mn-ea"/>
                <a:cs typeface="+mn-cs"/>
              </a:defRPr>
            </a:lvl2pPr>
            <a:lvl3pPr marL="914377" indent="0" algn="ctr" defTabSz="912813" rtl="0" fontAlgn="base">
              <a:lnSpc>
                <a:spcPct val="90000"/>
              </a:lnSpc>
              <a:spcBef>
                <a:spcPts val="500"/>
              </a:spcBef>
              <a:spcAft>
                <a:spcPct val="0"/>
              </a:spcAft>
              <a:buClr>
                <a:schemeClr val="accent2">
                  <a:lumMod val="50000"/>
                </a:schemeClr>
              </a:buClr>
              <a:buFont typeface="Wingdings 2" pitchFamily="18" charset="2"/>
              <a:buNone/>
              <a:defRPr sz="1900" kern="1200">
                <a:solidFill>
                  <a:schemeClr val="tx1"/>
                </a:solidFill>
                <a:latin typeface="+mn-lt"/>
                <a:ea typeface="+mn-ea"/>
                <a:cs typeface="+mn-cs"/>
              </a:defRPr>
            </a:lvl3pPr>
            <a:lvl4pPr marL="1371566" indent="0" algn="ctr" defTabSz="912813" rtl="0" fontAlgn="base">
              <a:lnSpc>
                <a:spcPct val="90000"/>
              </a:lnSpc>
              <a:spcBef>
                <a:spcPts val="500"/>
              </a:spcBef>
              <a:spcAft>
                <a:spcPct val="0"/>
              </a:spcAft>
              <a:buClr>
                <a:srgbClr val="C00000"/>
              </a:buClr>
              <a:buFont typeface="Calibri" pitchFamily="34" charset="0"/>
              <a:buNone/>
              <a:defRPr sz="1600" kern="1200">
                <a:solidFill>
                  <a:schemeClr val="tx1"/>
                </a:solidFill>
                <a:latin typeface="+mn-lt"/>
                <a:ea typeface="+mn-ea"/>
                <a:cs typeface="+mn-cs"/>
              </a:defRPr>
            </a:lvl4pPr>
            <a:lvl5pPr marL="1828754" indent="0" algn="ctr" defTabSz="912813" rtl="0" fontAlgn="base">
              <a:lnSpc>
                <a:spcPct val="90000"/>
              </a:lnSpc>
              <a:spcBef>
                <a:spcPts val="500"/>
              </a:spcBef>
              <a:spcAft>
                <a:spcPct val="0"/>
              </a:spcAft>
              <a:buFont typeface="Wingdings" pitchFamily="2" charset="2"/>
              <a:buNone/>
              <a:defRPr sz="1600" kern="1200">
                <a:solidFill>
                  <a:schemeClr val="tx1"/>
                </a:solidFill>
                <a:latin typeface="+mn-lt"/>
                <a:ea typeface="+mn-ea"/>
                <a:cs typeface="+mn-cs"/>
              </a:defRPr>
            </a:lvl5pPr>
            <a:lvl6pPr marL="2285943"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131"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320"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509"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2400" dirty="0">
                <a:effectLst/>
              </a:rPr>
              <a:t>Présentateur : </a:t>
            </a:r>
          </a:p>
        </p:txBody>
      </p:sp>
      <p:sp>
        <p:nvSpPr>
          <p:cNvPr id="55" name="Sous-titre 2"/>
          <p:cNvSpPr txBox="1">
            <a:spLocks/>
          </p:cNvSpPr>
          <p:nvPr userDrawn="1"/>
        </p:nvSpPr>
        <p:spPr bwMode="auto">
          <a:xfrm>
            <a:off x="1347679" y="4995935"/>
            <a:ext cx="1656000" cy="504000"/>
          </a:xfrm>
          <a:prstGeom prst="rect">
            <a:avLst/>
          </a:prstGeom>
          <a:noFill/>
          <a:ln w="9525">
            <a:noFill/>
            <a:miter lim="800000"/>
            <a:headEnd/>
            <a:tailEnd/>
          </a:ln>
        </p:spPr>
        <p:txBody>
          <a:bodyPr vert="horz" wrap="square" lIns="91439" tIns="45719" rIns="91439" bIns="45719" numCol="1" anchor="ctr" anchorCtr="0" compatLnSpc="1">
            <a:prstTxWarp prst="textNoShape">
              <a:avLst/>
            </a:prstTxWarp>
          </a:bodyPr>
          <a:lstStyle>
            <a:lvl1pPr marL="0" indent="0" algn="l" defTabSz="912813" rtl="0" fontAlgn="base">
              <a:lnSpc>
                <a:spcPct val="90000"/>
              </a:lnSpc>
              <a:spcBef>
                <a:spcPts val="1000"/>
              </a:spcBef>
              <a:spcAft>
                <a:spcPct val="0"/>
              </a:spcAft>
              <a:buClr>
                <a:srgbClr val="2B519F"/>
              </a:buClr>
              <a:buFont typeface="Wingdings 3" pitchFamily="18" charset="2"/>
              <a:buNone/>
              <a:defRPr sz="2000" kern="1200" baseline="0">
                <a:solidFill>
                  <a:schemeClr val="tx1"/>
                </a:solidFill>
                <a:effectLst>
                  <a:outerShdw blurRad="38100" dist="38100" dir="2700000" algn="tl">
                    <a:srgbClr val="000000">
                      <a:alpha val="43137"/>
                    </a:srgbClr>
                  </a:outerShdw>
                </a:effectLst>
                <a:latin typeface="+mn-lt"/>
                <a:ea typeface="+mn-ea"/>
                <a:cs typeface="+mn-cs"/>
              </a:defRPr>
            </a:lvl1pPr>
            <a:lvl2pPr marL="457189" indent="0" algn="ctr" defTabSz="912813" rtl="0" fontAlgn="base">
              <a:lnSpc>
                <a:spcPct val="90000"/>
              </a:lnSpc>
              <a:spcBef>
                <a:spcPts val="500"/>
              </a:spcBef>
              <a:spcAft>
                <a:spcPct val="0"/>
              </a:spcAft>
              <a:buClr>
                <a:srgbClr val="002060"/>
              </a:buClr>
              <a:buFont typeface="Wingdings 3" pitchFamily="18" charset="2"/>
              <a:buNone/>
              <a:defRPr sz="2000" kern="1200">
                <a:solidFill>
                  <a:schemeClr val="tx1"/>
                </a:solidFill>
                <a:latin typeface="+mn-lt"/>
                <a:ea typeface="+mn-ea"/>
                <a:cs typeface="+mn-cs"/>
              </a:defRPr>
            </a:lvl2pPr>
            <a:lvl3pPr marL="914377" indent="0" algn="ctr" defTabSz="912813" rtl="0" fontAlgn="base">
              <a:lnSpc>
                <a:spcPct val="90000"/>
              </a:lnSpc>
              <a:spcBef>
                <a:spcPts val="500"/>
              </a:spcBef>
              <a:spcAft>
                <a:spcPct val="0"/>
              </a:spcAft>
              <a:buClr>
                <a:schemeClr val="accent2">
                  <a:lumMod val="50000"/>
                </a:schemeClr>
              </a:buClr>
              <a:buFont typeface="Wingdings 2" pitchFamily="18" charset="2"/>
              <a:buNone/>
              <a:defRPr sz="1900" kern="1200">
                <a:solidFill>
                  <a:schemeClr val="tx1"/>
                </a:solidFill>
                <a:latin typeface="+mn-lt"/>
                <a:ea typeface="+mn-ea"/>
                <a:cs typeface="+mn-cs"/>
              </a:defRPr>
            </a:lvl3pPr>
            <a:lvl4pPr marL="1371566" indent="0" algn="ctr" defTabSz="912813" rtl="0" fontAlgn="base">
              <a:lnSpc>
                <a:spcPct val="90000"/>
              </a:lnSpc>
              <a:spcBef>
                <a:spcPts val="500"/>
              </a:spcBef>
              <a:spcAft>
                <a:spcPct val="0"/>
              </a:spcAft>
              <a:buClr>
                <a:srgbClr val="C00000"/>
              </a:buClr>
              <a:buFont typeface="Calibri" pitchFamily="34" charset="0"/>
              <a:buNone/>
              <a:defRPr sz="1600" kern="1200">
                <a:solidFill>
                  <a:schemeClr val="tx1"/>
                </a:solidFill>
                <a:latin typeface="+mn-lt"/>
                <a:ea typeface="+mn-ea"/>
                <a:cs typeface="+mn-cs"/>
              </a:defRPr>
            </a:lvl4pPr>
            <a:lvl5pPr marL="1828754" indent="0" algn="ctr" defTabSz="912813" rtl="0" fontAlgn="base">
              <a:lnSpc>
                <a:spcPct val="90000"/>
              </a:lnSpc>
              <a:spcBef>
                <a:spcPts val="500"/>
              </a:spcBef>
              <a:spcAft>
                <a:spcPct val="0"/>
              </a:spcAft>
              <a:buFont typeface="Wingdings" pitchFamily="2" charset="2"/>
              <a:buNone/>
              <a:defRPr sz="1600" kern="1200">
                <a:solidFill>
                  <a:schemeClr val="tx1"/>
                </a:solidFill>
                <a:latin typeface="+mn-lt"/>
                <a:ea typeface="+mn-ea"/>
                <a:cs typeface="+mn-cs"/>
              </a:defRPr>
            </a:lvl5pPr>
            <a:lvl6pPr marL="2285943"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131"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320"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509"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2400" dirty="0">
                <a:effectLst/>
              </a:rPr>
              <a:t>Séquence : </a:t>
            </a:r>
          </a:p>
        </p:txBody>
      </p:sp>
      <p:sp>
        <p:nvSpPr>
          <p:cNvPr id="56" name="Sous-titre 2"/>
          <p:cNvSpPr txBox="1">
            <a:spLocks/>
          </p:cNvSpPr>
          <p:nvPr userDrawn="1"/>
        </p:nvSpPr>
        <p:spPr bwMode="auto">
          <a:xfrm>
            <a:off x="1347679" y="5590934"/>
            <a:ext cx="2952000" cy="504000"/>
          </a:xfrm>
          <a:prstGeom prst="rect">
            <a:avLst/>
          </a:prstGeom>
          <a:noFill/>
          <a:ln w="9525">
            <a:noFill/>
            <a:miter lim="800000"/>
            <a:headEnd/>
            <a:tailEnd/>
          </a:ln>
        </p:spPr>
        <p:txBody>
          <a:bodyPr vert="horz" wrap="square" lIns="91439" tIns="45719" rIns="91439" bIns="45719" numCol="1" anchor="ctr" anchorCtr="0" compatLnSpc="1">
            <a:prstTxWarp prst="textNoShape">
              <a:avLst/>
            </a:prstTxWarp>
          </a:bodyPr>
          <a:lstStyle>
            <a:lvl1pPr marL="0" indent="0" algn="l" defTabSz="912813" rtl="0" fontAlgn="base">
              <a:lnSpc>
                <a:spcPct val="90000"/>
              </a:lnSpc>
              <a:spcBef>
                <a:spcPts val="1000"/>
              </a:spcBef>
              <a:spcAft>
                <a:spcPct val="0"/>
              </a:spcAft>
              <a:buClr>
                <a:srgbClr val="2B519F"/>
              </a:buClr>
              <a:buFont typeface="Wingdings 3" pitchFamily="18" charset="2"/>
              <a:buNone/>
              <a:defRPr sz="2000" kern="1200" baseline="0">
                <a:solidFill>
                  <a:schemeClr val="tx1"/>
                </a:solidFill>
                <a:effectLst>
                  <a:outerShdw blurRad="38100" dist="38100" dir="2700000" algn="tl">
                    <a:srgbClr val="000000">
                      <a:alpha val="43137"/>
                    </a:srgbClr>
                  </a:outerShdw>
                </a:effectLst>
                <a:latin typeface="+mn-lt"/>
                <a:ea typeface="+mn-ea"/>
                <a:cs typeface="+mn-cs"/>
              </a:defRPr>
            </a:lvl1pPr>
            <a:lvl2pPr marL="457189" indent="0" algn="ctr" defTabSz="912813" rtl="0" fontAlgn="base">
              <a:lnSpc>
                <a:spcPct val="90000"/>
              </a:lnSpc>
              <a:spcBef>
                <a:spcPts val="500"/>
              </a:spcBef>
              <a:spcAft>
                <a:spcPct val="0"/>
              </a:spcAft>
              <a:buClr>
                <a:srgbClr val="002060"/>
              </a:buClr>
              <a:buFont typeface="Wingdings 3" pitchFamily="18" charset="2"/>
              <a:buNone/>
              <a:defRPr sz="2000" kern="1200">
                <a:solidFill>
                  <a:schemeClr val="tx1"/>
                </a:solidFill>
                <a:latin typeface="+mn-lt"/>
                <a:ea typeface="+mn-ea"/>
                <a:cs typeface="+mn-cs"/>
              </a:defRPr>
            </a:lvl2pPr>
            <a:lvl3pPr marL="914377" indent="0" algn="ctr" defTabSz="912813" rtl="0" fontAlgn="base">
              <a:lnSpc>
                <a:spcPct val="90000"/>
              </a:lnSpc>
              <a:spcBef>
                <a:spcPts val="500"/>
              </a:spcBef>
              <a:spcAft>
                <a:spcPct val="0"/>
              </a:spcAft>
              <a:buClr>
                <a:schemeClr val="accent2">
                  <a:lumMod val="50000"/>
                </a:schemeClr>
              </a:buClr>
              <a:buFont typeface="Wingdings 2" pitchFamily="18" charset="2"/>
              <a:buNone/>
              <a:defRPr sz="1900" kern="1200">
                <a:solidFill>
                  <a:schemeClr val="tx1"/>
                </a:solidFill>
                <a:latin typeface="+mn-lt"/>
                <a:ea typeface="+mn-ea"/>
                <a:cs typeface="+mn-cs"/>
              </a:defRPr>
            </a:lvl3pPr>
            <a:lvl4pPr marL="1371566" indent="0" algn="ctr" defTabSz="912813" rtl="0" fontAlgn="base">
              <a:lnSpc>
                <a:spcPct val="90000"/>
              </a:lnSpc>
              <a:spcBef>
                <a:spcPts val="500"/>
              </a:spcBef>
              <a:spcAft>
                <a:spcPct val="0"/>
              </a:spcAft>
              <a:buClr>
                <a:srgbClr val="C00000"/>
              </a:buClr>
              <a:buFont typeface="Calibri" pitchFamily="34" charset="0"/>
              <a:buNone/>
              <a:defRPr sz="1600" kern="1200">
                <a:solidFill>
                  <a:schemeClr val="tx1"/>
                </a:solidFill>
                <a:latin typeface="+mn-lt"/>
                <a:ea typeface="+mn-ea"/>
                <a:cs typeface="+mn-cs"/>
              </a:defRPr>
            </a:lvl4pPr>
            <a:lvl5pPr marL="1828754" indent="0" algn="ctr" defTabSz="912813" rtl="0" fontAlgn="base">
              <a:lnSpc>
                <a:spcPct val="90000"/>
              </a:lnSpc>
              <a:spcBef>
                <a:spcPts val="500"/>
              </a:spcBef>
              <a:spcAft>
                <a:spcPct val="0"/>
              </a:spcAft>
              <a:buFont typeface="Wingdings" pitchFamily="2" charset="2"/>
              <a:buNone/>
              <a:defRPr sz="1600" kern="1200">
                <a:solidFill>
                  <a:schemeClr val="tx1"/>
                </a:solidFill>
                <a:latin typeface="+mn-lt"/>
                <a:ea typeface="+mn-ea"/>
                <a:cs typeface="+mn-cs"/>
              </a:defRPr>
            </a:lvl5pPr>
            <a:lvl6pPr marL="2285943"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131"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320"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509"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2400" dirty="0">
                <a:effectLst/>
              </a:rPr>
              <a:t>Code de la ressource : </a:t>
            </a:r>
          </a:p>
        </p:txBody>
      </p:sp>
      <p:sp>
        <p:nvSpPr>
          <p:cNvPr id="82" name="Espace réservé du numéro de diapositive 81"/>
          <p:cNvSpPr>
            <a:spLocks noGrp="1"/>
          </p:cNvSpPr>
          <p:nvPr>
            <p:ph type="sldNum" sz="quarter" idx="12"/>
          </p:nvPr>
        </p:nvSpPr>
        <p:spPr/>
        <p:txBody>
          <a:bodyPr/>
          <a:lstStyle/>
          <a:p>
            <a:pPr>
              <a:defRPr/>
            </a:pPr>
            <a:fld id="{01967481-7426-4579-AA5F-1A12ED5E9FE9}" type="slidenum">
              <a:rPr lang="fr-FR" smtClean="0"/>
              <a:pPr>
                <a:defRPr/>
              </a:pPr>
              <a:t>‹N°›</a:t>
            </a:fld>
            <a:endParaRPr lang="fr-FR"/>
          </a:p>
        </p:txBody>
      </p:sp>
    </p:spTree>
    <p:extLst>
      <p:ext uri="{BB962C8B-B14F-4D97-AF65-F5344CB8AC3E}">
        <p14:creationId xmlns:p14="http://schemas.microsoft.com/office/powerpoint/2010/main" val="372016762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de section">
    <p:spTree>
      <p:nvGrpSpPr>
        <p:cNvPr id="1" name=""/>
        <p:cNvGrpSpPr/>
        <p:nvPr/>
      </p:nvGrpSpPr>
      <p:grpSpPr>
        <a:xfrm>
          <a:off x="0" y="0"/>
          <a:ext cx="0" cy="0"/>
          <a:chOff x="0" y="0"/>
          <a:chExt cx="0" cy="0"/>
        </a:xfrm>
      </p:grpSpPr>
      <p:sp>
        <p:nvSpPr>
          <p:cNvPr id="3" name="Espace réservé du texte 2"/>
          <p:cNvSpPr>
            <a:spLocks noGrp="1"/>
          </p:cNvSpPr>
          <p:nvPr>
            <p:ph type="body" idx="1" hasCustomPrompt="1"/>
          </p:nvPr>
        </p:nvSpPr>
        <p:spPr>
          <a:xfrm>
            <a:off x="831849" y="4589464"/>
            <a:ext cx="10800000" cy="1440000"/>
          </a:xfrm>
        </p:spPr>
        <p:txBody>
          <a:bodyPr/>
          <a:lstStyle>
            <a:lvl1pPr marL="0" indent="0" algn="ctr">
              <a:buNone/>
              <a:defRPr sz="2800" b="1">
                <a:solidFill>
                  <a:schemeClr val="tx1">
                    <a:lumMod val="50000"/>
                    <a:lumOff val="50000"/>
                  </a:schemeClr>
                </a:solidFill>
              </a:defRPr>
            </a:lvl1pPr>
            <a:lvl2pPr marL="457178" indent="0">
              <a:buNone/>
              <a:defRPr sz="2000">
                <a:solidFill>
                  <a:schemeClr val="tx1">
                    <a:tint val="75000"/>
                  </a:schemeClr>
                </a:solidFill>
              </a:defRPr>
            </a:lvl2pPr>
            <a:lvl3pPr marL="914354" indent="0">
              <a:buNone/>
              <a:defRPr sz="19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fr-FR" dirty="0"/>
              <a:t>Informations complémentaires </a:t>
            </a:r>
          </a:p>
        </p:txBody>
      </p:sp>
      <p:sp>
        <p:nvSpPr>
          <p:cNvPr id="5" name="Espace réservé du pied de page 4"/>
          <p:cNvSpPr>
            <a:spLocks noGrp="1"/>
          </p:cNvSpPr>
          <p:nvPr>
            <p:ph type="ftr" sz="quarter" idx="11"/>
          </p:nvPr>
        </p:nvSpPr>
        <p:spPr>
          <a:xfrm>
            <a:off x="2363247" y="6360947"/>
            <a:ext cx="5760000" cy="360000"/>
          </a:xfrm>
        </p:spPr>
        <p:txBody>
          <a:bodyPr/>
          <a:lstStyle>
            <a:lvl1pPr>
              <a:defRPr sz="1400" i="0">
                <a:solidFill>
                  <a:schemeClr val="accent4">
                    <a:lumMod val="50000"/>
                  </a:schemeClr>
                </a:solidFill>
              </a:defRPr>
            </a:lvl1pPr>
          </a:lstStyle>
          <a:p>
            <a:pPr>
              <a:defRPr/>
            </a:pPr>
            <a:r>
              <a:rPr lang="fr-FR"/>
              <a:t>L1_S1_SM_Mat.3_C01/15</a:t>
            </a:r>
            <a:endParaRPr lang="fr-FR" dirty="0"/>
          </a:p>
        </p:txBody>
      </p:sp>
      <p:sp>
        <p:nvSpPr>
          <p:cNvPr id="6" name="Espace réservé du numéro de diapositive 5"/>
          <p:cNvSpPr>
            <a:spLocks noGrp="1"/>
          </p:cNvSpPr>
          <p:nvPr>
            <p:ph type="sldNum" sz="quarter" idx="12"/>
          </p:nvPr>
        </p:nvSpPr>
        <p:spPr/>
        <p:txBody>
          <a:bodyPr/>
          <a:lstStyle>
            <a:lvl1pPr>
              <a:defRPr sz="2000" b="1">
                <a:solidFill>
                  <a:srgbClr val="2B519F"/>
                </a:solidFill>
              </a:defRPr>
            </a:lvl1pPr>
          </a:lstStyle>
          <a:p>
            <a:pPr>
              <a:defRPr/>
            </a:pPr>
            <a:fld id="{3E5D470C-B76B-422E-B7B3-A4B630188445}" type="slidenum">
              <a:rPr lang="fr-FR" smtClean="0"/>
              <a:pPr>
                <a:defRPr/>
              </a:pPr>
              <a:t>‹N°›</a:t>
            </a:fld>
            <a:endParaRPr lang="fr-FR"/>
          </a:p>
        </p:txBody>
      </p:sp>
      <p:sp>
        <p:nvSpPr>
          <p:cNvPr id="10" name="Espace réservé du texte 2"/>
          <p:cNvSpPr>
            <a:spLocks noGrp="1"/>
          </p:cNvSpPr>
          <p:nvPr>
            <p:ph type="body" idx="13" hasCustomPrompt="1"/>
          </p:nvPr>
        </p:nvSpPr>
        <p:spPr>
          <a:xfrm>
            <a:off x="801369" y="535624"/>
            <a:ext cx="10800000" cy="1440000"/>
          </a:xfrm>
        </p:spPr>
        <p:txBody>
          <a:bodyPr anchor="ctr" anchorCtr="0"/>
          <a:lstStyle>
            <a:lvl1pPr marL="0" indent="0" algn="ctr">
              <a:buNone/>
              <a:defRPr sz="4800" b="1">
                <a:solidFill>
                  <a:srgbClr val="2B519F"/>
                </a:solidFill>
                <a:effectLst>
                  <a:outerShdw blurRad="38100" dist="38100" dir="2700000" algn="tl">
                    <a:srgbClr val="000000">
                      <a:alpha val="43137"/>
                    </a:srgbClr>
                  </a:outerShdw>
                </a:effectLst>
              </a:defRPr>
            </a:lvl1pPr>
            <a:lvl2pPr marL="457178" indent="0">
              <a:buNone/>
              <a:defRPr sz="2000">
                <a:solidFill>
                  <a:schemeClr val="tx1">
                    <a:tint val="75000"/>
                  </a:schemeClr>
                </a:solidFill>
              </a:defRPr>
            </a:lvl2pPr>
            <a:lvl3pPr marL="914354" indent="0">
              <a:buNone/>
              <a:defRPr sz="19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fr-FR" dirty="0"/>
              <a:t>Numéro de section</a:t>
            </a:r>
          </a:p>
        </p:txBody>
      </p:sp>
      <p:sp>
        <p:nvSpPr>
          <p:cNvPr id="8" name="Titre 1"/>
          <p:cNvSpPr>
            <a:spLocks noGrp="1"/>
          </p:cNvSpPr>
          <p:nvPr>
            <p:ph type="title" hasCustomPrompt="1"/>
          </p:nvPr>
        </p:nvSpPr>
        <p:spPr>
          <a:xfrm>
            <a:off x="801370" y="2307107"/>
            <a:ext cx="10799999" cy="1950874"/>
          </a:xfrm>
        </p:spPr>
        <p:txBody>
          <a:bodyPr anchor="ctr" anchorCtr="0"/>
          <a:lstStyle>
            <a:lvl1pPr algn="ctr">
              <a:defRPr sz="4800">
                <a:solidFill>
                  <a:srgbClr val="C00000"/>
                </a:solidFill>
                <a:effectLst>
                  <a:outerShdw blurRad="38100" dist="38100" dir="2700000" algn="tl">
                    <a:srgbClr val="000000">
                      <a:alpha val="43137"/>
                    </a:srgbClr>
                  </a:outerShdw>
                </a:effectLst>
              </a:defRPr>
            </a:lvl1pPr>
          </a:lstStyle>
          <a:p>
            <a:r>
              <a:rPr lang="fr-FR" dirty="0"/>
              <a:t>Titre de la section</a:t>
            </a:r>
          </a:p>
        </p:txBody>
      </p:sp>
      <p:sp>
        <p:nvSpPr>
          <p:cNvPr id="4" name="ZoneTexte 3"/>
          <p:cNvSpPr txBox="1"/>
          <p:nvPr userDrawn="1"/>
        </p:nvSpPr>
        <p:spPr>
          <a:xfrm>
            <a:off x="822389" y="6360947"/>
            <a:ext cx="1620000" cy="360000"/>
          </a:xfrm>
          <a:prstGeom prst="rect">
            <a:avLst/>
          </a:prstGeom>
          <a:noFill/>
        </p:spPr>
        <p:txBody>
          <a:bodyPr wrap="square" rtlCol="0" anchor="ctr" anchorCtr="0">
            <a:noAutofit/>
          </a:bodyPr>
          <a:lstStyle/>
          <a:p>
            <a:r>
              <a:rPr lang="fr-FR" sz="1400" dirty="0">
                <a:solidFill>
                  <a:schemeClr val="accent4">
                    <a:lumMod val="50000"/>
                  </a:schemeClr>
                </a:solidFill>
              </a:rPr>
              <a:t>Code Ressource :            </a:t>
            </a:r>
          </a:p>
        </p:txBody>
      </p:sp>
    </p:spTree>
    <p:extLst>
      <p:ext uri="{BB962C8B-B14F-4D97-AF65-F5344CB8AC3E}">
        <p14:creationId xmlns:p14="http://schemas.microsoft.com/office/powerpoint/2010/main" val="4128371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357352" y="182245"/>
            <a:ext cx="11509528" cy="448376"/>
          </a:xfrm>
        </p:spPr>
        <p:txBody>
          <a:bodyPr/>
          <a:lstStyle>
            <a:lvl1pPr>
              <a:defRPr sz="2800"/>
            </a:lvl1pPr>
          </a:lstStyle>
          <a:p>
            <a:r>
              <a:rPr lang="fr-FR" dirty="0"/>
              <a:t>Rubrique</a:t>
            </a:r>
          </a:p>
        </p:txBody>
      </p:sp>
      <p:sp>
        <p:nvSpPr>
          <p:cNvPr id="3" name="Espace réservé du contenu 2"/>
          <p:cNvSpPr>
            <a:spLocks noGrp="1"/>
          </p:cNvSpPr>
          <p:nvPr>
            <p:ph idx="1" hasCustomPrompt="1"/>
          </p:nvPr>
        </p:nvSpPr>
        <p:spPr>
          <a:xfrm>
            <a:off x="330200" y="804931"/>
            <a:ext cx="11520000" cy="5349494"/>
          </a:xfrm>
        </p:spPr>
        <p:txBody>
          <a:bodyPr/>
          <a:lstStyle>
            <a:lvl1pPr>
              <a:defRPr/>
            </a:lvl1pPr>
            <a:lvl2pPr>
              <a:defRPr/>
            </a:lvl2pPr>
            <a:lvl3pPr>
              <a:defRPr/>
            </a:lvl3pPr>
          </a:lstStyle>
          <a:p>
            <a:pPr lvl="0"/>
            <a:r>
              <a:rPr lang="fr-FR" dirty="0"/>
              <a:t> Premier niveau</a:t>
            </a:r>
          </a:p>
          <a:p>
            <a:pPr lvl="1"/>
            <a:r>
              <a:rPr lang="fr-FR" dirty="0"/>
              <a:t> Deuxième niveau</a:t>
            </a:r>
          </a:p>
          <a:p>
            <a:pPr lvl="2"/>
            <a:r>
              <a:rPr lang="fr-FR" dirty="0"/>
              <a:t> Troisième niveau</a:t>
            </a:r>
          </a:p>
          <a:p>
            <a:pPr lvl="3"/>
            <a:r>
              <a:rPr lang="fr-FR" dirty="0"/>
              <a:t>Quatrième niveau</a:t>
            </a:r>
          </a:p>
          <a:p>
            <a:pPr lvl="4"/>
            <a:r>
              <a:rPr lang="fr-FR" dirty="0"/>
              <a:t>Cinquième niveau</a:t>
            </a:r>
          </a:p>
        </p:txBody>
      </p:sp>
      <p:sp>
        <p:nvSpPr>
          <p:cNvPr id="5" name="Espace réservé du pied de page 4"/>
          <p:cNvSpPr>
            <a:spLocks noGrp="1"/>
          </p:cNvSpPr>
          <p:nvPr>
            <p:ph type="ftr" sz="quarter" idx="11"/>
          </p:nvPr>
        </p:nvSpPr>
        <p:spPr>
          <a:xfrm>
            <a:off x="1833179" y="6411310"/>
            <a:ext cx="5400000" cy="360000"/>
          </a:xfrm>
        </p:spPr>
        <p:txBody>
          <a:bodyPr/>
          <a:lstStyle>
            <a:lvl1pPr>
              <a:defRPr sz="1400">
                <a:solidFill>
                  <a:schemeClr val="accent4">
                    <a:lumMod val="50000"/>
                  </a:schemeClr>
                </a:solidFill>
              </a:defRPr>
            </a:lvl1pPr>
          </a:lstStyle>
          <a:p>
            <a:pPr>
              <a:defRPr/>
            </a:pPr>
            <a:r>
              <a:rPr lang="fr-FR"/>
              <a:t>L1_S1_SM_Mat.3_C01/15</a:t>
            </a:r>
            <a:endParaRPr lang="fr-FR" dirty="0"/>
          </a:p>
        </p:txBody>
      </p:sp>
      <p:sp>
        <p:nvSpPr>
          <p:cNvPr id="6" name="Espace réservé du numéro de diapositive 5"/>
          <p:cNvSpPr>
            <a:spLocks noGrp="1"/>
          </p:cNvSpPr>
          <p:nvPr>
            <p:ph type="sldNum" sz="quarter" idx="12"/>
          </p:nvPr>
        </p:nvSpPr>
        <p:spPr/>
        <p:txBody>
          <a:bodyPr/>
          <a:lstStyle>
            <a:lvl1pPr>
              <a:defRPr sz="2000" b="1">
                <a:solidFill>
                  <a:srgbClr val="000099"/>
                </a:solidFill>
              </a:defRPr>
            </a:lvl1pPr>
          </a:lstStyle>
          <a:p>
            <a:pPr>
              <a:defRPr/>
            </a:pPr>
            <a:fld id="{CCA45A4E-14F6-474E-9EEE-AF1EA9678214}" type="slidenum">
              <a:rPr lang="fr-FR" smtClean="0"/>
              <a:pPr>
                <a:defRPr/>
              </a:pPr>
              <a:t>‹N°›</a:t>
            </a:fld>
            <a:endParaRPr lang="fr-FR"/>
          </a:p>
        </p:txBody>
      </p:sp>
      <p:sp>
        <p:nvSpPr>
          <p:cNvPr id="7" name="Rectangle 6"/>
          <p:cNvSpPr/>
          <p:nvPr userDrawn="1"/>
        </p:nvSpPr>
        <p:spPr>
          <a:xfrm>
            <a:off x="139700" y="694757"/>
            <a:ext cx="11869739" cy="46038"/>
          </a:xfrm>
          <a:prstGeom prst="rect">
            <a:avLst/>
          </a:prstGeom>
          <a:solidFill>
            <a:srgbClr val="0C5C8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9" tIns="45719" rIns="91439" bIns="45719" anchor="ctr"/>
          <a:lstStyle/>
          <a:p>
            <a:pPr algn="ctr" defTabSz="914354" fontAlgn="auto">
              <a:spcBef>
                <a:spcPts val="0"/>
              </a:spcBef>
              <a:spcAft>
                <a:spcPts val="0"/>
              </a:spcAft>
              <a:defRPr/>
            </a:pPr>
            <a:endParaRPr lang="fr-FR" sz="1900"/>
          </a:p>
        </p:txBody>
      </p:sp>
      <p:sp>
        <p:nvSpPr>
          <p:cNvPr id="9" name="ZoneTexte 8"/>
          <p:cNvSpPr txBox="1"/>
          <p:nvPr userDrawn="1"/>
        </p:nvSpPr>
        <p:spPr>
          <a:xfrm>
            <a:off x="307391" y="6424007"/>
            <a:ext cx="1620000" cy="360000"/>
          </a:xfrm>
          <a:prstGeom prst="rect">
            <a:avLst/>
          </a:prstGeom>
          <a:noFill/>
        </p:spPr>
        <p:txBody>
          <a:bodyPr wrap="square" rtlCol="0" anchor="ctr" anchorCtr="0">
            <a:noAutofit/>
          </a:bodyPr>
          <a:lstStyle/>
          <a:p>
            <a:r>
              <a:rPr lang="fr-FR" sz="1400" dirty="0">
                <a:solidFill>
                  <a:schemeClr val="accent4">
                    <a:lumMod val="50000"/>
                  </a:schemeClr>
                </a:solidFill>
              </a:rPr>
              <a:t>Code Ressource :            </a:t>
            </a:r>
          </a:p>
        </p:txBody>
      </p:sp>
    </p:spTree>
    <p:extLst>
      <p:ext uri="{BB962C8B-B14F-4D97-AF65-F5344CB8AC3E}">
        <p14:creationId xmlns:p14="http://schemas.microsoft.com/office/powerpoint/2010/main" val="3733344359"/>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7101309"/>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345440" y="182245"/>
            <a:ext cx="11521440" cy="720000"/>
          </a:xfrm>
          <a:prstGeom prst="rect">
            <a:avLst/>
          </a:prstGeom>
          <a:noFill/>
          <a:ln w="9525">
            <a:noFill/>
            <a:miter lim="800000"/>
            <a:headEnd/>
            <a:tailEnd/>
          </a:ln>
        </p:spPr>
        <p:txBody>
          <a:bodyPr vert="horz" wrap="square" lIns="91438" tIns="45719" rIns="91438" bIns="45719" numCol="1" anchor="ctr" anchorCtr="0" compatLnSpc="1">
            <a:prstTxWarp prst="textNoShape">
              <a:avLst/>
            </a:prstTxWarp>
          </a:bodyPr>
          <a:lstStyle/>
          <a:p>
            <a:pPr lvl="0"/>
            <a:r>
              <a:rPr lang="fr-FR" dirty="0"/>
              <a:t>Titre de la rubrique</a:t>
            </a:r>
          </a:p>
        </p:txBody>
      </p:sp>
      <p:sp>
        <p:nvSpPr>
          <p:cNvPr id="1027" name="Espace réservé du texte 2"/>
          <p:cNvSpPr>
            <a:spLocks noGrp="1"/>
          </p:cNvSpPr>
          <p:nvPr>
            <p:ph type="body" idx="1"/>
          </p:nvPr>
        </p:nvSpPr>
        <p:spPr bwMode="auto">
          <a:xfrm>
            <a:off x="330200" y="1114425"/>
            <a:ext cx="11520000" cy="5040000"/>
          </a:xfrm>
          <a:prstGeom prst="rect">
            <a:avLst/>
          </a:prstGeom>
          <a:noFill/>
          <a:ln w="9525">
            <a:noFill/>
            <a:miter lim="800000"/>
            <a:headEnd/>
            <a:tailEnd/>
          </a:ln>
        </p:spPr>
        <p:txBody>
          <a:bodyPr vert="horz" wrap="square" lIns="91438" tIns="45719" rIns="91438" bIns="45719" numCol="1" anchor="t" anchorCtr="0" compatLnSpc="1">
            <a:prstTxWarp prst="textNoShape">
              <a:avLst/>
            </a:prstTxWarp>
          </a:bodyPr>
          <a:lstStyle/>
          <a:p>
            <a:pPr lvl="0"/>
            <a:r>
              <a:rPr lang="fr-FR" dirty="0"/>
              <a:t> Premier niveau</a:t>
            </a:r>
          </a:p>
          <a:p>
            <a:pPr lvl="1"/>
            <a:r>
              <a:rPr lang="fr-FR" dirty="0"/>
              <a:t> Deuxième niveau</a:t>
            </a:r>
          </a:p>
          <a:p>
            <a:pPr lvl="2"/>
            <a:r>
              <a:rPr lang="fr-FR" dirty="0"/>
              <a:t> Troisième niveau</a:t>
            </a:r>
          </a:p>
          <a:p>
            <a:pPr lvl="3"/>
            <a:r>
              <a:rPr lang="fr-FR" dirty="0"/>
              <a:t>Quatrième niveau</a:t>
            </a:r>
          </a:p>
          <a:p>
            <a:pPr lvl="4"/>
            <a:r>
              <a:rPr lang="fr-FR" dirty="0"/>
              <a:t>Cinquième niveau</a:t>
            </a:r>
          </a:p>
        </p:txBody>
      </p:sp>
      <p:sp>
        <p:nvSpPr>
          <p:cNvPr id="5" name="Espace réservé du pied de page 4"/>
          <p:cNvSpPr>
            <a:spLocks noGrp="1"/>
          </p:cNvSpPr>
          <p:nvPr>
            <p:ph type="ftr" sz="quarter" idx="3"/>
          </p:nvPr>
        </p:nvSpPr>
        <p:spPr>
          <a:xfrm>
            <a:off x="2142533" y="6384962"/>
            <a:ext cx="8640000" cy="360000"/>
          </a:xfrm>
          <a:prstGeom prst="rect">
            <a:avLst/>
          </a:prstGeom>
        </p:spPr>
        <p:txBody>
          <a:bodyPr vert="horz" lIns="91438" tIns="45719" rIns="91438" bIns="45719" rtlCol="0" anchor="ctr"/>
          <a:lstStyle>
            <a:lvl1pPr algn="l" defTabSz="914354" fontAlgn="auto">
              <a:spcBef>
                <a:spcPts val="0"/>
              </a:spcBef>
              <a:spcAft>
                <a:spcPts val="0"/>
              </a:spcAft>
              <a:defRPr sz="1400" smtClean="0">
                <a:solidFill>
                  <a:schemeClr val="accent4">
                    <a:lumMod val="50000"/>
                  </a:schemeClr>
                </a:solidFill>
                <a:latin typeface="+mn-lt"/>
                <a:cs typeface="+mn-cs"/>
              </a:defRPr>
            </a:lvl1pPr>
          </a:lstStyle>
          <a:p>
            <a:pPr>
              <a:defRPr/>
            </a:pPr>
            <a:r>
              <a:rPr lang="fr-FR"/>
              <a:t>L1_S1_SM_Mat.3_C01/15</a:t>
            </a:r>
            <a:endParaRPr lang="fr-FR" dirty="0"/>
          </a:p>
        </p:txBody>
      </p:sp>
      <p:sp>
        <p:nvSpPr>
          <p:cNvPr id="6" name="Espace réservé du numéro de diapositive 5"/>
          <p:cNvSpPr>
            <a:spLocks noGrp="1"/>
          </p:cNvSpPr>
          <p:nvPr>
            <p:ph type="sldNum" sz="quarter" idx="4"/>
          </p:nvPr>
        </p:nvSpPr>
        <p:spPr>
          <a:xfrm>
            <a:off x="11155680" y="6400800"/>
            <a:ext cx="720000" cy="360000"/>
          </a:xfrm>
          <a:prstGeom prst="rect">
            <a:avLst/>
          </a:prstGeom>
        </p:spPr>
        <p:txBody>
          <a:bodyPr vert="horz" lIns="91438" tIns="45719" rIns="91438" bIns="45719" rtlCol="0" anchor="ctr"/>
          <a:lstStyle>
            <a:lvl1pPr algn="r" defTabSz="914354" fontAlgn="auto">
              <a:spcBef>
                <a:spcPts val="0"/>
              </a:spcBef>
              <a:spcAft>
                <a:spcPts val="0"/>
              </a:spcAft>
              <a:defRPr sz="2000" b="1" smtClean="0">
                <a:solidFill>
                  <a:srgbClr val="2B519F"/>
                </a:solidFill>
                <a:latin typeface="+mn-lt"/>
                <a:cs typeface="+mn-cs"/>
              </a:defRPr>
            </a:lvl1pPr>
          </a:lstStyle>
          <a:p>
            <a:pPr>
              <a:defRPr/>
            </a:pPr>
            <a:fld id="{01967481-7426-4579-AA5F-1A12ED5E9FE9}" type="slidenum">
              <a:rPr lang="fr-FR" smtClean="0"/>
              <a:pPr>
                <a:defRPr/>
              </a:pPr>
              <a:t>‹N°›</a:t>
            </a:fld>
            <a:endParaRPr lang="fr-FR"/>
          </a:p>
        </p:txBody>
      </p:sp>
    </p:spTree>
    <p:extLst>
      <p:ext uri="{BB962C8B-B14F-4D97-AF65-F5344CB8AC3E}">
        <p14:creationId xmlns:p14="http://schemas.microsoft.com/office/powerpoint/2010/main" val="2579146473"/>
      </p:ext>
    </p:extLst>
  </p:cSld>
  <p:clrMap bg1="lt1" tx1="dk1" bg2="lt2" tx2="dk2" accent1="accent1" accent2="accent2" accent3="accent3" accent4="accent4" accent5="accent5" accent6="accent6" hlink="hlink" folHlink="folHlink"/>
  <p:sldLayoutIdLst>
    <p:sldLayoutId id="2147483699" r:id="rId1"/>
    <p:sldLayoutId id="2147483701" r:id="rId2"/>
    <p:sldLayoutId id="2147483700" r:id="rId3"/>
    <p:sldLayoutId id="2147483705" r:id="rId4"/>
  </p:sldLayoutIdLst>
  <p:hf hdr="0" dt="0"/>
  <p:txStyles>
    <p:titleStyle>
      <a:lvl1pPr algn="l" defTabSz="912791" rtl="0" fontAlgn="base">
        <a:lnSpc>
          <a:spcPct val="90000"/>
        </a:lnSpc>
        <a:spcBef>
          <a:spcPct val="0"/>
        </a:spcBef>
        <a:spcAft>
          <a:spcPct val="0"/>
        </a:spcAft>
        <a:defRPr sz="2800" b="1" kern="1200">
          <a:solidFill>
            <a:srgbClr val="C00000"/>
          </a:solidFill>
          <a:latin typeface="+mn-lt"/>
          <a:ea typeface="+mj-ea"/>
          <a:cs typeface="+mj-cs"/>
        </a:defRPr>
      </a:lvl1pPr>
      <a:lvl2pPr algn="l" defTabSz="912791" rtl="0" fontAlgn="base">
        <a:lnSpc>
          <a:spcPct val="90000"/>
        </a:lnSpc>
        <a:spcBef>
          <a:spcPct val="0"/>
        </a:spcBef>
        <a:spcAft>
          <a:spcPct val="0"/>
        </a:spcAft>
        <a:defRPr sz="4400">
          <a:solidFill>
            <a:schemeClr val="tx1"/>
          </a:solidFill>
          <a:latin typeface="Calibri Light"/>
        </a:defRPr>
      </a:lvl2pPr>
      <a:lvl3pPr algn="l" defTabSz="912791" rtl="0" fontAlgn="base">
        <a:lnSpc>
          <a:spcPct val="90000"/>
        </a:lnSpc>
        <a:spcBef>
          <a:spcPct val="0"/>
        </a:spcBef>
        <a:spcAft>
          <a:spcPct val="0"/>
        </a:spcAft>
        <a:defRPr sz="4400">
          <a:solidFill>
            <a:schemeClr val="tx1"/>
          </a:solidFill>
          <a:latin typeface="Calibri Light"/>
        </a:defRPr>
      </a:lvl3pPr>
      <a:lvl4pPr algn="l" defTabSz="912791" rtl="0" fontAlgn="base">
        <a:lnSpc>
          <a:spcPct val="90000"/>
        </a:lnSpc>
        <a:spcBef>
          <a:spcPct val="0"/>
        </a:spcBef>
        <a:spcAft>
          <a:spcPct val="0"/>
        </a:spcAft>
        <a:defRPr sz="4400">
          <a:solidFill>
            <a:schemeClr val="tx1"/>
          </a:solidFill>
          <a:latin typeface="Calibri Light"/>
        </a:defRPr>
      </a:lvl4pPr>
      <a:lvl5pPr algn="l" defTabSz="912791" rtl="0" fontAlgn="base">
        <a:lnSpc>
          <a:spcPct val="90000"/>
        </a:lnSpc>
        <a:spcBef>
          <a:spcPct val="0"/>
        </a:spcBef>
        <a:spcAft>
          <a:spcPct val="0"/>
        </a:spcAft>
        <a:defRPr sz="4400">
          <a:solidFill>
            <a:schemeClr val="tx1"/>
          </a:solidFill>
          <a:latin typeface="Calibri Light"/>
        </a:defRPr>
      </a:lvl5pPr>
      <a:lvl6pPr marL="457189" algn="l" defTabSz="912791" rtl="0" fontAlgn="base">
        <a:lnSpc>
          <a:spcPct val="90000"/>
        </a:lnSpc>
        <a:spcBef>
          <a:spcPct val="0"/>
        </a:spcBef>
        <a:spcAft>
          <a:spcPct val="0"/>
        </a:spcAft>
        <a:defRPr sz="4400">
          <a:solidFill>
            <a:schemeClr val="tx1"/>
          </a:solidFill>
          <a:latin typeface="Calibri Light"/>
        </a:defRPr>
      </a:lvl6pPr>
      <a:lvl7pPr marL="914377" algn="l" defTabSz="912791" rtl="0" fontAlgn="base">
        <a:lnSpc>
          <a:spcPct val="90000"/>
        </a:lnSpc>
        <a:spcBef>
          <a:spcPct val="0"/>
        </a:spcBef>
        <a:spcAft>
          <a:spcPct val="0"/>
        </a:spcAft>
        <a:defRPr sz="4400">
          <a:solidFill>
            <a:schemeClr val="tx1"/>
          </a:solidFill>
          <a:latin typeface="Calibri Light"/>
        </a:defRPr>
      </a:lvl7pPr>
      <a:lvl8pPr marL="1371566" algn="l" defTabSz="912791" rtl="0" fontAlgn="base">
        <a:lnSpc>
          <a:spcPct val="90000"/>
        </a:lnSpc>
        <a:spcBef>
          <a:spcPct val="0"/>
        </a:spcBef>
        <a:spcAft>
          <a:spcPct val="0"/>
        </a:spcAft>
        <a:defRPr sz="4400">
          <a:solidFill>
            <a:schemeClr val="tx1"/>
          </a:solidFill>
          <a:latin typeface="Calibri Light"/>
        </a:defRPr>
      </a:lvl8pPr>
      <a:lvl9pPr marL="1828754" algn="l" defTabSz="912791" rtl="0" fontAlgn="base">
        <a:lnSpc>
          <a:spcPct val="90000"/>
        </a:lnSpc>
        <a:spcBef>
          <a:spcPct val="0"/>
        </a:spcBef>
        <a:spcAft>
          <a:spcPct val="0"/>
        </a:spcAft>
        <a:defRPr sz="4400">
          <a:solidFill>
            <a:schemeClr val="tx1"/>
          </a:solidFill>
          <a:latin typeface="Calibri Light"/>
        </a:defRPr>
      </a:lvl9pPr>
    </p:titleStyle>
    <p:bodyStyle>
      <a:lvl1pPr marL="227008" indent="-227008" algn="l" defTabSz="912791" rtl="0" fontAlgn="base">
        <a:lnSpc>
          <a:spcPct val="90000"/>
        </a:lnSpc>
        <a:spcBef>
          <a:spcPts val="1000"/>
        </a:spcBef>
        <a:spcAft>
          <a:spcPct val="0"/>
        </a:spcAft>
        <a:buClr>
          <a:srgbClr val="2B519F"/>
        </a:buClr>
        <a:buFont typeface="Wingdings 3" pitchFamily="18" charset="2"/>
        <a:buChar char="}"/>
        <a:defRPr sz="2800" kern="1200">
          <a:solidFill>
            <a:schemeClr val="tx1"/>
          </a:solidFill>
          <a:latin typeface="+mn-lt"/>
          <a:ea typeface="+mn-ea"/>
          <a:cs typeface="+mn-cs"/>
        </a:defRPr>
      </a:lvl1pPr>
      <a:lvl2pPr marL="684196" indent="-227008" algn="l" defTabSz="912791" rtl="0" fontAlgn="base">
        <a:lnSpc>
          <a:spcPct val="90000"/>
        </a:lnSpc>
        <a:spcBef>
          <a:spcPts val="500"/>
        </a:spcBef>
        <a:spcAft>
          <a:spcPct val="0"/>
        </a:spcAft>
        <a:buClr>
          <a:srgbClr val="002060"/>
        </a:buClr>
        <a:buFont typeface="Wingdings 3" pitchFamily="18" charset="2"/>
        <a:buChar char="Æ"/>
        <a:defRPr sz="2400" kern="1200">
          <a:solidFill>
            <a:schemeClr val="tx1"/>
          </a:solidFill>
          <a:latin typeface="+mn-lt"/>
          <a:ea typeface="+mn-ea"/>
          <a:cs typeface="+mn-cs"/>
        </a:defRPr>
      </a:lvl2pPr>
      <a:lvl3pPr marL="1141385" indent="-227008" algn="l" defTabSz="912791" rtl="0" fontAlgn="base">
        <a:lnSpc>
          <a:spcPct val="90000"/>
        </a:lnSpc>
        <a:spcBef>
          <a:spcPts val="500"/>
        </a:spcBef>
        <a:spcAft>
          <a:spcPct val="0"/>
        </a:spcAft>
        <a:buClr>
          <a:schemeClr val="accent2">
            <a:lumMod val="50000"/>
          </a:schemeClr>
        </a:buClr>
        <a:buFont typeface="Wingdings 2" pitchFamily="18" charset="2"/>
        <a:buChar char=""/>
        <a:defRPr sz="2000" kern="1200">
          <a:solidFill>
            <a:schemeClr val="tx1"/>
          </a:solidFill>
          <a:latin typeface="+mn-lt"/>
          <a:ea typeface="+mn-ea"/>
          <a:cs typeface="+mn-cs"/>
        </a:defRPr>
      </a:lvl3pPr>
      <a:lvl4pPr marL="1598573" indent="-227008" algn="l" defTabSz="912791" rtl="0" fontAlgn="base">
        <a:lnSpc>
          <a:spcPct val="90000"/>
        </a:lnSpc>
        <a:spcBef>
          <a:spcPts val="500"/>
        </a:spcBef>
        <a:spcAft>
          <a:spcPct val="0"/>
        </a:spcAft>
        <a:buClr>
          <a:srgbClr val="C00000"/>
        </a:buClr>
        <a:buFont typeface="Calibri" pitchFamily="34" charset="0"/>
        <a:buChar char="●"/>
        <a:defRPr sz="1800" kern="1200">
          <a:solidFill>
            <a:schemeClr val="tx1"/>
          </a:solidFill>
          <a:latin typeface="+mn-lt"/>
          <a:ea typeface="+mn-ea"/>
          <a:cs typeface="+mn-cs"/>
        </a:defRPr>
      </a:lvl4pPr>
      <a:lvl5pPr marL="2055762" indent="-227008" algn="l" defTabSz="912791" rtl="0" fontAlgn="base">
        <a:lnSpc>
          <a:spcPct val="90000"/>
        </a:lnSpc>
        <a:spcBef>
          <a:spcPts val="500"/>
        </a:spcBef>
        <a:spcAft>
          <a:spcPct val="0"/>
        </a:spcAft>
        <a:buFont typeface="Wingdings" pitchFamily="2" charset="2"/>
        <a:buChar char="ü"/>
        <a:defRPr sz="16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9pPr>
    </p:bodyStyle>
    <p:otherStyle>
      <a:defPPr>
        <a:defRPr lang="fr-FR"/>
      </a:defPPr>
      <a:lvl1pPr marL="0" algn="l" defTabSz="914354" rtl="0" eaLnBrk="1" latinLnBrk="0" hangingPunct="1">
        <a:defRPr sz="1900" kern="1200">
          <a:solidFill>
            <a:schemeClr val="tx1"/>
          </a:solidFill>
          <a:latin typeface="+mn-lt"/>
          <a:ea typeface="+mn-ea"/>
          <a:cs typeface="+mn-cs"/>
        </a:defRPr>
      </a:lvl1pPr>
      <a:lvl2pPr marL="457178" algn="l" defTabSz="914354" rtl="0" eaLnBrk="1" latinLnBrk="0" hangingPunct="1">
        <a:defRPr sz="1900" kern="1200">
          <a:solidFill>
            <a:schemeClr val="tx1"/>
          </a:solidFill>
          <a:latin typeface="+mn-lt"/>
          <a:ea typeface="+mn-ea"/>
          <a:cs typeface="+mn-cs"/>
        </a:defRPr>
      </a:lvl2pPr>
      <a:lvl3pPr marL="914354" algn="l" defTabSz="914354" rtl="0" eaLnBrk="1" latinLnBrk="0" hangingPunct="1">
        <a:defRPr sz="1900" kern="1200">
          <a:solidFill>
            <a:schemeClr val="tx1"/>
          </a:solidFill>
          <a:latin typeface="+mn-lt"/>
          <a:ea typeface="+mn-ea"/>
          <a:cs typeface="+mn-cs"/>
        </a:defRPr>
      </a:lvl3pPr>
      <a:lvl4pPr marL="1371532" algn="l" defTabSz="914354" rtl="0" eaLnBrk="1" latinLnBrk="0" hangingPunct="1">
        <a:defRPr sz="1900" kern="1200">
          <a:solidFill>
            <a:schemeClr val="tx1"/>
          </a:solidFill>
          <a:latin typeface="+mn-lt"/>
          <a:ea typeface="+mn-ea"/>
          <a:cs typeface="+mn-cs"/>
        </a:defRPr>
      </a:lvl4pPr>
      <a:lvl5pPr marL="1828709" algn="l" defTabSz="914354" rtl="0" eaLnBrk="1" latinLnBrk="0" hangingPunct="1">
        <a:defRPr sz="1900" kern="1200">
          <a:solidFill>
            <a:schemeClr val="tx1"/>
          </a:solidFill>
          <a:latin typeface="+mn-lt"/>
          <a:ea typeface="+mn-ea"/>
          <a:cs typeface="+mn-cs"/>
        </a:defRPr>
      </a:lvl5pPr>
      <a:lvl6pPr marL="2285886" algn="l" defTabSz="914354" rtl="0" eaLnBrk="1" latinLnBrk="0" hangingPunct="1">
        <a:defRPr sz="1900" kern="1200">
          <a:solidFill>
            <a:schemeClr val="tx1"/>
          </a:solidFill>
          <a:latin typeface="+mn-lt"/>
          <a:ea typeface="+mn-ea"/>
          <a:cs typeface="+mn-cs"/>
        </a:defRPr>
      </a:lvl6pPr>
      <a:lvl7pPr marL="2743062" algn="l" defTabSz="914354" rtl="0" eaLnBrk="1" latinLnBrk="0" hangingPunct="1">
        <a:defRPr sz="1900" kern="1200">
          <a:solidFill>
            <a:schemeClr val="tx1"/>
          </a:solidFill>
          <a:latin typeface="+mn-lt"/>
          <a:ea typeface="+mn-ea"/>
          <a:cs typeface="+mn-cs"/>
        </a:defRPr>
      </a:lvl7pPr>
      <a:lvl8pPr marL="3200240" algn="l" defTabSz="914354" rtl="0" eaLnBrk="1" latinLnBrk="0" hangingPunct="1">
        <a:defRPr sz="1900" kern="1200">
          <a:solidFill>
            <a:schemeClr val="tx1"/>
          </a:solidFill>
          <a:latin typeface="+mn-lt"/>
          <a:ea typeface="+mn-ea"/>
          <a:cs typeface="+mn-cs"/>
        </a:defRPr>
      </a:lvl8pPr>
      <a:lvl9pPr marL="3657418" algn="l" defTabSz="91435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ctrTitle"/>
          </p:nvPr>
        </p:nvSpPr>
        <p:spPr/>
        <p:txBody>
          <a:bodyPr/>
          <a:lstStyle/>
          <a:p>
            <a:r>
              <a:rPr lang="fr-FR" smtClean="0"/>
              <a:t>Compréhension et Expression écrite</a:t>
            </a:r>
            <a:endParaRPr lang="fr-FR" dirty="0"/>
          </a:p>
        </p:txBody>
      </p:sp>
      <p:sp>
        <p:nvSpPr>
          <p:cNvPr id="6" name="Sous-titre 5"/>
          <p:cNvSpPr>
            <a:spLocks noGrp="1"/>
          </p:cNvSpPr>
          <p:nvPr>
            <p:ph type="subTitle" idx="1"/>
          </p:nvPr>
        </p:nvSpPr>
        <p:spPr/>
        <p:txBody>
          <a:bodyPr/>
          <a:lstStyle/>
          <a:p>
            <a:r>
              <a:rPr lang="fr-FR" b="1" smtClean="0"/>
              <a:t>L1</a:t>
            </a:r>
            <a:endParaRPr lang="fr-FR" b="1" dirty="0"/>
          </a:p>
        </p:txBody>
      </p:sp>
      <p:sp>
        <p:nvSpPr>
          <p:cNvPr id="7" name="Espace réservé du texte 6"/>
          <p:cNvSpPr>
            <a:spLocks noGrp="1"/>
          </p:cNvSpPr>
          <p:nvPr>
            <p:ph type="body" idx="4294967295"/>
          </p:nvPr>
        </p:nvSpPr>
        <p:spPr>
          <a:xfrm>
            <a:off x="3282244" y="4417221"/>
            <a:ext cx="3600000" cy="504000"/>
          </a:xfrm>
        </p:spPr>
        <p:txBody>
          <a:bodyPr/>
          <a:lstStyle/>
          <a:p>
            <a:pPr marL="0" indent="0">
              <a:buNone/>
            </a:pPr>
            <a:r>
              <a:rPr lang="fr-FR" sz="24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Dr</a:t>
            </a:r>
            <a:r>
              <a:rPr lang="fr-FR" sz="24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MOUSTIRI Zineb</a:t>
            </a:r>
          </a:p>
        </p:txBody>
      </p:sp>
      <p:sp>
        <p:nvSpPr>
          <p:cNvPr id="8" name="Espace réservé du texte 6"/>
          <p:cNvSpPr>
            <a:spLocks noGrp="1"/>
          </p:cNvSpPr>
          <p:nvPr>
            <p:ph type="body" idx="4294967295"/>
          </p:nvPr>
        </p:nvSpPr>
        <p:spPr>
          <a:xfrm>
            <a:off x="3135103" y="4985351"/>
            <a:ext cx="3600000" cy="504000"/>
          </a:xfrm>
        </p:spPr>
        <p:txBody>
          <a:bodyPr/>
          <a:lstStyle/>
          <a:p>
            <a:pPr marL="0" indent="0">
              <a:buNone/>
            </a:pPr>
            <a:r>
              <a:rPr lang="fr-FR" sz="24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C.02 </a:t>
            </a:r>
            <a:r>
              <a:rPr lang="fr-FR" sz="24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15</a:t>
            </a:r>
          </a:p>
        </p:txBody>
      </p:sp>
      <p:sp>
        <p:nvSpPr>
          <p:cNvPr id="9" name="Sous-titre 5"/>
          <p:cNvSpPr txBox="1">
            <a:spLocks/>
          </p:cNvSpPr>
          <p:nvPr/>
        </p:nvSpPr>
        <p:spPr bwMode="auto">
          <a:xfrm>
            <a:off x="6227707" y="2615947"/>
            <a:ext cx="1800000" cy="504000"/>
          </a:xfrm>
          <a:prstGeom prst="rect">
            <a:avLst/>
          </a:prstGeom>
          <a:noFill/>
          <a:ln w="9525">
            <a:noFill/>
            <a:miter lim="800000"/>
            <a:headEnd/>
            <a:tailEnd/>
          </a:ln>
        </p:spPr>
        <p:txBody>
          <a:bodyPr vert="horz" wrap="square" lIns="91439" tIns="45719" rIns="91439" bIns="45719" numCol="1" anchor="ctr" anchorCtr="0" compatLnSpc="1">
            <a:prstTxWarp prst="textNoShape">
              <a:avLst/>
            </a:prstTxWarp>
          </a:bodyPr>
          <a:lstStyle>
            <a:lvl1pPr marL="0" indent="0" algn="l" defTabSz="912813" rtl="0" fontAlgn="base">
              <a:lnSpc>
                <a:spcPct val="90000"/>
              </a:lnSpc>
              <a:spcBef>
                <a:spcPts val="1000"/>
              </a:spcBef>
              <a:spcAft>
                <a:spcPct val="0"/>
              </a:spcAft>
              <a:buClr>
                <a:srgbClr val="2B519F"/>
              </a:buClr>
              <a:buFont typeface="Wingdings 3" pitchFamily="18" charset="2"/>
              <a:buNone/>
              <a:defRPr sz="2400" kern="1200" baseline="0">
                <a:solidFill>
                  <a:schemeClr val="tx1"/>
                </a:solidFill>
                <a:effectLst>
                  <a:outerShdw blurRad="38100" dist="38100" dir="2700000" algn="tl">
                    <a:srgbClr val="000000">
                      <a:alpha val="43137"/>
                    </a:srgbClr>
                  </a:outerShdw>
                </a:effectLst>
                <a:latin typeface="+mn-lt"/>
                <a:ea typeface="+mn-ea"/>
                <a:cs typeface="+mn-cs"/>
              </a:defRPr>
            </a:lvl1pPr>
            <a:lvl2pPr marL="457189" indent="0" algn="ctr" defTabSz="912813" rtl="0" fontAlgn="base">
              <a:lnSpc>
                <a:spcPct val="90000"/>
              </a:lnSpc>
              <a:spcBef>
                <a:spcPts val="500"/>
              </a:spcBef>
              <a:spcAft>
                <a:spcPct val="0"/>
              </a:spcAft>
              <a:buClr>
                <a:srgbClr val="002060"/>
              </a:buClr>
              <a:buFont typeface="Wingdings 3" pitchFamily="18" charset="2"/>
              <a:buNone/>
              <a:defRPr sz="2000" kern="1200">
                <a:solidFill>
                  <a:schemeClr val="tx1"/>
                </a:solidFill>
                <a:latin typeface="+mn-lt"/>
                <a:ea typeface="+mn-ea"/>
                <a:cs typeface="+mn-cs"/>
              </a:defRPr>
            </a:lvl2pPr>
            <a:lvl3pPr marL="914377" indent="0" algn="ctr" defTabSz="912813" rtl="0" fontAlgn="base">
              <a:lnSpc>
                <a:spcPct val="90000"/>
              </a:lnSpc>
              <a:spcBef>
                <a:spcPts val="500"/>
              </a:spcBef>
              <a:spcAft>
                <a:spcPct val="0"/>
              </a:spcAft>
              <a:buClr>
                <a:schemeClr val="accent2">
                  <a:lumMod val="50000"/>
                </a:schemeClr>
              </a:buClr>
              <a:buFont typeface="Wingdings 2" pitchFamily="18" charset="2"/>
              <a:buNone/>
              <a:defRPr sz="1900" kern="1200">
                <a:solidFill>
                  <a:schemeClr val="tx1"/>
                </a:solidFill>
                <a:latin typeface="+mn-lt"/>
                <a:ea typeface="+mn-ea"/>
                <a:cs typeface="+mn-cs"/>
              </a:defRPr>
            </a:lvl3pPr>
            <a:lvl4pPr marL="1371566" indent="0" algn="ctr" defTabSz="912813" rtl="0" fontAlgn="base">
              <a:lnSpc>
                <a:spcPct val="90000"/>
              </a:lnSpc>
              <a:spcBef>
                <a:spcPts val="500"/>
              </a:spcBef>
              <a:spcAft>
                <a:spcPct val="0"/>
              </a:spcAft>
              <a:buClr>
                <a:srgbClr val="C00000"/>
              </a:buClr>
              <a:buFont typeface="Calibri" pitchFamily="34" charset="0"/>
              <a:buNone/>
              <a:defRPr sz="1600" kern="1200">
                <a:solidFill>
                  <a:schemeClr val="tx1"/>
                </a:solidFill>
                <a:latin typeface="+mn-lt"/>
                <a:ea typeface="+mn-ea"/>
                <a:cs typeface="+mn-cs"/>
              </a:defRPr>
            </a:lvl4pPr>
            <a:lvl5pPr marL="1828754" indent="0" algn="ctr" defTabSz="912813" rtl="0" fontAlgn="base">
              <a:lnSpc>
                <a:spcPct val="90000"/>
              </a:lnSpc>
              <a:spcBef>
                <a:spcPts val="500"/>
              </a:spcBef>
              <a:spcAft>
                <a:spcPct val="0"/>
              </a:spcAft>
              <a:buFont typeface="Wingdings" pitchFamily="2" charset="2"/>
              <a:buNone/>
              <a:defRPr sz="1600" kern="1200">
                <a:solidFill>
                  <a:schemeClr val="tx1"/>
                </a:solidFill>
                <a:latin typeface="+mn-lt"/>
                <a:ea typeface="+mn-ea"/>
                <a:cs typeface="+mn-cs"/>
              </a:defRPr>
            </a:lvl5pPr>
            <a:lvl6pPr marL="2285943"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131"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320"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509"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b="1" dirty="0"/>
              <a:t>S1</a:t>
            </a:r>
          </a:p>
        </p:txBody>
      </p:sp>
      <p:sp>
        <p:nvSpPr>
          <p:cNvPr id="10" name="Sous-titre 5"/>
          <p:cNvSpPr txBox="1">
            <a:spLocks/>
          </p:cNvSpPr>
          <p:nvPr/>
        </p:nvSpPr>
        <p:spPr bwMode="auto">
          <a:xfrm>
            <a:off x="2937662" y="3152478"/>
            <a:ext cx="1663615" cy="504000"/>
          </a:xfrm>
          <a:prstGeom prst="rect">
            <a:avLst/>
          </a:prstGeom>
          <a:noFill/>
          <a:ln w="9525">
            <a:noFill/>
            <a:miter lim="800000"/>
            <a:headEnd/>
            <a:tailEnd/>
          </a:ln>
        </p:spPr>
        <p:txBody>
          <a:bodyPr vert="horz" wrap="square" lIns="91439" tIns="45719" rIns="91439" bIns="45719" numCol="1" anchor="ctr" anchorCtr="0" compatLnSpc="1">
            <a:prstTxWarp prst="textNoShape">
              <a:avLst/>
            </a:prstTxWarp>
          </a:bodyPr>
          <a:lstStyle>
            <a:lvl1pPr marL="0" indent="0" algn="l" defTabSz="912813" rtl="0" fontAlgn="base">
              <a:lnSpc>
                <a:spcPct val="90000"/>
              </a:lnSpc>
              <a:spcBef>
                <a:spcPts val="1000"/>
              </a:spcBef>
              <a:spcAft>
                <a:spcPct val="0"/>
              </a:spcAft>
              <a:buClr>
                <a:srgbClr val="2B519F"/>
              </a:buClr>
              <a:buFont typeface="Wingdings 3" pitchFamily="18" charset="2"/>
              <a:buNone/>
              <a:defRPr sz="2400" kern="1200" baseline="0">
                <a:solidFill>
                  <a:schemeClr val="tx1"/>
                </a:solidFill>
                <a:effectLst>
                  <a:outerShdw blurRad="38100" dist="38100" dir="2700000" algn="tl">
                    <a:srgbClr val="000000">
                      <a:alpha val="43137"/>
                    </a:srgbClr>
                  </a:outerShdw>
                </a:effectLst>
                <a:latin typeface="+mn-lt"/>
                <a:ea typeface="+mn-ea"/>
                <a:cs typeface="+mn-cs"/>
              </a:defRPr>
            </a:lvl1pPr>
            <a:lvl2pPr marL="457189" indent="0" algn="ctr" defTabSz="912813" rtl="0" fontAlgn="base">
              <a:lnSpc>
                <a:spcPct val="90000"/>
              </a:lnSpc>
              <a:spcBef>
                <a:spcPts val="500"/>
              </a:spcBef>
              <a:spcAft>
                <a:spcPct val="0"/>
              </a:spcAft>
              <a:buClr>
                <a:srgbClr val="002060"/>
              </a:buClr>
              <a:buFont typeface="Wingdings 3" pitchFamily="18" charset="2"/>
              <a:buNone/>
              <a:defRPr sz="2000" kern="1200">
                <a:solidFill>
                  <a:schemeClr val="tx1"/>
                </a:solidFill>
                <a:latin typeface="+mn-lt"/>
                <a:ea typeface="+mn-ea"/>
                <a:cs typeface="+mn-cs"/>
              </a:defRPr>
            </a:lvl2pPr>
            <a:lvl3pPr marL="914377" indent="0" algn="ctr" defTabSz="912813" rtl="0" fontAlgn="base">
              <a:lnSpc>
                <a:spcPct val="90000"/>
              </a:lnSpc>
              <a:spcBef>
                <a:spcPts val="500"/>
              </a:spcBef>
              <a:spcAft>
                <a:spcPct val="0"/>
              </a:spcAft>
              <a:buClr>
                <a:schemeClr val="accent2">
                  <a:lumMod val="50000"/>
                </a:schemeClr>
              </a:buClr>
              <a:buFont typeface="Wingdings 2" pitchFamily="18" charset="2"/>
              <a:buNone/>
              <a:defRPr sz="1900" kern="1200">
                <a:solidFill>
                  <a:schemeClr val="tx1"/>
                </a:solidFill>
                <a:latin typeface="+mn-lt"/>
                <a:ea typeface="+mn-ea"/>
                <a:cs typeface="+mn-cs"/>
              </a:defRPr>
            </a:lvl3pPr>
            <a:lvl4pPr marL="1371566" indent="0" algn="ctr" defTabSz="912813" rtl="0" fontAlgn="base">
              <a:lnSpc>
                <a:spcPct val="90000"/>
              </a:lnSpc>
              <a:spcBef>
                <a:spcPts val="500"/>
              </a:spcBef>
              <a:spcAft>
                <a:spcPct val="0"/>
              </a:spcAft>
              <a:buClr>
                <a:srgbClr val="C00000"/>
              </a:buClr>
              <a:buFont typeface="Calibri" pitchFamily="34" charset="0"/>
              <a:buNone/>
              <a:defRPr sz="1600" kern="1200">
                <a:solidFill>
                  <a:schemeClr val="tx1"/>
                </a:solidFill>
                <a:latin typeface="+mn-lt"/>
                <a:ea typeface="+mn-ea"/>
                <a:cs typeface="+mn-cs"/>
              </a:defRPr>
            </a:lvl4pPr>
            <a:lvl5pPr marL="1828754" indent="0" algn="ctr" defTabSz="912813" rtl="0" fontAlgn="base">
              <a:lnSpc>
                <a:spcPct val="90000"/>
              </a:lnSpc>
              <a:spcBef>
                <a:spcPts val="500"/>
              </a:spcBef>
              <a:spcAft>
                <a:spcPct val="0"/>
              </a:spcAft>
              <a:buFont typeface="Wingdings" pitchFamily="2" charset="2"/>
              <a:buNone/>
              <a:defRPr sz="1600" kern="1200">
                <a:solidFill>
                  <a:schemeClr val="tx1"/>
                </a:solidFill>
                <a:latin typeface="+mn-lt"/>
                <a:ea typeface="+mn-ea"/>
                <a:cs typeface="+mn-cs"/>
              </a:defRPr>
            </a:lvl5pPr>
            <a:lvl6pPr marL="2285943"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131"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320"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509"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b="1" dirty="0" smtClean="0"/>
              <a:t>L.L.E</a:t>
            </a:r>
            <a:endParaRPr lang="fr-FR" b="1" dirty="0"/>
          </a:p>
        </p:txBody>
      </p:sp>
      <p:sp>
        <p:nvSpPr>
          <p:cNvPr id="11" name="Sous-titre 5"/>
          <p:cNvSpPr txBox="1">
            <a:spLocks/>
          </p:cNvSpPr>
          <p:nvPr/>
        </p:nvSpPr>
        <p:spPr bwMode="auto">
          <a:xfrm>
            <a:off x="6453430" y="3175871"/>
            <a:ext cx="1663615" cy="504000"/>
          </a:xfrm>
          <a:prstGeom prst="rect">
            <a:avLst/>
          </a:prstGeom>
          <a:noFill/>
          <a:ln w="9525">
            <a:noFill/>
            <a:miter lim="800000"/>
            <a:headEnd/>
            <a:tailEnd/>
          </a:ln>
        </p:spPr>
        <p:txBody>
          <a:bodyPr vert="horz" wrap="square" lIns="91439" tIns="45719" rIns="91439" bIns="45719" numCol="1" anchor="ctr" anchorCtr="0" compatLnSpc="1">
            <a:prstTxWarp prst="textNoShape">
              <a:avLst/>
            </a:prstTxWarp>
          </a:bodyPr>
          <a:lstStyle>
            <a:lvl1pPr marL="0" indent="0" algn="l" defTabSz="912813" rtl="0" fontAlgn="base">
              <a:lnSpc>
                <a:spcPct val="90000"/>
              </a:lnSpc>
              <a:spcBef>
                <a:spcPts val="1000"/>
              </a:spcBef>
              <a:spcAft>
                <a:spcPct val="0"/>
              </a:spcAft>
              <a:buClr>
                <a:srgbClr val="2B519F"/>
              </a:buClr>
              <a:buFont typeface="Wingdings 3" pitchFamily="18" charset="2"/>
              <a:buNone/>
              <a:defRPr sz="2400" kern="1200" baseline="0">
                <a:solidFill>
                  <a:schemeClr val="tx1"/>
                </a:solidFill>
                <a:effectLst>
                  <a:outerShdw blurRad="38100" dist="38100" dir="2700000" algn="tl">
                    <a:srgbClr val="000000">
                      <a:alpha val="43137"/>
                    </a:srgbClr>
                  </a:outerShdw>
                </a:effectLst>
                <a:latin typeface="+mn-lt"/>
                <a:ea typeface="+mn-ea"/>
                <a:cs typeface="+mn-cs"/>
              </a:defRPr>
            </a:lvl1pPr>
            <a:lvl2pPr marL="457189" indent="0" algn="ctr" defTabSz="912813" rtl="0" fontAlgn="base">
              <a:lnSpc>
                <a:spcPct val="90000"/>
              </a:lnSpc>
              <a:spcBef>
                <a:spcPts val="500"/>
              </a:spcBef>
              <a:spcAft>
                <a:spcPct val="0"/>
              </a:spcAft>
              <a:buClr>
                <a:srgbClr val="002060"/>
              </a:buClr>
              <a:buFont typeface="Wingdings 3" pitchFamily="18" charset="2"/>
              <a:buNone/>
              <a:defRPr sz="2000" kern="1200">
                <a:solidFill>
                  <a:schemeClr val="tx1"/>
                </a:solidFill>
                <a:latin typeface="+mn-lt"/>
                <a:ea typeface="+mn-ea"/>
                <a:cs typeface="+mn-cs"/>
              </a:defRPr>
            </a:lvl2pPr>
            <a:lvl3pPr marL="914377" indent="0" algn="ctr" defTabSz="912813" rtl="0" fontAlgn="base">
              <a:lnSpc>
                <a:spcPct val="90000"/>
              </a:lnSpc>
              <a:spcBef>
                <a:spcPts val="500"/>
              </a:spcBef>
              <a:spcAft>
                <a:spcPct val="0"/>
              </a:spcAft>
              <a:buClr>
                <a:schemeClr val="accent2">
                  <a:lumMod val="50000"/>
                </a:schemeClr>
              </a:buClr>
              <a:buFont typeface="Wingdings 2" pitchFamily="18" charset="2"/>
              <a:buNone/>
              <a:defRPr sz="1900" kern="1200">
                <a:solidFill>
                  <a:schemeClr val="tx1"/>
                </a:solidFill>
                <a:latin typeface="+mn-lt"/>
                <a:ea typeface="+mn-ea"/>
                <a:cs typeface="+mn-cs"/>
              </a:defRPr>
            </a:lvl3pPr>
            <a:lvl4pPr marL="1371566" indent="0" algn="ctr" defTabSz="912813" rtl="0" fontAlgn="base">
              <a:lnSpc>
                <a:spcPct val="90000"/>
              </a:lnSpc>
              <a:spcBef>
                <a:spcPts val="500"/>
              </a:spcBef>
              <a:spcAft>
                <a:spcPct val="0"/>
              </a:spcAft>
              <a:buClr>
                <a:srgbClr val="C00000"/>
              </a:buClr>
              <a:buFont typeface="Calibri" pitchFamily="34" charset="0"/>
              <a:buNone/>
              <a:defRPr sz="1600" kern="1200">
                <a:solidFill>
                  <a:schemeClr val="tx1"/>
                </a:solidFill>
                <a:latin typeface="+mn-lt"/>
                <a:ea typeface="+mn-ea"/>
                <a:cs typeface="+mn-cs"/>
              </a:defRPr>
            </a:lvl4pPr>
            <a:lvl5pPr marL="1828754" indent="0" algn="ctr" defTabSz="912813" rtl="0" fontAlgn="base">
              <a:lnSpc>
                <a:spcPct val="90000"/>
              </a:lnSpc>
              <a:spcBef>
                <a:spcPts val="500"/>
              </a:spcBef>
              <a:spcAft>
                <a:spcPct val="0"/>
              </a:spcAft>
              <a:buFont typeface="Wingdings" pitchFamily="2" charset="2"/>
              <a:buNone/>
              <a:defRPr sz="1600" kern="1200">
                <a:solidFill>
                  <a:schemeClr val="tx1"/>
                </a:solidFill>
                <a:latin typeface="+mn-lt"/>
                <a:ea typeface="+mn-ea"/>
                <a:cs typeface="+mn-cs"/>
              </a:defRPr>
            </a:lvl5pPr>
            <a:lvl6pPr marL="2285943"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131"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320"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509"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b="1" dirty="0" smtClean="0"/>
              <a:t> Français</a:t>
            </a:r>
            <a:endParaRPr lang="fr-FR" b="1" dirty="0"/>
          </a:p>
        </p:txBody>
      </p:sp>
      <p:sp>
        <p:nvSpPr>
          <p:cNvPr id="14" name="Espace réservé du pied de page 3"/>
          <p:cNvSpPr>
            <a:spLocks noGrp="1"/>
          </p:cNvSpPr>
          <p:nvPr>
            <p:ph type="ftr" sz="quarter" idx="4294967295"/>
          </p:nvPr>
        </p:nvSpPr>
        <p:spPr>
          <a:xfrm>
            <a:off x="4252277" y="5573431"/>
            <a:ext cx="4402308" cy="504000"/>
          </a:xfrm>
          <a:prstGeom prst="rect">
            <a:avLst/>
          </a:prstGeom>
        </p:spPr>
        <p:txBody>
          <a:bodyPr anchor="ctr" anchorCtr="0"/>
          <a:lstStyle/>
          <a:p>
            <a:pPr>
              <a:defRPr/>
            </a:pPr>
            <a:r>
              <a:rPr lang="fr-FR" sz="2400" b="1" dirty="0" smtClean="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L1_S1_LLE_F_ CEE_C02/15</a:t>
            </a:r>
            <a:endParaRPr lang="fr-FR" sz="2400" b="1" dirty="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3.  Fonctions de la communication</a:t>
            </a:r>
            <a:endParaRPr lang="fr-FR" dirty="0"/>
          </a:p>
        </p:txBody>
      </p:sp>
      <p:sp>
        <p:nvSpPr>
          <p:cNvPr id="3" name="Espace réservé du contenu 2"/>
          <p:cNvSpPr>
            <a:spLocks noGrp="1"/>
          </p:cNvSpPr>
          <p:nvPr>
            <p:ph idx="1"/>
          </p:nvPr>
        </p:nvSpPr>
        <p:spPr/>
        <p:txBody>
          <a:bodyPr/>
          <a:lstStyle/>
          <a:p>
            <a:r>
              <a:rPr lang="fr-FR" b="1" dirty="0" smtClean="0"/>
              <a:t>3. </a:t>
            </a:r>
            <a:r>
              <a:rPr lang="fr-FR" b="1" dirty="0" smtClean="0">
                <a:solidFill>
                  <a:srgbClr val="C00000"/>
                </a:solidFill>
              </a:rPr>
              <a:t>Les fonctions de la communicatio</a:t>
            </a:r>
            <a:r>
              <a:rPr lang="fr-FR" b="1" dirty="0">
                <a:solidFill>
                  <a:srgbClr val="C00000"/>
                </a:solidFill>
              </a:rPr>
              <a:t>n</a:t>
            </a:r>
            <a:r>
              <a:rPr lang="fr-FR" b="1" dirty="0" smtClean="0">
                <a:solidFill>
                  <a:srgbClr val="C00000"/>
                </a:solidFill>
              </a:rPr>
              <a:t>  </a:t>
            </a:r>
            <a:r>
              <a:rPr lang="fr-FR" b="1" dirty="0" smtClean="0"/>
              <a:t> </a:t>
            </a:r>
          </a:p>
          <a:p>
            <a:r>
              <a:rPr lang="fr-FR" dirty="0" smtClean="0"/>
              <a:t>                                                   La fonction référentielle</a:t>
            </a:r>
          </a:p>
          <a:p>
            <a:r>
              <a:rPr lang="fr-FR" dirty="0" smtClean="0"/>
              <a:t>                                                          </a:t>
            </a:r>
            <a:r>
              <a:rPr lang="fr-FR" sz="1800" b="1" dirty="0" smtClean="0"/>
              <a:t>est centrée sur le référent</a:t>
            </a:r>
          </a:p>
          <a:p>
            <a:r>
              <a:rPr lang="fr-FR" dirty="0" smtClean="0"/>
              <a:t>                                                    La fonction poétique</a:t>
            </a:r>
          </a:p>
          <a:p>
            <a:r>
              <a:rPr lang="fr-FR" dirty="0" smtClean="0"/>
              <a:t>                                                  </a:t>
            </a:r>
            <a:r>
              <a:rPr lang="fr-FR" sz="1800" b="1" dirty="0" smtClean="0"/>
              <a:t>est centrée sur le message en tant que tel</a:t>
            </a:r>
            <a:endParaRPr lang="fr-FR" sz="1800" b="1" dirty="0"/>
          </a:p>
          <a:p>
            <a:r>
              <a:rPr lang="fr-FR" dirty="0" smtClean="0"/>
              <a:t>La fonction expressive              La fonction phatique          La fonction conative</a:t>
            </a:r>
          </a:p>
          <a:p>
            <a:r>
              <a:rPr lang="fr-FR" dirty="0" smtClean="0"/>
              <a:t>  </a:t>
            </a:r>
            <a:r>
              <a:rPr lang="fr-FR" sz="1800" b="1" dirty="0" smtClean="0"/>
              <a:t>est centrée sur le destinateur du message    </a:t>
            </a:r>
            <a:r>
              <a:rPr lang="fr-FR" sz="1600" b="1" dirty="0" smtClean="0"/>
              <a:t>              </a:t>
            </a:r>
            <a:r>
              <a:rPr lang="fr-FR" sz="1800" b="1" dirty="0" smtClean="0"/>
              <a:t>Centrée sur le contact </a:t>
            </a:r>
            <a:r>
              <a:rPr lang="fr-FR" sz="1600" b="1" dirty="0" smtClean="0"/>
              <a:t>                      </a:t>
            </a:r>
            <a:r>
              <a:rPr lang="fr-FR" sz="1800" b="1" dirty="0" smtClean="0"/>
              <a:t>est orientée vers le destinataire</a:t>
            </a:r>
          </a:p>
          <a:p>
            <a:r>
              <a:rPr lang="fr-FR" dirty="0" smtClean="0"/>
              <a:t>                                                      La fonction métalinguistique </a:t>
            </a:r>
          </a:p>
          <a:p>
            <a:r>
              <a:rPr lang="fr-FR" dirty="0"/>
              <a:t> </a:t>
            </a:r>
            <a:r>
              <a:rPr lang="fr-FR" dirty="0" smtClean="0"/>
              <a:t>                                                             </a:t>
            </a:r>
            <a:r>
              <a:rPr lang="fr-FR" sz="1800" b="1" dirty="0" smtClean="0"/>
              <a:t>est centrée sur le code</a:t>
            </a:r>
            <a:r>
              <a:rPr lang="fr-FR" dirty="0" smtClean="0"/>
              <a:t>                       </a:t>
            </a:r>
            <a:endParaRPr lang="fr-FR" i="1" dirty="0"/>
          </a:p>
        </p:txBody>
      </p:sp>
      <p:sp>
        <p:nvSpPr>
          <p:cNvPr id="4" name="Espace réservé du pied de page 3"/>
          <p:cNvSpPr>
            <a:spLocks noGrp="1"/>
          </p:cNvSpPr>
          <p:nvPr>
            <p:ph type="ftr" sz="quarter" idx="11"/>
          </p:nvPr>
        </p:nvSpPr>
        <p:spPr/>
        <p:txBody>
          <a:bodyPr/>
          <a:lstStyle/>
          <a:p>
            <a:pPr lvl="0">
              <a:defRPr/>
            </a:pPr>
            <a:r>
              <a:rPr lang="fr-FR" sz="2400" b="1" dirty="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L1_S1_LLE_F_ </a:t>
            </a:r>
            <a:r>
              <a:rPr lang="fr-FR" sz="2400" b="1" dirty="0" smtClean="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CEE_C02/15</a:t>
            </a:r>
            <a:endParaRPr lang="fr-FR" sz="2400" b="1" dirty="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5" name="Espace réservé du numéro de diapositive 4"/>
          <p:cNvSpPr>
            <a:spLocks noGrp="1"/>
          </p:cNvSpPr>
          <p:nvPr>
            <p:ph type="sldNum" sz="quarter" idx="12"/>
          </p:nvPr>
        </p:nvSpPr>
        <p:spPr/>
        <p:txBody>
          <a:bodyPr/>
          <a:lstStyle/>
          <a:p>
            <a:pPr>
              <a:defRPr/>
            </a:pPr>
            <a:fld id="{CCA45A4E-14F6-474E-9EEE-AF1EA9678214}" type="slidenum">
              <a:rPr lang="fr-FR" smtClean="0"/>
              <a:pPr>
                <a:defRPr/>
              </a:pPr>
              <a:t>10</a:t>
            </a:fld>
            <a:endParaRPr lang="fr-FR"/>
          </a:p>
        </p:txBody>
      </p:sp>
      <p:sp>
        <p:nvSpPr>
          <p:cNvPr id="30" name="Flèche vers le bas 29"/>
          <p:cNvSpPr/>
          <p:nvPr/>
        </p:nvSpPr>
        <p:spPr>
          <a:xfrm>
            <a:off x="6165231" y="1664569"/>
            <a:ext cx="484632" cy="3407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Flèche vers le bas 30"/>
          <p:cNvSpPr/>
          <p:nvPr/>
        </p:nvSpPr>
        <p:spPr>
          <a:xfrm>
            <a:off x="6354432" y="2779295"/>
            <a:ext cx="484632" cy="2386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Flèche vers le bas 31"/>
          <p:cNvSpPr/>
          <p:nvPr/>
        </p:nvSpPr>
        <p:spPr>
          <a:xfrm>
            <a:off x="1981274" y="3713746"/>
            <a:ext cx="484632" cy="3407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Flèche vers le bas 32"/>
          <p:cNvSpPr/>
          <p:nvPr/>
        </p:nvSpPr>
        <p:spPr>
          <a:xfrm>
            <a:off x="10174779" y="3713746"/>
            <a:ext cx="484632" cy="3407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Flèche vers le bas 33"/>
          <p:cNvSpPr/>
          <p:nvPr/>
        </p:nvSpPr>
        <p:spPr>
          <a:xfrm>
            <a:off x="6354432" y="3713745"/>
            <a:ext cx="484632" cy="3407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Flèche vers le bas 34"/>
          <p:cNvSpPr/>
          <p:nvPr/>
        </p:nvSpPr>
        <p:spPr>
          <a:xfrm>
            <a:off x="6361318" y="4750264"/>
            <a:ext cx="484632" cy="3407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965394883"/>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3. Les fonctions de communication</a:t>
            </a:r>
            <a:endParaRPr lang="fr-FR" dirty="0"/>
          </a:p>
        </p:txBody>
      </p:sp>
      <p:sp>
        <p:nvSpPr>
          <p:cNvPr id="3" name="Espace réservé du contenu 2"/>
          <p:cNvSpPr>
            <a:spLocks noGrp="1"/>
          </p:cNvSpPr>
          <p:nvPr>
            <p:ph idx="1"/>
          </p:nvPr>
        </p:nvSpPr>
        <p:spPr>
          <a:xfrm>
            <a:off x="330200" y="804930"/>
            <a:ext cx="11520000" cy="5966379"/>
          </a:xfrm>
        </p:spPr>
        <p:txBody>
          <a:bodyPr/>
          <a:lstStyle/>
          <a:p>
            <a:r>
              <a:rPr lang="fr-FR" sz="2400" b="1" dirty="0" smtClean="0"/>
              <a:t>                                      Indices de reconnaissance des six fonctions  </a:t>
            </a:r>
          </a:p>
          <a:p>
            <a:r>
              <a:rPr lang="fr-FR" sz="2400" b="1" dirty="0" smtClean="0"/>
              <a:t>                                           </a:t>
            </a:r>
            <a:r>
              <a:rPr lang="fr-FR" sz="2400" b="1" dirty="0" smtClean="0">
                <a:solidFill>
                  <a:schemeClr val="accent2">
                    <a:lumMod val="75000"/>
                  </a:schemeClr>
                </a:solidFill>
              </a:rPr>
              <a:t>3.1</a:t>
            </a:r>
            <a:r>
              <a:rPr lang="fr-FR" sz="2400" b="1" dirty="0" smtClean="0"/>
              <a:t> </a:t>
            </a:r>
            <a:r>
              <a:rPr lang="fr-FR" sz="2400" b="1" dirty="0" smtClean="0">
                <a:solidFill>
                  <a:srgbClr val="C00000"/>
                </a:solidFill>
              </a:rPr>
              <a:t>La fonction expressive (émotive)</a:t>
            </a:r>
          </a:p>
          <a:p>
            <a:endParaRPr lang="fr-FR" sz="2400" b="1" dirty="0"/>
          </a:p>
          <a:p>
            <a:endParaRPr lang="fr-FR" sz="2400" b="1" dirty="0" smtClean="0"/>
          </a:p>
          <a:p>
            <a:endParaRPr lang="fr-FR" sz="2400" b="1" dirty="0"/>
          </a:p>
          <a:p>
            <a:r>
              <a:rPr lang="fr-FR" sz="2400" b="1" dirty="0" smtClean="0"/>
              <a:t>                            À l’oral </a:t>
            </a:r>
            <a:r>
              <a:rPr lang="fr-FR" sz="2400" b="1" dirty="0"/>
              <a:t>                           À </a:t>
            </a:r>
            <a:r>
              <a:rPr lang="fr-FR" sz="2400" b="1" dirty="0" smtClean="0"/>
              <a:t>l’écrit                     Dans une image</a:t>
            </a:r>
          </a:p>
          <a:p>
            <a:endParaRPr lang="fr-FR" sz="2400" b="1" dirty="0"/>
          </a:p>
          <a:p>
            <a:endParaRPr lang="fr-FR" sz="2400" b="1" dirty="0" smtClean="0"/>
          </a:p>
          <a:p>
            <a:r>
              <a:rPr lang="fr-FR" sz="2000" dirty="0" smtClean="0"/>
              <a:t>Les intonations, le débit, le rythme      les sentiments, les sensations              le choix des éléments, la nature</a:t>
            </a:r>
          </a:p>
          <a:p>
            <a:r>
              <a:rPr lang="fr-FR" sz="2000" dirty="0" smtClean="0"/>
              <a:t>Les gestes et la mimique                     les jugements personnels exprimés          personnelle du graphisme, les 							                            couleurs, l’angle de prise de vue</a:t>
            </a:r>
            <a:endParaRPr lang="fr-FR" sz="2000" dirty="0"/>
          </a:p>
        </p:txBody>
      </p:sp>
      <p:sp>
        <p:nvSpPr>
          <p:cNvPr id="4" name="Espace réservé du pied de page 3"/>
          <p:cNvSpPr>
            <a:spLocks noGrp="1"/>
          </p:cNvSpPr>
          <p:nvPr>
            <p:ph type="ftr" sz="quarter" idx="11"/>
          </p:nvPr>
        </p:nvSpPr>
        <p:spPr/>
        <p:txBody>
          <a:bodyPr/>
          <a:lstStyle/>
          <a:p>
            <a:pPr>
              <a:defRPr/>
            </a:pPr>
            <a:r>
              <a:rPr lang="fr-FR" b="1" dirty="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L1_S1_LLE_F_ CEE_C02/15</a:t>
            </a:r>
            <a:r>
              <a:rPr lang="fr-FR" dirty="0" smtClean="0"/>
              <a:t> </a:t>
            </a:r>
            <a:endParaRPr lang="fr-FR" dirty="0"/>
          </a:p>
        </p:txBody>
      </p:sp>
      <p:sp>
        <p:nvSpPr>
          <p:cNvPr id="5" name="Espace réservé du numéro de diapositive 4"/>
          <p:cNvSpPr>
            <a:spLocks noGrp="1"/>
          </p:cNvSpPr>
          <p:nvPr>
            <p:ph type="sldNum" sz="quarter" idx="12"/>
          </p:nvPr>
        </p:nvSpPr>
        <p:spPr/>
        <p:txBody>
          <a:bodyPr/>
          <a:lstStyle/>
          <a:p>
            <a:pPr>
              <a:defRPr/>
            </a:pPr>
            <a:fld id="{CCA45A4E-14F6-474E-9EEE-AF1EA9678214}" type="slidenum">
              <a:rPr lang="fr-FR" smtClean="0"/>
              <a:pPr>
                <a:defRPr/>
              </a:pPr>
              <a:t>11</a:t>
            </a:fld>
            <a:endParaRPr lang="fr-FR"/>
          </a:p>
        </p:txBody>
      </p:sp>
      <p:sp>
        <p:nvSpPr>
          <p:cNvPr id="6" name="Flèche vers le bas 5"/>
          <p:cNvSpPr/>
          <p:nvPr/>
        </p:nvSpPr>
        <p:spPr>
          <a:xfrm>
            <a:off x="2905247" y="1536438"/>
            <a:ext cx="484632" cy="13195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vers le bas 6"/>
          <p:cNvSpPr/>
          <p:nvPr/>
        </p:nvSpPr>
        <p:spPr>
          <a:xfrm>
            <a:off x="8389784" y="1609741"/>
            <a:ext cx="484632" cy="13195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vers le bas 7"/>
          <p:cNvSpPr/>
          <p:nvPr/>
        </p:nvSpPr>
        <p:spPr>
          <a:xfrm>
            <a:off x="5557765" y="1751632"/>
            <a:ext cx="484632" cy="13195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vers le bas 10"/>
          <p:cNvSpPr/>
          <p:nvPr/>
        </p:nvSpPr>
        <p:spPr>
          <a:xfrm>
            <a:off x="2869020" y="3587460"/>
            <a:ext cx="484632" cy="5099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Flèche vers le bas 11"/>
          <p:cNvSpPr/>
          <p:nvPr/>
        </p:nvSpPr>
        <p:spPr>
          <a:xfrm>
            <a:off x="8472625" y="3533942"/>
            <a:ext cx="484632" cy="5099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Flèche vers le bas 12"/>
          <p:cNvSpPr/>
          <p:nvPr/>
        </p:nvSpPr>
        <p:spPr>
          <a:xfrm>
            <a:off x="5579682" y="3479678"/>
            <a:ext cx="484632" cy="5099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696416807"/>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3. Les fonctions de la communication</a:t>
            </a:r>
            <a:endParaRPr lang="fr-FR" dirty="0"/>
          </a:p>
        </p:txBody>
      </p:sp>
      <p:sp>
        <p:nvSpPr>
          <p:cNvPr id="3" name="Espace réservé du contenu 2"/>
          <p:cNvSpPr>
            <a:spLocks noGrp="1"/>
          </p:cNvSpPr>
          <p:nvPr>
            <p:ph idx="1"/>
          </p:nvPr>
        </p:nvSpPr>
        <p:spPr>
          <a:xfrm>
            <a:off x="330200" y="804930"/>
            <a:ext cx="11520000" cy="6053069"/>
          </a:xfrm>
        </p:spPr>
        <p:txBody>
          <a:bodyPr/>
          <a:lstStyle/>
          <a:p>
            <a:r>
              <a:rPr lang="fr-FR" b="1" dirty="0" smtClean="0"/>
              <a:t>                                    </a:t>
            </a:r>
            <a:r>
              <a:rPr lang="fr-FR" b="1" dirty="0" smtClean="0">
                <a:solidFill>
                  <a:schemeClr val="accent2">
                    <a:lumMod val="75000"/>
                  </a:schemeClr>
                </a:solidFill>
              </a:rPr>
              <a:t>3.2</a:t>
            </a:r>
            <a:r>
              <a:rPr lang="fr-FR" b="1" dirty="0" smtClean="0"/>
              <a:t> </a:t>
            </a:r>
            <a:r>
              <a:rPr lang="fr-FR" b="1" dirty="0" smtClean="0">
                <a:solidFill>
                  <a:srgbClr val="C00000"/>
                </a:solidFill>
              </a:rPr>
              <a:t>La fonction conative</a:t>
            </a:r>
          </a:p>
          <a:p>
            <a:endParaRPr lang="fr-FR" b="1" dirty="0">
              <a:solidFill>
                <a:srgbClr val="C00000"/>
              </a:solidFill>
            </a:endParaRPr>
          </a:p>
          <a:p>
            <a:endParaRPr lang="fr-FR" b="1" dirty="0" smtClean="0">
              <a:solidFill>
                <a:srgbClr val="C00000"/>
              </a:solidFill>
            </a:endParaRPr>
          </a:p>
          <a:p>
            <a:r>
              <a:rPr lang="fr-FR" sz="2400" b="1" dirty="0" smtClean="0"/>
              <a:t>                    </a:t>
            </a:r>
            <a:r>
              <a:rPr lang="fr-FR" sz="2400" b="1" dirty="0"/>
              <a:t> À </a:t>
            </a:r>
            <a:r>
              <a:rPr lang="fr-FR" sz="2400" b="1" dirty="0" smtClean="0"/>
              <a:t>l’oral comme à l’écrit                  Dans une image</a:t>
            </a:r>
          </a:p>
          <a:p>
            <a:endParaRPr lang="fr-FR" sz="2400" b="1" dirty="0"/>
          </a:p>
          <a:p>
            <a:endParaRPr lang="fr-FR" sz="2400" b="1" dirty="0" smtClean="0"/>
          </a:p>
          <a:p>
            <a:r>
              <a:rPr lang="fr-FR" sz="2000" dirty="0" smtClean="0"/>
              <a:t>L’emploi de la 2</a:t>
            </a:r>
            <a:r>
              <a:rPr lang="fr-FR" sz="2000" baseline="30000" dirty="0" smtClean="0"/>
              <a:t>ème</a:t>
            </a:r>
            <a:r>
              <a:rPr lang="fr-FR" sz="2000" dirty="0" smtClean="0"/>
              <a:t> personne du singulier                              elle apparait lorsqu’un personnage semble nous  ou du pluriel, de l’impératif, des questions                                           regarder, nous faire signe</a:t>
            </a:r>
            <a:endParaRPr lang="fr-FR" sz="2000" dirty="0"/>
          </a:p>
        </p:txBody>
      </p:sp>
      <p:sp>
        <p:nvSpPr>
          <p:cNvPr id="4" name="Espace réservé du pied de page 3"/>
          <p:cNvSpPr>
            <a:spLocks noGrp="1"/>
          </p:cNvSpPr>
          <p:nvPr>
            <p:ph type="ftr" sz="quarter" idx="11"/>
          </p:nvPr>
        </p:nvSpPr>
        <p:spPr>
          <a:xfrm>
            <a:off x="1782501" y="6411310"/>
            <a:ext cx="5450678" cy="360000"/>
          </a:xfrm>
        </p:spPr>
        <p:txBody>
          <a:bodyPr/>
          <a:lstStyle/>
          <a:p>
            <a:pPr>
              <a:defRPr/>
            </a:pPr>
            <a:r>
              <a:rPr lang="fr-FR" b="1">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L1_S1_LLE_F_ CEE_C02/15</a:t>
            </a:r>
            <a:endParaRPr lang="fr-FR" dirty="0"/>
          </a:p>
        </p:txBody>
      </p:sp>
      <p:sp>
        <p:nvSpPr>
          <p:cNvPr id="5" name="Espace réservé du numéro de diapositive 4"/>
          <p:cNvSpPr>
            <a:spLocks noGrp="1"/>
          </p:cNvSpPr>
          <p:nvPr>
            <p:ph type="sldNum" sz="quarter" idx="12"/>
          </p:nvPr>
        </p:nvSpPr>
        <p:spPr/>
        <p:txBody>
          <a:bodyPr/>
          <a:lstStyle/>
          <a:p>
            <a:pPr>
              <a:defRPr/>
            </a:pPr>
            <a:fld id="{CCA45A4E-14F6-474E-9EEE-AF1EA9678214}" type="slidenum">
              <a:rPr lang="fr-FR" smtClean="0"/>
              <a:pPr>
                <a:defRPr/>
              </a:pPr>
              <a:t>12</a:t>
            </a:fld>
            <a:endParaRPr lang="fr-FR"/>
          </a:p>
        </p:txBody>
      </p:sp>
      <p:sp>
        <p:nvSpPr>
          <p:cNvPr id="6" name="Flèche vers le bas 5"/>
          <p:cNvSpPr/>
          <p:nvPr/>
        </p:nvSpPr>
        <p:spPr>
          <a:xfrm>
            <a:off x="3137492" y="1250067"/>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vers le bas 6"/>
          <p:cNvSpPr/>
          <p:nvPr/>
        </p:nvSpPr>
        <p:spPr>
          <a:xfrm>
            <a:off x="6914048" y="1250067"/>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vers le bas 7"/>
          <p:cNvSpPr/>
          <p:nvPr/>
        </p:nvSpPr>
        <p:spPr>
          <a:xfrm>
            <a:off x="3137492" y="2673611"/>
            <a:ext cx="484632" cy="6714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vers le bas 8"/>
          <p:cNvSpPr/>
          <p:nvPr/>
        </p:nvSpPr>
        <p:spPr>
          <a:xfrm>
            <a:off x="6914048" y="2652881"/>
            <a:ext cx="484632" cy="6714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187998708"/>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Les fonctions de la communication </a:t>
            </a:r>
            <a:endParaRPr lang="fr-FR" dirty="0"/>
          </a:p>
        </p:txBody>
      </p:sp>
      <p:sp>
        <p:nvSpPr>
          <p:cNvPr id="3" name="Espace réservé du contenu 2"/>
          <p:cNvSpPr>
            <a:spLocks noGrp="1"/>
          </p:cNvSpPr>
          <p:nvPr>
            <p:ph idx="1"/>
          </p:nvPr>
        </p:nvSpPr>
        <p:spPr/>
        <p:txBody>
          <a:bodyPr/>
          <a:lstStyle/>
          <a:p>
            <a:r>
              <a:rPr lang="fr-FR" b="1" dirty="0" smtClean="0">
                <a:solidFill>
                  <a:srgbClr val="C00000"/>
                </a:solidFill>
              </a:rPr>
              <a:t>                                    3.3 La </a:t>
            </a:r>
            <a:r>
              <a:rPr lang="fr-FR" b="1" dirty="0">
                <a:solidFill>
                  <a:srgbClr val="C00000"/>
                </a:solidFill>
              </a:rPr>
              <a:t>fonction </a:t>
            </a:r>
            <a:r>
              <a:rPr lang="fr-FR" b="1" dirty="0" smtClean="0">
                <a:solidFill>
                  <a:srgbClr val="C00000"/>
                </a:solidFill>
              </a:rPr>
              <a:t>référentielle</a:t>
            </a:r>
          </a:p>
          <a:p>
            <a:endParaRPr lang="fr-FR" b="1" dirty="0">
              <a:solidFill>
                <a:srgbClr val="C00000"/>
              </a:solidFill>
            </a:endParaRPr>
          </a:p>
          <a:p>
            <a:endParaRPr lang="fr-FR" b="1" dirty="0" smtClean="0">
              <a:solidFill>
                <a:srgbClr val="C00000"/>
              </a:solidFill>
            </a:endParaRPr>
          </a:p>
          <a:p>
            <a:r>
              <a:rPr lang="fr-FR" sz="2000" b="1" dirty="0" smtClean="0">
                <a:solidFill>
                  <a:srgbClr val="C00000"/>
                </a:solidFill>
              </a:rPr>
              <a:t>                               </a:t>
            </a:r>
            <a:r>
              <a:rPr lang="fr-FR" sz="2000" b="1" dirty="0"/>
              <a:t> À </a:t>
            </a:r>
            <a:r>
              <a:rPr lang="fr-FR" sz="2000" b="1" dirty="0" smtClean="0"/>
              <a:t>l’oral comme à l’écrit                                  dans les images</a:t>
            </a:r>
          </a:p>
          <a:p>
            <a:endParaRPr lang="fr-FR" sz="2000" b="1" dirty="0"/>
          </a:p>
          <a:p>
            <a:endParaRPr lang="fr-FR" sz="2000" b="1" dirty="0" smtClean="0">
              <a:solidFill>
                <a:srgbClr val="C00000"/>
              </a:solidFill>
            </a:endParaRPr>
          </a:p>
          <a:p>
            <a:r>
              <a:rPr lang="fr-FR" sz="2000" b="1" dirty="0" smtClean="0"/>
              <a:t>L’emploi de la 3</a:t>
            </a:r>
            <a:r>
              <a:rPr lang="fr-FR" sz="2000" b="1" baseline="30000" dirty="0" smtClean="0"/>
              <a:t>ème</a:t>
            </a:r>
            <a:r>
              <a:rPr lang="fr-FR" sz="2000" b="1" dirty="0" smtClean="0"/>
              <a:t> personne ( elle, il, elles, ils)                   une toile figurative, un plan ressemblant au 								                   réel</a:t>
            </a:r>
          </a:p>
          <a:p>
            <a:r>
              <a:rPr lang="fr-FR" sz="2000" b="1" dirty="0" smtClean="0"/>
              <a:t>et du pronom neutre (ça, cela)</a:t>
            </a:r>
            <a:endParaRPr lang="fr-FR" sz="2000" b="1" dirty="0"/>
          </a:p>
          <a:p>
            <a:endParaRPr lang="fr-FR" b="1" dirty="0"/>
          </a:p>
        </p:txBody>
      </p:sp>
      <p:sp>
        <p:nvSpPr>
          <p:cNvPr id="4" name="Espace réservé du pied de page 3"/>
          <p:cNvSpPr>
            <a:spLocks noGrp="1"/>
          </p:cNvSpPr>
          <p:nvPr>
            <p:ph type="ftr" sz="quarter" idx="11"/>
          </p:nvPr>
        </p:nvSpPr>
        <p:spPr/>
        <p:txBody>
          <a:bodyPr/>
          <a:lstStyle/>
          <a:p>
            <a:pPr>
              <a:defRPr/>
            </a:pPr>
            <a:r>
              <a:rPr lang="fr-FR" b="1">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L1_S1_LLE_F_ CEE_C02/15</a:t>
            </a:r>
            <a:endParaRPr lang="fr-FR" dirty="0"/>
          </a:p>
        </p:txBody>
      </p:sp>
      <p:sp>
        <p:nvSpPr>
          <p:cNvPr id="5" name="Espace réservé du numéro de diapositive 4"/>
          <p:cNvSpPr>
            <a:spLocks noGrp="1"/>
          </p:cNvSpPr>
          <p:nvPr>
            <p:ph type="sldNum" sz="quarter" idx="12"/>
          </p:nvPr>
        </p:nvSpPr>
        <p:spPr/>
        <p:txBody>
          <a:bodyPr/>
          <a:lstStyle/>
          <a:p>
            <a:pPr>
              <a:defRPr/>
            </a:pPr>
            <a:fld id="{CCA45A4E-14F6-474E-9EEE-AF1EA9678214}" type="slidenum">
              <a:rPr lang="fr-FR" smtClean="0"/>
              <a:pPr>
                <a:defRPr/>
              </a:pPr>
              <a:t>13</a:t>
            </a:fld>
            <a:endParaRPr lang="fr-FR"/>
          </a:p>
        </p:txBody>
      </p:sp>
      <p:sp>
        <p:nvSpPr>
          <p:cNvPr id="6" name="Flèche vers le bas 5"/>
          <p:cNvSpPr/>
          <p:nvPr/>
        </p:nvSpPr>
        <p:spPr>
          <a:xfrm>
            <a:off x="3287210" y="1182547"/>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vers le bas 6"/>
          <p:cNvSpPr/>
          <p:nvPr/>
        </p:nvSpPr>
        <p:spPr>
          <a:xfrm>
            <a:off x="7568705" y="1182547"/>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vers le bas 7"/>
          <p:cNvSpPr/>
          <p:nvPr/>
        </p:nvSpPr>
        <p:spPr>
          <a:xfrm>
            <a:off x="3287210" y="261301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vers le bas 8"/>
          <p:cNvSpPr/>
          <p:nvPr/>
        </p:nvSpPr>
        <p:spPr>
          <a:xfrm>
            <a:off x="7658660" y="261301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756088180"/>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3. Les </a:t>
            </a:r>
            <a:r>
              <a:rPr lang="fr-FR" dirty="0"/>
              <a:t>fonctions de la communication</a:t>
            </a:r>
          </a:p>
        </p:txBody>
      </p:sp>
      <p:sp>
        <p:nvSpPr>
          <p:cNvPr id="3" name="Espace réservé du contenu 2"/>
          <p:cNvSpPr>
            <a:spLocks noGrp="1"/>
          </p:cNvSpPr>
          <p:nvPr>
            <p:ph idx="1"/>
          </p:nvPr>
        </p:nvSpPr>
        <p:spPr>
          <a:xfrm>
            <a:off x="330200" y="804930"/>
            <a:ext cx="11520000" cy="5966379"/>
          </a:xfrm>
        </p:spPr>
        <p:txBody>
          <a:bodyPr/>
          <a:lstStyle/>
          <a:p>
            <a:r>
              <a:rPr lang="fr-FR" b="1" dirty="0" smtClean="0">
                <a:solidFill>
                  <a:srgbClr val="C00000"/>
                </a:solidFill>
              </a:rPr>
              <a:t>                                      3.4 La fonction phatique</a:t>
            </a:r>
          </a:p>
          <a:p>
            <a:endParaRPr lang="fr-FR" b="1" dirty="0">
              <a:solidFill>
                <a:srgbClr val="C00000"/>
              </a:solidFill>
            </a:endParaRPr>
          </a:p>
          <a:p>
            <a:endParaRPr lang="fr-FR" b="1" dirty="0" smtClean="0">
              <a:solidFill>
                <a:srgbClr val="C00000"/>
              </a:solidFill>
            </a:endParaRPr>
          </a:p>
          <a:p>
            <a:r>
              <a:rPr lang="fr-FR" sz="2400" b="1" dirty="0" smtClean="0"/>
              <a:t>                                  </a:t>
            </a:r>
            <a:r>
              <a:rPr lang="fr-FR" sz="2400" b="1" dirty="0"/>
              <a:t> À </a:t>
            </a:r>
            <a:r>
              <a:rPr lang="fr-FR" sz="2400" b="1" dirty="0" smtClean="0"/>
              <a:t>l’oral                        </a:t>
            </a:r>
            <a:r>
              <a:rPr lang="fr-FR" sz="2400" b="1" dirty="0"/>
              <a:t> À </a:t>
            </a:r>
            <a:r>
              <a:rPr lang="fr-FR" sz="2400" b="1" dirty="0" smtClean="0"/>
              <a:t>l’écrit                  Quant à l’image</a:t>
            </a:r>
          </a:p>
          <a:p>
            <a:endParaRPr lang="fr-FR" sz="2000" dirty="0" smtClean="0"/>
          </a:p>
          <a:p>
            <a:r>
              <a:rPr lang="fr-FR" sz="2000" dirty="0" smtClean="0"/>
              <a:t>Des sons, des mots vides de sens                   Certaines ponctuations           elle est par nature phatique</a:t>
            </a:r>
          </a:p>
          <a:p>
            <a:r>
              <a:rPr lang="fr-FR" sz="2000" dirty="0" smtClean="0"/>
              <a:t> (euh…ouais…) ou des phrases comme        variations typographiques</a:t>
            </a:r>
          </a:p>
          <a:p>
            <a:r>
              <a:rPr lang="fr-FR" sz="2000" dirty="0" smtClean="0"/>
              <a:t> (Tu m’entends?), ( vous me suivez?)…         mise en page, équilibrage</a:t>
            </a:r>
          </a:p>
          <a:p>
            <a:r>
              <a:rPr lang="fr-FR" sz="2000" dirty="0" smtClean="0"/>
              <a:t>                                                                             des pleins  et des vides…. </a:t>
            </a:r>
          </a:p>
          <a:p>
            <a:r>
              <a:rPr lang="fr-FR" sz="2000" dirty="0"/>
              <a:t> </a:t>
            </a:r>
            <a:r>
              <a:rPr lang="fr-FR" sz="2000" dirty="0" smtClean="0"/>
              <a:t>                                                                                    Le logo                                                                                </a:t>
            </a:r>
            <a:endParaRPr lang="fr-FR" sz="2000" dirty="0"/>
          </a:p>
        </p:txBody>
      </p:sp>
      <p:sp>
        <p:nvSpPr>
          <p:cNvPr id="4" name="Espace réservé du pied de page 3"/>
          <p:cNvSpPr>
            <a:spLocks noGrp="1"/>
          </p:cNvSpPr>
          <p:nvPr>
            <p:ph type="ftr" sz="quarter" idx="11"/>
          </p:nvPr>
        </p:nvSpPr>
        <p:spPr/>
        <p:txBody>
          <a:bodyPr/>
          <a:lstStyle/>
          <a:p>
            <a:pPr>
              <a:defRPr/>
            </a:pPr>
            <a:r>
              <a:rPr lang="fr-FR" dirty="0" smtClean="0"/>
              <a:t> </a:t>
            </a:r>
            <a:r>
              <a:rPr lang="fr-FR" b="1" dirty="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L1_S1_LLE_F_ CEE_C02/15</a:t>
            </a:r>
            <a:endParaRPr lang="fr-FR" dirty="0"/>
          </a:p>
        </p:txBody>
      </p:sp>
      <p:sp>
        <p:nvSpPr>
          <p:cNvPr id="5" name="Espace réservé du numéro de diapositive 4"/>
          <p:cNvSpPr>
            <a:spLocks noGrp="1"/>
          </p:cNvSpPr>
          <p:nvPr>
            <p:ph type="sldNum" sz="quarter" idx="12"/>
          </p:nvPr>
        </p:nvSpPr>
        <p:spPr/>
        <p:txBody>
          <a:bodyPr/>
          <a:lstStyle/>
          <a:p>
            <a:pPr>
              <a:defRPr/>
            </a:pPr>
            <a:fld id="{CCA45A4E-14F6-474E-9EEE-AF1EA9678214}" type="slidenum">
              <a:rPr lang="fr-FR" smtClean="0"/>
              <a:pPr>
                <a:defRPr/>
              </a:pPr>
              <a:t>14</a:t>
            </a:fld>
            <a:endParaRPr lang="fr-FR"/>
          </a:p>
        </p:txBody>
      </p:sp>
      <p:sp>
        <p:nvSpPr>
          <p:cNvPr id="6" name="Flèche vers le bas 5"/>
          <p:cNvSpPr/>
          <p:nvPr/>
        </p:nvSpPr>
        <p:spPr>
          <a:xfrm>
            <a:off x="3287210" y="1269081"/>
            <a:ext cx="484632" cy="7639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vers le bas 6"/>
          <p:cNvSpPr/>
          <p:nvPr/>
        </p:nvSpPr>
        <p:spPr>
          <a:xfrm>
            <a:off x="5627484" y="1350104"/>
            <a:ext cx="484632" cy="7639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vers le bas 7"/>
          <p:cNvSpPr/>
          <p:nvPr/>
        </p:nvSpPr>
        <p:spPr>
          <a:xfrm>
            <a:off x="7390050" y="1269081"/>
            <a:ext cx="484632" cy="7639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vers le bas 8"/>
          <p:cNvSpPr/>
          <p:nvPr/>
        </p:nvSpPr>
        <p:spPr>
          <a:xfrm>
            <a:off x="3199783" y="2647609"/>
            <a:ext cx="484632" cy="5787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vers le bas 9"/>
          <p:cNvSpPr/>
          <p:nvPr/>
        </p:nvSpPr>
        <p:spPr>
          <a:xfrm>
            <a:off x="5754547" y="2662177"/>
            <a:ext cx="484632" cy="5787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vers le bas 10"/>
          <p:cNvSpPr/>
          <p:nvPr/>
        </p:nvSpPr>
        <p:spPr>
          <a:xfrm>
            <a:off x="8793943" y="2662177"/>
            <a:ext cx="484632" cy="5787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940067025"/>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3. Les fonctions de la communications</a:t>
            </a:r>
            <a:endParaRPr lang="fr-FR" dirty="0"/>
          </a:p>
        </p:txBody>
      </p:sp>
      <p:sp>
        <p:nvSpPr>
          <p:cNvPr id="3" name="Espace réservé du contenu 2"/>
          <p:cNvSpPr>
            <a:spLocks noGrp="1"/>
          </p:cNvSpPr>
          <p:nvPr>
            <p:ph idx="1"/>
          </p:nvPr>
        </p:nvSpPr>
        <p:spPr>
          <a:xfrm>
            <a:off x="357352" y="835708"/>
            <a:ext cx="11520000" cy="5935601"/>
          </a:xfrm>
        </p:spPr>
        <p:txBody>
          <a:bodyPr/>
          <a:lstStyle/>
          <a:p>
            <a:r>
              <a:rPr lang="fr-FR" b="1" dirty="0" smtClean="0">
                <a:solidFill>
                  <a:srgbClr val="C00000"/>
                </a:solidFill>
              </a:rPr>
              <a:t>                                         3.5 La fonction poétique</a:t>
            </a:r>
          </a:p>
          <a:p>
            <a:endParaRPr lang="fr-FR" b="1" dirty="0">
              <a:solidFill>
                <a:srgbClr val="C00000"/>
              </a:solidFill>
            </a:endParaRPr>
          </a:p>
          <a:p>
            <a:endParaRPr lang="fr-FR" b="1" dirty="0" smtClean="0">
              <a:solidFill>
                <a:srgbClr val="C00000"/>
              </a:solidFill>
            </a:endParaRPr>
          </a:p>
          <a:p>
            <a:r>
              <a:rPr lang="fr-FR" sz="2000" dirty="0" smtClean="0"/>
              <a:t>                                   </a:t>
            </a:r>
            <a:r>
              <a:rPr lang="fr-FR" sz="2000" b="1" dirty="0" smtClean="0"/>
              <a:t>À </a:t>
            </a:r>
            <a:r>
              <a:rPr lang="fr-FR" sz="2000" b="1" dirty="0"/>
              <a:t>l’oral comme à </a:t>
            </a:r>
            <a:r>
              <a:rPr lang="fr-FR" sz="2000" b="1" dirty="0" smtClean="0"/>
              <a:t>l’écrit                                dans l’image artistique</a:t>
            </a:r>
          </a:p>
          <a:p>
            <a:r>
              <a:rPr lang="fr-FR" sz="2000" b="1" dirty="0">
                <a:solidFill>
                  <a:srgbClr val="C00000"/>
                </a:solidFill>
              </a:rPr>
              <a:t> </a:t>
            </a:r>
            <a:r>
              <a:rPr lang="fr-FR" sz="2000" b="1" dirty="0" smtClean="0">
                <a:solidFill>
                  <a:srgbClr val="C00000"/>
                </a:solidFill>
              </a:rPr>
              <a:t>   </a:t>
            </a:r>
          </a:p>
          <a:p>
            <a:endParaRPr lang="fr-FR" sz="2000" b="1" dirty="0">
              <a:solidFill>
                <a:srgbClr val="C00000"/>
              </a:solidFill>
            </a:endParaRPr>
          </a:p>
          <a:p>
            <a:r>
              <a:rPr lang="fr-FR" sz="2000" dirty="0" smtClean="0"/>
              <a:t>          Le </a:t>
            </a:r>
            <a:r>
              <a:rPr lang="fr-FR" sz="2000" dirty="0"/>
              <a:t>choix original, inhabituel des termes </a:t>
            </a:r>
            <a:r>
              <a:rPr lang="fr-FR" sz="2000" dirty="0" smtClean="0"/>
              <a:t>et            Le choix </a:t>
            </a:r>
            <a:r>
              <a:rPr lang="fr-FR" sz="2000" dirty="0"/>
              <a:t>original, inattendu des couleurs, du dessin, </a:t>
            </a:r>
            <a:r>
              <a:rPr lang="fr-FR" sz="2000" dirty="0" smtClean="0"/>
              <a:t>  </a:t>
            </a:r>
          </a:p>
          <a:p>
            <a:r>
              <a:rPr lang="fr-FR" sz="2000" dirty="0" smtClean="0"/>
              <a:t>         de </a:t>
            </a:r>
            <a:r>
              <a:rPr lang="fr-FR" sz="2000" dirty="0"/>
              <a:t>leur combinaison et aux écarts </a:t>
            </a:r>
            <a:r>
              <a:rPr lang="fr-FR" sz="2000" dirty="0" smtClean="0"/>
              <a:t>stylistiques                        de </a:t>
            </a:r>
            <a:r>
              <a:rPr lang="fr-FR" sz="2000" dirty="0"/>
              <a:t>la composition…etc. </a:t>
            </a:r>
            <a:endParaRPr lang="fr-FR" sz="2000" b="1" dirty="0">
              <a:solidFill>
                <a:srgbClr val="C00000"/>
              </a:solidFill>
            </a:endParaRPr>
          </a:p>
        </p:txBody>
      </p:sp>
      <p:sp>
        <p:nvSpPr>
          <p:cNvPr id="4" name="Espace réservé du pied de page 3"/>
          <p:cNvSpPr>
            <a:spLocks noGrp="1"/>
          </p:cNvSpPr>
          <p:nvPr>
            <p:ph type="ftr" sz="quarter" idx="11"/>
          </p:nvPr>
        </p:nvSpPr>
        <p:spPr/>
        <p:txBody>
          <a:bodyPr/>
          <a:lstStyle/>
          <a:p>
            <a:pPr>
              <a:defRPr/>
            </a:pPr>
            <a:r>
              <a:rPr lang="fr-FR" b="1" dirty="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L1_S1_LLE_F_ CEE_C02/15</a:t>
            </a:r>
            <a:endParaRPr lang="fr-FR" dirty="0"/>
          </a:p>
        </p:txBody>
      </p:sp>
      <p:sp>
        <p:nvSpPr>
          <p:cNvPr id="5" name="Espace réservé du numéro de diapositive 4"/>
          <p:cNvSpPr>
            <a:spLocks noGrp="1"/>
          </p:cNvSpPr>
          <p:nvPr>
            <p:ph type="sldNum" sz="quarter" idx="12"/>
          </p:nvPr>
        </p:nvSpPr>
        <p:spPr/>
        <p:txBody>
          <a:bodyPr/>
          <a:lstStyle/>
          <a:p>
            <a:pPr>
              <a:defRPr/>
            </a:pPr>
            <a:fld id="{CCA45A4E-14F6-474E-9EEE-AF1EA9678214}" type="slidenum">
              <a:rPr lang="fr-FR" smtClean="0"/>
              <a:pPr>
                <a:defRPr/>
              </a:pPr>
              <a:t>15</a:t>
            </a:fld>
            <a:endParaRPr lang="fr-FR"/>
          </a:p>
        </p:txBody>
      </p:sp>
      <p:sp>
        <p:nvSpPr>
          <p:cNvPr id="7" name="Flèche vers le bas 6"/>
          <p:cNvSpPr/>
          <p:nvPr/>
        </p:nvSpPr>
        <p:spPr>
          <a:xfrm>
            <a:off x="3831221" y="1365812"/>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vers le bas 8"/>
          <p:cNvSpPr/>
          <p:nvPr/>
        </p:nvSpPr>
        <p:spPr>
          <a:xfrm>
            <a:off x="7442522" y="1284789"/>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vers le bas 9"/>
          <p:cNvSpPr/>
          <p:nvPr/>
        </p:nvSpPr>
        <p:spPr>
          <a:xfrm>
            <a:off x="3831221" y="2645101"/>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vers le bas 10"/>
          <p:cNvSpPr/>
          <p:nvPr/>
        </p:nvSpPr>
        <p:spPr>
          <a:xfrm>
            <a:off x="7498891" y="2661311"/>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684313485"/>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3. Les fonctions de la communication</a:t>
            </a:r>
            <a:endParaRPr lang="fr-FR" dirty="0"/>
          </a:p>
        </p:txBody>
      </p:sp>
      <p:sp>
        <p:nvSpPr>
          <p:cNvPr id="3" name="Espace réservé du contenu 2"/>
          <p:cNvSpPr>
            <a:spLocks noGrp="1"/>
          </p:cNvSpPr>
          <p:nvPr>
            <p:ph idx="1"/>
          </p:nvPr>
        </p:nvSpPr>
        <p:spPr>
          <a:xfrm>
            <a:off x="330200" y="804930"/>
            <a:ext cx="11520000" cy="6053069"/>
          </a:xfrm>
        </p:spPr>
        <p:txBody>
          <a:bodyPr/>
          <a:lstStyle/>
          <a:p>
            <a:r>
              <a:rPr lang="fr-FR" b="1" dirty="0" smtClean="0">
                <a:solidFill>
                  <a:srgbClr val="C00000"/>
                </a:solidFill>
              </a:rPr>
              <a:t>                                     3.6 La fonction métalinguistique</a:t>
            </a:r>
          </a:p>
          <a:p>
            <a:endParaRPr lang="fr-FR" b="1" dirty="0">
              <a:solidFill>
                <a:srgbClr val="C00000"/>
              </a:solidFill>
            </a:endParaRPr>
          </a:p>
          <a:p>
            <a:pPr algn="just"/>
            <a:endParaRPr lang="fr-FR" dirty="0" smtClean="0"/>
          </a:p>
          <a:p>
            <a:pPr algn="just"/>
            <a:r>
              <a:rPr lang="fr-FR" dirty="0" smtClean="0"/>
              <a:t>Elle est exprimée et développée </a:t>
            </a:r>
            <a:r>
              <a:rPr lang="fr-FR" dirty="0"/>
              <a:t>lorsqu’on explique le sens d’un mot, d’un symbole, lorsqu’on énonce une règle de grammaire ou celle d’un jeu. Elle se manifeste </a:t>
            </a:r>
            <a:r>
              <a:rPr lang="fr-FR" dirty="0" smtClean="0"/>
              <a:t>aussi </a:t>
            </a:r>
            <a:r>
              <a:rPr lang="fr-FR" dirty="0"/>
              <a:t>dans un lexique </a:t>
            </a:r>
            <a:r>
              <a:rPr lang="fr-FR" dirty="0" smtClean="0"/>
              <a:t>ou </a:t>
            </a:r>
            <a:r>
              <a:rPr lang="fr-FR" dirty="0"/>
              <a:t>un glossaire à l’appui d’un texte </a:t>
            </a:r>
            <a:r>
              <a:rPr lang="fr-FR" dirty="0" smtClean="0"/>
              <a:t>	contenant des </a:t>
            </a:r>
            <a:r>
              <a:rPr lang="fr-FR" dirty="0"/>
              <a:t>mots relevant d’un  domaine </a:t>
            </a:r>
            <a:r>
              <a:rPr lang="fr-FR" dirty="0" smtClean="0"/>
              <a:t>particulier</a:t>
            </a:r>
          </a:p>
          <a:p>
            <a:pPr algn="just"/>
            <a:r>
              <a:rPr lang="fr-FR" dirty="0"/>
              <a:t> </a:t>
            </a:r>
            <a:r>
              <a:rPr lang="fr-FR" dirty="0" smtClean="0"/>
              <a:t>       </a:t>
            </a:r>
          </a:p>
          <a:p>
            <a:pPr algn="just"/>
            <a:r>
              <a:rPr lang="fr-FR" sz="2400" dirty="0" smtClean="0">
                <a:solidFill>
                  <a:srgbClr val="C00000"/>
                </a:solidFill>
              </a:rPr>
              <a:t>              Ouvrages scolaires et universitaires, communications scientifiques,….</a:t>
            </a:r>
          </a:p>
          <a:p>
            <a:pPr algn="just"/>
            <a:endParaRPr lang="fr-FR" b="1" dirty="0">
              <a:solidFill>
                <a:srgbClr val="C00000"/>
              </a:solidFill>
            </a:endParaRPr>
          </a:p>
          <a:p>
            <a:pPr algn="just"/>
            <a:r>
              <a:rPr lang="fr-FR" dirty="0" smtClean="0"/>
              <a:t>                        </a:t>
            </a:r>
            <a:r>
              <a:rPr lang="fr-FR" dirty="0" smtClean="0">
                <a:solidFill>
                  <a:srgbClr val="CC3399"/>
                </a:solidFill>
              </a:rPr>
              <a:t>Dans </a:t>
            </a:r>
            <a:r>
              <a:rPr lang="fr-FR" dirty="0">
                <a:solidFill>
                  <a:srgbClr val="CC3399"/>
                </a:solidFill>
              </a:rPr>
              <a:t>l’image isolée, sa présence est impossible.</a:t>
            </a:r>
          </a:p>
          <a:p>
            <a:pPr algn="just"/>
            <a:endParaRPr lang="fr-FR" b="1" dirty="0">
              <a:solidFill>
                <a:srgbClr val="C00000"/>
              </a:solidFill>
            </a:endParaRPr>
          </a:p>
        </p:txBody>
      </p:sp>
      <p:sp>
        <p:nvSpPr>
          <p:cNvPr id="4" name="Espace réservé du pied de page 3"/>
          <p:cNvSpPr>
            <a:spLocks noGrp="1"/>
          </p:cNvSpPr>
          <p:nvPr>
            <p:ph type="ftr" sz="quarter" idx="11"/>
          </p:nvPr>
        </p:nvSpPr>
        <p:spPr/>
        <p:txBody>
          <a:bodyPr/>
          <a:lstStyle/>
          <a:p>
            <a:pPr>
              <a:defRPr/>
            </a:pPr>
            <a:r>
              <a:rPr lang="fr-FR" b="1" dirty="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L1_S1_LLE_F_ CEE_C02/15</a:t>
            </a:r>
            <a:r>
              <a:rPr lang="fr-FR" dirty="0" smtClean="0"/>
              <a:t> </a:t>
            </a:r>
            <a:endParaRPr lang="fr-FR" dirty="0"/>
          </a:p>
        </p:txBody>
      </p:sp>
      <p:sp>
        <p:nvSpPr>
          <p:cNvPr id="5" name="Espace réservé du numéro de diapositive 4"/>
          <p:cNvSpPr>
            <a:spLocks noGrp="1"/>
          </p:cNvSpPr>
          <p:nvPr>
            <p:ph type="sldNum" sz="quarter" idx="12"/>
          </p:nvPr>
        </p:nvSpPr>
        <p:spPr/>
        <p:txBody>
          <a:bodyPr/>
          <a:lstStyle/>
          <a:p>
            <a:pPr>
              <a:defRPr/>
            </a:pPr>
            <a:fld id="{CCA45A4E-14F6-474E-9EEE-AF1EA9678214}" type="slidenum">
              <a:rPr lang="fr-FR" smtClean="0"/>
              <a:pPr>
                <a:defRPr/>
              </a:pPr>
              <a:t>16</a:t>
            </a:fld>
            <a:endParaRPr lang="fr-FR"/>
          </a:p>
        </p:txBody>
      </p:sp>
      <p:sp>
        <p:nvSpPr>
          <p:cNvPr id="6" name="Flèche vers le bas 5"/>
          <p:cNvSpPr/>
          <p:nvPr/>
        </p:nvSpPr>
        <p:spPr>
          <a:xfrm>
            <a:off x="5474826" y="1226915"/>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vers le bas 7"/>
          <p:cNvSpPr/>
          <p:nvPr/>
        </p:nvSpPr>
        <p:spPr>
          <a:xfrm>
            <a:off x="5474826" y="4872940"/>
            <a:ext cx="484632" cy="73726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vers le bas 8"/>
          <p:cNvSpPr/>
          <p:nvPr/>
        </p:nvSpPr>
        <p:spPr>
          <a:xfrm>
            <a:off x="5474826" y="3877518"/>
            <a:ext cx="484632" cy="7385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459098333"/>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3. Les fonctions de la communication</a:t>
            </a:r>
            <a:endParaRPr lang="fr-FR" dirty="0"/>
          </a:p>
        </p:txBody>
      </p:sp>
      <p:sp>
        <p:nvSpPr>
          <p:cNvPr id="3" name="Espace réservé du contenu 2"/>
          <p:cNvSpPr>
            <a:spLocks noGrp="1"/>
          </p:cNvSpPr>
          <p:nvPr>
            <p:ph idx="1"/>
          </p:nvPr>
        </p:nvSpPr>
        <p:spPr>
          <a:xfrm>
            <a:off x="330200" y="804931"/>
            <a:ext cx="11520000" cy="5955869"/>
          </a:xfrm>
        </p:spPr>
        <p:txBody>
          <a:bodyPr/>
          <a:lstStyle/>
          <a:p>
            <a:r>
              <a:rPr lang="fr-FR" b="1" dirty="0" smtClean="0"/>
              <a:t> </a:t>
            </a:r>
            <a:endParaRPr lang="fr-FR" b="1" dirty="0"/>
          </a:p>
        </p:txBody>
      </p:sp>
      <p:sp>
        <p:nvSpPr>
          <p:cNvPr id="4" name="Espace réservé du pied de page 3"/>
          <p:cNvSpPr>
            <a:spLocks noGrp="1"/>
          </p:cNvSpPr>
          <p:nvPr>
            <p:ph type="ftr" sz="quarter" idx="11"/>
          </p:nvPr>
        </p:nvSpPr>
        <p:spPr/>
        <p:txBody>
          <a:bodyPr/>
          <a:lstStyle/>
          <a:p>
            <a:pPr lvl="0">
              <a:defRPr/>
            </a:pPr>
            <a:r>
              <a:rPr lang="fr-FR" sz="2400" b="1" dirty="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L1_S1_LLE_F_ </a:t>
            </a:r>
            <a:r>
              <a:rPr lang="fr-FR" sz="2400" b="1" dirty="0" smtClean="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CEE_C02/15</a:t>
            </a:r>
            <a:endParaRPr lang="fr-FR" sz="2400" b="1" dirty="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5" name="Espace réservé du numéro de diapositive 4"/>
          <p:cNvSpPr>
            <a:spLocks noGrp="1"/>
          </p:cNvSpPr>
          <p:nvPr>
            <p:ph type="sldNum" sz="quarter" idx="12"/>
          </p:nvPr>
        </p:nvSpPr>
        <p:spPr/>
        <p:txBody>
          <a:bodyPr/>
          <a:lstStyle/>
          <a:p>
            <a:pPr>
              <a:defRPr/>
            </a:pPr>
            <a:fld id="{CCA45A4E-14F6-474E-9EEE-AF1EA9678214}" type="slidenum">
              <a:rPr lang="fr-FR" smtClean="0"/>
              <a:pPr>
                <a:defRPr/>
              </a:pPr>
              <a:t>17</a:t>
            </a:fld>
            <a:endParaRPr lang="fr-FR"/>
          </a:p>
        </p:txBody>
      </p:sp>
      <p:sp>
        <p:nvSpPr>
          <p:cNvPr id="7" name="Rectangle 6"/>
          <p:cNvSpPr/>
          <p:nvPr/>
        </p:nvSpPr>
        <p:spPr>
          <a:xfrm>
            <a:off x="721895" y="1161220"/>
            <a:ext cx="10433785" cy="5262979"/>
          </a:xfrm>
          <a:prstGeom prst="rect">
            <a:avLst/>
          </a:prstGeom>
        </p:spPr>
        <p:txBody>
          <a:bodyPr wrap="square">
            <a:spAutoFit/>
          </a:bodyPr>
          <a:lstStyle/>
          <a:p>
            <a:pPr algn="just">
              <a:lnSpc>
                <a:spcPct val="150000"/>
              </a:lnSpc>
              <a:spcAft>
                <a:spcPts val="1000"/>
              </a:spcAft>
            </a:pPr>
            <a:r>
              <a:rPr lang="fr-FR" sz="2800" b="1" kern="1800" dirty="0">
                <a:solidFill>
                  <a:srgbClr val="000000"/>
                </a:solidFill>
                <a:latin typeface="+mn-lt"/>
                <a:ea typeface="Times New Roman" panose="02020603050405020304" pitchFamily="18" charset="0"/>
              </a:rPr>
              <a:t>N.B. </a:t>
            </a:r>
            <a:r>
              <a:rPr lang="fr-FR" sz="2800" b="1" kern="1800" dirty="0">
                <a:solidFill>
                  <a:schemeClr val="accent2">
                    <a:lumMod val="75000"/>
                  </a:schemeClr>
                </a:solidFill>
                <a:latin typeface="+mn-lt"/>
                <a:ea typeface="Times New Roman" panose="02020603050405020304" pitchFamily="18" charset="0"/>
              </a:rPr>
              <a:t>Un message peut cumuler plusieurs fonctions. L’emploi de la fonction expressive et de la fonction conative peut par exemple être organisé comme un va -et- vient. La participation du récepteur peut être sollicitée dans une émission interactive. Un logo et une mise en page destinés à développer la fonction phatique peuvent, par une forme recherchée, développer la fonction poétique. Un article scientifique basé sur la fonction référentielle peut être  présenté de manière attrayante (fonction poétique).   </a:t>
            </a:r>
            <a:r>
              <a:rPr lang="fr-FR" sz="2800" kern="1800" dirty="0">
                <a:solidFill>
                  <a:srgbClr val="000000"/>
                </a:solidFill>
                <a:latin typeface="+mn-lt"/>
                <a:ea typeface="Times New Roman" panose="02020603050405020304" pitchFamily="18" charset="0"/>
              </a:rPr>
              <a:t>	 </a:t>
            </a:r>
            <a:endParaRPr lang="fr-FR" sz="2800" dirty="0">
              <a:latin typeface="+mn-lt"/>
              <a:ea typeface="Times New Roman" panose="02020603050405020304" pitchFamily="18" charset="0"/>
            </a:endParaRPr>
          </a:p>
        </p:txBody>
      </p:sp>
    </p:spTree>
    <p:extLst>
      <p:ext uri="{BB962C8B-B14F-4D97-AF65-F5344CB8AC3E}">
        <p14:creationId xmlns:p14="http://schemas.microsoft.com/office/powerpoint/2010/main" val="917562095"/>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Exemples illustratifs</a:t>
            </a:r>
            <a:endParaRPr lang="fr-FR" dirty="0"/>
          </a:p>
        </p:txBody>
      </p:sp>
      <p:sp>
        <p:nvSpPr>
          <p:cNvPr id="3" name="Espace réservé du contenu 2"/>
          <p:cNvSpPr>
            <a:spLocks noGrp="1"/>
          </p:cNvSpPr>
          <p:nvPr>
            <p:ph idx="1"/>
          </p:nvPr>
        </p:nvSpPr>
        <p:spPr>
          <a:xfrm>
            <a:off x="346880" y="635441"/>
            <a:ext cx="11520000" cy="6222559"/>
          </a:xfrm>
        </p:spPr>
        <p:txBody>
          <a:bodyPr/>
          <a:lstStyle/>
          <a:p>
            <a:r>
              <a:rPr lang="fr-FR" dirty="0" smtClean="0"/>
              <a:t> </a:t>
            </a:r>
            <a:r>
              <a:rPr lang="fr-FR" dirty="0" smtClean="0">
                <a:solidFill>
                  <a:schemeClr val="accent2">
                    <a:lumMod val="75000"/>
                  </a:schemeClr>
                </a:solidFill>
              </a:rPr>
              <a:t>1. </a:t>
            </a:r>
            <a:r>
              <a:rPr lang="fr-FR" sz="2400" b="1" dirty="0" smtClean="0">
                <a:solidFill>
                  <a:srgbClr val="C00000"/>
                </a:solidFill>
              </a:rPr>
              <a:t>La fonction expressive</a:t>
            </a:r>
          </a:p>
          <a:p>
            <a:r>
              <a:rPr lang="fr-FR" sz="2400" b="1" dirty="0" smtClean="0"/>
              <a:t>Exemple</a:t>
            </a:r>
          </a:p>
          <a:p>
            <a:pPr algn="just"/>
            <a:r>
              <a:rPr lang="fr-FR" sz="2400" dirty="0" smtClean="0">
                <a:solidFill>
                  <a:srgbClr val="FF0000"/>
                </a:solidFill>
              </a:rPr>
              <a:t>    Moi</a:t>
            </a:r>
            <a:r>
              <a:rPr lang="fr-FR" sz="2400" dirty="0" smtClean="0"/>
              <a:t>, </a:t>
            </a:r>
            <a:r>
              <a:rPr lang="fr-FR" sz="2400" dirty="0" smtClean="0">
                <a:solidFill>
                  <a:srgbClr val="FF0000"/>
                </a:solidFill>
              </a:rPr>
              <a:t>j</a:t>
            </a:r>
            <a:r>
              <a:rPr lang="fr-FR" sz="2400" dirty="0" smtClean="0">
                <a:solidFill>
                  <a:schemeClr val="accent2">
                    <a:lumMod val="75000"/>
                  </a:schemeClr>
                </a:solidFill>
              </a:rPr>
              <a:t>’</a:t>
            </a:r>
            <a:r>
              <a:rPr lang="fr-FR" sz="2400" dirty="0" smtClean="0"/>
              <a:t>avais l’air d’avoir les mains vides. Mais j’étais </a:t>
            </a:r>
            <a:r>
              <a:rPr lang="fr-FR" sz="2400" dirty="0" smtClean="0">
                <a:solidFill>
                  <a:srgbClr val="FF0000"/>
                </a:solidFill>
              </a:rPr>
              <a:t>sûr</a:t>
            </a:r>
            <a:r>
              <a:rPr lang="fr-FR" sz="2400" dirty="0" smtClean="0"/>
              <a:t> de moi, </a:t>
            </a:r>
            <a:r>
              <a:rPr lang="fr-FR" sz="2400" dirty="0" smtClean="0">
                <a:solidFill>
                  <a:srgbClr val="FF0000"/>
                </a:solidFill>
              </a:rPr>
              <a:t>sûr</a:t>
            </a:r>
            <a:r>
              <a:rPr lang="fr-FR" sz="2400" dirty="0" smtClean="0"/>
              <a:t> de tout, plus </a:t>
            </a:r>
            <a:r>
              <a:rPr lang="fr-FR" sz="2400" dirty="0" smtClean="0">
                <a:solidFill>
                  <a:srgbClr val="FF0000"/>
                </a:solidFill>
              </a:rPr>
              <a:t>sûr</a:t>
            </a:r>
            <a:r>
              <a:rPr lang="fr-FR" sz="2400" dirty="0" smtClean="0"/>
              <a:t> que lui, </a:t>
            </a:r>
            <a:r>
              <a:rPr lang="fr-FR" sz="2400" dirty="0" smtClean="0">
                <a:solidFill>
                  <a:srgbClr val="FF0000"/>
                </a:solidFill>
              </a:rPr>
              <a:t>sûr</a:t>
            </a:r>
            <a:r>
              <a:rPr lang="fr-FR" sz="2400" dirty="0" smtClean="0"/>
              <a:t> de </a:t>
            </a:r>
            <a:r>
              <a:rPr lang="fr-FR" sz="2400" dirty="0" smtClean="0">
                <a:solidFill>
                  <a:srgbClr val="FF0000"/>
                </a:solidFill>
              </a:rPr>
              <a:t>ma</a:t>
            </a:r>
            <a:r>
              <a:rPr lang="fr-FR" sz="2400" dirty="0" smtClean="0"/>
              <a:t> vie et de cette mort qui allait venir. </a:t>
            </a:r>
            <a:r>
              <a:rPr lang="fr-FR" sz="2400" dirty="0" smtClean="0">
                <a:solidFill>
                  <a:srgbClr val="FF0000"/>
                </a:solidFill>
              </a:rPr>
              <a:t>Oui</a:t>
            </a:r>
            <a:r>
              <a:rPr lang="fr-FR" sz="2400" dirty="0" smtClean="0"/>
              <a:t>, </a:t>
            </a:r>
            <a:r>
              <a:rPr lang="fr-FR" sz="2400" dirty="0" smtClean="0">
                <a:solidFill>
                  <a:srgbClr val="FF0000"/>
                </a:solidFill>
              </a:rPr>
              <a:t>je</a:t>
            </a:r>
            <a:r>
              <a:rPr lang="fr-FR" sz="2400" dirty="0" smtClean="0"/>
              <a:t> n’avais que cela. Mais du moins, </a:t>
            </a:r>
            <a:r>
              <a:rPr lang="fr-FR" sz="2400" dirty="0" smtClean="0">
                <a:solidFill>
                  <a:srgbClr val="FF0000"/>
                </a:solidFill>
              </a:rPr>
              <a:t>je</a:t>
            </a:r>
            <a:r>
              <a:rPr lang="fr-FR" sz="2400" dirty="0" smtClean="0"/>
              <a:t> tenais cette vérité autant qu’elle </a:t>
            </a:r>
            <a:r>
              <a:rPr lang="fr-FR" sz="2400" dirty="0" smtClean="0">
                <a:solidFill>
                  <a:srgbClr val="FF0000"/>
                </a:solidFill>
              </a:rPr>
              <a:t>me</a:t>
            </a:r>
            <a:r>
              <a:rPr lang="fr-FR" sz="2400" dirty="0" smtClean="0"/>
              <a:t> tenait. </a:t>
            </a:r>
            <a:r>
              <a:rPr lang="fr-FR" sz="2400" dirty="0" smtClean="0">
                <a:solidFill>
                  <a:srgbClr val="FF0000"/>
                </a:solidFill>
              </a:rPr>
              <a:t>J’avais</a:t>
            </a:r>
            <a:r>
              <a:rPr lang="fr-FR" sz="2400" dirty="0" smtClean="0"/>
              <a:t> toujours </a:t>
            </a:r>
            <a:r>
              <a:rPr lang="fr-FR" sz="2400" dirty="0" smtClean="0">
                <a:solidFill>
                  <a:srgbClr val="FF0000"/>
                </a:solidFill>
              </a:rPr>
              <a:t>raison</a:t>
            </a:r>
            <a:r>
              <a:rPr lang="fr-FR" sz="2400" dirty="0" smtClean="0"/>
              <a:t>.</a:t>
            </a:r>
          </a:p>
          <a:p>
            <a:r>
              <a:rPr lang="fr-FR" sz="2400" dirty="0"/>
              <a:t> </a:t>
            </a:r>
            <a:r>
              <a:rPr lang="fr-FR" sz="2400" dirty="0" smtClean="0"/>
              <a:t>                                                  </a:t>
            </a:r>
            <a:r>
              <a:rPr lang="fr-FR" sz="2000" b="1" dirty="0" smtClean="0"/>
              <a:t>Albert CAMUS, L’Etranger, Gallimard, 1942.</a:t>
            </a:r>
          </a:p>
          <a:p>
            <a:endParaRPr lang="fr-FR" sz="2000" b="1" dirty="0"/>
          </a:p>
          <a:p>
            <a:r>
              <a:rPr lang="fr-FR" sz="2400" dirty="0" smtClean="0"/>
              <a:t>                      Dans ce passage la fonction expressive se manifeste par l’emploi</a:t>
            </a:r>
          </a:p>
          <a:p>
            <a:endParaRPr lang="fr-FR" sz="2400" dirty="0"/>
          </a:p>
          <a:p>
            <a:endParaRPr lang="fr-FR" sz="2400" dirty="0" smtClean="0"/>
          </a:p>
          <a:p>
            <a:r>
              <a:rPr lang="fr-FR" sz="2400" dirty="0" smtClean="0"/>
              <a:t>de La première personne (moi, je)                     par l’utilisation des procédés soulignant            						des affirmations: répétition (sûr), j’avais raison, 									oui </a:t>
            </a:r>
            <a:endParaRPr lang="fr-FR" sz="2400" dirty="0"/>
          </a:p>
        </p:txBody>
      </p:sp>
      <p:sp>
        <p:nvSpPr>
          <p:cNvPr id="4" name="Espace réservé du pied de page 3"/>
          <p:cNvSpPr>
            <a:spLocks noGrp="1"/>
          </p:cNvSpPr>
          <p:nvPr>
            <p:ph type="ftr" sz="quarter" idx="11"/>
          </p:nvPr>
        </p:nvSpPr>
        <p:spPr/>
        <p:txBody>
          <a:bodyPr/>
          <a:lstStyle/>
          <a:p>
            <a:pPr>
              <a:defRPr/>
            </a:pPr>
            <a:r>
              <a:rPr lang="fr-FR" b="1">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L1_S1_LLE_F_ CEE_C02/15</a:t>
            </a:r>
            <a:endParaRPr lang="fr-FR" dirty="0"/>
          </a:p>
        </p:txBody>
      </p:sp>
      <p:sp>
        <p:nvSpPr>
          <p:cNvPr id="5" name="Espace réservé du numéro de diapositive 4"/>
          <p:cNvSpPr>
            <a:spLocks noGrp="1"/>
          </p:cNvSpPr>
          <p:nvPr>
            <p:ph type="sldNum" sz="quarter" idx="12"/>
          </p:nvPr>
        </p:nvSpPr>
        <p:spPr/>
        <p:txBody>
          <a:bodyPr/>
          <a:lstStyle/>
          <a:p>
            <a:pPr>
              <a:defRPr/>
            </a:pPr>
            <a:fld id="{CCA45A4E-14F6-474E-9EEE-AF1EA9678214}" type="slidenum">
              <a:rPr lang="fr-FR" smtClean="0"/>
              <a:pPr>
                <a:defRPr/>
              </a:pPr>
              <a:t>18</a:t>
            </a:fld>
            <a:endParaRPr lang="fr-FR"/>
          </a:p>
        </p:txBody>
      </p:sp>
      <p:sp>
        <p:nvSpPr>
          <p:cNvPr id="8" name="Flèche vers le bas 7"/>
          <p:cNvSpPr/>
          <p:nvPr/>
        </p:nvSpPr>
        <p:spPr>
          <a:xfrm>
            <a:off x="2095017" y="4109013"/>
            <a:ext cx="484632" cy="8218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vers le bas 8"/>
          <p:cNvSpPr/>
          <p:nvPr/>
        </p:nvSpPr>
        <p:spPr>
          <a:xfrm>
            <a:off x="9678364" y="3960471"/>
            <a:ext cx="484632" cy="8218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044770208"/>
      </p:ext>
    </p:extLst>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Exemples illustratifs</a:t>
            </a:r>
            <a:endParaRPr lang="fr-FR" dirty="0"/>
          </a:p>
        </p:txBody>
      </p:sp>
      <p:sp>
        <p:nvSpPr>
          <p:cNvPr id="3" name="Espace réservé du contenu 2"/>
          <p:cNvSpPr>
            <a:spLocks noGrp="1"/>
          </p:cNvSpPr>
          <p:nvPr>
            <p:ph idx="1"/>
          </p:nvPr>
        </p:nvSpPr>
        <p:spPr>
          <a:xfrm>
            <a:off x="357352" y="630620"/>
            <a:ext cx="11520000" cy="6140690"/>
          </a:xfrm>
        </p:spPr>
        <p:txBody>
          <a:bodyPr/>
          <a:lstStyle/>
          <a:p>
            <a:endParaRPr lang="fr-FR" sz="2400" dirty="0" smtClean="0"/>
          </a:p>
          <a:p>
            <a:r>
              <a:rPr lang="fr-FR" sz="2400" dirty="0" smtClean="0"/>
              <a:t> </a:t>
            </a:r>
            <a:r>
              <a:rPr lang="fr-FR" sz="2400" dirty="0" smtClean="0">
                <a:solidFill>
                  <a:schemeClr val="accent2">
                    <a:lumMod val="75000"/>
                  </a:schemeClr>
                </a:solidFill>
              </a:rPr>
              <a:t>2. </a:t>
            </a:r>
            <a:r>
              <a:rPr lang="fr-FR" sz="2400" b="1" dirty="0" smtClean="0">
                <a:solidFill>
                  <a:srgbClr val="FF0000"/>
                </a:solidFill>
              </a:rPr>
              <a:t>La fonction conative </a:t>
            </a:r>
          </a:p>
          <a:p>
            <a:r>
              <a:rPr lang="fr-FR" sz="2400" b="1" dirty="0" smtClean="0"/>
              <a:t>Exemple</a:t>
            </a:r>
            <a:r>
              <a:rPr lang="fr-FR" sz="2400" b="1" dirty="0" smtClean="0">
                <a:solidFill>
                  <a:srgbClr val="FF0000"/>
                </a:solidFill>
              </a:rPr>
              <a:t>                                     </a:t>
            </a:r>
            <a:r>
              <a:rPr lang="fr-FR" sz="2000" b="1" dirty="0" smtClean="0"/>
              <a:t>Au peuple</a:t>
            </a:r>
          </a:p>
          <a:p>
            <a:r>
              <a:rPr lang="fr-FR" sz="2000" dirty="0"/>
              <a:t> </a:t>
            </a:r>
            <a:r>
              <a:rPr lang="fr-FR" sz="2000" dirty="0" smtClean="0"/>
              <a:t>                        Partout pleurs sanglots, cris funèbres </a:t>
            </a:r>
          </a:p>
          <a:p>
            <a:r>
              <a:rPr lang="fr-FR" sz="2000" dirty="0"/>
              <a:t> </a:t>
            </a:r>
            <a:r>
              <a:rPr lang="fr-FR" sz="2000" dirty="0" smtClean="0"/>
              <a:t>                        Pourquoi dors-</a:t>
            </a:r>
            <a:r>
              <a:rPr lang="fr-FR" sz="2000" dirty="0" smtClean="0">
                <a:solidFill>
                  <a:srgbClr val="C00000"/>
                </a:solidFill>
              </a:rPr>
              <a:t>tu</a:t>
            </a:r>
            <a:r>
              <a:rPr lang="fr-FR" sz="2000" dirty="0" smtClean="0"/>
              <a:t> dans les ténèbres ?</a:t>
            </a:r>
          </a:p>
          <a:p>
            <a:r>
              <a:rPr lang="fr-FR" sz="2000" dirty="0"/>
              <a:t> </a:t>
            </a:r>
            <a:r>
              <a:rPr lang="fr-FR" sz="2000" dirty="0" smtClean="0"/>
              <a:t>                        Pourquoi </a:t>
            </a:r>
            <a:r>
              <a:rPr lang="fr-FR" sz="2000" dirty="0" smtClean="0">
                <a:solidFill>
                  <a:srgbClr val="C00000"/>
                </a:solidFill>
              </a:rPr>
              <a:t>t’</a:t>
            </a:r>
            <a:r>
              <a:rPr lang="fr-FR" sz="2000" dirty="0" smtClean="0"/>
              <a:t>es-t</a:t>
            </a:r>
            <a:r>
              <a:rPr lang="fr-FR" sz="2000" dirty="0" smtClean="0">
                <a:solidFill>
                  <a:srgbClr val="C00000"/>
                </a:solidFill>
              </a:rPr>
              <a:t>u</a:t>
            </a:r>
            <a:r>
              <a:rPr lang="fr-FR" sz="2000" dirty="0" smtClean="0"/>
              <a:t> laissé lier de bandelettes?                      </a:t>
            </a:r>
            <a:r>
              <a:rPr lang="fr-FR" sz="2000" b="1" dirty="0" smtClean="0"/>
              <a:t>L’emploi de la 2</a:t>
            </a:r>
            <a:r>
              <a:rPr lang="fr-FR" sz="2000" b="1" baseline="30000" dirty="0" smtClean="0"/>
              <a:t>ème</a:t>
            </a:r>
            <a:r>
              <a:rPr lang="fr-FR" sz="2000" b="1" dirty="0" smtClean="0"/>
              <a:t> personne        </a:t>
            </a:r>
          </a:p>
          <a:p>
            <a:r>
              <a:rPr lang="fr-FR" sz="2000" dirty="0" smtClean="0"/>
              <a:t>                         Ils </a:t>
            </a:r>
            <a:r>
              <a:rPr lang="fr-FR" sz="2000" dirty="0" smtClean="0">
                <a:solidFill>
                  <a:srgbClr val="C00000"/>
                </a:solidFill>
              </a:rPr>
              <a:t>te</a:t>
            </a:r>
            <a:r>
              <a:rPr lang="fr-FR" sz="2000" dirty="0" smtClean="0"/>
              <a:t> mordent dans </a:t>
            </a:r>
            <a:r>
              <a:rPr lang="fr-FR" sz="2000" dirty="0" smtClean="0">
                <a:solidFill>
                  <a:srgbClr val="C00000"/>
                </a:solidFill>
              </a:rPr>
              <a:t>ton</a:t>
            </a:r>
            <a:r>
              <a:rPr lang="fr-FR" sz="2000" dirty="0" smtClean="0"/>
              <a:t> cercueil!	</a:t>
            </a:r>
          </a:p>
          <a:p>
            <a:r>
              <a:rPr lang="fr-FR" sz="2000" dirty="0"/>
              <a:t> </a:t>
            </a:r>
            <a:r>
              <a:rPr lang="fr-FR" sz="2000" dirty="0" smtClean="0"/>
              <a:t>                        De tous les peuples on prépare</a:t>
            </a:r>
          </a:p>
          <a:p>
            <a:r>
              <a:rPr lang="fr-FR" sz="2000" dirty="0"/>
              <a:t> </a:t>
            </a:r>
            <a:r>
              <a:rPr lang="fr-FR" sz="2000" dirty="0" smtClean="0"/>
              <a:t>                                      Le convoi….</a:t>
            </a:r>
          </a:p>
          <a:p>
            <a:r>
              <a:rPr lang="fr-FR" sz="2000" dirty="0"/>
              <a:t> </a:t>
            </a:r>
            <a:r>
              <a:rPr lang="fr-FR" sz="2000" dirty="0" smtClean="0"/>
              <a:t>                            </a:t>
            </a:r>
            <a:r>
              <a:rPr lang="fr-FR" sz="2000" dirty="0" smtClean="0">
                <a:solidFill>
                  <a:srgbClr val="C00000"/>
                </a:solidFill>
              </a:rPr>
              <a:t>Lazare! Lazare! Lazare!                                    </a:t>
            </a:r>
            <a:r>
              <a:rPr lang="fr-FR" sz="2000" b="1" dirty="0" smtClean="0"/>
              <a:t>L’emploi du vocatif</a:t>
            </a:r>
          </a:p>
          <a:p>
            <a:r>
              <a:rPr lang="fr-FR" sz="2000" dirty="0" smtClean="0"/>
              <a:t>                                        </a:t>
            </a:r>
            <a:r>
              <a:rPr lang="fr-FR" sz="2000" dirty="0" smtClean="0">
                <a:solidFill>
                  <a:srgbClr val="C00000"/>
                </a:solidFill>
              </a:rPr>
              <a:t>Lève- toi      </a:t>
            </a:r>
            <a:r>
              <a:rPr lang="fr-FR" sz="2000" dirty="0" smtClean="0"/>
              <a:t>	</a:t>
            </a:r>
            <a:r>
              <a:rPr lang="fr-FR" sz="2000" b="1" dirty="0" smtClean="0"/>
              <a:t>	 L’emploi de l’impératif</a:t>
            </a:r>
          </a:p>
          <a:p>
            <a:r>
              <a:rPr lang="fr-FR" sz="2000" b="1" dirty="0" smtClean="0"/>
              <a:t>										</a:t>
            </a:r>
            <a:r>
              <a:rPr lang="fr-FR" b="1" dirty="0" smtClean="0">
                <a:solidFill>
                  <a:srgbClr val="FF0000"/>
                </a:solidFill>
              </a:rPr>
              <a:t>						</a:t>
            </a:r>
            <a:r>
              <a:rPr lang="fr-FR" b="1" dirty="0"/>
              <a:t> </a:t>
            </a:r>
            <a:r>
              <a:rPr lang="fr-FR" sz="2400" b="1" dirty="0"/>
              <a:t>Victor HUGO</a:t>
            </a:r>
          </a:p>
        </p:txBody>
      </p:sp>
      <p:sp>
        <p:nvSpPr>
          <p:cNvPr id="4" name="Espace réservé du pied de page 3"/>
          <p:cNvSpPr>
            <a:spLocks noGrp="1"/>
          </p:cNvSpPr>
          <p:nvPr>
            <p:ph type="ftr" sz="quarter" idx="11"/>
          </p:nvPr>
        </p:nvSpPr>
        <p:spPr/>
        <p:txBody>
          <a:bodyPr/>
          <a:lstStyle/>
          <a:p>
            <a:pPr lvl="0">
              <a:defRPr/>
            </a:pPr>
            <a:r>
              <a:rPr lang="fr-FR" dirty="0" smtClean="0"/>
              <a:t> </a:t>
            </a:r>
            <a:r>
              <a:rPr lang="fr-FR" sz="2400" b="1" dirty="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L1_S1_LLE_F_ CEE_C01/15</a:t>
            </a:r>
          </a:p>
        </p:txBody>
      </p:sp>
      <p:sp>
        <p:nvSpPr>
          <p:cNvPr id="5" name="Espace réservé du numéro de diapositive 4"/>
          <p:cNvSpPr>
            <a:spLocks noGrp="1"/>
          </p:cNvSpPr>
          <p:nvPr>
            <p:ph type="sldNum" sz="quarter" idx="12"/>
          </p:nvPr>
        </p:nvSpPr>
        <p:spPr/>
        <p:txBody>
          <a:bodyPr/>
          <a:lstStyle/>
          <a:p>
            <a:pPr>
              <a:defRPr/>
            </a:pPr>
            <a:fld id="{CCA45A4E-14F6-474E-9EEE-AF1EA9678214}" type="slidenum">
              <a:rPr lang="fr-FR" smtClean="0"/>
              <a:pPr>
                <a:defRPr/>
              </a:pPr>
              <a:t>19</a:t>
            </a:fld>
            <a:endParaRPr lang="fr-FR"/>
          </a:p>
        </p:txBody>
      </p:sp>
      <p:sp>
        <p:nvSpPr>
          <p:cNvPr id="6" name="Flèche droite 5"/>
          <p:cNvSpPr/>
          <p:nvPr/>
        </p:nvSpPr>
        <p:spPr>
          <a:xfrm>
            <a:off x="6601320" y="278876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Flèche droite 14"/>
          <p:cNvSpPr/>
          <p:nvPr/>
        </p:nvSpPr>
        <p:spPr>
          <a:xfrm>
            <a:off x="5133708" y="436990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Flèche droite 15"/>
          <p:cNvSpPr/>
          <p:nvPr/>
        </p:nvSpPr>
        <p:spPr>
          <a:xfrm>
            <a:off x="4826188" y="4779811"/>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54474584"/>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CHAPITRE  I: La communication</a:t>
            </a:r>
            <a:endParaRPr lang="fr-FR" dirty="0"/>
          </a:p>
        </p:txBody>
      </p:sp>
      <p:sp>
        <p:nvSpPr>
          <p:cNvPr id="3" name="Espace réservé du contenu 2"/>
          <p:cNvSpPr>
            <a:spLocks noGrp="1"/>
          </p:cNvSpPr>
          <p:nvPr>
            <p:ph idx="1"/>
          </p:nvPr>
        </p:nvSpPr>
        <p:spPr>
          <a:xfrm>
            <a:off x="330200" y="804931"/>
            <a:ext cx="11861800" cy="6053069"/>
          </a:xfrm>
        </p:spPr>
        <p:txBody>
          <a:bodyPr/>
          <a:lstStyle/>
          <a:p>
            <a:r>
              <a:rPr lang="fr-FR" dirty="0" smtClean="0"/>
              <a:t> </a:t>
            </a:r>
            <a:r>
              <a:rPr lang="fr-FR" b="1" dirty="0" smtClean="0">
                <a:solidFill>
                  <a:srgbClr val="C00000"/>
                </a:solidFill>
              </a:rPr>
              <a:t>1. La Communication: essai de définition</a:t>
            </a:r>
          </a:p>
          <a:p>
            <a:pPr algn="just">
              <a:lnSpc>
                <a:spcPct val="150000"/>
              </a:lnSpc>
              <a:spcAft>
                <a:spcPts val="1000"/>
              </a:spcAft>
            </a:pPr>
            <a:r>
              <a:rPr lang="fr-FR" dirty="0" smtClean="0"/>
              <a:t>T</a:t>
            </a:r>
            <a:r>
              <a:rPr lang="fr-FR" kern="1800" dirty="0">
                <a:solidFill>
                  <a:srgbClr val="000000"/>
                </a:solidFill>
                <a:ea typeface="Times New Roman" panose="02020603050405020304" pitchFamily="18" charset="0"/>
                <a:cs typeface="Arial" panose="020B0604020202020204" pitchFamily="34" charset="0"/>
              </a:rPr>
              <a:t>out acte de communication est un processus complexe. Dans ses formes modernes, la communication utilise l’oral, l’écrit et les signes visuels des schémas, des graphiques, des images…Suite à la théorie de R. </a:t>
            </a:r>
            <a:r>
              <a:rPr lang="fr-FR" kern="1800" dirty="0" smtClean="0">
                <a:solidFill>
                  <a:srgbClr val="000000"/>
                </a:solidFill>
                <a:ea typeface="Times New Roman" panose="02020603050405020304" pitchFamily="18" charset="0"/>
                <a:cs typeface="Arial" panose="020B0604020202020204" pitchFamily="34" charset="0"/>
              </a:rPr>
              <a:t>JAKOBSON, </a:t>
            </a:r>
            <a:r>
              <a:rPr lang="fr-FR" kern="1800" dirty="0">
                <a:solidFill>
                  <a:srgbClr val="000000"/>
                </a:solidFill>
                <a:ea typeface="Times New Roman" panose="02020603050405020304" pitchFamily="18" charset="0"/>
                <a:cs typeface="Arial" panose="020B0604020202020204" pitchFamily="34" charset="0"/>
              </a:rPr>
              <a:t>le schéma de communication est constitué de six facteurs : </a:t>
            </a:r>
            <a:r>
              <a:rPr lang="fr-FR" b="1" kern="1800" dirty="0">
                <a:solidFill>
                  <a:srgbClr val="000000"/>
                </a:solidFill>
                <a:ea typeface="Times New Roman" panose="02020603050405020304" pitchFamily="18" charset="0"/>
                <a:cs typeface="Arial" panose="020B0604020202020204" pitchFamily="34" charset="0"/>
              </a:rPr>
              <a:t>le message ; l’émetteur ; le récepteur ; le référent ; le code ; le canal</a:t>
            </a:r>
            <a:r>
              <a:rPr lang="fr-FR" kern="1800" dirty="0">
                <a:solidFill>
                  <a:srgbClr val="000000"/>
                </a:solidFill>
                <a:ea typeface="Times New Roman" panose="02020603050405020304" pitchFamily="18" charset="0"/>
                <a:cs typeface="Arial" panose="020B0604020202020204" pitchFamily="34" charset="0"/>
              </a:rPr>
              <a:t>.  Chacun de ces six facteurs a un rôle à jouer ; aucun facteur ne peut être absent du  processus.</a:t>
            </a:r>
            <a:endParaRPr lang="fr-FR" sz="2400" dirty="0">
              <a:ea typeface="Times New Roman" panose="02020603050405020304" pitchFamily="18" charset="0"/>
              <a:cs typeface="Arial" panose="020B0604020202020204" pitchFamily="34" charset="0"/>
            </a:endParaRPr>
          </a:p>
          <a:p>
            <a:endParaRPr lang="fr-FR" dirty="0" smtClean="0"/>
          </a:p>
          <a:p>
            <a:endParaRPr lang="fr-FR" dirty="0"/>
          </a:p>
        </p:txBody>
      </p:sp>
      <p:sp>
        <p:nvSpPr>
          <p:cNvPr id="4" name="Espace réservé du pied de page 3"/>
          <p:cNvSpPr>
            <a:spLocks noGrp="1"/>
          </p:cNvSpPr>
          <p:nvPr>
            <p:ph type="ftr" sz="quarter" idx="11"/>
          </p:nvPr>
        </p:nvSpPr>
        <p:spPr>
          <a:xfrm>
            <a:off x="1833179" y="6400800"/>
            <a:ext cx="5400000" cy="360000"/>
          </a:xfrm>
        </p:spPr>
        <p:txBody>
          <a:bodyPr/>
          <a:lstStyle/>
          <a:p>
            <a:pPr lvl="0">
              <a:defRPr/>
            </a:pPr>
            <a:r>
              <a:rPr lang="fr-FR" sz="2400" b="1" dirty="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L1_S1_LLE_F_ </a:t>
            </a:r>
            <a:r>
              <a:rPr lang="fr-FR" sz="2400" b="1" dirty="0" smtClean="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CEE_C02/15</a:t>
            </a:r>
            <a:endParaRPr lang="fr-FR" sz="2400" b="1" dirty="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5" name="Espace réservé du numéro de diapositive 4"/>
          <p:cNvSpPr>
            <a:spLocks noGrp="1"/>
          </p:cNvSpPr>
          <p:nvPr>
            <p:ph type="sldNum" sz="quarter" idx="12"/>
          </p:nvPr>
        </p:nvSpPr>
        <p:spPr/>
        <p:txBody>
          <a:bodyPr/>
          <a:lstStyle/>
          <a:p>
            <a:pPr>
              <a:defRPr/>
            </a:pPr>
            <a:fld id="{CCA45A4E-14F6-474E-9EEE-AF1EA9678214}" type="slidenum">
              <a:rPr lang="fr-FR" smtClean="0"/>
              <a:pPr>
                <a:defRPr/>
              </a:pPr>
              <a:t>2</a:t>
            </a:fld>
            <a:endParaRPr lang="fr-FR"/>
          </a:p>
        </p:txBody>
      </p:sp>
    </p:spTree>
    <p:extLst>
      <p:ext uri="{BB962C8B-B14F-4D97-AF65-F5344CB8AC3E}">
        <p14:creationId xmlns:p14="http://schemas.microsoft.com/office/powerpoint/2010/main" val="4058437589"/>
      </p:ext>
    </p:extLst>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Exemples </a:t>
            </a:r>
            <a:r>
              <a:rPr lang="fr-FR" dirty="0"/>
              <a:t>illustratifs</a:t>
            </a:r>
          </a:p>
        </p:txBody>
      </p:sp>
      <p:sp>
        <p:nvSpPr>
          <p:cNvPr id="3" name="Espace réservé du contenu 2"/>
          <p:cNvSpPr>
            <a:spLocks noGrp="1"/>
          </p:cNvSpPr>
          <p:nvPr>
            <p:ph idx="1"/>
          </p:nvPr>
        </p:nvSpPr>
        <p:spPr>
          <a:xfrm>
            <a:off x="330200" y="804930"/>
            <a:ext cx="11520000" cy="5966379"/>
          </a:xfrm>
        </p:spPr>
        <p:txBody>
          <a:bodyPr/>
          <a:lstStyle/>
          <a:p>
            <a:r>
              <a:rPr lang="fr-FR" sz="2400" b="1" dirty="0" smtClean="0">
                <a:solidFill>
                  <a:srgbClr val="C00000"/>
                </a:solidFill>
              </a:rPr>
              <a:t>3. La fonction référentielle (dénotative)</a:t>
            </a:r>
          </a:p>
          <a:p>
            <a:r>
              <a:rPr lang="fr-FR" sz="2400" b="1" dirty="0" smtClean="0"/>
              <a:t>Exemple</a:t>
            </a:r>
          </a:p>
          <a:p>
            <a:pPr marL="0" indent="0">
              <a:buNone/>
            </a:pPr>
            <a:r>
              <a:rPr lang="fr-FR" sz="2000" b="1" dirty="0" smtClean="0"/>
              <a:t>1. Magasin ouvert de 9h à 19h        </a:t>
            </a:r>
            <a:r>
              <a:rPr lang="fr-FR" sz="2400" b="1" dirty="0" smtClean="0"/>
              <a:t>     </a:t>
            </a:r>
            <a:r>
              <a:rPr lang="fr-FR" sz="1800" b="1" dirty="0" smtClean="0"/>
              <a:t>Tout ce qui dans le message renvoie au référent situationnel ou textuel</a:t>
            </a:r>
          </a:p>
          <a:p>
            <a:endParaRPr lang="fr-FR" sz="1800" dirty="0" smtClean="0">
              <a:latin typeface="Arial" panose="020B0604020202020204" pitchFamily="34" charset="0"/>
            </a:endParaRPr>
          </a:p>
          <a:p>
            <a:r>
              <a:rPr lang="fr-FR" sz="1800" dirty="0" smtClean="0">
                <a:latin typeface="Arial" panose="020B0604020202020204" pitchFamily="34" charset="0"/>
              </a:rPr>
              <a:t>2.   </a:t>
            </a:r>
            <a:r>
              <a:rPr lang="fr-FR" sz="1800" b="1" dirty="0" smtClean="0"/>
              <a:t>La</a:t>
            </a:r>
            <a:r>
              <a:rPr lang="fr-FR" sz="1800" b="1" dirty="0"/>
              <a:t>  rentrée  scolaire  a  été  fixée  au  21  octobre </a:t>
            </a:r>
            <a:r>
              <a:rPr lang="fr-FR" sz="1800" b="1" dirty="0" smtClean="0"/>
              <a:t>pour </a:t>
            </a:r>
            <a:r>
              <a:rPr lang="fr-FR" sz="1800" b="1" dirty="0"/>
              <a:t>le </a:t>
            </a:r>
            <a:endParaRPr lang="fr-FR" sz="1800" b="1" dirty="0" smtClean="0"/>
          </a:p>
          <a:p>
            <a:r>
              <a:rPr lang="fr-FR" sz="1800" b="1" dirty="0" smtClean="0"/>
              <a:t>cycle</a:t>
            </a:r>
            <a:r>
              <a:rPr lang="fr-FR" sz="1800" b="1" dirty="0"/>
              <a:t> primaire  à travers tout le pays et au 4 novembre pour </a:t>
            </a:r>
            <a:r>
              <a:rPr lang="fr-FR" sz="1800" b="1" dirty="0" smtClean="0"/>
              <a:t>               Cette information n’utilise que la fonction </a:t>
            </a:r>
          </a:p>
          <a:p>
            <a:r>
              <a:rPr lang="fr-FR" sz="1800" b="1" dirty="0" smtClean="0"/>
              <a:t>les</a:t>
            </a:r>
            <a:r>
              <a:rPr lang="fr-FR" sz="1800" b="1" dirty="0"/>
              <a:t> cycles moyen et secondaire. C’est la </a:t>
            </a:r>
            <a:r>
              <a:rPr lang="fr-FR" sz="1800" b="1" dirty="0" smtClean="0"/>
              <a:t>décision</a:t>
            </a:r>
            <a:r>
              <a:rPr lang="fr-FR" sz="1800" b="1" dirty="0"/>
              <a:t>  </a:t>
            </a:r>
            <a:r>
              <a:rPr lang="fr-FR" sz="1800" b="1" dirty="0" smtClean="0"/>
              <a:t>prise hier</a:t>
            </a:r>
            <a:r>
              <a:rPr lang="fr-FR" sz="1800" b="1" dirty="0"/>
              <a:t> </a:t>
            </a:r>
            <a:r>
              <a:rPr lang="fr-FR" sz="1800" b="1" dirty="0" smtClean="0"/>
              <a:t>                   référentielle du langage</a:t>
            </a:r>
            <a:endParaRPr lang="fr-FR" sz="1800" b="1" dirty="0"/>
          </a:p>
          <a:p>
            <a:r>
              <a:rPr lang="fr-FR" sz="1800" b="1" dirty="0" smtClean="0"/>
              <a:t> par  le</a:t>
            </a:r>
            <a:r>
              <a:rPr lang="fr-FR" sz="1800" b="1" dirty="0"/>
              <a:t>  Conseil  des  ministres  réuni  </a:t>
            </a:r>
            <a:r>
              <a:rPr lang="fr-FR" sz="1800" b="1" dirty="0" smtClean="0"/>
              <a:t>sous </a:t>
            </a:r>
            <a:r>
              <a:rPr lang="fr-FR" sz="1800" b="1" dirty="0"/>
              <a:t>la présidence </a:t>
            </a:r>
            <a:r>
              <a:rPr lang="fr-FR" sz="1800" b="1" dirty="0" smtClean="0"/>
              <a:t>du</a:t>
            </a:r>
          </a:p>
          <a:p>
            <a:r>
              <a:rPr lang="fr-FR" sz="1800" b="1" dirty="0" smtClean="0"/>
              <a:t> </a:t>
            </a:r>
            <a:r>
              <a:rPr lang="fr-FR" sz="1800" b="1" dirty="0"/>
              <a:t>chef de l’État, Abdelmadjid Tebboune.</a:t>
            </a:r>
            <a:endParaRPr lang="fr-FR" sz="1800" b="1" dirty="0" smtClean="0"/>
          </a:p>
          <a:p>
            <a:r>
              <a:rPr lang="fr-FR" sz="1800" b="1" dirty="0" smtClean="0"/>
              <a:t>                                            </a:t>
            </a:r>
            <a:r>
              <a:rPr lang="fr-FR" sz="1800" b="1" i="1" dirty="0" smtClean="0"/>
              <a:t>Liberté du 5 octobre 2020</a:t>
            </a:r>
          </a:p>
          <a:p>
            <a:endParaRPr lang="fr-FR" sz="1800" b="1" i="1" dirty="0" smtClean="0"/>
          </a:p>
          <a:p>
            <a:r>
              <a:rPr lang="fr-FR" sz="1800" b="1" i="1" dirty="0" smtClean="0"/>
              <a:t>                                                                     </a:t>
            </a:r>
            <a:r>
              <a:rPr lang="fr-FR" sz="1800" b="1" i="1" dirty="0" smtClean="0">
                <a:solidFill>
                  <a:schemeClr val="accent2">
                    <a:lumMod val="75000"/>
                  </a:schemeClr>
                </a:solidFill>
              </a:rPr>
              <a:t>La fonction expressive </a:t>
            </a:r>
            <a:r>
              <a:rPr lang="fr-FR" sz="1800" b="1" i="1" dirty="0" smtClean="0"/>
              <a:t>est centrée sur le </a:t>
            </a:r>
            <a:r>
              <a:rPr lang="fr-FR" sz="1800" b="1" i="1" dirty="0" smtClean="0">
                <a:solidFill>
                  <a:schemeClr val="accent2">
                    <a:lumMod val="75000"/>
                  </a:schemeClr>
                </a:solidFill>
              </a:rPr>
              <a:t>« Je »</a:t>
            </a:r>
          </a:p>
          <a:p>
            <a:r>
              <a:rPr lang="fr-FR" sz="2000" b="1" i="1" dirty="0" smtClean="0">
                <a:solidFill>
                  <a:srgbClr val="C00000"/>
                </a:solidFill>
              </a:rPr>
              <a:t>En résumé</a:t>
            </a:r>
            <a:r>
              <a:rPr lang="fr-FR" sz="2000" b="1" i="1" dirty="0" smtClean="0"/>
              <a:t>                                           </a:t>
            </a:r>
            <a:r>
              <a:rPr lang="fr-FR" sz="1800" b="1" i="1" dirty="0" smtClean="0">
                <a:solidFill>
                  <a:srgbClr val="00B050"/>
                </a:solidFill>
              </a:rPr>
              <a:t>La fonction conative </a:t>
            </a:r>
            <a:r>
              <a:rPr lang="fr-FR" sz="1800" b="1" i="1" dirty="0" smtClean="0"/>
              <a:t>est centrée sur le </a:t>
            </a:r>
            <a:r>
              <a:rPr lang="fr-FR" sz="1800" b="1" i="1" dirty="0" smtClean="0">
                <a:solidFill>
                  <a:srgbClr val="00B050"/>
                </a:solidFill>
              </a:rPr>
              <a:t>« Tu »</a:t>
            </a:r>
          </a:p>
          <a:p>
            <a:r>
              <a:rPr lang="fr-FR" sz="1800" b="1" i="1" dirty="0" smtClean="0"/>
              <a:t>                                                                     </a:t>
            </a:r>
            <a:r>
              <a:rPr lang="fr-FR" sz="1800" b="1" i="1" dirty="0">
                <a:solidFill>
                  <a:schemeClr val="accent4">
                    <a:lumMod val="50000"/>
                  </a:schemeClr>
                </a:solidFill>
              </a:rPr>
              <a:t>La fonction </a:t>
            </a:r>
            <a:r>
              <a:rPr lang="fr-FR" sz="1800" b="1" i="1" dirty="0" smtClean="0">
                <a:solidFill>
                  <a:schemeClr val="accent4">
                    <a:lumMod val="50000"/>
                  </a:schemeClr>
                </a:solidFill>
              </a:rPr>
              <a:t>référentielle </a:t>
            </a:r>
            <a:r>
              <a:rPr lang="fr-FR" sz="1800" b="1" i="1" dirty="0"/>
              <a:t>est centrée sur le </a:t>
            </a:r>
            <a:r>
              <a:rPr lang="fr-FR" sz="1800" b="1" i="1" dirty="0">
                <a:solidFill>
                  <a:schemeClr val="accent4">
                    <a:lumMod val="50000"/>
                  </a:schemeClr>
                </a:solidFill>
              </a:rPr>
              <a:t>« </a:t>
            </a:r>
            <a:r>
              <a:rPr lang="fr-FR" sz="1800" b="1" i="1" dirty="0" smtClean="0">
                <a:solidFill>
                  <a:schemeClr val="accent4">
                    <a:lumMod val="50000"/>
                  </a:schemeClr>
                </a:solidFill>
              </a:rPr>
              <a:t>Elle</a:t>
            </a:r>
            <a:r>
              <a:rPr lang="fr-FR" sz="1800" b="1" i="1" dirty="0">
                <a:solidFill>
                  <a:schemeClr val="accent4">
                    <a:lumMod val="50000"/>
                  </a:schemeClr>
                </a:solidFill>
              </a:rPr>
              <a:t> »</a:t>
            </a:r>
          </a:p>
          <a:p>
            <a:endParaRPr lang="fr-FR" sz="1800" b="1" i="1" dirty="0"/>
          </a:p>
          <a:p>
            <a:endParaRPr lang="fr-FR" sz="1800" b="1" i="1" dirty="0"/>
          </a:p>
          <a:p>
            <a:endParaRPr lang="fr-FR" sz="1800" b="1" i="1" dirty="0"/>
          </a:p>
          <a:p>
            <a:endParaRPr lang="fr-FR" sz="1800" b="1" i="1" dirty="0"/>
          </a:p>
        </p:txBody>
      </p:sp>
      <p:sp>
        <p:nvSpPr>
          <p:cNvPr id="4" name="Espace réservé du pied de page 3"/>
          <p:cNvSpPr>
            <a:spLocks noGrp="1"/>
          </p:cNvSpPr>
          <p:nvPr>
            <p:ph type="ftr" sz="quarter" idx="11"/>
          </p:nvPr>
        </p:nvSpPr>
        <p:spPr/>
        <p:txBody>
          <a:bodyPr/>
          <a:lstStyle/>
          <a:p>
            <a:pPr>
              <a:defRPr/>
            </a:pPr>
            <a:r>
              <a:rPr lang="fr-FR" b="1" dirty="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L1_S1_LLE_F_ CEE_C02/15</a:t>
            </a:r>
            <a:r>
              <a:rPr lang="fr-FR" dirty="0" smtClean="0"/>
              <a:t> </a:t>
            </a:r>
            <a:endParaRPr lang="fr-FR" dirty="0"/>
          </a:p>
        </p:txBody>
      </p:sp>
      <p:sp>
        <p:nvSpPr>
          <p:cNvPr id="5" name="Espace réservé du numéro de diapositive 4"/>
          <p:cNvSpPr>
            <a:spLocks noGrp="1"/>
          </p:cNvSpPr>
          <p:nvPr>
            <p:ph type="sldNum" sz="quarter" idx="12"/>
          </p:nvPr>
        </p:nvSpPr>
        <p:spPr/>
        <p:txBody>
          <a:bodyPr/>
          <a:lstStyle/>
          <a:p>
            <a:pPr>
              <a:defRPr/>
            </a:pPr>
            <a:fld id="{CCA45A4E-14F6-474E-9EEE-AF1EA9678214}" type="slidenum">
              <a:rPr lang="fr-FR" smtClean="0"/>
              <a:pPr>
                <a:defRPr/>
              </a:pPr>
              <a:t>20</a:t>
            </a:fld>
            <a:endParaRPr lang="fr-FR"/>
          </a:p>
        </p:txBody>
      </p:sp>
      <p:sp>
        <p:nvSpPr>
          <p:cNvPr id="6" name="Flèche droite 5"/>
          <p:cNvSpPr/>
          <p:nvPr/>
        </p:nvSpPr>
        <p:spPr>
          <a:xfrm>
            <a:off x="3634451" y="1713053"/>
            <a:ext cx="520862"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droite 6"/>
          <p:cNvSpPr/>
          <p:nvPr/>
        </p:nvSpPr>
        <p:spPr>
          <a:xfrm>
            <a:off x="6495327" y="2881172"/>
            <a:ext cx="520862"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 name="Connecteur droit avec flèche 8"/>
          <p:cNvCxnSpPr/>
          <p:nvPr/>
        </p:nvCxnSpPr>
        <p:spPr>
          <a:xfrm>
            <a:off x="1833179" y="5721975"/>
            <a:ext cx="2483016" cy="3876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a:off x="1828800" y="5706514"/>
            <a:ext cx="2360354" cy="447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flipV="1">
            <a:off x="1660240" y="5396540"/>
            <a:ext cx="2660334" cy="3442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9341123"/>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t>
            </a:r>
            <a:r>
              <a:rPr lang="fr-FR" dirty="0"/>
              <a:t>Exemples illustratifs</a:t>
            </a:r>
          </a:p>
        </p:txBody>
      </p:sp>
      <p:sp>
        <p:nvSpPr>
          <p:cNvPr id="3" name="Espace réservé du contenu 2"/>
          <p:cNvSpPr>
            <a:spLocks noGrp="1"/>
          </p:cNvSpPr>
          <p:nvPr>
            <p:ph idx="1"/>
          </p:nvPr>
        </p:nvSpPr>
        <p:spPr/>
        <p:txBody>
          <a:bodyPr/>
          <a:lstStyle/>
          <a:p>
            <a:r>
              <a:rPr lang="fr-FR" sz="2400" b="1" dirty="0" smtClean="0">
                <a:solidFill>
                  <a:srgbClr val="FF0000"/>
                </a:solidFill>
              </a:rPr>
              <a:t>4. La fonction phatique</a:t>
            </a:r>
          </a:p>
          <a:p>
            <a:r>
              <a:rPr lang="fr-FR" sz="2400" b="1" dirty="0" smtClean="0"/>
              <a:t>Exemple</a:t>
            </a:r>
          </a:p>
          <a:p>
            <a:r>
              <a:rPr lang="fr-FR" sz="2400" b="1" dirty="0"/>
              <a:t>« Allô ? Mohamed, vous m’entendez ? Quoi  ? Répétez SVP ! Allô ? Allô ? »</a:t>
            </a:r>
          </a:p>
          <a:p>
            <a:endParaRPr lang="fr-FR" sz="2400" b="1" dirty="0"/>
          </a:p>
          <a:p>
            <a:endParaRPr lang="fr-FR" sz="2400" b="1" dirty="0"/>
          </a:p>
          <a:p>
            <a:r>
              <a:rPr lang="fr-FR" sz="2400" b="1" dirty="0"/>
              <a:t>La fonction phatique se manifeste dans les formules qui servent à </a:t>
            </a:r>
            <a:r>
              <a:rPr lang="fr-FR" sz="2400" b="1" dirty="0" smtClean="0"/>
              <a:t>établir </a:t>
            </a:r>
            <a:r>
              <a:rPr lang="fr-FR" sz="2400" b="1" dirty="0"/>
              <a:t>le contact</a:t>
            </a:r>
          </a:p>
          <a:p>
            <a:endParaRPr lang="fr-FR" sz="2400" b="1" dirty="0"/>
          </a:p>
          <a:p>
            <a:endParaRPr lang="fr-FR" sz="2400" b="1" dirty="0"/>
          </a:p>
          <a:p>
            <a:r>
              <a:rPr lang="fr-FR" sz="2400" b="1" dirty="0"/>
              <a:t>Cette fonction se retrouve assez souvent dans les gestes ou dans les regards appuyant le sens des mots.</a:t>
            </a:r>
          </a:p>
          <a:p>
            <a:endParaRPr lang="fr-FR" sz="2400" b="1" dirty="0"/>
          </a:p>
        </p:txBody>
      </p:sp>
      <p:sp>
        <p:nvSpPr>
          <p:cNvPr id="4" name="Espace réservé du pied de page 3"/>
          <p:cNvSpPr>
            <a:spLocks noGrp="1"/>
          </p:cNvSpPr>
          <p:nvPr>
            <p:ph type="ftr" sz="quarter" idx="11"/>
          </p:nvPr>
        </p:nvSpPr>
        <p:spPr/>
        <p:txBody>
          <a:bodyPr/>
          <a:lstStyle/>
          <a:p>
            <a:pPr>
              <a:defRPr/>
            </a:pPr>
            <a:r>
              <a:rPr lang="fr-FR" dirty="0" smtClean="0"/>
              <a:t> </a:t>
            </a:r>
            <a:r>
              <a:rPr lang="fr-FR" b="1" dirty="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L1_S1_LLE_F_ CEE_C02/15</a:t>
            </a:r>
            <a:endParaRPr lang="fr-FR" dirty="0"/>
          </a:p>
        </p:txBody>
      </p:sp>
      <p:sp>
        <p:nvSpPr>
          <p:cNvPr id="5" name="Espace réservé du numéro de diapositive 4"/>
          <p:cNvSpPr>
            <a:spLocks noGrp="1"/>
          </p:cNvSpPr>
          <p:nvPr>
            <p:ph type="sldNum" sz="quarter" idx="12"/>
          </p:nvPr>
        </p:nvSpPr>
        <p:spPr/>
        <p:txBody>
          <a:bodyPr/>
          <a:lstStyle/>
          <a:p>
            <a:pPr>
              <a:defRPr/>
            </a:pPr>
            <a:fld id="{CCA45A4E-14F6-474E-9EEE-AF1EA9678214}" type="slidenum">
              <a:rPr lang="fr-FR" smtClean="0"/>
              <a:pPr>
                <a:defRPr/>
              </a:pPr>
              <a:t>21</a:t>
            </a:fld>
            <a:endParaRPr lang="fr-FR"/>
          </a:p>
        </p:txBody>
      </p:sp>
      <p:sp>
        <p:nvSpPr>
          <p:cNvPr id="6" name="Flèche vers le bas 5"/>
          <p:cNvSpPr/>
          <p:nvPr/>
        </p:nvSpPr>
        <p:spPr>
          <a:xfrm>
            <a:off x="4290863" y="2182504"/>
            <a:ext cx="484632" cy="8888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vers le bas 6"/>
          <p:cNvSpPr/>
          <p:nvPr/>
        </p:nvSpPr>
        <p:spPr>
          <a:xfrm>
            <a:off x="4290863" y="3472120"/>
            <a:ext cx="484632" cy="8888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801249611"/>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t>
            </a:r>
            <a:r>
              <a:rPr lang="fr-FR" dirty="0"/>
              <a:t>Exemples illustratifs</a:t>
            </a:r>
          </a:p>
        </p:txBody>
      </p:sp>
      <p:sp>
        <p:nvSpPr>
          <p:cNvPr id="3" name="Espace réservé du contenu 2"/>
          <p:cNvSpPr>
            <a:spLocks noGrp="1"/>
          </p:cNvSpPr>
          <p:nvPr>
            <p:ph idx="1"/>
          </p:nvPr>
        </p:nvSpPr>
        <p:spPr/>
        <p:txBody>
          <a:bodyPr/>
          <a:lstStyle/>
          <a:p>
            <a:r>
              <a:rPr lang="fr-FR" sz="2400" b="1" dirty="0" smtClean="0">
                <a:solidFill>
                  <a:srgbClr val="C00000"/>
                </a:solidFill>
              </a:rPr>
              <a:t>5. La fonction métalinguistique</a:t>
            </a:r>
          </a:p>
          <a:p>
            <a:r>
              <a:rPr lang="fr-FR" sz="2400" b="1" dirty="0" smtClean="0"/>
              <a:t>Exemple</a:t>
            </a:r>
          </a:p>
          <a:p>
            <a:r>
              <a:rPr lang="fr-FR" sz="2000" dirty="0" smtClean="0"/>
              <a:t>« </a:t>
            </a:r>
            <a:r>
              <a:rPr lang="fr-FR" sz="2000" dirty="0" smtClean="0">
                <a:solidFill>
                  <a:srgbClr val="FF0000"/>
                </a:solidFill>
              </a:rPr>
              <a:t>Nous entrons </a:t>
            </a:r>
            <a:r>
              <a:rPr lang="fr-FR" sz="2000" dirty="0" smtClean="0"/>
              <a:t>dans </a:t>
            </a:r>
            <a:r>
              <a:rPr lang="fr-FR" sz="2000" b="1" u="sng" dirty="0" smtClean="0"/>
              <a:t>le domaine des mathématiques  </a:t>
            </a:r>
            <a:r>
              <a:rPr lang="fr-FR" sz="2000" dirty="0" smtClean="0">
                <a:solidFill>
                  <a:srgbClr val="FF0000"/>
                </a:solidFill>
              </a:rPr>
              <a:t>lorsque</a:t>
            </a:r>
            <a:r>
              <a:rPr lang="fr-FR" sz="2000" dirty="0" smtClean="0"/>
              <a:t> nous organisons les objets mathématiques avec une logique, un langage et un symbolisme choisis arbitrairement. </a:t>
            </a:r>
            <a:r>
              <a:rPr lang="fr-FR" sz="2000" b="1" u="sng" dirty="0" smtClean="0"/>
              <a:t>Le monde des mathématiques</a:t>
            </a:r>
            <a:r>
              <a:rPr lang="fr-FR" sz="2000" dirty="0" smtClean="0"/>
              <a:t>, </a:t>
            </a:r>
            <a:r>
              <a:rPr lang="fr-FR" sz="2000" dirty="0" smtClean="0">
                <a:solidFill>
                  <a:srgbClr val="FF0000"/>
                </a:solidFill>
              </a:rPr>
              <a:t>c’est</a:t>
            </a:r>
            <a:r>
              <a:rPr lang="fr-FR" sz="2000" dirty="0" smtClean="0"/>
              <a:t> le monde du formalisme, des relations, du symbolisme.» </a:t>
            </a:r>
          </a:p>
          <a:p>
            <a:r>
              <a:rPr lang="fr-FR" sz="2400" b="1" dirty="0" smtClean="0">
                <a:solidFill>
                  <a:srgbClr val="C00000"/>
                </a:solidFill>
              </a:rPr>
              <a:t>                                                                   </a:t>
            </a:r>
            <a:r>
              <a:rPr lang="fr-FR" sz="2000" b="1" dirty="0" smtClean="0">
                <a:solidFill>
                  <a:srgbClr val="C00000"/>
                </a:solidFill>
              </a:rPr>
              <a:t>Christian CORNE, François ROBINEAU, Les mathématiques 				                                     nouvelles. Paris, Castermann, 1972</a:t>
            </a:r>
          </a:p>
          <a:p>
            <a:r>
              <a:rPr lang="fr-FR" sz="2400" b="1" dirty="0" smtClean="0"/>
              <a:t> </a:t>
            </a:r>
            <a:r>
              <a:rPr lang="fr-FR" sz="2000" dirty="0" smtClean="0"/>
              <a:t>Ce texte recourt à la fonction métalinguistique pour apporter des précisions sur certains éléments du code: Le domaine des mathématiques, le monde des mathématiques.</a:t>
            </a:r>
          </a:p>
          <a:p>
            <a:endParaRPr lang="fr-FR" sz="2000" dirty="0"/>
          </a:p>
          <a:p>
            <a:endParaRPr lang="fr-FR" sz="2000" dirty="0" smtClean="0"/>
          </a:p>
          <a:p>
            <a:r>
              <a:rPr lang="fr-FR" sz="2000" dirty="0" smtClean="0"/>
              <a:t>Les termes véhiculant la fonction métalinguistique sont</a:t>
            </a:r>
            <a:r>
              <a:rPr lang="fr-FR" sz="2000" dirty="0"/>
              <a:t>:  </a:t>
            </a:r>
            <a:r>
              <a:rPr lang="fr-FR" sz="2000" dirty="0" smtClean="0"/>
              <a:t>« </a:t>
            </a:r>
            <a:r>
              <a:rPr lang="fr-FR" sz="2000" b="1" dirty="0" smtClean="0">
                <a:solidFill>
                  <a:schemeClr val="accent2">
                    <a:lumMod val="75000"/>
                  </a:schemeClr>
                </a:solidFill>
              </a:rPr>
              <a:t>Nous entrons… lorsque…, c’est</a:t>
            </a:r>
            <a:r>
              <a:rPr lang="fr-FR" sz="2000" dirty="0" smtClean="0">
                <a:solidFill>
                  <a:schemeClr val="accent2">
                    <a:lumMod val="75000"/>
                  </a:schemeClr>
                </a:solidFill>
              </a:rPr>
              <a:t> </a:t>
            </a:r>
            <a:r>
              <a:rPr lang="fr-FR" sz="2000" dirty="0" smtClean="0"/>
              <a:t>»</a:t>
            </a:r>
          </a:p>
          <a:p>
            <a:endParaRPr lang="fr-FR" sz="2000" dirty="0"/>
          </a:p>
          <a:p>
            <a:endParaRPr lang="fr-FR" sz="2000" dirty="0" smtClean="0"/>
          </a:p>
        </p:txBody>
      </p:sp>
      <p:sp>
        <p:nvSpPr>
          <p:cNvPr id="4" name="Espace réservé du pied de page 3"/>
          <p:cNvSpPr>
            <a:spLocks noGrp="1"/>
          </p:cNvSpPr>
          <p:nvPr>
            <p:ph type="ftr" sz="quarter" idx="11"/>
          </p:nvPr>
        </p:nvSpPr>
        <p:spPr/>
        <p:txBody>
          <a:bodyPr/>
          <a:lstStyle/>
          <a:p>
            <a:pPr>
              <a:defRPr/>
            </a:pPr>
            <a:r>
              <a:rPr lang="fr-FR" b="1" dirty="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L1_S1_LLE_F_ CEE_C02/15</a:t>
            </a:r>
            <a:endParaRPr lang="fr-FR" dirty="0"/>
          </a:p>
        </p:txBody>
      </p:sp>
      <p:sp>
        <p:nvSpPr>
          <p:cNvPr id="5" name="Espace réservé du numéro de diapositive 4"/>
          <p:cNvSpPr>
            <a:spLocks noGrp="1"/>
          </p:cNvSpPr>
          <p:nvPr>
            <p:ph type="sldNum" sz="quarter" idx="12"/>
          </p:nvPr>
        </p:nvSpPr>
        <p:spPr/>
        <p:txBody>
          <a:bodyPr/>
          <a:lstStyle/>
          <a:p>
            <a:pPr>
              <a:defRPr/>
            </a:pPr>
            <a:fld id="{CCA45A4E-14F6-474E-9EEE-AF1EA9678214}" type="slidenum">
              <a:rPr lang="fr-FR" smtClean="0"/>
              <a:pPr>
                <a:defRPr/>
              </a:pPr>
              <a:t>22</a:t>
            </a:fld>
            <a:endParaRPr lang="fr-FR"/>
          </a:p>
        </p:txBody>
      </p:sp>
      <p:sp>
        <p:nvSpPr>
          <p:cNvPr id="6" name="Flèche vers le bas 5"/>
          <p:cNvSpPr/>
          <p:nvPr/>
        </p:nvSpPr>
        <p:spPr>
          <a:xfrm>
            <a:off x="3586647" y="2590874"/>
            <a:ext cx="484632" cy="8888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vers le bas 6"/>
          <p:cNvSpPr/>
          <p:nvPr/>
        </p:nvSpPr>
        <p:spPr>
          <a:xfrm>
            <a:off x="3713969" y="4075081"/>
            <a:ext cx="484632" cy="8888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9263548"/>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Exemples illustratifs</a:t>
            </a:r>
            <a:endParaRPr lang="fr-FR" dirty="0"/>
          </a:p>
        </p:txBody>
      </p:sp>
      <p:sp>
        <p:nvSpPr>
          <p:cNvPr id="3" name="Espace réservé du contenu 2"/>
          <p:cNvSpPr>
            <a:spLocks noGrp="1"/>
          </p:cNvSpPr>
          <p:nvPr>
            <p:ph idx="1"/>
          </p:nvPr>
        </p:nvSpPr>
        <p:spPr>
          <a:xfrm>
            <a:off x="330200" y="804930"/>
            <a:ext cx="11520000" cy="6053069"/>
          </a:xfrm>
        </p:spPr>
        <p:txBody>
          <a:bodyPr/>
          <a:lstStyle/>
          <a:p>
            <a:r>
              <a:rPr lang="fr-FR" sz="2400" b="1" dirty="0" smtClean="0">
                <a:solidFill>
                  <a:srgbClr val="FF0000"/>
                </a:solidFill>
              </a:rPr>
              <a:t>6. La fonction poétique</a:t>
            </a:r>
          </a:p>
          <a:p>
            <a:r>
              <a:rPr lang="fr-FR" sz="2400" b="1" dirty="0" smtClean="0"/>
              <a:t>Exemple</a:t>
            </a:r>
          </a:p>
          <a:p>
            <a:r>
              <a:rPr lang="fr-FR" sz="2400" dirty="0" smtClean="0"/>
              <a:t>Les slogans publicitaires et politiques recourent presque toujours à la fonction poétique du langage</a:t>
            </a:r>
          </a:p>
          <a:p>
            <a:r>
              <a:rPr lang="fr-FR" sz="2400" b="1" dirty="0" smtClean="0"/>
              <a:t>1. La menthe forte qui réconforte                           2. Le seul doux qui a du goût</a:t>
            </a:r>
          </a:p>
          <a:p>
            <a:endParaRPr lang="fr-FR" sz="2400" b="1" dirty="0"/>
          </a:p>
          <a:p>
            <a:endParaRPr lang="fr-FR" sz="2400" b="1" dirty="0" smtClean="0"/>
          </a:p>
          <a:p>
            <a:r>
              <a:rPr lang="fr-FR" sz="2000" dirty="0" smtClean="0"/>
              <a:t>(Répétition d’une sonorité: rime intérieure)                         À propos d’un fromage, même procédé</a:t>
            </a:r>
          </a:p>
          <a:p>
            <a:endParaRPr lang="fr-FR" sz="2000" dirty="0" smtClean="0"/>
          </a:p>
          <a:p>
            <a:r>
              <a:rPr lang="fr-FR" sz="2000" dirty="0" smtClean="0"/>
              <a:t>                     </a:t>
            </a:r>
            <a:r>
              <a:rPr lang="fr-FR" sz="2000" dirty="0" smtClean="0">
                <a:solidFill>
                  <a:srgbClr val="CC3300"/>
                </a:solidFill>
              </a:rPr>
              <a:t>Si la fonction poétique domine la poésie, dans les autres formes d’expression linguistique, elle        	         est accessoire </a:t>
            </a:r>
            <a:endParaRPr lang="fr-FR" sz="2000" dirty="0">
              <a:solidFill>
                <a:srgbClr val="CC3300"/>
              </a:solidFill>
            </a:endParaRPr>
          </a:p>
        </p:txBody>
      </p:sp>
      <p:sp>
        <p:nvSpPr>
          <p:cNvPr id="4" name="Espace réservé du pied de page 3"/>
          <p:cNvSpPr>
            <a:spLocks noGrp="1"/>
          </p:cNvSpPr>
          <p:nvPr>
            <p:ph type="ftr" sz="quarter" idx="11"/>
          </p:nvPr>
        </p:nvSpPr>
        <p:spPr/>
        <p:txBody>
          <a:bodyPr/>
          <a:lstStyle/>
          <a:p>
            <a:pPr>
              <a:defRPr/>
            </a:pPr>
            <a:r>
              <a:rPr lang="fr-FR" dirty="0" smtClean="0"/>
              <a:t> </a:t>
            </a:r>
            <a:r>
              <a:rPr lang="fr-FR" b="1" dirty="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L1_S1_LLE_F_ CEE_C02/15</a:t>
            </a:r>
            <a:r>
              <a:rPr lang="fr-FR" dirty="0" smtClean="0"/>
              <a:t> </a:t>
            </a:r>
            <a:endParaRPr lang="fr-FR" dirty="0"/>
          </a:p>
        </p:txBody>
      </p:sp>
      <p:sp>
        <p:nvSpPr>
          <p:cNvPr id="5" name="Espace réservé du numéro de diapositive 4"/>
          <p:cNvSpPr>
            <a:spLocks noGrp="1"/>
          </p:cNvSpPr>
          <p:nvPr>
            <p:ph type="sldNum" sz="quarter" idx="12"/>
          </p:nvPr>
        </p:nvSpPr>
        <p:spPr/>
        <p:txBody>
          <a:bodyPr/>
          <a:lstStyle/>
          <a:p>
            <a:pPr>
              <a:defRPr/>
            </a:pPr>
            <a:fld id="{CCA45A4E-14F6-474E-9EEE-AF1EA9678214}" type="slidenum">
              <a:rPr lang="fr-FR" smtClean="0"/>
              <a:pPr>
                <a:defRPr/>
              </a:pPr>
              <a:t>23</a:t>
            </a:fld>
            <a:endParaRPr lang="fr-FR"/>
          </a:p>
        </p:txBody>
      </p:sp>
      <p:sp>
        <p:nvSpPr>
          <p:cNvPr id="6" name="Flèche vers le bas 5"/>
          <p:cNvSpPr/>
          <p:nvPr/>
        </p:nvSpPr>
        <p:spPr>
          <a:xfrm>
            <a:off x="2222340" y="3133435"/>
            <a:ext cx="484632" cy="7645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vers le bas 6"/>
          <p:cNvSpPr/>
          <p:nvPr/>
        </p:nvSpPr>
        <p:spPr>
          <a:xfrm>
            <a:off x="8078884" y="3133435"/>
            <a:ext cx="484632" cy="7645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droite 7"/>
          <p:cNvSpPr/>
          <p:nvPr/>
        </p:nvSpPr>
        <p:spPr>
          <a:xfrm>
            <a:off x="752354" y="462987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564258656"/>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Exemples illustratifs</a:t>
            </a:r>
            <a:endParaRPr lang="fr-FR" dirty="0"/>
          </a:p>
        </p:txBody>
      </p:sp>
      <p:sp>
        <p:nvSpPr>
          <p:cNvPr id="3" name="Espace réservé du contenu 2"/>
          <p:cNvSpPr>
            <a:spLocks noGrp="1"/>
          </p:cNvSpPr>
          <p:nvPr>
            <p:ph idx="1"/>
          </p:nvPr>
        </p:nvSpPr>
        <p:spPr>
          <a:xfrm>
            <a:off x="330200" y="804930"/>
            <a:ext cx="11520000" cy="6053070"/>
          </a:xfrm>
        </p:spPr>
        <p:txBody>
          <a:bodyPr/>
          <a:lstStyle/>
          <a:p>
            <a:pPr algn="just"/>
            <a:r>
              <a:rPr lang="fr-FR" sz="2400" b="1" dirty="0" smtClean="0">
                <a:solidFill>
                  <a:schemeClr val="accent2">
                    <a:lumMod val="75000"/>
                  </a:schemeClr>
                </a:solidFill>
              </a:rPr>
              <a:t>7. Texte renfermant plusieurs fonctions </a:t>
            </a:r>
          </a:p>
          <a:p>
            <a:pPr algn="just"/>
            <a:r>
              <a:rPr lang="fr-FR" dirty="0" smtClean="0"/>
              <a:t>    </a:t>
            </a:r>
            <a:r>
              <a:rPr lang="fr-FR" sz="2400" dirty="0" smtClean="0"/>
              <a:t>Que </a:t>
            </a:r>
            <a:r>
              <a:rPr lang="fr-FR" sz="2400" dirty="0"/>
              <a:t>reconnait-on le long des chemins, en ces temps anti-motorisés ? Quelques années avant la Révolution, Young racontait n’avoir vu, en France, sur une distance équivalant à soixante kilomètres, « qu’un seul cabriolet, une douzaine de chariots et quelques vieilles femmes montées sur des ânes ». Mais la reine de la circulation était, bien entendu, la diligence !</a:t>
            </a:r>
          </a:p>
          <a:p>
            <a:pPr algn="just"/>
            <a:r>
              <a:rPr lang="fr-FR" sz="2400" dirty="0"/>
              <a:t>     La diligence était </a:t>
            </a:r>
            <a:r>
              <a:rPr lang="fr-FR" sz="2400" dirty="0" smtClean="0"/>
              <a:t>une </a:t>
            </a:r>
            <a:r>
              <a:rPr lang="fr-FR" sz="2400" dirty="0"/>
              <a:t>longue guimbarde peinte en jaune et pesant jusqu’à cinq tonnes. Elle était divisée en plusieurs compartiments dans lesquels pouvaient trouver place, au total, une quinzaine de personnes. Elle était trainée par cinq chevaux, menés à toute bride par un postillon vêtu d’une  casaque bleu de roi à parements rouges, d’une culotte de peau jaune et d’énormes bottes à éperons. Nous retrouvons, dans les vieux livres, le souvenir attendri et pittoresque de ces voyages en diligence, l’arrivée fracassante dans les villages révolutionnés, toute cette ferraille trépidant et sonnant dans un tonnerre de hennissements, de grelots, et de jurons qui attiraient aux fenêtres d’austères douairières provinciales et, sur le pas des portes, des filles d’auberge hilares </a:t>
            </a:r>
            <a:r>
              <a:rPr lang="fr-FR" sz="2400" dirty="0" smtClean="0"/>
              <a:t>et </a:t>
            </a:r>
            <a:r>
              <a:rPr lang="fr-FR" sz="2400" dirty="0"/>
              <a:t>aux joues rubicondes.</a:t>
            </a:r>
          </a:p>
          <a:p>
            <a:pPr algn="just"/>
            <a:r>
              <a:rPr lang="fr-FR" sz="2400" dirty="0"/>
              <a:t>                             </a:t>
            </a:r>
            <a:r>
              <a:rPr lang="fr-FR" sz="2400" dirty="0" smtClean="0"/>
              <a:t>          </a:t>
            </a:r>
            <a:r>
              <a:rPr lang="fr-FR" sz="2400" b="1" dirty="0" smtClean="0"/>
              <a:t>P</a:t>
            </a:r>
            <a:r>
              <a:rPr lang="fr-FR" sz="2400" b="1" dirty="0"/>
              <a:t>. Rousseau, Histoire des techniques et des inventions, D.R., 1958. </a:t>
            </a:r>
          </a:p>
        </p:txBody>
      </p:sp>
      <p:sp>
        <p:nvSpPr>
          <p:cNvPr id="4" name="Espace réservé du pied de page 3"/>
          <p:cNvSpPr>
            <a:spLocks noGrp="1"/>
          </p:cNvSpPr>
          <p:nvPr>
            <p:ph type="ftr" sz="quarter" idx="11"/>
          </p:nvPr>
        </p:nvSpPr>
        <p:spPr/>
        <p:txBody>
          <a:bodyPr/>
          <a:lstStyle/>
          <a:p>
            <a:pPr>
              <a:defRPr/>
            </a:pPr>
            <a:r>
              <a:rPr lang="fr-FR" dirty="0" smtClean="0"/>
              <a:t> </a:t>
            </a:r>
            <a:r>
              <a:rPr lang="fr-FR" b="1" dirty="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L1_S1_LLE_F_ CEE_C02/15</a:t>
            </a:r>
            <a:endParaRPr lang="fr-FR" dirty="0"/>
          </a:p>
        </p:txBody>
      </p:sp>
      <p:sp>
        <p:nvSpPr>
          <p:cNvPr id="5" name="Espace réservé du numéro de diapositive 4"/>
          <p:cNvSpPr>
            <a:spLocks noGrp="1"/>
          </p:cNvSpPr>
          <p:nvPr>
            <p:ph type="sldNum" sz="quarter" idx="12"/>
          </p:nvPr>
        </p:nvSpPr>
        <p:spPr/>
        <p:txBody>
          <a:bodyPr/>
          <a:lstStyle/>
          <a:p>
            <a:pPr>
              <a:defRPr/>
            </a:pPr>
            <a:fld id="{CCA45A4E-14F6-474E-9EEE-AF1EA9678214}" type="slidenum">
              <a:rPr lang="fr-FR" smtClean="0"/>
              <a:pPr>
                <a:defRPr/>
              </a:pPr>
              <a:t>24</a:t>
            </a:fld>
            <a:endParaRPr lang="fr-FR"/>
          </a:p>
        </p:txBody>
      </p:sp>
    </p:spTree>
    <p:extLst>
      <p:ext uri="{BB962C8B-B14F-4D97-AF65-F5344CB8AC3E}">
        <p14:creationId xmlns:p14="http://schemas.microsoft.com/office/powerpoint/2010/main" val="2580021888"/>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Exemples illustratifs</a:t>
            </a:r>
            <a:endParaRPr lang="fr-FR" dirty="0"/>
          </a:p>
        </p:txBody>
      </p:sp>
      <p:sp>
        <p:nvSpPr>
          <p:cNvPr id="3" name="Espace réservé du contenu 2"/>
          <p:cNvSpPr>
            <a:spLocks noGrp="1"/>
          </p:cNvSpPr>
          <p:nvPr>
            <p:ph idx="1"/>
          </p:nvPr>
        </p:nvSpPr>
        <p:spPr/>
        <p:txBody>
          <a:bodyPr/>
          <a:lstStyle/>
          <a:p>
            <a:r>
              <a:rPr lang="fr-FR" sz="2400" b="1" dirty="0">
                <a:solidFill>
                  <a:srgbClr val="CC3300"/>
                </a:solidFill>
              </a:rPr>
              <a:t>La fonction dominante, dans ce texte, est la fonction référentielle.</a:t>
            </a:r>
          </a:p>
          <a:p>
            <a:r>
              <a:rPr lang="fr-FR" sz="2000" b="1" dirty="0"/>
              <a:t>-	</a:t>
            </a:r>
            <a:r>
              <a:rPr lang="fr-FR" sz="2000" b="1" dirty="0">
                <a:solidFill>
                  <a:srgbClr val="1B8EC7"/>
                </a:solidFill>
              </a:rPr>
              <a:t>Paragraphe1</a:t>
            </a:r>
            <a:r>
              <a:rPr lang="fr-FR" sz="2000" b="1" dirty="0"/>
              <a:t> : « Avant la révolution », malgré les dires de Young, la </a:t>
            </a:r>
            <a:r>
              <a:rPr lang="fr-FR" sz="2000" b="1" dirty="0" smtClean="0"/>
              <a:t>diligence </a:t>
            </a:r>
            <a:r>
              <a:rPr lang="fr-FR" sz="2000" b="1" dirty="0"/>
              <a:t>est le </a:t>
            </a:r>
            <a:r>
              <a:rPr lang="fr-FR" sz="2000" b="1" dirty="0" smtClean="0"/>
              <a:t>moyen 	essentiel </a:t>
            </a:r>
            <a:r>
              <a:rPr lang="fr-FR" sz="2000" b="1" dirty="0"/>
              <a:t>de transport.</a:t>
            </a:r>
          </a:p>
          <a:p>
            <a:r>
              <a:rPr lang="fr-FR" sz="2000" b="1" dirty="0"/>
              <a:t>-	</a:t>
            </a:r>
            <a:r>
              <a:rPr lang="fr-FR" sz="2000" b="1" dirty="0">
                <a:solidFill>
                  <a:srgbClr val="1B8EC7"/>
                </a:solidFill>
              </a:rPr>
              <a:t>Paragraphe2</a:t>
            </a:r>
            <a:r>
              <a:rPr lang="fr-FR" sz="2000" b="1" dirty="0"/>
              <a:t> : description de la diligence et de ces arrivés tonitruantes </a:t>
            </a:r>
            <a:r>
              <a:rPr lang="fr-FR" sz="2000" b="1" dirty="0" smtClean="0"/>
              <a:t>dans </a:t>
            </a:r>
            <a:r>
              <a:rPr lang="fr-FR" sz="2000" b="1" dirty="0"/>
              <a:t>les </a:t>
            </a:r>
            <a:r>
              <a:rPr lang="fr-FR" sz="2000" b="1" dirty="0" smtClean="0"/>
              <a:t>villages</a:t>
            </a:r>
            <a:r>
              <a:rPr lang="fr-FR" sz="2000" b="1" dirty="0"/>
              <a:t>.</a:t>
            </a:r>
          </a:p>
          <a:p>
            <a:r>
              <a:rPr lang="fr-FR" sz="2400" b="1" dirty="0">
                <a:solidFill>
                  <a:srgbClr val="CC3300"/>
                </a:solidFill>
              </a:rPr>
              <a:t>Les autres fonctions apparaissent également :</a:t>
            </a:r>
          </a:p>
          <a:p>
            <a:r>
              <a:rPr lang="fr-FR" sz="2000" b="1" dirty="0"/>
              <a:t>-	</a:t>
            </a:r>
            <a:r>
              <a:rPr lang="fr-FR" sz="2000" b="1" dirty="0">
                <a:solidFill>
                  <a:srgbClr val="CC3399"/>
                </a:solidFill>
              </a:rPr>
              <a:t>La fonction expressive </a:t>
            </a:r>
            <a:r>
              <a:rPr lang="fr-FR" sz="2000" b="1" dirty="0"/>
              <a:t>: elle est véhiculée par deux éléments : l’exclamation en fin du </a:t>
            </a:r>
            <a:r>
              <a:rPr lang="fr-FR" sz="2000" b="1" dirty="0" smtClean="0"/>
              <a:t>premier </a:t>
            </a:r>
            <a:r>
              <a:rPr lang="fr-FR" sz="2000" b="1" dirty="0"/>
              <a:t>paragraphe, l’évocation amusée de l’arrivée de la diligence « lourde guimbarde…était trainée »</a:t>
            </a:r>
          </a:p>
          <a:p>
            <a:r>
              <a:rPr lang="fr-FR" sz="2000" b="1" dirty="0"/>
              <a:t>-	</a:t>
            </a:r>
            <a:r>
              <a:rPr lang="fr-FR" sz="2000" b="1" dirty="0">
                <a:solidFill>
                  <a:schemeClr val="accent2">
                    <a:lumMod val="50000"/>
                  </a:schemeClr>
                </a:solidFill>
              </a:rPr>
              <a:t>La fonction conative </a:t>
            </a:r>
            <a:r>
              <a:rPr lang="fr-FR" sz="2000" b="1" dirty="0"/>
              <a:t>: la question initiale.</a:t>
            </a:r>
          </a:p>
          <a:p>
            <a:r>
              <a:rPr lang="fr-FR" sz="2000" b="1" dirty="0"/>
              <a:t>-	</a:t>
            </a:r>
            <a:r>
              <a:rPr lang="fr-FR" sz="2000" b="1" dirty="0">
                <a:solidFill>
                  <a:srgbClr val="CC3300"/>
                </a:solidFill>
              </a:rPr>
              <a:t>La fonction phatique </a:t>
            </a:r>
            <a:r>
              <a:rPr lang="fr-FR" sz="2000" b="1" dirty="0"/>
              <a:t>: lecture facilitée par le retour à la ligne ;</a:t>
            </a:r>
          </a:p>
          <a:p>
            <a:r>
              <a:rPr lang="fr-FR" sz="2000" b="1" dirty="0"/>
              <a:t>-	</a:t>
            </a:r>
            <a:r>
              <a:rPr lang="fr-FR" sz="2000" b="1" dirty="0">
                <a:solidFill>
                  <a:schemeClr val="accent6">
                    <a:lumMod val="75000"/>
                  </a:schemeClr>
                </a:solidFill>
              </a:rPr>
              <a:t>La fonction métalinguistique </a:t>
            </a:r>
            <a:r>
              <a:rPr lang="fr-FR" sz="2000" b="1" dirty="0"/>
              <a:t>: l’auteur, en disant « nous retrouvons dans les vieux livres… » fait un discours sur son discours, en réfléchissant ses propres sources.</a:t>
            </a:r>
          </a:p>
          <a:p>
            <a:r>
              <a:rPr lang="fr-FR" sz="2000" b="1" dirty="0"/>
              <a:t>-	</a:t>
            </a:r>
            <a:r>
              <a:rPr lang="fr-FR" sz="2000" b="1" dirty="0">
                <a:solidFill>
                  <a:srgbClr val="7030A0"/>
                </a:solidFill>
              </a:rPr>
              <a:t>La fonction poétique </a:t>
            </a:r>
            <a:r>
              <a:rPr lang="fr-FR" sz="2000" b="1" dirty="0"/>
              <a:t>: l’emploi d’un vocabulaire connotatif dans le second paragraphe : métaphore </a:t>
            </a:r>
            <a:r>
              <a:rPr lang="fr-FR" sz="2000" b="1" dirty="0" smtClean="0"/>
              <a:t>	(</a:t>
            </a:r>
            <a:r>
              <a:rPr lang="fr-FR" sz="2000" b="1" dirty="0"/>
              <a:t>la diligence reine, le tonnerre de hennissement), accumulation dans la dernière phrase. </a:t>
            </a:r>
          </a:p>
          <a:p>
            <a:endParaRPr lang="fr-FR" sz="2000" b="1" dirty="0"/>
          </a:p>
        </p:txBody>
      </p:sp>
      <p:sp>
        <p:nvSpPr>
          <p:cNvPr id="4" name="Espace réservé du pied de page 3"/>
          <p:cNvSpPr>
            <a:spLocks noGrp="1"/>
          </p:cNvSpPr>
          <p:nvPr>
            <p:ph type="ftr" sz="quarter" idx="11"/>
          </p:nvPr>
        </p:nvSpPr>
        <p:spPr/>
        <p:txBody>
          <a:bodyPr/>
          <a:lstStyle/>
          <a:p>
            <a:pPr>
              <a:defRPr/>
            </a:pPr>
            <a:r>
              <a:rPr lang="fr-FR" dirty="0" smtClean="0"/>
              <a:t> </a:t>
            </a:r>
            <a:r>
              <a:rPr lang="fr-FR" b="1" dirty="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L1_S1_LLE_F_ CEE_C02/15</a:t>
            </a:r>
            <a:endParaRPr lang="fr-FR" dirty="0"/>
          </a:p>
        </p:txBody>
      </p:sp>
      <p:sp>
        <p:nvSpPr>
          <p:cNvPr id="5" name="Espace réservé du numéro de diapositive 4"/>
          <p:cNvSpPr>
            <a:spLocks noGrp="1"/>
          </p:cNvSpPr>
          <p:nvPr>
            <p:ph type="sldNum" sz="quarter" idx="12"/>
          </p:nvPr>
        </p:nvSpPr>
        <p:spPr/>
        <p:txBody>
          <a:bodyPr/>
          <a:lstStyle/>
          <a:p>
            <a:pPr>
              <a:defRPr/>
            </a:pPr>
            <a:fld id="{CCA45A4E-14F6-474E-9EEE-AF1EA9678214}" type="slidenum">
              <a:rPr lang="fr-FR" smtClean="0"/>
              <a:pPr>
                <a:defRPr/>
              </a:pPr>
              <a:t>25</a:t>
            </a:fld>
            <a:endParaRPr lang="fr-FR"/>
          </a:p>
        </p:txBody>
      </p:sp>
    </p:spTree>
    <p:extLst>
      <p:ext uri="{BB962C8B-B14F-4D97-AF65-F5344CB8AC3E}">
        <p14:creationId xmlns:p14="http://schemas.microsoft.com/office/powerpoint/2010/main" val="2354417590"/>
      </p:ext>
    </p:extLst>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4. Les contraintes de la communication</a:t>
            </a:r>
            <a:endParaRPr lang="fr-FR" dirty="0"/>
          </a:p>
        </p:txBody>
      </p:sp>
      <p:sp>
        <p:nvSpPr>
          <p:cNvPr id="3" name="Espace réservé du contenu 2"/>
          <p:cNvSpPr>
            <a:spLocks noGrp="1"/>
          </p:cNvSpPr>
          <p:nvPr>
            <p:ph idx="1"/>
          </p:nvPr>
        </p:nvSpPr>
        <p:spPr>
          <a:xfrm>
            <a:off x="330200" y="804930"/>
            <a:ext cx="11520000" cy="6053069"/>
          </a:xfrm>
        </p:spPr>
        <p:txBody>
          <a:bodyPr/>
          <a:lstStyle/>
          <a:p>
            <a:pPr algn="just"/>
            <a:r>
              <a:rPr lang="fr-FR" b="1" dirty="0">
                <a:solidFill>
                  <a:schemeClr val="accent2">
                    <a:lumMod val="75000"/>
                  </a:schemeClr>
                </a:solidFill>
              </a:rPr>
              <a:t>4.1.</a:t>
            </a:r>
            <a:r>
              <a:rPr lang="fr-FR" dirty="0"/>
              <a:t> </a:t>
            </a:r>
            <a:r>
              <a:rPr lang="fr-FR" b="1" dirty="0">
                <a:solidFill>
                  <a:schemeClr val="accent2">
                    <a:lumMod val="75000"/>
                  </a:schemeClr>
                </a:solidFill>
              </a:rPr>
              <a:t>La contrainte du temps </a:t>
            </a:r>
            <a:r>
              <a:rPr lang="fr-FR" dirty="0"/>
              <a:t>: la communication est souvent minutée, que peut-on dire sur le même sujet en dix minutes et en une heure </a:t>
            </a:r>
            <a:r>
              <a:rPr lang="fr-FR" dirty="0" smtClean="0"/>
              <a:t>?</a:t>
            </a:r>
          </a:p>
          <a:p>
            <a:pPr algn="just"/>
            <a:endParaRPr lang="fr-FR" dirty="0"/>
          </a:p>
          <a:p>
            <a:pPr algn="just"/>
            <a:r>
              <a:rPr lang="fr-FR" b="1" dirty="0">
                <a:solidFill>
                  <a:schemeClr val="accent2">
                    <a:lumMod val="75000"/>
                  </a:schemeClr>
                </a:solidFill>
              </a:rPr>
              <a:t>4.2 La contrainte de l’espace</a:t>
            </a:r>
            <a:r>
              <a:rPr lang="fr-FR" b="1" dirty="0"/>
              <a:t> </a:t>
            </a:r>
            <a:r>
              <a:rPr lang="fr-FR" dirty="0"/>
              <a:t>: dans la presse, la communication technique ou scientifique, la communication d’entreprise, l’émetteur doit tenir compte du nombre de signes, de pages, de visuels impartis</a:t>
            </a:r>
            <a:r>
              <a:rPr lang="fr-FR" dirty="0" smtClean="0"/>
              <a:t>.</a:t>
            </a:r>
          </a:p>
          <a:p>
            <a:pPr algn="just"/>
            <a:endParaRPr lang="fr-FR" dirty="0"/>
          </a:p>
          <a:p>
            <a:pPr algn="just"/>
            <a:r>
              <a:rPr lang="fr-FR" b="1" dirty="0">
                <a:solidFill>
                  <a:schemeClr val="accent2">
                    <a:lumMod val="75000"/>
                  </a:schemeClr>
                </a:solidFill>
              </a:rPr>
              <a:t>4.3 </a:t>
            </a:r>
            <a:r>
              <a:rPr lang="fr-FR" b="1" dirty="0" smtClean="0">
                <a:solidFill>
                  <a:schemeClr val="accent2">
                    <a:lumMod val="75000"/>
                  </a:schemeClr>
                </a:solidFill>
              </a:rPr>
              <a:t>La contrainte du genre </a:t>
            </a:r>
            <a:r>
              <a:rPr lang="fr-FR" dirty="0" smtClean="0"/>
              <a:t>: </a:t>
            </a:r>
            <a:r>
              <a:rPr lang="fr-FR" dirty="0"/>
              <a:t>chaque type de message impose ses propres lois</a:t>
            </a:r>
            <a:r>
              <a:rPr lang="fr-FR" dirty="0" smtClean="0"/>
              <a:t>. </a:t>
            </a:r>
            <a:r>
              <a:rPr lang="fr-FR" dirty="0"/>
              <a:t>Si la communication linguistique est linéaire, les messages graphiques et l’image sont synchrones (on les perçoit globalement).</a:t>
            </a:r>
          </a:p>
          <a:p>
            <a:pPr algn="just"/>
            <a:endParaRPr lang="fr-FR" dirty="0"/>
          </a:p>
        </p:txBody>
      </p:sp>
      <p:sp>
        <p:nvSpPr>
          <p:cNvPr id="4" name="Espace réservé du pied de page 3"/>
          <p:cNvSpPr>
            <a:spLocks noGrp="1"/>
          </p:cNvSpPr>
          <p:nvPr>
            <p:ph type="ftr" sz="quarter" idx="11"/>
          </p:nvPr>
        </p:nvSpPr>
        <p:spPr/>
        <p:txBody>
          <a:bodyPr/>
          <a:lstStyle/>
          <a:p>
            <a:pPr>
              <a:defRPr/>
            </a:pPr>
            <a:r>
              <a:rPr lang="fr-FR" dirty="0" smtClean="0"/>
              <a:t> </a:t>
            </a:r>
          </a:p>
          <a:p>
            <a:pPr>
              <a:defRPr/>
            </a:pPr>
            <a:r>
              <a:rPr lang="fr-FR" b="1" dirty="0" smtClean="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L1_S1_LLE_F</a:t>
            </a:r>
            <a:r>
              <a:rPr lang="fr-FR" b="1" dirty="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_ CEE_C02/15</a:t>
            </a:r>
            <a:endParaRPr lang="fr-FR" dirty="0"/>
          </a:p>
          <a:p>
            <a:pPr>
              <a:defRPr/>
            </a:pPr>
            <a:endParaRPr lang="fr-FR" dirty="0"/>
          </a:p>
        </p:txBody>
      </p:sp>
      <p:sp>
        <p:nvSpPr>
          <p:cNvPr id="5" name="Espace réservé du numéro de diapositive 4"/>
          <p:cNvSpPr>
            <a:spLocks noGrp="1"/>
          </p:cNvSpPr>
          <p:nvPr>
            <p:ph type="sldNum" sz="quarter" idx="12"/>
          </p:nvPr>
        </p:nvSpPr>
        <p:spPr/>
        <p:txBody>
          <a:bodyPr/>
          <a:lstStyle/>
          <a:p>
            <a:pPr>
              <a:defRPr/>
            </a:pPr>
            <a:fld id="{CCA45A4E-14F6-474E-9EEE-AF1EA9678214}" type="slidenum">
              <a:rPr lang="fr-FR" smtClean="0"/>
              <a:pPr>
                <a:defRPr/>
              </a:pPr>
              <a:t>26</a:t>
            </a:fld>
            <a:endParaRPr lang="fr-FR"/>
          </a:p>
        </p:txBody>
      </p:sp>
    </p:spTree>
    <p:extLst>
      <p:ext uri="{BB962C8B-B14F-4D97-AF65-F5344CB8AC3E}">
        <p14:creationId xmlns:p14="http://schemas.microsoft.com/office/powerpoint/2010/main" val="974092129"/>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t>
            </a:r>
            <a:r>
              <a:rPr lang="fr-FR" i="1" dirty="0" smtClean="0"/>
              <a:t>Fin</a:t>
            </a:r>
            <a:endParaRPr lang="fr-FR" i="1" dirty="0"/>
          </a:p>
        </p:txBody>
      </p:sp>
      <p:sp>
        <p:nvSpPr>
          <p:cNvPr id="3" name="Espace réservé du contenu 2"/>
          <p:cNvSpPr>
            <a:spLocks noGrp="1"/>
          </p:cNvSpPr>
          <p:nvPr>
            <p:ph idx="1"/>
          </p:nvPr>
        </p:nvSpPr>
        <p:spPr/>
        <p:txBody>
          <a:bodyPr/>
          <a:lstStyle/>
          <a:p>
            <a:endParaRPr lang="fr-FR" dirty="0" smtClean="0"/>
          </a:p>
          <a:p>
            <a:endParaRPr lang="fr-FR" dirty="0"/>
          </a:p>
          <a:p>
            <a:endParaRPr lang="fr-FR" dirty="0" smtClean="0"/>
          </a:p>
          <a:p>
            <a:endParaRPr lang="fr-FR" dirty="0"/>
          </a:p>
          <a:p>
            <a:r>
              <a:rPr lang="fr-FR" dirty="0" smtClean="0"/>
              <a:t>                                          </a:t>
            </a:r>
            <a:r>
              <a:rPr lang="fr-FR" sz="3600" b="1" i="1" dirty="0" smtClean="0">
                <a:solidFill>
                  <a:srgbClr val="002060"/>
                </a:solidFill>
              </a:rPr>
              <a:t>Merci de votre attention.</a:t>
            </a:r>
            <a:endParaRPr lang="fr-FR" sz="3600" b="1" i="1" dirty="0">
              <a:solidFill>
                <a:srgbClr val="002060"/>
              </a:solidFill>
            </a:endParaRPr>
          </a:p>
        </p:txBody>
      </p:sp>
      <p:sp>
        <p:nvSpPr>
          <p:cNvPr id="4" name="Espace réservé du pied de page 3"/>
          <p:cNvSpPr>
            <a:spLocks noGrp="1"/>
          </p:cNvSpPr>
          <p:nvPr>
            <p:ph type="ftr" sz="quarter" idx="11"/>
          </p:nvPr>
        </p:nvSpPr>
        <p:spPr/>
        <p:txBody>
          <a:bodyPr/>
          <a:lstStyle/>
          <a:p>
            <a:pPr>
              <a:defRPr/>
            </a:pPr>
            <a:r>
              <a:rPr lang="fr-FR" dirty="0" smtClean="0"/>
              <a:t> </a:t>
            </a:r>
            <a:r>
              <a:rPr lang="fr-FR" b="1" dirty="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L1_S1_LLE_F_ CEE_C02/15</a:t>
            </a:r>
            <a:endParaRPr lang="fr-FR" dirty="0"/>
          </a:p>
        </p:txBody>
      </p:sp>
      <p:sp>
        <p:nvSpPr>
          <p:cNvPr id="5" name="Espace réservé du numéro de diapositive 4"/>
          <p:cNvSpPr>
            <a:spLocks noGrp="1"/>
          </p:cNvSpPr>
          <p:nvPr>
            <p:ph type="sldNum" sz="quarter" idx="12"/>
          </p:nvPr>
        </p:nvSpPr>
        <p:spPr/>
        <p:txBody>
          <a:bodyPr/>
          <a:lstStyle/>
          <a:p>
            <a:pPr>
              <a:defRPr/>
            </a:pPr>
            <a:fld id="{CCA45A4E-14F6-474E-9EEE-AF1EA9678214}" type="slidenum">
              <a:rPr lang="fr-FR" smtClean="0"/>
              <a:pPr>
                <a:defRPr/>
              </a:pPr>
              <a:t>27</a:t>
            </a:fld>
            <a:endParaRPr lang="fr-FR"/>
          </a:p>
        </p:txBody>
      </p:sp>
    </p:spTree>
    <p:extLst>
      <p:ext uri="{BB962C8B-B14F-4D97-AF65-F5344CB8AC3E}">
        <p14:creationId xmlns:p14="http://schemas.microsoft.com/office/powerpoint/2010/main" val="4062799852"/>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2.  Les facteurs de la communication</a:t>
            </a:r>
            <a:endParaRPr lang="fr-FR" dirty="0"/>
          </a:p>
        </p:txBody>
      </p:sp>
      <p:sp>
        <p:nvSpPr>
          <p:cNvPr id="3" name="Espace réservé du contenu 2"/>
          <p:cNvSpPr>
            <a:spLocks noGrp="1"/>
          </p:cNvSpPr>
          <p:nvPr>
            <p:ph idx="1"/>
          </p:nvPr>
        </p:nvSpPr>
        <p:spPr>
          <a:xfrm>
            <a:off x="330200" y="804930"/>
            <a:ext cx="11520000" cy="5955869"/>
          </a:xfrm>
        </p:spPr>
        <p:txBody>
          <a:bodyPr/>
          <a:lstStyle/>
          <a:p>
            <a:r>
              <a:rPr lang="fr-FR" dirty="0" smtClean="0">
                <a:solidFill>
                  <a:srgbClr val="C00000"/>
                </a:solidFill>
              </a:rPr>
              <a:t>2.1 L’émetteur (le destinateur): </a:t>
            </a:r>
            <a:r>
              <a:rPr lang="fr-FR" dirty="0" smtClean="0"/>
              <a:t>C’est celui qui compose et envoie le message </a:t>
            </a:r>
          </a:p>
          <a:p>
            <a:r>
              <a:rPr lang="fr-FR" dirty="0" smtClean="0"/>
              <a:t>                                                                 </a:t>
            </a:r>
            <a:endParaRPr lang="fr-FR" dirty="0"/>
          </a:p>
          <a:p>
            <a:r>
              <a:rPr lang="fr-FR" dirty="0" smtClean="0"/>
              <a:t>                                                  Il </a:t>
            </a:r>
            <a:r>
              <a:rPr lang="fr-FR" dirty="0"/>
              <a:t>peut </a:t>
            </a:r>
            <a:r>
              <a:rPr lang="fr-FR" dirty="0" smtClean="0"/>
              <a:t>s’agir </a:t>
            </a:r>
            <a:endParaRPr lang="fr-FR" dirty="0"/>
          </a:p>
          <a:p>
            <a:endParaRPr lang="fr-FR" dirty="0" smtClean="0"/>
          </a:p>
          <a:p>
            <a:endParaRPr lang="fr-FR" dirty="0"/>
          </a:p>
          <a:p>
            <a:r>
              <a:rPr lang="fr-FR" dirty="0" smtClean="0"/>
              <a:t>d’une seule personne                      ou                  de plusieurs personnes</a:t>
            </a:r>
          </a:p>
          <a:p>
            <a:r>
              <a:rPr lang="fr-FR" dirty="0" smtClean="0"/>
              <a:t>(</a:t>
            </a:r>
            <a:r>
              <a:rPr lang="fr-FR" sz="2000" dirty="0" smtClean="0"/>
              <a:t>conversation, lettre privée, discours, écrivain,                               (co-auteurs </a:t>
            </a:r>
            <a:r>
              <a:rPr lang="fr-FR" sz="2000" dirty="0"/>
              <a:t>d’un texte, réalisateurs d’une</a:t>
            </a:r>
            <a:endParaRPr lang="fr-FR" sz="2000" dirty="0" smtClean="0"/>
          </a:p>
          <a:p>
            <a:r>
              <a:rPr lang="fr-FR" sz="2000" dirty="0" smtClean="0"/>
              <a:t>concepteur d’image)                                                                                                       émission)</a:t>
            </a:r>
          </a:p>
          <a:p>
            <a:endParaRPr lang="fr-FR" sz="2000" dirty="0" smtClean="0"/>
          </a:p>
          <a:p>
            <a:r>
              <a:rPr lang="fr-FR" sz="2000" dirty="0" smtClean="0"/>
              <a:t>                          </a:t>
            </a:r>
            <a:r>
              <a:rPr lang="fr-FR" dirty="0" smtClean="0"/>
              <a:t>d’un organisme représenté par l’un de ses membres</a:t>
            </a:r>
          </a:p>
          <a:p>
            <a:r>
              <a:rPr lang="fr-FR" dirty="0"/>
              <a:t> </a:t>
            </a:r>
            <a:r>
              <a:rPr lang="fr-FR" dirty="0" smtClean="0"/>
              <a:t>                                           </a:t>
            </a:r>
            <a:r>
              <a:rPr lang="fr-FR" sz="2000" dirty="0" smtClean="0"/>
              <a:t>(circulaire, note de service)</a:t>
            </a:r>
          </a:p>
        </p:txBody>
      </p:sp>
      <p:sp>
        <p:nvSpPr>
          <p:cNvPr id="4" name="Espace réservé du pied de page 3"/>
          <p:cNvSpPr>
            <a:spLocks noGrp="1"/>
          </p:cNvSpPr>
          <p:nvPr>
            <p:ph type="ftr" sz="quarter" idx="11"/>
          </p:nvPr>
        </p:nvSpPr>
        <p:spPr/>
        <p:txBody>
          <a:bodyPr/>
          <a:lstStyle/>
          <a:p>
            <a:pPr>
              <a:defRPr/>
            </a:pPr>
            <a:r>
              <a:rPr lang="fr-FR" dirty="0" smtClean="0"/>
              <a:t> </a:t>
            </a:r>
          </a:p>
          <a:p>
            <a:pPr>
              <a:defRPr/>
            </a:pPr>
            <a:r>
              <a:rPr lang="fr-FR" b="1" dirty="0" smtClean="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L1_S1_LLE_F</a:t>
            </a:r>
            <a:r>
              <a:rPr lang="fr-FR" b="1" dirty="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_ CEE_C02/15</a:t>
            </a:r>
          </a:p>
          <a:p>
            <a:pPr>
              <a:defRPr/>
            </a:pPr>
            <a:endParaRPr lang="fr-FR" dirty="0"/>
          </a:p>
        </p:txBody>
      </p:sp>
      <p:sp>
        <p:nvSpPr>
          <p:cNvPr id="5" name="Espace réservé du numéro de diapositive 4"/>
          <p:cNvSpPr>
            <a:spLocks noGrp="1"/>
          </p:cNvSpPr>
          <p:nvPr>
            <p:ph type="sldNum" sz="quarter" idx="12"/>
          </p:nvPr>
        </p:nvSpPr>
        <p:spPr/>
        <p:txBody>
          <a:bodyPr/>
          <a:lstStyle/>
          <a:p>
            <a:pPr>
              <a:defRPr/>
            </a:pPr>
            <a:fld id="{CCA45A4E-14F6-474E-9EEE-AF1EA9678214}" type="slidenum">
              <a:rPr lang="fr-FR" smtClean="0"/>
              <a:pPr>
                <a:defRPr/>
              </a:pPr>
              <a:t>3</a:t>
            </a:fld>
            <a:endParaRPr lang="fr-FR"/>
          </a:p>
        </p:txBody>
      </p:sp>
      <p:sp>
        <p:nvSpPr>
          <p:cNvPr id="7" name="Flèche courbée vers la droite 6"/>
          <p:cNvSpPr/>
          <p:nvPr/>
        </p:nvSpPr>
        <p:spPr>
          <a:xfrm>
            <a:off x="3483980" y="1967696"/>
            <a:ext cx="845869" cy="121615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8" name="Flèche courbée vers la gauche 7"/>
          <p:cNvSpPr/>
          <p:nvPr/>
        </p:nvSpPr>
        <p:spPr>
          <a:xfrm>
            <a:off x="6942389" y="1967696"/>
            <a:ext cx="731520" cy="121615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Flèche vers le bas 8"/>
          <p:cNvSpPr/>
          <p:nvPr/>
        </p:nvSpPr>
        <p:spPr>
          <a:xfrm>
            <a:off x="5393803" y="1192192"/>
            <a:ext cx="484632" cy="775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vers le bas 9"/>
          <p:cNvSpPr/>
          <p:nvPr/>
        </p:nvSpPr>
        <p:spPr>
          <a:xfrm>
            <a:off x="5605568" y="4364518"/>
            <a:ext cx="484632" cy="775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037117562"/>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2. Les facteurs de la communication</a:t>
            </a:r>
            <a:endParaRPr lang="fr-FR" dirty="0"/>
          </a:p>
        </p:txBody>
      </p:sp>
      <p:sp>
        <p:nvSpPr>
          <p:cNvPr id="3" name="Espace réservé du contenu 2"/>
          <p:cNvSpPr>
            <a:spLocks noGrp="1"/>
          </p:cNvSpPr>
          <p:nvPr>
            <p:ph idx="1"/>
          </p:nvPr>
        </p:nvSpPr>
        <p:spPr>
          <a:xfrm>
            <a:off x="330200" y="804930"/>
            <a:ext cx="11520000" cy="6053069"/>
          </a:xfrm>
        </p:spPr>
        <p:txBody>
          <a:bodyPr/>
          <a:lstStyle/>
          <a:p>
            <a:r>
              <a:rPr lang="fr-FR" dirty="0" smtClean="0">
                <a:solidFill>
                  <a:srgbClr val="C00000"/>
                </a:solidFill>
              </a:rPr>
              <a:t>2.2 Le récepteur </a:t>
            </a:r>
            <a:r>
              <a:rPr lang="fr-FR" dirty="0" smtClean="0"/>
              <a:t>(</a:t>
            </a:r>
            <a:r>
              <a:rPr lang="fr-FR" dirty="0" smtClean="0">
                <a:solidFill>
                  <a:srgbClr val="C00000"/>
                </a:solidFill>
              </a:rPr>
              <a:t>le destinataire): </a:t>
            </a:r>
            <a:r>
              <a:rPr lang="fr-FR" dirty="0" smtClean="0"/>
              <a:t>C’est celui qui reçoit et décode un message qui lui est adressé par l’</a:t>
            </a:r>
            <a:r>
              <a:rPr lang="fr-FR" dirty="0"/>
              <a:t>é</a:t>
            </a:r>
            <a:r>
              <a:rPr lang="fr-FR" dirty="0" smtClean="0"/>
              <a:t>metteur. </a:t>
            </a:r>
          </a:p>
          <a:p>
            <a:r>
              <a:rPr lang="fr-FR" dirty="0"/>
              <a:t> </a:t>
            </a:r>
            <a:r>
              <a:rPr lang="fr-FR" dirty="0" smtClean="0"/>
              <a:t>                                                       Il peut s’agir</a:t>
            </a:r>
          </a:p>
          <a:p>
            <a:endParaRPr lang="fr-FR" dirty="0"/>
          </a:p>
          <a:p>
            <a:endParaRPr lang="fr-FR" dirty="0" smtClean="0"/>
          </a:p>
          <a:p>
            <a:r>
              <a:rPr lang="fr-FR" dirty="0" smtClean="0"/>
              <a:t>d’une seule personne                         ou                     de plusieurs personnes </a:t>
            </a:r>
          </a:p>
          <a:p>
            <a:endParaRPr lang="fr-FR" dirty="0"/>
          </a:p>
          <a:p>
            <a:r>
              <a:rPr lang="fr-FR" dirty="0" smtClean="0"/>
              <a:t>    Dans le cas du message écrit ou visuel, la communication est différée</a:t>
            </a:r>
          </a:p>
          <a:p>
            <a:r>
              <a:rPr lang="fr-FR" dirty="0" smtClean="0"/>
              <a:t>            (le récepteur peut relire, revoir, revenir en arrière, annoter…)       </a:t>
            </a:r>
            <a:endParaRPr lang="fr-FR" dirty="0"/>
          </a:p>
        </p:txBody>
      </p:sp>
      <p:sp>
        <p:nvSpPr>
          <p:cNvPr id="4" name="Espace réservé du pied de page 3"/>
          <p:cNvSpPr>
            <a:spLocks noGrp="1"/>
          </p:cNvSpPr>
          <p:nvPr>
            <p:ph type="ftr" sz="quarter" idx="11"/>
          </p:nvPr>
        </p:nvSpPr>
        <p:spPr/>
        <p:txBody>
          <a:bodyPr/>
          <a:lstStyle/>
          <a:p>
            <a:pPr>
              <a:defRPr/>
            </a:pPr>
            <a:r>
              <a:rPr lang="fr-FR" dirty="0" smtClean="0"/>
              <a:t> </a:t>
            </a:r>
            <a:r>
              <a:rPr lang="fr-FR" b="1" dirty="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L1_S1_LLE_F_ CEE_C02/15</a:t>
            </a:r>
          </a:p>
        </p:txBody>
      </p:sp>
      <p:sp>
        <p:nvSpPr>
          <p:cNvPr id="5" name="Espace réservé du numéro de diapositive 4"/>
          <p:cNvSpPr>
            <a:spLocks noGrp="1"/>
          </p:cNvSpPr>
          <p:nvPr>
            <p:ph type="sldNum" sz="quarter" idx="12"/>
          </p:nvPr>
        </p:nvSpPr>
        <p:spPr/>
        <p:txBody>
          <a:bodyPr/>
          <a:lstStyle/>
          <a:p>
            <a:pPr>
              <a:defRPr/>
            </a:pPr>
            <a:fld id="{CCA45A4E-14F6-474E-9EEE-AF1EA9678214}" type="slidenum">
              <a:rPr lang="fr-FR" smtClean="0"/>
              <a:pPr>
                <a:defRPr/>
              </a:pPr>
              <a:t>4</a:t>
            </a:fld>
            <a:endParaRPr lang="fr-FR"/>
          </a:p>
        </p:txBody>
      </p:sp>
      <p:sp>
        <p:nvSpPr>
          <p:cNvPr id="6" name="Flèche vers le bas 5"/>
          <p:cNvSpPr/>
          <p:nvPr/>
        </p:nvSpPr>
        <p:spPr>
          <a:xfrm>
            <a:off x="5847884" y="1239253"/>
            <a:ext cx="484632" cy="6015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courbée vers la droite 6"/>
          <p:cNvSpPr/>
          <p:nvPr/>
        </p:nvSpPr>
        <p:spPr>
          <a:xfrm>
            <a:off x="4006515" y="1997243"/>
            <a:ext cx="839805" cy="121615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8" name="Flèche courbée vers la gauche 7"/>
          <p:cNvSpPr/>
          <p:nvPr/>
        </p:nvSpPr>
        <p:spPr>
          <a:xfrm>
            <a:off x="7247371" y="1997243"/>
            <a:ext cx="733926" cy="121615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Flèche vers le bas 8"/>
          <p:cNvSpPr/>
          <p:nvPr/>
        </p:nvSpPr>
        <p:spPr>
          <a:xfrm>
            <a:off x="5743711" y="3731563"/>
            <a:ext cx="484632" cy="6015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009845700"/>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2. Les facteurs de la communication</a:t>
            </a:r>
            <a:endParaRPr lang="fr-FR" dirty="0"/>
          </a:p>
        </p:txBody>
      </p:sp>
      <p:sp>
        <p:nvSpPr>
          <p:cNvPr id="3" name="Espace réservé du contenu 2"/>
          <p:cNvSpPr>
            <a:spLocks noGrp="1"/>
          </p:cNvSpPr>
          <p:nvPr>
            <p:ph idx="1"/>
          </p:nvPr>
        </p:nvSpPr>
        <p:spPr/>
        <p:txBody>
          <a:bodyPr/>
          <a:lstStyle/>
          <a:p>
            <a:r>
              <a:rPr lang="fr-FR" b="1" dirty="0" smtClean="0"/>
              <a:t>  </a:t>
            </a:r>
            <a:r>
              <a:rPr lang="fr-FR" b="1" dirty="0" smtClean="0">
                <a:solidFill>
                  <a:schemeClr val="accent2">
                    <a:lumMod val="75000"/>
                  </a:schemeClr>
                </a:solidFill>
              </a:rPr>
              <a:t>2.3</a:t>
            </a:r>
            <a:r>
              <a:rPr lang="fr-FR" b="1" dirty="0" smtClean="0"/>
              <a:t>                                    </a:t>
            </a:r>
            <a:r>
              <a:rPr lang="fr-FR" b="1" dirty="0" smtClean="0">
                <a:solidFill>
                  <a:srgbClr val="C00000"/>
                </a:solidFill>
              </a:rPr>
              <a:t>Le référent (le contexte)</a:t>
            </a:r>
          </a:p>
          <a:p>
            <a:endParaRPr lang="fr-FR" b="1" dirty="0"/>
          </a:p>
          <a:p>
            <a:r>
              <a:rPr lang="fr-FR" b="1" dirty="0" smtClean="0"/>
              <a:t>                          </a:t>
            </a:r>
            <a:r>
              <a:rPr lang="fr-FR" b="1" dirty="0"/>
              <a:t> À </a:t>
            </a:r>
            <a:r>
              <a:rPr lang="fr-FR" b="1" dirty="0" smtClean="0"/>
              <a:t>l’oral                                                          </a:t>
            </a:r>
            <a:r>
              <a:rPr lang="fr-FR" b="1" dirty="0"/>
              <a:t> À </a:t>
            </a:r>
            <a:r>
              <a:rPr lang="fr-FR" b="1" dirty="0" smtClean="0"/>
              <a:t>l’écrit</a:t>
            </a:r>
          </a:p>
          <a:p>
            <a:endParaRPr lang="fr-FR" b="1" dirty="0"/>
          </a:p>
          <a:p>
            <a:r>
              <a:rPr lang="fr-FR" sz="1800" b="1" dirty="0" smtClean="0"/>
              <a:t>Il est constitué, d’abord,  de  l’ensemble des êtres et des choses                          Le référent est seulement textuel</a:t>
            </a:r>
          </a:p>
          <a:p>
            <a:r>
              <a:rPr lang="fr-FR" sz="1800" b="1" dirty="0" smtClean="0"/>
              <a:t>présents pendant l’acte de communication (référent situationnel),                           ( ce dont on parle)</a:t>
            </a:r>
          </a:p>
          <a:p>
            <a:r>
              <a:rPr lang="fr-FR" sz="1800" b="1" dirty="0" smtClean="0"/>
              <a:t>mais il comprend aussi ce dont on parle, ce qui fait l’objet de la</a:t>
            </a:r>
          </a:p>
          <a:p>
            <a:r>
              <a:rPr lang="fr-FR" sz="1800" b="1" dirty="0" smtClean="0"/>
              <a:t> communication ( référent textuel).</a:t>
            </a:r>
            <a:endParaRPr lang="fr-FR" sz="1800" b="1" dirty="0"/>
          </a:p>
        </p:txBody>
      </p:sp>
      <p:sp>
        <p:nvSpPr>
          <p:cNvPr id="4" name="Espace réservé du pied de page 3"/>
          <p:cNvSpPr>
            <a:spLocks noGrp="1"/>
          </p:cNvSpPr>
          <p:nvPr>
            <p:ph type="ftr" sz="quarter" idx="11"/>
          </p:nvPr>
        </p:nvSpPr>
        <p:spPr/>
        <p:txBody>
          <a:bodyPr/>
          <a:lstStyle/>
          <a:p>
            <a:pPr>
              <a:defRPr/>
            </a:pPr>
            <a:r>
              <a:rPr lang="fr-FR" dirty="0" smtClean="0"/>
              <a:t> </a:t>
            </a:r>
          </a:p>
          <a:p>
            <a:pPr>
              <a:defRPr/>
            </a:pPr>
            <a:r>
              <a:rPr lang="fr-FR" b="1" dirty="0" smtClean="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L1_S1_LLE_F</a:t>
            </a:r>
            <a:r>
              <a:rPr lang="fr-FR" b="1" dirty="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_ CEE_C02/15</a:t>
            </a:r>
          </a:p>
          <a:p>
            <a:pPr>
              <a:defRPr/>
            </a:pPr>
            <a:endParaRPr lang="fr-FR" dirty="0"/>
          </a:p>
        </p:txBody>
      </p:sp>
      <p:sp>
        <p:nvSpPr>
          <p:cNvPr id="5" name="Espace réservé du numéro de diapositive 4"/>
          <p:cNvSpPr>
            <a:spLocks noGrp="1"/>
          </p:cNvSpPr>
          <p:nvPr>
            <p:ph type="sldNum" sz="quarter" idx="12"/>
          </p:nvPr>
        </p:nvSpPr>
        <p:spPr/>
        <p:txBody>
          <a:bodyPr/>
          <a:lstStyle/>
          <a:p>
            <a:pPr>
              <a:defRPr/>
            </a:pPr>
            <a:fld id="{CCA45A4E-14F6-474E-9EEE-AF1EA9678214}" type="slidenum">
              <a:rPr lang="fr-FR" smtClean="0"/>
              <a:pPr>
                <a:defRPr/>
              </a:pPr>
              <a:t>5</a:t>
            </a:fld>
            <a:endParaRPr lang="fr-FR"/>
          </a:p>
        </p:txBody>
      </p:sp>
      <p:cxnSp>
        <p:nvCxnSpPr>
          <p:cNvPr id="11" name="Connecteur droit avec flèche 10"/>
          <p:cNvCxnSpPr/>
          <p:nvPr/>
        </p:nvCxnSpPr>
        <p:spPr>
          <a:xfrm flipH="1">
            <a:off x="3236495" y="1070811"/>
            <a:ext cx="938463" cy="8422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7748337" y="1070811"/>
            <a:ext cx="1082842" cy="8422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Flèche vers le bas 18"/>
          <p:cNvSpPr/>
          <p:nvPr/>
        </p:nvSpPr>
        <p:spPr>
          <a:xfrm>
            <a:off x="2994179" y="2189929"/>
            <a:ext cx="484632" cy="5773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Flèche vers le bas 19"/>
          <p:cNvSpPr/>
          <p:nvPr/>
        </p:nvSpPr>
        <p:spPr>
          <a:xfrm>
            <a:off x="8831179" y="2189929"/>
            <a:ext cx="484632" cy="5773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475420776"/>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2. Les facteurs de la communication</a:t>
            </a:r>
            <a:endParaRPr lang="fr-FR" dirty="0"/>
          </a:p>
        </p:txBody>
      </p:sp>
      <p:sp>
        <p:nvSpPr>
          <p:cNvPr id="3" name="Espace réservé du contenu 2"/>
          <p:cNvSpPr>
            <a:spLocks noGrp="1"/>
          </p:cNvSpPr>
          <p:nvPr>
            <p:ph idx="1"/>
          </p:nvPr>
        </p:nvSpPr>
        <p:spPr>
          <a:xfrm>
            <a:off x="330200" y="804930"/>
            <a:ext cx="11520000" cy="5955869"/>
          </a:xfrm>
        </p:spPr>
        <p:txBody>
          <a:bodyPr/>
          <a:lstStyle/>
          <a:p>
            <a:r>
              <a:rPr lang="fr-FR" b="1" dirty="0" smtClean="0">
                <a:solidFill>
                  <a:srgbClr val="C00000"/>
                </a:solidFill>
              </a:rPr>
              <a:t>2.4 Le message</a:t>
            </a:r>
            <a:r>
              <a:rPr lang="fr-FR" b="1" dirty="0" smtClean="0"/>
              <a:t>: </a:t>
            </a:r>
            <a:r>
              <a:rPr lang="fr-FR" sz="2000" b="1" dirty="0" smtClean="0"/>
              <a:t>C’est ce que l’on adresse à autrui pour lui faire parvenir une  information</a:t>
            </a:r>
          </a:p>
          <a:p>
            <a:endParaRPr lang="fr-FR" sz="2400" b="1" dirty="0"/>
          </a:p>
          <a:p>
            <a:endParaRPr lang="fr-FR" sz="2400" b="1" dirty="0" smtClean="0"/>
          </a:p>
          <a:p>
            <a:r>
              <a:rPr lang="fr-FR" sz="1800" b="1" dirty="0" smtClean="0"/>
              <a:t>Phrases orales                             phrases écrites                       série de signaux          Assemblage d’éléments </a:t>
            </a:r>
          </a:p>
          <a:p>
            <a:endParaRPr lang="fr-FR" sz="1800" b="1" dirty="0"/>
          </a:p>
          <a:p>
            <a:r>
              <a:rPr lang="fr-FR" sz="2400" b="1" dirty="0" smtClean="0"/>
              <a:t>                                               Le message ≠ le référent </a:t>
            </a:r>
          </a:p>
          <a:p>
            <a:endParaRPr lang="fr-FR" sz="2400" b="1" dirty="0" smtClean="0"/>
          </a:p>
          <a:p>
            <a:r>
              <a:rPr lang="fr-FR" sz="2400" b="1" dirty="0" smtClean="0"/>
              <a:t>  A propos de la même situation, on peut composer une infinité de messages différents</a:t>
            </a:r>
            <a:endParaRPr lang="fr-FR" sz="2400" b="1" dirty="0"/>
          </a:p>
        </p:txBody>
      </p:sp>
      <p:sp>
        <p:nvSpPr>
          <p:cNvPr id="4" name="Espace réservé du pied de page 3"/>
          <p:cNvSpPr>
            <a:spLocks noGrp="1"/>
          </p:cNvSpPr>
          <p:nvPr>
            <p:ph type="ftr" sz="quarter" idx="11"/>
          </p:nvPr>
        </p:nvSpPr>
        <p:spPr/>
        <p:txBody>
          <a:bodyPr/>
          <a:lstStyle/>
          <a:p>
            <a:pPr>
              <a:defRPr/>
            </a:pPr>
            <a:r>
              <a:rPr lang="fr-FR" dirty="0" smtClean="0"/>
              <a:t> </a:t>
            </a:r>
            <a:r>
              <a:rPr lang="fr-FR" b="1" dirty="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L1_S1_LLE_F_ CEE_C02/15</a:t>
            </a:r>
          </a:p>
        </p:txBody>
      </p:sp>
      <p:sp>
        <p:nvSpPr>
          <p:cNvPr id="5" name="Espace réservé du numéro de diapositive 4"/>
          <p:cNvSpPr>
            <a:spLocks noGrp="1"/>
          </p:cNvSpPr>
          <p:nvPr>
            <p:ph type="sldNum" sz="quarter" idx="12"/>
          </p:nvPr>
        </p:nvSpPr>
        <p:spPr/>
        <p:txBody>
          <a:bodyPr/>
          <a:lstStyle/>
          <a:p>
            <a:pPr>
              <a:defRPr/>
            </a:pPr>
            <a:fld id="{CCA45A4E-14F6-474E-9EEE-AF1EA9678214}" type="slidenum">
              <a:rPr lang="fr-FR" smtClean="0"/>
              <a:pPr>
                <a:defRPr/>
              </a:pPr>
              <a:t>6</a:t>
            </a:fld>
            <a:endParaRPr lang="fr-FR"/>
          </a:p>
        </p:txBody>
      </p:sp>
      <p:sp>
        <p:nvSpPr>
          <p:cNvPr id="6" name="Flèche vers le bas 5"/>
          <p:cNvSpPr/>
          <p:nvPr/>
        </p:nvSpPr>
        <p:spPr>
          <a:xfrm>
            <a:off x="1284788" y="1311441"/>
            <a:ext cx="484632" cy="64970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vers le bas 6"/>
          <p:cNvSpPr/>
          <p:nvPr/>
        </p:nvSpPr>
        <p:spPr>
          <a:xfrm>
            <a:off x="9082673" y="1311441"/>
            <a:ext cx="484632" cy="64970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vers le bas 7"/>
          <p:cNvSpPr/>
          <p:nvPr/>
        </p:nvSpPr>
        <p:spPr>
          <a:xfrm>
            <a:off x="6428873" y="1311441"/>
            <a:ext cx="484632" cy="64970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vers le bas 8"/>
          <p:cNvSpPr/>
          <p:nvPr/>
        </p:nvSpPr>
        <p:spPr>
          <a:xfrm>
            <a:off x="3809999" y="1311441"/>
            <a:ext cx="484632" cy="64970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vers le bas 9"/>
          <p:cNvSpPr/>
          <p:nvPr/>
        </p:nvSpPr>
        <p:spPr>
          <a:xfrm>
            <a:off x="5193762" y="1311441"/>
            <a:ext cx="484632" cy="168442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vers le bas 10"/>
          <p:cNvSpPr/>
          <p:nvPr/>
        </p:nvSpPr>
        <p:spPr>
          <a:xfrm>
            <a:off x="5195446" y="3308895"/>
            <a:ext cx="484632" cy="64970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964755739"/>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 2. Les facteurs de la communication</a:t>
            </a:r>
            <a:endParaRPr lang="fr-FR" dirty="0"/>
          </a:p>
        </p:txBody>
      </p:sp>
      <p:sp>
        <p:nvSpPr>
          <p:cNvPr id="3" name="Espace réservé du contenu 2"/>
          <p:cNvSpPr>
            <a:spLocks noGrp="1"/>
          </p:cNvSpPr>
          <p:nvPr>
            <p:ph idx="1"/>
          </p:nvPr>
        </p:nvSpPr>
        <p:spPr>
          <a:xfrm>
            <a:off x="330200" y="804930"/>
            <a:ext cx="11520000" cy="5955869"/>
          </a:xfrm>
        </p:spPr>
        <p:txBody>
          <a:bodyPr/>
          <a:lstStyle/>
          <a:p>
            <a:pPr algn="just"/>
            <a:r>
              <a:rPr lang="fr-FR" b="1" dirty="0" smtClean="0">
                <a:solidFill>
                  <a:srgbClr val="C00000"/>
                </a:solidFill>
              </a:rPr>
              <a:t>2.5 Le code</a:t>
            </a:r>
            <a:r>
              <a:rPr lang="fr-FR" b="1" dirty="0" smtClean="0"/>
              <a:t>: </a:t>
            </a:r>
            <a:r>
              <a:rPr lang="fr-FR" sz="2400" dirty="0" smtClean="0"/>
              <a:t>est le résultat d’une convention entre les membres d’une communauté humaine. Il faut qu’émetteur et récepteur parlent la même langue pour qu’ils puissent communiquer et se comprendre.</a:t>
            </a:r>
          </a:p>
          <a:p>
            <a:pPr algn="just"/>
            <a:endParaRPr lang="fr-FR" sz="2400" dirty="0"/>
          </a:p>
          <a:p>
            <a:pPr algn="just"/>
            <a:endParaRPr lang="fr-FR" sz="2400" dirty="0" smtClean="0"/>
          </a:p>
          <a:p>
            <a:pPr algn="just"/>
            <a:r>
              <a:rPr lang="fr-FR" sz="2000" b="1" dirty="0"/>
              <a:t> À </a:t>
            </a:r>
            <a:r>
              <a:rPr lang="fr-FR" sz="2000" b="1" dirty="0" smtClean="0"/>
              <a:t>l’oral et à l’écrit                             dans les messages visuels                      dans un graphique ou images    </a:t>
            </a:r>
          </a:p>
          <a:p>
            <a:pPr algn="just"/>
            <a:r>
              <a:rPr lang="fr-FR" sz="2000" b="1" dirty="0"/>
              <a:t> </a:t>
            </a:r>
            <a:r>
              <a:rPr lang="fr-FR" sz="2000" b="1" dirty="0" smtClean="0"/>
              <a:t>                                                                       iconiques                                            éloignées du réel immédiat   </a:t>
            </a:r>
          </a:p>
          <a:p>
            <a:pPr algn="just"/>
            <a:endParaRPr lang="fr-FR" sz="2000" b="1" dirty="0"/>
          </a:p>
          <a:p>
            <a:pPr algn="just"/>
            <a:endParaRPr lang="fr-FR" sz="2000" b="1" dirty="0" smtClean="0"/>
          </a:p>
          <a:p>
            <a:pPr algn="just"/>
            <a:r>
              <a:rPr lang="fr-FR" sz="2000" b="1" dirty="0" smtClean="0"/>
              <a:t>Le code est linguistique        les codes sont d’ordre perceptif et                          la saisie du message exige      </a:t>
            </a:r>
          </a:p>
          <a:p>
            <a:pPr algn="just"/>
            <a:r>
              <a:rPr lang="fr-FR" sz="2000" b="1" dirty="0"/>
              <a:t> </a:t>
            </a:r>
            <a:r>
              <a:rPr lang="fr-FR" sz="2000" b="1" dirty="0" smtClean="0"/>
              <a:t>                                          esthétique(la perspective, les plans au cinéma)    la maitrise des codes particuliers</a:t>
            </a:r>
          </a:p>
          <a:p>
            <a:pPr algn="just"/>
            <a:r>
              <a:rPr lang="fr-FR" sz="2000" b="1" dirty="0"/>
              <a:t> </a:t>
            </a:r>
            <a:r>
              <a:rPr lang="fr-FR" sz="2000" b="1" dirty="0" smtClean="0"/>
              <a:t>                                                                                                                                 </a:t>
            </a:r>
          </a:p>
          <a:p>
            <a:pPr algn="just"/>
            <a:r>
              <a:rPr lang="fr-FR" sz="2000" b="1" dirty="0"/>
              <a:t> </a:t>
            </a:r>
            <a:r>
              <a:rPr lang="fr-FR" sz="2000" b="1" dirty="0" smtClean="0"/>
              <a:t>                                                                      (codes picturaux, vocabulaire et signes spécifiques à une science )                                                                                    </a:t>
            </a:r>
            <a:endParaRPr lang="fr-FR" sz="2000" b="1" dirty="0"/>
          </a:p>
        </p:txBody>
      </p:sp>
      <p:sp>
        <p:nvSpPr>
          <p:cNvPr id="4" name="Espace réservé du pied de page 3"/>
          <p:cNvSpPr>
            <a:spLocks noGrp="1"/>
          </p:cNvSpPr>
          <p:nvPr>
            <p:ph type="ftr" sz="quarter" idx="11"/>
          </p:nvPr>
        </p:nvSpPr>
        <p:spPr/>
        <p:txBody>
          <a:bodyPr/>
          <a:lstStyle/>
          <a:p>
            <a:pPr>
              <a:defRPr/>
            </a:pPr>
            <a:r>
              <a:rPr lang="fr-FR" dirty="0" smtClean="0"/>
              <a:t> </a:t>
            </a:r>
          </a:p>
          <a:p>
            <a:pPr>
              <a:defRPr/>
            </a:pPr>
            <a:r>
              <a:rPr lang="fr-FR" b="1" dirty="0" smtClean="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L1_S1_LLE_F</a:t>
            </a:r>
            <a:r>
              <a:rPr lang="fr-FR" b="1" dirty="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_ CEE_C02/15</a:t>
            </a:r>
          </a:p>
          <a:p>
            <a:pPr>
              <a:defRPr/>
            </a:pPr>
            <a:endParaRPr lang="fr-FR" dirty="0"/>
          </a:p>
        </p:txBody>
      </p:sp>
      <p:sp>
        <p:nvSpPr>
          <p:cNvPr id="5" name="Espace réservé du numéro de diapositive 4"/>
          <p:cNvSpPr>
            <a:spLocks noGrp="1"/>
          </p:cNvSpPr>
          <p:nvPr>
            <p:ph type="sldNum" sz="quarter" idx="12"/>
          </p:nvPr>
        </p:nvSpPr>
        <p:spPr/>
        <p:txBody>
          <a:bodyPr/>
          <a:lstStyle/>
          <a:p>
            <a:pPr>
              <a:defRPr/>
            </a:pPr>
            <a:fld id="{CCA45A4E-14F6-474E-9EEE-AF1EA9678214}" type="slidenum">
              <a:rPr lang="fr-FR" smtClean="0"/>
              <a:pPr>
                <a:defRPr/>
              </a:pPr>
              <a:t>7</a:t>
            </a:fld>
            <a:endParaRPr lang="fr-FR"/>
          </a:p>
        </p:txBody>
      </p:sp>
      <p:sp>
        <p:nvSpPr>
          <p:cNvPr id="8" name="Flèche vers le bas 7"/>
          <p:cNvSpPr/>
          <p:nvPr/>
        </p:nvSpPr>
        <p:spPr>
          <a:xfrm>
            <a:off x="1348547" y="2048098"/>
            <a:ext cx="484632" cy="7414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vers le bas 8"/>
          <p:cNvSpPr/>
          <p:nvPr/>
        </p:nvSpPr>
        <p:spPr>
          <a:xfrm>
            <a:off x="4958669" y="2048098"/>
            <a:ext cx="484632" cy="7414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vers le bas 10"/>
          <p:cNvSpPr/>
          <p:nvPr/>
        </p:nvSpPr>
        <p:spPr>
          <a:xfrm>
            <a:off x="9812262" y="1880222"/>
            <a:ext cx="484632" cy="7414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Flèche vers le bas 12"/>
          <p:cNvSpPr/>
          <p:nvPr/>
        </p:nvSpPr>
        <p:spPr>
          <a:xfrm>
            <a:off x="1365253" y="3237420"/>
            <a:ext cx="484632" cy="11659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Flèche vers le bas 13"/>
          <p:cNvSpPr/>
          <p:nvPr/>
        </p:nvSpPr>
        <p:spPr>
          <a:xfrm>
            <a:off x="5055544" y="3661966"/>
            <a:ext cx="484632" cy="7414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Flèche vers le bas 15"/>
          <p:cNvSpPr/>
          <p:nvPr/>
        </p:nvSpPr>
        <p:spPr>
          <a:xfrm>
            <a:off x="9812262" y="3579109"/>
            <a:ext cx="484632" cy="7414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Flèche vers le bas 16"/>
          <p:cNvSpPr/>
          <p:nvPr/>
        </p:nvSpPr>
        <p:spPr>
          <a:xfrm>
            <a:off x="9853986" y="5162310"/>
            <a:ext cx="484632" cy="5208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73045925"/>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2. Les facteurs de la communication</a:t>
            </a:r>
            <a:endParaRPr lang="fr-FR" dirty="0"/>
          </a:p>
        </p:txBody>
      </p:sp>
      <p:sp>
        <p:nvSpPr>
          <p:cNvPr id="3" name="Espace réservé du contenu 2"/>
          <p:cNvSpPr>
            <a:spLocks noGrp="1"/>
          </p:cNvSpPr>
          <p:nvPr>
            <p:ph idx="1"/>
          </p:nvPr>
        </p:nvSpPr>
        <p:spPr/>
        <p:txBody>
          <a:bodyPr/>
          <a:lstStyle/>
          <a:p>
            <a:r>
              <a:rPr lang="fr-FR" b="1" dirty="0" smtClean="0">
                <a:solidFill>
                  <a:srgbClr val="C00000"/>
                </a:solidFill>
              </a:rPr>
              <a:t>2.6 Le canal (le contact)</a:t>
            </a:r>
            <a:r>
              <a:rPr lang="fr-FR" b="1" dirty="0" smtClean="0"/>
              <a:t>: </a:t>
            </a:r>
            <a:r>
              <a:rPr lang="fr-FR" sz="2400" dirty="0" smtClean="0"/>
              <a:t>est la voie matérielle que le message emprunte. </a:t>
            </a:r>
          </a:p>
          <a:p>
            <a:endParaRPr lang="fr-FR" sz="2400" dirty="0"/>
          </a:p>
          <a:p>
            <a:endParaRPr lang="fr-FR" sz="2400" dirty="0" smtClean="0"/>
          </a:p>
          <a:p>
            <a:endParaRPr lang="fr-FR" sz="1600" b="1" dirty="0" smtClean="0"/>
          </a:p>
          <a:p>
            <a:r>
              <a:rPr lang="fr-FR" sz="1600" b="1" dirty="0" smtClean="0"/>
              <a:t>Ondes sonores de la parole               support papier ( journal ou livre)           appareillage complexe dans le cas du téléphone,</a:t>
            </a:r>
            <a:endParaRPr lang="fr-FR" sz="1600" b="1" dirty="0"/>
          </a:p>
          <a:p>
            <a:r>
              <a:rPr lang="fr-FR" sz="1600" b="1" dirty="0" smtClean="0"/>
              <a:t>                                                                                                                                          de la radio, d’ordinateur ou de la télévision.</a:t>
            </a:r>
          </a:p>
          <a:p>
            <a:endParaRPr lang="fr-FR" sz="1600" b="1" dirty="0"/>
          </a:p>
          <a:p>
            <a:endParaRPr lang="fr-FR" sz="1600" b="1" dirty="0" smtClean="0"/>
          </a:p>
          <a:p>
            <a:pPr algn="ctr"/>
            <a:r>
              <a:rPr lang="fr-FR" sz="1600" b="1" dirty="0" smtClean="0"/>
              <a:t> </a:t>
            </a:r>
            <a:r>
              <a:rPr lang="fr-FR" sz="2000" b="1" dirty="0" smtClean="0"/>
              <a:t>Le choix du support peut influencer la forme du message: chaque support impose ses contraintes propres</a:t>
            </a:r>
            <a:endParaRPr lang="fr-FR" sz="2000" b="1" dirty="0"/>
          </a:p>
        </p:txBody>
      </p:sp>
      <p:sp>
        <p:nvSpPr>
          <p:cNvPr id="4" name="Espace réservé du pied de page 3"/>
          <p:cNvSpPr>
            <a:spLocks noGrp="1"/>
          </p:cNvSpPr>
          <p:nvPr>
            <p:ph type="ftr" sz="quarter" idx="11"/>
          </p:nvPr>
        </p:nvSpPr>
        <p:spPr/>
        <p:txBody>
          <a:bodyPr/>
          <a:lstStyle/>
          <a:p>
            <a:pPr>
              <a:defRPr/>
            </a:pPr>
            <a:endParaRPr lang="fr-FR" b="1" dirty="0" smtClean="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fr-FR" b="1" dirty="0" smtClean="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L1_S1_LLE_F</a:t>
            </a:r>
            <a:r>
              <a:rPr lang="fr-FR" b="1" dirty="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_ CEE_C02/15</a:t>
            </a:r>
          </a:p>
          <a:p>
            <a:pPr>
              <a:defRPr/>
            </a:pPr>
            <a:r>
              <a:rPr lang="fr-FR" dirty="0" smtClean="0"/>
              <a:t> </a:t>
            </a:r>
            <a:endParaRPr lang="fr-FR" dirty="0"/>
          </a:p>
        </p:txBody>
      </p:sp>
      <p:sp>
        <p:nvSpPr>
          <p:cNvPr id="5" name="Espace réservé du numéro de diapositive 4"/>
          <p:cNvSpPr>
            <a:spLocks noGrp="1"/>
          </p:cNvSpPr>
          <p:nvPr>
            <p:ph type="sldNum" sz="quarter" idx="12"/>
          </p:nvPr>
        </p:nvSpPr>
        <p:spPr/>
        <p:txBody>
          <a:bodyPr/>
          <a:lstStyle/>
          <a:p>
            <a:pPr>
              <a:defRPr/>
            </a:pPr>
            <a:fld id="{CCA45A4E-14F6-474E-9EEE-AF1EA9678214}" type="slidenum">
              <a:rPr lang="fr-FR" smtClean="0"/>
              <a:pPr>
                <a:defRPr/>
              </a:pPr>
              <a:t>8</a:t>
            </a:fld>
            <a:endParaRPr lang="fr-FR"/>
          </a:p>
        </p:txBody>
      </p:sp>
      <p:sp>
        <p:nvSpPr>
          <p:cNvPr id="6" name="Flèche vers le bas 5"/>
          <p:cNvSpPr/>
          <p:nvPr/>
        </p:nvSpPr>
        <p:spPr>
          <a:xfrm>
            <a:off x="1590863" y="1457272"/>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vers le bas 6"/>
          <p:cNvSpPr/>
          <p:nvPr/>
        </p:nvSpPr>
        <p:spPr>
          <a:xfrm>
            <a:off x="4797700" y="1457272"/>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vers le bas 7"/>
          <p:cNvSpPr/>
          <p:nvPr/>
        </p:nvSpPr>
        <p:spPr>
          <a:xfrm>
            <a:off x="8973801" y="1457272"/>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971056036"/>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3. Les fonctions de la communications</a:t>
            </a:r>
            <a:endParaRPr lang="fr-FR" dirty="0"/>
          </a:p>
        </p:txBody>
      </p:sp>
      <p:sp>
        <p:nvSpPr>
          <p:cNvPr id="3" name="Espace réservé du contenu 2"/>
          <p:cNvSpPr>
            <a:spLocks noGrp="1"/>
          </p:cNvSpPr>
          <p:nvPr>
            <p:ph idx="1"/>
          </p:nvPr>
        </p:nvSpPr>
        <p:spPr>
          <a:xfrm>
            <a:off x="330200" y="804930"/>
            <a:ext cx="11520000" cy="6151455"/>
          </a:xfrm>
        </p:spPr>
        <p:txBody>
          <a:bodyPr/>
          <a:lstStyle/>
          <a:p>
            <a:r>
              <a:rPr lang="fr-FR" dirty="0" smtClean="0"/>
              <a:t>    </a:t>
            </a:r>
            <a:r>
              <a:rPr lang="fr-FR" b="1" kern="1800" dirty="0">
                <a:solidFill>
                  <a:srgbClr val="000000"/>
                </a:solidFill>
                <a:ea typeface="Times New Roman" panose="02020603050405020304" pitchFamily="18" charset="0"/>
              </a:rPr>
              <a:t> </a:t>
            </a:r>
            <a:r>
              <a:rPr lang="fr-FR" b="1" kern="1800" dirty="0" smtClean="0">
                <a:solidFill>
                  <a:srgbClr val="000000"/>
                </a:solidFill>
                <a:ea typeface="Times New Roman" panose="02020603050405020304" pitchFamily="18" charset="0"/>
              </a:rPr>
              <a:t>                       Schéma </a:t>
            </a:r>
            <a:r>
              <a:rPr lang="fr-FR" b="1" kern="1800" dirty="0">
                <a:solidFill>
                  <a:srgbClr val="000000"/>
                </a:solidFill>
                <a:ea typeface="Times New Roman" panose="02020603050405020304" pitchFamily="18" charset="0"/>
              </a:rPr>
              <a:t>récapitulatif de </a:t>
            </a:r>
            <a:r>
              <a:rPr lang="fr-FR" b="1" kern="1800" dirty="0" smtClean="0">
                <a:solidFill>
                  <a:srgbClr val="000000"/>
                </a:solidFill>
                <a:ea typeface="Times New Roman" panose="02020603050405020304" pitchFamily="18" charset="0"/>
              </a:rPr>
              <a:t>la </a:t>
            </a:r>
            <a:r>
              <a:rPr lang="fr-FR" b="1" kern="1800" dirty="0">
                <a:solidFill>
                  <a:srgbClr val="000000"/>
                </a:solidFill>
                <a:ea typeface="Times New Roman" panose="02020603050405020304" pitchFamily="18" charset="0"/>
              </a:rPr>
              <a:t>communication</a:t>
            </a:r>
            <a:endParaRPr lang="fr-FR" dirty="0"/>
          </a:p>
          <a:p>
            <a:pPr algn="just"/>
            <a:r>
              <a:rPr lang="fr-FR" dirty="0" smtClean="0"/>
              <a:t>                                              </a:t>
            </a:r>
            <a:r>
              <a:rPr lang="fr-FR" sz="2400" b="1" dirty="0" smtClean="0">
                <a:solidFill>
                  <a:srgbClr val="FF0000"/>
                </a:solidFill>
              </a:rPr>
              <a:t> </a:t>
            </a:r>
            <a:r>
              <a:rPr lang="fr-FR" dirty="0" smtClean="0"/>
              <a:t>      Référent</a:t>
            </a:r>
          </a:p>
          <a:p>
            <a:pPr algn="just"/>
            <a:r>
              <a:rPr lang="fr-FR" dirty="0" smtClean="0"/>
              <a:t>                                             </a:t>
            </a:r>
            <a:r>
              <a:rPr lang="fr-FR" sz="2400" b="1" dirty="0" smtClean="0">
                <a:solidFill>
                  <a:srgbClr val="FF0000"/>
                </a:solidFill>
              </a:rPr>
              <a:t>Fonction </a:t>
            </a:r>
            <a:r>
              <a:rPr lang="fr-FR" sz="2400" b="1" dirty="0">
                <a:solidFill>
                  <a:srgbClr val="FF0000"/>
                </a:solidFill>
              </a:rPr>
              <a:t>référentielle</a:t>
            </a:r>
            <a:endParaRPr lang="fr-FR" sz="2400" dirty="0" smtClean="0"/>
          </a:p>
          <a:p>
            <a:pPr algn="just"/>
            <a:r>
              <a:rPr lang="fr-FR" dirty="0" smtClean="0"/>
              <a:t>                                                         Message</a:t>
            </a:r>
          </a:p>
          <a:p>
            <a:pPr lvl="0" algn="just"/>
            <a:r>
              <a:rPr lang="fr-FR" dirty="0" smtClean="0"/>
              <a:t>                                                  </a:t>
            </a:r>
            <a:r>
              <a:rPr lang="fr-FR" sz="2400" b="1" dirty="0">
                <a:solidFill>
                  <a:srgbClr val="FF0000"/>
                </a:solidFill>
              </a:rPr>
              <a:t>Fonction poétique</a:t>
            </a:r>
          </a:p>
          <a:p>
            <a:pPr algn="just"/>
            <a:r>
              <a:rPr lang="fr-FR" dirty="0" smtClean="0"/>
              <a:t>L’émetteur                                          </a:t>
            </a:r>
            <a:r>
              <a:rPr lang="fr-FR" dirty="0" smtClean="0">
                <a:solidFill>
                  <a:prstClr val="black"/>
                </a:solidFill>
              </a:rPr>
              <a:t>Canal                                    Le récepteur    </a:t>
            </a:r>
            <a:endParaRPr lang="fr-FR" sz="2400" b="1" dirty="0" smtClean="0">
              <a:solidFill>
                <a:srgbClr val="FF0000"/>
              </a:solidFill>
            </a:endParaRPr>
          </a:p>
          <a:p>
            <a:pPr algn="just"/>
            <a:r>
              <a:rPr lang="fr-FR" sz="2400" b="1" dirty="0">
                <a:solidFill>
                  <a:srgbClr val="FF0000"/>
                </a:solidFill>
              </a:rPr>
              <a:t>Fonction expressive</a:t>
            </a:r>
            <a:r>
              <a:rPr lang="fr-FR" sz="2400" b="1" dirty="0" smtClean="0">
                <a:solidFill>
                  <a:srgbClr val="FF0000"/>
                </a:solidFill>
              </a:rPr>
              <a:t>                       Fonction phatique                               Fonction </a:t>
            </a:r>
            <a:r>
              <a:rPr lang="fr-FR" sz="2400" b="1" dirty="0">
                <a:solidFill>
                  <a:srgbClr val="FF0000"/>
                </a:solidFill>
              </a:rPr>
              <a:t>conative</a:t>
            </a:r>
            <a:r>
              <a:rPr lang="fr-FR" sz="2400" b="1" dirty="0" smtClean="0">
                <a:solidFill>
                  <a:srgbClr val="FF0000"/>
                </a:solidFill>
              </a:rPr>
              <a:t>             </a:t>
            </a:r>
          </a:p>
          <a:p>
            <a:pPr algn="just"/>
            <a:r>
              <a:rPr lang="fr-FR" dirty="0" smtClean="0"/>
              <a:t>                                                             Co</a:t>
            </a:r>
            <a:r>
              <a:rPr lang="fr-FR" dirty="0" smtClean="0">
                <a:solidFill>
                  <a:prstClr val="black"/>
                </a:solidFill>
              </a:rPr>
              <a:t>de</a:t>
            </a:r>
            <a:endParaRPr lang="fr-FR" dirty="0" smtClean="0"/>
          </a:p>
          <a:p>
            <a:pPr algn="just"/>
            <a:r>
              <a:rPr lang="fr-FR" sz="2400" b="1" dirty="0" smtClean="0">
                <a:solidFill>
                  <a:srgbClr val="FF0000"/>
                </a:solidFill>
              </a:rPr>
              <a:t>                                                           Fonction métalinguistique              </a:t>
            </a:r>
            <a:r>
              <a:rPr lang="fr-FR" b="1" dirty="0" smtClean="0">
                <a:solidFill>
                  <a:srgbClr val="FF0000"/>
                </a:solidFill>
              </a:rPr>
              <a:t>                                                                                                    </a:t>
            </a:r>
          </a:p>
          <a:p>
            <a:pPr marL="0" indent="0" algn="just">
              <a:buNone/>
            </a:pPr>
            <a:r>
              <a:rPr lang="fr-FR" b="1" dirty="0" smtClean="0">
                <a:solidFill>
                  <a:srgbClr val="FF0000"/>
                </a:solidFill>
              </a:rPr>
              <a:t>  </a:t>
            </a:r>
            <a:r>
              <a:rPr lang="fr-FR" dirty="0" smtClean="0"/>
              <a:t>                                                                       </a:t>
            </a:r>
            <a:endParaRPr lang="fr-FR" dirty="0"/>
          </a:p>
        </p:txBody>
      </p:sp>
      <p:sp>
        <p:nvSpPr>
          <p:cNvPr id="4" name="Espace réservé du pied de page 3"/>
          <p:cNvSpPr>
            <a:spLocks noGrp="1"/>
          </p:cNvSpPr>
          <p:nvPr>
            <p:ph type="ftr" sz="quarter" idx="11"/>
          </p:nvPr>
        </p:nvSpPr>
        <p:spPr/>
        <p:txBody>
          <a:bodyPr/>
          <a:lstStyle/>
          <a:p>
            <a:pPr>
              <a:defRPr/>
            </a:pPr>
            <a:r>
              <a:rPr lang="fr-FR" sz="2400" b="1" dirty="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L1_S1_LLE_F_ CEE_C02/15</a:t>
            </a:r>
          </a:p>
        </p:txBody>
      </p:sp>
      <p:sp>
        <p:nvSpPr>
          <p:cNvPr id="5" name="Espace réservé du numéro de diapositive 4"/>
          <p:cNvSpPr>
            <a:spLocks noGrp="1"/>
          </p:cNvSpPr>
          <p:nvPr>
            <p:ph type="sldNum" sz="quarter" idx="12"/>
          </p:nvPr>
        </p:nvSpPr>
        <p:spPr/>
        <p:txBody>
          <a:bodyPr/>
          <a:lstStyle/>
          <a:p>
            <a:pPr>
              <a:defRPr/>
            </a:pPr>
            <a:fld id="{CCA45A4E-14F6-474E-9EEE-AF1EA9678214}" type="slidenum">
              <a:rPr lang="fr-FR" smtClean="0"/>
              <a:pPr>
                <a:defRPr/>
              </a:pPr>
              <a:t>9</a:t>
            </a:fld>
            <a:endParaRPr lang="fr-FR"/>
          </a:p>
        </p:txBody>
      </p:sp>
      <p:cxnSp>
        <p:nvCxnSpPr>
          <p:cNvPr id="10" name="Connecteur droit 9"/>
          <p:cNvCxnSpPr/>
          <p:nvPr/>
        </p:nvCxnSpPr>
        <p:spPr>
          <a:xfrm>
            <a:off x="2203176" y="3694538"/>
            <a:ext cx="3241208" cy="9056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flipV="1">
            <a:off x="2172182" y="1688993"/>
            <a:ext cx="2731888" cy="1990571"/>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flipV="1">
            <a:off x="2203176" y="3619471"/>
            <a:ext cx="3374446" cy="45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Connecteur droit 17"/>
          <p:cNvCxnSpPr/>
          <p:nvPr/>
        </p:nvCxnSpPr>
        <p:spPr>
          <a:xfrm flipV="1">
            <a:off x="2291787" y="2582278"/>
            <a:ext cx="2949059" cy="1059753"/>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p:nvPr/>
        </p:nvCxnSpPr>
        <p:spPr>
          <a:xfrm>
            <a:off x="6538949" y="2600874"/>
            <a:ext cx="2709217" cy="10637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Connecteur droit 31"/>
          <p:cNvCxnSpPr/>
          <p:nvPr/>
        </p:nvCxnSpPr>
        <p:spPr>
          <a:xfrm>
            <a:off x="6112116" y="1663693"/>
            <a:ext cx="3251803" cy="200235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Connecteur droit 33"/>
          <p:cNvCxnSpPr/>
          <p:nvPr/>
        </p:nvCxnSpPr>
        <p:spPr>
          <a:xfrm flipV="1">
            <a:off x="6308203" y="3694538"/>
            <a:ext cx="2983907" cy="89129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Connecteur droit 36"/>
          <p:cNvCxnSpPr/>
          <p:nvPr/>
        </p:nvCxnSpPr>
        <p:spPr>
          <a:xfrm>
            <a:off x="6393529" y="3600661"/>
            <a:ext cx="2854637" cy="6393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9385693"/>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1_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11162</TotalTime>
  <Words>1835</Words>
  <Application>Microsoft Office PowerPoint</Application>
  <PresentationFormat>Grand écran</PresentationFormat>
  <Paragraphs>308</Paragraphs>
  <Slides>27</Slides>
  <Notes>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27</vt:i4>
      </vt:variant>
    </vt:vector>
  </HeadingPairs>
  <TitlesOfParts>
    <vt:vector size="35" baseType="lpstr">
      <vt:lpstr>Arial</vt:lpstr>
      <vt:lpstr>Calibri</vt:lpstr>
      <vt:lpstr>Calibri Light</vt:lpstr>
      <vt:lpstr>Times New Roman</vt:lpstr>
      <vt:lpstr>Wingdings</vt:lpstr>
      <vt:lpstr>Wingdings 2</vt:lpstr>
      <vt:lpstr>Wingdings 3</vt:lpstr>
      <vt:lpstr>1_Thème Office</vt:lpstr>
      <vt:lpstr>Compréhension et Expression écrite</vt:lpstr>
      <vt:lpstr>                                      CHAPITRE  I: La communication</vt:lpstr>
      <vt:lpstr>2.  Les facteurs de la communication</vt:lpstr>
      <vt:lpstr>2. Les facteurs de la communication</vt:lpstr>
      <vt:lpstr>2. Les facteurs de la communication</vt:lpstr>
      <vt:lpstr>2. Les facteurs de la communication</vt:lpstr>
      <vt:lpstr> 2. Les facteurs de la communication</vt:lpstr>
      <vt:lpstr>                       2. Les facteurs de la communication</vt:lpstr>
      <vt:lpstr>                              3. Les fonctions de la communications</vt:lpstr>
      <vt:lpstr>                                    3.  Fonctions de la communication</vt:lpstr>
      <vt:lpstr>                                        3. Les fonctions de communication</vt:lpstr>
      <vt:lpstr>                          3. Les fonctions de la communication</vt:lpstr>
      <vt:lpstr>                         Les fonctions de la communication </vt:lpstr>
      <vt:lpstr>                               3. Les fonctions de la communication</vt:lpstr>
      <vt:lpstr>                          3. Les fonctions de la communications</vt:lpstr>
      <vt:lpstr>                                    3. Les fonctions de la communication</vt:lpstr>
      <vt:lpstr>                             3. Les fonctions de la communication</vt:lpstr>
      <vt:lpstr>Exemples illustratifs</vt:lpstr>
      <vt:lpstr>                                                  Exemples illustratifs</vt:lpstr>
      <vt:lpstr>                                                    Exemples illustratifs</vt:lpstr>
      <vt:lpstr>                                                     Exemples illustratifs</vt:lpstr>
      <vt:lpstr>                                                    Exemples illustratifs</vt:lpstr>
      <vt:lpstr>                                          Exemples illustratifs</vt:lpstr>
      <vt:lpstr>                                                     Exemples illustratifs</vt:lpstr>
      <vt:lpstr>                                                     Exemples illustratifs</vt:lpstr>
      <vt:lpstr>                4. Les contraintes de la communication</vt:lpstr>
      <vt:lpstr>                                                                   Fin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Osabah</dc:creator>
  <cp:lastModifiedBy>USER</cp:lastModifiedBy>
  <cp:revision>511</cp:revision>
  <dcterms:created xsi:type="dcterms:W3CDTF">2018-07-18T10:45:52Z</dcterms:created>
  <dcterms:modified xsi:type="dcterms:W3CDTF">2020-12-22T02:22:48Z</dcterms:modified>
</cp:coreProperties>
</file>