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8" r:id="rId2"/>
    <p:sldId id="260" r:id="rId3"/>
    <p:sldId id="257" r:id="rId4"/>
    <p:sldId id="259" r:id="rId5"/>
    <p:sldId id="261" r:id="rId6"/>
    <p:sldId id="262" r:id="rId7"/>
    <p:sldId id="263" r:id="rId8"/>
    <p:sldId id="264" r:id="rId9"/>
    <p:sldId id="265" r:id="rId10"/>
    <p:sldId id="266" r:id="rId11"/>
    <p:sldId id="267" r:id="rId12"/>
    <p:sldId id="269" r:id="rId13"/>
    <p:sldId id="268"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74" y="-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à coins arrond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r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smtClean="0"/>
              <a:t>Cliquez pour modifier le style du titre</a:t>
            </a:r>
            <a:endParaRPr kumimoji="0" lang="en-US"/>
          </a:p>
        </p:txBody>
      </p:sp>
      <p:sp>
        <p:nvSpPr>
          <p:cNvPr id="20" name="Sous-titr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19" name="Espace réservé de la date 18"/>
          <p:cNvSpPr>
            <a:spLocks noGrp="1"/>
          </p:cNvSpPr>
          <p:nvPr>
            <p:ph type="dt" sz="half" idx="10"/>
          </p:nvPr>
        </p:nvSpPr>
        <p:spPr/>
        <p:txBody>
          <a:bodyPr/>
          <a:lstStyle>
            <a:extLst/>
          </a:lstStyle>
          <a:p>
            <a:fld id="{AA309A6D-C09C-4548-B29A-6CF363A7E532}" type="datetimeFigureOut">
              <a:rPr lang="fr-FR" smtClean="0"/>
              <a:pPr/>
              <a:t>11/05/2021</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11" name="Espace réservé du numéro de diapositive 10"/>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02920" y="530352"/>
            <a:ext cx="8183880" cy="4187952"/>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11/05/2021</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33404"/>
            <a:ext cx="1981200" cy="5257799"/>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33400" y="533402"/>
            <a:ext cx="5943600" cy="525780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11/05/2021</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502920" y="530352"/>
            <a:ext cx="8183880" cy="4187952"/>
          </a:xfrm>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11/05/2021</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à coins arrond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11/05/2021</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11/05/2021</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nchor="b"/>
          <a:lstStyle>
            <a:lvl1pPr>
              <a:defRPr b="1"/>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11/05/2021</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AA309A6D-C09C-4548-B29A-6CF363A7E532}" type="datetimeFigureOut">
              <a:rPr lang="fr-FR" smtClean="0"/>
              <a:pPr/>
              <a:t>11/05/2021</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AA309A6D-C09C-4548-B29A-6CF363A7E532}" type="datetimeFigureOut">
              <a:rPr lang="fr-FR" smtClean="0"/>
              <a:pPr/>
              <a:t>11/05/2021</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11/05/2021</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rrondir un rectangle à un seul coi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11/05/2021</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3" name="Espace réservé pour une imag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smtClean="0"/>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à coins arrond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Espace réservé du titre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fr-FR" smtClean="0"/>
              <a:t>Cliquez pour modifier le style du titre</a:t>
            </a:r>
            <a:endParaRPr kumimoji="0" lang="en-US"/>
          </a:p>
        </p:txBody>
      </p:sp>
      <p:sp>
        <p:nvSpPr>
          <p:cNvPr id="4" name="Espace réservé du texte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5" name="Espace réservé de la date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AA309A6D-C09C-4548-B29A-6CF363A7E532}" type="datetimeFigureOut">
              <a:rPr lang="fr-FR" smtClean="0"/>
              <a:pPr/>
              <a:t>11/05/2021</a:t>
            </a:fld>
            <a:endParaRPr lang="fr-BE"/>
          </a:p>
        </p:txBody>
      </p:sp>
      <p:sp>
        <p:nvSpPr>
          <p:cNvPr id="18" name="Espace réservé du pied de page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BE"/>
          </a:p>
        </p:txBody>
      </p:sp>
      <p:sp>
        <p:nvSpPr>
          <p:cNvPr id="5" name="Espace réservé du numéro de diapositiv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noProof="0" smtClean="0"/>
              <a:t>Add a footer</a:t>
            </a:r>
            <a:endParaRPr lang="en-US" noProof="0" dirty="0"/>
          </a:p>
        </p:txBody>
      </p:sp>
      <p:sp>
        <p:nvSpPr>
          <p:cNvPr id="3" name="Espace réservé du numéro de diapositive 2"/>
          <p:cNvSpPr>
            <a:spLocks noGrp="1"/>
          </p:cNvSpPr>
          <p:nvPr>
            <p:ph type="sldNum" sz="quarter" idx="12"/>
          </p:nvPr>
        </p:nvSpPr>
        <p:spPr>
          <a:xfrm>
            <a:off x="8820000" y="6371351"/>
            <a:ext cx="324000" cy="432000"/>
          </a:xfrm>
          <a:prstGeom prst="rect">
            <a:avLst/>
          </a:prstGeom>
        </p:spPr>
        <p:txBody>
          <a:bodyPr/>
          <a:lstStyle/>
          <a:p>
            <a:fld id="{19B51A1E-902D-48AF-9020-955120F399B6}" type="slidenum">
              <a:rPr lang="en-US" noProof="0" smtClean="0"/>
              <a:pPr/>
              <a:t>1</a:t>
            </a:fld>
            <a:endParaRPr lang="en-US" noProof="0" dirty="0"/>
          </a:p>
        </p:txBody>
      </p:sp>
      <p:pic>
        <p:nvPicPr>
          <p:cNvPr id="4" name="Image 3" descr="téléchargement.jpg"/>
          <p:cNvPicPr>
            <a:picLocks noChangeAspect="1"/>
          </p:cNvPicPr>
          <p:nvPr/>
        </p:nvPicPr>
        <p:blipFill>
          <a:blip r:embed="rId2"/>
          <a:stretch>
            <a:fillRect/>
          </a:stretch>
        </p:blipFill>
        <p:spPr>
          <a:xfrm>
            <a:off x="7536657" y="1"/>
            <a:ext cx="1607344" cy="2143125"/>
          </a:xfrm>
          <a:prstGeom prst="rect">
            <a:avLst/>
          </a:prstGeom>
        </p:spPr>
      </p:pic>
      <p:pic>
        <p:nvPicPr>
          <p:cNvPr id="5" name="Image 4" descr="téléchargement.jpg"/>
          <p:cNvPicPr>
            <a:picLocks noChangeAspect="1"/>
          </p:cNvPicPr>
          <p:nvPr/>
        </p:nvPicPr>
        <p:blipFill>
          <a:blip r:embed="rId2"/>
          <a:stretch>
            <a:fillRect/>
          </a:stretch>
        </p:blipFill>
        <p:spPr>
          <a:xfrm>
            <a:off x="156142" y="1"/>
            <a:ext cx="1607344" cy="2143125"/>
          </a:xfrm>
          <a:prstGeom prst="rect">
            <a:avLst/>
          </a:prstGeom>
        </p:spPr>
      </p:pic>
      <p:sp>
        <p:nvSpPr>
          <p:cNvPr id="6" name="ZoneTexte 5"/>
          <p:cNvSpPr txBox="1"/>
          <p:nvPr/>
        </p:nvSpPr>
        <p:spPr>
          <a:xfrm>
            <a:off x="2732314" y="232228"/>
            <a:ext cx="3461657" cy="2400657"/>
          </a:xfrm>
          <a:prstGeom prst="rect">
            <a:avLst/>
          </a:prstGeom>
          <a:noFill/>
        </p:spPr>
        <p:txBody>
          <a:bodyPr wrap="square" rtlCol="0">
            <a:spAutoFit/>
          </a:bodyPr>
          <a:lstStyle/>
          <a:p>
            <a:pPr algn="ctr">
              <a:lnSpc>
                <a:spcPct val="150000"/>
              </a:lnSpc>
            </a:pPr>
            <a:r>
              <a:rPr lang="ar-DZ" sz="2000" dirty="0" smtClean="0">
                <a:latin typeface="Arial" pitchFamily="34" charset="0"/>
                <a:cs typeface="Arial" pitchFamily="34" charset="0"/>
              </a:rPr>
              <a:t>الجمهورية الجزائرية الديمقراطية الشعبية </a:t>
            </a:r>
          </a:p>
          <a:p>
            <a:pPr algn="ctr">
              <a:lnSpc>
                <a:spcPct val="150000"/>
              </a:lnSpc>
            </a:pPr>
            <a:r>
              <a:rPr lang="ar-DZ" sz="2000" dirty="0" smtClean="0">
                <a:latin typeface="Arial" pitchFamily="34" charset="0"/>
                <a:cs typeface="Arial" pitchFamily="34" charset="0"/>
              </a:rPr>
              <a:t>وزارة التعليم العالي </a:t>
            </a:r>
            <a:r>
              <a:rPr lang="ar-DZ" sz="2000" dirty="0" err="1" smtClean="0">
                <a:latin typeface="Arial" pitchFamily="34" charset="0"/>
                <a:cs typeface="Arial" pitchFamily="34" charset="0"/>
              </a:rPr>
              <a:t>و</a:t>
            </a:r>
            <a:r>
              <a:rPr lang="ar-DZ" sz="2000" dirty="0" smtClean="0">
                <a:latin typeface="Arial" pitchFamily="34" charset="0"/>
                <a:cs typeface="Arial" pitchFamily="34" charset="0"/>
              </a:rPr>
              <a:t> البحث العلمي</a:t>
            </a:r>
            <a:r>
              <a:rPr lang="ar-DZ" dirty="0" smtClean="0">
                <a:latin typeface="Arial" pitchFamily="34" charset="0"/>
                <a:cs typeface="Arial" pitchFamily="34" charset="0"/>
              </a:rPr>
              <a:t> </a:t>
            </a:r>
          </a:p>
          <a:p>
            <a:pPr algn="ctr">
              <a:lnSpc>
                <a:spcPct val="150000"/>
              </a:lnSpc>
            </a:pPr>
            <a:r>
              <a:rPr lang="ar-DZ" sz="2000" dirty="0" smtClean="0">
                <a:latin typeface="Arial" pitchFamily="34" charset="0"/>
                <a:cs typeface="Arial" pitchFamily="34" charset="0"/>
              </a:rPr>
              <a:t>جامعة محمد خيضر _بسكرة</a:t>
            </a:r>
            <a:r>
              <a:rPr lang="ar-DZ" sz="2000" dirty="0" smtClean="0"/>
              <a:t> </a:t>
            </a:r>
            <a:endParaRPr lang="fr-FR" sz="2000" dirty="0" smtClean="0"/>
          </a:p>
          <a:p>
            <a:pPr algn="ctr">
              <a:lnSpc>
                <a:spcPct val="150000"/>
              </a:lnSpc>
            </a:pPr>
            <a:r>
              <a:rPr lang="ar-DZ" sz="2000" dirty="0" smtClean="0">
                <a:latin typeface="Arial" pitchFamily="34" charset="0"/>
                <a:cs typeface="Arial" pitchFamily="34" charset="0"/>
              </a:rPr>
              <a:t>كلية العلوم الاقتصادية والعلوم التجارية وعلوم التسيير </a:t>
            </a:r>
          </a:p>
        </p:txBody>
      </p:sp>
      <p:sp>
        <p:nvSpPr>
          <p:cNvPr id="7" name="ZoneTexte 6"/>
          <p:cNvSpPr txBox="1"/>
          <p:nvPr/>
        </p:nvSpPr>
        <p:spPr>
          <a:xfrm>
            <a:off x="6672943" y="2496457"/>
            <a:ext cx="1926772" cy="707886"/>
          </a:xfrm>
          <a:prstGeom prst="rect">
            <a:avLst/>
          </a:prstGeom>
          <a:noFill/>
        </p:spPr>
        <p:txBody>
          <a:bodyPr wrap="square" rtlCol="0">
            <a:spAutoFit/>
          </a:bodyPr>
          <a:lstStyle/>
          <a:p>
            <a:pPr algn="ctr"/>
            <a:r>
              <a:rPr lang="ar-DZ" sz="2000" dirty="0" smtClean="0">
                <a:latin typeface="Arial" pitchFamily="34" charset="0"/>
                <a:cs typeface="Arial" pitchFamily="34" charset="0"/>
              </a:rPr>
              <a:t>قسم : علوم التسيير </a:t>
            </a:r>
          </a:p>
          <a:p>
            <a:pPr algn="ctr"/>
            <a:r>
              <a:rPr lang="ar-DZ" sz="2000" dirty="0" smtClean="0">
                <a:latin typeface="Arial" pitchFamily="34" charset="0"/>
                <a:cs typeface="Arial" pitchFamily="34" charset="0"/>
              </a:rPr>
              <a:t>الفوج: الثاني </a:t>
            </a:r>
            <a:endParaRPr lang="fr-FR" sz="2000" dirty="0">
              <a:latin typeface="Arial" pitchFamily="34" charset="0"/>
              <a:cs typeface="Arial" pitchFamily="34" charset="0"/>
            </a:endParaRPr>
          </a:p>
        </p:txBody>
      </p:sp>
      <p:sp>
        <p:nvSpPr>
          <p:cNvPr id="8" name="ZoneTexte 7"/>
          <p:cNvSpPr txBox="1"/>
          <p:nvPr/>
        </p:nvSpPr>
        <p:spPr>
          <a:xfrm>
            <a:off x="293915" y="2496457"/>
            <a:ext cx="2960914" cy="707886"/>
          </a:xfrm>
          <a:prstGeom prst="rect">
            <a:avLst/>
          </a:prstGeom>
          <a:noFill/>
        </p:spPr>
        <p:txBody>
          <a:bodyPr wrap="square" rtlCol="0">
            <a:spAutoFit/>
          </a:bodyPr>
          <a:lstStyle/>
          <a:p>
            <a:pPr algn="ctr"/>
            <a:r>
              <a:rPr lang="ar-DZ" sz="2000" dirty="0" smtClean="0">
                <a:latin typeface="Arial" pitchFamily="34" charset="0"/>
                <a:cs typeface="Arial" pitchFamily="34" charset="0"/>
              </a:rPr>
              <a:t>تخصص : إدارة الموارد البشرية  </a:t>
            </a:r>
          </a:p>
          <a:p>
            <a:pPr algn="ctr"/>
            <a:r>
              <a:rPr lang="ar-DZ" sz="2000" dirty="0" smtClean="0">
                <a:latin typeface="Arial" pitchFamily="34" charset="0"/>
                <a:cs typeface="Arial" pitchFamily="34" charset="0"/>
              </a:rPr>
              <a:t>مقياس :هندسة التكوين </a:t>
            </a:r>
            <a:endParaRPr lang="fr-FR" sz="2000" dirty="0">
              <a:latin typeface="Arial" pitchFamily="34" charset="0"/>
              <a:cs typeface="Arial" pitchFamily="34" charset="0"/>
            </a:endParaRPr>
          </a:p>
        </p:txBody>
      </p:sp>
      <p:sp>
        <p:nvSpPr>
          <p:cNvPr id="9" name="ZoneTexte 8"/>
          <p:cNvSpPr txBox="1"/>
          <p:nvPr/>
        </p:nvSpPr>
        <p:spPr>
          <a:xfrm>
            <a:off x="5857884" y="5214950"/>
            <a:ext cx="3030007" cy="1015663"/>
          </a:xfrm>
          <a:prstGeom prst="rect">
            <a:avLst/>
          </a:prstGeom>
          <a:noFill/>
        </p:spPr>
        <p:txBody>
          <a:bodyPr wrap="square" rtlCol="0">
            <a:spAutoFit/>
          </a:bodyPr>
          <a:lstStyle/>
          <a:p>
            <a:pPr algn="ctr"/>
            <a:r>
              <a:rPr lang="ar-DZ" sz="2000" dirty="0" smtClean="0">
                <a:effectLst>
                  <a:outerShdw blurRad="38100" dist="38100" dir="2700000" algn="tl">
                    <a:srgbClr val="000000">
                      <a:alpha val="43137"/>
                    </a:srgbClr>
                  </a:outerShdw>
                </a:effectLst>
                <a:latin typeface="Arial" pitchFamily="34" charset="0"/>
                <a:cs typeface="Arial" pitchFamily="34" charset="0"/>
              </a:rPr>
              <a:t>من إعداد الطلاب </a:t>
            </a:r>
            <a:r>
              <a:rPr lang="ar-DZ" sz="2000" dirty="0" smtClean="0">
                <a:latin typeface="Arial" pitchFamily="34" charset="0"/>
                <a:cs typeface="Arial" pitchFamily="34" charset="0"/>
              </a:rPr>
              <a:t>:</a:t>
            </a:r>
          </a:p>
          <a:p>
            <a:pPr lvl="1" algn="just" rtl="1">
              <a:buFont typeface="Wingdings" pitchFamily="2" charset="2"/>
              <a:buChar char="q"/>
            </a:pPr>
            <a:r>
              <a:rPr lang="ar-DZ" sz="2000" dirty="0" smtClean="0">
                <a:latin typeface="Arial" pitchFamily="34" charset="0"/>
                <a:cs typeface="Arial" pitchFamily="34" charset="0"/>
              </a:rPr>
              <a:t>تبينة وردة </a:t>
            </a:r>
          </a:p>
          <a:p>
            <a:pPr lvl="1" algn="just" rtl="1">
              <a:buFont typeface="Wingdings" pitchFamily="2" charset="2"/>
              <a:buChar char="q"/>
            </a:pPr>
            <a:r>
              <a:rPr lang="ar-DZ" sz="2000" dirty="0" smtClean="0">
                <a:latin typeface="Arial" pitchFamily="34" charset="0"/>
                <a:cs typeface="Arial" pitchFamily="34" charset="0"/>
              </a:rPr>
              <a:t> بن سالم فاطمة الزهراء </a:t>
            </a:r>
            <a:endParaRPr lang="fr-FR" sz="2000" dirty="0">
              <a:latin typeface="Arial" pitchFamily="34" charset="0"/>
              <a:cs typeface="Arial" pitchFamily="34" charset="0"/>
            </a:endParaRPr>
          </a:p>
        </p:txBody>
      </p:sp>
      <p:sp>
        <p:nvSpPr>
          <p:cNvPr id="10" name="ZoneTexte 9"/>
          <p:cNvSpPr txBox="1"/>
          <p:nvPr/>
        </p:nvSpPr>
        <p:spPr>
          <a:xfrm>
            <a:off x="359228" y="5399314"/>
            <a:ext cx="2307771" cy="707886"/>
          </a:xfrm>
          <a:prstGeom prst="rect">
            <a:avLst/>
          </a:prstGeom>
          <a:noFill/>
        </p:spPr>
        <p:txBody>
          <a:bodyPr wrap="square" rtlCol="0">
            <a:spAutoFit/>
          </a:bodyPr>
          <a:lstStyle/>
          <a:p>
            <a:pPr algn="ctr"/>
            <a:r>
              <a:rPr lang="ar-DZ" sz="2000" dirty="0" smtClean="0">
                <a:effectLst>
                  <a:outerShdw blurRad="38100" dist="38100" dir="2700000" algn="tl">
                    <a:srgbClr val="000000">
                      <a:alpha val="43137"/>
                    </a:srgbClr>
                  </a:outerShdw>
                </a:effectLst>
                <a:latin typeface="Arial" pitchFamily="34" charset="0"/>
                <a:cs typeface="Arial" pitchFamily="34" charset="0"/>
              </a:rPr>
              <a:t>تحت إشراف الدكتورة :</a:t>
            </a:r>
          </a:p>
          <a:p>
            <a:pPr algn="ctr"/>
            <a:r>
              <a:rPr lang="ar-DZ" sz="2000" smtClean="0">
                <a:effectLst>
                  <a:outerShdw blurRad="38100" dist="38100" dir="2700000" algn="tl">
                    <a:srgbClr val="000000">
                      <a:alpha val="43137"/>
                    </a:srgbClr>
                  </a:outerShdw>
                </a:effectLst>
                <a:latin typeface="Arial" pitchFamily="34" charset="0"/>
                <a:cs typeface="Arial" pitchFamily="34" charset="0"/>
              </a:rPr>
              <a:t>     </a:t>
            </a:r>
            <a:r>
              <a:rPr lang="ar-DZ" sz="2000" smtClean="0">
                <a:effectLst>
                  <a:outerShdw blurRad="38100" dist="38100" dir="2700000" algn="tl">
                    <a:srgbClr val="000000">
                      <a:alpha val="43137"/>
                    </a:srgbClr>
                  </a:outerShdw>
                </a:effectLst>
                <a:latin typeface="Arial" pitchFamily="34" charset="0"/>
                <a:cs typeface="Arial" pitchFamily="34" charset="0"/>
              </a:rPr>
              <a:t>قرون </a:t>
            </a:r>
            <a:r>
              <a:rPr lang="ar-DZ" sz="2000" dirty="0" smtClean="0">
                <a:effectLst>
                  <a:outerShdw blurRad="38100" dist="38100" dir="2700000" algn="tl">
                    <a:srgbClr val="000000">
                      <a:alpha val="43137"/>
                    </a:srgbClr>
                  </a:outerShdw>
                </a:effectLst>
                <a:latin typeface="Arial" pitchFamily="34" charset="0"/>
                <a:cs typeface="Arial" pitchFamily="34" charset="0"/>
              </a:rPr>
              <a:t>نورهان</a:t>
            </a:r>
            <a:endParaRPr lang="fr-FR" sz="2000" dirty="0">
              <a:effectLst>
                <a:outerShdw blurRad="38100" dist="38100" dir="2700000" algn="tl">
                  <a:srgbClr val="000000">
                    <a:alpha val="43137"/>
                  </a:srgbClr>
                </a:outerShdw>
              </a:effectLst>
              <a:latin typeface="Arial" pitchFamily="34" charset="0"/>
              <a:cs typeface="Arial" pitchFamily="34" charset="0"/>
            </a:endParaRPr>
          </a:p>
        </p:txBody>
      </p:sp>
      <p:sp>
        <p:nvSpPr>
          <p:cNvPr id="11" name="Parchemin horizontal 10"/>
          <p:cNvSpPr/>
          <p:nvPr/>
        </p:nvSpPr>
        <p:spPr>
          <a:xfrm>
            <a:off x="1872343" y="3236686"/>
            <a:ext cx="5236028" cy="1980000"/>
          </a:xfrm>
          <a:prstGeom prst="horizontalScroll">
            <a:avLst/>
          </a:prstGeom>
          <a:ln>
            <a:headEnd type="diamond" w="med" len="med"/>
            <a:tailEnd type="diamond" w="med" len="med"/>
          </a:ln>
        </p:spPr>
        <p:style>
          <a:lnRef idx="1">
            <a:schemeClr val="dk1"/>
          </a:lnRef>
          <a:fillRef idx="2">
            <a:schemeClr val="dk1"/>
          </a:fillRef>
          <a:effectRef idx="1">
            <a:schemeClr val="dk1"/>
          </a:effectRef>
          <a:fontRef idx="minor">
            <a:schemeClr val="dk1"/>
          </a:fontRef>
        </p:style>
        <p:txBody>
          <a:bodyPr rtlCol="0" anchor="ctr"/>
          <a:lstStyle/>
          <a:p>
            <a:pPr algn="ctr" rtl="1"/>
            <a:r>
              <a:rPr lang="ar-DZ"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التعلم</a:t>
            </a:r>
            <a:r>
              <a:rPr lang="ar-DZ"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ar-DZ"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التنظيمي</a:t>
            </a:r>
            <a:r>
              <a:rPr lang="ar-DZ"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p>
        </p:txBody>
      </p:sp>
    </p:spTree>
  </p:cSld>
  <p:clrMapOvr>
    <a:masterClrMapping/>
  </p:clrMapOvr>
  <p:transition spd="slow">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428604"/>
            <a:ext cx="8286808" cy="5632311"/>
          </a:xfrm>
          <a:prstGeom prst="rect">
            <a:avLst/>
          </a:prstGeom>
          <a:noFill/>
        </p:spPr>
        <p:txBody>
          <a:bodyPr wrap="square" rtlCol="0">
            <a:spAutoFit/>
          </a:bodyPr>
          <a:lstStyle/>
          <a:p>
            <a:pPr algn="just" rtl="1"/>
            <a:endParaRPr lang="ar-DZ" b="1" dirty="0" smtClean="0">
              <a:latin typeface="Arial" pitchFamily="34" charset="0"/>
              <a:cs typeface="Arial" pitchFamily="34" charset="0"/>
            </a:endParaRPr>
          </a:p>
          <a:p>
            <a:pPr marL="342900" indent="-342900" algn="just" rtl="1">
              <a:buFont typeface="+mj-lt"/>
              <a:buAutoNum type="arabicPeriod" startAt="5"/>
            </a:pPr>
            <a:r>
              <a:rPr lang="ar-DZ" b="1" dirty="0" smtClean="0">
                <a:latin typeface="Arial" pitchFamily="34" charset="0"/>
                <a:cs typeface="Arial" pitchFamily="34" charset="0"/>
              </a:rPr>
              <a:t> </a:t>
            </a:r>
            <a:r>
              <a:rPr lang="ar-DZ" b="1" dirty="0" smtClean="0">
                <a:solidFill>
                  <a:schemeClr val="accent5">
                    <a:lumMod val="60000"/>
                    <a:lumOff val="40000"/>
                  </a:schemeClr>
                </a:solidFill>
                <a:latin typeface="Arial" pitchFamily="34" charset="0"/>
                <a:cs typeface="Arial" pitchFamily="34" charset="0"/>
              </a:rPr>
              <a:t>التعلم التوليدي :</a:t>
            </a:r>
          </a:p>
          <a:p>
            <a:pPr marL="342900" indent="-342900" algn="just" rtl="1"/>
            <a:r>
              <a:rPr lang="ar-DZ" dirty="0" smtClean="0">
                <a:latin typeface="Arial" pitchFamily="34" charset="0"/>
                <a:cs typeface="Arial" pitchFamily="34" charset="0"/>
              </a:rPr>
              <a:t>       هو الذي يسمح للعاملين برسم الصورة المستقبلية للمنظمة ومن خلالها يسعون إلى تحدي الواقع القائم وتطويره، وهذا يستلزم التفكير خارج الإطارات النمطية المعتادة والروتينية، وتحول القيادات وتطوير العمليات وإعادة بناء الهياكل وتمكين العاملين من المشاركة في رسم السياسات بعد إثرائهم بالمعلومات </a:t>
            </a:r>
          </a:p>
          <a:p>
            <a:pPr algn="just" rtl="1"/>
            <a:r>
              <a:rPr lang="ar-DZ" b="1" dirty="0" smtClean="0">
                <a:latin typeface="Arial" pitchFamily="34" charset="0"/>
                <a:cs typeface="Arial" pitchFamily="34" charset="0"/>
              </a:rPr>
              <a:t>المطلب الثاني: آليات التعلم التنظيمي </a:t>
            </a:r>
          </a:p>
          <a:p>
            <a:pPr algn="just" rtl="1"/>
            <a:r>
              <a:rPr lang="ar-DZ" dirty="0" smtClean="0">
                <a:latin typeface="Arial" pitchFamily="34" charset="0"/>
                <a:cs typeface="Arial" pitchFamily="34" charset="0"/>
              </a:rPr>
              <a:t>تتم عملية التعلم التنظيمي من خلال خمسة آليات أساسية وتتضمن مايلي: </a:t>
            </a:r>
          </a:p>
          <a:p>
            <a:pPr marL="342900" indent="-342900" algn="just" rtl="1">
              <a:buFont typeface="+mj-lt"/>
              <a:buAutoNum type="arabicPeriod"/>
            </a:pPr>
            <a:r>
              <a:rPr lang="ar-DZ" b="1" dirty="0" smtClean="0">
                <a:solidFill>
                  <a:schemeClr val="accent5">
                    <a:lumMod val="60000"/>
                    <a:lumOff val="40000"/>
                  </a:schemeClr>
                </a:solidFill>
                <a:latin typeface="Arial" pitchFamily="34" charset="0"/>
                <a:cs typeface="Arial" pitchFamily="34" charset="0"/>
              </a:rPr>
              <a:t>بناء النماذج الذهنية: </a:t>
            </a:r>
            <a:r>
              <a:rPr lang="ar-DZ" dirty="0" smtClean="0">
                <a:latin typeface="Arial" pitchFamily="34" charset="0"/>
                <a:cs typeface="Arial" pitchFamily="34" charset="0"/>
              </a:rPr>
              <a:t>والتي تؤكد على العوامل والمؤثرة في ظاهرة معينة والتي تفسر للفرد حركتها وتأثيرها والتي تتم وفق مجموعة من القواعد الموجهة لسلوكيات الأفراد العاملين، وتهتم بسلوك الآخرين.</a:t>
            </a:r>
          </a:p>
          <a:p>
            <a:pPr marL="342900" indent="-342900" algn="just" rtl="1">
              <a:buFont typeface="+mj-lt"/>
              <a:buAutoNum type="arabicPeriod"/>
            </a:pPr>
            <a:r>
              <a:rPr lang="ar-DZ" b="1" dirty="0" smtClean="0">
                <a:solidFill>
                  <a:schemeClr val="accent5">
                    <a:lumMod val="60000"/>
                    <a:lumOff val="40000"/>
                  </a:schemeClr>
                </a:solidFill>
                <a:latin typeface="Arial" pitchFamily="34" charset="0"/>
                <a:cs typeface="Arial" pitchFamily="34" charset="0"/>
              </a:rPr>
              <a:t>الرؤية المشتركة: </a:t>
            </a:r>
            <a:r>
              <a:rPr lang="ar-DZ" dirty="0" smtClean="0">
                <a:latin typeface="Arial" pitchFamily="34" charset="0"/>
                <a:cs typeface="Arial" pitchFamily="34" charset="0"/>
              </a:rPr>
              <a:t>حيث أنها تساعد في تكوين مفاهيم ووجهات نظر مشتركة وتساعد في التعلم التنظيمي من خلال تشكيل الخطط التي يجمع عليها الأفراد.</a:t>
            </a:r>
          </a:p>
          <a:p>
            <a:pPr marL="342900" indent="-342900" algn="just" rtl="1">
              <a:buFont typeface="+mj-lt"/>
              <a:buAutoNum type="arabicPeriod"/>
            </a:pPr>
            <a:r>
              <a:rPr lang="ar-DZ" b="1" dirty="0" smtClean="0">
                <a:solidFill>
                  <a:schemeClr val="accent5">
                    <a:lumMod val="60000"/>
                    <a:lumOff val="40000"/>
                  </a:schemeClr>
                </a:solidFill>
                <a:latin typeface="Arial" pitchFamily="34" charset="0"/>
                <a:cs typeface="Arial" pitchFamily="34" charset="0"/>
              </a:rPr>
              <a:t>البراعة الشخصية:</a:t>
            </a:r>
            <a:r>
              <a:rPr lang="ar-DZ" dirty="0" smtClean="0">
                <a:latin typeface="Arial" pitchFamily="34" charset="0"/>
                <a:cs typeface="Arial" pitchFamily="34" charset="0"/>
              </a:rPr>
              <a:t> حيث يحصل التعلم نتيجة تنمية القدرات الفردية لامتلاك المعرفة في مجال التخصص والتعمق فيه والانفتاح في التعامل مع الآخرين وتعديل الأنظمة والهياكل التنظيمية  التي هم جزء منها، فهم مشاركون يكون لهم دور في تشكيل واقعهم ومستقبلهم، والارتقاء بقدراتهم الشخصية بشكل يساعد على تحقيق النتائج. </a:t>
            </a:r>
          </a:p>
          <a:p>
            <a:pPr marL="342900" indent="-342900" algn="just" rtl="1">
              <a:buFont typeface="+mj-lt"/>
              <a:buAutoNum type="arabicPeriod"/>
            </a:pPr>
            <a:r>
              <a:rPr lang="ar-DZ" dirty="0" smtClean="0">
                <a:latin typeface="Arial" pitchFamily="34" charset="0"/>
                <a:cs typeface="Arial" pitchFamily="34" charset="0"/>
              </a:rPr>
              <a:t> </a:t>
            </a:r>
            <a:r>
              <a:rPr lang="ar-DZ" b="1" dirty="0" smtClean="0">
                <a:solidFill>
                  <a:schemeClr val="accent5">
                    <a:lumMod val="60000"/>
                    <a:lumOff val="40000"/>
                  </a:schemeClr>
                </a:solidFill>
                <a:latin typeface="Arial" pitchFamily="34" charset="0"/>
                <a:cs typeface="Arial" pitchFamily="34" charset="0"/>
              </a:rPr>
              <a:t>فرق العمل: </a:t>
            </a:r>
            <a:r>
              <a:rPr lang="ar-DZ" dirty="0" smtClean="0">
                <a:latin typeface="Arial" pitchFamily="34" charset="0"/>
                <a:cs typeface="Arial" pitchFamily="34" charset="0"/>
              </a:rPr>
              <a:t>يعد التعلم عن طريق فرق العمل عملية تطوير للأفراد للتوصل إلى انجازات المرغوبة، فبواسطة التفاعل والاعتماد المتبادل بين أعضاء الفريق تزيد دافعيتهم للعمل ولأداء مهامهم وتحقيق أغراض مشتركة ، حيث تتسم فرق العمل بالالتزام وروح التعاون لتحقيق أهدافهم.</a:t>
            </a:r>
          </a:p>
          <a:p>
            <a:pPr marL="342900" indent="-342900" algn="just" rtl="1">
              <a:buFont typeface="+mj-lt"/>
              <a:buAutoNum type="arabicPeriod"/>
            </a:pPr>
            <a:r>
              <a:rPr lang="ar-DZ" dirty="0" smtClean="0">
                <a:latin typeface="Arial" pitchFamily="34" charset="0"/>
                <a:cs typeface="Arial" pitchFamily="34" charset="0"/>
              </a:rPr>
              <a:t> </a:t>
            </a:r>
            <a:r>
              <a:rPr lang="ar-DZ" b="1" dirty="0" smtClean="0">
                <a:solidFill>
                  <a:schemeClr val="accent5">
                    <a:lumMod val="60000"/>
                    <a:lumOff val="40000"/>
                  </a:schemeClr>
                </a:solidFill>
                <a:latin typeface="Arial" pitchFamily="34" charset="0"/>
                <a:cs typeface="Arial" pitchFamily="34" charset="0"/>
              </a:rPr>
              <a:t>التفكير التنظيمي: </a:t>
            </a:r>
            <a:r>
              <a:rPr lang="ar-DZ" dirty="0" smtClean="0">
                <a:latin typeface="Arial" pitchFamily="34" charset="0"/>
                <a:cs typeface="Arial" pitchFamily="34" charset="0"/>
              </a:rPr>
              <a:t>إن تحديد العلاقات بين ظاهرة معينة والعنصر المكونة لها لا يتم إلا من خلال رؤيتها محليا وتحديد دور أجزاءها الصغيرة في أدائها الكلي.</a:t>
            </a:r>
          </a:p>
        </p:txBody>
      </p:sp>
    </p:spTree>
  </p:cSld>
  <p:clrMapOvr>
    <a:masterClrMapping/>
  </p:clrMapOvr>
  <p:transition spd="slow">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57224" y="571480"/>
            <a:ext cx="7715304" cy="5909310"/>
          </a:xfrm>
          <a:prstGeom prst="rect">
            <a:avLst/>
          </a:prstGeom>
          <a:noFill/>
        </p:spPr>
        <p:txBody>
          <a:bodyPr wrap="square" rtlCol="0">
            <a:spAutoFit/>
          </a:bodyPr>
          <a:lstStyle/>
          <a:p>
            <a:pPr algn="just" rtl="1"/>
            <a:r>
              <a:rPr lang="ar-DZ" b="1" dirty="0" smtClean="0">
                <a:latin typeface="Arial" pitchFamily="34" charset="0"/>
                <a:cs typeface="Arial" pitchFamily="34" charset="0"/>
              </a:rPr>
              <a:t>المطلب الثالث: ضرورة التعلم التنظيمي.</a:t>
            </a:r>
          </a:p>
          <a:p>
            <a:pPr algn="just" rtl="1"/>
            <a:r>
              <a:rPr lang="ar-DZ" b="1" dirty="0" smtClean="0">
                <a:latin typeface="Arial" pitchFamily="34" charset="0"/>
                <a:cs typeface="Arial" pitchFamily="34" charset="0"/>
              </a:rPr>
              <a:t>  </a:t>
            </a:r>
            <a:r>
              <a:rPr lang="ar-DZ" dirty="0" smtClean="0">
                <a:latin typeface="Arial" pitchFamily="34" charset="0"/>
                <a:cs typeface="Arial" pitchFamily="34" charset="0"/>
              </a:rPr>
              <a:t>مع نهاية ﺍﻟﻘﺮﻥ ﺍﻟﻌﺸﺮﻳﻦ ﻭﺑﺪﺍﻳﺔ ﺍﻷ</a:t>
            </a:r>
            <a:r>
              <a:rPr lang="ar-DZ" dirty="0" err="1" smtClean="0">
                <a:latin typeface="Arial" pitchFamily="34" charset="0"/>
                <a:cs typeface="Arial" pitchFamily="34" charset="0"/>
              </a:rPr>
              <a:t>ﻟﻔﻴﺔ</a:t>
            </a:r>
            <a:r>
              <a:rPr lang="ar-DZ" dirty="0" smtClean="0">
                <a:latin typeface="Arial" pitchFamily="34" charset="0"/>
                <a:cs typeface="Arial" pitchFamily="34" charset="0"/>
              </a:rPr>
              <a:t> ﺍﻟﺜﺎﻟﺜﺔ ﺗﻐيرت سمات العالم تغيرا سريعا، ﻋﻜـﺲ ظلاله ﻋﻠـى   المجلات الاقتصادية ﻭ ﺍﻟﺴﻴﺎﺳﻴﺔ ﻭﺍﻟﺜﻘﺎﻓﻴﺔ  وﺍﻟﺘﻜﻨﻮﻟﻮﺟﻴﺔ ، ﻭﻓﺮﺽ تحديات كبيرة على المؤسسة الإدارية </a:t>
            </a:r>
            <a:r>
              <a:rPr lang="ar-DZ" dirty="0" err="1" smtClean="0">
                <a:latin typeface="Arial" pitchFamily="34" charset="0"/>
                <a:cs typeface="Arial" pitchFamily="34" charset="0"/>
              </a:rPr>
              <a:t>ﺍ</a:t>
            </a:r>
            <a:r>
              <a:rPr lang="ar-DZ" dirty="0" smtClean="0">
                <a:latin typeface="Arial" pitchFamily="34" charset="0"/>
                <a:cs typeface="Arial" pitchFamily="34" charset="0"/>
              </a:rPr>
              <a:t>ﻹﺩﺍﺭﻳﺔ ، مما ﺩﻓﻌﻬﺎ ﺇﱃ ﺍﻟﺘﺤﻮﻝ إلى ﻣﻨﻈﻤﺎﺕ ﻟﻠﻤﻌﺮﻓﺔ ﺗﻨﺘﺠﻬﺎ ﻭﺗﻮﻇﻔﻬﺎ في المنافسة </a:t>
            </a:r>
            <a:r>
              <a:rPr lang="ar-DZ" dirty="0" err="1" smtClean="0">
                <a:latin typeface="Arial" pitchFamily="34" charset="0"/>
                <a:cs typeface="Arial" pitchFamily="34" charset="0"/>
              </a:rPr>
              <a:t>وﺍلإﺳﺘﻤﺮﺍﺭ</a:t>
            </a:r>
            <a:r>
              <a:rPr lang="ar-DZ" dirty="0" smtClean="0">
                <a:latin typeface="Arial" pitchFamily="34" charset="0"/>
                <a:cs typeface="Arial" pitchFamily="34" charset="0"/>
              </a:rPr>
              <a:t>.</a:t>
            </a:r>
          </a:p>
          <a:p>
            <a:pPr algn="just" rtl="1"/>
            <a:r>
              <a:rPr lang="ar-DZ" dirty="0" smtClean="0">
                <a:latin typeface="Arial" pitchFamily="34" charset="0"/>
                <a:cs typeface="Arial" pitchFamily="34" charset="0"/>
              </a:rPr>
              <a:t>ﻭﻣﻊ ﺍﻟﺜﻮﺭﺓ ﺍﻟﻌﻠﻤﻴﺔ وﺍﻟﺘﻘﻨﻴﺔ التي ﺗﺮﻛﺖ ﺃﺛﺎﺭﻫﺎ ﰲ ﻛﺎﻓﺔ مجالات الحياة، ﻇﻬﺮﺕ ﺿـﺮﻭﺭﺓ ﺍﻟـﺘﻌﻠﻢ ﺍﻟﺘﻨﻈﻴﻤـﻲ  ﻟﻠﻤﻨﻈﻤﺎﺕ </a:t>
            </a:r>
            <a:r>
              <a:rPr lang="ar-DZ" dirty="0" err="1" smtClean="0">
                <a:latin typeface="Arial" pitchFamily="34" charset="0"/>
                <a:cs typeface="Arial" pitchFamily="34" charset="0"/>
              </a:rPr>
              <a:t>ا</a:t>
            </a:r>
            <a:r>
              <a:rPr lang="ar-DZ" dirty="0" smtClean="0">
                <a:latin typeface="Arial" pitchFamily="34" charset="0"/>
                <a:cs typeface="Arial" pitchFamily="34" charset="0"/>
              </a:rPr>
              <a:t>ﻹﺩﺍﺭﻳﺔ ، ويمكن ﺭﺻﺪ ﺩﻭﺍﻋﻲ ﻫﺬﺍ ﺍﻟﺘﻌﻠﻢ ﰲ ﺍﻟﻌﻨﺎﺻﺮ ﺍﻟﺘﺎﻟﻴﺔ:</a:t>
            </a:r>
          </a:p>
          <a:p>
            <a:pPr marL="342900" indent="-342900" algn="just" rtl="1">
              <a:buFont typeface="+mj-lt"/>
              <a:buAutoNum type="arabicPeriod"/>
            </a:pPr>
            <a:r>
              <a:rPr lang="ar-DZ" dirty="0" smtClean="0">
                <a:latin typeface="Arial" pitchFamily="34" charset="0"/>
                <a:cs typeface="Arial" pitchFamily="34" charset="0"/>
              </a:rPr>
              <a:t> -  </a:t>
            </a:r>
            <a:r>
              <a:rPr lang="ar-DZ" b="1" dirty="0" smtClean="0">
                <a:solidFill>
                  <a:schemeClr val="accent5">
                    <a:lumMod val="60000"/>
                    <a:lumOff val="40000"/>
                  </a:schemeClr>
                </a:solidFill>
                <a:latin typeface="Arial" pitchFamily="34" charset="0"/>
                <a:cs typeface="Arial" pitchFamily="34" charset="0"/>
              </a:rPr>
              <a:t>الانفجار ﺍلديمغرافي</a:t>
            </a:r>
            <a:r>
              <a:rPr lang="ar-DZ" dirty="0" smtClean="0">
                <a:latin typeface="Arial" pitchFamily="34" charset="0"/>
                <a:cs typeface="Arial" pitchFamily="34" charset="0"/>
              </a:rPr>
              <a:t>:</a:t>
            </a:r>
          </a:p>
          <a:p>
            <a:pPr marL="342900" indent="-342900" algn="just" rtl="1"/>
            <a:r>
              <a:rPr lang="ar-DZ" dirty="0" smtClean="0">
                <a:latin typeface="Arial" pitchFamily="34" charset="0"/>
                <a:cs typeface="Arial" pitchFamily="34" charset="0"/>
              </a:rPr>
              <a:t>  ﺇﻥ ﺛﻮﺭﺓ المعلومات ﻭﻋﺼﺮ </a:t>
            </a:r>
            <a:r>
              <a:rPr lang="ar-DZ" dirty="0" err="1" smtClean="0">
                <a:latin typeface="Arial" pitchFamily="34" charset="0"/>
                <a:cs typeface="Arial" pitchFamily="34" charset="0"/>
              </a:rPr>
              <a:t>ﺍ</a:t>
            </a:r>
            <a:r>
              <a:rPr lang="ar-DZ" dirty="0" smtClean="0">
                <a:latin typeface="Arial" pitchFamily="34" charset="0"/>
                <a:cs typeface="Arial" pitchFamily="34" charset="0"/>
              </a:rPr>
              <a:t>ﻻ</a:t>
            </a:r>
            <a:r>
              <a:rPr lang="ar-DZ" dirty="0" err="1" smtClean="0">
                <a:latin typeface="Arial" pitchFamily="34" charset="0"/>
                <a:cs typeface="Arial" pitchFamily="34" charset="0"/>
              </a:rPr>
              <a:t>ﻟﻜﺘﺮﻭﻧﻴﺎﺕ</a:t>
            </a:r>
            <a:r>
              <a:rPr lang="ar-DZ" dirty="0" smtClean="0">
                <a:latin typeface="Arial" pitchFamily="34" charset="0"/>
                <a:cs typeface="Arial" pitchFamily="34" charset="0"/>
              </a:rPr>
              <a:t> المدعم ﺑﺎﻟﻌﻘﻮﻝ المتزايدة وﺍﻟﺬﻛﺎﺀ ﺳﺎﻋﺪﺕ ﻋﻠـﻰ الانفجار الديمغرافي المتسارع ﺍﻟﺬﻱ ﺃﺻﺒﺤﺖ بموجبه المعارف والأفكار وﻟﻨﻈﺮﻳﺎﺕ ﺗﺘﻀﺎﻋﻒ ﻛﻞ ﺛﻼ</a:t>
            </a:r>
            <a:r>
              <a:rPr lang="ar-DZ" dirty="0" err="1" smtClean="0">
                <a:latin typeface="Arial" pitchFamily="34" charset="0"/>
                <a:cs typeface="Arial" pitchFamily="34" charset="0"/>
              </a:rPr>
              <a:t>ﺛﺔ</a:t>
            </a:r>
            <a:r>
              <a:rPr lang="ar-DZ" dirty="0" smtClean="0">
                <a:latin typeface="Arial" pitchFamily="34" charset="0"/>
                <a:cs typeface="Arial" pitchFamily="34" charset="0"/>
              </a:rPr>
              <a:t> ﺃﻭ ﺃﺭﺑﻊ ﺳﻨﻮﺍﺕ.  </a:t>
            </a:r>
          </a:p>
          <a:p>
            <a:pPr marL="342900" indent="-342900" algn="just" rtl="1">
              <a:buFont typeface="+mj-lt"/>
              <a:buAutoNum type="arabicPeriod" startAt="2"/>
            </a:pPr>
            <a:r>
              <a:rPr lang="ar-DZ" dirty="0" smtClean="0">
                <a:latin typeface="Arial" pitchFamily="34" charset="0"/>
                <a:cs typeface="Arial" pitchFamily="34" charset="0"/>
              </a:rPr>
              <a:t> </a:t>
            </a:r>
            <a:r>
              <a:rPr lang="ar-DZ" b="1" dirty="0" smtClean="0">
                <a:solidFill>
                  <a:schemeClr val="accent5">
                    <a:lumMod val="60000"/>
                    <a:lumOff val="40000"/>
                  </a:schemeClr>
                </a:solidFill>
                <a:latin typeface="Arial" pitchFamily="34" charset="0"/>
                <a:cs typeface="Arial" pitchFamily="34" charset="0"/>
              </a:rPr>
              <a:t>التغيير التقني:</a:t>
            </a:r>
          </a:p>
          <a:p>
            <a:pPr marL="342900" indent="-342900" algn="just" rtl="1"/>
            <a:r>
              <a:rPr lang="ar-DZ" dirty="0" smtClean="0">
                <a:latin typeface="Arial" pitchFamily="34" charset="0"/>
                <a:cs typeface="Arial" pitchFamily="34" charset="0"/>
              </a:rPr>
              <a:t>        ﺷﻬﺪ العالم ﻃﻔﺮﺍﺕ ﻫﺎﺋﻠﺔ في المجال التقني ﺃﻓﺮﺯﺕ ﻭﺍﻗﻌﺎﹰ ﺟﺪﻳﺪﺍﹰ ﻳﻘﻮﻡ ﻋﻠﻰ </a:t>
            </a:r>
            <a:r>
              <a:rPr lang="ar-DZ" dirty="0" err="1" smtClean="0">
                <a:latin typeface="Arial" pitchFamily="34" charset="0"/>
                <a:cs typeface="Arial" pitchFamily="34" charset="0"/>
              </a:rPr>
              <a:t>ا</a:t>
            </a:r>
            <a:r>
              <a:rPr lang="ar-DZ" dirty="0" smtClean="0">
                <a:latin typeface="Arial" pitchFamily="34" charset="0"/>
                <a:cs typeface="Arial" pitchFamily="34" charset="0"/>
              </a:rPr>
              <a:t>ﻻ</a:t>
            </a:r>
            <a:r>
              <a:rPr lang="ar-DZ" dirty="0" err="1" smtClean="0">
                <a:latin typeface="Arial" pitchFamily="34" charset="0"/>
                <a:cs typeface="Arial" pitchFamily="34" charset="0"/>
              </a:rPr>
              <a:t>ﺗﺼﺎﻝ</a:t>
            </a:r>
            <a:r>
              <a:rPr lang="ar-DZ" dirty="0" smtClean="0">
                <a:latin typeface="Arial" pitchFamily="34" charset="0"/>
                <a:cs typeface="Arial" pitchFamily="34" charset="0"/>
              </a:rPr>
              <a:t> ﻭ ﺍﻟﺘﻮﺍﺻل المباشر  ﻣﻦ خلال </a:t>
            </a:r>
            <a:r>
              <a:rPr lang="ar-DZ" dirty="0" err="1" smtClean="0">
                <a:latin typeface="Arial" pitchFamily="34" charset="0"/>
                <a:cs typeface="Arial" pitchFamily="34" charset="0"/>
              </a:rPr>
              <a:t>ﺍ</a:t>
            </a:r>
            <a:r>
              <a:rPr lang="ar-DZ" dirty="0" smtClean="0">
                <a:latin typeface="Arial" pitchFamily="34" charset="0"/>
                <a:cs typeface="Arial" pitchFamily="34" charset="0"/>
              </a:rPr>
              <a:t>ﻷﻗﻤﺎﺭ ﺍﻟﺼﻨﺎﻋﻴﺔ ﻭﺍﻟﺒﺚ ﺍﻟﻔﻀﺎﺋﻲ ﻭﺷﺒﻜﺎﺕ المعلومات ﻭﺗﺮﺗﺐ ﻋﻠﻰ ﺫﻟﻚ ﺃﻥ العالم ﻳﻌﻴﺶ ﺍﻟﻴﻮﻡ عصر المعلومات ﻭﻣﺮﺍﻛﺰ ﺍﻟﺒﺤﻮﺙ.  </a:t>
            </a:r>
          </a:p>
          <a:p>
            <a:pPr marL="342900" indent="-342900" algn="just" rtl="1"/>
            <a:r>
              <a:rPr lang="ar-DZ" dirty="0" smtClean="0">
                <a:latin typeface="Arial" pitchFamily="34" charset="0"/>
                <a:cs typeface="Arial" pitchFamily="34" charset="0"/>
              </a:rPr>
              <a:t>      ﻭﺗﺮﺗﺐ ﻋﻠﻴﻬﺎ ﺍﺯﺩﻫﺎﺭ ﺍﻟﺘﻌﻠﻢ ﻋﻦ ﺑﻌﺪ ﻭﺳﻬﻮﻟﺔ الحصول ﻋﻠﻰ المعلومات ﻭﺍﻟﻮﺻﻮﻝ إلى المعرفة بمجرد  ﺍﻟﻀﻐﻂ ﻋﻠﻰ الحاسوب ﺩﻭﻥ ﻋﻨﺎﺀ . </a:t>
            </a:r>
          </a:p>
          <a:p>
            <a:pPr marL="342900" indent="-342900" algn="just" rtl="1">
              <a:buFont typeface="+mj-lt"/>
              <a:buAutoNum type="arabicPeriod" startAt="3"/>
            </a:pPr>
            <a:r>
              <a:rPr lang="ar-DZ" dirty="0" smtClean="0">
                <a:latin typeface="Arial" pitchFamily="34" charset="0"/>
                <a:cs typeface="Arial" pitchFamily="34" charset="0"/>
              </a:rPr>
              <a:t> </a:t>
            </a:r>
            <a:r>
              <a:rPr lang="ar-DZ" b="1" dirty="0" smtClean="0">
                <a:solidFill>
                  <a:schemeClr val="accent5">
                    <a:lumMod val="60000"/>
                    <a:lumOff val="40000"/>
                  </a:schemeClr>
                </a:solidFill>
                <a:latin typeface="Arial" pitchFamily="34" charset="0"/>
                <a:cs typeface="Arial" pitchFamily="34" charset="0"/>
              </a:rPr>
              <a:t>التغير الاجتماعي:</a:t>
            </a:r>
          </a:p>
          <a:p>
            <a:pPr marL="342900" indent="-342900" algn="just" rtl="1"/>
            <a:r>
              <a:rPr lang="ar-DZ" b="1" dirty="0" smtClean="0">
                <a:solidFill>
                  <a:schemeClr val="accent5">
                    <a:lumMod val="60000"/>
                    <a:lumOff val="40000"/>
                  </a:schemeClr>
                </a:solidFill>
                <a:latin typeface="Arial" pitchFamily="34" charset="0"/>
                <a:cs typeface="Arial" pitchFamily="34" charset="0"/>
              </a:rPr>
              <a:t>      </a:t>
            </a:r>
            <a:r>
              <a:rPr lang="ar-DZ" dirty="0" smtClean="0">
                <a:latin typeface="Arial" pitchFamily="34" charset="0"/>
                <a:cs typeface="Arial" pitchFamily="34" charset="0"/>
              </a:rPr>
              <a:t>ﺗﺮﻙ ﺍﻟتغير ﺍﻻ</a:t>
            </a:r>
            <a:r>
              <a:rPr lang="ar-DZ" dirty="0" err="1" smtClean="0">
                <a:latin typeface="Arial" pitchFamily="34" charset="0"/>
                <a:cs typeface="Arial" pitchFamily="34" charset="0"/>
              </a:rPr>
              <a:t>ﻗﺘﺼﺎﺩﻱ</a:t>
            </a:r>
            <a:r>
              <a:rPr lang="ar-DZ" dirty="0" smtClean="0">
                <a:latin typeface="Arial" pitchFamily="34" charset="0"/>
                <a:cs typeface="Arial" pitchFamily="34" charset="0"/>
              </a:rPr>
              <a:t> ﻭالثقافي ﺃﺛﺎﺭﺍ ﻭﺍﺿﺤﺔ ﰲ ﺍﻟتغيرات </a:t>
            </a:r>
            <a:r>
              <a:rPr lang="ar-DZ" dirty="0" err="1" smtClean="0">
                <a:latin typeface="Arial" pitchFamily="34" charset="0"/>
                <a:cs typeface="Arial" pitchFamily="34" charset="0"/>
              </a:rPr>
              <a:t>ا</a:t>
            </a:r>
            <a:r>
              <a:rPr lang="ar-DZ" dirty="0" smtClean="0">
                <a:latin typeface="Arial" pitchFamily="34" charset="0"/>
                <a:cs typeface="Arial" pitchFamily="34" charset="0"/>
              </a:rPr>
              <a:t>ﻻ</a:t>
            </a:r>
            <a:r>
              <a:rPr lang="ar-DZ" dirty="0" err="1" smtClean="0">
                <a:latin typeface="Arial" pitchFamily="34" charset="0"/>
                <a:cs typeface="Arial" pitchFamily="34" charset="0"/>
              </a:rPr>
              <a:t>ﺟﺘﻤﺎﻋﻴﺔ</a:t>
            </a:r>
            <a:r>
              <a:rPr lang="ar-DZ" dirty="0" smtClean="0">
                <a:latin typeface="Arial" pitchFamily="34" charset="0"/>
                <a:cs typeface="Arial" pitchFamily="34" charset="0"/>
              </a:rPr>
              <a:t> ﻭ ﺍﻟﺴﻴﺎﺳﻴﺔ ﺍﻧﻌﻜﺴﺖ ﻋﻠﻰ ﻃﻤﻮﺡ </a:t>
            </a:r>
            <a:r>
              <a:rPr lang="ar-DZ" dirty="0" err="1" smtClean="0">
                <a:latin typeface="Arial" pitchFamily="34" charset="0"/>
                <a:cs typeface="Arial" pitchFamily="34" charset="0"/>
              </a:rPr>
              <a:t>ﺍ</a:t>
            </a:r>
            <a:r>
              <a:rPr lang="ar-DZ" dirty="0" smtClean="0">
                <a:latin typeface="Arial" pitchFamily="34" charset="0"/>
                <a:cs typeface="Arial" pitchFamily="34" charset="0"/>
              </a:rPr>
              <a:t>ﻷﻓﺮﺍﺩ والجماعات، وتغير القيم والأذواق. وﺑﺪﺃ المستهلكون ﺴﺘﻬﻠﻜﻮﻥ ﻳﺒﺤﺜﻮﻥ ﻋﻦ ﺍﻟﺴﻠﻊ ﻭالخدمات  ﺫﺍﺕ ﺍﻟﻨﻮﻋﻴﺔ الجيدة  ﻭاﻟﺴﻌﺮ المناسب ﻭﺍﻟﺴﺮﻋﺔ ﰲ ﺍﻟﺘﻮﺻﻴﻞ ﻭﺍﻟﺼﻴﺎﻧﺔ .ﺃﻣﺎ ﺍﻟﻌﺎﻣﻠﻮﻥ ﻓﻘﺪ ﺗﺰﺍﻳﺪﺕ ﺗﻮﻗﻌاتهم وﻃﻤوحاتهم وﻣﻄﺎﻟﺒﻬﻢ نحو ﺑﻴﺌﺔ ﻋﻤﻞ ﻫﺎﺩﺋﺔ </a:t>
            </a:r>
            <a:r>
              <a:rPr lang="ar-DZ" dirty="0" err="1" smtClean="0">
                <a:latin typeface="Arial" pitchFamily="34" charset="0"/>
                <a:cs typeface="Arial" pitchFamily="34" charset="0"/>
              </a:rPr>
              <a:t>ﻭﺃﻣﻨﺔ</a:t>
            </a:r>
            <a:r>
              <a:rPr lang="ar-DZ" dirty="0" smtClean="0">
                <a:latin typeface="Arial" pitchFamily="34" charset="0"/>
                <a:cs typeface="Arial" pitchFamily="34" charset="0"/>
              </a:rPr>
              <a:t> .  </a:t>
            </a:r>
          </a:p>
        </p:txBody>
      </p:sp>
    </p:spTree>
  </p:cSld>
  <p:clrMapOvr>
    <a:masterClrMapping/>
  </p:clrMapOvr>
  <p:transition spd="slow">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571480"/>
            <a:ext cx="8215370" cy="6463308"/>
          </a:xfrm>
          <a:prstGeom prst="rect">
            <a:avLst/>
          </a:prstGeom>
          <a:noFill/>
        </p:spPr>
        <p:txBody>
          <a:bodyPr wrap="square" rtlCol="0">
            <a:spAutoFit/>
          </a:bodyPr>
          <a:lstStyle/>
          <a:p>
            <a:pPr algn="r" rtl="1"/>
            <a:r>
              <a:rPr lang="ar-DZ" b="1" dirty="0" smtClean="0">
                <a:latin typeface="Arial" pitchFamily="34" charset="0"/>
                <a:cs typeface="Arial" pitchFamily="34" charset="0"/>
              </a:rPr>
              <a:t>دراسة حالة سابقة:</a:t>
            </a:r>
            <a:endParaRPr lang="fr-FR" b="1" dirty="0" smtClean="0">
              <a:latin typeface="Arial" pitchFamily="34" charset="0"/>
              <a:cs typeface="Arial" pitchFamily="34" charset="0"/>
            </a:endParaRPr>
          </a:p>
          <a:p>
            <a:pPr algn="r" rtl="1"/>
            <a:r>
              <a:rPr lang="ar-DZ" dirty="0" smtClean="0">
                <a:latin typeface="Arial" pitchFamily="34" charset="0"/>
                <a:cs typeface="Arial" pitchFamily="34" charset="0"/>
              </a:rPr>
              <a:t>ترتكز هذه الدراسة على المديرية العامة لسوناطراك بحيدرة الجزائر العاصمة، حيث استغرقت هذه الدراسة شهر أفريل وماي من عام 2010، اقتصر المجال الموضوعي في هذه الدراسة على تناول الأسباب التي تدفع مؤسسة سوناطراك تبني مفهوم التعلم التنظيمي وكذا خصائصه وممارسته.</a:t>
            </a:r>
          </a:p>
          <a:p>
            <a:pPr algn="r" rtl="1"/>
            <a:r>
              <a:rPr lang="ar-DZ" dirty="0" smtClean="0">
                <a:latin typeface="Arial" pitchFamily="34" charset="0"/>
                <a:cs typeface="Arial" pitchFamily="34" charset="0"/>
              </a:rPr>
              <a:t>حيث تم اختيار عينة عشوائية  من العاملين بمؤسسة سوناطراك وتم حصر كافة  مجتمع الدراسة المتمثلة في العاملين بالمديرية العامة بالجزائر العاصمة. استخدمت في هذه الدراسة مجموعة من الأدوات عند جمع البيانات والمعلومات عن مؤسسة سوناطراك  مثل المقابلات والزيارات الميدانية مع الإطارات ومسؤولي المؤسسة بغرض الحصول على العديد من النتائج، أيضا الملاحظة والمجلات والوثائق الخاصة بالمؤسسة كذلك الاستبيانات التي وزعت على الأفراد .</a:t>
            </a:r>
          </a:p>
          <a:p>
            <a:pPr algn="r" rtl="1"/>
            <a:r>
              <a:rPr lang="ar-DZ" dirty="0" smtClean="0">
                <a:latin typeface="Arial" pitchFamily="34" charset="0"/>
                <a:cs typeface="Arial" pitchFamily="34" charset="0"/>
              </a:rPr>
              <a:t>فمن خلال هذه الدراسة تم التطرق إلى واقع التعلم التنظيمي بمؤسسة سوناطراك كمدخل من مداخل تحسين، وتم التوصل إلى النتائج التالية:</a:t>
            </a:r>
          </a:p>
          <a:p>
            <a:pPr algn="r" rtl="1">
              <a:buFont typeface="Wingdings" pitchFamily="2" charset="2"/>
              <a:buChar char="v"/>
            </a:pPr>
            <a:r>
              <a:rPr lang="ar-DZ" dirty="0" smtClean="0">
                <a:latin typeface="Arial" pitchFamily="34" charset="0"/>
                <a:cs typeface="Arial" pitchFamily="34" charset="0"/>
              </a:rPr>
              <a:t> توجد بعض المؤشرات الايجابية التي توحي ببداية الاهتمام بمفهوم التعلم التنظيمي وهذا من خلال الملتقيات التي تنظمها شركة سوناطراك في مراكز التأهيل التابعة لها.</a:t>
            </a:r>
          </a:p>
          <a:p>
            <a:pPr algn="r" rtl="1">
              <a:buFont typeface="Wingdings" pitchFamily="2" charset="2"/>
              <a:buChar char="v"/>
            </a:pPr>
            <a:r>
              <a:rPr lang="ar-DZ" dirty="0" smtClean="0">
                <a:latin typeface="Arial" pitchFamily="34" charset="0"/>
                <a:cs typeface="Arial" pitchFamily="34" charset="0"/>
              </a:rPr>
              <a:t> تعمل مؤسسة سوناطراك على تطوير الكفاءات وخبرات أفرادها من خلال سياسة التكوين التي تتبعها والتي تساهم بشكل كبير في رفع مستوى التعلم لدى أفرادها .</a:t>
            </a:r>
          </a:p>
          <a:p>
            <a:pPr algn="r" rtl="1">
              <a:buFont typeface="Wingdings" pitchFamily="2" charset="2"/>
              <a:buChar char="v"/>
            </a:pPr>
            <a:r>
              <a:rPr lang="ar-DZ" dirty="0" smtClean="0">
                <a:latin typeface="Arial" pitchFamily="34" charset="0"/>
                <a:cs typeface="Arial" pitchFamily="34" charset="0"/>
              </a:rPr>
              <a:t> ﻧﻘﺺ ﺛﻘﺎﻓﺔ ﺍﻟﻌﻤﻞ الجماعي ﰲ ﺗﻨﻔﻴﺬ المهام ﻭﻫﺬﺍ ﺑﺴﺒﺐ تدني  ﻣﺴﺘﻮﻯ </a:t>
            </a:r>
            <a:r>
              <a:rPr lang="ar-DZ" dirty="0" err="1" smtClean="0">
                <a:latin typeface="Arial" pitchFamily="34" charset="0"/>
                <a:cs typeface="Arial" pitchFamily="34" charset="0"/>
              </a:rPr>
              <a:t>ﺍﻟﺘﺒﺎﺩ</a:t>
            </a:r>
            <a:r>
              <a:rPr lang="ar-DZ" dirty="0" smtClean="0">
                <a:latin typeface="Arial" pitchFamily="34" charset="0"/>
                <a:cs typeface="Arial" pitchFamily="34" charset="0"/>
              </a:rPr>
              <a:t>ﻻﺕ بين  ﺃﻗﺴام المؤسسة إذ أنها ﻻ تحدث  </a:t>
            </a:r>
            <a:r>
              <a:rPr lang="ar-DZ" dirty="0" err="1" smtClean="0">
                <a:latin typeface="Arial" pitchFamily="34" charset="0"/>
                <a:cs typeface="Arial" pitchFamily="34" charset="0"/>
              </a:rPr>
              <a:t>ﺇ</a:t>
            </a:r>
            <a:r>
              <a:rPr lang="ar-DZ" dirty="0" smtClean="0">
                <a:latin typeface="Arial" pitchFamily="34" charset="0"/>
                <a:cs typeface="Arial" pitchFamily="34" charset="0"/>
              </a:rPr>
              <a:t>ﻻ ﺃﺣﻴﺎﻧﺎ وفي  ﺣﺎﻟﺔ ﺍﻟﻀﺮﻭﺭﺓ.ﻭﻫﻮ ﻣﺎ ﻳﺆﺛﺮ ﻋﻠﻰ ﻋﻤﻠﻴﺔ ﺍﻟﺘﻌﻠﻢ ﺍﻟﺘﻨﻈﻴﻤﻲ  والتي تعتبر عملية ﺗﺘﻜﺎﻣﻞ ﻓﻴﻬﺎ ﺟﻬﻮﺩ جميع العاملين ﻣﻦ ﺃﺟﻞ ﺗﻌﺰﻳﺰ ﻓﺮﺹ ﺍﻟﺘﻌﻠﻢ ﻭﺗﻌﻤﻴﻤﻪ في جميع أرجاء المؤسسة . </a:t>
            </a:r>
          </a:p>
          <a:p>
            <a:pPr algn="r" rtl="1">
              <a:buFont typeface="Wingdings" pitchFamily="2" charset="2"/>
              <a:buChar char="v"/>
            </a:pPr>
            <a:r>
              <a:rPr lang="ar-DZ" dirty="0" smtClean="0">
                <a:latin typeface="Arial" pitchFamily="34" charset="0"/>
                <a:cs typeface="Arial" pitchFamily="34" charset="0"/>
              </a:rPr>
              <a:t> ﻏﻴﺎﺏ ﺍﻟﺮﺅﻳﺔ المشتركة ﻟﺪﻯ ﻣﺆﺳﺴﺔ  ﺳﻮﻧﺎﻃﺮﺍﻙ ﻭﻫﺬﺍ ﺑﺴﺒﺐ ﻭﺟﻮﺩ ﻣﺮﻛﺰﻳﺔ في اتخاذ ﺍﻟﻘﺮﺍﺭﺍﺕ  والتي تمنع ﻷﻓﺮﺍﺩ ﻣﻦ المشاركة ﻭﻣﻨﺎﻗﺸﺔ  المشاكل </a:t>
            </a:r>
            <a:r>
              <a:rPr lang="ar-DZ" dirty="0" err="1" smtClean="0">
                <a:latin typeface="Arial" pitchFamily="34" charset="0"/>
                <a:cs typeface="Arial" pitchFamily="34" charset="0"/>
              </a:rPr>
              <a:t>ﺍﻟ</a:t>
            </a:r>
            <a:r>
              <a:rPr lang="ar-DZ" dirty="0" smtClean="0">
                <a:latin typeface="Arial" pitchFamily="34" charset="0"/>
                <a:cs typeface="Arial" pitchFamily="34" charset="0"/>
              </a:rPr>
              <a:t>ﱵ ﺗﻌﺘﺮﺽ المؤسسة ﻭﻫﺬﺍ ﻣﺎ ﻳﻌﻴﻖ ﻋﻤﻠﻴﺔ ﺍﻟﺘﻌﻠﻢ ﺩﺍﺧﻞ المؤسسة . </a:t>
            </a:r>
          </a:p>
          <a:p>
            <a:pPr algn="r" rtl="1"/>
            <a:endParaRPr lang="ar-DZ" dirty="0" smtClean="0">
              <a:latin typeface="Arial" pitchFamily="34" charset="0"/>
              <a:cs typeface="Arial" pitchFamily="34" charset="0"/>
            </a:endParaRPr>
          </a:p>
          <a:p>
            <a:pPr algn="r" rtl="1"/>
            <a:endParaRPr lang="ar-DZ" dirty="0" smtClean="0">
              <a:latin typeface="Arial" pitchFamily="34" charset="0"/>
              <a:cs typeface="Arial" pitchFamily="34" charset="0"/>
            </a:endParaRPr>
          </a:p>
          <a:p>
            <a:pPr algn="r" rtl="1"/>
            <a:endParaRPr lang="fr-FR" dirty="0">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1000100" y="571480"/>
            <a:ext cx="7500990" cy="5000660"/>
          </a:xfrm>
          <a:prstGeom prst="ellipse">
            <a:avLst/>
          </a:prstGeom>
        </p:spPr>
        <p:style>
          <a:lnRef idx="1">
            <a:schemeClr val="accent3"/>
          </a:lnRef>
          <a:fillRef idx="2">
            <a:schemeClr val="accent3"/>
          </a:fillRef>
          <a:effectRef idx="1">
            <a:schemeClr val="accent3"/>
          </a:effectRef>
          <a:fontRef idx="minor">
            <a:schemeClr val="dk1"/>
          </a:fontRef>
        </p:style>
        <p:txBody>
          <a:bodyPr rtlCol="0" anchor="t"/>
          <a:lstStyle/>
          <a:p>
            <a:pPr algn="just" rtl="1"/>
            <a:r>
              <a:rPr lang="ar-DZ" sz="3600" b="1" dirty="0" smtClean="0">
                <a:ln w="12700">
                  <a:solidFill>
                    <a:schemeClr val="tx2">
                      <a:satMod val="155000"/>
                    </a:schemeClr>
                  </a:solidFill>
                  <a:prstDash val="solid"/>
                </a:ln>
                <a:solidFill>
                  <a:schemeClr val="bg2">
                    <a:tint val="85000"/>
                    <a:satMod val="155000"/>
                  </a:schemeClr>
                </a:solidFill>
                <a:latin typeface="Arial" pitchFamily="34" charset="0"/>
                <a:cs typeface="Arial" pitchFamily="34" charset="0"/>
              </a:rPr>
              <a:t> خاتمة:</a:t>
            </a:r>
          </a:p>
          <a:p>
            <a:pPr algn="just" rtl="1"/>
            <a:r>
              <a:rPr lang="ar-DZ" sz="2000" dirty="0" smtClean="0">
                <a:ln w="12700">
                  <a:solidFill>
                    <a:schemeClr val="tx2">
                      <a:satMod val="155000"/>
                    </a:schemeClr>
                  </a:solidFill>
                  <a:prstDash val="solid"/>
                </a:ln>
                <a:solidFill>
                  <a:schemeClr val="bg2">
                    <a:tint val="85000"/>
                    <a:satMod val="155000"/>
                  </a:schemeClr>
                </a:solidFill>
                <a:latin typeface="Arial" pitchFamily="34" charset="0"/>
                <a:cs typeface="Arial" pitchFamily="34" charset="0"/>
              </a:rPr>
              <a:t>يعد التعلم التنظيمي وسيلة هامة لمساعدة المنظمات في حل مشكلاتها والتجاوب مع بيئة العمل التي تتسم بالتعقيد وسرعة التغير ، فمن خلال التعلم التنظيمي يمكن للعاملين في المنظمة أن يتتبعوا الأخطاء ويكتشفوها ، بالإضافة إلى أنه يمكن لفرق العمل من خلال التعلم التنظيمي أن تعمل على توحيد الرؤية المشتركة لدى أعضائها وأن تضيف أفكار ومعارف جديدة أثناء مناقشاتها ، فالتعلم التنظيمي عملية تتعلق بإضافة أفكار وآراء جديدة تؤثر على اتجاهات وسلوك العاملين وكذلك على طريقة حل مشكلاتهم. </a:t>
            </a:r>
            <a:endParaRPr lang="fr-FR" dirty="0"/>
          </a:p>
        </p:txBody>
      </p:sp>
    </p:spTree>
  </p:cSld>
  <p:clrMapOvr>
    <a:masterClrMapping/>
  </p:clrMapOvr>
  <p:transition spd="slow">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86050" y="357166"/>
            <a:ext cx="3663182" cy="923330"/>
          </a:xfrm>
          <a:prstGeom prst="rect">
            <a:avLst/>
          </a:prstGeom>
          <a:noFill/>
        </p:spPr>
        <p:txBody>
          <a:bodyPr wrap="none" lIns="91440" tIns="45720" rIns="91440" bIns="45720">
            <a:spAutoFit/>
          </a:bodyPr>
          <a:lstStyle/>
          <a:p>
            <a:pPr algn="r"/>
            <a:r>
              <a:rPr lang="ar-DZ" sz="5400" b="1" cap="none"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latin typeface="Arial" pitchFamily="34" charset="0"/>
                <a:cs typeface="Arial" pitchFamily="34" charset="0"/>
              </a:rPr>
              <a:t>خطة البحــــث:</a:t>
            </a:r>
            <a:endParaRPr lang="fr-FR" sz="54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latin typeface="Arial" pitchFamily="34" charset="0"/>
              <a:cs typeface="Arial" pitchFamily="34" charset="0"/>
            </a:endParaRPr>
          </a:p>
        </p:txBody>
      </p:sp>
      <p:sp>
        <p:nvSpPr>
          <p:cNvPr id="3" name="Rectangle 2"/>
          <p:cNvSpPr/>
          <p:nvPr/>
        </p:nvSpPr>
        <p:spPr>
          <a:xfrm>
            <a:off x="7215206" y="1214422"/>
            <a:ext cx="1159292" cy="584775"/>
          </a:xfrm>
          <a:prstGeom prst="rect">
            <a:avLst/>
          </a:prstGeom>
          <a:noFill/>
        </p:spPr>
        <p:txBody>
          <a:bodyPr wrap="none" lIns="91440" tIns="45720" rIns="91440" bIns="45720">
            <a:spAutoFit/>
          </a:bodyPr>
          <a:lstStyle/>
          <a:p>
            <a:pPr algn="ctr"/>
            <a:r>
              <a:rPr lang="ar-DZ" sz="3200" b="1" cap="none"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latin typeface="Arial" pitchFamily="34" charset="0"/>
                <a:cs typeface="Arial" pitchFamily="34" charset="0"/>
              </a:rPr>
              <a:t>مقدمة </a:t>
            </a:r>
            <a:endParaRPr lang="fr-FR" sz="32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latin typeface="Arial" pitchFamily="34" charset="0"/>
              <a:cs typeface="Arial" pitchFamily="34" charset="0"/>
            </a:endParaRPr>
          </a:p>
        </p:txBody>
      </p:sp>
      <p:sp>
        <p:nvSpPr>
          <p:cNvPr id="4" name="ZoneTexte 3"/>
          <p:cNvSpPr txBox="1"/>
          <p:nvPr/>
        </p:nvSpPr>
        <p:spPr>
          <a:xfrm>
            <a:off x="1285852" y="1928802"/>
            <a:ext cx="7072362" cy="2954655"/>
          </a:xfrm>
          <a:prstGeom prst="rect">
            <a:avLst/>
          </a:prstGeom>
          <a:noFill/>
        </p:spPr>
        <p:txBody>
          <a:bodyPr wrap="square" rtlCol="0">
            <a:spAutoFit/>
          </a:bodyPr>
          <a:lstStyle/>
          <a:p>
            <a:pPr algn="just" rtl="1"/>
            <a:r>
              <a:rPr lang="ar-DZ" b="1" dirty="0" smtClean="0">
                <a:latin typeface="Arial" pitchFamily="34" charset="0"/>
                <a:cs typeface="Arial" pitchFamily="34" charset="0"/>
              </a:rPr>
              <a:t>المبحث الأول: ماهية التعلم التنظيمي. </a:t>
            </a:r>
          </a:p>
          <a:p>
            <a:pPr algn="just" rtl="1"/>
            <a:r>
              <a:rPr lang="ar-DZ" dirty="0" smtClean="0">
                <a:latin typeface="Arial" pitchFamily="34" charset="0"/>
                <a:cs typeface="Arial" pitchFamily="34" charset="0"/>
              </a:rPr>
              <a:t>المطلب الأول: مفهوم التعلم التنظيمي.</a:t>
            </a:r>
          </a:p>
          <a:p>
            <a:pPr algn="just" rtl="1"/>
            <a:r>
              <a:rPr lang="ar-DZ" dirty="0" smtClean="0">
                <a:latin typeface="Arial" pitchFamily="34" charset="0"/>
                <a:cs typeface="Arial" pitchFamily="34" charset="0"/>
              </a:rPr>
              <a:t>المطلب الثاني: أهمية التعلم التنظيمي. </a:t>
            </a:r>
          </a:p>
          <a:p>
            <a:pPr algn="just" rtl="1"/>
            <a:r>
              <a:rPr lang="ar-DZ" dirty="0" smtClean="0">
                <a:latin typeface="Arial" pitchFamily="34" charset="0"/>
                <a:cs typeface="Arial" pitchFamily="34" charset="0"/>
              </a:rPr>
              <a:t>المطلب الثالث: أبعاد التعلم التنظيمي. </a:t>
            </a:r>
          </a:p>
          <a:p>
            <a:pPr algn="just" rtl="1"/>
            <a:endParaRPr lang="ar-DZ" dirty="0" smtClean="0">
              <a:latin typeface="Arial" pitchFamily="34" charset="0"/>
              <a:cs typeface="Arial" pitchFamily="34" charset="0"/>
            </a:endParaRPr>
          </a:p>
          <a:p>
            <a:pPr algn="just" rtl="1"/>
            <a:r>
              <a:rPr lang="ar-DZ" b="1" dirty="0" smtClean="0">
                <a:latin typeface="Arial" pitchFamily="34" charset="0"/>
                <a:cs typeface="Arial" pitchFamily="34" charset="0"/>
              </a:rPr>
              <a:t>المبحث الثاني: أساسيات التعلم التنظيمي.</a:t>
            </a:r>
          </a:p>
          <a:p>
            <a:pPr algn="just" rtl="1"/>
            <a:r>
              <a:rPr lang="ar-DZ" dirty="0" smtClean="0">
                <a:latin typeface="Arial" pitchFamily="34" charset="0"/>
                <a:cs typeface="Arial" pitchFamily="34" charset="0"/>
              </a:rPr>
              <a:t>المطلب الأول: أنواع التعلم التنظيمي.</a:t>
            </a:r>
          </a:p>
          <a:p>
            <a:pPr algn="just" rtl="1"/>
            <a:r>
              <a:rPr lang="ar-DZ" dirty="0" smtClean="0">
                <a:latin typeface="Arial" pitchFamily="34" charset="0"/>
                <a:cs typeface="Arial" pitchFamily="34" charset="0"/>
              </a:rPr>
              <a:t>المطلب الثاني: آليات التعلم التنظيمي. </a:t>
            </a:r>
          </a:p>
          <a:p>
            <a:pPr algn="just" rtl="1"/>
            <a:r>
              <a:rPr lang="ar-DZ" dirty="0" smtClean="0">
                <a:latin typeface="Arial" pitchFamily="34" charset="0"/>
                <a:cs typeface="Arial" pitchFamily="34" charset="0"/>
              </a:rPr>
              <a:t>المطلب الثالث: ضرورة التعلم التنظيمي.</a:t>
            </a:r>
          </a:p>
          <a:p>
            <a:pPr algn="just" rtl="1"/>
            <a:endParaRPr lang="ar-DZ" dirty="0" smtClean="0">
              <a:latin typeface="Arial" pitchFamily="34" charset="0"/>
              <a:cs typeface="Arial" pitchFamily="34" charset="0"/>
            </a:endParaRPr>
          </a:p>
        </p:txBody>
      </p:sp>
      <p:sp>
        <p:nvSpPr>
          <p:cNvPr id="5" name="Rectangle 4"/>
          <p:cNvSpPr/>
          <p:nvPr/>
        </p:nvSpPr>
        <p:spPr>
          <a:xfrm>
            <a:off x="7000892" y="4714884"/>
            <a:ext cx="1356525" cy="954107"/>
          </a:xfrm>
          <a:prstGeom prst="rect">
            <a:avLst/>
          </a:prstGeom>
          <a:noFill/>
        </p:spPr>
        <p:txBody>
          <a:bodyPr wrap="square" lIns="91440" tIns="45720" rIns="91440" bIns="45720">
            <a:spAutoFit/>
          </a:bodyPr>
          <a:lstStyle/>
          <a:p>
            <a:pPr algn="r"/>
            <a:endParaRPr lang="ar-DZ" sz="2800" b="1" cap="none"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endParaRPr>
          </a:p>
          <a:p>
            <a:pPr algn="r"/>
            <a:r>
              <a:rPr lang="ar-DZ" sz="2800" b="1"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latin typeface="Arial" pitchFamily="34" charset="0"/>
                <a:cs typeface="Arial" pitchFamily="34" charset="0"/>
              </a:rPr>
              <a:t>خاتمة</a:t>
            </a:r>
            <a:r>
              <a:rPr lang="ar-DZ" sz="2800" b="1"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 </a:t>
            </a:r>
            <a:endParaRPr lang="fr-FR" sz="28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endParaRPr>
          </a:p>
        </p:txBody>
      </p:sp>
    </p:spTree>
  </p:cSld>
  <p:clrMapOvr>
    <a:masterClrMapping/>
  </p:clrMapOvr>
  <p:transition spd="slow">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29454" y="500042"/>
            <a:ext cx="1737976" cy="923330"/>
          </a:xfrm>
          <a:prstGeom prst="rect">
            <a:avLst/>
          </a:prstGeom>
          <a:noFill/>
        </p:spPr>
        <p:txBody>
          <a:bodyPr wrap="none" lIns="91440" tIns="45720" rIns="91440" bIns="45720">
            <a:spAutoFit/>
          </a:bodyPr>
          <a:lstStyle/>
          <a:p>
            <a:pPr algn="ctr"/>
            <a:r>
              <a:rPr lang="ar-DZ" sz="5400" b="1" i="1" u="sng"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مقدمة:</a:t>
            </a:r>
            <a:endParaRPr lang="fr-FR" sz="5400" b="1" i="1" u="sng"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3" name="Ellipse 2"/>
          <p:cNvSpPr/>
          <p:nvPr/>
        </p:nvSpPr>
        <p:spPr>
          <a:xfrm>
            <a:off x="1071538" y="1428736"/>
            <a:ext cx="7143800" cy="4000528"/>
          </a:xfrm>
          <a:prstGeom prst="ellipse">
            <a:avLst/>
          </a:prstGeom>
        </p:spPr>
        <p:style>
          <a:lnRef idx="1">
            <a:schemeClr val="accent5"/>
          </a:lnRef>
          <a:fillRef idx="2">
            <a:schemeClr val="accent5"/>
          </a:fillRef>
          <a:effectRef idx="1">
            <a:schemeClr val="accent5"/>
          </a:effectRef>
          <a:fontRef idx="minor">
            <a:schemeClr val="dk1"/>
          </a:fontRef>
        </p:style>
        <p:txBody>
          <a:bodyPr rtlCol="0" anchor="t"/>
          <a:lstStyle/>
          <a:p>
            <a:pPr algn="just" rtl="1"/>
            <a:r>
              <a:rPr lang="ar-DZ" dirty="0" smtClean="0">
                <a:latin typeface="Arial" pitchFamily="34" charset="0"/>
                <a:cs typeface="Arial" pitchFamily="34" charset="0"/>
              </a:rPr>
              <a:t>إن دخول المنظمات مناخ القرن الحادي والعشرين وما فيه من تحولات وتغيرات متسارعة، نتيجة الثورة الرقمية والمعلوماتية وتطور في وسائل الاتصال، فرض عليها واقعا جديدا يوجب عليها تبني مفاهيم إدارية حديثة للتكيف مع هذه المتغيرات ومن بين أهم هذه المفاهيم التعلم التنظيمي</a:t>
            </a:r>
            <a:r>
              <a:rPr lang="ar-DZ" sz="1600" dirty="0" smtClean="0"/>
              <a:t>. </a:t>
            </a:r>
          </a:p>
          <a:p>
            <a:pPr algn="just" rtl="1"/>
            <a:r>
              <a:rPr lang="ar-DZ" dirty="0" smtClean="0">
                <a:latin typeface="Arial" pitchFamily="34" charset="0"/>
                <a:cs typeface="Arial" pitchFamily="34" charset="0"/>
              </a:rPr>
              <a:t>وسنحاول في هذا البحث  تسليط  الضوء على مفهوم التعلم والتنظيم  ثم نعرج على التعلم التنظيمي أهميته وأبعاده، كما سنتطرق إلى أساسيات التعلم التنظيمي . </a:t>
            </a:r>
          </a:p>
          <a:p>
            <a:pPr algn="just" rtl="1"/>
            <a:endParaRPr lang="fr-FR" dirty="0">
              <a:latin typeface="Arial" pitchFamily="34" charset="0"/>
              <a:cs typeface="Arial" pitchFamily="34" charset="0"/>
            </a:endParaRPr>
          </a:p>
        </p:txBody>
      </p:sp>
    </p:spTree>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14546" y="357166"/>
            <a:ext cx="4564070" cy="523220"/>
          </a:xfrm>
          <a:prstGeom prst="rect">
            <a:avLst/>
          </a:prstGeom>
          <a:noFill/>
        </p:spPr>
        <p:txBody>
          <a:bodyPr wrap="none" lIns="91440" tIns="45720" rIns="91440" bIns="45720">
            <a:spAutoFit/>
          </a:bodyPr>
          <a:lstStyle/>
          <a:p>
            <a:pPr algn="r"/>
            <a:r>
              <a:rPr lang="ar-DZ" sz="28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المبحث الأول : </a:t>
            </a:r>
            <a:r>
              <a:rPr lang="ar-DZ"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ماهية التعلم التنظيمي </a:t>
            </a:r>
            <a:endParaRPr lang="fr-FR" sz="28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5" name="ZoneTexte 4"/>
          <p:cNvSpPr txBox="1"/>
          <p:nvPr/>
        </p:nvSpPr>
        <p:spPr>
          <a:xfrm>
            <a:off x="428596" y="928670"/>
            <a:ext cx="8286808" cy="6463308"/>
          </a:xfrm>
          <a:prstGeom prst="rect">
            <a:avLst/>
          </a:prstGeom>
          <a:noFill/>
        </p:spPr>
        <p:txBody>
          <a:bodyPr wrap="square" rtlCol="0">
            <a:spAutoFit/>
          </a:bodyPr>
          <a:lstStyle/>
          <a:p>
            <a:pPr algn="just" rtl="1"/>
            <a:r>
              <a:rPr lang="ar-DZ" b="1" dirty="0" smtClean="0">
                <a:latin typeface="Arial" pitchFamily="34" charset="0"/>
                <a:cs typeface="Arial" pitchFamily="34" charset="0"/>
              </a:rPr>
              <a:t>المطلب الأول: مفهوم التعلم التنظيمي:</a:t>
            </a:r>
          </a:p>
          <a:p>
            <a:pPr algn="just" rtl="1"/>
            <a:r>
              <a:rPr lang="ar-DZ" b="1" dirty="0" smtClean="0">
                <a:latin typeface="Arial" pitchFamily="34" charset="0"/>
                <a:cs typeface="Arial" pitchFamily="34" charset="0"/>
              </a:rPr>
              <a:t>أولا: مفهوم التعلم .</a:t>
            </a:r>
          </a:p>
          <a:p>
            <a:pPr algn="just" rtl="1">
              <a:lnSpc>
                <a:spcPct val="150000"/>
              </a:lnSpc>
            </a:pPr>
            <a:r>
              <a:rPr lang="ar-DZ" dirty="0" smtClean="0">
                <a:latin typeface="Arial" pitchFamily="34" charset="0"/>
                <a:cs typeface="Arial" pitchFamily="34" charset="0"/>
              </a:rPr>
              <a:t>هو عملية التفاعل المتكامل المحفز بالمعرفة والخبرات والمهارات الجديدة التي تؤدي إلى تغيير دائم نسبيا في السلوك ونتائج الأعمال، فحتى يتعلم الفرد لا بد أن يكون له هدف معين يسعى إلى تحقيقه، وهذا يعني أن الفرد لا بد أن يستجيب لمثير معين.</a:t>
            </a:r>
          </a:p>
          <a:p>
            <a:pPr algn="just" rtl="1">
              <a:lnSpc>
                <a:spcPct val="150000"/>
              </a:lnSpc>
            </a:pPr>
            <a:r>
              <a:rPr lang="ar-DZ" b="1" dirty="0" smtClean="0">
                <a:latin typeface="Arial" pitchFamily="34" charset="0"/>
                <a:cs typeface="Arial" pitchFamily="34" charset="0"/>
              </a:rPr>
              <a:t>ثانيا: مفهوم التنظيم.</a:t>
            </a:r>
          </a:p>
          <a:p>
            <a:pPr algn="just" rtl="1">
              <a:lnSpc>
                <a:spcPct val="150000"/>
              </a:lnSpc>
            </a:pPr>
            <a:r>
              <a:rPr lang="ar-DZ" dirty="0" smtClean="0">
                <a:latin typeface="Arial" pitchFamily="34" charset="0"/>
                <a:cs typeface="Arial" pitchFamily="34" charset="0"/>
              </a:rPr>
              <a:t>هو كيان اجتماعي منسق بوعي وله حدود واضحة المعالم ويعمل على أساس دائم لتحقيق هدف معين أو مجموعة أهداف.</a:t>
            </a:r>
          </a:p>
          <a:p>
            <a:pPr algn="just" rtl="1">
              <a:lnSpc>
                <a:spcPct val="150000"/>
              </a:lnSpc>
            </a:pPr>
            <a:r>
              <a:rPr lang="ar-DZ" b="1" dirty="0" smtClean="0">
                <a:latin typeface="Arial" pitchFamily="34" charset="0"/>
                <a:cs typeface="Arial" pitchFamily="34" charset="0"/>
              </a:rPr>
              <a:t>ثالثا: التعلم التنظيمي.</a:t>
            </a:r>
          </a:p>
          <a:p>
            <a:pPr algn="just" rtl="1">
              <a:lnSpc>
                <a:spcPct val="150000"/>
              </a:lnSpc>
            </a:pPr>
            <a:r>
              <a:rPr lang="ar-DZ" dirty="0" smtClean="0">
                <a:latin typeface="Arial" pitchFamily="34" charset="0"/>
                <a:cs typeface="Arial" pitchFamily="34" charset="0"/>
              </a:rPr>
              <a:t>هو المعالجة الصحيحة للمعلومات المكتسبة التي يصاحبها أو ينتج عنها تغيير في سلوك المنظمة، ويشير أيضا إلى أن هناك أربعة عمليات لا بد من تكاملها معا في التعلم التنظيمي هي: الحصول على المعرفة، توزيع المعلومات، تفسير المعلومات، الذاكرة التنظيمية.</a:t>
            </a:r>
          </a:p>
          <a:p>
            <a:pPr algn="just" rtl="1">
              <a:lnSpc>
                <a:spcPct val="150000"/>
              </a:lnSpc>
            </a:pPr>
            <a:r>
              <a:rPr lang="ar-DZ" dirty="0" smtClean="0">
                <a:latin typeface="Arial" pitchFamily="34" charset="0"/>
                <a:cs typeface="Arial" pitchFamily="34" charset="0"/>
              </a:rPr>
              <a:t>كما يعرف أيضا بأنه جهد متواصل تمارسه المنظمة في بناء وتنظيم المعرفة وتحسينها بهدف الوصول إلى معاني مشتركة كي يستفاد منها في حل المشكلات التي تواجهها عن طريق خبرات وتجارب.</a:t>
            </a:r>
          </a:p>
          <a:p>
            <a:pPr algn="just" rtl="1">
              <a:lnSpc>
                <a:spcPct val="150000"/>
              </a:lnSpc>
            </a:pPr>
            <a:r>
              <a:rPr lang="ar-DZ" b="1" dirty="0" smtClean="0">
                <a:latin typeface="Arial" pitchFamily="34" charset="0"/>
                <a:cs typeface="Arial" pitchFamily="34" charset="0"/>
              </a:rPr>
              <a:t>   </a:t>
            </a:r>
          </a:p>
          <a:p>
            <a:pPr algn="just" rtl="1">
              <a:lnSpc>
                <a:spcPct val="150000"/>
              </a:lnSpc>
            </a:pPr>
            <a:r>
              <a:rPr lang="ar-DZ" dirty="0" smtClean="0">
                <a:latin typeface="Arial" pitchFamily="34" charset="0"/>
                <a:cs typeface="Arial" pitchFamily="34" charset="0"/>
              </a:rPr>
              <a:t> </a:t>
            </a:r>
            <a:endParaRPr lang="fr-FR" dirty="0">
              <a:latin typeface="Arial" pitchFamily="34" charset="0"/>
              <a:cs typeface="Arial" pitchFamily="34" charset="0"/>
            </a:endParaRPr>
          </a:p>
        </p:txBody>
      </p:sp>
    </p:spTree>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71472" y="357166"/>
            <a:ext cx="8215370" cy="6740307"/>
          </a:xfrm>
          <a:prstGeom prst="rect">
            <a:avLst/>
          </a:prstGeom>
          <a:noFill/>
        </p:spPr>
        <p:txBody>
          <a:bodyPr wrap="square" rtlCol="0">
            <a:spAutoFit/>
          </a:bodyPr>
          <a:lstStyle/>
          <a:p>
            <a:pPr algn="just" rtl="1"/>
            <a:r>
              <a:rPr lang="ar-DZ" b="1" dirty="0" smtClean="0">
                <a:latin typeface="Arial" pitchFamily="34" charset="0"/>
                <a:cs typeface="Arial" pitchFamily="34" charset="0"/>
              </a:rPr>
              <a:t>المطلب الثاني: أهمية التعلم التنظيمي.</a:t>
            </a:r>
          </a:p>
          <a:p>
            <a:pPr algn="just" rtl="1"/>
            <a:r>
              <a:rPr lang="ar-DZ" dirty="0" smtClean="0">
                <a:latin typeface="Arial" pitchFamily="34" charset="0"/>
                <a:cs typeface="Arial" pitchFamily="34" charset="0"/>
              </a:rPr>
              <a:t>تنطوي أهمية التعلم التنظيمي على عدة مستويات، فهناك المستوي التشغيلي، المستوى العام، المستوى الاستراتيجي.</a:t>
            </a:r>
          </a:p>
          <a:p>
            <a:pPr marL="400050" indent="-400050" algn="just" rtl="1">
              <a:buFont typeface="+mj-lt"/>
              <a:buAutoNum type="romanUcPeriod"/>
            </a:pPr>
            <a:r>
              <a:rPr lang="ar-DZ" b="1" dirty="0" smtClean="0">
                <a:solidFill>
                  <a:schemeClr val="accent5">
                    <a:lumMod val="60000"/>
                    <a:lumOff val="40000"/>
                  </a:schemeClr>
                </a:solidFill>
                <a:latin typeface="Arial" pitchFamily="34" charset="0"/>
                <a:cs typeface="Arial" pitchFamily="34" charset="0"/>
              </a:rPr>
              <a:t>الأهمية التشغيلية للتعلم التنظيمي:</a:t>
            </a:r>
          </a:p>
          <a:p>
            <a:pPr marL="400050" indent="-400050" algn="just" rtl="1"/>
            <a:r>
              <a:rPr lang="ar-DZ" dirty="0" smtClean="0">
                <a:latin typeface="Arial" pitchFamily="34" charset="0"/>
                <a:cs typeface="Arial" pitchFamily="34" charset="0"/>
              </a:rPr>
              <a:t>          تكون أهمية التعلم التنظيمي  متجذرة في كسب الخبرة واستنباط الدروس الايجابية والسلبية، وكشف الأخطاء ويمكن تصحيحها، سنوضح الأهمية التشغيلية في النقاط التالية:</a:t>
            </a:r>
          </a:p>
          <a:p>
            <a:pPr marL="400050" indent="-400050" algn="just" rtl="1">
              <a:buFont typeface="Wingdings" pitchFamily="2" charset="2"/>
              <a:buChar char="Ø"/>
            </a:pPr>
            <a:r>
              <a:rPr lang="ar-DZ" dirty="0" smtClean="0">
                <a:latin typeface="Arial" pitchFamily="34" charset="0"/>
                <a:cs typeface="Arial" pitchFamily="34" charset="0"/>
              </a:rPr>
              <a:t>تعزيز رأس المال الاجتماعي والتنظيمي من خلال التعاون.</a:t>
            </a:r>
          </a:p>
          <a:p>
            <a:pPr marL="400050" indent="-400050" algn="just" rtl="1">
              <a:buFont typeface="Wingdings" pitchFamily="2" charset="2"/>
              <a:buChar char="Ø"/>
            </a:pPr>
            <a:r>
              <a:rPr lang="ar-DZ" dirty="0" smtClean="0">
                <a:latin typeface="Arial" pitchFamily="34" charset="0"/>
                <a:cs typeface="Arial" pitchFamily="34" charset="0"/>
              </a:rPr>
              <a:t>تمكين المنظمة من التكيف مع المتغيرات البيئية الداخلية والخارجية .</a:t>
            </a:r>
          </a:p>
          <a:p>
            <a:pPr marL="400050" indent="-400050" algn="just" rtl="1">
              <a:buFont typeface="Wingdings" pitchFamily="2" charset="2"/>
              <a:buChar char="Ø"/>
            </a:pPr>
            <a:r>
              <a:rPr lang="ar-DZ" dirty="0" smtClean="0">
                <a:latin typeface="Arial" pitchFamily="34" charset="0"/>
                <a:cs typeface="Arial" pitchFamily="34" charset="0"/>
              </a:rPr>
              <a:t>الزيادة في الإبداع التنظيمي.</a:t>
            </a:r>
          </a:p>
          <a:p>
            <a:pPr marL="400050" indent="-400050" algn="just" rtl="1">
              <a:buFont typeface="Wingdings" pitchFamily="2" charset="2"/>
              <a:buChar char="Ø"/>
            </a:pPr>
            <a:r>
              <a:rPr lang="ar-DZ" dirty="0" smtClean="0">
                <a:latin typeface="Arial" pitchFamily="34" charset="0"/>
                <a:cs typeface="Arial" pitchFamily="34" charset="0"/>
              </a:rPr>
              <a:t>رفع المستوى المعيشي للأفراد من خلال عوائدهم. </a:t>
            </a:r>
          </a:p>
          <a:p>
            <a:pPr marL="400050" indent="-400050" algn="just" rtl="1"/>
            <a:r>
              <a:rPr lang="ar-DZ" dirty="0" smtClean="0">
                <a:latin typeface="Arial" pitchFamily="34" charset="0"/>
                <a:cs typeface="Arial" pitchFamily="34" charset="0"/>
              </a:rPr>
              <a:t>          هذه الأهمية تتجلى في الاستفادة من خبرات الآخرين ونقلها إلى مخزونات المنظمة المعرفية وتفعيل أداء المنظمة والزيادة في فعالياتها التنظيمية وحسن اتخاذ القرارات.</a:t>
            </a:r>
          </a:p>
          <a:p>
            <a:pPr marL="400050" indent="-400050" algn="just" rtl="1">
              <a:buFont typeface="+mj-lt"/>
              <a:buAutoNum type="romanUcPeriod" startAt="2"/>
            </a:pPr>
            <a:r>
              <a:rPr lang="ar-DZ" b="1" dirty="0" smtClean="0">
                <a:solidFill>
                  <a:schemeClr val="accent5">
                    <a:lumMod val="60000"/>
                    <a:lumOff val="40000"/>
                  </a:schemeClr>
                </a:solidFill>
                <a:latin typeface="Arial" pitchFamily="34" charset="0"/>
                <a:cs typeface="Arial" pitchFamily="34" charset="0"/>
              </a:rPr>
              <a:t>الأهمية الإستراتيجية للتعلم التنظيمي</a:t>
            </a:r>
            <a:r>
              <a:rPr lang="ar-DZ" dirty="0" smtClean="0">
                <a:latin typeface="Arial" pitchFamily="34" charset="0"/>
                <a:cs typeface="Arial" pitchFamily="34" charset="0"/>
              </a:rPr>
              <a:t>: </a:t>
            </a:r>
          </a:p>
          <a:p>
            <a:pPr marL="400050" indent="-400050" algn="just" rtl="1"/>
            <a:r>
              <a:rPr lang="ar-DZ" dirty="0" smtClean="0">
                <a:latin typeface="Arial" pitchFamily="34" charset="0"/>
                <a:cs typeface="Arial" pitchFamily="34" charset="0"/>
              </a:rPr>
              <a:t>          التعلم التنظيمي أضحى اليوم ضرورة إستراتيجية كون المنظمات تتعامل مع مناخ يسوده التغير السريع والديناميكية التنافسية العالية المركزة على المتطلبات الزبون وتسويق العلاقات. وعلى هذا الأساس فإن المنظمة في حاجة إلى التعلم بذات السرعة التي تتغير فيها الظروف إذا ما أرادت أن تكون المنظمة فاعلة، فالتعلم التنظيمي هنا يساهم ب:</a:t>
            </a:r>
          </a:p>
          <a:p>
            <a:pPr marL="400050" indent="-400050" algn="just" rtl="1">
              <a:buFont typeface="Wingdings" pitchFamily="2" charset="2"/>
              <a:buChar char="Ø"/>
            </a:pPr>
            <a:r>
              <a:rPr lang="ar-DZ" dirty="0" smtClean="0">
                <a:latin typeface="Arial" pitchFamily="34" charset="0"/>
                <a:cs typeface="Arial" pitchFamily="34" charset="0"/>
              </a:rPr>
              <a:t>يمنح المنظمة القدرة على إعادة بناء هياكلها التنظيمية واستراتيجياتها حسب التغير البيئي.</a:t>
            </a:r>
          </a:p>
          <a:p>
            <a:pPr marL="400050" indent="-400050" algn="just" rtl="1">
              <a:buFont typeface="Wingdings" pitchFamily="2" charset="2"/>
              <a:buChar char="Ø"/>
            </a:pPr>
            <a:r>
              <a:rPr lang="ar-DZ" dirty="0" smtClean="0">
                <a:latin typeface="Arial" pitchFamily="34" charset="0"/>
                <a:cs typeface="Arial" pitchFamily="34" charset="0"/>
              </a:rPr>
              <a:t>يمكن المنظمة من مواجهة حالات عدم التأكد من البيئي إذ تزداد الحاجة إلى التعلم التنظيمي تبعا لها.</a:t>
            </a:r>
          </a:p>
          <a:p>
            <a:pPr marL="400050" indent="-400050" algn="just" rtl="1">
              <a:buFont typeface="Wingdings" pitchFamily="2" charset="2"/>
              <a:buChar char="Ø"/>
            </a:pPr>
            <a:r>
              <a:rPr lang="ar-DZ" dirty="0" smtClean="0">
                <a:latin typeface="Arial" pitchFamily="34" charset="0"/>
                <a:cs typeface="Arial" pitchFamily="34" charset="0"/>
              </a:rPr>
              <a:t>يشكل التعلم التنظيمي نقطة انطلاق لصياغة الرؤية الإستراتيجية للمنظمة فهو يعد قدرة جوهرية لها فعل استراتيجي.</a:t>
            </a:r>
          </a:p>
          <a:p>
            <a:pPr marL="400050" indent="-400050" algn="just" rtl="1"/>
            <a:endParaRPr lang="ar-DZ" dirty="0" smtClean="0">
              <a:latin typeface="Arial" pitchFamily="34" charset="0"/>
              <a:cs typeface="Arial" pitchFamily="34" charset="0"/>
            </a:endParaRPr>
          </a:p>
          <a:p>
            <a:pPr marL="400050" indent="-400050" algn="just" rtl="1"/>
            <a:endParaRPr lang="ar-DZ" dirty="0" smtClean="0">
              <a:latin typeface="Arial" pitchFamily="34" charset="0"/>
              <a:cs typeface="Arial" pitchFamily="34" charset="0"/>
            </a:endParaRPr>
          </a:p>
          <a:p>
            <a:pPr algn="just" rtl="1"/>
            <a:endParaRPr lang="fr-FR" dirty="0">
              <a:latin typeface="Arial" pitchFamily="34" charset="0"/>
              <a:cs typeface="Arial" pitchFamily="34" charset="0"/>
            </a:endParaRPr>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500042"/>
            <a:ext cx="8143932" cy="6740307"/>
          </a:xfrm>
          <a:prstGeom prst="rect">
            <a:avLst/>
          </a:prstGeom>
          <a:noFill/>
        </p:spPr>
        <p:txBody>
          <a:bodyPr wrap="square" rtlCol="0">
            <a:spAutoFit/>
          </a:bodyPr>
          <a:lstStyle/>
          <a:p>
            <a:pPr algn="just" rtl="1">
              <a:buFont typeface="Wingdings" pitchFamily="2" charset="2"/>
              <a:buChar char="Ø"/>
            </a:pPr>
            <a:r>
              <a:rPr lang="ar-DZ" dirty="0" smtClean="0">
                <a:latin typeface="Arial" pitchFamily="34" charset="0"/>
                <a:cs typeface="Arial" pitchFamily="34" charset="0"/>
              </a:rPr>
              <a:t> يسهم التعلم التنظيمي في زيادة وتجديد معارف المنظمة مما يسمح لها بالحفاظ على تنافسيتها.</a:t>
            </a:r>
          </a:p>
          <a:p>
            <a:pPr marL="400050" indent="-400050" algn="just" rtl="1">
              <a:lnSpc>
                <a:spcPct val="150000"/>
              </a:lnSpc>
              <a:buFont typeface="+mj-lt"/>
              <a:buAutoNum type="romanUcPeriod" startAt="3"/>
            </a:pPr>
            <a:r>
              <a:rPr lang="ar-DZ" b="1" dirty="0" smtClean="0">
                <a:solidFill>
                  <a:schemeClr val="accent5">
                    <a:lumMod val="60000"/>
                    <a:lumOff val="40000"/>
                  </a:schemeClr>
                </a:solidFill>
                <a:latin typeface="Arial" pitchFamily="34" charset="0"/>
                <a:cs typeface="Arial" pitchFamily="34" charset="0"/>
              </a:rPr>
              <a:t>الأهمية العامة للتعلم التنظيمي:</a:t>
            </a:r>
          </a:p>
          <a:p>
            <a:pPr marL="400050" indent="-400050" algn="just" rtl="1">
              <a:lnSpc>
                <a:spcPct val="150000"/>
              </a:lnSpc>
            </a:pPr>
            <a:r>
              <a:rPr lang="ar-DZ" dirty="0" smtClean="0">
                <a:latin typeface="Arial" pitchFamily="34" charset="0"/>
                <a:cs typeface="Arial" pitchFamily="34" charset="0"/>
              </a:rPr>
              <a:t>وردت الأهمية العامة في مجموعة نقاط  وفقا لما جاء في أدبيات  التعلم التنظيمي نذكر منها:</a:t>
            </a:r>
          </a:p>
          <a:p>
            <a:pPr marL="400050" indent="-400050" algn="just" rtl="1">
              <a:lnSpc>
                <a:spcPct val="150000"/>
              </a:lnSpc>
              <a:buFont typeface="Wingdings" pitchFamily="2" charset="2"/>
              <a:buChar char="Ø"/>
            </a:pPr>
            <a:r>
              <a:rPr lang="ar-DZ" dirty="0" smtClean="0">
                <a:latin typeface="Arial" pitchFamily="34" charset="0"/>
                <a:cs typeface="Arial" pitchFamily="34" charset="0"/>
              </a:rPr>
              <a:t>المساهمة في تطوير شخصية الفرد.</a:t>
            </a:r>
          </a:p>
          <a:p>
            <a:pPr marL="400050" indent="-400050" algn="just" rtl="1">
              <a:lnSpc>
                <a:spcPct val="150000"/>
              </a:lnSpc>
              <a:buFont typeface="Wingdings" pitchFamily="2" charset="2"/>
              <a:buChar char="Ø"/>
            </a:pPr>
            <a:r>
              <a:rPr lang="ar-DZ" dirty="0" smtClean="0">
                <a:latin typeface="Arial" pitchFamily="34" charset="0"/>
                <a:cs typeface="Arial" pitchFamily="34" charset="0"/>
              </a:rPr>
              <a:t>وسيلة فعالة لتحقيق الأهداف الفردية والحصول على المكافئات أو المكانة أو السلطة أو القوة.</a:t>
            </a:r>
          </a:p>
          <a:p>
            <a:pPr marL="400050" indent="-400050" algn="just" rtl="1">
              <a:lnSpc>
                <a:spcPct val="150000"/>
              </a:lnSpc>
              <a:buFont typeface="Wingdings" pitchFamily="2" charset="2"/>
              <a:buChar char="Ø"/>
            </a:pPr>
            <a:r>
              <a:rPr lang="ar-DZ" dirty="0" smtClean="0">
                <a:latin typeface="Arial" pitchFamily="34" charset="0"/>
                <a:cs typeface="Arial" pitchFamily="34" charset="0"/>
              </a:rPr>
              <a:t>يعد التعلم التنظيمي شرط أساسي لمواكبة عدم التأكد والتغير المستمرين والقدرة على مواجهة التحديات  واستكشاف المستقبل.</a:t>
            </a:r>
          </a:p>
          <a:p>
            <a:pPr marL="400050" indent="-400050" algn="just" rtl="1">
              <a:lnSpc>
                <a:spcPct val="150000"/>
              </a:lnSpc>
              <a:buFont typeface="Wingdings" pitchFamily="2" charset="2"/>
              <a:buChar char="Ø"/>
            </a:pPr>
            <a:r>
              <a:rPr lang="ar-DZ" dirty="0" smtClean="0">
                <a:latin typeface="Arial" pitchFamily="34" charset="0"/>
                <a:cs typeface="Arial" pitchFamily="34" charset="0"/>
              </a:rPr>
              <a:t>إن التعلم  التنظيمي يمكن المنظمة من التعامل بنجاح مع التغير المستمر في بيئة المنظمة.</a:t>
            </a:r>
          </a:p>
          <a:p>
            <a:pPr marL="400050" indent="-400050" algn="just" rtl="1">
              <a:lnSpc>
                <a:spcPct val="150000"/>
              </a:lnSpc>
              <a:buFont typeface="Wingdings" pitchFamily="2" charset="2"/>
              <a:buChar char="Ø"/>
            </a:pPr>
            <a:r>
              <a:rPr lang="ar-DZ" dirty="0" smtClean="0">
                <a:latin typeface="Arial" pitchFamily="34" charset="0"/>
                <a:cs typeface="Arial" pitchFamily="34" charset="0"/>
              </a:rPr>
              <a:t>المساهمة في صنع القرارات بوصفه وسيلة المنظمة في الوصول إلى المعلومات والمعرفة واستيعابها.</a:t>
            </a:r>
          </a:p>
          <a:p>
            <a:pPr marL="400050" indent="-400050" algn="just" rtl="1">
              <a:lnSpc>
                <a:spcPct val="150000"/>
              </a:lnSpc>
              <a:buFont typeface="Wingdings" pitchFamily="2" charset="2"/>
              <a:buChar char="Ø"/>
            </a:pPr>
            <a:r>
              <a:rPr lang="ar-DZ" dirty="0" smtClean="0">
                <a:latin typeface="Arial" pitchFamily="34" charset="0"/>
                <a:cs typeface="Arial" pitchFamily="34" charset="0"/>
              </a:rPr>
              <a:t>الزيادة في قدرة المنظمة على التكيف والبقاء والتعلم.</a:t>
            </a:r>
          </a:p>
          <a:p>
            <a:pPr marL="400050" indent="-400050" algn="just" rtl="1">
              <a:lnSpc>
                <a:spcPct val="150000"/>
              </a:lnSpc>
              <a:buFont typeface="Wingdings" pitchFamily="2" charset="2"/>
              <a:buChar char="Ø"/>
            </a:pPr>
            <a:r>
              <a:rPr lang="ar-DZ" dirty="0" smtClean="0">
                <a:latin typeface="Arial" pitchFamily="34" charset="0"/>
                <a:cs typeface="Arial" pitchFamily="34" charset="0"/>
              </a:rPr>
              <a:t>اكتساب المعرفة والمعلومات ونشرها مما يزيد من تحسين المنتجات والخدمات.</a:t>
            </a:r>
          </a:p>
          <a:p>
            <a:pPr marL="400050" indent="-400050" algn="just" rtl="1">
              <a:lnSpc>
                <a:spcPct val="150000"/>
              </a:lnSpc>
              <a:buFont typeface="Wingdings" pitchFamily="2" charset="2"/>
              <a:buChar char="Ø"/>
            </a:pPr>
            <a:r>
              <a:rPr lang="ar-DZ" dirty="0" smtClean="0">
                <a:latin typeface="Arial" pitchFamily="34" charset="0"/>
                <a:cs typeface="Arial" pitchFamily="34" charset="0"/>
              </a:rPr>
              <a:t>يعد وسيلة المنظمة في تكوين الذاكرة التنظيمية، وفي تجاوز السياقات التنظيمية الماضية  واستبدالها  بأخرى جديدة أكثر ملائمة للتغيرات اللاحقة.</a:t>
            </a:r>
          </a:p>
          <a:p>
            <a:pPr marL="400050" indent="-400050" algn="just" rtl="1">
              <a:lnSpc>
                <a:spcPct val="150000"/>
              </a:lnSpc>
              <a:buFont typeface="Wingdings" pitchFamily="2" charset="2"/>
              <a:buChar char="Ø"/>
            </a:pPr>
            <a:r>
              <a:rPr lang="ar-DZ" dirty="0" smtClean="0">
                <a:latin typeface="Arial" pitchFamily="34" charset="0"/>
                <a:cs typeface="Arial" pitchFamily="34" charset="0"/>
              </a:rPr>
              <a:t>  المساهمة في تحويل الموارد والمعارف الضمنية إلى كفاءات جوهرية عن طريق صقل مهارات المنظمة وقدراتها.</a:t>
            </a:r>
          </a:p>
          <a:p>
            <a:pPr marL="400050" indent="-400050" algn="just" rtl="1"/>
            <a:endParaRPr lang="ar-DZ" dirty="0" smtClean="0">
              <a:latin typeface="Arial" pitchFamily="34" charset="0"/>
              <a:cs typeface="Arial" pitchFamily="34" charset="0"/>
            </a:endParaRPr>
          </a:p>
          <a:p>
            <a:pPr marL="400050" indent="-400050" algn="just" rtl="1"/>
            <a:endParaRPr lang="fr-FR" dirty="0">
              <a:solidFill>
                <a:schemeClr val="accent5">
                  <a:lumMod val="60000"/>
                  <a:lumOff val="40000"/>
                </a:schemeClr>
              </a:solidFill>
              <a:latin typeface="Arial" pitchFamily="34" charset="0"/>
              <a:cs typeface="Arial" pitchFamily="34" charset="0"/>
            </a:endParaRPr>
          </a:p>
        </p:txBody>
      </p:sp>
    </p:spTree>
  </p:cSld>
  <p:clrMapOvr>
    <a:masterClrMapping/>
  </p:clrMapOvr>
  <p:transition spd="slow">
    <p:zoom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571480"/>
            <a:ext cx="8286808" cy="6740307"/>
          </a:xfrm>
          <a:prstGeom prst="rect">
            <a:avLst/>
          </a:prstGeom>
          <a:noFill/>
        </p:spPr>
        <p:txBody>
          <a:bodyPr wrap="square" rtlCol="0">
            <a:spAutoFit/>
          </a:bodyPr>
          <a:lstStyle/>
          <a:p>
            <a:pPr algn="just" rtl="1"/>
            <a:r>
              <a:rPr lang="ar-DZ" b="1" dirty="0" smtClean="0">
                <a:latin typeface="Arial" pitchFamily="34" charset="0"/>
                <a:cs typeface="Arial" pitchFamily="34" charset="0"/>
              </a:rPr>
              <a:t>المطلب الثالث: أبعاد التعلم التنظيمي.</a:t>
            </a:r>
          </a:p>
          <a:p>
            <a:pPr algn="just" rtl="1"/>
            <a:r>
              <a:rPr lang="ar-DZ" dirty="0" smtClean="0">
                <a:latin typeface="Arial" pitchFamily="34" charset="0"/>
                <a:cs typeface="Arial" pitchFamily="34" charset="0"/>
              </a:rPr>
              <a:t>تشير الدراسات الحديثة للتعلم التنظيمي أن لكل منظمة استراتيجياتها ونموذجها الخاص بالتعلم التنظيمي بما يتفق مع طبيعة أنشطتها وأهدافها، وما تملكه من مهارات، قدرات، تجارب وخبرات والمستوى التعليمي لمواردها البشرية والإمكانيات المادية والمعنوية لممارسة التعلم التنظيمي ورغم كل ذلك فإن هناك ثلاثة أبعاد رئيسية تشكل عملية التعلم التنظيمي وهي:</a:t>
            </a:r>
          </a:p>
          <a:p>
            <a:pPr marL="342900" indent="-342900" algn="just" rtl="1">
              <a:buFont typeface="+mj-lt"/>
              <a:buAutoNum type="arabicPeriod"/>
            </a:pPr>
            <a:r>
              <a:rPr lang="ar-DZ" b="1" dirty="0" smtClean="0">
                <a:solidFill>
                  <a:schemeClr val="accent5">
                    <a:lumMod val="60000"/>
                    <a:lumOff val="40000"/>
                  </a:schemeClr>
                </a:solidFill>
                <a:latin typeface="Arial" pitchFamily="34" charset="0"/>
                <a:cs typeface="Arial" pitchFamily="34" charset="0"/>
              </a:rPr>
              <a:t>البعد الاستراتيجي:</a:t>
            </a:r>
          </a:p>
          <a:p>
            <a:pPr marL="342900" indent="-342900" algn="just" rtl="1"/>
            <a:r>
              <a:rPr lang="ar-DZ" dirty="0" smtClean="0">
                <a:solidFill>
                  <a:schemeClr val="accent5">
                    <a:lumMod val="60000"/>
                    <a:lumOff val="40000"/>
                  </a:schemeClr>
                </a:solidFill>
                <a:latin typeface="Arial" pitchFamily="34" charset="0"/>
                <a:cs typeface="Arial" pitchFamily="34" charset="0"/>
              </a:rPr>
              <a:t>        </a:t>
            </a:r>
            <a:r>
              <a:rPr lang="ar-DZ" dirty="0" smtClean="0">
                <a:latin typeface="Arial" pitchFamily="34" charset="0"/>
                <a:cs typeface="Arial" pitchFamily="34" charset="0"/>
              </a:rPr>
              <a:t>يؤدي ترابط علاقات أعضاء التنظيم لمستقبل المنظمة وأهدافها إلى توحيد جهودهم في وضع خطة عمل مشتركة للوصول إلى المستقبل المنشود وتحقيق الأهداف المرجوة، كما تؤدي الرؤية المشتركة إلى تزويد العاملين بالطاقة اللازمة للتعلم بما يتفق مع أهداف التنظيم وتوجهاته المستقبلية.</a:t>
            </a:r>
          </a:p>
          <a:p>
            <a:pPr marL="342900" indent="-342900" algn="just" rtl="1"/>
            <a:r>
              <a:rPr lang="ar-DZ" dirty="0" smtClean="0">
                <a:latin typeface="Arial" pitchFamily="34" charset="0"/>
                <a:cs typeface="Arial" pitchFamily="34" charset="0"/>
              </a:rPr>
              <a:t>        فتكون هناك متابعة للتغيرات البيئية والاستعداد لوضع الخطط للتكيف معها، ويتم ذلك من خلال وضع بدائل السيناريوهات المناسبة للتخفيف من حدة تأثير العوامل البيئية المختلفة وجعلها بقدر الإمكان تعمل لمصلحة التنظيم مما يدعم قدرة المنظمة على التعلم.</a:t>
            </a:r>
          </a:p>
          <a:p>
            <a:pPr marL="342900" indent="-342900" algn="just" rtl="1"/>
            <a:r>
              <a:rPr lang="ar-DZ" dirty="0" smtClean="0">
                <a:latin typeface="Arial" pitchFamily="34" charset="0"/>
                <a:cs typeface="Arial" pitchFamily="34" charset="0"/>
              </a:rPr>
              <a:t>       كما يكون للتعلم إستراتيجية خاصة وتعني أن يكون لدى التنظيم خطة تساند التدريب والتعلم والابتكار بصورة واضحة وواعية، وتعتبر هذه الإستراتيجية أحد أنشطة التنظيم الرئيسة وأهم مصادر بناء المزايا التنافسية والمحافظة عليها.</a:t>
            </a:r>
          </a:p>
          <a:p>
            <a:pPr marL="342900" indent="-342900" algn="just" rtl="1">
              <a:buFont typeface="+mj-lt"/>
              <a:buAutoNum type="arabicPeriod" startAt="2"/>
            </a:pPr>
            <a:r>
              <a:rPr lang="ar-DZ" b="1" dirty="0" smtClean="0">
                <a:solidFill>
                  <a:schemeClr val="accent5">
                    <a:lumMod val="60000"/>
                    <a:lumOff val="40000"/>
                  </a:schemeClr>
                </a:solidFill>
                <a:latin typeface="Arial" pitchFamily="34" charset="0"/>
                <a:cs typeface="Arial" pitchFamily="34" charset="0"/>
              </a:rPr>
              <a:t>البعد التنظيمي:</a:t>
            </a:r>
          </a:p>
          <a:p>
            <a:pPr marL="342900" indent="-342900" algn="just" rtl="1"/>
            <a:r>
              <a:rPr lang="ar-DZ" dirty="0" smtClean="0">
                <a:solidFill>
                  <a:schemeClr val="accent5">
                    <a:lumMod val="60000"/>
                    <a:lumOff val="40000"/>
                  </a:schemeClr>
                </a:solidFill>
                <a:latin typeface="Arial" pitchFamily="34" charset="0"/>
                <a:cs typeface="Arial" pitchFamily="34" charset="0"/>
              </a:rPr>
              <a:t>       </a:t>
            </a:r>
            <a:r>
              <a:rPr lang="ar-DZ" dirty="0" smtClean="0">
                <a:latin typeface="Arial" pitchFamily="34" charset="0"/>
                <a:cs typeface="Arial" pitchFamily="34" charset="0"/>
              </a:rPr>
              <a:t>يعد الهيكل المرن من أكثر الهياكل التنظيمية ملائمة للتعلم التنظيمي، فهو مثل الفريق الذي يعطي العاملين الحرية في التجريب والابتكار، ومن هنا يكون هناك العمل من خلال فريق واحد فيثير القدرة الجماعية المشتركة على توليد أفكار جديدة مبتكرة للتعامل مع المشكلات والاستجابة للتغيرات، مما يؤدي إلى تعلم الفريق </a:t>
            </a:r>
            <a:r>
              <a:rPr lang="ar-DZ" dirty="0" err="1" smtClean="0">
                <a:latin typeface="Arial" pitchFamily="34" charset="0"/>
                <a:cs typeface="Arial" pitchFamily="34" charset="0"/>
              </a:rPr>
              <a:t>و</a:t>
            </a:r>
            <a:r>
              <a:rPr lang="ar-DZ" dirty="0" smtClean="0">
                <a:latin typeface="Arial" pitchFamily="34" charset="0"/>
                <a:cs typeface="Arial" pitchFamily="34" charset="0"/>
              </a:rPr>
              <a:t> اكتسابه الخبرة من خلال العمل الجماعي. </a:t>
            </a:r>
          </a:p>
          <a:p>
            <a:pPr marL="342900" indent="-342900" algn="just" rtl="1"/>
            <a:endParaRPr lang="ar-DZ" b="1" dirty="0" smtClean="0">
              <a:latin typeface="Arial" pitchFamily="34" charset="0"/>
              <a:cs typeface="Arial" pitchFamily="34" charset="0"/>
            </a:endParaRPr>
          </a:p>
          <a:p>
            <a:pPr marL="342900" indent="-342900" algn="just" rtl="1"/>
            <a:endParaRPr lang="ar-DZ" b="1" dirty="0" smtClean="0">
              <a:latin typeface="Arial" pitchFamily="34" charset="0"/>
              <a:cs typeface="Arial" pitchFamily="34" charset="0"/>
            </a:endParaRPr>
          </a:p>
          <a:p>
            <a:pPr marL="342900" indent="-342900" algn="just" rtl="1"/>
            <a:endParaRPr lang="ar-DZ" b="1" dirty="0" smtClean="0">
              <a:latin typeface="Arial" pitchFamily="34" charset="0"/>
              <a:cs typeface="Arial" pitchFamily="34" charset="0"/>
            </a:endParaRPr>
          </a:p>
          <a:p>
            <a:pPr marL="342900" indent="-342900" algn="just" rtl="1"/>
            <a:endParaRPr lang="fr-FR" b="1" dirty="0">
              <a:latin typeface="Arial" pitchFamily="34" charset="0"/>
              <a:cs typeface="Arial" pitchFamily="34" charset="0"/>
            </a:endParaRPr>
          </a:p>
        </p:txBody>
      </p:sp>
    </p:spTree>
  </p:cSld>
  <p:clrMapOvr>
    <a:masterClrMapping/>
  </p:clrMapOvr>
  <p:transition spd="slow">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28596" y="500042"/>
            <a:ext cx="8215370" cy="2446824"/>
          </a:xfrm>
          <a:prstGeom prst="rect">
            <a:avLst/>
          </a:prstGeom>
          <a:noFill/>
        </p:spPr>
        <p:txBody>
          <a:bodyPr wrap="square" rtlCol="0">
            <a:spAutoFit/>
          </a:bodyPr>
          <a:lstStyle/>
          <a:p>
            <a:pPr marL="342900" indent="-342900" algn="just" rtl="1">
              <a:lnSpc>
                <a:spcPct val="150000"/>
              </a:lnSpc>
              <a:buFont typeface="+mj-lt"/>
              <a:buAutoNum type="arabicPeriod" startAt="3"/>
            </a:pPr>
            <a:r>
              <a:rPr lang="ar-DZ" b="1" dirty="0" smtClean="0">
                <a:solidFill>
                  <a:schemeClr val="accent5">
                    <a:lumMod val="60000"/>
                    <a:lumOff val="40000"/>
                  </a:schemeClr>
                </a:solidFill>
                <a:latin typeface="Arial" pitchFamily="34" charset="0"/>
                <a:cs typeface="Arial" pitchFamily="34" charset="0"/>
              </a:rPr>
              <a:t>البعد الثقافي:</a:t>
            </a:r>
          </a:p>
          <a:p>
            <a:pPr marL="342900" indent="-342900" algn="just" rtl="1">
              <a:lnSpc>
                <a:spcPct val="150000"/>
              </a:lnSpc>
            </a:pPr>
            <a:r>
              <a:rPr lang="ar-DZ" b="1" dirty="0" smtClean="0">
                <a:solidFill>
                  <a:schemeClr val="accent5">
                    <a:lumMod val="60000"/>
                    <a:lumOff val="40000"/>
                  </a:schemeClr>
                </a:solidFill>
                <a:latin typeface="Arial" pitchFamily="34" charset="0"/>
                <a:cs typeface="Arial" pitchFamily="34" charset="0"/>
              </a:rPr>
              <a:t>        </a:t>
            </a:r>
            <a:r>
              <a:rPr lang="ar-DZ" dirty="0" smtClean="0">
                <a:latin typeface="Arial" pitchFamily="34" charset="0"/>
                <a:cs typeface="Arial" pitchFamily="34" charset="0"/>
              </a:rPr>
              <a:t>إن الاهتمام بالجودة الكلية للتدريب والتعلم يعتبر الخطوة الأولى نحو التعلم التنظيمي، فتشير البيئة المساندة للتعلم إلى القدرة على اكتساب المعلومات والمعارف الجديدة وتنقيحها وحفظها ثم العمل على استخدامها في التعامل مع الفرص والتحديات التي تواجه التنظيم، أيضا تجنب التركيز على الفشل إنما السعي إلى تشكيل فرصة ووسيلة للتطوير والتعلم من تلك الأخطاء التي تولد الفشل.   </a:t>
            </a:r>
          </a:p>
          <a:p>
            <a:pPr algn="just" rtl="1"/>
            <a:endParaRPr lang="fr-FR" dirty="0">
              <a:latin typeface="Arial" pitchFamily="34" charset="0"/>
              <a:cs typeface="Arial" pitchFamily="34" charset="0"/>
            </a:endParaRPr>
          </a:p>
        </p:txBody>
      </p:sp>
    </p:spTree>
  </p:cSld>
  <p:clrMapOvr>
    <a:masterClrMapping/>
  </p:clrMapOvr>
  <p:transition spd="slow">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500042"/>
            <a:ext cx="8286808" cy="6186309"/>
          </a:xfrm>
          <a:prstGeom prst="rect">
            <a:avLst/>
          </a:prstGeom>
          <a:noFill/>
        </p:spPr>
        <p:txBody>
          <a:bodyPr wrap="square" rtlCol="0">
            <a:spAutoFit/>
          </a:bodyPr>
          <a:lstStyle/>
          <a:p>
            <a:pPr algn="just" rtl="1"/>
            <a:endParaRPr lang="ar-DZ" b="1" dirty="0" smtClean="0">
              <a:latin typeface="Arial" pitchFamily="34" charset="0"/>
              <a:cs typeface="Arial" pitchFamily="34" charset="0"/>
            </a:endParaRPr>
          </a:p>
          <a:p>
            <a:pPr algn="just" rtl="1"/>
            <a:r>
              <a:rPr lang="ar-DZ" b="1" dirty="0" smtClean="0">
                <a:latin typeface="Arial" pitchFamily="34" charset="0"/>
                <a:cs typeface="Arial" pitchFamily="34" charset="0"/>
              </a:rPr>
              <a:t>المطلب الأول: أنواع التعلم التنظيمي.</a:t>
            </a:r>
          </a:p>
          <a:p>
            <a:pPr algn="just" rtl="1"/>
            <a:r>
              <a:rPr lang="ar-DZ" dirty="0" smtClean="0">
                <a:latin typeface="Arial" pitchFamily="34" charset="0"/>
                <a:cs typeface="Arial" pitchFamily="34" charset="0"/>
              </a:rPr>
              <a:t>تشير الدراسات إلى تعدد أنواع التعلم التنظيمي التي يمكن أن تتبناها المنظمات لتتحول لمنظمة متعلمة، إلا أن الغالبية من الباحثين يتفقون على أن هناك أربعة أنواع للتعلم التنظيمي هي:</a:t>
            </a:r>
          </a:p>
          <a:p>
            <a:pPr marL="342900" indent="-342900" algn="just" rtl="1">
              <a:buFont typeface="+mj-lt"/>
              <a:buAutoNum type="arabicPeriod"/>
            </a:pPr>
            <a:r>
              <a:rPr lang="ar-DZ" b="1" dirty="0" smtClean="0">
                <a:solidFill>
                  <a:schemeClr val="accent5">
                    <a:lumMod val="60000"/>
                    <a:lumOff val="40000"/>
                  </a:schemeClr>
                </a:solidFill>
                <a:latin typeface="Arial" pitchFamily="34" charset="0"/>
                <a:cs typeface="Arial" pitchFamily="34" charset="0"/>
              </a:rPr>
              <a:t>التعلم التكيفي:</a:t>
            </a:r>
          </a:p>
          <a:p>
            <a:pPr marL="342900" indent="-342900" algn="just" rtl="1"/>
            <a:r>
              <a:rPr lang="ar-DZ" dirty="0" smtClean="0">
                <a:latin typeface="Arial" pitchFamily="34" charset="0"/>
                <a:cs typeface="Arial" pitchFamily="34" charset="0"/>
              </a:rPr>
              <a:t>       يعني كيف أن المنظمة تصحح ذاتها بما يتفق مع المتغيرات البيئية للتكيف معها، فالمنظمة هنا تستفيد من تجاربها وخبرتها السابقة وتحليل الإجراءات والنتائج والمقارنة بين الأهداف المرسومة والنتائج الفعلية المتحققة في الواقع، وإعادة توجيه السلوك  والإجراءات بما يحقق الأهداف المرغوبة لذلك، فالتعلم التطبيقي يقوم على التغذية العكسية وتقويم النتائج وإجراء التعديلات بما يحقق ويتلاءم مع الأهداف.</a:t>
            </a:r>
          </a:p>
          <a:p>
            <a:pPr marL="342900" indent="-342900" algn="just" rtl="1">
              <a:buFont typeface="+mj-lt"/>
              <a:buAutoNum type="arabicPeriod"/>
            </a:pPr>
            <a:r>
              <a:rPr lang="ar-DZ" b="1" dirty="0" smtClean="0">
                <a:solidFill>
                  <a:schemeClr val="accent5">
                    <a:lumMod val="60000"/>
                    <a:lumOff val="40000"/>
                  </a:schemeClr>
                </a:solidFill>
                <a:latin typeface="Arial" pitchFamily="34" charset="0"/>
                <a:cs typeface="Arial" pitchFamily="34" charset="0"/>
              </a:rPr>
              <a:t>التعلم التنبؤي:</a:t>
            </a:r>
          </a:p>
          <a:p>
            <a:pPr marL="342900" indent="-342900" algn="just" rtl="1"/>
            <a:r>
              <a:rPr lang="ar-DZ" dirty="0" smtClean="0">
                <a:latin typeface="Arial" pitchFamily="34" charset="0"/>
                <a:cs typeface="Arial" pitchFamily="34" charset="0"/>
              </a:rPr>
              <a:t>       يقصد به التعلم المبني على اكتساب المعرفة الناتجة عن تصور المستقبل والاستعداد له عبر تغيرات تنظيمية مخططة، حيث يذهب هذا النوع من التعلم إلى أبعد من مجرد الاستجابة للتغيرات البيئية، ولذلك يعتبر الغالبية من الباحثين أن التعلم التنبؤي أكثر فائدة وتقدم من التعلم التكيفي حيث يبرز التعلم التنبؤي عندما تتعلم المنظمة من توقعاتها حول المستقبل، إذ ينطوي على محاولة تجنب النتائج والخبرات السلبية .</a:t>
            </a:r>
          </a:p>
          <a:p>
            <a:pPr marL="342900" indent="-342900" algn="just" rtl="1">
              <a:buFont typeface="+mj-lt"/>
              <a:buAutoNum type="arabicPeriod" startAt="3"/>
            </a:pPr>
            <a:r>
              <a:rPr lang="ar-DZ" b="1" dirty="0" smtClean="0">
                <a:solidFill>
                  <a:schemeClr val="accent5">
                    <a:lumMod val="60000"/>
                    <a:lumOff val="40000"/>
                  </a:schemeClr>
                </a:solidFill>
                <a:latin typeface="Arial" pitchFamily="34" charset="0"/>
                <a:cs typeface="Arial" pitchFamily="34" charset="0"/>
              </a:rPr>
              <a:t>التعلم التفاعلي: </a:t>
            </a:r>
            <a:r>
              <a:rPr lang="ar-DZ" dirty="0" smtClean="0">
                <a:latin typeface="Arial" pitchFamily="34" charset="0"/>
                <a:cs typeface="Arial" pitchFamily="34" charset="0"/>
              </a:rPr>
              <a:t>التعلم التفاعلي يعني التعلم من خلال العمل حيث يقوم على فكرة أنه لا تعلم بلا عمل، وأن كل عمل يحدث درجة من التعلم سواء كان ذلك مستهدف أو غير مستهدف، للتعلم التفاعلي وسيلة فاعلة للتعلم ، وأن الفرد يتعلم من كل المواقف الاجتماعية وتعامله وتفاعله مع الآخرين ،وأن فرق العمل والاجتماعات من قبل القادة والعاملين تدعم عملية التعلم التفاعلي ، وهي بذاتها تعتبر من أساليب التعلم التفاعلي. </a:t>
            </a:r>
          </a:p>
          <a:p>
            <a:pPr marL="342900" indent="-342900" algn="just" rtl="1">
              <a:buFont typeface="+mj-lt"/>
              <a:buAutoNum type="arabicPeriod" startAt="3"/>
            </a:pPr>
            <a:r>
              <a:rPr lang="ar-DZ" b="1" dirty="0" smtClean="0">
                <a:solidFill>
                  <a:schemeClr val="accent5">
                    <a:lumMod val="60000"/>
                    <a:lumOff val="40000"/>
                  </a:schemeClr>
                </a:solidFill>
                <a:latin typeface="Arial" pitchFamily="34" charset="0"/>
                <a:cs typeface="Arial" pitchFamily="34" charset="0"/>
              </a:rPr>
              <a:t>التعلم الجمعي:</a:t>
            </a:r>
          </a:p>
          <a:p>
            <a:pPr marL="342900" indent="-342900" algn="just" rtl="1"/>
            <a:r>
              <a:rPr lang="ar-DZ" b="1" dirty="0" smtClean="0">
                <a:solidFill>
                  <a:schemeClr val="accent5">
                    <a:lumMod val="60000"/>
                    <a:lumOff val="40000"/>
                  </a:schemeClr>
                </a:solidFill>
                <a:latin typeface="Arial" pitchFamily="34" charset="0"/>
                <a:cs typeface="Arial" pitchFamily="34" charset="0"/>
              </a:rPr>
              <a:t>        </a:t>
            </a:r>
            <a:r>
              <a:rPr lang="ar-DZ" dirty="0" smtClean="0">
                <a:latin typeface="Arial" pitchFamily="34" charset="0"/>
                <a:cs typeface="Arial" pitchFamily="34" charset="0"/>
              </a:rPr>
              <a:t>هو التعلم الذي يتطلب عددا من القدرات مثل حل المشكلات والتجريب بمداخل جديدة والتعلم من خلال الممارسة الجيدة، وتحويل المعرفة بكفاءة عبر المنظمة وهذا يؤدي لزيادة اكتشاف واستغلال التعلم.</a:t>
            </a:r>
            <a:endParaRPr lang="ar-DZ" b="1" dirty="0" smtClean="0">
              <a:latin typeface="Arial" pitchFamily="34" charset="0"/>
              <a:cs typeface="Arial" pitchFamily="34" charset="0"/>
            </a:endParaRPr>
          </a:p>
          <a:p>
            <a:pPr algn="just" rtl="1"/>
            <a:endParaRPr lang="ar-DZ" dirty="0" smtClean="0">
              <a:latin typeface="Arial" pitchFamily="34" charset="0"/>
              <a:cs typeface="Arial" pitchFamily="34" charset="0"/>
            </a:endParaRPr>
          </a:p>
        </p:txBody>
      </p:sp>
      <p:sp>
        <p:nvSpPr>
          <p:cNvPr id="3" name="Rectangle 2"/>
          <p:cNvSpPr/>
          <p:nvPr/>
        </p:nvSpPr>
        <p:spPr>
          <a:xfrm>
            <a:off x="2000232" y="285728"/>
            <a:ext cx="5003293" cy="523220"/>
          </a:xfrm>
          <a:prstGeom prst="rect">
            <a:avLst/>
          </a:prstGeom>
          <a:noFill/>
        </p:spPr>
        <p:txBody>
          <a:bodyPr wrap="none" lIns="91440" tIns="45720" rIns="91440" bIns="45720">
            <a:spAutoFit/>
          </a:bodyPr>
          <a:lstStyle/>
          <a:p>
            <a:pPr algn="ctr"/>
            <a:r>
              <a:rPr lang="ar-DZ" sz="28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المبحث الثاني: أساسيات التعلم التنظيمي. </a:t>
            </a:r>
            <a:endParaRPr lang="fr-FR" sz="28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spd="slow">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444</TotalTime>
  <Words>2169</Words>
  <PresentationFormat>Affichage à l'écran (4:3)</PresentationFormat>
  <Paragraphs>124</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Aspect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r2018</dc:creator>
  <cp:lastModifiedBy>r2018</cp:lastModifiedBy>
  <cp:revision>24</cp:revision>
  <dcterms:created xsi:type="dcterms:W3CDTF">2021-05-07T23:48:54Z</dcterms:created>
  <dcterms:modified xsi:type="dcterms:W3CDTF">2021-05-11T09:05:30Z</dcterms:modified>
</cp:coreProperties>
</file>