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88" r:id="rId4"/>
    <p:sldId id="289" r:id="rId5"/>
    <p:sldId id="285" r:id="rId6"/>
    <p:sldId id="287" r:id="rId7"/>
    <p:sldId id="286" r:id="rId8"/>
    <p:sldId id="292" r:id="rId9"/>
    <p:sldId id="276" r:id="rId10"/>
    <p:sldId id="280" r:id="rId11"/>
    <p:sldId id="291" r:id="rId12"/>
    <p:sldId id="290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69" d="100"/>
          <a:sy n="69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37231-E1A2-4A0A-B497-6B52C62CA89C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ACB20-39C6-4A37-AD6D-2121F281C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10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F167-CE25-442D-A646-4BAE12BEDE58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3E40-B49F-492E-A536-59A531F5E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37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F167-CE25-442D-A646-4BAE12BEDE58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3E40-B49F-492E-A536-59A531F5E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50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F167-CE25-442D-A646-4BAE12BEDE58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3E40-B49F-492E-A536-59A531F5E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71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F167-CE25-442D-A646-4BAE12BEDE58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3E40-B49F-492E-A536-59A531F5E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10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F167-CE25-442D-A646-4BAE12BEDE58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3E40-B49F-492E-A536-59A531F5E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80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F167-CE25-442D-A646-4BAE12BEDE58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3E40-B49F-492E-A536-59A531F5E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946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F167-CE25-442D-A646-4BAE12BEDE58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3E40-B49F-492E-A536-59A531F5E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95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F167-CE25-442D-A646-4BAE12BEDE58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3E40-B49F-492E-A536-59A531F5E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48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F167-CE25-442D-A646-4BAE12BEDE58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3E40-B49F-492E-A536-59A531F5E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244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F167-CE25-442D-A646-4BAE12BEDE58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3E40-B49F-492E-A536-59A531F5E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70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1F167-CE25-442D-A646-4BAE12BEDE58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13E40-B49F-492E-A536-59A531F5E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46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1F167-CE25-442D-A646-4BAE12BEDE58}" type="datetimeFigureOut">
              <a:rPr lang="fr-FR" smtClean="0"/>
              <a:t>26/01/2021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3E40-B49F-492E-A536-59A531F5EA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087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132440" cy="1470025"/>
          </a:xfrm>
        </p:spPr>
        <p:txBody>
          <a:bodyPr>
            <a:noAutofit/>
          </a:bodyPr>
          <a:lstStyle/>
          <a:p>
            <a:r>
              <a:rPr lang="fr-FR" sz="6000" b="1" dirty="0" smtClean="0">
                <a:solidFill>
                  <a:schemeClr val="bg1"/>
                </a:solidFill>
                <a:latin typeface="Adobe Devanagari" pitchFamily="18" charset="0"/>
                <a:cs typeface="Adobe Devanagari" pitchFamily="18" charset="0"/>
              </a:rPr>
              <a:t>Environnement et Développement durable</a:t>
            </a:r>
            <a:endParaRPr lang="fr-FR" sz="6000" b="1" dirty="0">
              <a:solidFill>
                <a:schemeClr val="bg1"/>
              </a:solidFill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9912" y="3389924"/>
            <a:ext cx="6400800" cy="1752600"/>
          </a:xfrm>
        </p:spPr>
        <p:txBody>
          <a:bodyPr>
            <a:norm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</a:rPr>
              <a:t>2LMD</a:t>
            </a:r>
            <a:endParaRPr lang="fr-F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439" y="3140968"/>
            <a:ext cx="2479363" cy="195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322" y="931127"/>
            <a:ext cx="60778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fr-FR" sz="2400" b="1" dirty="0" smtClean="0">
                <a:solidFill>
                  <a:srgbClr val="00B0F0"/>
                </a:solidFill>
              </a:rPr>
              <a:t>Le manque </a:t>
            </a:r>
            <a:r>
              <a:rPr lang="fr-FR" sz="2400" b="1" dirty="0">
                <a:solidFill>
                  <a:srgbClr val="00B0F0"/>
                </a:solidFill>
              </a:rPr>
              <a:t>d’eau potable: </a:t>
            </a:r>
            <a:r>
              <a:rPr lang="fr-FR" sz="2000" b="1" dirty="0" smtClean="0"/>
              <a:t>Aujourd’hui</a:t>
            </a:r>
            <a:r>
              <a:rPr lang="fr-FR" sz="2000" b="1" dirty="0"/>
              <a:t>, c’est le cas d’environ 50 % de la population</a:t>
            </a:r>
            <a:r>
              <a:rPr lang="fr-FR" sz="2000" b="1" dirty="0" smtClean="0"/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sz="2000" b="1" dirty="0" smtClean="0"/>
              <a:t>Baisse du </a:t>
            </a:r>
            <a:r>
              <a:rPr lang="fr-FR" sz="2000" b="1" dirty="0"/>
              <a:t>rendement </a:t>
            </a:r>
            <a:r>
              <a:rPr lang="fr-FR" sz="2000" b="1" dirty="0" smtClean="0"/>
              <a:t>et de </a:t>
            </a:r>
            <a:r>
              <a:rPr lang="fr-FR" sz="2000" b="1" dirty="0"/>
              <a:t>la productivité </a:t>
            </a:r>
            <a:r>
              <a:rPr lang="fr-FR" sz="2000" b="1" dirty="0" smtClean="0"/>
              <a:t>agricole particulièrement </a:t>
            </a:r>
            <a:r>
              <a:rPr lang="fr-FR" sz="2000" b="1" dirty="0"/>
              <a:t>dans les régions arides et semi-arides.</a:t>
            </a:r>
            <a:endParaRPr lang="fr-FR" sz="2000" b="1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fr-FR" sz="2400" b="1" dirty="0" smtClean="0">
                <a:solidFill>
                  <a:srgbClr val="00B0F0"/>
                </a:solidFill>
              </a:rPr>
              <a:t>Baisse </a:t>
            </a:r>
            <a:r>
              <a:rPr lang="fr-FR" sz="2400" b="1" dirty="0" smtClean="0">
                <a:solidFill>
                  <a:srgbClr val="00B0F0"/>
                </a:solidFill>
              </a:rPr>
              <a:t>de la biodiversité</a:t>
            </a:r>
            <a:r>
              <a:rPr lang="fr-FR" sz="2000" dirty="0" smtClean="0"/>
              <a:t>, </a:t>
            </a:r>
            <a:r>
              <a:rPr lang="fr-FR" sz="2000" b="1" dirty="0" smtClean="0"/>
              <a:t>risque </a:t>
            </a:r>
            <a:r>
              <a:rPr lang="fr-FR" sz="2000" b="1" dirty="0"/>
              <a:t>d'extinction </a:t>
            </a:r>
            <a:r>
              <a:rPr lang="fr-FR" sz="2000" dirty="0"/>
              <a:t>de certaines </a:t>
            </a:r>
            <a:r>
              <a:rPr lang="fr-FR" sz="2000" dirty="0" smtClean="0"/>
              <a:t>espèces animales et végétales.</a:t>
            </a:r>
          </a:p>
          <a:p>
            <a:pPr algn="just"/>
            <a:endParaRPr lang="fr-FR" sz="2000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439" y="865932"/>
            <a:ext cx="2479363" cy="210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77" y="116632"/>
            <a:ext cx="7364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84" y="3379227"/>
            <a:ext cx="3776388" cy="325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27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fr-FR" b="1" dirty="0" smtClean="0">
                <a:solidFill>
                  <a:schemeClr val="accent5"/>
                </a:solidFill>
              </a:rPr>
              <a:t>Risque des maladies infectieuses: </a:t>
            </a:r>
            <a:r>
              <a:rPr lang="fr-FR" dirty="0" smtClean="0"/>
              <a:t>la </a:t>
            </a:r>
            <a:r>
              <a:rPr lang="fr-FR" dirty="0"/>
              <a:t>hausse des températures favorise la prolifération de moustiques et les populations seront davantage exposées à des maladies comme le </a:t>
            </a:r>
            <a:r>
              <a:rPr lang="fr-FR" b="1" dirty="0"/>
              <a:t>paludisme</a:t>
            </a:r>
            <a:r>
              <a:rPr lang="fr-FR" dirty="0"/>
              <a:t>, </a:t>
            </a:r>
            <a:r>
              <a:rPr lang="fr-FR" b="1" dirty="0"/>
              <a:t>la dengue </a:t>
            </a:r>
            <a:r>
              <a:rPr lang="fr-FR" dirty="0"/>
              <a:t>et d'autres infections transmises par les insectes</a:t>
            </a:r>
            <a:r>
              <a:rPr lang="fr-FR" dirty="0" smtClean="0"/>
              <a:t>.</a:t>
            </a:r>
          </a:p>
          <a:p>
            <a:r>
              <a:rPr lang="fr-FR" b="1" dirty="0">
                <a:solidFill>
                  <a:schemeClr val="accent5"/>
                </a:solidFill>
              </a:rPr>
              <a:t>Vagues de </a:t>
            </a:r>
            <a:r>
              <a:rPr lang="fr-FR" b="1" dirty="0" smtClean="0">
                <a:solidFill>
                  <a:schemeClr val="accent5"/>
                </a:solidFill>
              </a:rPr>
              <a:t>chaleur</a:t>
            </a:r>
            <a:r>
              <a:rPr lang="fr-FR" dirty="0" smtClean="0"/>
              <a:t>: effets </a:t>
            </a:r>
            <a:r>
              <a:rPr lang="fr-FR" dirty="0"/>
              <a:t>graves sur les populations vulnérables, comme les personnes âgées et les malades. Cela s'est déjà produit en Europe durant la vague de chaleur de 2003 qui a fait environ 35 000 morts</a:t>
            </a:r>
            <a:r>
              <a:rPr lang="fr-FR" dirty="0" smtClean="0"/>
              <a:t>.</a:t>
            </a:r>
          </a:p>
          <a:p>
            <a:r>
              <a:rPr lang="fr-FR" b="1" dirty="0">
                <a:solidFill>
                  <a:schemeClr val="accent5"/>
                </a:solidFill>
              </a:rPr>
              <a:t>Asthme et autres maladies respiratoires. </a:t>
            </a:r>
            <a:r>
              <a:rPr lang="fr-FR" dirty="0"/>
              <a:t>Les personnes ayant des problèmes cardiaques sont plus vulnérables à la hausse des </a:t>
            </a:r>
            <a:r>
              <a:rPr lang="fr-FR" dirty="0" smtClean="0"/>
              <a:t>températures.</a:t>
            </a:r>
          </a:p>
          <a:p>
            <a:r>
              <a:rPr lang="fr-FR" b="1" dirty="0" smtClean="0">
                <a:solidFill>
                  <a:schemeClr val="accent5"/>
                </a:solidFill>
              </a:rPr>
              <a:t>Malnutrition et famine.</a:t>
            </a:r>
            <a:endParaRPr lang="fr-FR" b="1" dirty="0">
              <a:solidFill>
                <a:schemeClr val="accent5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5" y="491282"/>
            <a:ext cx="7364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686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915000" cy="1143000"/>
          </a:xfrm>
          <a:solidFill>
            <a:schemeClr val="accent3"/>
          </a:solidFill>
        </p:spPr>
        <p:txBody>
          <a:bodyPr/>
          <a:lstStyle/>
          <a:p>
            <a:r>
              <a:rPr lang="fr-FR" dirty="0" smtClean="0"/>
              <a:t>Que faire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>
            <a:normAutofit/>
          </a:bodyPr>
          <a:lstStyle/>
          <a:p>
            <a:pPr algn="just"/>
            <a:r>
              <a:rPr lang="fr-FR" sz="2400" b="1" dirty="0" smtClean="0"/>
              <a:t>Réduire </a:t>
            </a:r>
            <a:r>
              <a:rPr lang="fr-FR" sz="2400" b="1" dirty="0"/>
              <a:t>les émissions </a:t>
            </a:r>
            <a:r>
              <a:rPr lang="fr-FR" sz="2400" b="1" dirty="0" smtClean="0"/>
              <a:t>des GES</a:t>
            </a:r>
            <a:endParaRPr lang="fr-FR" sz="2400" dirty="0" smtClean="0"/>
          </a:p>
          <a:p>
            <a:pPr algn="just"/>
            <a:r>
              <a:rPr lang="fr-FR" sz="2400" dirty="0" smtClean="0"/>
              <a:t>Le recours aux </a:t>
            </a:r>
            <a:r>
              <a:rPr lang="fr-FR" sz="2400" b="1" dirty="0" smtClean="0"/>
              <a:t>énergies propres: énergie solaire.</a:t>
            </a:r>
          </a:p>
          <a:p>
            <a:pPr algn="just"/>
            <a:r>
              <a:rPr lang="fr-FR" sz="2400" b="1" dirty="0" smtClean="0"/>
              <a:t>L’agriculture biologique.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453650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1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83" y="0"/>
            <a:ext cx="8229600" cy="792088"/>
          </a:xfrm>
        </p:spPr>
        <p:txBody>
          <a:bodyPr/>
          <a:lstStyle/>
          <a:p>
            <a:pPr algn="l"/>
            <a:r>
              <a:rPr lang="fr-FR" b="1" dirty="0" smtClean="0">
                <a:solidFill>
                  <a:srgbClr val="FF0000"/>
                </a:solidFill>
              </a:rPr>
              <a:t>Environnement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688632"/>
          </a:xfrm>
        </p:spPr>
        <p:txBody>
          <a:bodyPr>
            <a:noAutofit/>
          </a:bodyPr>
          <a:lstStyle/>
          <a:p>
            <a:pPr algn="just"/>
            <a:r>
              <a:rPr lang="fr-FR" sz="2800" dirty="0" smtClean="0"/>
              <a:t>Cadre de vie qu’il soit naturel ou artificiel,</a:t>
            </a:r>
          </a:p>
          <a:p>
            <a:pPr algn="just"/>
            <a:r>
              <a:rPr lang="fr-FR" sz="2800" b="1" dirty="0" smtClean="0"/>
              <a:t>Les composantes de l’environnement:</a:t>
            </a:r>
          </a:p>
          <a:p>
            <a:pPr marL="0" indent="0" algn="just">
              <a:buNone/>
            </a:pPr>
            <a:r>
              <a:rPr lang="fr-FR" sz="2800" b="1" dirty="0"/>
              <a:t>A) Les êtres vivants</a:t>
            </a:r>
          </a:p>
          <a:p>
            <a:pPr marL="0" indent="0" algn="just">
              <a:buNone/>
            </a:pPr>
            <a:r>
              <a:rPr lang="fr-FR" sz="2800" dirty="0" smtClean="0"/>
              <a:t>– </a:t>
            </a:r>
            <a:r>
              <a:rPr lang="fr-FR" sz="2800" dirty="0"/>
              <a:t>la </a:t>
            </a:r>
            <a:r>
              <a:rPr lang="fr-FR" sz="2800" dirty="0" smtClean="0"/>
              <a:t>faune</a:t>
            </a:r>
          </a:p>
          <a:p>
            <a:pPr marL="0" indent="0" algn="just">
              <a:buNone/>
            </a:pPr>
            <a:r>
              <a:rPr lang="fr-FR" sz="2800" dirty="0" smtClean="0"/>
              <a:t>– </a:t>
            </a:r>
            <a:r>
              <a:rPr lang="fr-FR" sz="2800" dirty="0"/>
              <a:t>la flore, </a:t>
            </a:r>
            <a:endParaRPr lang="fr-FR" sz="2800" dirty="0" smtClean="0"/>
          </a:p>
          <a:p>
            <a:pPr marL="0" indent="0" algn="just">
              <a:buNone/>
            </a:pPr>
            <a:r>
              <a:rPr lang="fr-FR" sz="2800" b="1" dirty="0" smtClean="0"/>
              <a:t>b</a:t>
            </a:r>
            <a:r>
              <a:rPr lang="fr-FR" sz="2800" b="1" dirty="0"/>
              <a:t>) Le monde non </a:t>
            </a:r>
            <a:r>
              <a:rPr lang="fr-FR" sz="2800" b="1" dirty="0" smtClean="0"/>
              <a:t>vivant </a:t>
            </a:r>
            <a:r>
              <a:rPr lang="fr-FR" sz="2800" dirty="0" smtClean="0"/>
              <a:t>comprend </a:t>
            </a:r>
          </a:p>
          <a:p>
            <a:pPr marL="0" indent="0" algn="just">
              <a:buNone/>
            </a:pPr>
            <a:r>
              <a:rPr lang="fr-FR" sz="2800" dirty="0" smtClean="0"/>
              <a:t>• les </a:t>
            </a:r>
            <a:r>
              <a:rPr lang="fr-FR" sz="2800" dirty="0"/>
              <a:t>éléments </a:t>
            </a:r>
            <a:r>
              <a:rPr lang="fr-FR" sz="2800" dirty="0" smtClean="0"/>
              <a:t>minéraux</a:t>
            </a:r>
          </a:p>
          <a:p>
            <a:pPr marL="0" indent="0" algn="just">
              <a:buNone/>
            </a:pPr>
            <a:r>
              <a:rPr lang="fr-FR" sz="2800" dirty="0" smtClean="0"/>
              <a:t>– </a:t>
            </a:r>
            <a:r>
              <a:rPr lang="fr-FR" sz="2800" dirty="0"/>
              <a:t>l’eau, liquide ou solide, salée ou </a:t>
            </a:r>
            <a:r>
              <a:rPr lang="fr-FR" sz="2800" dirty="0" smtClean="0"/>
              <a:t>douce</a:t>
            </a:r>
            <a:endParaRPr lang="fr-FR" sz="2800" dirty="0"/>
          </a:p>
          <a:p>
            <a:pPr marL="0" indent="0" algn="just">
              <a:buNone/>
            </a:pPr>
            <a:r>
              <a:rPr lang="fr-FR" sz="2800" dirty="0" smtClean="0"/>
              <a:t>– </a:t>
            </a:r>
            <a:r>
              <a:rPr lang="fr-FR" sz="2800" dirty="0"/>
              <a:t>les roches qui occupent le </a:t>
            </a:r>
            <a:r>
              <a:rPr lang="fr-FR" sz="2800" dirty="0" smtClean="0"/>
              <a:t>sous-sol</a:t>
            </a:r>
          </a:p>
          <a:p>
            <a:pPr marL="0" indent="0" algn="just">
              <a:buNone/>
            </a:pPr>
            <a:r>
              <a:rPr lang="fr-FR" sz="2800" dirty="0" smtClean="0"/>
              <a:t>– </a:t>
            </a:r>
            <a:r>
              <a:rPr lang="fr-FR" sz="2800" dirty="0"/>
              <a:t>air sous forme de </a:t>
            </a:r>
            <a:r>
              <a:rPr lang="fr-FR" sz="2800" dirty="0" smtClean="0"/>
              <a:t>gaz</a:t>
            </a:r>
          </a:p>
          <a:p>
            <a:pPr marL="0" indent="0" algn="just">
              <a:buNone/>
            </a:pPr>
            <a:r>
              <a:rPr lang="fr-FR" sz="2800" dirty="0" smtClean="0"/>
              <a:t>• </a:t>
            </a:r>
            <a:r>
              <a:rPr lang="fr-FR" sz="2800" dirty="0"/>
              <a:t>les restes des êtres vivants </a:t>
            </a:r>
            <a:endParaRPr lang="fr-FR" sz="2800" dirty="0" smtClean="0"/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r>
              <a:rPr lang="fr-FR" sz="2800" dirty="0" smtClean="0"/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121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fr-FR" b="1" dirty="0" smtClean="0"/>
              <a:t>La crise environnementale???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Le réchauffement climatique?</a:t>
            </a:r>
          </a:p>
          <a:p>
            <a:r>
              <a:rPr lang="fr-FR" b="1" dirty="0" smtClean="0"/>
              <a:t>La </a:t>
            </a:r>
            <a:r>
              <a:rPr lang="fr-FR" b="1" dirty="0"/>
              <a:t>destruction des forêts?</a:t>
            </a:r>
          </a:p>
          <a:p>
            <a:r>
              <a:rPr lang="fr-FR" b="1" dirty="0" smtClean="0"/>
              <a:t>la pollution?</a:t>
            </a:r>
            <a:endParaRPr lang="fr-FR" b="1" dirty="0"/>
          </a:p>
          <a:p>
            <a:r>
              <a:rPr lang="fr-FR" b="1" dirty="0" smtClean="0"/>
              <a:t>le problème des déchets?</a:t>
            </a:r>
          </a:p>
          <a:p>
            <a:r>
              <a:rPr lang="fr-FR" b="1" dirty="0" smtClean="0"/>
              <a:t>La crise de la biodiversité?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568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532387" cy="357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11560" y="160338"/>
            <a:ext cx="5040560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La crise environnementale : </a:t>
            </a:r>
          </a:p>
          <a:p>
            <a:pPr algn="ctr"/>
            <a:r>
              <a:rPr lang="fr-FR" sz="2800" b="1" dirty="0" smtClean="0"/>
              <a:t>Le réchauffement climatique</a:t>
            </a:r>
            <a:endParaRPr lang="fr-FR" sz="28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924944"/>
            <a:ext cx="45434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74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1-Le réchauffement climatique</a:t>
            </a:r>
            <a:b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c’est quoi?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4032448" cy="4525963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Augmentation </a:t>
            </a:r>
            <a:r>
              <a:rPr lang="fr-FR" sz="3600" b="1" dirty="0"/>
              <a:t>des températures   moyennes   sur   </a:t>
            </a:r>
            <a:r>
              <a:rPr lang="fr-FR" sz="3600" b="1" dirty="0" smtClean="0"/>
              <a:t>Terre</a:t>
            </a:r>
            <a:r>
              <a:rPr lang="fr-FR" sz="3600" b="1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6244"/>
            <a:ext cx="4248472" cy="323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6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504" y="1196752"/>
            <a:ext cx="33123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3600" b="1" dirty="0">
                <a:solidFill>
                  <a:srgbClr val="00B0F0"/>
                </a:solidFill>
              </a:rPr>
              <a:t>Effet de serre </a:t>
            </a:r>
            <a:r>
              <a:rPr lang="fr-FR" b="1" dirty="0">
                <a:solidFill>
                  <a:srgbClr val="FF0000"/>
                </a:solidFill>
              </a:rPr>
              <a:t>(phénomène du à la présence dans l’atmosphère de certains  gaz qui sont capables d’emprisonner la chaleur</a:t>
            </a:r>
            <a:r>
              <a:rPr lang="fr-FR" b="1" dirty="0">
                <a:solidFill>
                  <a:srgbClr val="FF0000"/>
                </a:solidFill>
                <a:cs typeface="Calibri"/>
              </a:rPr>
              <a:t>)</a:t>
            </a:r>
            <a:r>
              <a:rPr lang="fr-FR" b="1" dirty="0">
                <a:solidFill>
                  <a:srgbClr val="FF0000"/>
                </a:solidFill>
              </a:rPr>
              <a:t>.</a:t>
            </a:r>
          </a:p>
          <a:p>
            <a:pPr lvl="0" algn="just"/>
            <a:r>
              <a:rPr lang="fr-FR" b="1" dirty="0">
                <a:solidFill>
                  <a:prstClr val="black"/>
                </a:solidFill>
              </a:rPr>
              <a:t>Ce phénomène permet de conserver des températures moyennes de 15°C sur notre planète. </a:t>
            </a:r>
          </a:p>
          <a:p>
            <a:pPr lvl="0" algn="just"/>
            <a:r>
              <a:rPr lang="fr-FR" b="1" dirty="0">
                <a:solidFill>
                  <a:prstClr val="black"/>
                </a:solidFill>
              </a:rPr>
              <a:t>Sans cela, la température y serait d’environ –18°C, ce qui ne permettrait pas la présence de la vie.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11" y="-99392"/>
            <a:ext cx="829786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83358"/>
            <a:ext cx="5485632" cy="476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33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64" y="2060848"/>
            <a:ext cx="3931512" cy="426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Causes du </a:t>
            </a:r>
            <a:r>
              <a:rPr lang="fr-FR" b="1" dirty="0">
                <a:solidFill>
                  <a:schemeClr val="bg1"/>
                </a:solidFill>
              </a:rPr>
              <a:t>réchauffement climatique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 smtClean="0"/>
              <a:t>Effet de serre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063" y="1628800"/>
            <a:ext cx="4947002" cy="4824536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Quels </a:t>
            </a:r>
            <a:r>
              <a:rPr lang="fr-FR" sz="1800" b="1" dirty="0">
                <a:solidFill>
                  <a:srgbClr val="FF0000"/>
                </a:solidFill>
              </a:rPr>
              <a:t>sont les GES:</a:t>
            </a:r>
          </a:p>
          <a:p>
            <a:pPr marL="285750" lvl="0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fr-FR" sz="1800" b="1" dirty="0">
                <a:solidFill>
                  <a:srgbClr val="FF0000"/>
                </a:solidFill>
              </a:rPr>
              <a:t>GES naturels: </a:t>
            </a:r>
            <a:r>
              <a:rPr lang="fr-FR" sz="1800" b="1" dirty="0">
                <a:solidFill>
                  <a:prstClr val="black"/>
                </a:solidFill>
              </a:rPr>
              <a:t>la vapeur d'eau (H2O),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r-FR" sz="1800" b="1" dirty="0">
                <a:solidFill>
                  <a:prstClr val="black"/>
                </a:solidFill>
              </a:rPr>
              <a:t>le dioxyde de carbone (CO2),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r-FR" sz="1800" b="1" dirty="0">
                <a:solidFill>
                  <a:prstClr val="black"/>
                </a:solidFill>
              </a:rPr>
              <a:t>le méthane (CH4),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r-FR" sz="1800" b="1" dirty="0">
                <a:solidFill>
                  <a:prstClr val="black"/>
                </a:solidFill>
              </a:rPr>
              <a:t>le protoxyde d'azote (N2O) et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fr-FR" sz="1800" b="1" dirty="0">
                <a:solidFill>
                  <a:prstClr val="black"/>
                </a:solidFill>
              </a:rPr>
              <a:t>l'ozone (O3). </a:t>
            </a:r>
          </a:p>
          <a:p>
            <a:pPr marL="285750" lvl="0" indent="-285750">
              <a:spcBef>
                <a:spcPts val="0"/>
              </a:spcBef>
              <a:buFont typeface="Wingdings" pitchFamily="2" charset="2"/>
              <a:buChar char="Ø"/>
            </a:pPr>
            <a:r>
              <a:rPr lang="fr-FR" sz="1800" b="1" dirty="0">
                <a:solidFill>
                  <a:srgbClr val="FF0000"/>
                </a:solidFill>
              </a:rPr>
              <a:t>GES artificiels: </a:t>
            </a:r>
            <a:endParaRPr lang="fr-FR" sz="1800" b="1" dirty="0" smtClean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fr-FR" sz="1800" b="1" dirty="0"/>
              <a:t>les chlorofluorocarbones (CFC)</a:t>
            </a:r>
            <a:endParaRPr lang="fr-FR" sz="1800" b="1" dirty="0">
              <a:solidFill>
                <a:srgbClr val="FF0000"/>
              </a:solidFill>
            </a:endParaRPr>
          </a:p>
          <a:p>
            <a:pPr algn="just"/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141483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74901" y="1124744"/>
            <a:ext cx="405308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fr-FR" sz="2000" dirty="0"/>
              <a:t>le gaz carbonique ou dioxyde de carbone (CO2), qui provient essentiellement de la combustion des énergies fossiles </a:t>
            </a:r>
            <a:r>
              <a:rPr lang="fr-FR" sz="2000" dirty="0" smtClean="0"/>
              <a:t>, de </a:t>
            </a:r>
            <a:r>
              <a:rPr lang="fr-FR" sz="2000" dirty="0"/>
              <a:t>la déforestation </a:t>
            </a:r>
            <a:r>
              <a:rPr lang="fr-FR" sz="2000" dirty="0" smtClean="0"/>
              <a:t>et transport.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sz="2000" dirty="0" smtClean="0"/>
              <a:t>le </a:t>
            </a:r>
            <a:r>
              <a:rPr lang="fr-FR" sz="2000" dirty="0"/>
              <a:t>méthane (CH4), qui a pour origine principale la digestion des ruminants, la culture du riz, les décharges d’ordures ménagères, les exploitations pétrolières et gazières 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fr-FR" sz="2000" dirty="0"/>
              <a:t>les </a:t>
            </a:r>
            <a:r>
              <a:rPr lang="fr-FR" sz="2000" dirty="0" err="1"/>
              <a:t>halocarbures</a:t>
            </a:r>
            <a:r>
              <a:rPr lang="fr-FR" sz="2000" dirty="0"/>
              <a:t> (HFC, PFC), qui sont des gaz réfrigérants utilisés dans les systèmes de climatisation et la production de froid.</a:t>
            </a:r>
          </a:p>
          <a:p>
            <a:endParaRPr lang="fr-FR" sz="200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272808" cy="72008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Sources des GES</a:t>
            </a:r>
            <a:endParaRPr lang="fr-FR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652903"/>
            <a:ext cx="452770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43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050" y="1460977"/>
            <a:ext cx="2242950" cy="1910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07504" y="741519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fr-FR" sz="2400" b="1" dirty="0" smtClean="0"/>
              <a:t>Fonte des glaciers et  Hausse du niveau des mers</a:t>
            </a:r>
          </a:p>
          <a:p>
            <a:r>
              <a:rPr lang="fr-FR" sz="2400" b="1" dirty="0" smtClean="0"/>
              <a:t>Inondation</a:t>
            </a:r>
            <a:endParaRPr lang="fr-FR" sz="2400" b="1" dirty="0"/>
          </a:p>
          <a:p>
            <a:pPr marL="342900" indent="-342900">
              <a:buFont typeface="Wingdings" pitchFamily="2" charset="2"/>
              <a:buChar char="v"/>
            </a:pPr>
            <a:r>
              <a:rPr lang="fr-FR" sz="2400" b="1" dirty="0" smtClean="0"/>
              <a:t>Sécheresse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fr-FR" sz="2400" b="1" dirty="0" smtClean="0"/>
              <a:t>Incendies des forêts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fr-FR" sz="2400" b="1" dirty="0"/>
              <a:t>Les catastrophes naturelles se sont </a:t>
            </a:r>
            <a:r>
              <a:rPr lang="fr-FR" sz="2400" b="1" dirty="0" smtClean="0"/>
              <a:t>multipliés </a:t>
            </a:r>
          </a:p>
          <a:p>
            <a:r>
              <a:rPr lang="fr-FR" sz="2400" b="1" dirty="0" smtClean="0"/>
              <a:t>( tornades, ouragans)</a:t>
            </a:r>
          </a:p>
          <a:p>
            <a:pPr marL="342900" indent="-342900">
              <a:buFont typeface="Wingdings" pitchFamily="2" charset="2"/>
              <a:buChar char="v"/>
            </a:pPr>
            <a:endParaRPr lang="fr-FR" sz="2400" b="1" dirty="0" smtClean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365174" cy="57606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</a:rPr>
              <a:t>Conséquences du réchauffement climatiques</a:t>
            </a:r>
            <a:endParaRPr lang="fr-FR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85108"/>
            <a:ext cx="2789282" cy="2071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735" y="3611831"/>
            <a:ext cx="2658731" cy="212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5" y="3325593"/>
            <a:ext cx="3105499" cy="260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20405" y="6165304"/>
            <a:ext cx="3105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Ouragan Sandy 2012 (210 morts</a:t>
            </a:r>
            <a:r>
              <a:rPr lang="fr-FR" b="1" dirty="0" smtClean="0">
                <a:latin typeface="Calibri"/>
                <a:cs typeface="Calibri"/>
              </a:rPr>
              <a:t>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0325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4863</TotalTime>
  <Words>419</Words>
  <Application>Microsoft Office PowerPoint</Application>
  <PresentationFormat>Affichage à l'écran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Environnement et Développement durable</vt:lpstr>
      <vt:lpstr>Environnement</vt:lpstr>
      <vt:lpstr>La crise environnementale???</vt:lpstr>
      <vt:lpstr>Présentation PowerPoint</vt:lpstr>
      <vt:lpstr>1-Le réchauffement climatique c’est quoi?</vt:lpstr>
      <vt:lpstr>Présentation PowerPoint</vt:lpstr>
      <vt:lpstr>Causes du réchauffement climatique Effet de serre</vt:lpstr>
      <vt:lpstr>Sources des GES</vt:lpstr>
      <vt:lpstr>Conséquences du réchauffement climatiques</vt:lpstr>
      <vt:lpstr>Présentation PowerPoint</vt:lpstr>
      <vt:lpstr>Présentation PowerPoint</vt:lpstr>
      <vt:lpstr>Que faire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Environnement et Développement durable</dc:title>
  <dc:creator>ZERAIB A.</dc:creator>
  <cp:lastModifiedBy>ZERAIB A.</cp:lastModifiedBy>
  <cp:revision>102</cp:revision>
  <dcterms:created xsi:type="dcterms:W3CDTF">2019-10-09T17:27:53Z</dcterms:created>
  <dcterms:modified xsi:type="dcterms:W3CDTF">2021-01-26T12:41:35Z</dcterms:modified>
</cp:coreProperties>
</file>