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6" r:id="rId8"/>
    <p:sldId id="267" r:id="rId9"/>
    <p:sldId id="268" r:id="rId10"/>
    <p:sldId id="269"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30"/>
      </p:cViewPr>
      <p:guideLst/>
    </p:cSldViewPr>
  </p:slideViewPr>
  <p:notesTextViewPr>
    <p:cViewPr>
      <p:scale>
        <a:sx n="1" d="1"/>
        <a:sy n="1" d="1"/>
      </p:scale>
      <p:origin x="0" y="0"/>
    </p:cViewPr>
  </p:notesTextViewPr>
  <p:sorterViewPr>
    <p:cViewPr>
      <p:scale>
        <a:sx n="100" d="100"/>
        <a:sy n="100" d="100"/>
      </p:scale>
      <p:origin x="0" y="-97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en-U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a:p>
        </p:txBody>
      </p:sp>
      <p:sp>
        <p:nvSpPr>
          <p:cNvPr id="4" name="Espace réservé de la date 3"/>
          <p:cNvSpPr>
            <a:spLocks noGrp="1"/>
          </p:cNvSpPr>
          <p:nvPr>
            <p:ph type="dt" sz="half" idx="10"/>
          </p:nvPr>
        </p:nvSpPr>
        <p:spPr/>
        <p:txBody>
          <a:body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3229574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280697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en-U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673708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2024026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en-U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105323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835C3537-639C-45BF-AF9D-B3E962DC15B1}" type="datetimeFigureOut">
              <a:rPr lang="en-US" smtClean="0"/>
              <a:t>2/18/2021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1889181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en-U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835C3537-639C-45BF-AF9D-B3E962DC15B1}" type="datetimeFigureOut">
              <a:rPr lang="en-US" smtClean="0"/>
              <a:t>2/18/2021</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183168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US"/>
          </a:p>
        </p:txBody>
      </p:sp>
      <p:sp>
        <p:nvSpPr>
          <p:cNvPr id="3" name="Espace réservé de la date 2"/>
          <p:cNvSpPr>
            <a:spLocks noGrp="1"/>
          </p:cNvSpPr>
          <p:nvPr>
            <p:ph type="dt" sz="half" idx="10"/>
          </p:nvPr>
        </p:nvSpPr>
        <p:spPr/>
        <p:txBody>
          <a:bodyPr/>
          <a:lstStyle/>
          <a:p>
            <a:fld id="{835C3537-639C-45BF-AF9D-B3E962DC15B1}" type="datetimeFigureOut">
              <a:rPr lang="en-US" smtClean="0"/>
              <a:t>2/18/2021</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276619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35C3537-639C-45BF-AF9D-B3E962DC15B1}" type="datetimeFigureOut">
              <a:rPr lang="en-US" smtClean="0"/>
              <a:t>2/18/2021</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212124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5C3537-639C-45BF-AF9D-B3E962DC15B1}" type="datetimeFigureOut">
              <a:rPr lang="en-US" smtClean="0"/>
              <a:t>2/18/2021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929465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en-U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35C3537-639C-45BF-AF9D-B3E962DC15B1}" type="datetimeFigureOut">
              <a:rPr lang="en-US" smtClean="0"/>
              <a:t>2/18/2021</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EDD3463E-82D0-4925-8CBA-4BCD249A9E0B}" type="slidenum">
              <a:rPr lang="en-US" smtClean="0"/>
              <a:t>‹N°›</a:t>
            </a:fld>
            <a:endParaRPr lang="en-US"/>
          </a:p>
        </p:txBody>
      </p:sp>
    </p:spTree>
    <p:extLst>
      <p:ext uri="{BB962C8B-B14F-4D97-AF65-F5344CB8AC3E}">
        <p14:creationId xmlns:p14="http://schemas.microsoft.com/office/powerpoint/2010/main" val="737041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en-U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5C3537-639C-45BF-AF9D-B3E962DC15B1}" type="datetimeFigureOut">
              <a:rPr lang="en-US" smtClean="0"/>
              <a:t>2/18/2021</a:t>
            </a:fld>
            <a:endParaRPr lang="en-U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3463E-82D0-4925-8CBA-4BCD249A9E0B}" type="slidenum">
              <a:rPr lang="en-US" smtClean="0"/>
              <a:t>‹N°›</a:t>
            </a:fld>
            <a:endParaRPr lang="en-US"/>
          </a:p>
        </p:txBody>
      </p:sp>
    </p:spTree>
    <p:extLst>
      <p:ext uri="{BB962C8B-B14F-4D97-AF65-F5344CB8AC3E}">
        <p14:creationId xmlns:p14="http://schemas.microsoft.com/office/powerpoint/2010/main" val="1612987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à coins arrondis 4"/>
          <p:cNvSpPr/>
          <p:nvPr/>
        </p:nvSpPr>
        <p:spPr>
          <a:xfrm>
            <a:off x="2074460" y="2060812"/>
            <a:ext cx="8024883" cy="25384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000" b="1" dirty="0" smtClean="0"/>
              <a:t>مساهمة  </a:t>
            </a:r>
            <a:r>
              <a:rPr lang="ar-SA" sz="3000" b="1" dirty="0"/>
              <a:t>محاسبة الموارد البشرية </a:t>
            </a:r>
            <a:r>
              <a:rPr lang="ar-DZ" sz="3000" b="1" dirty="0" smtClean="0"/>
              <a:t>في</a:t>
            </a:r>
            <a:r>
              <a:rPr lang="ar-SA" sz="3000" b="1" dirty="0" smtClean="0"/>
              <a:t> </a:t>
            </a:r>
            <a:r>
              <a:rPr lang="ar-SA" sz="3000" b="1" dirty="0"/>
              <a:t>الأداء المالي للمنظمة</a:t>
            </a:r>
            <a:endParaRPr lang="en-US" sz="3000" b="1" dirty="0"/>
          </a:p>
        </p:txBody>
      </p:sp>
    </p:spTree>
    <p:extLst>
      <p:ext uri="{BB962C8B-B14F-4D97-AF65-F5344CB8AC3E}">
        <p14:creationId xmlns:p14="http://schemas.microsoft.com/office/powerpoint/2010/main" val="1288975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006222" y="1506042"/>
            <a:ext cx="9935568" cy="2646878"/>
          </a:xfrm>
          <a:prstGeom prst="rect">
            <a:avLst/>
          </a:prstGeom>
        </p:spPr>
        <p:txBody>
          <a:bodyPr wrap="square">
            <a:spAutoFit/>
          </a:bodyPr>
          <a:lstStyle/>
          <a:p>
            <a:pPr algn="r" rtl="1">
              <a:lnSpc>
                <a:spcPct val="115000"/>
              </a:lnSpc>
              <a:spcAft>
                <a:spcPts val="1000"/>
              </a:spcAft>
            </a:pPr>
            <a:r>
              <a:rPr lang="ar-SA" sz="2000" b="1" dirty="0" smtClean="0">
                <a:effectLst/>
                <a:latin typeface="Hacen Liner Screen St"/>
                <a:ea typeface="Hacen Liner Screen St"/>
                <a:cs typeface="Times New Roman" panose="02020603050405020304" pitchFamily="18" charset="0"/>
              </a:rPr>
              <a:t>المطلب الثالث</a:t>
            </a:r>
            <a:r>
              <a:rPr lang="ar-SA" sz="2000" b="1" dirty="0" smtClean="0">
                <a:effectLst/>
                <a:latin typeface="Calibri" panose="020F0502020204030204" pitchFamily="34" charset="0"/>
                <a:ea typeface="Hacen Liner Screen St"/>
                <a:cs typeface="Hacen Liner Screen St"/>
              </a:rPr>
              <a:t> : </a:t>
            </a:r>
            <a:r>
              <a:rPr lang="ar-SA" sz="2000" b="1" dirty="0" smtClean="0">
                <a:effectLst/>
                <a:latin typeface="Hacen Liner Screen St"/>
                <a:ea typeface="Hacen Liner Screen St"/>
                <a:cs typeface="Times New Roman" panose="02020603050405020304" pitchFamily="18" charset="0"/>
              </a:rPr>
              <a:t>مساهمة  محاسبة الموارد </a:t>
            </a:r>
            <a:r>
              <a:rPr lang="ar-SA" sz="2000" b="1" dirty="0" smtClean="0">
                <a:effectLst/>
                <a:latin typeface="Hacen Liner Screen St"/>
                <a:ea typeface="Hacen Liner Screen St"/>
                <a:cs typeface="Times New Roman" panose="02020603050405020304" pitchFamily="18" charset="0"/>
              </a:rPr>
              <a:t>البشرية</a:t>
            </a:r>
            <a:r>
              <a:rPr lang="ar-DZ" sz="2000" b="1" dirty="0">
                <a:latin typeface="Hacen Liner Screen St"/>
                <a:ea typeface="Hacen Liner Screen St"/>
                <a:cs typeface="Times New Roman" panose="02020603050405020304" pitchFamily="18" charset="0"/>
              </a:rPr>
              <a:t> </a:t>
            </a:r>
            <a:r>
              <a:rPr lang="ar-DZ" sz="2000" b="1" dirty="0" smtClean="0">
                <a:latin typeface="Hacen Liner Screen St"/>
                <a:ea typeface="Hacen Liner Screen St"/>
                <a:cs typeface="Times New Roman" panose="02020603050405020304" pitchFamily="18" charset="0"/>
              </a:rPr>
              <a:t>في </a:t>
            </a:r>
            <a:r>
              <a:rPr lang="ar-SA" sz="2000" b="1" dirty="0" smtClean="0">
                <a:effectLst/>
                <a:latin typeface="Hacen Liner Screen St"/>
                <a:ea typeface="Hacen Liner Screen St"/>
                <a:cs typeface="Times New Roman" panose="02020603050405020304" pitchFamily="18" charset="0"/>
              </a:rPr>
              <a:t>الأداء </a:t>
            </a:r>
            <a:r>
              <a:rPr lang="ar-SA" sz="2000" b="1" dirty="0" smtClean="0">
                <a:effectLst/>
                <a:latin typeface="Hacen Liner Screen St"/>
                <a:ea typeface="Hacen Liner Screen St"/>
                <a:cs typeface="Times New Roman" panose="02020603050405020304" pitchFamily="18" charset="0"/>
              </a:rPr>
              <a:t>المالي للمنظمة</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SA" b="1" dirty="0" smtClean="0">
                <a:effectLst/>
                <a:latin typeface="Calibri" panose="020F0502020204030204" pitchFamily="34" charset="0"/>
                <a:ea typeface="Calibri" panose="020F0502020204030204" pitchFamily="34" charset="0"/>
                <a:cs typeface="Mudir MT"/>
              </a:rPr>
              <a:t>كلما كانت تكاليف الموارد البشرية مسطرة ومنضمة بشكل جيد وذات أهداف واضحة كلما </a:t>
            </a:r>
            <a:r>
              <a:rPr lang="ar-DZ" b="1" dirty="0" smtClean="0">
                <a:effectLst/>
                <a:latin typeface="Calibri" panose="020F0502020204030204" pitchFamily="34" charset="0"/>
                <a:ea typeface="Calibri" panose="020F0502020204030204" pitchFamily="34" charset="0"/>
                <a:cs typeface="Mudir MT"/>
              </a:rPr>
              <a:t>أثر</a:t>
            </a:r>
            <a:r>
              <a:rPr lang="ar-SA" b="1" dirty="0" smtClean="0">
                <a:effectLst/>
                <a:latin typeface="Calibri" panose="020F0502020204030204" pitchFamily="34" charset="0"/>
                <a:ea typeface="Calibri" panose="020F0502020204030204" pitchFamily="34" charset="0"/>
                <a:cs typeface="Mudir MT"/>
              </a:rPr>
              <a:t>ت بشكل ايجابي على الوضعية المالية للمؤسسة، فمثلا عندما يكون العامل  مدربا ومكونا بشكل جيد ويكون لديهم حوافز مادية سيقوم العامل بأداء عمله  بإتقان ويزيد من انتاجية المؤسسة وطبعا سيؤثر ذلك ايجابا على الوضعية المالية  للمؤسسة و يكون هذا التأثير ايجابيا بتحسين الوضعية المالية للمؤسسة وزيادة الربحية والحصول على الولاء من طرف العمال</a:t>
            </a:r>
            <a:endParaRPr lang="en-US" b="1" dirty="0"/>
          </a:p>
        </p:txBody>
      </p:sp>
    </p:spTree>
    <p:extLst>
      <p:ext uri="{BB962C8B-B14F-4D97-AF65-F5344CB8AC3E}">
        <p14:creationId xmlns:p14="http://schemas.microsoft.com/office/powerpoint/2010/main" val="1184130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1405719" y="941696"/>
            <a:ext cx="10440537" cy="4638193"/>
          </a:xfrm>
          <a:prstGeom prst="rect">
            <a:avLst/>
          </a:prstGeom>
        </p:spPr>
        <p:txBody>
          <a:bodyPr wrap="square">
            <a:spAutoFit/>
          </a:bodyPr>
          <a:lstStyle/>
          <a:p>
            <a:pPr algn="r" rtl="1">
              <a:lnSpc>
                <a:spcPct val="115000"/>
              </a:lnSpc>
              <a:spcAft>
                <a:spcPts val="1000"/>
              </a:spcAft>
            </a:pPr>
            <a:r>
              <a:rPr lang="ar-DZ" sz="3200" dirty="0" smtClean="0">
                <a:effectLst/>
                <a:latin typeface="Calibri" panose="020F0502020204030204" pitchFamily="34" charset="0"/>
                <a:ea typeface="VIP Urkida BBlack"/>
                <a:cs typeface="VIP Urkida BBlack"/>
              </a:rPr>
              <a:t> </a:t>
            </a:r>
            <a:endParaRPr lang="en-US" sz="32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DZ" sz="3200" b="1" dirty="0" smtClean="0">
                <a:effectLst/>
                <a:latin typeface="VIP Urkida BBlack"/>
                <a:ea typeface="VIP Urkida BBlack"/>
                <a:cs typeface="Times New Roman" panose="02020603050405020304" pitchFamily="18" charset="0"/>
              </a:rPr>
              <a:t>الخاتمة </a:t>
            </a:r>
            <a:r>
              <a:rPr lang="ar-DZ" sz="3200" b="1" dirty="0" smtClean="0">
                <a:effectLst/>
                <a:latin typeface="Calibri" panose="020F0502020204030204" pitchFamily="34" charset="0"/>
                <a:ea typeface="VIP Urkida BBlack"/>
                <a:cs typeface="VIP Urkida BBlack"/>
              </a:rPr>
              <a:t>:</a:t>
            </a:r>
            <a:endParaRPr lang="en-US" sz="32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fr-FR" sz="3200" dirty="0" smtClean="0">
                <a:effectLst/>
                <a:latin typeface="Calibri" panose="020F0502020204030204" pitchFamily="34" charset="0"/>
                <a:ea typeface="Calibri" panose="020F0502020204030204" pitchFamily="34" charset="0"/>
                <a:cs typeface="Arial" panose="020B0604020202020204" pitchFamily="34" charset="0"/>
              </a:rPr>
              <a:t> </a:t>
            </a:r>
            <a:endParaRPr lang="en-US" sz="3200" dirty="0" smtClean="0">
              <a:effectLst/>
              <a:latin typeface="Calibri" panose="020F0502020204030204" pitchFamily="34" charset="0"/>
              <a:ea typeface="Calibri" panose="020F0502020204030204" pitchFamily="34" charset="0"/>
              <a:cs typeface="Calibri" panose="020F0502020204030204" pitchFamily="34" charset="0"/>
            </a:endParaRPr>
          </a:p>
          <a:p>
            <a:pPr algn="r" rtl="1"/>
            <a:r>
              <a:rPr lang="ar-SA" sz="3200" dirty="0">
                <a:latin typeface="Calibri" panose="020F0502020204030204" pitchFamily="34" charset="0"/>
                <a:ea typeface="Calibri" panose="020F0502020204030204" pitchFamily="34" charset="0"/>
              </a:rPr>
              <a:t>أن </a:t>
            </a:r>
            <a:r>
              <a:rPr lang="ar-SA" sz="3200" dirty="0" smtClean="0">
                <a:latin typeface="Calibri" panose="020F0502020204030204" pitchFamily="34" charset="0"/>
                <a:ea typeface="Calibri" panose="020F0502020204030204" pitchFamily="34" charset="0"/>
              </a:rPr>
              <a:t>محاسبة </a:t>
            </a:r>
            <a:r>
              <a:rPr lang="ar-SA" sz="3200" dirty="0">
                <a:latin typeface="Calibri" panose="020F0502020204030204" pitchFamily="34" charset="0"/>
                <a:ea typeface="Calibri" panose="020F0502020204030204" pitchFamily="34" charset="0"/>
              </a:rPr>
              <a:t>الموارد البشرية من أهم أدوات وأساليب تطوير تسيير الموارد البشرية وذلك من أجل تغير النظرة المادية للمورد البشري والنظر إليه كطاقة وكفاءة وخبرة. ويمكن القول أن محاسبة الموارد البشرية لها علاقة بالأداء المالي حيث لها أهمية كبيرة على الوضعية المالية للمؤسسة حيث تساعد بتوفير معلومات لتقييم أداء المالي للمؤسسة</a:t>
            </a:r>
            <a:endParaRPr lang="en-US" sz="3200" dirty="0"/>
          </a:p>
        </p:txBody>
      </p:sp>
    </p:spTree>
    <p:extLst>
      <p:ext uri="{BB962C8B-B14F-4D97-AF65-F5344CB8AC3E}">
        <p14:creationId xmlns:p14="http://schemas.microsoft.com/office/powerpoint/2010/main" val="1597859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101756" y="180865"/>
            <a:ext cx="8852848" cy="6599755"/>
          </a:xfrm>
          <a:prstGeom prst="rect">
            <a:avLst/>
          </a:prstGeom>
        </p:spPr>
        <p:txBody>
          <a:bodyPr wrap="square">
            <a:spAutoFit/>
          </a:bodyPr>
          <a:lstStyle/>
          <a:p>
            <a:pPr algn="r" rtl="1">
              <a:lnSpc>
                <a:spcPct val="115000"/>
              </a:lnSpc>
              <a:spcAft>
                <a:spcPts val="1000"/>
              </a:spcAft>
            </a:pPr>
            <a:r>
              <a:rPr lang="ar-SA" sz="2400" b="1" u="sng" dirty="0" smtClean="0">
                <a:effectLst/>
                <a:latin typeface="Hacen Liner Screen St"/>
                <a:ea typeface="Hacen Liner Screen St"/>
                <a:cs typeface="Times New Roman" panose="02020603050405020304" pitchFamily="18" charset="0"/>
              </a:rPr>
              <a:t>خطة البحث </a:t>
            </a:r>
            <a:r>
              <a:rPr lang="ar-SA" sz="2400" b="1" u="sng" dirty="0" smtClean="0">
                <a:effectLst/>
                <a:latin typeface="Calibri" panose="020F0502020204030204" pitchFamily="34" charset="0"/>
                <a:ea typeface="Hacen Liner Screen St"/>
                <a:cs typeface="Hacen Liner Screen St"/>
              </a:rPr>
              <a:t>:</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b="1" u="none" strike="noStrike" dirty="0" smtClean="0">
                <a:effectLst/>
                <a:latin typeface="Calibri" panose="020F0502020204030204" pitchFamily="34" charset="0"/>
                <a:ea typeface="Hacen Liner Screen St"/>
                <a:cs typeface="Hacen Liner Screen St"/>
              </a:rPr>
              <a:t> </a:t>
            </a:r>
            <a:r>
              <a:rPr lang="ar-SA" sz="2400" b="1" dirty="0" smtClean="0">
                <a:effectLst/>
                <a:latin typeface="Hacen Liner Screen St"/>
                <a:ea typeface="Hacen Liner Screen St"/>
                <a:cs typeface="Times New Roman" panose="02020603050405020304" pitchFamily="18" charset="0"/>
              </a:rPr>
              <a:t>المقدمة </a:t>
            </a:r>
            <a:r>
              <a:rPr lang="ar-SA" sz="2400" b="1" dirty="0" smtClean="0">
                <a:effectLst/>
                <a:latin typeface="Calibri" panose="020F0502020204030204" pitchFamily="34" charset="0"/>
                <a:ea typeface="Hacen Liner Screen St"/>
                <a:cs typeface="Hacen Liner Screen St"/>
              </a:rPr>
              <a:t>:</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dirty="0" smtClean="0">
                <a:latin typeface="Calibri" panose="020F0502020204030204" pitchFamily="34" charset="0"/>
                <a:ea typeface="Hacen Liner Screen St"/>
                <a:cs typeface="Hacen Liner Screen St"/>
              </a:rPr>
              <a:t> </a:t>
            </a:r>
            <a:r>
              <a:rPr lang="ar-SA" sz="2400" b="1" dirty="0" smtClean="0">
                <a:solidFill>
                  <a:schemeClr val="accent1">
                    <a:lumMod val="50000"/>
                  </a:schemeClr>
                </a:solidFill>
                <a:latin typeface="Hacen Liner Screen St"/>
                <a:ea typeface="Hacen Liner Screen St"/>
                <a:cs typeface="Times New Roman" panose="02020603050405020304" pitchFamily="18" charset="0"/>
              </a:rPr>
              <a:t>المبحث الأول</a:t>
            </a:r>
            <a:r>
              <a:rPr lang="ar-SA" sz="2400" dirty="0" smtClean="0">
                <a:solidFill>
                  <a:schemeClr val="accent1">
                    <a:lumMod val="50000"/>
                  </a:schemeClr>
                </a:solidFill>
                <a:latin typeface="Calibri" panose="020F0502020204030204" pitchFamily="34" charset="0"/>
                <a:ea typeface="Hacen Liner Screen St"/>
                <a:cs typeface="Hacen Liner Screen St"/>
              </a:rPr>
              <a:t> </a:t>
            </a:r>
            <a:r>
              <a:rPr lang="ar-SA" sz="2400" dirty="0" smtClean="0">
                <a:latin typeface="Calibri" panose="020F0502020204030204" pitchFamily="34" charset="0"/>
                <a:ea typeface="Hacen Liner Screen St"/>
                <a:cs typeface="Hacen Liner Screen St"/>
              </a:rPr>
              <a:t>:</a:t>
            </a:r>
            <a:r>
              <a:rPr lang="ar-SA" sz="2400" dirty="0" smtClean="0">
                <a:latin typeface="Hacen Liner Screen St"/>
                <a:ea typeface="Hacen Liner Screen St"/>
                <a:cs typeface="Times New Roman" panose="02020603050405020304" pitchFamily="18" charset="0"/>
              </a:rPr>
              <a:t> ماهية محاسبة الموارد البشرية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lnSpc>
                <a:spcPct val="115000"/>
              </a:lnSpc>
              <a:spcAft>
                <a:spcPts val="1000"/>
              </a:spcAft>
              <a:buFont typeface="Arial" panose="020B0604020202020204" pitchFamily="34" charset="0"/>
              <a:buChar char="•"/>
            </a:pPr>
            <a:r>
              <a:rPr lang="ar-SA" sz="2400" dirty="0" smtClean="0">
                <a:latin typeface="Calibri" panose="020F0502020204030204" pitchFamily="34" charset="0"/>
                <a:ea typeface="Hacen Liner Screen St"/>
                <a:cs typeface="Hacen Liner Screen St"/>
              </a:rPr>
              <a:t> </a:t>
            </a:r>
            <a:r>
              <a:rPr lang="ar-DZ" sz="2400" dirty="0" smtClean="0">
                <a:latin typeface="Calibri" panose="020F0502020204030204" pitchFamily="34" charset="0"/>
                <a:ea typeface="Hacen Liner Screen St"/>
                <a:cs typeface="Hacen Liner Screen St"/>
              </a:rPr>
              <a:t>     </a:t>
            </a:r>
            <a:r>
              <a:rPr lang="ar-SA" sz="2400" b="1" dirty="0" smtClean="0">
                <a:latin typeface="Hacen Liner Screen St"/>
                <a:ea typeface="Hacen Liner Screen St"/>
                <a:cs typeface="Times New Roman" panose="02020603050405020304" pitchFamily="18" charset="0"/>
              </a:rPr>
              <a:t>المطلب الأول</a:t>
            </a:r>
            <a:r>
              <a:rPr lang="ar-SA" sz="2400" dirty="0" smtClean="0">
                <a:latin typeface="Calibri" panose="020F0502020204030204" pitchFamily="34" charset="0"/>
                <a:ea typeface="Hacen Liner Screen St"/>
                <a:cs typeface="Hacen Liner Screen St"/>
              </a:rPr>
              <a:t> : </a:t>
            </a:r>
            <a:r>
              <a:rPr lang="ar-SA" sz="2400" dirty="0" smtClean="0">
                <a:latin typeface="Hacen Liner Screen St"/>
                <a:ea typeface="Hacen Liner Screen St"/>
                <a:cs typeface="Times New Roman" panose="02020603050405020304" pitchFamily="18" charset="0"/>
              </a:rPr>
              <a:t>مفهوم محاسبة الموارد البشرية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lnSpc>
                <a:spcPct val="115000"/>
              </a:lnSpc>
              <a:spcAft>
                <a:spcPts val="1000"/>
              </a:spcAft>
              <a:buFont typeface="Arial" panose="020B0604020202020204" pitchFamily="34" charset="0"/>
              <a:buChar char="•"/>
            </a:pPr>
            <a:r>
              <a:rPr lang="ar-DZ" sz="2400" b="1" dirty="0" smtClean="0">
                <a:latin typeface="Hacen Liner Screen St"/>
                <a:ea typeface="Hacen Liner Screen St"/>
                <a:cs typeface="Times New Roman" panose="02020603050405020304" pitchFamily="18" charset="0"/>
              </a:rPr>
              <a:t>       </a:t>
            </a:r>
            <a:r>
              <a:rPr lang="ar-SA" sz="2400" b="1" dirty="0" smtClean="0">
                <a:latin typeface="Hacen Liner Screen St"/>
                <a:ea typeface="Hacen Liner Screen St"/>
                <a:cs typeface="Times New Roman" panose="02020603050405020304" pitchFamily="18" charset="0"/>
              </a:rPr>
              <a:t>المطلب الثاني</a:t>
            </a:r>
            <a:r>
              <a:rPr lang="ar-SA" sz="2400" dirty="0" smtClean="0">
                <a:latin typeface="Calibri" panose="020F0502020204030204" pitchFamily="34" charset="0"/>
                <a:ea typeface="Hacen Liner Screen St"/>
                <a:cs typeface="Hacen Liner Screen St"/>
              </a:rPr>
              <a:t> : </a:t>
            </a:r>
            <a:r>
              <a:rPr lang="ar-SA" sz="2400" dirty="0" smtClean="0">
                <a:latin typeface="Hacen Liner Screen St"/>
                <a:ea typeface="Hacen Liner Screen St"/>
                <a:cs typeface="Times New Roman" panose="02020603050405020304" pitchFamily="18" charset="0"/>
              </a:rPr>
              <a:t>أهداف محاسبة الموارد البشرية</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lnSpc>
                <a:spcPct val="115000"/>
              </a:lnSpc>
              <a:spcAft>
                <a:spcPts val="1000"/>
              </a:spcAft>
              <a:buFont typeface="Arial" panose="020B0604020202020204" pitchFamily="34" charset="0"/>
              <a:buChar char="•"/>
            </a:pPr>
            <a:r>
              <a:rPr lang="ar-DZ" sz="2400" b="1" dirty="0" smtClean="0">
                <a:latin typeface="Hacen Liner Screen St"/>
                <a:ea typeface="Hacen Liner Screen St"/>
                <a:cs typeface="Times New Roman" panose="02020603050405020304" pitchFamily="18" charset="0"/>
              </a:rPr>
              <a:t>       </a:t>
            </a:r>
            <a:r>
              <a:rPr lang="ar-SA" sz="2400" b="1" dirty="0" smtClean="0">
                <a:latin typeface="Hacen Liner Screen St"/>
                <a:ea typeface="Hacen Liner Screen St"/>
                <a:cs typeface="Times New Roman" panose="02020603050405020304" pitchFamily="18" charset="0"/>
              </a:rPr>
              <a:t>المطلب الثالث</a:t>
            </a:r>
            <a:r>
              <a:rPr lang="ar-SA" sz="2400" dirty="0" smtClean="0">
                <a:latin typeface="Calibri" panose="020F0502020204030204" pitchFamily="34" charset="0"/>
                <a:ea typeface="Hacen Liner Screen St"/>
                <a:cs typeface="Hacen Liner Screen St"/>
              </a:rPr>
              <a:t> : </a:t>
            </a:r>
            <a:r>
              <a:rPr lang="ar-SA" sz="2400" dirty="0" smtClean="0">
                <a:latin typeface="Hacen Liner Screen St"/>
                <a:ea typeface="Hacen Liner Screen St"/>
                <a:cs typeface="Times New Roman" panose="02020603050405020304" pitchFamily="18" charset="0"/>
              </a:rPr>
              <a:t>أهمية محاسبة الموارد البشرية</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dirty="0" smtClean="0">
                <a:latin typeface="Calibri" panose="020F0502020204030204" pitchFamily="34" charset="0"/>
                <a:ea typeface="Hacen Liner Screen St"/>
                <a:cs typeface="Hacen Liner Screen St"/>
              </a:rPr>
              <a:t> </a:t>
            </a:r>
            <a:r>
              <a:rPr lang="ar-SA" sz="2400" b="1" dirty="0" smtClean="0">
                <a:solidFill>
                  <a:schemeClr val="accent1">
                    <a:lumMod val="50000"/>
                  </a:schemeClr>
                </a:solidFill>
                <a:latin typeface="Hacen Liner Screen St"/>
                <a:ea typeface="Hacen Liner Screen St"/>
                <a:cs typeface="Times New Roman" panose="02020603050405020304" pitchFamily="18" charset="0"/>
              </a:rPr>
              <a:t>المبحث الثاني</a:t>
            </a:r>
            <a:r>
              <a:rPr lang="ar-SA" sz="2400" dirty="0" smtClean="0">
                <a:solidFill>
                  <a:schemeClr val="accent1">
                    <a:lumMod val="50000"/>
                  </a:schemeClr>
                </a:solidFill>
                <a:latin typeface="Calibri" panose="020F0502020204030204" pitchFamily="34" charset="0"/>
                <a:ea typeface="Hacen Liner Screen St"/>
                <a:cs typeface="Hacen Liner Screen St"/>
              </a:rPr>
              <a:t> </a:t>
            </a:r>
            <a:r>
              <a:rPr lang="ar-SA" sz="2400" dirty="0" smtClean="0">
                <a:latin typeface="Calibri" panose="020F0502020204030204" pitchFamily="34" charset="0"/>
                <a:ea typeface="Hacen Liner Screen St"/>
                <a:cs typeface="Hacen Liner Screen St"/>
              </a:rPr>
              <a:t>: </a:t>
            </a:r>
            <a:r>
              <a:rPr lang="ar-SA" sz="2400" dirty="0" smtClean="0">
                <a:latin typeface="Hacen Liner Screen St"/>
                <a:ea typeface="Hacen Liner Screen St"/>
                <a:cs typeface="Times New Roman" panose="02020603050405020304" pitchFamily="18" charset="0"/>
              </a:rPr>
              <a:t>مساهمة  محاسبة الموارد البشرية </a:t>
            </a:r>
            <a:r>
              <a:rPr lang="ar-DZ" sz="2400" dirty="0" smtClean="0">
                <a:latin typeface="Hacen Liner Screen St"/>
                <a:ea typeface="Hacen Liner Screen St"/>
                <a:cs typeface="Times New Roman" panose="02020603050405020304" pitchFamily="18" charset="0"/>
              </a:rPr>
              <a:t>في</a:t>
            </a:r>
            <a:r>
              <a:rPr lang="ar-SA" sz="2400" dirty="0" smtClean="0">
                <a:latin typeface="Hacen Liner Screen St"/>
                <a:ea typeface="Hacen Liner Screen St"/>
                <a:cs typeface="Times New Roman" panose="02020603050405020304" pitchFamily="18" charset="0"/>
              </a:rPr>
              <a:t> الأداء المالي للمنظمة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indent="-342900" algn="r" rtl="1">
              <a:lnSpc>
                <a:spcPct val="115000"/>
              </a:lnSpc>
              <a:spcAft>
                <a:spcPts val="1000"/>
              </a:spcAft>
              <a:buFont typeface="Arial" panose="020B0604020202020204" pitchFamily="34" charset="0"/>
              <a:buChar char="•"/>
            </a:pPr>
            <a:r>
              <a:rPr lang="ar-SA" sz="2400" dirty="0" smtClean="0">
                <a:latin typeface="Calibri" panose="020F0502020204030204" pitchFamily="34" charset="0"/>
                <a:ea typeface="Hacen Liner Screen St"/>
                <a:cs typeface="Hacen Liner Screen St"/>
              </a:rPr>
              <a:t> </a:t>
            </a:r>
            <a:r>
              <a:rPr lang="ar-DZ" sz="2400" dirty="0" smtClean="0">
                <a:latin typeface="Calibri" panose="020F0502020204030204" pitchFamily="34" charset="0"/>
                <a:ea typeface="Hacen Liner Screen St"/>
                <a:cs typeface="Hacen Liner Screen St"/>
              </a:rPr>
              <a:t>     </a:t>
            </a:r>
            <a:r>
              <a:rPr lang="ar-SA" sz="2400" b="1" dirty="0" smtClean="0">
                <a:latin typeface="Hacen Liner Screen St"/>
                <a:ea typeface="Hacen Liner Screen St"/>
                <a:cs typeface="Times New Roman" panose="02020603050405020304" pitchFamily="18" charset="0"/>
              </a:rPr>
              <a:t>المطلب الأول</a:t>
            </a:r>
            <a:r>
              <a:rPr lang="ar-SA" sz="2400" dirty="0" smtClean="0">
                <a:latin typeface="Calibri" panose="020F0502020204030204" pitchFamily="34" charset="0"/>
                <a:ea typeface="Hacen Liner Screen St"/>
                <a:cs typeface="Hacen Liner Screen St"/>
              </a:rPr>
              <a:t> :</a:t>
            </a:r>
            <a:r>
              <a:rPr lang="ar-SA" sz="2400" dirty="0" smtClean="0">
                <a:latin typeface="Hacen Liner Screen St"/>
                <a:ea typeface="Hacen Liner Screen St"/>
                <a:cs typeface="Times New Roman" panose="02020603050405020304" pitchFamily="18" charset="0"/>
              </a:rPr>
              <a:t> مفهوم الأداء المالي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lnSpc>
                <a:spcPct val="115000"/>
              </a:lnSpc>
              <a:spcAft>
                <a:spcPts val="1000"/>
              </a:spcAft>
              <a:buFont typeface="Arial" panose="020B0604020202020204" pitchFamily="34" charset="0"/>
              <a:buChar char="•"/>
            </a:pPr>
            <a:r>
              <a:rPr lang="ar-DZ" sz="2400" b="1" dirty="0" smtClean="0">
                <a:latin typeface="Hacen Liner Screen St"/>
                <a:ea typeface="Hacen Liner Screen St"/>
                <a:cs typeface="Times New Roman" panose="02020603050405020304" pitchFamily="18" charset="0"/>
              </a:rPr>
              <a:t>       </a:t>
            </a:r>
            <a:r>
              <a:rPr lang="ar-SA" sz="2400" b="1" dirty="0" smtClean="0">
                <a:latin typeface="Hacen Liner Screen St"/>
                <a:ea typeface="Hacen Liner Screen St"/>
                <a:cs typeface="Times New Roman" panose="02020603050405020304" pitchFamily="18" charset="0"/>
              </a:rPr>
              <a:t>المطلب الثاني</a:t>
            </a:r>
            <a:r>
              <a:rPr lang="ar-SA" sz="2400" dirty="0" smtClean="0">
                <a:latin typeface="Calibri" panose="020F0502020204030204" pitchFamily="34" charset="0"/>
                <a:ea typeface="Hacen Liner Screen St"/>
                <a:cs typeface="Hacen Liner Screen St"/>
              </a:rPr>
              <a:t> : </a:t>
            </a:r>
            <a:r>
              <a:rPr lang="ar-SA" sz="2400" dirty="0" smtClean="0">
                <a:latin typeface="Hacen Liner Screen St"/>
                <a:ea typeface="Hacen Liner Screen St"/>
                <a:cs typeface="Times New Roman" panose="02020603050405020304" pitchFamily="18" charset="0"/>
              </a:rPr>
              <a:t>أهداف الأداء المالي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lnSpc>
                <a:spcPct val="115000"/>
              </a:lnSpc>
              <a:spcAft>
                <a:spcPts val="1000"/>
              </a:spcAft>
              <a:buFont typeface="Arial" panose="020B0604020202020204" pitchFamily="34" charset="0"/>
              <a:buChar char="•"/>
            </a:pPr>
            <a:r>
              <a:rPr lang="ar-DZ" sz="2400" b="1" dirty="0" smtClean="0">
                <a:latin typeface="Hacen Liner Screen St"/>
                <a:ea typeface="Hacen Liner Screen St"/>
                <a:cs typeface="Times New Roman" panose="02020603050405020304" pitchFamily="18" charset="0"/>
              </a:rPr>
              <a:t>       </a:t>
            </a:r>
            <a:r>
              <a:rPr lang="ar-SA" sz="2400" b="1" dirty="0" smtClean="0">
                <a:latin typeface="Hacen Liner Screen St"/>
                <a:ea typeface="Hacen Liner Screen St"/>
                <a:cs typeface="Times New Roman" panose="02020603050405020304" pitchFamily="18" charset="0"/>
              </a:rPr>
              <a:t>المطلب الثالث</a:t>
            </a:r>
            <a:r>
              <a:rPr lang="ar-SA" sz="2400" dirty="0" smtClean="0">
                <a:latin typeface="Calibri" panose="020F0502020204030204" pitchFamily="34" charset="0"/>
                <a:ea typeface="Hacen Liner Screen St"/>
                <a:cs typeface="Hacen Liner Screen St"/>
              </a:rPr>
              <a:t> : </a:t>
            </a:r>
            <a:r>
              <a:rPr lang="ar-SA" sz="2400" dirty="0" smtClean="0">
                <a:latin typeface="Hacen Liner Screen St"/>
                <a:ea typeface="Hacen Liner Screen St"/>
                <a:cs typeface="Times New Roman" panose="02020603050405020304" pitchFamily="18" charset="0"/>
              </a:rPr>
              <a:t>مساهمة  محاسبة الموارد البشرية </a:t>
            </a:r>
            <a:r>
              <a:rPr lang="ar-DZ" sz="2400" dirty="0" smtClean="0">
                <a:latin typeface="Hacen Liner Screen St"/>
                <a:ea typeface="Hacen Liner Screen St"/>
                <a:cs typeface="Times New Roman" panose="02020603050405020304" pitchFamily="18" charset="0"/>
              </a:rPr>
              <a:t>في</a:t>
            </a:r>
            <a:r>
              <a:rPr lang="ar-SA" sz="2400" dirty="0" smtClean="0">
                <a:latin typeface="Hacen Liner Screen St"/>
                <a:ea typeface="Hacen Liner Screen St"/>
                <a:cs typeface="Times New Roman" panose="02020603050405020304" pitchFamily="18" charset="0"/>
              </a:rPr>
              <a:t> الأداء المالي للمنظمة</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dirty="0" smtClean="0">
                <a:latin typeface="Calibri" panose="020F0502020204030204" pitchFamily="34" charset="0"/>
                <a:ea typeface="Hacen Liner Screen St"/>
                <a:cs typeface="Hacen Liner Screen St"/>
              </a:rPr>
              <a:t> </a:t>
            </a:r>
            <a:r>
              <a:rPr lang="ar-SA" sz="2400" b="1" dirty="0" smtClean="0">
                <a:effectLst/>
                <a:latin typeface="Hacen Liner Screen St"/>
                <a:ea typeface="Hacen Liner Screen St"/>
                <a:cs typeface="Times New Roman" panose="02020603050405020304" pitchFamily="18" charset="0"/>
              </a:rPr>
              <a:t>الخاتمة</a:t>
            </a:r>
            <a:r>
              <a:rPr lang="ar-SA" sz="2400" dirty="0" smtClean="0">
                <a:latin typeface="Calibri" panose="020F0502020204030204" pitchFamily="34" charset="0"/>
                <a:ea typeface="Hacen Liner Screen St"/>
                <a:cs typeface="Hacen Liner Screen St"/>
              </a:rPr>
              <a:t>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dirty="0" smtClean="0">
                <a:latin typeface="Calibri" panose="020F0502020204030204" pitchFamily="34" charset="0"/>
                <a:ea typeface="Hacen Liner Screen St"/>
                <a:cs typeface="Hacen Liner Screen St"/>
              </a:rPr>
              <a:t>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45095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3259540" y="687652"/>
            <a:ext cx="8498006" cy="5644622"/>
          </a:xfrm>
          <a:prstGeom prst="rect">
            <a:avLst/>
          </a:prstGeom>
        </p:spPr>
        <p:txBody>
          <a:bodyPr wrap="square">
            <a:spAutoFit/>
          </a:bodyPr>
          <a:lstStyle/>
          <a:p>
            <a:pPr algn="r" rtl="1">
              <a:lnSpc>
                <a:spcPct val="115000"/>
              </a:lnSpc>
              <a:spcAft>
                <a:spcPts val="1000"/>
              </a:spcAft>
            </a:pPr>
            <a:r>
              <a:rPr lang="ar-SA" sz="3600" b="1" dirty="0" smtClean="0">
                <a:effectLst/>
                <a:latin typeface="Hacen Liner Screen St"/>
                <a:ea typeface="Hacen Liner Screen St"/>
                <a:cs typeface="Times New Roman" panose="02020603050405020304" pitchFamily="18" charset="0"/>
              </a:rPr>
              <a:t>المقدمة</a:t>
            </a:r>
            <a:r>
              <a:rPr lang="ar-SA" sz="2000" b="1" dirty="0" smtClean="0">
                <a:effectLst/>
                <a:latin typeface="Hacen Liner Screen St"/>
                <a:ea typeface="Hacen Liner Screen St"/>
                <a:cs typeface="Times New Roman" panose="02020603050405020304" pitchFamily="18" charset="0"/>
              </a:rPr>
              <a:t> </a:t>
            </a:r>
            <a:r>
              <a:rPr lang="ar-SA" sz="2000" b="1" dirty="0" smtClean="0">
                <a:effectLst/>
                <a:latin typeface="Calibri" panose="020F0502020204030204" pitchFamily="34" charset="0"/>
                <a:ea typeface="Hacen Liner Screen St"/>
                <a:cs typeface="Hacen Liner Screen St"/>
              </a:rPr>
              <a:t>:</a:t>
            </a:r>
            <a:endParaRPr lang="en-US" sz="11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1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DZ" sz="2400" dirty="0" smtClean="0">
                <a:latin typeface="Calibri" panose="020F0502020204030204" pitchFamily="34" charset="0"/>
                <a:ea typeface="Calibri" panose="020F0502020204030204" pitchFamily="34" charset="0"/>
              </a:rPr>
              <a:t>        </a:t>
            </a:r>
            <a:r>
              <a:rPr lang="ar-SA" sz="2400" dirty="0" smtClean="0">
                <a:latin typeface="Calibri" panose="020F0502020204030204" pitchFamily="34" charset="0"/>
                <a:ea typeface="Calibri" panose="020F0502020204030204" pitchFamily="34" charset="0"/>
              </a:rPr>
              <a:t>تعد </a:t>
            </a:r>
            <a:r>
              <a:rPr lang="ar-SA" sz="2400" dirty="0">
                <a:latin typeface="Calibri" panose="020F0502020204030204" pitchFamily="34" charset="0"/>
                <a:ea typeface="Calibri" panose="020F0502020204030204" pitchFamily="34" charset="0"/>
              </a:rPr>
              <a:t>المحاسبة عن الموارد البشرية من الموضوعات الحديثة نسبيا، في مجال المحاسبة؛ حيث ظهرت بوادر الاهتمام بها من قبل المحاسبين منذ أواسط الستينات </a:t>
            </a:r>
            <a:r>
              <a:rPr lang="ar-SA" sz="2400" dirty="0">
                <a:latin typeface="Calibri" panose="020F0502020204030204" pitchFamily="34" charset="0"/>
                <a:ea typeface="Calibri" panose="020F0502020204030204" pitchFamily="34" charset="0"/>
                <a:cs typeface="Calibri" panose="020F0502020204030204" pitchFamily="34" charset="0"/>
              </a:rPr>
              <a:t> </a:t>
            </a:r>
            <a:r>
              <a:rPr lang="ar-SA" sz="2400" dirty="0">
                <a:latin typeface="Calibri" panose="020F0502020204030204" pitchFamily="34" charset="0"/>
                <a:ea typeface="Calibri" panose="020F0502020204030204" pitchFamily="34" charset="0"/>
              </a:rPr>
              <a:t>من القرن السابق، وقد كان رأس المال البشري </a:t>
            </a:r>
            <a:r>
              <a:rPr lang="ar-SA" sz="2400" dirty="0" smtClean="0">
                <a:latin typeface="Calibri" panose="020F0502020204030204" pitchFamily="34" charset="0"/>
                <a:ea typeface="Calibri" panose="020F0502020204030204" pitchFamily="34" charset="0"/>
              </a:rPr>
              <a:t>م</a:t>
            </a:r>
            <a:r>
              <a:rPr lang="ar-DZ" sz="2400" dirty="0" smtClean="0">
                <a:latin typeface="Calibri" panose="020F0502020204030204" pitchFamily="34" charset="0"/>
                <a:ea typeface="Calibri" panose="020F0502020204030204" pitchFamily="34" charset="0"/>
              </a:rPr>
              <a:t>تأثرا</a:t>
            </a:r>
            <a:r>
              <a:rPr lang="ar-SA" sz="2400" dirty="0" smtClean="0">
                <a:latin typeface="Calibri" panose="020F0502020204030204" pitchFamily="34" charset="0"/>
                <a:ea typeface="Calibri" panose="020F0502020204030204" pitchFamily="34" charset="0"/>
              </a:rPr>
              <a:t>  </a:t>
            </a:r>
            <a:r>
              <a:rPr lang="ar-SA" sz="2400" dirty="0">
                <a:latin typeface="Calibri" panose="020F0502020204030204" pitchFamily="34" charset="0"/>
                <a:ea typeface="Calibri" panose="020F0502020204030204" pitchFamily="34" charset="0"/>
              </a:rPr>
              <a:t>بالأهمية القصوى ، فالمحاسبة </a:t>
            </a:r>
            <a:r>
              <a:rPr lang="ar-SA" sz="2400" dirty="0">
                <a:latin typeface="Calibri" panose="020F0502020204030204" pitchFamily="34" charset="0"/>
                <a:ea typeface="Calibri" panose="020F0502020204030204" pitchFamily="34" charset="0"/>
                <a:cs typeface="Calibri" panose="020F0502020204030204" pitchFamily="34" charset="0"/>
              </a:rPr>
              <a:t> </a:t>
            </a:r>
            <a:r>
              <a:rPr lang="ar-SA" sz="2400" dirty="0">
                <a:latin typeface="Calibri" panose="020F0502020204030204" pitchFamily="34" charset="0"/>
                <a:ea typeface="Calibri" panose="020F0502020204030204" pitchFamily="34" charset="0"/>
              </a:rPr>
              <a:t>بشكلها التقليدي لم تتعامل مع الموارد البشرية إلا من ناحية تسجيل الرواتب </a:t>
            </a:r>
            <a:r>
              <a:rPr lang="ar-SA" sz="2400" dirty="0">
                <a:latin typeface="Calibri" panose="020F0502020204030204" pitchFamily="34" charset="0"/>
                <a:ea typeface="Calibri" panose="020F0502020204030204" pitchFamily="34" charset="0"/>
                <a:cs typeface="Calibri" panose="020F0502020204030204" pitchFamily="34" charset="0"/>
              </a:rPr>
              <a:t> </a:t>
            </a:r>
            <a:r>
              <a:rPr lang="ar-SA" sz="2400" dirty="0">
                <a:latin typeface="Calibri" panose="020F0502020204030204" pitchFamily="34" charset="0"/>
                <a:ea typeface="Calibri" panose="020F0502020204030204" pitchFamily="34" charset="0"/>
              </a:rPr>
              <a:t>والأجور، والتعويضات على اعتبارها نفقات جارية ، حيث ظهور مفهوم محاسبة الموارد البشرية، </a:t>
            </a:r>
            <a:r>
              <a:rPr lang="ar-SA" sz="2400" dirty="0" smtClean="0">
                <a:latin typeface="Calibri" panose="020F0502020204030204" pitchFamily="34" charset="0"/>
                <a:ea typeface="Calibri" panose="020F0502020204030204" pitchFamily="34" charset="0"/>
              </a:rPr>
              <a:t>أدى </a:t>
            </a:r>
            <a:r>
              <a:rPr lang="ar-SA" sz="2400" dirty="0">
                <a:latin typeface="Calibri" panose="020F0502020204030204" pitchFamily="34" charset="0"/>
                <a:ea typeface="Calibri" panose="020F0502020204030204" pitchFamily="34" charset="0"/>
              </a:rPr>
              <a:t>الى ظهور عدة طرق لقياس تكلفة وقيمة تلك الموارد، واستمرت البحوث والدراسات خلال السنوات اللاحقة حتى المرحلة الحالية التي اصبح فيها الاهتمام كبير بالموارد البشرية واساليب قياسها وتقييمها ، كما أن محاسبة الموارد البشرية لها تأثير على الأداء المالي للمؤسسة الاقتصادية حيث تساعد في توفير بيانات للتحليل المالي.</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9165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470246" y="736724"/>
            <a:ext cx="8830101" cy="5087034"/>
          </a:xfrm>
          <a:prstGeom prst="rect">
            <a:avLst/>
          </a:prstGeom>
        </p:spPr>
        <p:txBody>
          <a:bodyPr wrap="square">
            <a:spAutoFit/>
          </a:bodyPr>
          <a:lstStyle/>
          <a:p>
            <a:pPr algn="r" rtl="1">
              <a:lnSpc>
                <a:spcPct val="115000"/>
              </a:lnSpc>
              <a:spcAft>
                <a:spcPts val="1000"/>
              </a:spcAft>
            </a:pPr>
            <a:r>
              <a:rPr lang="ar-SA" sz="2400" b="1" dirty="0" smtClean="0">
                <a:effectLst/>
                <a:latin typeface="Hacen Liner Screen St"/>
                <a:ea typeface="Hacen Liner Screen St"/>
                <a:cs typeface="Times New Roman" panose="02020603050405020304" pitchFamily="18" charset="0"/>
              </a:rPr>
              <a:t>المطلب الأول</a:t>
            </a:r>
            <a:r>
              <a:rPr lang="ar-SA" sz="2400" dirty="0" smtClean="0">
                <a:effectLst/>
                <a:latin typeface="Calibri" panose="020F0502020204030204" pitchFamily="34" charset="0"/>
                <a:ea typeface="Hacen Liner Screen St"/>
                <a:cs typeface="Hacen Liner Screen St"/>
              </a:rPr>
              <a:t> : </a:t>
            </a:r>
            <a:r>
              <a:rPr lang="ar-SA" sz="2400" dirty="0" smtClean="0">
                <a:effectLst/>
                <a:latin typeface="Hacen Liner Screen St"/>
                <a:ea typeface="Hacen Liner Screen St"/>
                <a:cs typeface="Times New Roman" panose="02020603050405020304" pitchFamily="18" charset="0"/>
              </a:rPr>
              <a:t>مفهوم محاسبة الموارد البشرية</a:t>
            </a:r>
            <a:endParaRPr lang="en-US" sz="1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400" dirty="0" smtClean="0">
                <a:effectLst/>
                <a:latin typeface="Calibri" panose="020F0502020204030204" pitchFamily="34" charset="0"/>
                <a:ea typeface="Hacen Liner Screen St"/>
                <a:cs typeface="Hacen Liner Screen St"/>
              </a:rPr>
              <a:t> </a:t>
            </a:r>
            <a:endParaRPr lang="en-US" sz="1400"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1000"/>
              </a:spcAft>
              <a:buFont typeface="Symbol" panose="05050102010706020507" pitchFamily="18" charset="2"/>
              <a:buChar char=""/>
            </a:pPr>
            <a:r>
              <a:rPr lang="ar-DZ" b="1" dirty="0" smtClean="0">
                <a:solidFill>
                  <a:srgbClr val="000000"/>
                </a:solidFill>
                <a:effectLst/>
                <a:latin typeface="Calibri" panose="020F0502020204030204" pitchFamily="34" charset="0"/>
                <a:ea typeface="Calibri" panose="020F0502020204030204" pitchFamily="34" charset="0"/>
                <a:cs typeface="Mudir MT"/>
              </a:rPr>
              <a:t>هي عملية تحديد قيمة الموارد البشرية ومعرفة كيفية معالجتها ومن ثم التعرف على المتغيرات التي تطرأ عليها لإظهار القيمة الحقيقية للأصول الإنسانية و امداد  الاطراف المعنية بهذه المعلومات </a:t>
            </a:r>
            <a:endParaRPr lang="en-US" sz="14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just" rtl="1">
              <a:lnSpc>
                <a:spcPct val="115000"/>
              </a:lnSpc>
              <a:spcAft>
                <a:spcPts val="1000"/>
              </a:spcAft>
            </a:pPr>
            <a:r>
              <a:rPr lang="ar-DZ" b="1" dirty="0" smtClean="0">
                <a:solidFill>
                  <a:srgbClr val="000000"/>
                </a:solidFill>
                <a:effectLst/>
                <a:latin typeface="Calibri" panose="020F0502020204030204" pitchFamily="34" charset="0"/>
                <a:ea typeface="Calibri" panose="020F0502020204030204" pitchFamily="34" charset="0"/>
                <a:cs typeface="Mudir MT"/>
              </a:rPr>
              <a:t> </a:t>
            </a:r>
            <a:endParaRPr lang="en-US" sz="14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1000"/>
              </a:spcAft>
              <a:buFont typeface="Symbol" panose="05050102010706020507" pitchFamily="18" charset="2"/>
              <a:buChar char=""/>
            </a:pPr>
            <a:r>
              <a:rPr lang="ar-DZ" b="1" dirty="0" smtClean="0">
                <a:effectLst/>
                <a:latin typeface="Calibri" panose="020F0502020204030204" pitchFamily="34" charset="0"/>
                <a:ea typeface="Calibri" panose="020F0502020204030204" pitchFamily="34" charset="0"/>
                <a:cs typeface="Mudir MT"/>
              </a:rPr>
              <a:t>تعد محاسبة الموارد البشرية أداة إدارية يمكن الاعتماد عليها للحصول على معلومات هامة من أجل  تحسين آلية اتخاذ القرارات المختلفة والتي تخدم فئات مختلفة ولأغراض مختلفة مما يؤدي إلى تطوير أساليب الإدارة بما ينسجم مع حاجات التطور ومن ثم إلى تطوير الفكر الاجتماعي من خلال اعتبار الموارد البشرية عناصر تنظيمية عالية القيمة الاقتصادية.</a:t>
            </a:r>
            <a:endParaRPr lang="en-US" sz="14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nSpc>
                <a:spcPct val="115000"/>
              </a:lnSpc>
              <a:spcAft>
                <a:spcPts val="0"/>
              </a:spcAft>
            </a:pPr>
            <a:r>
              <a:rPr lang="ar-DZ" b="1" dirty="0" smtClean="0">
                <a:effectLst/>
                <a:latin typeface="Calibri" panose="020F0502020204030204" pitchFamily="34" charset="0"/>
                <a:ea typeface="Calibri" panose="020F0502020204030204" pitchFamily="34" charset="0"/>
                <a:cs typeface="Mudir MT"/>
              </a:rPr>
              <a:t> </a:t>
            </a:r>
            <a:endParaRPr lang="en-US" sz="14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rtl="1">
              <a:lnSpc>
                <a:spcPct val="115000"/>
              </a:lnSpc>
              <a:spcAft>
                <a:spcPts val="1000"/>
              </a:spcAft>
              <a:buFont typeface="Symbol" panose="05050102010706020507" pitchFamily="18" charset="2"/>
              <a:buChar char=""/>
            </a:pPr>
            <a:r>
              <a:rPr lang="ar-DZ" b="1" dirty="0" smtClean="0">
                <a:effectLst/>
                <a:latin typeface="Calibri" panose="020F0502020204030204" pitchFamily="34" charset="0"/>
                <a:ea typeface="Calibri" panose="020F0502020204030204" pitchFamily="34" charset="0"/>
                <a:cs typeface="Mudir MT"/>
              </a:rPr>
              <a:t>وهي وسيلة تقوم بتوفير بيانات للتحليل المالي والذي هو عبارة عن عملية معالجة منضمة للبيانات المالية المتاحة عن المؤسسة للحصول على معلومات تستخدم في عملية اتخاذ القرارات وتقييم الأداء المالي، حيث يهدف الأداء المالي في تقييم أداء المؤسسات من عدة جوانب وبطريقة تخدم مستخدمي المعلومات المالية</a:t>
            </a:r>
            <a:endParaRPr lang="en-US" sz="1400" b="1" dirty="0" smtClean="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48404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1524000" y="958590"/>
            <a:ext cx="10099344" cy="4082143"/>
          </a:xfrm>
          <a:prstGeom prst="rect">
            <a:avLst/>
          </a:prstGeom>
        </p:spPr>
        <p:txBody>
          <a:bodyPr wrap="square">
            <a:spAutoFit/>
          </a:bodyPr>
          <a:lstStyle/>
          <a:p>
            <a:pPr algn="r" rtl="1">
              <a:lnSpc>
                <a:spcPct val="115000"/>
              </a:lnSpc>
              <a:spcAft>
                <a:spcPts val="1000"/>
              </a:spcAft>
            </a:pPr>
            <a:r>
              <a:rPr lang="ar-DZ" sz="2000" dirty="0" smtClean="0">
                <a:effectLst/>
                <a:latin typeface="Calibri" panose="020F0502020204030204" pitchFamily="34" charset="0"/>
                <a:ea typeface="Hacen Liner Screen St"/>
                <a:cs typeface="Hacen Liner Screen St"/>
              </a:rPr>
              <a:t> </a:t>
            </a:r>
            <a:endParaRPr lang="en-US" sz="1200"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DZ" sz="2400" b="1" dirty="0" smtClean="0">
                <a:effectLst/>
                <a:latin typeface="Hacen Liner Screen St"/>
                <a:ea typeface="Hacen Liner Screen St"/>
                <a:cs typeface="Times New Roman" panose="02020603050405020304" pitchFamily="18" charset="0"/>
              </a:rPr>
              <a:t>المطلب</a:t>
            </a:r>
            <a:r>
              <a:rPr lang="ar-SA" sz="2400" b="1" dirty="0" smtClean="0">
                <a:effectLst/>
                <a:latin typeface="Hacen Liner Screen St"/>
                <a:ea typeface="Hacen Liner Screen St"/>
                <a:cs typeface="Times New Roman" panose="02020603050405020304" pitchFamily="18" charset="0"/>
              </a:rPr>
              <a:t> الثاني</a:t>
            </a:r>
            <a:r>
              <a:rPr lang="ar-SA" sz="2400" dirty="0" smtClean="0">
                <a:effectLst/>
                <a:latin typeface="Calibri" panose="020F0502020204030204" pitchFamily="34" charset="0"/>
                <a:ea typeface="Hacen Liner Screen St"/>
                <a:cs typeface="Hacen Liner Screen St"/>
              </a:rPr>
              <a:t> : </a:t>
            </a:r>
            <a:r>
              <a:rPr lang="ar-SA" sz="2400" dirty="0" smtClean="0">
                <a:effectLst/>
                <a:latin typeface="Hacen Liner Screen St"/>
                <a:ea typeface="Hacen Liner Screen St"/>
                <a:cs typeface="Times New Roman" panose="02020603050405020304" pitchFamily="18" charset="0"/>
              </a:rPr>
              <a:t>أهداف محاسبة الموارد البشرية</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sz="2400" dirty="0" smtClean="0">
                <a:effectLst/>
                <a:latin typeface="Calibri" panose="020F0502020204030204" pitchFamily="34" charset="0"/>
                <a:ea typeface="Calibri" panose="020F0502020204030204" pitchFamily="34" charset="0"/>
                <a:cs typeface="Calibri" panose="020F0502020204030204" pitchFamily="34" charset="0"/>
              </a:rPr>
              <a:t> </a:t>
            </a: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sz="2400" dirty="0" smtClean="0">
                <a:solidFill>
                  <a:srgbClr val="000000"/>
                </a:solidFill>
                <a:effectLst/>
                <a:latin typeface="Calibri" panose="020F0502020204030204" pitchFamily="34" charset="0"/>
                <a:ea typeface="Calibri" panose="020F0502020204030204" pitchFamily="34" charset="0"/>
                <a:cs typeface="Mudir MT"/>
              </a:rPr>
              <a:t>         إن الهدف من اعتماد نظام للمحاسبة عن الموارد البشرية يتمثل بشكل أساسي في مساعدة الإدارة بمستوياتها المختلفة في اتخاذ القرارات المتعلقة بالتخطيط، والاستخدام والرقابة، على عنصر الموارد البشرية بما يحقق أهداف الوحدة الاقتصادية، كما أنها توفر الإطار الموضوعي والعلمي الذي يساعد إدارة الموارد البشرية على اتخاذ القرارات، كتخفيض أعداد القوى العاملة أو زيادتها أو استبدالها.</a:t>
            </a:r>
          </a:p>
          <a:p>
            <a:pPr algn="r" rtl="1">
              <a:spcAft>
                <a:spcPts val="0"/>
              </a:spcAft>
            </a:pPr>
            <a:endParaRPr lang="en-US" sz="2400" dirty="0" smtClean="0">
              <a:effectLst/>
              <a:latin typeface="Calibri" panose="020F0502020204030204" pitchFamily="34" charset="0"/>
              <a:ea typeface="Calibri" panose="020F0502020204030204" pitchFamily="34" charset="0"/>
              <a:cs typeface="Calibri" panose="020F0502020204030204" pitchFamily="34" charset="0"/>
            </a:endParaRPr>
          </a:p>
          <a:p>
            <a:pPr algn="r"/>
            <a:r>
              <a:rPr lang="ar-DZ" sz="2400" dirty="0" smtClean="0">
                <a:solidFill>
                  <a:srgbClr val="000000"/>
                </a:solidFill>
                <a:effectLst/>
                <a:latin typeface="Calibri" panose="020F0502020204030204" pitchFamily="34" charset="0"/>
                <a:ea typeface="Calibri" panose="020F0502020204030204" pitchFamily="34" charset="0"/>
                <a:cs typeface="Mudir MT"/>
              </a:rPr>
              <a:t>          كما أن المستثمرين الحاليين و المستقبليين يحتاجون معلومات عن الموارد البشرية بما يساعدهم على تقييم الأصول البشرية للشركة و الاستثمارات منها </a:t>
            </a:r>
            <a:endParaRPr lang="en-US" sz="2400" dirty="0"/>
          </a:p>
        </p:txBody>
      </p:sp>
    </p:spTree>
    <p:extLst>
      <p:ext uri="{BB962C8B-B14F-4D97-AF65-F5344CB8AC3E}">
        <p14:creationId xmlns:p14="http://schemas.microsoft.com/office/powerpoint/2010/main" val="1846693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661313" y="1122363"/>
            <a:ext cx="8993875" cy="4380686"/>
          </a:xfrm>
          <a:prstGeom prst="rect">
            <a:avLst/>
          </a:prstGeom>
        </p:spPr>
        <p:txBody>
          <a:bodyPr wrap="square">
            <a:spAutoFit/>
          </a:bodyPr>
          <a:lstStyle/>
          <a:p>
            <a:pPr marL="457200" algn="r" rtl="1">
              <a:lnSpc>
                <a:spcPct val="115000"/>
              </a:lnSpc>
              <a:spcAft>
                <a:spcPts val="1000"/>
              </a:spcAft>
            </a:pPr>
            <a:r>
              <a:rPr lang="ar-SA" sz="2000" b="1" dirty="0" smtClean="0">
                <a:effectLst/>
                <a:latin typeface="Hacen Liner Screen St"/>
                <a:ea typeface="Hacen Liner Screen St"/>
                <a:cs typeface="Times New Roman" panose="02020603050405020304" pitchFamily="18" charset="0"/>
              </a:rPr>
              <a:t>المطلب الثالث</a:t>
            </a:r>
            <a:r>
              <a:rPr lang="ar-SA" sz="2000" b="1" dirty="0" smtClean="0">
                <a:effectLst/>
                <a:latin typeface="Calibri" panose="020F0502020204030204" pitchFamily="34" charset="0"/>
                <a:ea typeface="Hacen Liner Screen St"/>
                <a:cs typeface="Hacen Liner Screen St"/>
              </a:rPr>
              <a:t> : </a:t>
            </a:r>
            <a:r>
              <a:rPr lang="ar-SA" sz="2000" b="1" dirty="0" smtClean="0">
                <a:effectLst/>
                <a:latin typeface="Hacen Liner Screen St"/>
                <a:ea typeface="Hacen Liner Screen St"/>
                <a:cs typeface="Times New Roman" panose="02020603050405020304" pitchFamily="18" charset="0"/>
              </a:rPr>
              <a:t>أهمية محاسبة الموارد البشرية</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fr-FR" b="1" dirty="0" smtClean="0">
                <a:effectLst/>
                <a:latin typeface="Arial" panose="020B0604020202020204" pitchFamily="34" charset="0"/>
                <a:ea typeface="Calibri" panose="020F0502020204030204" pitchFamily="34" charset="0"/>
                <a:cs typeface="Calibri" panose="020F0502020204030204" pitchFamily="34" charset="0"/>
              </a:rPr>
              <a:t>          </a:t>
            </a:r>
            <a:r>
              <a:rPr lang="ar-DZ" b="1" dirty="0">
                <a:latin typeface="Calibri" panose="020F0502020204030204" pitchFamily="34" charset="0"/>
                <a:ea typeface="Calibri" panose="020F0502020204030204" pitchFamily="34" charset="0"/>
              </a:rPr>
              <a:t>تكتسي محاسبة الموارد البشرية أهمية بالغة بالنسبة للمؤسسات الاقتصادية الحديثة التي يعتبر</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a:latin typeface="Calibri" panose="020F0502020204030204" pitchFamily="34" charset="0"/>
                <a:ea typeface="Calibri" panose="020F0502020204030204" pitchFamily="34" charset="0"/>
              </a:rPr>
              <a:t>المورد البشري ركيزة أساسية فيها وتتجلى أهميتها من خلال ما يلي </a:t>
            </a:r>
            <a:r>
              <a:rPr lang="ar-DZ" b="1" dirty="0" smtClean="0">
                <a:latin typeface="Calibri" panose="020F0502020204030204" pitchFamily="34" charset="0"/>
                <a:ea typeface="Calibri" panose="020F0502020204030204" pitchFamily="34" charset="0"/>
              </a:rPr>
              <a:t>:</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a:latin typeface="Calibri" panose="020F0502020204030204" pitchFamily="34" charset="0"/>
                <a:ea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العنصر الإنساني هو أهم أنواع الأصول في المؤسسة الاقتصادية وله تأثير جوهري على الإنتاجية العنصر الإنساني له قيمة سوقية.</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تعطي محاسبة الأصول البشرية دلالات هامة لبعض النسب المحاسبية.</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التطورات والمتغيرات التكنولوجية والتقنية وانعكاساتها على الوحدات الاقتصادية.</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r" rtl="1">
              <a:spcAft>
                <a:spcPts val="0"/>
              </a:spcAft>
            </a:pPr>
            <a:r>
              <a:rPr lang="ar-DZ" b="1" dirty="0">
                <a:latin typeface="Calibri" panose="020F0502020204030204" pitchFamily="34" charset="0"/>
                <a:ea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fr-FR" b="1" dirty="0" smtClean="0">
                <a:effectLst/>
                <a:latin typeface="Arial" panose="020B0604020202020204" pitchFamily="34" charset="0"/>
                <a:ea typeface="Calibri" panose="020F0502020204030204" pitchFamily="34" charset="0"/>
                <a:cs typeface="Calibri" panose="020F0502020204030204" pitchFamily="34" charset="0"/>
              </a:rPr>
              <a:t>        </a:t>
            </a:r>
            <a:r>
              <a:rPr lang="ar-DZ" b="1" dirty="0">
                <a:latin typeface="Calibri" panose="020F0502020204030204" pitchFamily="34" charset="0"/>
                <a:ea typeface="Calibri" panose="020F0502020204030204" pitchFamily="34" charset="0"/>
              </a:rPr>
              <a:t>نستخلص مما سبق أن محاسبة الموارد البشرية نوع من أنواع المحاسبة الحديثة ولها طابع مادي</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a:latin typeface="Calibri" panose="020F0502020204030204" pitchFamily="34" charset="0"/>
                <a:ea typeface="Calibri" panose="020F0502020204030204" pitchFamily="34" charset="0"/>
              </a:rPr>
              <a:t>وطابع غير مادي، وتكتسي أهمية بالغة في المؤسسة فهي تحاول قياس الموارد البشرية لتساعد في</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a:latin typeface="Calibri" panose="020F0502020204030204" pitchFamily="34" charset="0"/>
                <a:ea typeface="Calibri" panose="020F0502020204030204" pitchFamily="34" charset="0"/>
              </a:rPr>
              <a:t>عملية صنع القرار بالنسبة لإدارة المؤسسة والأطراف ذات الصلة، حيث ترتكز هذه المحاسبة عبى</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a:r>
              <a:rPr lang="ar-DZ" b="1" dirty="0">
                <a:ea typeface="Calibri" panose="020F0502020204030204" pitchFamily="34" charset="0"/>
              </a:rPr>
              <a:t>مجموعة من المبادئ والفروض مثلها مثل أي نظام محاسبي</a:t>
            </a:r>
            <a:endParaRPr lang="en-US" b="1" dirty="0"/>
          </a:p>
        </p:txBody>
      </p:sp>
    </p:spTree>
    <p:extLst>
      <p:ext uri="{BB962C8B-B14F-4D97-AF65-F5344CB8AC3E}">
        <p14:creationId xmlns:p14="http://schemas.microsoft.com/office/powerpoint/2010/main" val="2840599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6" name="Rectangle 5"/>
          <p:cNvSpPr/>
          <p:nvPr/>
        </p:nvSpPr>
        <p:spPr>
          <a:xfrm>
            <a:off x="2743200" y="1111962"/>
            <a:ext cx="8966579" cy="4031873"/>
          </a:xfrm>
          <a:prstGeom prst="rect">
            <a:avLst/>
          </a:prstGeom>
        </p:spPr>
        <p:txBody>
          <a:bodyPr wrap="square">
            <a:spAutoFit/>
          </a:bodyPr>
          <a:lstStyle/>
          <a:p>
            <a:pPr algn="r" rtl="1">
              <a:lnSpc>
                <a:spcPct val="115000"/>
              </a:lnSpc>
              <a:spcAft>
                <a:spcPts val="1000"/>
              </a:spcAft>
            </a:pPr>
            <a:r>
              <a:rPr lang="ar-SA" sz="2000" b="1" dirty="0" smtClean="0">
                <a:effectLst/>
                <a:latin typeface="Hacen Liner Screen St"/>
                <a:ea typeface="Hacen Liner Screen St"/>
                <a:cs typeface="Times New Roman" panose="02020603050405020304" pitchFamily="18" charset="0"/>
              </a:rPr>
              <a:t>المبحث الثاني</a:t>
            </a:r>
            <a:r>
              <a:rPr lang="ar-SA" sz="2000" b="1" dirty="0" smtClean="0">
                <a:effectLst/>
                <a:latin typeface="Calibri" panose="020F0502020204030204" pitchFamily="34" charset="0"/>
                <a:ea typeface="Hacen Liner Screen St"/>
                <a:cs typeface="Hacen Liner Screen St"/>
              </a:rPr>
              <a:t> : </a:t>
            </a:r>
            <a:r>
              <a:rPr lang="ar-SA" sz="2000" b="1" dirty="0" smtClean="0">
                <a:effectLst/>
                <a:latin typeface="Hacen Liner Screen St"/>
                <a:ea typeface="Hacen Liner Screen St"/>
                <a:cs typeface="Times New Roman" panose="02020603050405020304" pitchFamily="18" charset="0"/>
              </a:rPr>
              <a:t>مساهمة  محاسبة الموارد البشرية على الأداء المالي للمنظمة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Hacen Liner Screen St"/>
                <a:ea typeface="Hacen Liner Screen St"/>
                <a:cs typeface="Times New Roman" panose="02020603050405020304" pitchFamily="18" charset="0"/>
              </a:rPr>
              <a:t>المطلب الأول</a:t>
            </a:r>
            <a:r>
              <a:rPr lang="ar-SA" sz="2000" b="1" dirty="0" smtClean="0">
                <a:effectLst/>
                <a:latin typeface="Calibri" panose="020F0502020204030204" pitchFamily="34" charset="0"/>
                <a:ea typeface="Hacen Liner Screen St"/>
                <a:cs typeface="Hacen Liner Screen St"/>
              </a:rPr>
              <a:t> : </a:t>
            </a:r>
            <a:r>
              <a:rPr lang="ar-SA" sz="2000" b="1" dirty="0" smtClean="0">
                <a:effectLst/>
                <a:latin typeface="Hacen Liner Screen St"/>
                <a:ea typeface="Hacen Liner Screen St"/>
                <a:cs typeface="Times New Roman" panose="02020603050405020304" pitchFamily="18" charset="0"/>
              </a:rPr>
              <a:t>مفهوم الأداء المالي</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fr-FR" b="1" dirty="0" smtClean="0">
                <a:effectLst/>
                <a:latin typeface="Calibri" panose="020F0502020204030204" pitchFamily="34" charset="0"/>
                <a:ea typeface="Calibri" panose="020F0502020204030204" pitchFamily="34" charset="0"/>
                <a:cs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smtClean="0">
                <a:effectLst/>
                <a:latin typeface="Calibri" panose="020F0502020204030204" pitchFamily="34" charset="0"/>
                <a:ea typeface="Calibri" panose="020F0502020204030204" pitchFamily="34" charset="0"/>
                <a:cs typeface="Mudir MT"/>
              </a:rPr>
              <a:t>هو المقياس المحدد لمدى نجاح الشركات و أن عدم تحقيقها للأداء المالي بالمستوى المطلوب يعرض وجودها و استمرارها للخطر، و ذكر الحديثي إن الأداء المالي هو تعبير عن أداء الشركة من خلال تحقيق عدد من الأهداف المالية المتمثلة في الربحية و تحقيق معدلات نمو مرتفعة، و تحسين القيمة الاقتصادية المضافة المتمثلة في العوائد المتحققة بعد طرح تكلفة رأس المال من الأرباح بعد الضرائب</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smtClean="0">
                <a:effectLst/>
                <a:latin typeface="Calibri" panose="020F0502020204030204" pitchFamily="34" charset="0"/>
                <a:ea typeface="Calibri" panose="020F0502020204030204" pitchFamily="34" charset="0"/>
                <a:cs typeface="Mudir M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smtClean="0">
                <a:effectLst/>
                <a:ea typeface="Calibri" panose="020F0502020204030204" pitchFamily="34" charset="0"/>
                <a:cs typeface="Calibri" panose="020F0502020204030204" pitchFamily="34" charset="0"/>
              </a:rPr>
              <a:t> </a:t>
            </a:r>
            <a:r>
              <a:rPr lang="ar-DZ" b="1" dirty="0" smtClean="0">
                <a:effectLst/>
                <a:latin typeface="Calibri" panose="020F0502020204030204" pitchFamily="34" charset="0"/>
                <a:ea typeface="Calibri" panose="020F0502020204030204" pitchFamily="34" charset="0"/>
                <a:cs typeface="Mudir MT"/>
              </a:rPr>
              <a:t>و هو مدى قدرة الشركة على الاستغلال الأمثل لمواردها و مصادرها في الاستخدامات طويلة الأجل، و الأجل القصير؛ من أجل تعظيم قيمتها و استمرارها في سوق المنافسة، و تقييم</a:t>
            </a:r>
            <a:r>
              <a:rPr lang="ar-DZ" b="1" dirty="0" smtClean="0">
                <a:effectLst/>
                <a:ea typeface="Calibri" panose="020F0502020204030204" pitchFamily="34" charset="0"/>
                <a:cs typeface="Calibri" panose="020F0502020204030204" pitchFamily="34" charset="0"/>
              </a:rPr>
              <a:t> </a:t>
            </a:r>
            <a:r>
              <a:rPr lang="ar-DZ" b="1" dirty="0" smtClean="0">
                <a:effectLst/>
                <a:latin typeface="Calibri" panose="020F0502020204030204" pitchFamily="34" charset="0"/>
                <a:ea typeface="Calibri" panose="020F0502020204030204" pitchFamily="34" charset="0"/>
                <a:cs typeface="Mudir MT"/>
              </a:rPr>
              <a:t>وقياس أدائها باستخدام المؤشرات المالية لبلوغ أهدافها المنشودة</a:t>
            </a:r>
            <a:endParaRPr lang="en-US" sz="1050" b="1" dirty="0">
              <a:effectLst/>
              <a:latin typeface="Cambria" panose="020405030504060302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55174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2879678" y="994487"/>
            <a:ext cx="8830101" cy="5146024"/>
          </a:xfrm>
          <a:prstGeom prst="rect">
            <a:avLst/>
          </a:prstGeom>
        </p:spPr>
        <p:txBody>
          <a:bodyPr wrap="square">
            <a:spAutoFit/>
          </a:bodyPr>
          <a:lstStyle/>
          <a:p>
            <a:pPr algn="r" rtl="1">
              <a:lnSpc>
                <a:spcPct val="115000"/>
              </a:lnSpc>
              <a:spcAft>
                <a:spcPts val="1000"/>
              </a:spcAft>
            </a:pPr>
            <a:r>
              <a:rPr lang="ar-SA" sz="2000" b="1" dirty="0" smtClean="0">
                <a:effectLst/>
                <a:latin typeface="Hacen Liner Screen St"/>
                <a:ea typeface="Hacen Liner Screen St"/>
                <a:cs typeface="Times New Roman" panose="02020603050405020304" pitchFamily="18" charset="0"/>
              </a:rPr>
              <a:t>المطلب الثاني</a:t>
            </a:r>
            <a:r>
              <a:rPr lang="ar-SA" sz="2000" b="1" dirty="0" smtClean="0">
                <a:effectLst/>
                <a:latin typeface="Calibri" panose="020F0502020204030204" pitchFamily="34" charset="0"/>
                <a:ea typeface="Hacen Liner Screen St"/>
                <a:cs typeface="Hacen Liner Screen St"/>
              </a:rPr>
              <a:t> : </a:t>
            </a:r>
            <a:r>
              <a:rPr lang="ar-SA" sz="2000" b="1" dirty="0" smtClean="0">
                <a:effectLst/>
                <a:latin typeface="Hacen Liner Screen St"/>
                <a:ea typeface="Hacen Liner Screen St"/>
                <a:cs typeface="Times New Roman" panose="02020603050405020304" pitchFamily="18" charset="0"/>
              </a:rPr>
              <a:t>أهداف الأداء المالي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lnSpc>
                <a:spcPct val="115000"/>
              </a:lnSpc>
              <a:spcAft>
                <a:spcPts val="1000"/>
              </a:spcAft>
            </a:pPr>
            <a:r>
              <a:rPr lang="ar-SA" sz="2000" b="1" dirty="0" smtClean="0">
                <a:effectLst/>
                <a:latin typeface="Calibri" panose="020F0502020204030204" pitchFamily="34" charset="0"/>
                <a:ea typeface="Hacen Liner Screen St"/>
                <a:cs typeface="Hacen Liner Screen St"/>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زيادة قيمة الشركة : وهي عبارة عن </a:t>
            </a:r>
            <a:r>
              <a:rPr lang="ar-DZ" b="1" dirty="0" smtClean="0">
                <a:latin typeface="Calibri" panose="020F0502020204030204" pitchFamily="34" charset="0"/>
                <a:ea typeface="Calibri" panose="020F0502020204030204" pitchFamily="34" charset="0"/>
              </a:rPr>
              <a:t>رفع القيمة </a:t>
            </a:r>
            <a:r>
              <a:rPr lang="ar-DZ" b="1" dirty="0">
                <a:latin typeface="Calibri" panose="020F0502020204030204" pitchFamily="34" charset="0"/>
                <a:ea typeface="Calibri" panose="020F0502020204030204" pitchFamily="34" charset="0"/>
              </a:rPr>
              <a:t>الحالية للأرباح النقدية المتوقع الحصول عليها من قبل حملة الأسهم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r" rtl="1">
              <a:spcAft>
                <a:spcPts val="0"/>
              </a:spcAft>
            </a:pPr>
            <a:r>
              <a:rPr lang="ar-DZ" b="1" dirty="0">
                <a:latin typeface="Calibri" panose="020F0502020204030204" pitchFamily="34" charset="0"/>
                <a:ea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المحافظة على سيولة الشركة: و تعني السيولة توفير أموال سائلة كافية لدى الشركة لمواجهة الالتزامات المترتبة عليها عند استحقاقها، أو هي القدرة على تحويل بعض الموجودات إلى نقد جاهز خلال فترة قصيرة دون خسارة؛ و ذلك لحماية الشركة من خطر الإفلاس و التصفية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nSpc>
                <a:spcPct val="115000"/>
              </a:lnSpc>
              <a:spcAft>
                <a:spcPts val="1000"/>
              </a:spcAft>
            </a:pPr>
            <a:r>
              <a:rPr lang="ar-DZ" b="1" dirty="0">
                <a:latin typeface="Calibri" panose="020F0502020204030204" pitchFamily="34" charset="0"/>
                <a:ea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الربحية : و هي من أهم الأهداف لإدارة الشركات و خاصة الإدارة المالية، و من خلاله يستمر بقاء الشركة، كما أنها مقياس عام لقياس كفاءة الإدارة لاستخدام الموارد استخداما أمثل لتحقيق عائد مناسب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algn="r" rtl="1">
              <a:spcAft>
                <a:spcPts val="0"/>
              </a:spcAft>
            </a:pPr>
            <a:r>
              <a:rPr lang="ar-DZ" b="1" dirty="0">
                <a:latin typeface="Calibri" panose="020F0502020204030204" pitchFamily="34" charset="0"/>
                <a:ea typeface="Calibri" panose="020F0502020204030204" pitchFamily="34" charset="0"/>
              </a:rPr>
              <a:t>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تحقيق عائد مناسب على الاستثمار : وهو مقياس آخر من مقاييس الربحية و عن طريقه يمكن معرفة الأرباح المتحققة من استثمار جميع الأموال العاملة في الشركة، أ ي ا كان مصدر هذه الأموال سواء من داخل أم خارج الشركة، و لذلك يدخل بالحساب هذا اعتبار الأرباح المتولدة من العمل الاساسي للشركة في أرباح أخرى .</a:t>
            </a:r>
            <a:endParaRPr lang="en-US" sz="1200" b="1" dirty="0" smtClean="0">
              <a:effectLst/>
              <a:latin typeface="Calibri" panose="020F0502020204030204" pitchFamily="34" charset="0"/>
              <a:ea typeface="Calibri" panose="020F0502020204030204" pitchFamily="34" charset="0"/>
              <a:cs typeface="Calibri" panose="020F0502020204030204" pitchFamily="34" charset="0"/>
            </a:endParaRPr>
          </a:p>
          <a:p>
            <a:pPr marL="457200">
              <a:lnSpc>
                <a:spcPct val="115000"/>
              </a:lnSpc>
              <a:spcAft>
                <a:spcPts val="1000"/>
              </a:spcAft>
            </a:pPr>
            <a:r>
              <a:rPr lang="ar-DZ" b="1" dirty="0">
                <a:latin typeface="Calibri" panose="020F0502020204030204" pitchFamily="34" charset="0"/>
                <a:ea typeface="Calibri" panose="020F0502020204030204" pitchFamily="34" charset="0"/>
              </a:rPr>
              <a:t> </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6603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en-US"/>
          </a:p>
        </p:txBody>
      </p:sp>
      <p:sp>
        <p:nvSpPr>
          <p:cNvPr id="3" name="Sous-titre 2"/>
          <p:cNvSpPr>
            <a:spLocks noGrp="1"/>
          </p:cNvSpPr>
          <p:nvPr>
            <p:ph type="subTitle" idx="1"/>
          </p:nvPr>
        </p:nvSpPr>
        <p:spPr/>
        <p:txBody>
          <a:bodyPr/>
          <a:lstStyle/>
          <a:p>
            <a:endParaRPr lang="en-US"/>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8" y="0"/>
            <a:ext cx="12182902"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Rectangle 4"/>
          <p:cNvSpPr/>
          <p:nvPr/>
        </p:nvSpPr>
        <p:spPr>
          <a:xfrm>
            <a:off x="1173709" y="1755637"/>
            <a:ext cx="10617958" cy="1754326"/>
          </a:xfrm>
          <a:prstGeom prst="rect">
            <a:avLst/>
          </a:prstGeom>
        </p:spPr>
        <p:txBody>
          <a:bodyPr wrap="square">
            <a:spAutoFit/>
          </a:bodyPr>
          <a:lstStyle/>
          <a:p>
            <a:pPr marL="342900" lvl="0" indent="-342900" algn="r" rtl="1">
              <a:spcAft>
                <a:spcPts val="0"/>
              </a:spcAft>
              <a:buFont typeface="Symbol" panose="05050102010706020507" pitchFamily="18" charset="2"/>
              <a:buChar char=""/>
            </a:pPr>
            <a:r>
              <a:rPr lang="ar-DZ" b="1" dirty="0">
                <a:latin typeface="Calibri" panose="020F0502020204030204" pitchFamily="34" charset="0"/>
                <a:ea typeface="Calibri" panose="020F0502020204030204" pitchFamily="34" charset="0"/>
              </a:rPr>
              <a:t>تقديم قاعدة بيانات و معلومات عن أداء الشركة:</a:t>
            </a:r>
            <a:r>
              <a:rPr lang="ar-DZ" dirty="0">
                <a:latin typeface="Calibri" panose="020F0502020204030204" pitchFamily="34" charset="0"/>
                <a:ea typeface="Calibri" panose="020F0502020204030204" pitchFamily="34" charset="0"/>
              </a:rPr>
              <a:t> تسهم في وضع السياسات و الدراسات و البحوث المستقبلية التي تعمل على تحسين نماذج الأداء و رفع كفاءته .</a:t>
            </a:r>
            <a:endParaRPr lang="en-US" sz="1200" dirty="0" smtClean="0">
              <a:effectLst/>
              <a:latin typeface="Calibri" panose="020F0502020204030204" pitchFamily="34" charset="0"/>
              <a:ea typeface="Calibri" panose="020F0502020204030204" pitchFamily="34" charset="0"/>
              <a:cs typeface="Calibri" panose="020F0502020204030204" pitchFamily="34" charset="0"/>
            </a:endParaRPr>
          </a:p>
          <a:p>
            <a:pPr marL="457200" algn="r" rtl="1">
              <a:spcAft>
                <a:spcPts val="0"/>
              </a:spcAft>
            </a:pPr>
            <a:r>
              <a:rPr lang="ar-DZ" dirty="0">
                <a:latin typeface="Calibri" panose="020F0502020204030204" pitchFamily="34" charset="0"/>
                <a:ea typeface="Calibri" panose="020F0502020204030204" pitchFamily="34" charset="0"/>
              </a:rPr>
              <a:t> </a:t>
            </a:r>
            <a:endParaRPr lang="en-US" sz="1200" dirty="0" smtClean="0">
              <a:effectLst/>
              <a:latin typeface="Calibri" panose="020F0502020204030204" pitchFamily="34" charset="0"/>
              <a:ea typeface="Calibri" panose="020F0502020204030204" pitchFamily="34" charset="0"/>
              <a:cs typeface="Calibri" panose="020F0502020204030204" pitchFamily="34" charset="0"/>
            </a:endParaRPr>
          </a:p>
          <a:p>
            <a:pPr marL="285750" indent="-285750" algn="r" rtl="1">
              <a:buFont typeface="Arial" panose="020B0604020202020204" pitchFamily="34" charset="0"/>
              <a:buChar char="•"/>
            </a:pPr>
            <a:r>
              <a:rPr lang="ar-DZ" b="1" dirty="0">
                <a:ea typeface="Calibri" panose="020F0502020204030204" pitchFamily="34" charset="0"/>
              </a:rPr>
              <a:t>قياس مدى نجاح الشركة من خلال سعيه لمواصلة نشاطه</a:t>
            </a:r>
            <a:r>
              <a:rPr lang="ar-DZ" dirty="0">
                <a:ea typeface="Calibri" panose="020F0502020204030204" pitchFamily="34" charset="0"/>
              </a:rPr>
              <a:t>، و توفير المعلومات لمختلف المستويات و الجهات الأخرى خارج الشركة . و تلخص الدراسة ذلك بكون الأداء المالي يمثل عصب الشركات و المحور الأساسي لوضع الخطط المستقبلية للتوسع في نشاطاتها و المحافظة على مركزها في السوق، و يساعد أيضا على مدى توفر السيولة و تحقيق العوائد المناسبة</a:t>
            </a:r>
            <a:endParaRPr lang="en-US" dirty="0"/>
          </a:p>
        </p:txBody>
      </p:sp>
    </p:spTree>
    <p:extLst>
      <p:ext uri="{BB962C8B-B14F-4D97-AF65-F5344CB8AC3E}">
        <p14:creationId xmlns:p14="http://schemas.microsoft.com/office/powerpoint/2010/main" val="418879220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83</Words>
  <Application>Microsoft Office PowerPoint</Application>
  <PresentationFormat>Grand écran</PresentationFormat>
  <Paragraphs>71</Paragraphs>
  <Slides>11</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Calibri</vt:lpstr>
      <vt:lpstr>Calibri Light</vt:lpstr>
      <vt:lpstr>Cambria</vt:lpstr>
      <vt:lpstr>Hacen Liner Screen St</vt:lpstr>
      <vt:lpstr>Mudir MT</vt:lpstr>
      <vt:lpstr>Symbol</vt:lpstr>
      <vt:lpstr>Times New Roman</vt:lpstr>
      <vt:lpstr>VIP Urkida BBlack</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hamza</dc:creator>
  <cp:lastModifiedBy>hamza</cp:lastModifiedBy>
  <cp:revision>27</cp:revision>
  <dcterms:created xsi:type="dcterms:W3CDTF">2021-02-17T22:34:28Z</dcterms:created>
  <dcterms:modified xsi:type="dcterms:W3CDTF">2021-02-18T10:37:19Z</dcterms:modified>
</cp:coreProperties>
</file>