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6" r:id="rId4"/>
    <p:sldId id="287" r:id="rId5"/>
    <p:sldId id="288" r:id="rId6"/>
    <p:sldId id="289" r:id="rId7"/>
    <p:sldId id="294" r:id="rId8"/>
    <p:sldId id="290" r:id="rId9"/>
    <p:sldId id="291" r:id="rId10"/>
    <p:sldId id="292" r:id="rId11"/>
    <p:sldId id="293"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727773-0DD7-48E3-B674-D68538D11CD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DE93C5E-D255-42A6-B17E-0F7F89660B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6626CC6-6F38-424D-B339-65AFD4CF63EF}"/>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F9AB036F-38FD-4A58-BD48-F3D569D988B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12B7C6C-33B5-40E9-BA0A-B66FB01ACE1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1904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25EBF6-950E-4ED7-9686-871A97EC120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DD9C3C8-A4E7-48D5-8389-4C0EC4F1841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32CFC2-7842-4C81-8F69-8293560EC09F}"/>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4F714D00-E47A-4E28-9B40-6E0EB93098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6B63DCF-DFA7-43AA-9886-9C74F16702FA}"/>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92686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0B31C71-EF73-4558-91A4-F70E8DCC63F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C5F8FD1-8D59-4926-9B8F-FDBD22A4DB4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966F77F-FB72-4AB9-88CA-CC7DAEB234C7}"/>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5927A59F-5485-4FCD-84D2-B83FC8C1B6E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A30887A-7E4D-4E51-8215-AE7BF839012E}"/>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94223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920BF6-E5B1-4186-B24F-F912A776DCF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0F5EA8D-F09D-4484-983F-1792BF323D4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D75B162-96F5-4F18-BF76-4C02B4FA4788}"/>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B3448B4B-0CE3-4449-99E2-D6D30E1787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9753A8-27D6-4E15-BE19-F9F35C01B97E}"/>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91008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FA7E8-1653-4C33-994F-54D247193F3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A4D5238-AD44-45B8-84CB-CABD07EE55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25836F6-0A76-457C-8947-70E4A5C7D87D}"/>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CBF5D00C-75F5-4A8B-B7D3-C7717D2EF74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86F679-AF5D-4A09-9BD2-545FCF827829}"/>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220851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935001-CD67-4BB9-AD8E-B5BCE67CE35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9D0FE29-998C-4996-8945-32DC776EE0A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9A11B41-FD0C-4D55-B4BB-5EF224493C1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EC69F3D-BE31-48C3-9A45-BD6ABF696269}"/>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6" name="Espace réservé du pied de page 5">
            <a:extLst>
              <a:ext uri="{FF2B5EF4-FFF2-40B4-BE49-F238E27FC236}">
                <a16:creationId xmlns:a16="http://schemas.microsoft.com/office/drawing/2014/main" id="{C009A21D-40CC-443D-A5F1-BEBE8823A05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04E69BB-2F97-4FCE-9043-415D9A35F7A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22398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E90B14-02BD-4B2B-9CFD-7043DE00EB8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6EF40E4-DEAD-4A48-9A15-58D6130702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F3C6FDF-FD7B-4366-97BA-DAF1AF16CDC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8AB9C73-4693-4989-AFAD-04AC862262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88706BA-0C3F-441F-AA24-24B12CDD17B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2A904C0-31E3-4EE7-AAEB-9C3451B7FDDB}"/>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8" name="Espace réservé du pied de page 7">
            <a:extLst>
              <a:ext uri="{FF2B5EF4-FFF2-40B4-BE49-F238E27FC236}">
                <a16:creationId xmlns:a16="http://schemas.microsoft.com/office/drawing/2014/main" id="{11C82004-8534-4727-AC0C-AD62A28B7CF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30C4F95-A61F-4ADB-BBF7-F85E6AE4D8E3}"/>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19669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9BA4EF-6059-4347-851B-1688BC344DB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BDFF6ED-8FFD-4A55-8E75-928C24A97FFF}"/>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4" name="Espace réservé du pied de page 3">
            <a:extLst>
              <a:ext uri="{FF2B5EF4-FFF2-40B4-BE49-F238E27FC236}">
                <a16:creationId xmlns:a16="http://schemas.microsoft.com/office/drawing/2014/main" id="{4DC26B0A-CA10-46C1-B4F3-D68D03548BE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F4D0D4-7949-4A8D-86FF-993BE1BE9BDA}"/>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91136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43AC18B-4EFC-413E-A9E7-4575975E4DD0}"/>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3" name="Espace réservé du pied de page 2">
            <a:extLst>
              <a:ext uri="{FF2B5EF4-FFF2-40B4-BE49-F238E27FC236}">
                <a16:creationId xmlns:a16="http://schemas.microsoft.com/office/drawing/2014/main" id="{661232A1-4977-42FE-BC40-B795300DD90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1E188D7-2B7F-4AC2-B8B6-A8A1CC24443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31919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64DE69-BDB5-4AAE-848E-CDE58B8C7FC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02F7651-CDB3-4383-B010-99A141063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7C2C490-7070-449B-86CA-97BA376AF1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CFF6D3E-8356-4100-B419-AEB222698A00}"/>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6" name="Espace réservé du pied de page 5">
            <a:extLst>
              <a:ext uri="{FF2B5EF4-FFF2-40B4-BE49-F238E27FC236}">
                <a16:creationId xmlns:a16="http://schemas.microsoft.com/office/drawing/2014/main" id="{4981F03A-98F9-4A06-B094-27C36ABA9CA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DCCB71C-C2F8-47EC-9DEB-51A6B4DF6B68}"/>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414476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447B15-1E78-4B1E-9CA4-6EA0335E1D6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18C3226-36B2-4BF0-BC06-B59675B320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0EA4189-81F3-4070-AABF-CBD8179BF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85BAFAB-706B-42D3-9272-4B8E5546F9CE}"/>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6" name="Espace réservé du pied de page 5">
            <a:extLst>
              <a:ext uri="{FF2B5EF4-FFF2-40B4-BE49-F238E27FC236}">
                <a16:creationId xmlns:a16="http://schemas.microsoft.com/office/drawing/2014/main" id="{F37820E2-E8D0-436D-837D-00DAC7FFEFE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7756B7C-F984-43AB-8D60-7F4135B07CC5}"/>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899231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6E897CD-1FD9-4001-90BA-B26C211E9C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AECFE1C-3AC9-40CC-92E7-CCFA504F88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C6BE450-6B69-42DC-A544-963E57E716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96D09C55-CF7B-4D64-9227-A1D9E1C9F8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1BCD9C0-88DB-4A2F-9C77-D26FC45F4D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AD768-FF47-4FF4-A3FD-02101EB62739}" type="slidenum">
              <a:rPr lang="fr-FR" smtClean="0"/>
              <a:t>‹N°›</a:t>
            </a:fld>
            <a:endParaRPr lang="fr-FR"/>
          </a:p>
        </p:txBody>
      </p:sp>
    </p:spTree>
    <p:extLst>
      <p:ext uri="{BB962C8B-B14F-4D97-AF65-F5344CB8AC3E}">
        <p14:creationId xmlns:p14="http://schemas.microsoft.com/office/powerpoint/2010/main" val="3735254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BA3C9-0C00-40EE-B3BB-AD57BBA526D0}"/>
              </a:ext>
            </a:extLst>
          </p:cNvPr>
          <p:cNvSpPr>
            <a:spLocks noGrp="1"/>
          </p:cNvSpPr>
          <p:nvPr>
            <p:ph type="ctrTitle"/>
          </p:nvPr>
        </p:nvSpPr>
        <p:spPr/>
        <p:txBody>
          <a:bodyPr>
            <a:normAutofit/>
          </a:bodyPr>
          <a:lstStyle/>
          <a:p>
            <a:r>
              <a:rPr lang="en-US" sz="3600" b="1" i="0" u="none" strike="noStrike" baseline="0" dirty="0">
                <a:latin typeface="AdvOT3b30f6db.B"/>
              </a:rPr>
              <a:t>Milk, Dairy Products, and Their Functional Effects in Humans</a:t>
            </a:r>
            <a:endParaRPr lang="fr-FR" sz="3600" b="1" dirty="0"/>
          </a:p>
        </p:txBody>
      </p:sp>
    </p:spTree>
    <p:extLst>
      <p:ext uri="{BB962C8B-B14F-4D97-AF65-F5344CB8AC3E}">
        <p14:creationId xmlns:p14="http://schemas.microsoft.com/office/powerpoint/2010/main" val="2263710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D5A11EF-40C8-43F4-AD9A-F6A1451410E1}"/>
              </a:ext>
            </a:extLst>
          </p:cNvPr>
          <p:cNvSpPr>
            <a:spLocks noGrp="1"/>
          </p:cNvSpPr>
          <p:nvPr>
            <p:ph idx="1"/>
          </p:nvPr>
        </p:nvSpPr>
        <p:spPr>
          <a:xfrm>
            <a:off x="838200" y="637309"/>
            <a:ext cx="10515600" cy="5539654"/>
          </a:xfrm>
        </p:spPr>
        <p:txBody>
          <a:bodyPr>
            <a:normAutofit/>
          </a:bodyPr>
          <a:lstStyle/>
          <a:p>
            <a:pPr marL="0" indent="0" algn="just">
              <a:lnSpc>
                <a:spcPct val="150000"/>
              </a:lnSpc>
              <a:buNone/>
            </a:pPr>
            <a:r>
              <a:rPr lang="fr-FR" b="1" i="0" u="none" strike="noStrike" baseline="0" dirty="0">
                <a:latin typeface="AdvOT77db9845"/>
              </a:rPr>
              <a:t>The </a:t>
            </a:r>
            <a:r>
              <a:rPr lang="en-US" b="1" i="0" u="none" strike="noStrike" baseline="0" dirty="0">
                <a:latin typeface="AdvOT77db9845"/>
              </a:rPr>
              <a:t>higher protein and probiotic content of cheese could also speculatively contribute to its almost neutral effect on plasma cholesterol. As a cautionary note, the study by </a:t>
            </a:r>
            <a:r>
              <a:rPr lang="en-US" b="1" i="0" u="none" strike="noStrike" baseline="0" dirty="0" err="1">
                <a:latin typeface="AdvOT77db9845"/>
              </a:rPr>
              <a:t>Tholstrup</a:t>
            </a:r>
            <a:r>
              <a:rPr lang="en-US" b="1" i="0" u="none" strike="noStrike" baseline="0" dirty="0">
                <a:latin typeface="AdvOT77db9845"/>
              </a:rPr>
              <a:t> et al. (85) reported a lack of difference in the </a:t>
            </a:r>
            <a:r>
              <a:rPr lang="en-US" b="1" i="0" u="none" strike="noStrike" baseline="0" dirty="0" err="1">
                <a:latin typeface="AdvOT77db9845"/>
              </a:rPr>
              <a:t>cholesterolemic</a:t>
            </a:r>
            <a:r>
              <a:rPr lang="en-US" b="1" dirty="0">
                <a:latin typeface="AdvOT77db9845"/>
              </a:rPr>
              <a:t> </a:t>
            </a:r>
            <a:r>
              <a:rPr lang="en-US" b="1" i="0" u="none" strike="noStrike" baseline="0" dirty="0">
                <a:latin typeface="AdvOT77db9845"/>
              </a:rPr>
              <a:t>effect of the diets containing whole milk and butter. In other words, as mentioned, whole milk did increase LDL cholesterol</a:t>
            </a:r>
            <a:r>
              <a:rPr lang="en-US" b="1" dirty="0">
                <a:latin typeface="AdvOT77db9845"/>
              </a:rPr>
              <a:t> </a:t>
            </a:r>
            <a:r>
              <a:rPr lang="en-US" b="1" i="0" u="none" strike="noStrike" baseline="0" dirty="0">
                <a:latin typeface="AdvOT77db9845"/>
              </a:rPr>
              <a:t>concentrations similar to butter and its use by hypercholesterolemic patients should be considered with </a:t>
            </a:r>
            <a:r>
              <a:rPr lang="fr-FR" b="1" i="0" u="none" strike="noStrike" baseline="0" dirty="0">
                <a:latin typeface="AdvOT77db9845"/>
              </a:rPr>
              <a:t>caution.</a:t>
            </a:r>
            <a:endParaRPr lang="fr-FR" b="1" dirty="0"/>
          </a:p>
        </p:txBody>
      </p:sp>
    </p:spTree>
    <p:extLst>
      <p:ext uri="{BB962C8B-B14F-4D97-AF65-F5344CB8AC3E}">
        <p14:creationId xmlns:p14="http://schemas.microsoft.com/office/powerpoint/2010/main" val="2809285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AA451FB-5431-4170-B291-0739F8622513}"/>
              </a:ext>
            </a:extLst>
          </p:cNvPr>
          <p:cNvSpPr>
            <a:spLocks noGrp="1"/>
          </p:cNvSpPr>
          <p:nvPr>
            <p:ph idx="1"/>
          </p:nvPr>
        </p:nvSpPr>
        <p:spPr>
          <a:xfrm>
            <a:off x="838200" y="360218"/>
            <a:ext cx="10515600" cy="5816745"/>
          </a:xfrm>
        </p:spPr>
        <p:txBody>
          <a:bodyPr>
            <a:normAutofit/>
          </a:bodyPr>
          <a:lstStyle/>
          <a:p>
            <a:pPr marL="0" indent="0" algn="just">
              <a:lnSpc>
                <a:spcPct val="150000"/>
              </a:lnSpc>
              <a:buNone/>
            </a:pPr>
            <a:r>
              <a:rPr lang="en-US" b="1" i="0" u="none" strike="noStrike" baseline="0" dirty="0">
                <a:latin typeface="AdvOT77db9845"/>
              </a:rPr>
              <a:t>Conclusion </a:t>
            </a:r>
          </a:p>
          <a:p>
            <a:pPr marL="0" indent="0" algn="just">
              <a:lnSpc>
                <a:spcPct val="150000"/>
              </a:lnSpc>
              <a:buNone/>
            </a:pPr>
            <a:r>
              <a:rPr lang="en-US" b="1" i="0" u="none" strike="noStrike" baseline="0" dirty="0">
                <a:latin typeface="AdvOT77db9845"/>
              </a:rPr>
              <a:t>In conclusion, whereas future studies will help to elucidate the role of milk and dairy products in human health, their use within a balanced diet should be considered in the absence of clear contraindications.</a:t>
            </a:r>
            <a:endParaRPr lang="fr-FR" b="1" dirty="0"/>
          </a:p>
        </p:txBody>
      </p:sp>
    </p:spTree>
    <p:extLst>
      <p:ext uri="{BB962C8B-B14F-4D97-AF65-F5344CB8AC3E}">
        <p14:creationId xmlns:p14="http://schemas.microsoft.com/office/powerpoint/2010/main" val="324246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7FEF151-BC81-42EF-AA0B-1AFB941BC247}"/>
              </a:ext>
            </a:extLst>
          </p:cNvPr>
          <p:cNvSpPr>
            <a:spLocks noGrp="1"/>
          </p:cNvSpPr>
          <p:nvPr>
            <p:ph idx="1"/>
          </p:nvPr>
        </p:nvSpPr>
        <p:spPr>
          <a:xfrm>
            <a:off x="838200" y="498764"/>
            <a:ext cx="10515600" cy="5678199"/>
          </a:xfrm>
        </p:spPr>
        <p:txBody>
          <a:bodyPr>
            <a:normAutofit/>
          </a:bodyPr>
          <a:lstStyle/>
          <a:p>
            <a:pPr marL="0" indent="0" algn="just">
              <a:lnSpc>
                <a:spcPct val="150000"/>
              </a:lnSpc>
              <a:buNone/>
            </a:pPr>
            <a:r>
              <a:rPr lang="fr-FR" b="1" i="0" u="none" strike="noStrike" baseline="0" dirty="0" err="1">
                <a:latin typeface="AdvOT2bda31c3.B"/>
              </a:rPr>
              <a:t>Cholesterol</a:t>
            </a:r>
            <a:r>
              <a:rPr lang="fr-FR" b="1" i="0" u="none" strike="noStrike" baseline="0" dirty="0">
                <a:latin typeface="AdvOT2bda31c3.B"/>
              </a:rPr>
              <a:t> Concentrations</a:t>
            </a:r>
          </a:p>
          <a:p>
            <a:pPr marL="0" indent="0" algn="just">
              <a:lnSpc>
                <a:spcPct val="150000"/>
              </a:lnSpc>
              <a:buNone/>
            </a:pPr>
            <a:r>
              <a:rPr lang="en-US" b="1" i="0" u="none" strike="noStrike" baseline="0" dirty="0">
                <a:latin typeface="AdvOT77db9845"/>
              </a:rPr>
              <a:t>Milk and dairy products contain cholesterol (~80 mg/100 g) and saturated fat (~15 g/100 g) (73). Therefore, the intake of these products might theoretically have detrimental effects on cholesterol concentrations. However, it is noteworthy that the contribution of dietary cholesterol to cardiovascular risk is being debated and might likely depend on individual predisposition to synthesize versus absorb cholesterol (74,75). </a:t>
            </a:r>
            <a:endParaRPr lang="fr-FR" b="1" dirty="0"/>
          </a:p>
        </p:txBody>
      </p:sp>
    </p:spTree>
    <p:extLst>
      <p:ext uri="{BB962C8B-B14F-4D97-AF65-F5344CB8AC3E}">
        <p14:creationId xmlns:p14="http://schemas.microsoft.com/office/powerpoint/2010/main" val="168402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68AF56F-6A3E-414B-A23A-7ADFE2C4CE05}"/>
              </a:ext>
            </a:extLst>
          </p:cNvPr>
          <p:cNvSpPr>
            <a:spLocks noGrp="1"/>
          </p:cNvSpPr>
          <p:nvPr>
            <p:ph idx="1"/>
          </p:nvPr>
        </p:nvSpPr>
        <p:spPr>
          <a:xfrm>
            <a:off x="838200" y="581891"/>
            <a:ext cx="10515600" cy="5595072"/>
          </a:xfrm>
        </p:spPr>
        <p:txBody>
          <a:bodyPr/>
          <a:lstStyle/>
          <a:p>
            <a:pPr marL="0" indent="0">
              <a:lnSpc>
                <a:spcPct val="150000"/>
              </a:lnSpc>
              <a:buNone/>
            </a:pPr>
            <a:r>
              <a:rPr lang="en-US" b="1" i="0" u="none" strike="noStrike" baseline="0" dirty="0">
                <a:latin typeface="AdvOT77db9845"/>
              </a:rPr>
              <a:t>Also, the extent and precise nature of the role of saturated fat in cardiovascular disease (CVD) onset and development are being reexamined (76); likely, SFAs cannot be grouped under a single rubric and should instead be considered </a:t>
            </a:r>
            <a:r>
              <a:rPr lang="fr-FR" b="1" i="0" u="none" strike="noStrike" baseline="0" dirty="0" err="1">
                <a:latin typeface="AdvOT77db9845"/>
              </a:rPr>
              <a:t>individually</a:t>
            </a:r>
            <a:r>
              <a:rPr lang="fr-FR" b="1" i="0" u="none" strike="noStrike" baseline="0" dirty="0">
                <a:latin typeface="AdvOT77db9845"/>
              </a:rPr>
              <a:t> (77).</a:t>
            </a:r>
          </a:p>
          <a:p>
            <a:pPr marL="0" indent="0" algn="l">
              <a:lnSpc>
                <a:spcPct val="150000"/>
              </a:lnSpc>
              <a:buNone/>
            </a:pPr>
            <a:r>
              <a:rPr lang="en-US" b="1" dirty="0">
                <a:latin typeface="AdvOT77db9845"/>
              </a:rPr>
              <a:t>The first review on the effects of dairy products on </a:t>
            </a:r>
            <a:r>
              <a:rPr lang="en-US" b="1" dirty="0" err="1">
                <a:latin typeface="AdvOT77db9845"/>
              </a:rPr>
              <a:t>cholesterolemia</a:t>
            </a:r>
            <a:r>
              <a:rPr lang="en-US" b="1" dirty="0">
                <a:latin typeface="AdvOT77db9845"/>
              </a:rPr>
              <a:t> was published in 2000 by St-Onge et al. (78). The authors cited as a first piece of evidence an old study carried out in the African Maasai ethnic group (79).</a:t>
            </a:r>
            <a:endParaRPr lang="fr-FR" b="1" dirty="0">
              <a:latin typeface="AdvOT77db9845"/>
            </a:endParaRPr>
          </a:p>
        </p:txBody>
      </p:sp>
    </p:spTree>
    <p:extLst>
      <p:ext uri="{BB962C8B-B14F-4D97-AF65-F5344CB8AC3E}">
        <p14:creationId xmlns:p14="http://schemas.microsoft.com/office/powerpoint/2010/main" val="3043553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1002CFD-B330-4646-A6FC-F78E99014888}"/>
              </a:ext>
            </a:extLst>
          </p:cNvPr>
          <p:cNvSpPr>
            <a:spLocks noGrp="1"/>
          </p:cNvSpPr>
          <p:nvPr>
            <p:ph idx="1"/>
          </p:nvPr>
        </p:nvSpPr>
        <p:spPr>
          <a:xfrm>
            <a:off x="838200" y="540327"/>
            <a:ext cx="10515600" cy="5929746"/>
          </a:xfrm>
        </p:spPr>
        <p:txBody>
          <a:bodyPr>
            <a:normAutofit fontScale="92500"/>
          </a:bodyPr>
          <a:lstStyle/>
          <a:p>
            <a:pPr marL="0" indent="0" algn="just">
              <a:lnSpc>
                <a:spcPct val="150000"/>
              </a:lnSpc>
              <a:buNone/>
            </a:pPr>
            <a:r>
              <a:rPr lang="fr-FR" b="1" i="0" u="none" strike="noStrike" baseline="0" dirty="0" err="1">
                <a:latin typeface="AdvOT77db9845"/>
              </a:rPr>
              <a:t>Maasais</a:t>
            </a:r>
            <a:r>
              <a:rPr lang="fr-FR" b="1" dirty="0">
                <a:latin typeface="AdvOT77db9845"/>
              </a:rPr>
              <a:t> </a:t>
            </a:r>
            <a:r>
              <a:rPr lang="en-US" b="1" i="0" u="none" strike="noStrike" baseline="0" dirty="0">
                <a:latin typeface="AdvOT77db9845"/>
              </a:rPr>
              <a:t>consume large quantities of milk, which was inversely correlated with blood cholesterol concentrations in that study. Indeed, milk has even been proposed by the authors as an inhibitor of cholesterol synthesis. Further studies (80</a:t>
            </a:r>
            <a:r>
              <a:rPr lang="en-US" b="1" i="0" u="none" strike="noStrike" baseline="0" dirty="0">
                <a:latin typeface="AdvOT77db9845+20"/>
              </a:rPr>
              <a:t>–</a:t>
            </a:r>
            <a:r>
              <a:rPr lang="en-US" b="1" i="0" u="none" strike="noStrike" baseline="0" dirty="0">
                <a:latin typeface="AdvOT77db9845"/>
              </a:rPr>
              <a:t>82) confirmed the cholesterol-lowering effects of both milk and skimmed milk [which was already suggested by Hepner et al. (83)]. St-Onge et al. hypothesized that this effect was due to the intestinal microbial fermentation of indigestible carbohydrates, which would alter cholesterol synthesis and interfere with its enterohepatic circulation, in turn lowering </a:t>
            </a:r>
            <a:r>
              <a:rPr lang="fr-FR" b="1" i="0" u="none" strike="noStrike" baseline="0" dirty="0" err="1">
                <a:latin typeface="AdvOT77db9845"/>
              </a:rPr>
              <a:t>cholesterolemia</a:t>
            </a:r>
            <a:r>
              <a:rPr lang="fr-FR" b="1" i="0" u="none" strike="noStrike" baseline="0" dirty="0">
                <a:latin typeface="AdvOT77db9845"/>
              </a:rPr>
              <a:t>.</a:t>
            </a:r>
            <a:endParaRPr lang="fr-FR" b="1" dirty="0"/>
          </a:p>
        </p:txBody>
      </p:sp>
    </p:spTree>
    <p:extLst>
      <p:ext uri="{BB962C8B-B14F-4D97-AF65-F5344CB8AC3E}">
        <p14:creationId xmlns:p14="http://schemas.microsoft.com/office/powerpoint/2010/main" val="813652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2C5A7E4-EC0B-48D2-A717-B43DC131DB7A}"/>
              </a:ext>
            </a:extLst>
          </p:cNvPr>
          <p:cNvSpPr>
            <a:spLocks noGrp="1"/>
          </p:cNvSpPr>
          <p:nvPr>
            <p:ph idx="1"/>
          </p:nvPr>
        </p:nvSpPr>
        <p:spPr>
          <a:xfrm>
            <a:off x="838200" y="484909"/>
            <a:ext cx="10515600" cy="5692054"/>
          </a:xfrm>
        </p:spPr>
        <p:txBody>
          <a:bodyPr>
            <a:normAutofit/>
          </a:bodyPr>
          <a:lstStyle/>
          <a:p>
            <a:pPr marL="0" indent="0" algn="just">
              <a:lnSpc>
                <a:spcPct val="150000"/>
              </a:lnSpc>
              <a:buNone/>
            </a:pPr>
            <a:r>
              <a:rPr lang="en-US" b="1" i="0" u="none" strike="noStrike" baseline="0" dirty="0">
                <a:latin typeface="AdvOT77db9845"/>
              </a:rPr>
              <a:t>More recently, a study by </a:t>
            </a:r>
            <a:r>
              <a:rPr lang="en-US" b="1" i="0" u="none" strike="noStrike" baseline="0" dirty="0" err="1">
                <a:latin typeface="AdvOT77db9845"/>
              </a:rPr>
              <a:t>Høstmark</a:t>
            </a:r>
            <a:r>
              <a:rPr lang="en-US" b="1" i="0" u="none" strike="noStrike" baseline="0" dirty="0">
                <a:latin typeface="AdvOT77db9845"/>
              </a:rPr>
              <a:t> et al. (84) conducted in 18,770 participants examined the association between cheese consumption in various age groups and circulating concentrations of HDL cholesterol (which was positive) and TGs (which was negative). The authors attributed this effect to the FA composition of cheese and its bacterial content. The results led the authors to propose a revision of the current guidelines on SFA intake, namely that from cheese.</a:t>
            </a:r>
            <a:endParaRPr lang="fr-FR" b="1" dirty="0"/>
          </a:p>
        </p:txBody>
      </p:sp>
    </p:spTree>
    <p:extLst>
      <p:ext uri="{BB962C8B-B14F-4D97-AF65-F5344CB8AC3E}">
        <p14:creationId xmlns:p14="http://schemas.microsoft.com/office/powerpoint/2010/main" val="802722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7547178-384A-4968-9241-86646AD11BAB}"/>
              </a:ext>
            </a:extLst>
          </p:cNvPr>
          <p:cNvSpPr>
            <a:spLocks noGrp="1"/>
          </p:cNvSpPr>
          <p:nvPr>
            <p:ph idx="1"/>
          </p:nvPr>
        </p:nvSpPr>
        <p:spPr>
          <a:xfrm>
            <a:off x="838200" y="471055"/>
            <a:ext cx="10515600" cy="5902036"/>
          </a:xfrm>
        </p:spPr>
        <p:txBody>
          <a:bodyPr>
            <a:normAutofit/>
          </a:bodyPr>
          <a:lstStyle/>
          <a:p>
            <a:pPr marL="0" indent="0" algn="just">
              <a:lnSpc>
                <a:spcPct val="150000"/>
              </a:lnSpc>
              <a:buNone/>
            </a:pPr>
            <a:r>
              <a:rPr lang="en-US" b="1" i="0" u="none" strike="noStrike" baseline="0" dirty="0">
                <a:latin typeface="AdvOT77db9845"/>
              </a:rPr>
              <a:t>In terms of differential effects of the various dairy products, 1 study compared the effects of isoenergetic (20% of total calories, normalized for lactose and casein) provision of milk (2164 mL), cheese (305 g), and butter (93 g) administered in 3 different sessions during 3 </a:t>
            </a:r>
            <a:r>
              <a:rPr lang="en-US" b="1" i="0" u="none" strike="noStrike" baseline="0" dirty="0" err="1">
                <a:latin typeface="AdvOT77db9845"/>
              </a:rPr>
              <a:t>wk</a:t>
            </a:r>
            <a:r>
              <a:rPr lang="en-US" b="1" i="0" u="none" strike="noStrike" baseline="0" dirty="0">
                <a:latin typeface="AdvOT77db9845"/>
              </a:rPr>
              <a:t> (85). Cheese had the weakest effect on increasing LDL cholesterol, but whole milk increased concentrations of LDL cholesterol similar to butter. </a:t>
            </a:r>
            <a:endParaRPr lang="fr-FR" b="1" dirty="0"/>
          </a:p>
        </p:txBody>
      </p:sp>
    </p:spTree>
    <p:extLst>
      <p:ext uri="{BB962C8B-B14F-4D97-AF65-F5344CB8AC3E}">
        <p14:creationId xmlns:p14="http://schemas.microsoft.com/office/powerpoint/2010/main" val="3333119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61DDD39-FA5D-4047-976B-25637D98F39C}"/>
              </a:ext>
            </a:extLst>
          </p:cNvPr>
          <p:cNvSpPr>
            <a:spLocks noGrp="1"/>
          </p:cNvSpPr>
          <p:nvPr>
            <p:ph idx="1"/>
          </p:nvPr>
        </p:nvSpPr>
        <p:spPr>
          <a:xfrm>
            <a:off x="838200" y="595745"/>
            <a:ext cx="10515600" cy="5581218"/>
          </a:xfrm>
        </p:spPr>
        <p:txBody>
          <a:bodyPr/>
          <a:lstStyle/>
          <a:p>
            <a:pPr marL="0" indent="0" algn="just">
              <a:lnSpc>
                <a:spcPct val="150000"/>
              </a:lnSpc>
              <a:buNone/>
            </a:pPr>
            <a:r>
              <a:rPr lang="en-US" b="1" i="0" u="none" strike="noStrike" baseline="0" dirty="0">
                <a:latin typeface="AdvOT77db9845"/>
              </a:rPr>
              <a:t>These results were con</a:t>
            </a:r>
            <a:r>
              <a:rPr lang="en-US" b="1" i="0" u="none" strike="noStrike" baseline="0" dirty="0">
                <a:latin typeface="AdvOT77db9845+fb"/>
              </a:rPr>
              <a:t>fi</a:t>
            </a:r>
            <a:r>
              <a:rPr lang="en-US" b="1" i="0" u="none" strike="noStrike" baseline="0" dirty="0">
                <a:latin typeface="AdvOT77db9845"/>
              </a:rPr>
              <a:t>rmed by </a:t>
            </a:r>
            <a:r>
              <a:rPr lang="en-US" b="1" i="0" u="none" strike="noStrike" baseline="0" dirty="0" err="1">
                <a:latin typeface="AdvOT77db9845"/>
              </a:rPr>
              <a:t>Biong</a:t>
            </a:r>
            <a:r>
              <a:rPr lang="en-US" b="1" dirty="0">
                <a:latin typeface="AdvOT77db9845"/>
              </a:rPr>
              <a:t> </a:t>
            </a:r>
            <a:r>
              <a:rPr lang="en-US" b="1" i="0" u="none" strike="noStrike" baseline="0" dirty="0">
                <a:latin typeface="AdvOT77db9845"/>
              </a:rPr>
              <a:t>et al. (86): the authors reported (in a controlled dietary study in 9 men and 13 women aged 23</a:t>
            </a:r>
            <a:r>
              <a:rPr lang="en-US" b="1" i="0" u="none" strike="noStrike" baseline="0" dirty="0">
                <a:latin typeface="AdvOT77db9845+20"/>
              </a:rPr>
              <a:t>–</a:t>
            </a:r>
            <a:r>
              <a:rPr lang="en-US" b="1" i="0" u="none" strike="noStrike" baseline="0" dirty="0">
                <a:latin typeface="AdvOT77db9845"/>
              </a:rPr>
              <a:t>54 y) that consumption of cheese induced a lower increase in cholesterol concentrations than that of an identical amount (42 g) of fat from butter. Different calcium content was proposed as a potential explanation for this differential effect. </a:t>
            </a:r>
            <a:r>
              <a:rPr lang="en-US" b="1" i="0" u="none" strike="noStrike" baseline="0" dirty="0" err="1">
                <a:latin typeface="AdvOT77db9845"/>
              </a:rPr>
              <a:t>Nestel</a:t>
            </a:r>
            <a:r>
              <a:rPr lang="en-US" b="1" i="0" u="none" strike="noStrike" baseline="0" dirty="0">
                <a:latin typeface="AdvOT77db9845"/>
              </a:rPr>
              <a:t> et al. (87) administered 40 g/d of either cheese or butter to 14 mildly hypercholesterolemic participants. </a:t>
            </a:r>
            <a:endParaRPr lang="fr-FR" dirty="0"/>
          </a:p>
        </p:txBody>
      </p:sp>
    </p:spTree>
    <p:extLst>
      <p:ext uri="{BB962C8B-B14F-4D97-AF65-F5344CB8AC3E}">
        <p14:creationId xmlns:p14="http://schemas.microsoft.com/office/powerpoint/2010/main" val="2408358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FD002EB-A68D-402A-A671-BEA3C53005C3}"/>
              </a:ext>
            </a:extLst>
          </p:cNvPr>
          <p:cNvSpPr>
            <a:spLocks noGrp="1"/>
          </p:cNvSpPr>
          <p:nvPr>
            <p:ph idx="1"/>
          </p:nvPr>
        </p:nvSpPr>
        <p:spPr>
          <a:xfrm>
            <a:off x="838200" y="568036"/>
            <a:ext cx="10515600" cy="5818909"/>
          </a:xfrm>
        </p:spPr>
        <p:txBody>
          <a:bodyPr>
            <a:normAutofit/>
          </a:bodyPr>
          <a:lstStyle/>
          <a:p>
            <a:pPr marL="0" indent="0" algn="just">
              <a:lnSpc>
                <a:spcPct val="150000"/>
              </a:lnSpc>
              <a:buNone/>
            </a:pPr>
            <a:r>
              <a:rPr lang="en-US" b="1" i="0" u="none" strike="noStrike" baseline="0" dirty="0">
                <a:latin typeface="AdvOT77db9845"/>
              </a:rPr>
              <a:t>Total and LDL cholesterol increased significantly after 4 </a:t>
            </a:r>
            <a:r>
              <a:rPr lang="en-US" b="1" i="0" u="none" strike="noStrike" baseline="0" dirty="0" err="1">
                <a:latin typeface="AdvOT77db9845"/>
              </a:rPr>
              <a:t>wk</a:t>
            </a:r>
            <a:r>
              <a:rPr lang="en-US" b="1" i="0" u="none" strike="noStrike" baseline="0" dirty="0">
                <a:latin typeface="AdvOT77db9845"/>
              </a:rPr>
              <a:t> in the butter group as compared with the cheese group. </a:t>
            </a:r>
            <a:r>
              <a:rPr lang="en-US" b="1" i="0" u="none" strike="noStrike" baseline="0" dirty="0" err="1">
                <a:latin typeface="AdvOT77db9845"/>
              </a:rPr>
              <a:t>Tholstrup</a:t>
            </a:r>
            <a:r>
              <a:rPr lang="en-US" b="1" i="0" u="none" strike="noStrike" baseline="0" dirty="0">
                <a:latin typeface="AdvOT77db9845"/>
              </a:rPr>
              <a:t> et al. (85) also questioned the current guidelines on saturated fat consumption and suggested the inclusion of modest amounts of cheese in the diets of mildly hypercholesterolemic participants. In agreement with this suggestion, </a:t>
            </a:r>
            <a:r>
              <a:rPr lang="en-US" b="1" i="0" u="none" strike="noStrike" baseline="0" dirty="0" err="1">
                <a:latin typeface="AdvOT77db9845"/>
              </a:rPr>
              <a:t>Hjerpsted</a:t>
            </a:r>
            <a:r>
              <a:rPr lang="en-US" b="1" i="0" u="none" strike="noStrike" baseline="0" dirty="0">
                <a:latin typeface="AdvOT77db9845"/>
              </a:rPr>
              <a:t> et al. (88) recently replaced 13% of total daily calories with 143 g of cheese or 47 g of butter (with the same lipid content) for 6 </a:t>
            </a:r>
            <a:r>
              <a:rPr lang="en-US" b="1" i="0" u="none" strike="noStrike" baseline="0" dirty="0" err="1">
                <a:latin typeface="AdvOT77db9845"/>
              </a:rPr>
              <a:t>wk</a:t>
            </a:r>
            <a:r>
              <a:rPr lang="en-US" b="1" i="0" u="none" strike="noStrike" baseline="0" dirty="0">
                <a:latin typeface="AdvOT77db9845"/>
              </a:rPr>
              <a:t> in a randomized crossover trial in 49 healthy participants.</a:t>
            </a:r>
            <a:endParaRPr lang="fr-FR" b="1" dirty="0"/>
          </a:p>
        </p:txBody>
      </p:sp>
    </p:spTree>
    <p:extLst>
      <p:ext uri="{BB962C8B-B14F-4D97-AF65-F5344CB8AC3E}">
        <p14:creationId xmlns:p14="http://schemas.microsoft.com/office/powerpoint/2010/main" val="1946968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58731F-F003-43D0-8380-156636AB65C8}"/>
              </a:ext>
            </a:extLst>
          </p:cNvPr>
          <p:cNvSpPr>
            <a:spLocks noGrp="1"/>
          </p:cNvSpPr>
          <p:nvPr>
            <p:ph idx="1"/>
          </p:nvPr>
        </p:nvSpPr>
        <p:spPr>
          <a:xfrm>
            <a:off x="838200" y="471055"/>
            <a:ext cx="10515600" cy="5957454"/>
          </a:xfrm>
        </p:spPr>
        <p:txBody>
          <a:bodyPr>
            <a:normAutofit fontScale="92500" lnSpcReduction="10000"/>
          </a:bodyPr>
          <a:lstStyle/>
          <a:p>
            <a:pPr marL="0" indent="0" algn="just">
              <a:lnSpc>
                <a:spcPct val="150000"/>
              </a:lnSpc>
              <a:buNone/>
            </a:pPr>
            <a:r>
              <a:rPr lang="fr-FR" b="1" i="0" u="none" strike="noStrike" baseline="0" dirty="0" err="1">
                <a:latin typeface="AdvOT77db9845"/>
              </a:rPr>
              <a:t>Their</a:t>
            </a:r>
            <a:r>
              <a:rPr lang="fr-FR" b="1" dirty="0">
                <a:latin typeface="AdvOT77db9845"/>
              </a:rPr>
              <a:t> </a:t>
            </a:r>
            <a:r>
              <a:rPr lang="en-US" b="1" i="0" u="none" strike="noStrike" baseline="0" dirty="0">
                <a:latin typeface="AdvOT77db9845"/>
              </a:rPr>
              <a:t>data showed that cheese did not increase LDL cholesterol concentrations compared with the run-in period; rather, as compared with butter, it induced a significantly lower increase in total (5.7%) and LDL (6.9%) cholesterol.</a:t>
            </a:r>
          </a:p>
          <a:p>
            <a:pPr marL="0" indent="0" algn="just">
              <a:lnSpc>
                <a:spcPct val="150000"/>
              </a:lnSpc>
              <a:buNone/>
            </a:pPr>
            <a:r>
              <a:rPr lang="en-US" b="1" i="0" u="none" strike="noStrike" baseline="0" dirty="0">
                <a:latin typeface="AdvOT77db9845"/>
              </a:rPr>
              <a:t>Several potential explanations have been proposed to elucidate the differential effects of cheese and butter on </a:t>
            </a:r>
            <a:r>
              <a:rPr lang="en-US" b="1" i="0" u="none" strike="noStrike" baseline="0" dirty="0" err="1">
                <a:latin typeface="AdvOT77db9845"/>
              </a:rPr>
              <a:t>cholesterolemia</a:t>
            </a:r>
            <a:r>
              <a:rPr lang="en-US" b="1" i="0" u="none" strike="noStrike" baseline="0" dirty="0">
                <a:latin typeface="AdvOT77db9845"/>
              </a:rPr>
              <a:t>. One hypothesis is that calcium, the concentrations of which are higher in cheese than in butter, combines with FAs in the intestine and forms insoluble detergents as suggested by the observation of a higher-fat fecal excretion in the cheese compared with the butter groups (88).</a:t>
            </a:r>
            <a:endParaRPr lang="fr-FR" b="1" dirty="0"/>
          </a:p>
        </p:txBody>
      </p:sp>
    </p:spTree>
    <p:extLst>
      <p:ext uri="{BB962C8B-B14F-4D97-AF65-F5344CB8AC3E}">
        <p14:creationId xmlns:p14="http://schemas.microsoft.com/office/powerpoint/2010/main" val="226909852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8755</TotalTime>
  <Words>873</Words>
  <Application>Microsoft Office PowerPoint</Application>
  <PresentationFormat>Grand écran</PresentationFormat>
  <Paragraphs>15</Paragraphs>
  <Slides>11</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11</vt:i4>
      </vt:variant>
    </vt:vector>
  </HeadingPairs>
  <TitlesOfParts>
    <vt:vector size="20" baseType="lpstr">
      <vt:lpstr>AdvOT2bda31c3.B</vt:lpstr>
      <vt:lpstr>AdvOT3b30f6db.B</vt:lpstr>
      <vt:lpstr>AdvOT77db9845</vt:lpstr>
      <vt:lpstr>AdvOT77db9845+20</vt:lpstr>
      <vt:lpstr>AdvOT77db9845+fb</vt:lpstr>
      <vt:lpstr>Arial</vt:lpstr>
      <vt:lpstr>Calibri</vt:lpstr>
      <vt:lpstr>Calibri Light</vt:lpstr>
      <vt:lpstr>Thème Office</vt:lpstr>
      <vt:lpstr>Milk, Dairy Products, and Their Functional Effects in Humans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Milk, Dairy Products, and Their Functional Effects in Humans</dc:title>
  <dc:creator>Dell</dc:creator>
  <cp:lastModifiedBy>Dell</cp:lastModifiedBy>
  <cp:revision>19</cp:revision>
  <dcterms:created xsi:type="dcterms:W3CDTF">2021-02-06T18:12:43Z</dcterms:created>
  <dcterms:modified xsi:type="dcterms:W3CDTF">2021-02-16T20:16:52Z</dcterms:modified>
</cp:coreProperties>
</file>