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5" r:id="rId1"/>
  </p:sldMasterIdLst>
  <p:notesMasterIdLst>
    <p:notesMasterId r:id="rId17"/>
  </p:notesMasterIdLst>
  <p:sldIdLst>
    <p:sldId id="258" r:id="rId2"/>
    <p:sldId id="261" r:id="rId3"/>
    <p:sldId id="262" r:id="rId4"/>
    <p:sldId id="263" r:id="rId5"/>
    <p:sldId id="264" r:id="rId6"/>
    <p:sldId id="267" r:id="rId7"/>
    <p:sldId id="265" r:id="rId8"/>
    <p:sldId id="266" r:id="rId9"/>
    <p:sldId id="268" r:id="rId10"/>
    <p:sldId id="269" r:id="rId11"/>
    <p:sldId id="273" r:id="rId12"/>
    <p:sldId id="270" r:id="rId13"/>
    <p:sldId id="271" r:id="rId14"/>
    <p:sldId id="272" r:id="rId15"/>
    <p:sldId id="274" r:id="rId16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Aucun style, aucune grill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B4B98B0-60AC-42C2-AFA5-B58CD77FA1E5}" styleName="Style léger 1 - Accentuation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8456" autoAdjust="0"/>
    <p:restoredTop sz="92294" autoAdjust="0"/>
  </p:normalViewPr>
  <p:slideViewPr>
    <p:cSldViewPr snapToGrid="0">
      <p:cViewPr varScale="1">
        <p:scale>
          <a:sx n="67" d="100"/>
          <a:sy n="67" d="100"/>
        </p:scale>
        <p:origin x="-720" y="-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A272606-1446-4530-B461-40DEF0D6DE82}" type="datetimeFigureOut">
              <a:rPr lang="fr-FR" smtClean="0"/>
              <a:pPr/>
              <a:t>26/01/2021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852D893-92AF-4E16-95F9-0A43445C689C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36569748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sz="1200" b="0" i="0" u="none" strike="noStrike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7000B48-FC95-40D4-AC0A-7AEEE3BD14C1}" type="slidenum">
              <a:rPr lang="fr-FR" smtClean="0"/>
              <a:pPr/>
              <a:t>1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xmlns="" val="13351421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52D893-92AF-4E16-95F9-0A43445C689C}" type="slidenum">
              <a:rPr lang="fr-FR" smtClean="0"/>
              <a:pPr/>
              <a:t>10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9422886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52D893-92AF-4E16-95F9-0A43445C689C}" type="slidenum">
              <a:rPr lang="fr-FR" smtClean="0"/>
              <a:pPr/>
              <a:t>11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9422886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52D893-92AF-4E16-95F9-0A43445C689C}" type="slidenum">
              <a:rPr lang="fr-FR" smtClean="0"/>
              <a:pPr/>
              <a:t>12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9422886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52D893-92AF-4E16-95F9-0A43445C689C}" type="slidenum">
              <a:rPr lang="fr-FR" smtClean="0"/>
              <a:pPr/>
              <a:t>13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9422886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52D893-92AF-4E16-95F9-0A43445C689C}" type="slidenum">
              <a:rPr lang="fr-FR" smtClean="0"/>
              <a:pPr/>
              <a:t>14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9422886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52D893-92AF-4E16-95F9-0A43445C689C}" type="slidenum">
              <a:rPr lang="fr-FR" smtClean="0"/>
              <a:pPr/>
              <a:t>15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9422886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52D893-92AF-4E16-95F9-0A43445C689C}" type="slidenum">
              <a:rPr lang="fr-FR" smtClean="0"/>
              <a:pPr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9422886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52D893-92AF-4E16-95F9-0A43445C689C}" type="slidenum">
              <a:rPr lang="fr-FR" smtClean="0"/>
              <a:pPr/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9422886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52D893-92AF-4E16-95F9-0A43445C689C}" type="slidenum">
              <a:rPr lang="fr-FR" smtClean="0"/>
              <a:pPr/>
              <a:t>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9422886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52D893-92AF-4E16-95F9-0A43445C689C}" type="slidenum">
              <a:rPr lang="fr-FR" smtClean="0"/>
              <a:pPr/>
              <a:t>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9422886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52D893-92AF-4E16-95F9-0A43445C689C}" type="slidenum">
              <a:rPr lang="fr-FR" smtClean="0"/>
              <a:pPr/>
              <a:t>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9422886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52D893-92AF-4E16-95F9-0A43445C689C}" type="slidenum">
              <a:rPr lang="fr-FR" smtClean="0"/>
              <a:pPr/>
              <a:t>7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9422886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52D893-92AF-4E16-95F9-0A43445C689C}" type="slidenum">
              <a:rPr lang="fr-FR" smtClean="0"/>
              <a:pPr/>
              <a:t>8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9422886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52D893-92AF-4E16-95F9-0A43445C689C}" type="slidenum">
              <a:rPr lang="fr-FR" smtClean="0"/>
              <a:pPr/>
              <a:t>9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942288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B0E2C-EBF8-4CBC-BC7E-9A6D27F08DB1}" type="datetime1">
              <a:rPr lang="fr-FR" smtClean="0"/>
              <a:pPr/>
              <a:t>26/01/2021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5F9AF-C9C6-47EB-B7C1-8C8AF7A05979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41329703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D7F1CD-2238-4378-8051-2F7D0D1463B4}" type="datetime1">
              <a:rPr lang="fr-FR" smtClean="0"/>
              <a:pPr/>
              <a:t>26/01/2021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5F9AF-C9C6-47EB-B7C1-8C8AF7A05979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41605369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49B28-623E-4B22-BB44-F655EDF85EA2}" type="datetime1">
              <a:rPr lang="fr-FR" smtClean="0"/>
              <a:pPr/>
              <a:t>26/01/2021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5F9AF-C9C6-47EB-B7C1-8C8AF7A05979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8433784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08DC7E-757A-4AA7-BAA9-741E216D8E63}" type="datetime1">
              <a:rPr lang="fr-FR" smtClean="0"/>
              <a:pPr/>
              <a:t>26/01/2021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5F9AF-C9C6-47EB-B7C1-8C8AF7A05979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38097490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82C375-28C2-4841-955E-948B8C083DA8}" type="datetime1">
              <a:rPr lang="fr-FR" smtClean="0"/>
              <a:pPr/>
              <a:t>26/01/2021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5F9AF-C9C6-47EB-B7C1-8C8AF7A05979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23504460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C1BD70-370D-4EAB-AC09-057B446C7682}" type="datetime1">
              <a:rPr lang="fr-FR" smtClean="0"/>
              <a:pPr/>
              <a:t>26/01/2021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5F9AF-C9C6-47EB-B7C1-8C8AF7A05979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20000543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B56367-2C4F-4636-B469-ADED6CACE25C}" type="datetime1">
              <a:rPr lang="fr-FR" smtClean="0"/>
              <a:pPr/>
              <a:t>26/01/2021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5F9AF-C9C6-47EB-B7C1-8C8AF7A05979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16777756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9D491-C4D5-4B38-AFCD-195FE6131823}" type="datetime1">
              <a:rPr lang="fr-FR" smtClean="0"/>
              <a:pPr/>
              <a:t>26/01/2021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5F9AF-C9C6-47EB-B7C1-8C8AF7A05979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41975652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FA6004-27CB-4D31-BF8F-EFC9D69CBA3E}" type="datetime1">
              <a:rPr lang="fr-FR" smtClean="0"/>
              <a:pPr/>
              <a:t>26/01/2021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5F9AF-C9C6-47EB-B7C1-8C8AF7A05979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13172553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47A930-D063-418A-B1AE-E03CFACE46B5}" type="datetime1">
              <a:rPr lang="fr-FR" smtClean="0"/>
              <a:pPr/>
              <a:t>26/01/2021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5F9AF-C9C6-47EB-B7C1-8C8AF7A05979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18867818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C5BC0A-D45A-4430-AAB4-4118680AF54C}" type="datetime1">
              <a:rPr lang="fr-FR" smtClean="0"/>
              <a:pPr/>
              <a:t>26/01/2021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5F9AF-C9C6-47EB-B7C1-8C8AF7A05979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42540214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1122B7-C3A8-47BD-8252-F1DFD63931FB}" type="datetime1">
              <a:rPr lang="fr-FR" smtClean="0"/>
              <a:pPr/>
              <a:t>26/01/2021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C5F9AF-C9C6-47EB-B7C1-8C8AF7A05979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30782699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6" r:id="rId1"/>
    <p:sldLayoutId id="2147483727" r:id="rId2"/>
    <p:sldLayoutId id="2147483728" r:id="rId3"/>
    <p:sldLayoutId id="2147483729" r:id="rId4"/>
    <p:sldLayoutId id="2147483730" r:id="rId5"/>
    <p:sldLayoutId id="2147483731" r:id="rId6"/>
    <p:sldLayoutId id="2147483732" r:id="rId7"/>
    <p:sldLayoutId id="2147483733" r:id="rId8"/>
    <p:sldLayoutId id="2147483734" r:id="rId9"/>
    <p:sldLayoutId id="2147483735" r:id="rId10"/>
    <p:sldLayoutId id="2147483736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7.png"/><Relationship Id="rId4" Type="http://schemas.openxmlformats.org/officeDocument/2006/relationships/image" Target="../media/image36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8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0.png"/><Relationship Id="rId4" Type="http://schemas.openxmlformats.org/officeDocument/2006/relationships/image" Target="../media/image39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3.png"/><Relationship Id="rId5" Type="http://schemas.openxmlformats.org/officeDocument/2006/relationships/image" Target="../media/image42.png"/><Relationship Id="rId4" Type="http://schemas.openxmlformats.org/officeDocument/2006/relationships/image" Target="../media/image41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5.png"/><Relationship Id="rId4" Type="http://schemas.openxmlformats.org/officeDocument/2006/relationships/image" Target="../media/image44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6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emf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image" Target="../media/image1.emf"/><Relationship Id="rId7" Type="http://schemas.openxmlformats.org/officeDocument/2006/relationships/image" Target="../media/image10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png"/><Relationship Id="rId13" Type="http://schemas.openxmlformats.org/officeDocument/2006/relationships/image" Target="../media/image21.png"/><Relationship Id="rId3" Type="http://schemas.openxmlformats.org/officeDocument/2006/relationships/image" Target="../media/image1.emf"/><Relationship Id="rId7" Type="http://schemas.openxmlformats.org/officeDocument/2006/relationships/image" Target="../media/image15.png"/><Relationship Id="rId12" Type="http://schemas.openxmlformats.org/officeDocument/2006/relationships/image" Target="../media/image20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png"/><Relationship Id="rId11" Type="http://schemas.openxmlformats.org/officeDocument/2006/relationships/image" Target="../media/image19.png"/><Relationship Id="rId5" Type="http://schemas.openxmlformats.org/officeDocument/2006/relationships/image" Target="../media/image13.png"/><Relationship Id="rId10" Type="http://schemas.openxmlformats.org/officeDocument/2006/relationships/image" Target="../media/image18.png"/><Relationship Id="rId4" Type="http://schemas.openxmlformats.org/officeDocument/2006/relationships/image" Target="../media/image12.png"/><Relationship Id="rId9" Type="http://schemas.openxmlformats.org/officeDocument/2006/relationships/image" Target="../media/image17.png"/><Relationship Id="rId14" Type="http://schemas.openxmlformats.org/officeDocument/2006/relationships/image" Target="../media/image2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5.png"/><Relationship Id="rId5" Type="http://schemas.openxmlformats.org/officeDocument/2006/relationships/image" Target="../media/image24.png"/><Relationship Id="rId4" Type="http://schemas.openxmlformats.org/officeDocument/2006/relationships/image" Target="../media/image23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30.png"/><Relationship Id="rId3" Type="http://schemas.openxmlformats.org/officeDocument/2006/relationships/image" Target="../media/image1.emf"/><Relationship Id="rId7" Type="http://schemas.openxmlformats.org/officeDocument/2006/relationships/image" Target="../media/image29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8.png"/><Relationship Id="rId5" Type="http://schemas.openxmlformats.org/officeDocument/2006/relationships/image" Target="../media/image27.png"/><Relationship Id="rId4" Type="http://schemas.openxmlformats.org/officeDocument/2006/relationships/image" Target="../media/image26.png"/><Relationship Id="rId9" Type="http://schemas.openxmlformats.org/officeDocument/2006/relationships/image" Target="../media/image31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5.png"/><Relationship Id="rId4" Type="http://schemas.openxmlformats.org/officeDocument/2006/relationships/image" Target="../media/image3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space réservé du contenu 7"/>
          <p:cNvSpPr>
            <a:spLocks noGrp="1"/>
          </p:cNvSpPr>
          <p:nvPr>
            <p:ph idx="1"/>
          </p:nvPr>
        </p:nvSpPr>
        <p:spPr>
          <a:xfrm>
            <a:off x="518556" y="2828925"/>
            <a:ext cx="11673444" cy="1357313"/>
          </a:xfr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algn="ctr">
              <a:buNone/>
            </a:pPr>
            <a:r>
              <a:rPr lang="en-US" sz="4400" b="1" dirty="0" smtClean="0"/>
              <a:t>COURS COMMANDE </a:t>
            </a:r>
            <a:r>
              <a:rPr lang="en-US" sz="4400" b="1" dirty="0" smtClean="0"/>
              <a:t>DES </a:t>
            </a:r>
            <a:r>
              <a:rPr lang="en-US" sz="4400" b="1" dirty="0" smtClean="0"/>
              <a:t>MACHINES ELECTRIQUES</a:t>
            </a:r>
            <a:endParaRPr lang="fr-FR" sz="4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3989" y="179362"/>
            <a:ext cx="1346085" cy="1548000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EAEAEA"/>
            </a:solidFill>
            <a:miter lim="800000"/>
          </a:ln>
          <a:effectLst>
            <a:reflection blurRad="12700" stA="33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</p:pic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568424" y="4873401"/>
            <a:ext cx="5751556" cy="369332"/>
          </a:xfrm>
          <a:prstGeom prst="rect">
            <a:avLst/>
          </a:prstGeom>
          <a:noFill/>
          <a:ln>
            <a:noFill/>
            <a:headEnd/>
            <a:tailEnd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indent="627063" fontAlgn="base">
              <a:spcBef>
                <a:spcPct val="0"/>
              </a:spcBef>
              <a:spcAft>
                <a:spcPct val="0"/>
              </a:spcAft>
              <a:tabLst>
                <a:tab pos="269875" algn="l"/>
                <a:tab pos="2679700" algn="l"/>
                <a:tab pos="6931025" algn="r"/>
              </a:tabLst>
            </a:pPr>
            <a:r>
              <a:rPr lang="fr-FR" b="1" dirty="0" smtClean="0">
                <a:solidFill>
                  <a:schemeClr val="tx1"/>
                </a:solidFill>
                <a:latin typeface="Arial" pitchFamily="34" charset="0"/>
                <a:ea typeface="Times New Roman" pitchFamily="18" charset="0"/>
                <a:cs typeface="Tahoma" pitchFamily="34" charset="0"/>
              </a:rPr>
              <a:t>Préparé </a:t>
            </a:r>
            <a:r>
              <a:rPr lang="fr-FR" b="1" dirty="0">
                <a:solidFill>
                  <a:schemeClr val="tx1"/>
                </a:solidFill>
                <a:latin typeface="Arial" pitchFamily="34" charset="0"/>
                <a:ea typeface="Times New Roman" pitchFamily="18" charset="0"/>
                <a:cs typeface="Tahoma" pitchFamily="34" charset="0"/>
              </a:rPr>
              <a:t>par :</a:t>
            </a:r>
            <a:r>
              <a:rPr lang="fr-FR" b="1" dirty="0" bmk="OLE_LINK9">
                <a:solidFill>
                  <a:schemeClr val="tx1"/>
                </a:solidFill>
                <a:latin typeface="Arial" pitchFamily="34" charset="0"/>
                <a:ea typeface="Times New Roman" pitchFamily="18" charset="0"/>
                <a:cs typeface="Tahoma" pitchFamily="34" charset="0"/>
              </a:rPr>
              <a:t> </a:t>
            </a:r>
            <a:r>
              <a:rPr lang="fr-FR" b="1" dirty="0">
                <a:solidFill>
                  <a:schemeClr val="tx1"/>
                </a:solidFill>
                <a:latin typeface="Arial" pitchFamily="34" charset="0"/>
                <a:ea typeface="Times New Roman" pitchFamily="18" charset="0"/>
                <a:cs typeface="Tahoma" pitchFamily="34" charset="0"/>
              </a:rPr>
              <a:t>  </a:t>
            </a:r>
            <a:r>
              <a:rPr lang="fr-FR" b="1" dirty="0" smtClean="0">
                <a:solidFill>
                  <a:schemeClr val="tx1"/>
                </a:solidFill>
                <a:latin typeface="Arial" pitchFamily="34" charset="0"/>
                <a:ea typeface="Times New Roman" pitchFamily="18" charset="0"/>
                <a:cs typeface="Tahoma" pitchFamily="34" charset="0"/>
              </a:rPr>
              <a:t> </a:t>
            </a:r>
            <a:r>
              <a:rPr lang="fr-FR" b="1" dirty="0" err="1" smtClean="0" bmk="OLE_LINK11">
                <a:solidFill>
                  <a:schemeClr val="tx1"/>
                </a:solidFill>
                <a:latin typeface="Arial" pitchFamily="34" charset="0"/>
                <a:ea typeface="Times New Roman" pitchFamily="18" charset="0"/>
                <a:cs typeface="Tahoma" pitchFamily="34" charset="0"/>
              </a:rPr>
              <a:t>Chebaani</a:t>
            </a:r>
            <a:r>
              <a:rPr lang="fr-FR" b="1" dirty="0" smtClean="0" bmk="OLE_LINK11">
                <a:solidFill>
                  <a:schemeClr val="tx1"/>
                </a:solidFill>
                <a:latin typeface="Arial" pitchFamily="34" charset="0"/>
                <a:ea typeface="Times New Roman" pitchFamily="18" charset="0"/>
                <a:cs typeface="Tahoma" pitchFamily="34" charset="0"/>
              </a:rPr>
              <a:t> </a:t>
            </a:r>
            <a:r>
              <a:rPr lang="fr-FR" b="1" dirty="0" bmk="OLE_LINK11">
                <a:solidFill>
                  <a:schemeClr val="tx1"/>
                </a:solidFill>
                <a:latin typeface="Arial" pitchFamily="34" charset="0"/>
                <a:ea typeface="Times New Roman" pitchFamily="18" charset="0"/>
                <a:cs typeface="Tahoma" pitchFamily="34" charset="0"/>
              </a:rPr>
              <a:t>Mohamed</a:t>
            </a:r>
            <a:r>
              <a:rPr lang="fr-FR" sz="1600" b="1" dirty="0" bmk="OLE_LINK11">
                <a:solidFill>
                  <a:schemeClr val="tx1"/>
                </a:solidFill>
                <a:latin typeface="Arial" pitchFamily="34" charset="0"/>
                <a:ea typeface="Times New Roman" pitchFamily="18" charset="0"/>
                <a:cs typeface="Tahoma" pitchFamily="34" charset="0"/>
              </a:rPr>
              <a:t>                                             </a:t>
            </a:r>
            <a:endParaRPr lang="fr-FR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051" name="Rectangle 3"/>
          <p:cNvSpPr>
            <a:spLocks noChangeArrowheads="1"/>
          </p:cNvSpPr>
          <p:nvPr/>
        </p:nvSpPr>
        <p:spPr bwMode="auto">
          <a:xfrm>
            <a:off x="2197290" y="45865"/>
            <a:ext cx="7956644" cy="892552"/>
          </a:xfrm>
          <a:prstGeom prst="rect">
            <a:avLst/>
          </a:prstGeom>
          <a:noFill/>
          <a:ln>
            <a:noFill/>
            <a:headEnd/>
            <a:tailE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algn="ctr" rtl="1" fontAlgn="base">
              <a:spcBef>
                <a:spcPct val="0"/>
              </a:spcBef>
              <a:spcAft>
                <a:spcPct val="0"/>
              </a:spcAft>
            </a:pPr>
            <a:r>
              <a:rPr lang="ar-SA" sz="1600" b="1" dirty="0" smtClean="0" bmk="OLE_LINK29">
                <a:solidFill>
                  <a:schemeClr val="tx1"/>
                </a:solidFill>
                <a:latin typeface="Arial" pitchFamily="34" charset="0"/>
                <a:ea typeface="Times New Roman" pitchFamily="18" charset="0"/>
                <a:cs typeface="+mj-cs"/>
              </a:rPr>
              <a:t>الجمهورية </a:t>
            </a:r>
            <a:r>
              <a:rPr lang="ar-SA" sz="1600" b="1" dirty="0" bmk="OLE_LINK29">
                <a:solidFill>
                  <a:schemeClr val="tx1"/>
                </a:solidFill>
                <a:latin typeface="Arial" pitchFamily="34" charset="0"/>
                <a:ea typeface="Times New Roman" pitchFamily="18" charset="0"/>
                <a:cs typeface="+mj-cs"/>
              </a:rPr>
              <a:t>الجزائرية الديمقراطية الشعبية</a:t>
            </a:r>
            <a:endParaRPr lang="fr-FR" sz="2000" b="1" dirty="0">
              <a:solidFill>
                <a:schemeClr val="tx1"/>
              </a:solidFill>
            </a:endParaRPr>
          </a:p>
          <a:p>
            <a:pPr algn="ctr" rtl="1" fontAlgn="base">
              <a:spcBef>
                <a:spcPct val="0"/>
              </a:spcBef>
              <a:spcAft>
                <a:spcPct val="0"/>
              </a:spcAft>
            </a:pPr>
            <a:r>
              <a:rPr lang="fr-FR" b="1" dirty="0">
                <a:solidFill>
                  <a:schemeClr val="tx1"/>
                </a:solidFill>
              </a:rPr>
              <a:t>République Algérienne Démocratique et Populaire</a:t>
            </a:r>
          </a:p>
          <a:p>
            <a:pPr algn="ctr" rtl="1" fontAlgn="base">
              <a:spcBef>
                <a:spcPct val="0"/>
              </a:spcBef>
              <a:spcAft>
                <a:spcPct val="0"/>
              </a:spcAft>
            </a:pPr>
            <a:r>
              <a:rPr lang="fr-FR" b="1" dirty="0">
                <a:solidFill>
                  <a:schemeClr val="tx1"/>
                </a:solidFill>
              </a:rPr>
              <a:t>Ministère de l’Enseignement Supérieur et de la Recherche Scientifique</a:t>
            </a:r>
          </a:p>
        </p:txBody>
      </p:sp>
      <p:sp>
        <p:nvSpPr>
          <p:cNvPr id="14" name="Rectangle 1"/>
          <p:cNvSpPr>
            <a:spLocks noChangeArrowheads="1"/>
          </p:cNvSpPr>
          <p:nvPr/>
        </p:nvSpPr>
        <p:spPr bwMode="auto">
          <a:xfrm>
            <a:off x="3293930" y="1049084"/>
            <a:ext cx="5656022" cy="923330"/>
          </a:xfrm>
          <a:prstGeom prst="rect">
            <a:avLst/>
          </a:prstGeom>
          <a:noFill/>
          <a:ln>
            <a:noFill/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algn="ctr" rtl="1"/>
            <a:r>
              <a:rPr lang="fr-FR" b="1" dirty="0">
                <a:solidFill>
                  <a:schemeClr val="tx1"/>
                </a:solidFill>
              </a:rPr>
              <a:t>Université Mohamed  </a:t>
            </a:r>
            <a:r>
              <a:rPr lang="fr-FR" b="1" dirty="0" err="1">
                <a:solidFill>
                  <a:schemeClr val="tx1"/>
                </a:solidFill>
              </a:rPr>
              <a:t>Khider</a:t>
            </a:r>
            <a:r>
              <a:rPr lang="fr-FR" b="1" dirty="0">
                <a:solidFill>
                  <a:schemeClr val="tx1"/>
                </a:solidFill>
              </a:rPr>
              <a:t> – Biskra</a:t>
            </a:r>
          </a:p>
          <a:p>
            <a:pPr algn="ctr" rtl="1"/>
            <a:r>
              <a:rPr lang="fr-FR" b="1" dirty="0">
                <a:solidFill>
                  <a:schemeClr val="tx1"/>
                </a:solidFill>
              </a:rPr>
              <a:t>Faculté des Sciences et de la technologie</a:t>
            </a:r>
          </a:p>
          <a:p>
            <a:pPr algn="ctr" rtl="1"/>
            <a:r>
              <a:rPr lang="fr-FR" b="1" dirty="0">
                <a:solidFill>
                  <a:schemeClr val="tx1"/>
                </a:solidFill>
              </a:rPr>
              <a:t>Département de </a:t>
            </a:r>
            <a:r>
              <a:rPr lang="fr-FR" b="1" dirty="0" smtClean="0">
                <a:solidFill>
                  <a:schemeClr val="tx1"/>
                </a:solidFill>
              </a:rPr>
              <a:t>Génie Electrique</a:t>
            </a:r>
            <a:r>
              <a:rPr lang="fr-FR" i="1" dirty="0" smtClean="0" bmk="OLE_LINK11">
                <a:solidFill>
                  <a:schemeClr val="tx1"/>
                </a:solidFill>
                <a:latin typeface="Arial" pitchFamily="34" charset="0"/>
                <a:ea typeface="Times New Roman" pitchFamily="18" charset="0"/>
                <a:cs typeface="Tahoma" pitchFamily="34" charset="0"/>
              </a:rPr>
              <a:t> </a:t>
            </a:r>
            <a:endParaRPr lang="fr-FR" sz="20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5F9AF-C9C6-47EB-B7C1-8C8AF7A05979}" type="slidenum">
              <a:rPr lang="fr-FR" smtClean="0"/>
              <a:pPr/>
              <a:t>1</a:t>
            </a:fld>
            <a:endParaRPr lang="fr-FR"/>
          </a:p>
        </p:txBody>
      </p:sp>
      <p:pic>
        <p:nvPicPr>
          <p:cNvPr id="15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270902" y="250799"/>
            <a:ext cx="1346085" cy="1548000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EAEAEA"/>
            </a:solidFill>
            <a:miter lim="800000"/>
          </a:ln>
          <a:effectLst>
            <a:reflection blurRad="12700" stA="33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</p:pic>
    </p:spTree>
    <p:extLst>
      <p:ext uri="{BB962C8B-B14F-4D97-AF65-F5344CB8AC3E}">
        <p14:creationId xmlns:p14="http://schemas.microsoft.com/office/powerpoint/2010/main" xmlns="" val="178688593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3990" y="179362"/>
            <a:ext cx="1055658" cy="1214009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EAEAEA"/>
            </a:solidFill>
            <a:miter lim="800000"/>
          </a:ln>
          <a:effectLst>
            <a:reflection blurRad="12700" stA="33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</p:pic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5F9AF-C9C6-47EB-B7C1-8C8AF7A05979}" type="slidenum">
              <a:rPr lang="fr-FR" smtClean="0"/>
              <a:pPr/>
              <a:t>10</a:t>
            </a:fld>
            <a:endParaRPr lang="fr-FR"/>
          </a:p>
        </p:txBody>
      </p:sp>
      <p:pic>
        <p:nvPicPr>
          <p:cNvPr id="16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728103" y="179362"/>
            <a:ext cx="1055658" cy="1214009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EAEAEA"/>
            </a:solidFill>
            <a:miter lim="800000"/>
          </a:ln>
          <a:effectLst>
            <a:reflection blurRad="12700" stA="33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</p:pic>
      <p:sp>
        <p:nvSpPr>
          <p:cNvPr id="6" name="Rectangle 5"/>
          <p:cNvSpPr/>
          <p:nvPr/>
        </p:nvSpPr>
        <p:spPr>
          <a:xfrm>
            <a:off x="3172613" y="601147"/>
            <a:ext cx="502111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2400" b="1" dirty="0" smtClean="0"/>
              <a:t>Réglage de la vitesse d’un moteur à cc</a:t>
            </a:r>
            <a:endParaRPr lang="en-US" sz="2400" dirty="0"/>
          </a:p>
        </p:txBody>
      </p:sp>
      <p:sp>
        <p:nvSpPr>
          <p:cNvPr id="7" name="Rectangle 6"/>
          <p:cNvSpPr/>
          <p:nvPr/>
        </p:nvSpPr>
        <p:spPr>
          <a:xfrm>
            <a:off x="804863" y="1790223"/>
            <a:ext cx="1009650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000" b="1" i="1" dirty="0" smtClean="0"/>
              <a:t>3/</a:t>
            </a:r>
            <a:r>
              <a:rPr lang="fr-FR" sz="2000" b="1" i="1" dirty="0" err="1" smtClean="0"/>
              <a:t>Reglage</a:t>
            </a:r>
            <a:r>
              <a:rPr lang="fr-FR" sz="2000" b="1" i="1" dirty="0" smtClean="0"/>
              <a:t> </a:t>
            </a:r>
            <a:r>
              <a:rPr lang="fr-FR" sz="2000" b="1" i="1" dirty="0" smtClean="0"/>
              <a:t>par la tension d’induit</a:t>
            </a:r>
          </a:p>
          <a:p>
            <a:r>
              <a:rPr lang="fr-FR" sz="2000" b="1" dirty="0" smtClean="0"/>
              <a:t>Le flux d’excitation </a:t>
            </a:r>
            <a:r>
              <a:rPr lang="fr-FR" sz="2000" b="1" dirty="0" err="1" smtClean="0"/>
              <a:t>etant</a:t>
            </a:r>
            <a:r>
              <a:rPr lang="fr-FR" sz="2000" b="1" dirty="0" smtClean="0"/>
              <a:t> fixe a sa valeur nominale, le </a:t>
            </a:r>
            <a:r>
              <a:rPr lang="fr-FR" sz="2000" b="1" dirty="0" err="1" smtClean="0"/>
              <a:t>reglage</a:t>
            </a:r>
            <a:r>
              <a:rPr lang="fr-FR" sz="2000" b="1" dirty="0" smtClean="0"/>
              <a:t> est obtenu par </a:t>
            </a:r>
            <a:r>
              <a:rPr lang="fr-FR" sz="2000" b="1" dirty="0" err="1" smtClean="0"/>
              <a:t>reduction</a:t>
            </a:r>
            <a:r>
              <a:rPr lang="fr-FR" sz="2000" b="1" dirty="0" smtClean="0"/>
              <a:t> de la </a:t>
            </a:r>
            <a:r>
              <a:rPr lang="fr-FR" sz="2000" b="1" dirty="0" smtClean="0"/>
              <a:t>vitesse par </a:t>
            </a:r>
            <a:r>
              <a:rPr lang="fr-FR" sz="2000" b="1" dirty="0" smtClean="0"/>
              <a:t>rapport a la vitesse nominale en </a:t>
            </a:r>
            <a:r>
              <a:rPr lang="fr-FR" sz="2000" b="1" dirty="0" err="1" smtClean="0"/>
              <a:t>reduisant</a:t>
            </a:r>
            <a:r>
              <a:rPr lang="fr-FR" sz="2000" b="1" dirty="0" smtClean="0"/>
              <a:t> la valeur de la tension d’alimentation.</a:t>
            </a:r>
            <a:endParaRPr lang="en-US" sz="2000" b="1" dirty="0"/>
          </a:p>
        </p:txBody>
      </p:sp>
      <p:pic>
        <p:nvPicPr>
          <p:cNvPr id="140290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923925" y="3024188"/>
            <a:ext cx="1721643" cy="1147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8" name="Rectangle 7"/>
          <p:cNvSpPr/>
          <p:nvPr/>
        </p:nvSpPr>
        <p:spPr>
          <a:xfrm>
            <a:off x="2747093" y="3101458"/>
            <a:ext cx="481099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000" b="1" dirty="0" smtClean="0"/>
              <a:t>Lorsqu’on </a:t>
            </a:r>
            <a:r>
              <a:rPr lang="fr-FR" sz="2000" b="1" dirty="0" err="1" smtClean="0"/>
              <a:t>reduit</a:t>
            </a:r>
            <a:r>
              <a:rPr lang="fr-FR" sz="2000" b="1" dirty="0" smtClean="0"/>
              <a:t> la valeur de la tension, le couple diminue.</a:t>
            </a:r>
            <a:endParaRPr lang="en-US" sz="2000" b="1" dirty="0"/>
          </a:p>
        </p:txBody>
      </p:sp>
      <p:pic>
        <p:nvPicPr>
          <p:cNvPr id="140291" name="Picture 3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453316" y="2895599"/>
            <a:ext cx="4233862" cy="33645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0" name="Rectangle 9"/>
          <p:cNvSpPr/>
          <p:nvPr/>
        </p:nvSpPr>
        <p:spPr>
          <a:xfrm>
            <a:off x="2390775" y="4048810"/>
            <a:ext cx="558165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400" dirty="0" err="1" smtClean="0">
                <a:solidFill>
                  <a:srgbClr val="FF0000"/>
                </a:solidFill>
              </a:rPr>
              <a:t>necessite</a:t>
            </a:r>
            <a:r>
              <a:rPr lang="en-US" sz="2400" dirty="0" smtClean="0">
                <a:solidFill>
                  <a:srgbClr val="FF0000"/>
                </a:solidFill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</a:rPr>
              <a:t>l’emploi</a:t>
            </a:r>
            <a:r>
              <a:rPr lang="en-US" sz="2400" dirty="0" smtClean="0">
                <a:solidFill>
                  <a:srgbClr val="FF0000"/>
                </a:solidFill>
              </a:rPr>
              <a:t> </a:t>
            </a:r>
            <a:r>
              <a:rPr lang="en-US" sz="2400" dirty="0" smtClean="0">
                <a:solidFill>
                  <a:srgbClr val="FF0000"/>
                </a:solidFill>
              </a:rPr>
              <a:t>d’un </a:t>
            </a:r>
            <a:r>
              <a:rPr lang="en-US" sz="2400" dirty="0" err="1" smtClean="0">
                <a:solidFill>
                  <a:srgbClr val="FF0000"/>
                </a:solidFill>
              </a:rPr>
              <a:t>variateur</a:t>
            </a:r>
            <a:r>
              <a:rPr lang="en-US" sz="2400" dirty="0" smtClean="0">
                <a:solidFill>
                  <a:srgbClr val="FF0000"/>
                </a:solidFill>
              </a:rPr>
              <a:t> </a:t>
            </a:r>
            <a:r>
              <a:rPr lang="en-US" sz="2400" dirty="0" smtClean="0">
                <a:solidFill>
                  <a:srgbClr val="FF0000"/>
                </a:solidFill>
              </a:rPr>
              <a:t>de </a:t>
            </a:r>
            <a:r>
              <a:rPr lang="fr-FR" sz="2400" dirty="0" smtClean="0">
                <a:solidFill>
                  <a:srgbClr val="FF0000"/>
                </a:solidFill>
              </a:rPr>
              <a:t>vitesse</a:t>
            </a:r>
            <a:r>
              <a:rPr lang="en-US" sz="2400" dirty="0" smtClean="0">
                <a:solidFill>
                  <a:srgbClr val="FF0000"/>
                </a:solidFill>
              </a:rPr>
              <a:t>.</a:t>
            </a: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11" name="Flèche vers le bas 10"/>
          <p:cNvSpPr/>
          <p:nvPr/>
        </p:nvSpPr>
        <p:spPr>
          <a:xfrm>
            <a:off x="4314825" y="4414838"/>
            <a:ext cx="671513" cy="757237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2406773" y="5358884"/>
            <a:ext cx="434734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err="1" smtClean="0">
                <a:solidFill>
                  <a:srgbClr val="00B050"/>
                </a:solidFill>
              </a:rPr>
              <a:t>convertisseurs</a:t>
            </a:r>
            <a:r>
              <a:rPr lang="en-US" sz="2800" dirty="0" smtClean="0">
                <a:solidFill>
                  <a:srgbClr val="00B050"/>
                </a:solidFill>
              </a:rPr>
              <a:t> </a:t>
            </a:r>
            <a:r>
              <a:rPr lang="en-US" sz="2800" dirty="0" err="1" smtClean="0">
                <a:solidFill>
                  <a:srgbClr val="00B050"/>
                </a:solidFill>
              </a:rPr>
              <a:t>electroniques</a:t>
            </a:r>
            <a:endParaRPr lang="en-US" sz="2800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1383176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3990" y="179362"/>
            <a:ext cx="1055658" cy="1214009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EAEAEA"/>
            </a:solidFill>
            <a:miter lim="800000"/>
          </a:ln>
          <a:effectLst>
            <a:reflection blurRad="12700" stA="33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</p:pic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5F9AF-C9C6-47EB-B7C1-8C8AF7A05979}" type="slidenum">
              <a:rPr lang="fr-FR" smtClean="0"/>
              <a:pPr/>
              <a:t>11</a:t>
            </a:fld>
            <a:endParaRPr lang="fr-FR"/>
          </a:p>
        </p:txBody>
      </p:sp>
      <p:pic>
        <p:nvPicPr>
          <p:cNvPr id="16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728103" y="179362"/>
            <a:ext cx="1055658" cy="1214009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EAEAEA"/>
            </a:solidFill>
            <a:miter lim="800000"/>
          </a:ln>
          <a:effectLst>
            <a:reflection blurRad="12700" stA="33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</p:pic>
      <p:sp>
        <p:nvSpPr>
          <p:cNvPr id="7" name="Rectangle 6"/>
          <p:cNvSpPr/>
          <p:nvPr/>
        </p:nvSpPr>
        <p:spPr>
          <a:xfrm>
            <a:off x="2645711" y="672584"/>
            <a:ext cx="694799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2400" b="1" dirty="0" smtClean="0"/>
              <a:t>Variateurs de vitesse </a:t>
            </a:r>
            <a:r>
              <a:rPr lang="fr-FR" sz="2400" b="1" dirty="0" smtClean="0"/>
              <a:t>pour </a:t>
            </a:r>
            <a:r>
              <a:rPr lang="fr-FR" sz="2400" b="1" dirty="0" smtClean="0"/>
              <a:t>moteurs à courant continu</a:t>
            </a:r>
            <a:endParaRPr lang="fr-FR" sz="2400" dirty="0"/>
          </a:p>
        </p:txBody>
      </p:sp>
      <p:sp>
        <p:nvSpPr>
          <p:cNvPr id="8" name="Rectangle 7"/>
          <p:cNvSpPr/>
          <p:nvPr/>
        </p:nvSpPr>
        <p:spPr>
          <a:xfrm>
            <a:off x="833438" y="1890235"/>
            <a:ext cx="1095375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000" dirty="0" smtClean="0"/>
              <a:t>Pour </a:t>
            </a:r>
            <a:r>
              <a:rPr lang="fr-FR" sz="2000" dirty="0" smtClean="0"/>
              <a:t>réaliser </a:t>
            </a:r>
            <a:r>
              <a:rPr lang="fr-FR" sz="2000" dirty="0" smtClean="0"/>
              <a:t>une tension d’induit variable, on </a:t>
            </a:r>
            <a:r>
              <a:rPr lang="fr-FR" sz="2000" dirty="0" smtClean="0"/>
              <a:t>d’utiliser </a:t>
            </a:r>
            <a:r>
              <a:rPr lang="fr-FR" sz="2000" dirty="0" smtClean="0"/>
              <a:t>un </a:t>
            </a:r>
            <a:r>
              <a:rPr lang="fr-FR" sz="2000" dirty="0" smtClean="0"/>
              <a:t>convertisseur d’</a:t>
            </a:r>
            <a:r>
              <a:rPr lang="fr-FR" sz="2000" dirty="0" err="1" smtClean="0"/>
              <a:t>electronique</a:t>
            </a:r>
            <a:r>
              <a:rPr lang="fr-FR" sz="2000" dirty="0" smtClean="0"/>
              <a:t> </a:t>
            </a:r>
            <a:r>
              <a:rPr lang="fr-FR" sz="2000" dirty="0" smtClean="0"/>
              <a:t>de </a:t>
            </a:r>
            <a:r>
              <a:rPr lang="fr-FR" sz="2000" dirty="0" smtClean="0"/>
              <a:t>puissance.</a:t>
            </a:r>
            <a:endParaRPr lang="fr-FR" sz="2000" dirty="0"/>
          </a:p>
        </p:txBody>
      </p:sp>
      <p:pic>
        <p:nvPicPr>
          <p:cNvPr id="141314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919287" y="3200400"/>
            <a:ext cx="8453438" cy="31289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9" name="Rectangle 8"/>
          <p:cNvSpPr/>
          <p:nvPr/>
        </p:nvSpPr>
        <p:spPr>
          <a:xfrm>
            <a:off x="885825" y="2370477"/>
            <a:ext cx="1068705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000" dirty="0" smtClean="0"/>
              <a:t>Les convertisseurs utilises </a:t>
            </a:r>
            <a:r>
              <a:rPr lang="fr-FR" sz="2000" dirty="0" smtClean="0"/>
              <a:t>être </a:t>
            </a:r>
            <a:r>
              <a:rPr lang="fr-FR" sz="2000" dirty="0" smtClean="0"/>
              <a:t>classes </a:t>
            </a:r>
            <a:r>
              <a:rPr lang="fr-FR" sz="2000" dirty="0" smtClean="0"/>
              <a:t>comme suit : </a:t>
            </a:r>
          </a:p>
          <a:p>
            <a:r>
              <a:rPr lang="fr-FR" sz="2000" dirty="0" smtClean="0"/>
              <a:t>1/ </a:t>
            </a:r>
            <a:r>
              <a:rPr lang="fr-FR" sz="2000" dirty="0" smtClean="0"/>
              <a:t>Convertisseurs alternatif-continu (</a:t>
            </a:r>
            <a:r>
              <a:rPr lang="fr-FR" sz="2000" dirty="0" smtClean="0"/>
              <a:t>Redresseurs) </a:t>
            </a:r>
          </a:p>
          <a:p>
            <a:r>
              <a:rPr lang="fr-FR" sz="2000" dirty="0" smtClean="0"/>
              <a:t>2/Convertisseurs </a:t>
            </a:r>
            <a:r>
              <a:rPr lang="fr-FR" sz="2000" dirty="0" smtClean="0"/>
              <a:t>continu-continu (Hacheurs</a:t>
            </a:r>
            <a:r>
              <a:rPr lang="fr-FR" sz="2000" dirty="0" smtClean="0"/>
              <a:t>)</a:t>
            </a:r>
            <a:endParaRPr lang="fr-FR" sz="2000" dirty="0"/>
          </a:p>
        </p:txBody>
      </p:sp>
    </p:spTree>
    <p:extLst>
      <p:ext uri="{BB962C8B-B14F-4D97-AF65-F5344CB8AC3E}">
        <p14:creationId xmlns:p14="http://schemas.microsoft.com/office/powerpoint/2010/main" xmlns="" val="31383176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3990" y="179362"/>
            <a:ext cx="1055658" cy="1214009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EAEAEA"/>
            </a:solidFill>
            <a:miter lim="800000"/>
          </a:ln>
          <a:effectLst>
            <a:reflection blurRad="12700" stA="33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</p:pic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5F9AF-C9C6-47EB-B7C1-8C8AF7A05979}" type="slidenum">
              <a:rPr lang="fr-FR" smtClean="0"/>
              <a:pPr/>
              <a:t>12</a:t>
            </a:fld>
            <a:endParaRPr lang="fr-FR"/>
          </a:p>
        </p:txBody>
      </p:sp>
      <p:pic>
        <p:nvPicPr>
          <p:cNvPr id="16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728103" y="179362"/>
            <a:ext cx="1055658" cy="1214009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EAEAEA"/>
            </a:solidFill>
            <a:miter lim="800000"/>
          </a:ln>
          <a:effectLst>
            <a:reflection blurRad="12700" stA="33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</p:pic>
      <p:sp>
        <p:nvSpPr>
          <p:cNvPr id="8" name="Rectangle 7"/>
          <p:cNvSpPr/>
          <p:nvPr/>
        </p:nvSpPr>
        <p:spPr>
          <a:xfrm>
            <a:off x="2702861" y="501134"/>
            <a:ext cx="694799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2400" b="1" dirty="0" smtClean="0"/>
              <a:t>Variateurs de vitesse </a:t>
            </a:r>
            <a:r>
              <a:rPr lang="fr-FR" sz="2400" b="1" dirty="0" smtClean="0"/>
              <a:t>pour </a:t>
            </a:r>
            <a:r>
              <a:rPr lang="fr-FR" sz="2400" b="1" dirty="0" smtClean="0"/>
              <a:t>moteurs à courant continu</a:t>
            </a:r>
            <a:endParaRPr lang="fr-FR" sz="2400" dirty="0"/>
          </a:p>
        </p:txBody>
      </p:sp>
      <p:sp>
        <p:nvSpPr>
          <p:cNvPr id="9" name="Rectangle 8"/>
          <p:cNvSpPr/>
          <p:nvPr/>
        </p:nvSpPr>
        <p:spPr>
          <a:xfrm>
            <a:off x="604837" y="1708874"/>
            <a:ext cx="10982326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000" b="1" dirty="0" smtClean="0"/>
              <a:t>Variateurs à redresseurs</a:t>
            </a:r>
          </a:p>
          <a:p>
            <a:r>
              <a:rPr lang="fr-FR" sz="2000" dirty="0" smtClean="0"/>
              <a:t>Ce sont les plus </a:t>
            </a:r>
            <a:r>
              <a:rPr lang="fr-FR" sz="2000" dirty="0" err="1" smtClean="0"/>
              <a:t>repandus</a:t>
            </a:r>
            <a:r>
              <a:rPr lang="fr-FR" sz="2000" dirty="0" smtClean="0"/>
              <a:t> dans les applications industrielles puisqu’ils partent directement de la</a:t>
            </a:r>
          </a:p>
          <a:p>
            <a:r>
              <a:rPr lang="fr-FR" sz="2000" dirty="0" smtClean="0"/>
              <a:t>tension du </a:t>
            </a:r>
            <a:r>
              <a:rPr lang="fr-FR" sz="2000" dirty="0" err="1" smtClean="0"/>
              <a:t>reseau</a:t>
            </a:r>
            <a:r>
              <a:rPr lang="fr-FR" sz="2000" dirty="0" smtClean="0"/>
              <a:t> (avec ou sans transformateur). Ils sont </a:t>
            </a:r>
            <a:r>
              <a:rPr lang="fr-FR" sz="2000" dirty="0" err="1" smtClean="0"/>
              <a:t>monophases</a:t>
            </a:r>
            <a:r>
              <a:rPr lang="fr-FR" sz="2000" dirty="0" smtClean="0"/>
              <a:t> ou </a:t>
            </a:r>
            <a:r>
              <a:rPr lang="fr-FR" sz="2000" dirty="0" err="1" smtClean="0"/>
              <a:t>triphases</a:t>
            </a:r>
            <a:r>
              <a:rPr lang="fr-FR" sz="2000" dirty="0" smtClean="0"/>
              <a:t> selon la puissance</a:t>
            </a:r>
          </a:p>
          <a:p>
            <a:r>
              <a:rPr lang="fr-FR" sz="2000" dirty="0" smtClean="0"/>
              <a:t>du moteur</a:t>
            </a:r>
            <a:r>
              <a:rPr lang="fr-FR" sz="2000" dirty="0" smtClean="0"/>
              <a:t>.</a:t>
            </a:r>
          </a:p>
          <a:p>
            <a:endParaRPr lang="fr-FR" sz="2000" dirty="0" smtClean="0"/>
          </a:p>
          <a:p>
            <a:endParaRPr lang="fr-FR" sz="2000" dirty="0"/>
          </a:p>
        </p:txBody>
      </p:sp>
      <p:sp>
        <p:nvSpPr>
          <p:cNvPr id="11" name="Rectangle 10"/>
          <p:cNvSpPr/>
          <p:nvPr/>
        </p:nvSpPr>
        <p:spPr>
          <a:xfrm>
            <a:off x="4504047" y="2701409"/>
            <a:ext cx="276829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b="1" dirty="0" smtClean="0"/>
              <a:t>Montages non réversibles</a:t>
            </a:r>
            <a:endParaRPr lang="fr-FR" dirty="0"/>
          </a:p>
        </p:txBody>
      </p:sp>
      <p:pic>
        <p:nvPicPr>
          <p:cNvPr id="142338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95313" y="3414714"/>
            <a:ext cx="5350420" cy="25717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42339" name="Picture 3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991224" y="3562350"/>
            <a:ext cx="5024438" cy="265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xmlns="" val="31383176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3990" y="179362"/>
            <a:ext cx="1055658" cy="1214009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EAEAEA"/>
            </a:solidFill>
            <a:miter lim="800000"/>
          </a:ln>
          <a:effectLst>
            <a:reflection blurRad="12700" stA="33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</p:pic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5F9AF-C9C6-47EB-B7C1-8C8AF7A05979}" type="slidenum">
              <a:rPr lang="fr-FR" smtClean="0"/>
              <a:pPr/>
              <a:t>13</a:t>
            </a:fld>
            <a:endParaRPr lang="fr-FR"/>
          </a:p>
        </p:txBody>
      </p:sp>
      <p:pic>
        <p:nvPicPr>
          <p:cNvPr id="16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728103" y="179362"/>
            <a:ext cx="1055658" cy="1214009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EAEAEA"/>
            </a:solidFill>
            <a:miter lim="800000"/>
          </a:ln>
          <a:effectLst>
            <a:reflection blurRad="12700" stA="33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</p:pic>
      <p:sp>
        <p:nvSpPr>
          <p:cNvPr id="7" name="Rectangle 6"/>
          <p:cNvSpPr/>
          <p:nvPr/>
        </p:nvSpPr>
        <p:spPr>
          <a:xfrm>
            <a:off x="2702861" y="501134"/>
            <a:ext cx="694799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2400" b="1" dirty="0" smtClean="0"/>
              <a:t>Variateurs de vitesse </a:t>
            </a:r>
            <a:r>
              <a:rPr lang="fr-FR" sz="2400" b="1" dirty="0" smtClean="0"/>
              <a:t>pour </a:t>
            </a:r>
            <a:r>
              <a:rPr lang="fr-FR" sz="2400" b="1" dirty="0" smtClean="0"/>
              <a:t>moteurs à courant continu</a:t>
            </a:r>
            <a:endParaRPr lang="fr-FR" sz="2400" dirty="0"/>
          </a:p>
        </p:txBody>
      </p:sp>
      <p:sp>
        <p:nvSpPr>
          <p:cNvPr id="8" name="Rectangle 7"/>
          <p:cNvSpPr/>
          <p:nvPr/>
        </p:nvSpPr>
        <p:spPr>
          <a:xfrm>
            <a:off x="4058418" y="1101209"/>
            <a:ext cx="221778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 smtClean="0"/>
              <a:t>Montages réversibles</a:t>
            </a:r>
            <a:endParaRPr lang="fr-FR" dirty="0"/>
          </a:p>
        </p:txBody>
      </p:sp>
      <p:sp>
        <p:nvSpPr>
          <p:cNvPr id="11" name="Rectangle 10"/>
          <p:cNvSpPr/>
          <p:nvPr/>
        </p:nvSpPr>
        <p:spPr>
          <a:xfrm>
            <a:off x="6401918" y="1987040"/>
            <a:ext cx="311623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 smtClean="0"/>
              <a:t>Montage </a:t>
            </a:r>
            <a:r>
              <a:rPr lang="fr-FR" b="1" dirty="0" err="1" smtClean="0"/>
              <a:t>reversible</a:t>
            </a:r>
            <a:r>
              <a:rPr lang="fr-FR" b="1" dirty="0" smtClean="0"/>
              <a:t> </a:t>
            </a:r>
            <a:r>
              <a:rPr lang="fr-FR" b="1" dirty="0" err="1" smtClean="0"/>
              <a:t>tete-beche</a:t>
            </a:r>
            <a:endParaRPr lang="fr-FR" b="1" dirty="0"/>
          </a:p>
        </p:txBody>
      </p:sp>
      <p:pic>
        <p:nvPicPr>
          <p:cNvPr id="143362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23843" y="1785927"/>
            <a:ext cx="3805238" cy="2371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43363" name="Picture 3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0" y="4295482"/>
            <a:ext cx="4619625" cy="25625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43364" name="Picture 4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4810125" y="2500313"/>
            <a:ext cx="6410325" cy="3343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0" name="Rectangle 9"/>
          <p:cNvSpPr/>
          <p:nvPr/>
        </p:nvSpPr>
        <p:spPr>
          <a:xfrm>
            <a:off x="433386" y="4191685"/>
            <a:ext cx="325278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b="1" dirty="0" smtClean="0"/>
              <a:t>Inversion du courant d’induit</a:t>
            </a:r>
            <a:r>
              <a:rPr lang="fr-FR" b="1" dirty="0" smtClean="0"/>
              <a:t>,</a:t>
            </a:r>
            <a:endParaRPr lang="fr-FR" b="1" dirty="0" smtClean="0"/>
          </a:p>
        </p:txBody>
      </p:sp>
      <p:sp>
        <p:nvSpPr>
          <p:cNvPr id="9" name="Rectangle 8"/>
          <p:cNvSpPr/>
          <p:nvPr/>
        </p:nvSpPr>
        <p:spPr>
          <a:xfrm>
            <a:off x="419100" y="1710035"/>
            <a:ext cx="332422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b="1" dirty="0" smtClean="0"/>
              <a:t>Inversion du courant inducteur,</a:t>
            </a:r>
          </a:p>
          <a:p>
            <a:r>
              <a:rPr lang="fr-FR" b="1" dirty="0" smtClean="0"/>
              <a:t> </a:t>
            </a:r>
            <a:endParaRPr lang="fr-FR" b="1" dirty="0"/>
          </a:p>
        </p:txBody>
      </p:sp>
    </p:spTree>
    <p:extLst>
      <p:ext uri="{BB962C8B-B14F-4D97-AF65-F5344CB8AC3E}">
        <p14:creationId xmlns:p14="http://schemas.microsoft.com/office/powerpoint/2010/main" xmlns="" val="31383176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3990" y="179362"/>
            <a:ext cx="1055658" cy="1214009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EAEAEA"/>
            </a:solidFill>
            <a:miter lim="800000"/>
          </a:ln>
          <a:effectLst>
            <a:reflection blurRad="12700" stA="33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</p:pic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5F9AF-C9C6-47EB-B7C1-8C8AF7A05979}" type="slidenum">
              <a:rPr lang="fr-FR" smtClean="0"/>
              <a:pPr/>
              <a:t>14</a:t>
            </a:fld>
            <a:endParaRPr lang="fr-FR"/>
          </a:p>
        </p:txBody>
      </p:sp>
      <p:pic>
        <p:nvPicPr>
          <p:cNvPr id="16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728103" y="179362"/>
            <a:ext cx="1055658" cy="1214009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EAEAEA"/>
            </a:solidFill>
            <a:miter lim="800000"/>
          </a:ln>
          <a:effectLst>
            <a:reflection blurRad="12700" stA="33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</p:pic>
      <p:sp>
        <p:nvSpPr>
          <p:cNvPr id="7" name="Rectangle 6"/>
          <p:cNvSpPr/>
          <p:nvPr/>
        </p:nvSpPr>
        <p:spPr>
          <a:xfrm>
            <a:off x="2702861" y="501134"/>
            <a:ext cx="694799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2400" b="1" dirty="0" smtClean="0"/>
              <a:t>Variateurs de vitesse </a:t>
            </a:r>
            <a:r>
              <a:rPr lang="fr-FR" sz="2400" b="1" dirty="0" smtClean="0"/>
              <a:t>pour </a:t>
            </a:r>
            <a:r>
              <a:rPr lang="fr-FR" sz="2400" b="1" dirty="0" smtClean="0"/>
              <a:t>moteurs à courant continu</a:t>
            </a:r>
            <a:endParaRPr lang="fr-FR" sz="2400" dirty="0"/>
          </a:p>
        </p:txBody>
      </p:sp>
      <p:sp>
        <p:nvSpPr>
          <p:cNvPr id="8" name="Rectangle 7"/>
          <p:cNvSpPr/>
          <p:nvPr/>
        </p:nvSpPr>
        <p:spPr>
          <a:xfrm>
            <a:off x="2273848" y="1201221"/>
            <a:ext cx="224362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 smtClean="0"/>
              <a:t>Variateurs à hacheurs</a:t>
            </a:r>
            <a:endParaRPr lang="fr-FR" dirty="0"/>
          </a:p>
        </p:txBody>
      </p:sp>
      <p:sp>
        <p:nvSpPr>
          <p:cNvPr id="9" name="Rectangle 8"/>
          <p:cNvSpPr/>
          <p:nvPr/>
        </p:nvSpPr>
        <p:spPr>
          <a:xfrm>
            <a:off x="704850" y="1767185"/>
            <a:ext cx="902493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b="1" dirty="0" smtClean="0"/>
              <a:t>Hacheur série</a:t>
            </a:r>
          </a:p>
          <a:p>
            <a:r>
              <a:rPr lang="fr-FR" dirty="0" smtClean="0"/>
              <a:t>On emploie le hacheur </a:t>
            </a:r>
            <a:r>
              <a:rPr lang="fr-FR" dirty="0" err="1" smtClean="0"/>
              <a:t>serie</a:t>
            </a:r>
            <a:r>
              <a:rPr lang="fr-FR" dirty="0" smtClean="0"/>
              <a:t> lorsque le moteur </a:t>
            </a:r>
            <a:endParaRPr lang="fr-FR" dirty="0" smtClean="0"/>
          </a:p>
          <a:p>
            <a:r>
              <a:rPr lang="fr-FR" dirty="0" smtClean="0"/>
              <a:t>ne </a:t>
            </a:r>
            <a:r>
              <a:rPr lang="fr-FR" dirty="0" smtClean="0"/>
              <a:t>doit travailler que dans le quadrant 1</a:t>
            </a:r>
            <a:endParaRPr lang="fr-FR" dirty="0"/>
          </a:p>
        </p:txBody>
      </p:sp>
      <p:pic>
        <p:nvPicPr>
          <p:cNvPr id="144386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90563" y="3209925"/>
            <a:ext cx="4343638" cy="23907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44387" name="Picture 3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062663" y="3133726"/>
            <a:ext cx="4595812" cy="27329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1" name="Rectangle 10"/>
          <p:cNvSpPr/>
          <p:nvPr/>
        </p:nvSpPr>
        <p:spPr>
          <a:xfrm>
            <a:off x="5748337" y="1571536"/>
            <a:ext cx="6096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fr-FR" b="1" dirty="0" smtClean="0"/>
              <a:t>Hacheur réversible en courant</a:t>
            </a:r>
          </a:p>
          <a:p>
            <a:r>
              <a:rPr lang="fr-FR" dirty="0" smtClean="0"/>
              <a:t>Le hacheur a deux interrupteurs </a:t>
            </a:r>
            <a:r>
              <a:rPr lang="fr-FR" dirty="0" err="1" smtClean="0"/>
              <a:t>reversible</a:t>
            </a:r>
            <a:r>
              <a:rPr lang="fr-FR" dirty="0" smtClean="0"/>
              <a:t> en courant est utilise lorsque le moteur doit travailler dans</a:t>
            </a:r>
          </a:p>
          <a:p>
            <a:r>
              <a:rPr lang="fr-FR" dirty="0" smtClean="0"/>
              <a:t>les quadrants 1 et 2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xmlns="" val="31383176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3990" y="179362"/>
            <a:ext cx="1055658" cy="1214009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EAEAEA"/>
            </a:solidFill>
            <a:miter lim="800000"/>
          </a:ln>
          <a:effectLst>
            <a:reflection blurRad="12700" stA="33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</p:pic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5F9AF-C9C6-47EB-B7C1-8C8AF7A05979}" type="slidenum">
              <a:rPr lang="fr-FR" smtClean="0"/>
              <a:pPr/>
              <a:t>15</a:t>
            </a:fld>
            <a:endParaRPr lang="fr-FR"/>
          </a:p>
        </p:txBody>
      </p:sp>
      <p:pic>
        <p:nvPicPr>
          <p:cNvPr id="16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728103" y="179362"/>
            <a:ext cx="1055658" cy="1214009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EAEAEA"/>
            </a:solidFill>
            <a:miter lim="800000"/>
          </a:ln>
          <a:effectLst>
            <a:reflection blurRad="12700" stA="33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</p:pic>
      <p:sp>
        <p:nvSpPr>
          <p:cNvPr id="7" name="Rectangle 6"/>
          <p:cNvSpPr/>
          <p:nvPr/>
        </p:nvSpPr>
        <p:spPr>
          <a:xfrm>
            <a:off x="2702861" y="501134"/>
            <a:ext cx="694799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2400" b="1" dirty="0" smtClean="0"/>
              <a:t>Variateurs de vitesse </a:t>
            </a:r>
            <a:r>
              <a:rPr lang="fr-FR" sz="2400" b="1" dirty="0" smtClean="0"/>
              <a:t>pour </a:t>
            </a:r>
            <a:r>
              <a:rPr lang="fr-FR" sz="2400" b="1" dirty="0" smtClean="0"/>
              <a:t>moteurs à courant continu</a:t>
            </a:r>
            <a:endParaRPr lang="fr-FR" sz="2400" dirty="0"/>
          </a:p>
        </p:txBody>
      </p:sp>
      <p:sp>
        <p:nvSpPr>
          <p:cNvPr id="12" name="Rectangle 11"/>
          <p:cNvSpPr/>
          <p:nvPr/>
        </p:nvSpPr>
        <p:spPr>
          <a:xfrm>
            <a:off x="1347787" y="1784688"/>
            <a:ext cx="936783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b="1" dirty="0" smtClean="0"/>
              <a:t>Hacheur en pont</a:t>
            </a:r>
          </a:p>
          <a:p>
            <a:r>
              <a:rPr lang="fr-FR" dirty="0" smtClean="0"/>
              <a:t>Lorsque le fonctionnement a lieu dans les quatre quadrants, on a recours au hacheur en pont </a:t>
            </a:r>
            <a:r>
              <a:rPr lang="fr-FR" dirty="0" err="1" smtClean="0"/>
              <a:t>reversible</a:t>
            </a:r>
            <a:r>
              <a:rPr lang="fr-FR" dirty="0" smtClean="0"/>
              <a:t> en </a:t>
            </a:r>
            <a:r>
              <a:rPr lang="fr-FR" dirty="0" smtClean="0"/>
              <a:t>courant et en </a:t>
            </a:r>
            <a:r>
              <a:rPr lang="fr-FR" dirty="0" smtClean="0"/>
              <a:t>tension. La </a:t>
            </a:r>
            <a:r>
              <a:rPr lang="fr-FR" dirty="0" smtClean="0"/>
              <a:t>marche dans les quadrants 2 et 3 </a:t>
            </a:r>
            <a:r>
              <a:rPr lang="fr-FR" dirty="0" err="1" smtClean="0"/>
              <a:t>necessite</a:t>
            </a:r>
            <a:r>
              <a:rPr lang="fr-FR" dirty="0" smtClean="0"/>
              <a:t> que la source alimentant le hacheur soit </a:t>
            </a:r>
            <a:r>
              <a:rPr lang="fr-FR" dirty="0" err="1" smtClean="0"/>
              <a:t>reversible</a:t>
            </a:r>
            <a:r>
              <a:rPr lang="fr-FR" dirty="0" smtClean="0"/>
              <a:t> </a:t>
            </a:r>
            <a:r>
              <a:rPr lang="fr-FR" dirty="0" smtClean="0"/>
              <a:t>en courant</a:t>
            </a:r>
            <a:r>
              <a:rPr lang="fr-FR" dirty="0" smtClean="0"/>
              <a:t>.</a:t>
            </a:r>
            <a:endParaRPr lang="fr-FR" dirty="0"/>
          </a:p>
        </p:txBody>
      </p:sp>
      <p:pic>
        <p:nvPicPr>
          <p:cNvPr id="145410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028950" y="3119438"/>
            <a:ext cx="5929313" cy="304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xmlns="" val="31383176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3990" y="179362"/>
            <a:ext cx="1055658" cy="1214009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EAEAEA"/>
            </a:solidFill>
            <a:miter lim="800000"/>
          </a:ln>
          <a:effectLst>
            <a:reflection blurRad="12700" stA="33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</p:pic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5F9AF-C9C6-47EB-B7C1-8C8AF7A05979}" type="slidenum">
              <a:rPr lang="fr-FR" smtClean="0"/>
              <a:pPr/>
              <a:t>2</a:t>
            </a:fld>
            <a:endParaRPr lang="fr-FR"/>
          </a:p>
        </p:txBody>
      </p:sp>
      <p:pic>
        <p:nvPicPr>
          <p:cNvPr id="16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728103" y="179362"/>
            <a:ext cx="1055658" cy="1214009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EAEAEA"/>
            </a:solidFill>
            <a:miter lim="800000"/>
          </a:ln>
          <a:effectLst>
            <a:reflection blurRad="12700" stA="33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</p:pic>
      <p:sp>
        <p:nvSpPr>
          <p:cNvPr id="17" name="Rectangle 16"/>
          <p:cNvSpPr/>
          <p:nvPr/>
        </p:nvSpPr>
        <p:spPr>
          <a:xfrm>
            <a:off x="2834176" y="501134"/>
            <a:ext cx="643841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2400" b="1" dirty="0" smtClean="0"/>
              <a:t>Rappels sur les caractéristiques des moteurs à courant continu</a:t>
            </a:r>
            <a:endParaRPr lang="en-US" sz="2400" dirty="0"/>
          </a:p>
        </p:txBody>
      </p:sp>
      <p:sp>
        <p:nvSpPr>
          <p:cNvPr id="18" name="Rectangle 17"/>
          <p:cNvSpPr/>
          <p:nvPr/>
        </p:nvSpPr>
        <p:spPr>
          <a:xfrm>
            <a:off x="628650" y="1885861"/>
            <a:ext cx="11172825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err="1" smtClean="0"/>
              <a:t>Moteur</a:t>
            </a:r>
            <a:r>
              <a:rPr lang="en-US" sz="2400" b="1" dirty="0" smtClean="0"/>
              <a:t> à courant </a:t>
            </a:r>
            <a:r>
              <a:rPr lang="en-US" sz="2400" b="1" dirty="0" err="1" smtClean="0"/>
              <a:t>continu</a:t>
            </a:r>
            <a:r>
              <a:rPr lang="en-US" sz="2400" b="1" dirty="0" smtClean="0"/>
              <a:t> </a:t>
            </a:r>
            <a:r>
              <a:rPr lang="fr-FR" sz="2400" dirty="0" smtClean="0"/>
              <a:t>C’est </a:t>
            </a:r>
            <a:r>
              <a:rPr lang="fr-FR" sz="2400" dirty="0" smtClean="0"/>
              <a:t>une machine </a:t>
            </a:r>
            <a:r>
              <a:rPr lang="fr-FR" sz="2400" dirty="0" smtClean="0"/>
              <a:t>électromagnétique </a:t>
            </a:r>
            <a:r>
              <a:rPr lang="fr-FR" sz="2400" dirty="0" smtClean="0"/>
              <a:t>qui </a:t>
            </a:r>
            <a:r>
              <a:rPr lang="fr-FR" sz="2400" dirty="0" smtClean="0"/>
              <a:t>transforme l’</a:t>
            </a:r>
            <a:r>
              <a:rPr lang="fr-FR" sz="2400" dirty="0" err="1" smtClean="0"/>
              <a:t>energie</a:t>
            </a:r>
            <a:r>
              <a:rPr lang="fr-FR" sz="2400" dirty="0" smtClean="0"/>
              <a:t> électrique </a:t>
            </a:r>
            <a:r>
              <a:rPr lang="fr-FR" sz="2400" dirty="0" smtClean="0"/>
              <a:t>qu’elle </a:t>
            </a:r>
            <a:r>
              <a:rPr lang="fr-FR" sz="2400" dirty="0" smtClean="0"/>
              <a:t>reçoit </a:t>
            </a:r>
            <a:r>
              <a:rPr lang="fr-FR" sz="2400" dirty="0" smtClean="0"/>
              <a:t>sous </a:t>
            </a:r>
            <a:r>
              <a:rPr lang="fr-FR" sz="2400" dirty="0" smtClean="0"/>
              <a:t>forme de </a:t>
            </a:r>
            <a:r>
              <a:rPr lang="fr-FR" sz="2400" dirty="0" smtClean="0"/>
              <a:t>courant continu en </a:t>
            </a:r>
            <a:r>
              <a:rPr lang="fr-FR" sz="2400" dirty="0" smtClean="0"/>
              <a:t>énergie mécanique.</a:t>
            </a:r>
            <a:endParaRPr lang="en-US" sz="2400" dirty="0"/>
          </a:p>
        </p:txBody>
      </p:sp>
      <p:pic>
        <p:nvPicPr>
          <p:cNvPr id="90114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196012" y="2924173"/>
            <a:ext cx="2505075" cy="8619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0" name="Rectangle 19"/>
          <p:cNvSpPr/>
          <p:nvPr/>
        </p:nvSpPr>
        <p:spPr>
          <a:xfrm>
            <a:off x="828675" y="3658315"/>
            <a:ext cx="11363325" cy="22159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 smtClean="0"/>
              <a:t>Avec :</a:t>
            </a:r>
          </a:p>
          <a:p>
            <a:r>
              <a:rPr lang="fr-FR" sz="2000" b="1" i="1" dirty="0" smtClean="0"/>
              <a:t>p: Nombre de paire de </a:t>
            </a:r>
            <a:r>
              <a:rPr lang="fr-FR" sz="2000" b="1" i="1" dirty="0" err="1" smtClean="0"/>
              <a:t>poles</a:t>
            </a:r>
            <a:r>
              <a:rPr lang="fr-FR" sz="2000" b="1" i="1" dirty="0" smtClean="0"/>
              <a:t> de l’inducteur </a:t>
            </a:r>
            <a:r>
              <a:rPr lang="fr-FR" sz="2000" b="1" i="1" dirty="0" smtClean="0"/>
              <a:t>; </a:t>
            </a:r>
            <a:r>
              <a:rPr lang="fr-FR" sz="2000" b="1" dirty="0" smtClean="0"/>
              <a:t>a </a:t>
            </a:r>
            <a:r>
              <a:rPr lang="fr-FR" sz="2000" b="1" dirty="0" smtClean="0"/>
              <a:t>: Nombre de paire de voies de l’enroulement d’induit ;</a:t>
            </a:r>
          </a:p>
          <a:p>
            <a:r>
              <a:rPr lang="fr-FR" sz="2000" b="1" i="1" dirty="0" smtClean="0"/>
              <a:t>N: Nombre total de brins actifs de l’induit </a:t>
            </a:r>
            <a:r>
              <a:rPr lang="fr-FR" sz="2000" b="1" i="1" dirty="0" smtClean="0"/>
              <a:t>;    </a:t>
            </a:r>
            <a:r>
              <a:rPr lang="fr-FR" sz="2000" b="1" dirty="0" smtClean="0"/>
              <a:t> :Flux </a:t>
            </a:r>
            <a:r>
              <a:rPr lang="fr-FR" sz="2000" b="1" dirty="0" smtClean="0"/>
              <a:t>utile par pole (Weber) </a:t>
            </a:r>
            <a:r>
              <a:rPr lang="fr-FR" sz="2000" b="1" dirty="0" smtClean="0"/>
              <a:t>; </a:t>
            </a:r>
            <a:r>
              <a:rPr lang="fr-FR" sz="2000" b="1" i="1" dirty="0" smtClean="0"/>
              <a:t>Ω</a:t>
            </a:r>
            <a:r>
              <a:rPr lang="fr-FR" sz="2000" b="1" i="1" dirty="0" smtClean="0"/>
              <a:t>: Vitesse de rotation (rd/s) ;</a:t>
            </a:r>
          </a:p>
          <a:p>
            <a:r>
              <a:rPr lang="fr-FR" sz="2000" b="1" i="1" dirty="0" smtClean="0"/>
              <a:t>E’: Force </a:t>
            </a:r>
            <a:r>
              <a:rPr lang="fr-FR" sz="2000" b="1" i="1" dirty="0" err="1" smtClean="0"/>
              <a:t>contre-electromotrice</a:t>
            </a:r>
            <a:r>
              <a:rPr lang="fr-FR" sz="2000" b="1" i="1" dirty="0" smtClean="0"/>
              <a:t> en Volts </a:t>
            </a:r>
            <a:r>
              <a:rPr lang="fr-FR" sz="2000" b="1" i="1" dirty="0" smtClean="0"/>
              <a:t>; </a:t>
            </a:r>
            <a:r>
              <a:rPr lang="fr-FR" sz="2000" b="1" dirty="0" smtClean="0"/>
              <a:t>Le facteur          est </a:t>
            </a:r>
            <a:r>
              <a:rPr lang="fr-FR" sz="2000" b="1" dirty="0" smtClean="0"/>
              <a:t>constant. Posons : </a:t>
            </a:r>
            <a:r>
              <a:rPr lang="fr-FR" sz="2000" b="1" dirty="0" smtClean="0"/>
              <a:t>                    ; </a:t>
            </a:r>
            <a:r>
              <a:rPr lang="fr-FR" sz="2000" b="1" dirty="0" smtClean="0"/>
              <a:t>il vient </a:t>
            </a:r>
            <a:r>
              <a:rPr lang="fr-FR" sz="2000" b="1" dirty="0" smtClean="0"/>
              <a:t>:</a:t>
            </a:r>
          </a:p>
          <a:p>
            <a:endParaRPr lang="fr-FR" sz="2000" b="1" dirty="0" smtClean="0"/>
          </a:p>
          <a:p>
            <a:endParaRPr lang="fr-FR" sz="2000" b="1" dirty="0" smtClean="0"/>
          </a:p>
          <a:p>
            <a:r>
              <a:rPr lang="en-US" dirty="0" smtClean="0"/>
              <a:t> </a:t>
            </a:r>
            <a:endParaRPr lang="en-US" dirty="0"/>
          </a:p>
        </p:txBody>
      </p:sp>
      <p:pic>
        <p:nvPicPr>
          <p:cNvPr id="90115" name="Picture 3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281738" y="4605338"/>
            <a:ext cx="51435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90116" name="Picture 4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9224963" y="4600576"/>
            <a:ext cx="942975" cy="65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90117" name="Picture 5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3852863" y="5124449"/>
            <a:ext cx="1504949" cy="5501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2" name="Rectangle 21"/>
          <p:cNvSpPr/>
          <p:nvPr/>
        </p:nvSpPr>
        <p:spPr>
          <a:xfrm>
            <a:off x="566948" y="2901434"/>
            <a:ext cx="486601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 smtClean="0"/>
              <a:t>Force </a:t>
            </a:r>
            <a:r>
              <a:rPr lang="en-US" sz="2400" b="1" dirty="0" err="1" smtClean="0"/>
              <a:t>contre-électromotrice</a:t>
            </a:r>
            <a:r>
              <a:rPr lang="en-US" sz="2400" b="1" dirty="0" smtClean="0"/>
              <a:t> (</a:t>
            </a:r>
            <a:r>
              <a:rPr lang="en-US" sz="2400" b="1" dirty="0" err="1" smtClean="0"/>
              <a:t>f.c.e.m</a:t>
            </a:r>
            <a:r>
              <a:rPr lang="en-US" sz="2400" b="1" dirty="0" smtClean="0"/>
              <a:t>)</a:t>
            </a:r>
            <a:endParaRPr lang="en-US" sz="2400" dirty="0"/>
          </a:p>
        </p:txBody>
      </p:sp>
      <p:pic>
        <p:nvPicPr>
          <p:cNvPr id="90118" name="Picture 6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5357813" y="4314824"/>
            <a:ext cx="276225" cy="28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xmlns="" val="31383176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3990" y="179362"/>
            <a:ext cx="1055658" cy="1214009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EAEAEA"/>
            </a:solidFill>
            <a:miter lim="800000"/>
          </a:ln>
          <a:effectLst>
            <a:reflection blurRad="12700" stA="33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</p:pic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5F9AF-C9C6-47EB-B7C1-8C8AF7A05979}" type="slidenum">
              <a:rPr lang="fr-FR" smtClean="0"/>
              <a:pPr/>
              <a:t>3</a:t>
            </a:fld>
            <a:endParaRPr lang="fr-FR"/>
          </a:p>
        </p:txBody>
      </p:sp>
      <p:pic>
        <p:nvPicPr>
          <p:cNvPr id="16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728103" y="179362"/>
            <a:ext cx="1055658" cy="1214009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EAEAEA"/>
            </a:solidFill>
            <a:miter lim="800000"/>
          </a:ln>
          <a:effectLst>
            <a:reflection blurRad="12700" stA="33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</p:pic>
      <p:sp>
        <p:nvSpPr>
          <p:cNvPr id="17" name="Rectangle 16"/>
          <p:cNvSpPr/>
          <p:nvPr/>
        </p:nvSpPr>
        <p:spPr>
          <a:xfrm>
            <a:off x="2834176" y="501134"/>
            <a:ext cx="643841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2400" b="1" dirty="0" smtClean="0"/>
              <a:t>Rappels sur les caractéristiques des moteurs à courant continu</a:t>
            </a:r>
            <a:endParaRPr lang="en-US" sz="2400" dirty="0"/>
          </a:p>
        </p:txBody>
      </p:sp>
      <p:pic>
        <p:nvPicPr>
          <p:cNvPr id="133122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777039" y="1685924"/>
            <a:ext cx="4538662" cy="2486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33123" name="Picture 3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266825" y="2057399"/>
            <a:ext cx="3960753" cy="7429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33124" name="Picture 4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1190625" y="2943225"/>
            <a:ext cx="2473205" cy="614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33125" name="Picture 5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4361659" y="3028950"/>
            <a:ext cx="2139154" cy="500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33126" name="Picture 6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1419225" y="4167188"/>
            <a:ext cx="7296150" cy="2381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9" name="Rectangle 18"/>
          <p:cNvSpPr/>
          <p:nvPr/>
        </p:nvSpPr>
        <p:spPr>
          <a:xfrm>
            <a:off x="1555791" y="3772972"/>
            <a:ext cx="276806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i="1" dirty="0" err="1" smtClean="0"/>
              <a:t>Bilan</a:t>
            </a:r>
            <a:r>
              <a:rPr lang="en-US" sz="2400" b="1" i="1" dirty="0" smtClean="0"/>
              <a:t> des </a:t>
            </a:r>
            <a:r>
              <a:rPr lang="en-US" sz="2400" b="1" i="1" dirty="0" err="1" smtClean="0"/>
              <a:t>puissances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xmlns="" val="31383176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3990" y="179362"/>
            <a:ext cx="1055658" cy="1214009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EAEAEA"/>
            </a:solidFill>
            <a:miter lim="800000"/>
          </a:ln>
          <a:effectLst>
            <a:reflection blurRad="12700" stA="33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</p:pic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5F9AF-C9C6-47EB-B7C1-8C8AF7A05979}" type="slidenum">
              <a:rPr lang="fr-FR" smtClean="0"/>
              <a:pPr/>
              <a:t>4</a:t>
            </a:fld>
            <a:endParaRPr lang="fr-FR"/>
          </a:p>
        </p:txBody>
      </p:sp>
      <p:pic>
        <p:nvPicPr>
          <p:cNvPr id="16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728103" y="179362"/>
            <a:ext cx="1055658" cy="1214009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EAEAEA"/>
            </a:solidFill>
            <a:miter lim="800000"/>
          </a:ln>
          <a:effectLst>
            <a:reflection blurRad="12700" stA="33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</p:pic>
      <p:sp>
        <p:nvSpPr>
          <p:cNvPr id="17" name="Rectangle 16"/>
          <p:cNvSpPr/>
          <p:nvPr/>
        </p:nvSpPr>
        <p:spPr>
          <a:xfrm>
            <a:off x="2834176" y="501134"/>
            <a:ext cx="643841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2400" b="1" dirty="0" smtClean="0"/>
              <a:t>Rappels sur les caractéristiques des moteurs à courant continu</a:t>
            </a:r>
            <a:endParaRPr lang="en-US" sz="2400" dirty="0"/>
          </a:p>
        </p:txBody>
      </p:sp>
      <p:pic>
        <p:nvPicPr>
          <p:cNvPr id="134146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76286" y="1857375"/>
            <a:ext cx="2416908" cy="5095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34147" name="Picture 3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257550" y="1843088"/>
            <a:ext cx="1946128" cy="5524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34148" name="Picture 4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5367337" y="1759457"/>
            <a:ext cx="1976438" cy="6027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34149" name="Picture 5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7939088" y="1861155"/>
            <a:ext cx="2676525" cy="4248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34150" name="Picture 6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1004888" y="2528888"/>
            <a:ext cx="2428618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34151" name="Picture 7"/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4119562" y="2547247"/>
            <a:ext cx="2224088" cy="5531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34152" name="Picture 8"/>
          <p:cNvPicPr>
            <a:picLocks noChangeAspect="1" noChangeArrowheads="1"/>
          </p:cNvPicPr>
          <p:nvPr/>
        </p:nvPicPr>
        <p:blipFill>
          <a:blip r:embed="rId10"/>
          <a:srcRect/>
          <a:stretch>
            <a:fillRect/>
          </a:stretch>
        </p:blipFill>
        <p:spPr bwMode="auto">
          <a:xfrm>
            <a:off x="7558087" y="2471738"/>
            <a:ext cx="2346960" cy="600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3" name="Rectangle 12"/>
          <p:cNvSpPr/>
          <p:nvPr/>
        </p:nvSpPr>
        <p:spPr>
          <a:xfrm>
            <a:off x="604837" y="3153072"/>
            <a:ext cx="1111091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b="1" i="1" dirty="0" err="1" smtClean="0"/>
              <a:t>pmagn</a:t>
            </a:r>
            <a:r>
              <a:rPr lang="fr-FR" b="1" i="1" dirty="0" smtClean="0"/>
              <a:t> : </a:t>
            </a:r>
            <a:r>
              <a:rPr lang="fr-FR" b="1" i="1" dirty="0" err="1" smtClean="0"/>
              <a:t>etant</a:t>
            </a:r>
            <a:r>
              <a:rPr lang="fr-FR" b="1" i="1" dirty="0" smtClean="0"/>
              <a:t> les pertes </a:t>
            </a:r>
            <a:r>
              <a:rPr lang="fr-FR" b="1" i="1" dirty="0" err="1" smtClean="0"/>
              <a:t>magnetiques</a:t>
            </a:r>
            <a:r>
              <a:rPr lang="fr-FR" b="1" i="1" dirty="0" smtClean="0"/>
              <a:t> </a:t>
            </a:r>
            <a:r>
              <a:rPr lang="fr-FR" b="1" i="1" dirty="0" err="1" smtClean="0"/>
              <a:t>definies</a:t>
            </a:r>
            <a:r>
              <a:rPr lang="fr-FR" b="1" i="1" dirty="0" smtClean="0"/>
              <a:t> par la somme des pertes par </a:t>
            </a:r>
            <a:r>
              <a:rPr lang="fr-FR" b="1" i="1" dirty="0" err="1" smtClean="0"/>
              <a:t>hysteresis</a:t>
            </a:r>
            <a:r>
              <a:rPr lang="fr-FR" b="1" i="1" dirty="0" smtClean="0"/>
              <a:t> et par courants </a:t>
            </a:r>
            <a:r>
              <a:rPr lang="fr-FR" b="1" i="1" dirty="0" smtClean="0"/>
              <a:t>de </a:t>
            </a:r>
            <a:r>
              <a:rPr lang="en-US" b="1" dirty="0" smtClean="0"/>
              <a:t>Foucault</a:t>
            </a:r>
            <a:r>
              <a:rPr lang="en-US" b="1" dirty="0" smtClean="0"/>
              <a:t>:</a:t>
            </a:r>
            <a:endParaRPr lang="en-US" b="1" dirty="0"/>
          </a:p>
        </p:txBody>
      </p:sp>
      <p:sp>
        <p:nvSpPr>
          <p:cNvPr id="14" name="Rectangle 13"/>
          <p:cNvSpPr/>
          <p:nvPr/>
        </p:nvSpPr>
        <p:spPr>
          <a:xfrm>
            <a:off x="676275" y="3748772"/>
            <a:ext cx="1068228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b="1" dirty="0" err="1" smtClean="0"/>
              <a:t>Pmec</a:t>
            </a:r>
            <a:r>
              <a:rPr lang="fr-FR" b="1" dirty="0" smtClean="0"/>
              <a:t>  </a:t>
            </a:r>
            <a:r>
              <a:rPr lang="fr-FR" b="1" dirty="0" smtClean="0"/>
              <a:t>: </a:t>
            </a:r>
            <a:r>
              <a:rPr lang="fr-FR" b="1" dirty="0" err="1" smtClean="0"/>
              <a:t>designe</a:t>
            </a:r>
            <a:r>
              <a:rPr lang="fr-FR" b="1" dirty="0" smtClean="0"/>
              <a:t> les pertes </a:t>
            </a:r>
            <a:r>
              <a:rPr lang="fr-FR" b="1" dirty="0" err="1" smtClean="0"/>
              <a:t>mecaniques</a:t>
            </a:r>
            <a:r>
              <a:rPr lang="fr-FR" b="1" dirty="0" smtClean="0"/>
              <a:t> et qui rassemblent les pertes par frottement et ventilation.</a:t>
            </a:r>
            <a:endParaRPr lang="en-US" b="1" dirty="0"/>
          </a:p>
        </p:txBody>
      </p:sp>
      <p:sp>
        <p:nvSpPr>
          <p:cNvPr id="15" name="Rectangle 14"/>
          <p:cNvSpPr/>
          <p:nvPr/>
        </p:nvSpPr>
        <p:spPr>
          <a:xfrm>
            <a:off x="590550" y="4314736"/>
            <a:ext cx="1160145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b="1" dirty="0" smtClean="0"/>
              <a:t>La somme des pertes </a:t>
            </a:r>
            <a:r>
              <a:rPr lang="fr-FR" b="1" dirty="0" err="1" smtClean="0"/>
              <a:t>magnetiques</a:t>
            </a:r>
            <a:r>
              <a:rPr lang="fr-FR" b="1" dirty="0" smtClean="0"/>
              <a:t> </a:t>
            </a:r>
            <a:r>
              <a:rPr lang="fr-FR" b="1" i="1" dirty="0" err="1" smtClean="0"/>
              <a:t>pmagn</a:t>
            </a:r>
            <a:r>
              <a:rPr lang="fr-FR" b="1" i="1" dirty="0" smtClean="0"/>
              <a:t> et </a:t>
            </a:r>
            <a:r>
              <a:rPr lang="fr-FR" b="1" i="1" dirty="0" err="1" smtClean="0"/>
              <a:t>mecaniques</a:t>
            </a:r>
            <a:r>
              <a:rPr lang="fr-FR" b="1" i="1" dirty="0" smtClean="0"/>
              <a:t> </a:t>
            </a:r>
            <a:r>
              <a:rPr lang="fr-FR" b="1" i="1" dirty="0" err="1" smtClean="0"/>
              <a:t>pmec</a:t>
            </a:r>
            <a:r>
              <a:rPr lang="fr-FR" b="1" i="1" dirty="0" smtClean="0"/>
              <a:t> est </a:t>
            </a:r>
            <a:r>
              <a:rPr lang="fr-FR" b="1" i="1" dirty="0" err="1" smtClean="0"/>
              <a:t>designee</a:t>
            </a:r>
            <a:r>
              <a:rPr lang="fr-FR" b="1" i="1" dirty="0" smtClean="0"/>
              <a:t> par pertes </a:t>
            </a:r>
            <a:r>
              <a:rPr lang="fr-FR" b="1" i="1" dirty="0" smtClean="0"/>
              <a:t>constantes </a:t>
            </a:r>
            <a:r>
              <a:rPr lang="fr-FR" b="1" dirty="0" smtClean="0"/>
              <a:t>(</a:t>
            </a:r>
            <a:r>
              <a:rPr lang="fr-FR" b="1" i="1" dirty="0" smtClean="0"/>
              <a:t>pc</a:t>
            </a:r>
            <a:r>
              <a:rPr lang="fr-FR" b="1" i="1" dirty="0" smtClean="0"/>
              <a:t>) du fait que leurs valeur est </a:t>
            </a:r>
            <a:r>
              <a:rPr lang="fr-FR" b="1" i="1" dirty="0" err="1" smtClean="0"/>
              <a:t>independant</a:t>
            </a:r>
            <a:r>
              <a:rPr lang="fr-FR" b="1" i="1" dirty="0" smtClean="0"/>
              <a:t> de l’</a:t>
            </a:r>
            <a:r>
              <a:rPr lang="fr-FR" b="1" i="1" dirty="0" err="1" smtClean="0"/>
              <a:t>etat</a:t>
            </a:r>
            <a:r>
              <a:rPr lang="fr-FR" b="1" i="1" dirty="0" smtClean="0"/>
              <a:t> de charge du moteur.</a:t>
            </a:r>
            <a:endParaRPr lang="en-US" b="1" dirty="0"/>
          </a:p>
        </p:txBody>
      </p:sp>
      <p:pic>
        <p:nvPicPr>
          <p:cNvPr id="134153" name="Picture 9"/>
          <p:cNvPicPr>
            <a:picLocks noChangeAspect="1" noChangeArrowheads="1"/>
          </p:cNvPicPr>
          <p:nvPr/>
        </p:nvPicPr>
        <p:blipFill>
          <a:blip r:embed="rId11"/>
          <a:srcRect/>
          <a:stretch>
            <a:fillRect/>
          </a:stretch>
        </p:blipFill>
        <p:spPr bwMode="auto">
          <a:xfrm>
            <a:off x="947738" y="5076825"/>
            <a:ext cx="1632729" cy="752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34154" name="Picture 10"/>
          <p:cNvPicPr>
            <a:picLocks noChangeAspect="1" noChangeArrowheads="1"/>
          </p:cNvPicPr>
          <p:nvPr/>
        </p:nvPicPr>
        <p:blipFill>
          <a:blip r:embed="rId12"/>
          <a:srcRect/>
          <a:stretch>
            <a:fillRect/>
          </a:stretch>
        </p:blipFill>
        <p:spPr bwMode="auto">
          <a:xfrm>
            <a:off x="2719386" y="5248275"/>
            <a:ext cx="1716403" cy="566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34155" name="Picture 11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4310062" y="4829175"/>
            <a:ext cx="3562350" cy="1393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34156" name="Picture 12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8099612" y="4948238"/>
            <a:ext cx="4092388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xmlns="" val="31383176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3990" y="179362"/>
            <a:ext cx="1055658" cy="1214009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EAEAEA"/>
            </a:solidFill>
            <a:miter lim="800000"/>
          </a:ln>
          <a:effectLst>
            <a:reflection blurRad="12700" stA="33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</p:pic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5F9AF-C9C6-47EB-B7C1-8C8AF7A05979}" type="slidenum">
              <a:rPr lang="fr-FR" smtClean="0"/>
              <a:pPr/>
              <a:t>5</a:t>
            </a:fld>
            <a:endParaRPr lang="fr-FR"/>
          </a:p>
        </p:txBody>
      </p:sp>
      <p:pic>
        <p:nvPicPr>
          <p:cNvPr id="16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728103" y="179362"/>
            <a:ext cx="1055658" cy="1214009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EAEAEA"/>
            </a:solidFill>
            <a:miter lim="800000"/>
          </a:ln>
          <a:effectLst>
            <a:reflection blurRad="12700" stA="33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</p:pic>
      <p:sp>
        <p:nvSpPr>
          <p:cNvPr id="17" name="Rectangle 16"/>
          <p:cNvSpPr/>
          <p:nvPr/>
        </p:nvSpPr>
        <p:spPr>
          <a:xfrm>
            <a:off x="2834176" y="501134"/>
            <a:ext cx="643841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2400" b="1" dirty="0" smtClean="0"/>
              <a:t>Rappels sur les caractéristiques des moteurs à courant continu</a:t>
            </a:r>
            <a:endParaRPr lang="en-US" sz="2400" dirty="0"/>
          </a:p>
        </p:txBody>
      </p:sp>
      <p:sp>
        <p:nvSpPr>
          <p:cNvPr id="6" name="Rectangle 5"/>
          <p:cNvSpPr/>
          <p:nvPr/>
        </p:nvSpPr>
        <p:spPr>
          <a:xfrm>
            <a:off x="1727656" y="1672709"/>
            <a:ext cx="519360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2000" b="1" dirty="0" smtClean="0"/>
              <a:t>Caractéristiques des moteurs à courant continu</a:t>
            </a:r>
            <a:endParaRPr lang="en-US" sz="2000" dirty="0"/>
          </a:p>
        </p:txBody>
      </p:sp>
      <p:sp>
        <p:nvSpPr>
          <p:cNvPr id="7" name="Rectangle 6"/>
          <p:cNvSpPr/>
          <p:nvPr/>
        </p:nvSpPr>
        <p:spPr>
          <a:xfrm>
            <a:off x="1104900" y="2200186"/>
            <a:ext cx="6096000" cy="347787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000" b="1" dirty="0" err="1" smtClean="0"/>
              <a:t>Caracteristique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electromecanique</a:t>
            </a:r>
            <a:r>
              <a:rPr lang="en-US" sz="2000" b="1" dirty="0" smtClean="0"/>
              <a:t> de </a:t>
            </a:r>
            <a:r>
              <a:rPr lang="en-US" sz="2000" b="1" dirty="0" err="1" smtClean="0"/>
              <a:t>vitesse</a:t>
            </a:r>
            <a:r>
              <a:rPr lang="en-US" sz="2000" b="1" dirty="0" smtClean="0"/>
              <a:t> </a:t>
            </a:r>
            <a:r>
              <a:rPr lang="el-GR" sz="2000" b="1" i="1" dirty="0" smtClean="0"/>
              <a:t>Ω = </a:t>
            </a:r>
            <a:r>
              <a:rPr lang="en-US" sz="2000" b="1" i="1" dirty="0" smtClean="0"/>
              <a:t>f(</a:t>
            </a:r>
            <a:r>
              <a:rPr lang="en-US" sz="2000" b="1" i="1" dirty="0" err="1" smtClean="0"/>
              <a:t>Ia</a:t>
            </a:r>
            <a:r>
              <a:rPr lang="en-US" sz="2000" b="1" i="1" dirty="0" smtClean="0"/>
              <a:t>).</a:t>
            </a:r>
          </a:p>
          <a:p>
            <a:endParaRPr lang="fr-FR" sz="2000" b="1" i="1" dirty="0" smtClean="0"/>
          </a:p>
          <a:p>
            <a:endParaRPr lang="fr-FR" sz="2000" b="1" i="1" dirty="0" smtClean="0"/>
          </a:p>
          <a:p>
            <a:endParaRPr lang="fr-FR" sz="2000" b="1" i="1" dirty="0" smtClean="0"/>
          </a:p>
          <a:p>
            <a:endParaRPr lang="fr-FR" sz="2000" b="1" i="1" dirty="0" smtClean="0"/>
          </a:p>
          <a:p>
            <a:endParaRPr lang="fr-FR" sz="2000" b="1" i="1" dirty="0" smtClean="0"/>
          </a:p>
          <a:p>
            <a:endParaRPr lang="fr-FR" sz="2000" b="1" i="1" dirty="0" smtClean="0"/>
          </a:p>
          <a:p>
            <a:endParaRPr lang="fr-FR" sz="2000" b="1" i="1" dirty="0" smtClean="0"/>
          </a:p>
          <a:p>
            <a:endParaRPr lang="fr-FR" sz="2000" b="1" i="1" dirty="0" smtClean="0"/>
          </a:p>
          <a:p>
            <a:endParaRPr lang="en-US" sz="2000" b="1" i="1" dirty="0" smtClean="0"/>
          </a:p>
          <a:p>
            <a:r>
              <a:rPr lang="fr-FR" sz="2000" b="1" dirty="0" smtClean="0"/>
              <a:t> </a:t>
            </a:r>
            <a:endParaRPr lang="en-US" sz="2000" b="1" dirty="0"/>
          </a:p>
        </p:txBody>
      </p:sp>
      <p:pic>
        <p:nvPicPr>
          <p:cNvPr id="135170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296150" y="2219326"/>
            <a:ext cx="1775828" cy="4667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35171" name="Picture 3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443038" y="2738436"/>
            <a:ext cx="3714750" cy="22259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35172" name="Picture 4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6791325" y="2638425"/>
            <a:ext cx="3695700" cy="220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xmlns="" val="31383176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3990" y="179362"/>
            <a:ext cx="1055658" cy="1214009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EAEAEA"/>
            </a:solidFill>
            <a:miter lim="800000"/>
          </a:ln>
          <a:effectLst>
            <a:reflection blurRad="12700" stA="33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</p:pic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5F9AF-C9C6-47EB-B7C1-8C8AF7A05979}" type="slidenum">
              <a:rPr lang="fr-FR" smtClean="0"/>
              <a:pPr/>
              <a:t>6</a:t>
            </a:fld>
            <a:endParaRPr lang="fr-FR"/>
          </a:p>
        </p:txBody>
      </p:sp>
      <p:pic>
        <p:nvPicPr>
          <p:cNvPr id="16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728103" y="179362"/>
            <a:ext cx="1055658" cy="1214009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EAEAEA"/>
            </a:solidFill>
            <a:miter lim="800000"/>
          </a:ln>
          <a:effectLst>
            <a:reflection blurRad="12700" stA="33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</p:pic>
      <p:sp>
        <p:nvSpPr>
          <p:cNvPr id="17" name="Rectangle 16"/>
          <p:cNvSpPr/>
          <p:nvPr/>
        </p:nvSpPr>
        <p:spPr>
          <a:xfrm>
            <a:off x="2834176" y="501134"/>
            <a:ext cx="643841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2400" b="1" dirty="0" smtClean="0"/>
              <a:t>Rappels sur les caractéristiques des moteurs à courant continu</a:t>
            </a:r>
            <a:endParaRPr lang="en-US" sz="2400" dirty="0"/>
          </a:p>
        </p:txBody>
      </p:sp>
      <p:sp>
        <p:nvSpPr>
          <p:cNvPr id="6" name="Rectangle 5"/>
          <p:cNvSpPr/>
          <p:nvPr/>
        </p:nvSpPr>
        <p:spPr>
          <a:xfrm>
            <a:off x="1290637" y="1762810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fr-FR" b="1" dirty="0" err="1" smtClean="0"/>
              <a:t>Caracteristique</a:t>
            </a:r>
            <a:r>
              <a:rPr lang="fr-FR" b="1" dirty="0" smtClean="0"/>
              <a:t> </a:t>
            </a:r>
            <a:r>
              <a:rPr lang="fr-FR" b="1" dirty="0" err="1" smtClean="0"/>
              <a:t>electromecanique</a:t>
            </a:r>
            <a:r>
              <a:rPr lang="fr-FR" b="1" dirty="0" smtClean="0"/>
              <a:t> de couple </a:t>
            </a:r>
            <a:r>
              <a:rPr lang="fr-FR" b="1" i="1" dirty="0" smtClean="0"/>
              <a:t>C = f(</a:t>
            </a:r>
            <a:r>
              <a:rPr lang="fr-FR" b="1" i="1" dirty="0" err="1" smtClean="0"/>
              <a:t>Ia</a:t>
            </a:r>
            <a:r>
              <a:rPr lang="fr-FR" b="1" i="1" dirty="0" smtClean="0"/>
              <a:t>).</a:t>
            </a:r>
          </a:p>
          <a:p>
            <a:r>
              <a:rPr lang="en-US" b="1" dirty="0" smtClean="0"/>
              <a:t> </a:t>
            </a:r>
            <a:endParaRPr lang="en-US" b="1" dirty="0"/>
          </a:p>
        </p:txBody>
      </p:sp>
      <p:pic>
        <p:nvPicPr>
          <p:cNvPr id="136194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209925" y="2343150"/>
            <a:ext cx="1804988" cy="5640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36195" name="Picture 3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19238" y="2338389"/>
            <a:ext cx="1181100" cy="7325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36196" name="Picture 4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6543676" y="1314450"/>
            <a:ext cx="4043362" cy="24333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0" name="Rectangle 9"/>
          <p:cNvSpPr/>
          <p:nvPr/>
        </p:nvSpPr>
        <p:spPr>
          <a:xfrm>
            <a:off x="1371960" y="3158656"/>
            <a:ext cx="356161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err="1" smtClean="0"/>
              <a:t>Caracteristique</a:t>
            </a:r>
            <a:r>
              <a:rPr lang="en-US" b="1" dirty="0" smtClean="0"/>
              <a:t> </a:t>
            </a:r>
            <a:r>
              <a:rPr lang="en-US" b="1" dirty="0" err="1" smtClean="0"/>
              <a:t>mecanique</a:t>
            </a:r>
            <a:r>
              <a:rPr lang="en-US" b="1" dirty="0" smtClean="0"/>
              <a:t> </a:t>
            </a:r>
            <a:r>
              <a:rPr lang="en-US" b="1" i="1" dirty="0" smtClean="0"/>
              <a:t>C = f(</a:t>
            </a:r>
            <a:r>
              <a:rPr lang="el-GR" b="1" i="1" dirty="0" smtClean="0"/>
              <a:t>Ω).</a:t>
            </a:r>
            <a:endParaRPr lang="en-US" dirty="0"/>
          </a:p>
        </p:txBody>
      </p:sp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019676" y="3324224"/>
            <a:ext cx="1804988" cy="5640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36197" name="Picture 5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857249" y="3810001"/>
            <a:ext cx="2399433" cy="776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36198" name="Picture 6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971549" y="4886326"/>
            <a:ext cx="2430515" cy="10572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36199" name="Picture 7"/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4733923" y="4019550"/>
            <a:ext cx="4267201" cy="2362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xmlns="" val="31383176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3990" y="179362"/>
            <a:ext cx="1055658" cy="1214009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EAEAEA"/>
            </a:solidFill>
            <a:miter lim="800000"/>
          </a:ln>
          <a:effectLst>
            <a:reflection blurRad="12700" stA="33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</p:pic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5F9AF-C9C6-47EB-B7C1-8C8AF7A05979}" type="slidenum">
              <a:rPr lang="fr-FR" smtClean="0"/>
              <a:pPr/>
              <a:t>7</a:t>
            </a:fld>
            <a:endParaRPr lang="fr-FR"/>
          </a:p>
        </p:txBody>
      </p:sp>
      <p:pic>
        <p:nvPicPr>
          <p:cNvPr id="16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728103" y="179362"/>
            <a:ext cx="1055658" cy="1214009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EAEAEA"/>
            </a:solidFill>
            <a:miter lim="800000"/>
          </a:ln>
          <a:effectLst>
            <a:reflection blurRad="12700" stA="33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</p:pic>
      <p:sp>
        <p:nvSpPr>
          <p:cNvPr id="7" name="Rectangle 6"/>
          <p:cNvSpPr/>
          <p:nvPr/>
        </p:nvSpPr>
        <p:spPr>
          <a:xfrm>
            <a:off x="3172613" y="601147"/>
            <a:ext cx="502111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2400" b="1" dirty="0" smtClean="0"/>
              <a:t>Réglage de la vitesse d’un moteur à cc</a:t>
            </a:r>
            <a:endParaRPr lang="en-US" sz="2400" dirty="0"/>
          </a:p>
        </p:txBody>
      </p:sp>
      <p:sp>
        <p:nvSpPr>
          <p:cNvPr id="8" name="Rectangle 7"/>
          <p:cNvSpPr/>
          <p:nvPr/>
        </p:nvSpPr>
        <p:spPr>
          <a:xfrm>
            <a:off x="1999358" y="1358384"/>
            <a:ext cx="342125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 smtClean="0"/>
              <a:t>Méthodes de réglage de la vitesse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57200" y="2019985"/>
            <a:ext cx="1115853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000" b="1" dirty="0" smtClean="0"/>
              <a:t>La relation de la vitesse d'un moteur a courant continu (a excitation shunt ou </a:t>
            </a:r>
            <a:r>
              <a:rPr lang="fr-FR" sz="2000" b="1" dirty="0" err="1" smtClean="0"/>
              <a:t>separee</a:t>
            </a:r>
            <a:r>
              <a:rPr lang="fr-FR" sz="2000" b="1" dirty="0" smtClean="0"/>
              <a:t>) est </a:t>
            </a:r>
            <a:r>
              <a:rPr lang="fr-FR" sz="2000" b="1" dirty="0" err="1" smtClean="0"/>
              <a:t>donnee</a:t>
            </a:r>
            <a:r>
              <a:rPr lang="fr-FR" sz="2000" b="1" dirty="0" smtClean="0"/>
              <a:t> par :</a:t>
            </a:r>
            <a:endParaRPr lang="en-US" sz="2000" b="1" dirty="0"/>
          </a:p>
        </p:txBody>
      </p:sp>
      <p:pic>
        <p:nvPicPr>
          <p:cNvPr id="137218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23912" y="2776538"/>
            <a:ext cx="2160270" cy="866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1" name="Rectangle 10"/>
          <p:cNvSpPr/>
          <p:nvPr/>
        </p:nvSpPr>
        <p:spPr>
          <a:xfrm>
            <a:off x="3619499" y="2762935"/>
            <a:ext cx="6638925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000" b="1" dirty="0" smtClean="0"/>
              <a:t>En explorant cette relation, il apparait clairement trois </a:t>
            </a:r>
            <a:r>
              <a:rPr lang="fr-FR" sz="2000" b="1" dirty="0" err="1" smtClean="0"/>
              <a:t>possibilites</a:t>
            </a:r>
            <a:r>
              <a:rPr lang="fr-FR" sz="2000" b="1" dirty="0" smtClean="0"/>
              <a:t> pour le </a:t>
            </a:r>
            <a:r>
              <a:rPr lang="fr-FR" sz="2000" b="1" dirty="0" err="1" smtClean="0"/>
              <a:t>reglage</a:t>
            </a:r>
            <a:r>
              <a:rPr lang="fr-FR" sz="2000" b="1" dirty="0" smtClean="0"/>
              <a:t> de la vitesse :</a:t>
            </a:r>
            <a:endParaRPr lang="en-US" sz="2000" b="1" dirty="0"/>
          </a:p>
        </p:txBody>
      </p:sp>
      <p:sp>
        <p:nvSpPr>
          <p:cNvPr id="12" name="Rectangle 11"/>
          <p:cNvSpPr/>
          <p:nvPr/>
        </p:nvSpPr>
        <p:spPr>
          <a:xfrm>
            <a:off x="4519613" y="3667422"/>
            <a:ext cx="6467475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smtClean="0"/>
              <a:t> Action </a:t>
            </a:r>
            <a:r>
              <a:rPr lang="en-US" sz="2800" b="1" dirty="0" err="1" smtClean="0"/>
              <a:t>sur</a:t>
            </a:r>
            <a:r>
              <a:rPr lang="en-US" sz="2800" b="1" dirty="0" smtClean="0"/>
              <a:t>  (</a:t>
            </a:r>
            <a:r>
              <a:rPr lang="en-US" sz="2800" b="1" dirty="0" err="1" smtClean="0"/>
              <a:t>reglage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rheostatique</a:t>
            </a:r>
            <a:r>
              <a:rPr lang="en-US" sz="2800" b="1" dirty="0" smtClean="0"/>
              <a:t>) </a:t>
            </a:r>
            <a:r>
              <a:rPr lang="en-US" sz="2800" b="1" dirty="0" smtClean="0"/>
              <a:t>;</a:t>
            </a:r>
          </a:p>
          <a:p>
            <a:endParaRPr lang="en-US" sz="2800" b="1" dirty="0" smtClean="0"/>
          </a:p>
          <a:p>
            <a:r>
              <a:rPr lang="fr-FR" sz="2800" b="1" dirty="0" smtClean="0"/>
              <a:t> Action sur  (</a:t>
            </a:r>
            <a:r>
              <a:rPr lang="fr-FR" sz="2800" b="1" dirty="0" err="1" smtClean="0"/>
              <a:t>reglage</a:t>
            </a:r>
            <a:r>
              <a:rPr lang="fr-FR" sz="2800" b="1" dirty="0" smtClean="0"/>
              <a:t> par le flux) </a:t>
            </a:r>
            <a:r>
              <a:rPr lang="fr-FR" sz="2800" b="1" dirty="0" smtClean="0"/>
              <a:t>;</a:t>
            </a:r>
          </a:p>
          <a:p>
            <a:endParaRPr lang="fr-FR" sz="2800" b="1" dirty="0" smtClean="0"/>
          </a:p>
          <a:p>
            <a:r>
              <a:rPr lang="fr-FR" sz="2800" b="1" dirty="0" smtClean="0"/>
              <a:t> Action sur (</a:t>
            </a:r>
            <a:r>
              <a:rPr lang="fr-FR" sz="2800" b="1" dirty="0" err="1" smtClean="0"/>
              <a:t>reglage</a:t>
            </a:r>
            <a:r>
              <a:rPr lang="fr-FR" sz="2800" b="1" dirty="0" smtClean="0"/>
              <a:t> par la tension).</a:t>
            </a:r>
            <a:endParaRPr lang="en-US" sz="2800" b="1" dirty="0"/>
          </a:p>
        </p:txBody>
      </p:sp>
      <p:cxnSp>
        <p:nvCxnSpPr>
          <p:cNvPr id="18" name="Connecteur droit avec flèche 17"/>
          <p:cNvCxnSpPr/>
          <p:nvPr/>
        </p:nvCxnSpPr>
        <p:spPr>
          <a:xfrm rot="10800000">
            <a:off x="2614613" y="3429001"/>
            <a:ext cx="1985962" cy="1243013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Connecteur droit avec flèche 18"/>
          <p:cNvCxnSpPr/>
          <p:nvPr/>
        </p:nvCxnSpPr>
        <p:spPr>
          <a:xfrm rot="10800000">
            <a:off x="1828806" y="3043240"/>
            <a:ext cx="2928933" cy="267176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Connecteur droit avec flèche 19"/>
          <p:cNvCxnSpPr/>
          <p:nvPr/>
        </p:nvCxnSpPr>
        <p:spPr>
          <a:xfrm rot="10800000">
            <a:off x="2452688" y="2952756"/>
            <a:ext cx="2190750" cy="947733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31383176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3990" y="179362"/>
            <a:ext cx="1055658" cy="1214009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EAEAEA"/>
            </a:solidFill>
            <a:miter lim="800000"/>
          </a:ln>
          <a:effectLst>
            <a:reflection blurRad="12700" stA="33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</p:pic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5F9AF-C9C6-47EB-B7C1-8C8AF7A05979}" type="slidenum">
              <a:rPr lang="fr-FR" smtClean="0"/>
              <a:pPr/>
              <a:t>8</a:t>
            </a:fld>
            <a:endParaRPr lang="fr-FR"/>
          </a:p>
        </p:txBody>
      </p:sp>
      <p:pic>
        <p:nvPicPr>
          <p:cNvPr id="16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728103" y="179362"/>
            <a:ext cx="1055658" cy="1214009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EAEAEA"/>
            </a:solidFill>
            <a:miter lim="800000"/>
          </a:ln>
          <a:effectLst>
            <a:reflection blurRad="12700" stA="33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</p:pic>
      <p:sp>
        <p:nvSpPr>
          <p:cNvPr id="6" name="Rectangle 5"/>
          <p:cNvSpPr/>
          <p:nvPr/>
        </p:nvSpPr>
        <p:spPr>
          <a:xfrm>
            <a:off x="3172613" y="601147"/>
            <a:ext cx="502111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2400" b="1" dirty="0" smtClean="0"/>
              <a:t>Réglage de la vitesse d’un moteur à cc</a:t>
            </a:r>
            <a:endParaRPr lang="en-US" sz="2400" dirty="0"/>
          </a:p>
        </p:txBody>
      </p:sp>
      <p:sp>
        <p:nvSpPr>
          <p:cNvPr id="7" name="Rectangle 6"/>
          <p:cNvSpPr/>
          <p:nvPr/>
        </p:nvSpPr>
        <p:spPr>
          <a:xfrm>
            <a:off x="514350" y="1790222"/>
            <a:ext cx="10444163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i="1" dirty="0" smtClean="0"/>
              <a:t>1/</a:t>
            </a:r>
            <a:r>
              <a:rPr lang="en-US" sz="2400" b="1" i="1" dirty="0" err="1" smtClean="0"/>
              <a:t>Reglage</a:t>
            </a:r>
            <a:r>
              <a:rPr lang="en-US" sz="2400" b="1" i="1" dirty="0" smtClean="0"/>
              <a:t> </a:t>
            </a:r>
            <a:r>
              <a:rPr lang="en-US" sz="2400" b="1" i="1" dirty="0" err="1" smtClean="0"/>
              <a:t>rheostatique</a:t>
            </a:r>
            <a:endParaRPr lang="en-US" sz="2400" b="1" i="1" dirty="0" smtClean="0"/>
          </a:p>
          <a:p>
            <a:r>
              <a:rPr lang="fr-FR" sz="2400" b="1" dirty="0" smtClean="0"/>
              <a:t>La tension et le flux </a:t>
            </a:r>
            <a:r>
              <a:rPr lang="fr-FR" sz="2400" b="1" dirty="0" err="1" smtClean="0"/>
              <a:t>etant</a:t>
            </a:r>
            <a:r>
              <a:rPr lang="fr-FR" sz="2400" b="1" dirty="0" smtClean="0"/>
              <a:t> fixes a leur valeur nominale, on peut </a:t>
            </a:r>
            <a:r>
              <a:rPr lang="fr-FR" sz="2400" b="1" dirty="0" err="1" smtClean="0"/>
              <a:t>reduire</a:t>
            </a:r>
            <a:r>
              <a:rPr lang="fr-FR" sz="2400" b="1" dirty="0" smtClean="0"/>
              <a:t> la vitesse en augmentant </a:t>
            </a:r>
            <a:r>
              <a:rPr lang="fr-FR" sz="2400" b="1" dirty="0" smtClean="0"/>
              <a:t>la </a:t>
            </a:r>
            <a:r>
              <a:rPr lang="fr-FR" sz="2400" b="1" dirty="0" err="1" smtClean="0"/>
              <a:t>resistance</a:t>
            </a:r>
            <a:r>
              <a:rPr lang="fr-FR" sz="2400" b="1" dirty="0" smtClean="0"/>
              <a:t> </a:t>
            </a:r>
            <a:r>
              <a:rPr lang="fr-FR" sz="2400" b="1" dirty="0" smtClean="0"/>
              <a:t>de l’induit a l’aide d’un </a:t>
            </a:r>
            <a:r>
              <a:rPr lang="fr-FR" sz="2400" b="1" dirty="0" err="1" smtClean="0"/>
              <a:t>rheostat</a:t>
            </a:r>
            <a:r>
              <a:rPr lang="fr-FR" sz="2400" b="1" dirty="0" smtClean="0"/>
              <a:t> (</a:t>
            </a:r>
            <a:r>
              <a:rPr lang="fr-FR" sz="2400" b="1" i="1" dirty="0" smtClean="0"/>
              <a:t>Rh) branche en </a:t>
            </a:r>
            <a:r>
              <a:rPr lang="fr-FR" sz="2400" b="1" i="1" dirty="0" err="1" smtClean="0"/>
              <a:t>serie</a:t>
            </a:r>
            <a:r>
              <a:rPr lang="fr-FR" sz="2400" b="1" i="1" dirty="0" smtClean="0"/>
              <a:t> avec l’induit.</a:t>
            </a:r>
            <a:endParaRPr lang="en-US" sz="2400" b="1" dirty="0"/>
          </a:p>
        </p:txBody>
      </p:sp>
      <p:pic>
        <p:nvPicPr>
          <p:cNvPr id="138242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462337" y="3090861"/>
            <a:ext cx="4695825" cy="3252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xmlns="" val="31383176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3990" y="179362"/>
            <a:ext cx="1055658" cy="1214009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EAEAEA"/>
            </a:solidFill>
            <a:miter lim="800000"/>
          </a:ln>
          <a:effectLst>
            <a:reflection blurRad="12700" stA="33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</p:pic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5F9AF-C9C6-47EB-B7C1-8C8AF7A05979}" type="slidenum">
              <a:rPr lang="fr-FR" smtClean="0"/>
              <a:pPr/>
              <a:t>9</a:t>
            </a:fld>
            <a:endParaRPr lang="fr-FR"/>
          </a:p>
        </p:txBody>
      </p:sp>
      <p:pic>
        <p:nvPicPr>
          <p:cNvPr id="16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728103" y="179362"/>
            <a:ext cx="1055658" cy="1214009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EAEAEA"/>
            </a:solidFill>
            <a:miter lim="800000"/>
          </a:ln>
          <a:effectLst>
            <a:reflection blurRad="12700" stA="33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</p:pic>
      <p:sp>
        <p:nvSpPr>
          <p:cNvPr id="6" name="Rectangle 5"/>
          <p:cNvSpPr/>
          <p:nvPr/>
        </p:nvSpPr>
        <p:spPr>
          <a:xfrm>
            <a:off x="3172613" y="601147"/>
            <a:ext cx="502111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2400" b="1" dirty="0" smtClean="0"/>
              <a:t>Réglage de la vitesse d’un moteur à cc</a:t>
            </a:r>
            <a:endParaRPr lang="en-US" sz="2400" dirty="0"/>
          </a:p>
        </p:txBody>
      </p:sp>
      <p:sp>
        <p:nvSpPr>
          <p:cNvPr id="7" name="Rectangle 6"/>
          <p:cNvSpPr/>
          <p:nvPr/>
        </p:nvSpPr>
        <p:spPr>
          <a:xfrm>
            <a:off x="2095225" y="1444109"/>
            <a:ext cx="235134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b="1" i="1" dirty="0" smtClean="0"/>
              <a:t>2 </a:t>
            </a:r>
            <a:r>
              <a:rPr lang="en-US" sz="2000" b="1" i="1" dirty="0" err="1" smtClean="0"/>
              <a:t>Réglage</a:t>
            </a:r>
            <a:r>
              <a:rPr lang="en-US" sz="2000" b="1" i="1" dirty="0" smtClean="0"/>
              <a:t> </a:t>
            </a:r>
            <a:r>
              <a:rPr lang="en-US" sz="2000" b="1" i="1" dirty="0" smtClean="0"/>
              <a:t>par le flux</a:t>
            </a:r>
            <a:endParaRPr lang="en-US" sz="2000" b="1" dirty="0"/>
          </a:p>
        </p:txBody>
      </p:sp>
      <p:pic>
        <p:nvPicPr>
          <p:cNvPr id="139266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228725" y="4033838"/>
            <a:ext cx="1788749" cy="103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8" name="Rectangle 7"/>
          <p:cNvSpPr/>
          <p:nvPr/>
        </p:nvSpPr>
        <p:spPr>
          <a:xfrm>
            <a:off x="633411" y="2023199"/>
            <a:ext cx="9596439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 smtClean="0"/>
              <a:t>le </a:t>
            </a:r>
            <a:r>
              <a:rPr lang="en-US" sz="2000" b="1" dirty="0" err="1" smtClean="0"/>
              <a:t>reglage</a:t>
            </a:r>
            <a:r>
              <a:rPr lang="en-US" sz="2000" b="1" dirty="0" smtClean="0"/>
              <a:t> </a:t>
            </a:r>
            <a:r>
              <a:rPr lang="fr-FR" sz="2000" b="1" dirty="0" smtClean="0"/>
              <a:t>est </a:t>
            </a:r>
            <a:r>
              <a:rPr lang="fr-FR" sz="2000" b="1" dirty="0" smtClean="0"/>
              <a:t>obtenu par augmentation de la vitesse par rapport a la vitesse nominale en </a:t>
            </a:r>
            <a:r>
              <a:rPr lang="fr-FR" sz="2000" b="1" dirty="0" err="1" smtClean="0"/>
              <a:t>reduisant</a:t>
            </a:r>
            <a:r>
              <a:rPr lang="fr-FR" sz="2000" b="1" dirty="0" smtClean="0"/>
              <a:t> la valeur </a:t>
            </a:r>
            <a:r>
              <a:rPr lang="fr-FR" sz="2000" b="1" dirty="0" smtClean="0"/>
              <a:t>du flux </a:t>
            </a:r>
            <a:r>
              <a:rPr lang="fr-FR" sz="2000" b="1" dirty="0" smtClean="0"/>
              <a:t>(courant d’excitation). Cela se </a:t>
            </a:r>
            <a:r>
              <a:rPr lang="fr-FR" sz="2000" b="1" dirty="0" err="1" smtClean="0"/>
              <a:t>realise</a:t>
            </a:r>
            <a:r>
              <a:rPr lang="fr-FR" sz="2000" b="1" dirty="0" smtClean="0"/>
              <a:t> par l’introduction d’un </a:t>
            </a:r>
            <a:r>
              <a:rPr lang="fr-FR" sz="2000" b="1" dirty="0" err="1" smtClean="0"/>
              <a:t>rheostat</a:t>
            </a:r>
            <a:r>
              <a:rPr lang="fr-FR" sz="2000" b="1" dirty="0" smtClean="0"/>
              <a:t> de champ dans le circuit</a:t>
            </a:r>
          </a:p>
          <a:p>
            <a:r>
              <a:rPr lang="en-US" sz="2000" b="1" dirty="0" err="1" smtClean="0"/>
              <a:t>d’excitation</a:t>
            </a:r>
            <a:r>
              <a:rPr lang="en-US" sz="2000" b="1" dirty="0" smtClean="0"/>
              <a:t>.</a:t>
            </a:r>
            <a:endParaRPr lang="en-US" sz="2000" b="1" dirty="0"/>
          </a:p>
        </p:txBody>
      </p:sp>
      <p:pic>
        <p:nvPicPr>
          <p:cNvPr id="139267" name="Picture 3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329113" y="3152775"/>
            <a:ext cx="5314950" cy="2981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xmlns="" val="31383176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49668</TotalTime>
  <Words>784</Words>
  <Application>Microsoft Office PowerPoint</Application>
  <PresentationFormat>Personnalisé</PresentationFormat>
  <Paragraphs>121</Paragraphs>
  <Slides>15</Slides>
  <Notes>15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15</vt:i4>
      </vt:variant>
    </vt:vector>
  </HeadingPairs>
  <TitlesOfParts>
    <vt:vector size="16" baseType="lpstr">
      <vt:lpstr>Thème Office</vt:lpstr>
      <vt:lpstr>Diapositive 1</vt:lpstr>
      <vt:lpstr>Diapositive 2</vt:lpstr>
      <vt:lpstr>Diapositive 3</vt:lpstr>
      <vt:lpstr>Diapositive 4</vt:lpstr>
      <vt:lpstr>Diapositive 5</vt:lpstr>
      <vt:lpstr>Diapositive 6</vt:lpstr>
      <vt:lpstr>Diapositive 7</vt:lpstr>
      <vt:lpstr>Diapositive 8</vt:lpstr>
      <vt:lpstr>Diapositive 9</vt:lpstr>
      <vt:lpstr>Diapositive 10</vt:lpstr>
      <vt:lpstr>Diapositive 11</vt:lpstr>
      <vt:lpstr>Diapositive 12</vt:lpstr>
      <vt:lpstr>Diapositive 13</vt:lpstr>
      <vt:lpstr>Diapositive 14</vt:lpstr>
      <vt:lpstr>Diapositive 15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mohamed</dc:creator>
  <cp:lastModifiedBy>mohamed2</cp:lastModifiedBy>
  <cp:revision>548</cp:revision>
  <dcterms:created xsi:type="dcterms:W3CDTF">2019-07-10T22:05:04Z</dcterms:created>
  <dcterms:modified xsi:type="dcterms:W3CDTF">2021-01-27T10:27:52Z</dcterms:modified>
</cp:coreProperties>
</file>