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11">
  <p:sldMasterIdLst>
    <p:sldMasterId id="2147483888" r:id="rId1"/>
  </p:sldMasterIdLst>
  <p:notesMasterIdLst>
    <p:notesMasterId r:id="rId22"/>
  </p:notesMasterIdLst>
  <p:sldIdLst>
    <p:sldId id="256" r:id="rId2"/>
    <p:sldId id="334" r:id="rId3"/>
    <p:sldId id="338" r:id="rId4"/>
    <p:sldId id="349" r:id="rId5"/>
    <p:sldId id="350" r:id="rId6"/>
    <p:sldId id="364" r:id="rId7"/>
    <p:sldId id="365" r:id="rId8"/>
    <p:sldId id="354" r:id="rId9"/>
    <p:sldId id="370" r:id="rId10"/>
    <p:sldId id="366" r:id="rId11"/>
    <p:sldId id="367" r:id="rId12"/>
    <p:sldId id="368" r:id="rId13"/>
    <p:sldId id="291" r:id="rId14"/>
    <p:sldId id="340" r:id="rId15"/>
    <p:sldId id="342" r:id="rId16"/>
    <p:sldId id="341" r:id="rId17"/>
    <p:sldId id="357" r:id="rId18"/>
    <p:sldId id="344" r:id="rId19"/>
    <p:sldId id="343" r:id="rId20"/>
    <p:sldId id="34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aa" initials="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38" autoAdjust="0"/>
    <p:restoredTop sz="94694" autoAdjust="0"/>
  </p:normalViewPr>
  <p:slideViewPr>
    <p:cSldViewPr>
      <p:cViewPr varScale="1">
        <p:scale>
          <a:sx n="58" d="100"/>
          <a:sy n="58" d="100"/>
        </p:scale>
        <p:origin x="1172"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126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636DE3-9865-4CE3-A6B7-3947EE615830}" type="datetimeFigureOut">
              <a:rPr lang="fr-FR" smtClean="0"/>
              <a:pPr/>
              <a:t>25/12/2020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FF5800-8DB7-4442-A0CE-2A27A7F6B5FC}" type="slidenum">
              <a:rPr lang="fr-FR" smtClean="0"/>
              <a:pPr/>
              <a:t>‹#›</a:t>
            </a:fld>
            <a:endParaRPr lang="fr-FR"/>
          </a:p>
        </p:txBody>
      </p:sp>
    </p:spTree>
    <p:extLst>
      <p:ext uri="{BB962C8B-B14F-4D97-AF65-F5344CB8AC3E}">
        <p14:creationId xmlns:p14="http://schemas.microsoft.com/office/powerpoint/2010/main" val="2705189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841FA-BBE3-4E77-865B-68E4B130D308}"/>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BD42AC06-CD5F-48C1-9168-ED730C88A17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445D77F-D1A3-4F61-978B-35CBCFDB100B}"/>
              </a:ext>
            </a:extLst>
          </p:cNvPr>
          <p:cNvSpPr>
            <a:spLocks noGrp="1"/>
          </p:cNvSpPr>
          <p:nvPr>
            <p:ph type="dt" sz="half" idx="10"/>
          </p:nvPr>
        </p:nvSpPr>
        <p:spPr/>
        <p:txBody>
          <a:bodyPr/>
          <a:lstStyle/>
          <a:p>
            <a:fld id="{6EE64679-E2A3-4C53-8A3D-57F66CA6AB37}" type="datetime1">
              <a:rPr lang="fr-FR" smtClean="0"/>
              <a:pPr/>
              <a:t>25/12/2020</a:t>
            </a:fld>
            <a:endParaRPr lang="fr-FR"/>
          </a:p>
        </p:txBody>
      </p:sp>
      <p:sp>
        <p:nvSpPr>
          <p:cNvPr id="5" name="Footer Placeholder 4">
            <a:extLst>
              <a:ext uri="{FF2B5EF4-FFF2-40B4-BE49-F238E27FC236}">
                <a16:creationId xmlns:a16="http://schemas.microsoft.com/office/drawing/2014/main" id="{8BA10EC5-B1CC-4FEF-9574-51451F013077}"/>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77966977-E4F5-4289-86B3-CD9212E32EFA}"/>
              </a:ext>
            </a:extLst>
          </p:cNvPr>
          <p:cNvSpPr>
            <a:spLocks noGrp="1"/>
          </p:cNvSpPr>
          <p:nvPr>
            <p:ph type="sldNum" sz="quarter" idx="12"/>
          </p:nvPr>
        </p:nvSpPr>
        <p:spPr/>
        <p:txBody>
          <a:bodyPr/>
          <a:lstStyle/>
          <a:p>
            <a:fld id="{FB56037D-43BB-46E5-BBD8-1DDFCC44719C}" type="slidenum">
              <a:rPr lang="fr-FR" smtClean="0"/>
              <a:pPr/>
              <a:t>‹#›</a:t>
            </a:fld>
            <a:endParaRPr lang="fr-FR"/>
          </a:p>
        </p:txBody>
      </p:sp>
    </p:spTree>
    <p:extLst>
      <p:ext uri="{BB962C8B-B14F-4D97-AF65-F5344CB8AC3E}">
        <p14:creationId xmlns:p14="http://schemas.microsoft.com/office/powerpoint/2010/main" val="236070646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D01B4-6EA5-4E3B-989D-2C2D0814E8F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DE4066B-5418-433A-A9C6-798024EAAA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AE04AA-CADB-4E2C-B456-B6DEA52124F2}"/>
              </a:ext>
            </a:extLst>
          </p:cNvPr>
          <p:cNvSpPr>
            <a:spLocks noGrp="1"/>
          </p:cNvSpPr>
          <p:nvPr>
            <p:ph type="dt" sz="half" idx="10"/>
          </p:nvPr>
        </p:nvSpPr>
        <p:spPr/>
        <p:txBody>
          <a:bodyPr/>
          <a:lstStyle/>
          <a:p>
            <a:fld id="{6EE64679-E2A3-4C53-8A3D-57F66CA6AB37}" type="datetime1">
              <a:rPr lang="fr-FR" smtClean="0"/>
              <a:pPr/>
              <a:t>25/12/2020</a:t>
            </a:fld>
            <a:endParaRPr lang="fr-FR"/>
          </a:p>
        </p:txBody>
      </p:sp>
      <p:sp>
        <p:nvSpPr>
          <p:cNvPr id="5" name="Footer Placeholder 4">
            <a:extLst>
              <a:ext uri="{FF2B5EF4-FFF2-40B4-BE49-F238E27FC236}">
                <a16:creationId xmlns:a16="http://schemas.microsoft.com/office/drawing/2014/main" id="{660B796C-C479-4D7F-BF85-DBF5DFDE9731}"/>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3C2BEEA5-1820-40C0-88B3-A1B8E45E2CAF}"/>
              </a:ext>
            </a:extLst>
          </p:cNvPr>
          <p:cNvSpPr>
            <a:spLocks noGrp="1"/>
          </p:cNvSpPr>
          <p:nvPr>
            <p:ph type="sldNum" sz="quarter" idx="12"/>
          </p:nvPr>
        </p:nvSpPr>
        <p:spPr/>
        <p:txBody>
          <a:bodyPr/>
          <a:lstStyle/>
          <a:p>
            <a:fld id="{FB56037D-43BB-46E5-BBD8-1DDFCC44719C}" type="slidenum">
              <a:rPr lang="fr-FR" smtClean="0"/>
              <a:pPr/>
              <a:t>‹#›</a:t>
            </a:fld>
            <a:endParaRPr lang="fr-FR"/>
          </a:p>
        </p:txBody>
      </p:sp>
    </p:spTree>
    <p:extLst>
      <p:ext uri="{BB962C8B-B14F-4D97-AF65-F5344CB8AC3E}">
        <p14:creationId xmlns:p14="http://schemas.microsoft.com/office/powerpoint/2010/main" val="274324319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4B94BE-1744-4A7A-A9F4-EA6234BAB724}"/>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C360F0C-AB42-4977-8EC2-EF97602307E4}"/>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17ABEC-41C4-449F-A19D-B1DAA3C54F65}"/>
              </a:ext>
            </a:extLst>
          </p:cNvPr>
          <p:cNvSpPr>
            <a:spLocks noGrp="1"/>
          </p:cNvSpPr>
          <p:nvPr>
            <p:ph type="dt" sz="half" idx="10"/>
          </p:nvPr>
        </p:nvSpPr>
        <p:spPr/>
        <p:txBody>
          <a:bodyPr/>
          <a:lstStyle/>
          <a:p>
            <a:fld id="{6EE64679-E2A3-4C53-8A3D-57F66CA6AB37}" type="datetime1">
              <a:rPr lang="fr-FR" smtClean="0"/>
              <a:pPr/>
              <a:t>25/12/2020</a:t>
            </a:fld>
            <a:endParaRPr lang="fr-FR"/>
          </a:p>
        </p:txBody>
      </p:sp>
      <p:sp>
        <p:nvSpPr>
          <p:cNvPr id="5" name="Footer Placeholder 4">
            <a:extLst>
              <a:ext uri="{FF2B5EF4-FFF2-40B4-BE49-F238E27FC236}">
                <a16:creationId xmlns:a16="http://schemas.microsoft.com/office/drawing/2014/main" id="{09C4F9EE-7534-4B50-A6DB-F1F6272B81F4}"/>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758A9DD3-4068-4413-8C35-EE157A86F5D9}"/>
              </a:ext>
            </a:extLst>
          </p:cNvPr>
          <p:cNvSpPr>
            <a:spLocks noGrp="1"/>
          </p:cNvSpPr>
          <p:nvPr>
            <p:ph type="sldNum" sz="quarter" idx="12"/>
          </p:nvPr>
        </p:nvSpPr>
        <p:spPr/>
        <p:txBody>
          <a:bodyPr/>
          <a:lstStyle/>
          <a:p>
            <a:fld id="{FB56037D-43BB-46E5-BBD8-1DDFCC44719C}" type="slidenum">
              <a:rPr lang="fr-FR" smtClean="0"/>
              <a:pPr/>
              <a:t>‹#›</a:t>
            </a:fld>
            <a:endParaRPr lang="fr-FR"/>
          </a:p>
        </p:txBody>
      </p:sp>
    </p:spTree>
    <p:extLst>
      <p:ext uri="{BB962C8B-B14F-4D97-AF65-F5344CB8AC3E}">
        <p14:creationId xmlns:p14="http://schemas.microsoft.com/office/powerpoint/2010/main" val="423402583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FA512-F27A-4D55-A16D-D6E5B6B33FE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5669FBF-73C3-4779-AE3E-E1B777E605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1F7F07-3A9E-4F18-AED7-EBB9ABBFD274}"/>
              </a:ext>
            </a:extLst>
          </p:cNvPr>
          <p:cNvSpPr>
            <a:spLocks noGrp="1"/>
          </p:cNvSpPr>
          <p:nvPr>
            <p:ph type="dt" sz="half" idx="10"/>
          </p:nvPr>
        </p:nvSpPr>
        <p:spPr/>
        <p:txBody>
          <a:bodyPr/>
          <a:lstStyle/>
          <a:p>
            <a:fld id="{6EE64679-E2A3-4C53-8A3D-57F66CA6AB37}" type="datetime1">
              <a:rPr lang="fr-FR" smtClean="0"/>
              <a:pPr/>
              <a:t>25/12/2020</a:t>
            </a:fld>
            <a:endParaRPr lang="fr-FR"/>
          </a:p>
        </p:txBody>
      </p:sp>
      <p:sp>
        <p:nvSpPr>
          <p:cNvPr id="5" name="Footer Placeholder 4">
            <a:extLst>
              <a:ext uri="{FF2B5EF4-FFF2-40B4-BE49-F238E27FC236}">
                <a16:creationId xmlns:a16="http://schemas.microsoft.com/office/drawing/2014/main" id="{6BE26AE3-68AA-4DD6-B973-4DD2EC2FBF5E}"/>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AD513449-7BF3-4B23-87F1-4A8C557C0E32}"/>
              </a:ext>
            </a:extLst>
          </p:cNvPr>
          <p:cNvSpPr>
            <a:spLocks noGrp="1"/>
          </p:cNvSpPr>
          <p:nvPr>
            <p:ph type="sldNum" sz="quarter" idx="12"/>
          </p:nvPr>
        </p:nvSpPr>
        <p:spPr/>
        <p:txBody>
          <a:bodyPr/>
          <a:lstStyle/>
          <a:p>
            <a:fld id="{FB56037D-43BB-46E5-BBD8-1DDFCC44719C}" type="slidenum">
              <a:rPr lang="fr-FR" smtClean="0"/>
              <a:pPr/>
              <a:t>‹#›</a:t>
            </a:fld>
            <a:endParaRPr lang="fr-FR"/>
          </a:p>
        </p:txBody>
      </p:sp>
    </p:spTree>
    <p:extLst>
      <p:ext uri="{BB962C8B-B14F-4D97-AF65-F5344CB8AC3E}">
        <p14:creationId xmlns:p14="http://schemas.microsoft.com/office/powerpoint/2010/main" val="382164324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18719-905F-419B-A03D-107460D04664}"/>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CC28355-59D8-4FC0-BDAD-6B70D1C1ED4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82D650-7727-408C-8EFB-DD180A11BEBC}"/>
              </a:ext>
            </a:extLst>
          </p:cNvPr>
          <p:cNvSpPr>
            <a:spLocks noGrp="1"/>
          </p:cNvSpPr>
          <p:nvPr>
            <p:ph type="dt" sz="half" idx="10"/>
          </p:nvPr>
        </p:nvSpPr>
        <p:spPr/>
        <p:txBody>
          <a:bodyPr/>
          <a:lstStyle/>
          <a:p>
            <a:fld id="{6EE64679-E2A3-4C53-8A3D-57F66CA6AB37}" type="datetime1">
              <a:rPr lang="fr-FR" smtClean="0"/>
              <a:pPr/>
              <a:t>25/12/2020</a:t>
            </a:fld>
            <a:endParaRPr lang="fr-FR"/>
          </a:p>
        </p:txBody>
      </p:sp>
      <p:sp>
        <p:nvSpPr>
          <p:cNvPr id="5" name="Footer Placeholder 4">
            <a:extLst>
              <a:ext uri="{FF2B5EF4-FFF2-40B4-BE49-F238E27FC236}">
                <a16:creationId xmlns:a16="http://schemas.microsoft.com/office/drawing/2014/main" id="{64529E05-E296-4223-A3FD-841847B87632}"/>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17A75B5D-E178-412C-B716-8CD424B957A5}"/>
              </a:ext>
            </a:extLst>
          </p:cNvPr>
          <p:cNvSpPr>
            <a:spLocks noGrp="1"/>
          </p:cNvSpPr>
          <p:nvPr>
            <p:ph type="sldNum" sz="quarter" idx="12"/>
          </p:nvPr>
        </p:nvSpPr>
        <p:spPr/>
        <p:txBody>
          <a:bodyPr/>
          <a:lstStyle/>
          <a:p>
            <a:fld id="{FB56037D-43BB-46E5-BBD8-1DDFCC44719C}" type="slidenum">
              <a:rPr lang="fr-FR" smtClean="0"/>
              <a:pPr/>
              <a:t>‹#›</a:t>
            </a:fld>
            <a:endParaRPr lang="fr-FR"/>
          </a:p>
        </p:txBody>
      </p:sp>
    </p:spTree>
    <p:extLst>
      <p:ext uri="{BB962C8B-B14F-4D97-AF65-F5344CB8AC3E}">
        <p14:creationId xmlns:p14="http://schemas.microsoft.com/office/powerpoint/2010/main" val="215462258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B661A-B0A4-4457-8264-72CC5F3D464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4EE395-43E9-4CF5-8265-E770DC73753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D8BFBDC-9A8A-4945-8FE6-86223F1532DC}"/>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AF97CE0-8BC7-4E85-B396-594064A95487}"/>
              </a:ext>
            </a:extLst>
          </p:cNvPr>
          <p:cNvSpPr>
            <a:spLocks noGrp="1"/>
          </p:cNvSpPr>
          <p:nvPr>
            <p:ph type="dt" sz="half" idx="10"/>
          </p:nvPr>
        </p:nvSpPr>
        <p:spPr/>
        <p:txBody>
          <a:bodyPr/>
          <a:lstStyle/>
          <a:p>
            <a:fld id="{6EE64679-E2A3-4C53-8A3D-57F66CA6AB37}" type="datetime1">
              <a:rPr lang="fr-FR" smtClean="0"/>
              <a:pPr/>
              <a:t>25/12/2020</a:t>
            </a:fld>
            <a:endParaRPr lang="fr-FR"/>
          </a:p>
        </p:txBody>
      </p:sp>
      <p:sp>
        <p:nvSpPr>
          <p:cNvPr id="6" name="Footer Placeholder 5">
            <a:extLst>
              <a:ext uri="{FF2B5EF4-FFF2-40B4-BE49-F238E27FC236}">
                <a16:creationId xmlns:a16="http://schemas.microsoft.com/office/drawing/2014/main" id="{A9C9BC32-D50D-471E-8A7B-682FFD2D1FF4}"/>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DF2DA541-C252-48BD-A03C-9B15E397B97D}"/>
              </a:ext>
            </a:extLst>
          </p:cNvPr>
          <p:cNvSpPr>
            <a:spLocks noGrp="1"/>
          </p:cNvSpPr>
          <p:nvPr>
            <p:ph type="sldNum" sz="quarter" idx="12"/>
          </p:nvPr>
        </p:nvSpPr>
        <p:spPr/>
        <p:txBody>
          <a:bodyPr/>
          <a:lstStyle/>
          <a:p>
            <a:fld id="{FB56037D-43BB-46E5-BBD8-1DDFCC44719C}" type="slidenum">
              <a:rPr lang="fr-FR" smtClean="0"/>
              <a:pPr/>
              <a:t>‹#›</a:t>
            </a:fld>
            <a:endParaRPr lang="fr-FR"/>
          </a:p>
        </p:txBody>
      </p:sp>
    </p:spTree>
    <p:extLst>
      <p:ext uri="{BB962C8B-B14F-4D97-AF65-F5344CB8AC3E}">
        <p14:creationId xmlns:p14="http://schemas.microsoft.com/office/powerpoint/2010/main" val="378382239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68018-11D6-4B5E-BE52-C0B42A9A8A26}"/>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EC74091-52D2-41CA-8CB6-FD18FE896932}"/>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BB68B86-2310-4937-8134-56DD609EC1D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99D13B2-5425-43E4-82DD-4DAB2D5A6F6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DD765928-0F2D-4E5F-93C4-F6CF8A8B3C80}"/>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8DE9F24-7B12-4DD4-A67F-98408392CF50}"/>
              </a:ext>
            </a:extLst>
          </p:cNvPr>
          <p:cNvSpPr>
            <a:spLocks noGrp="1"/>
          </p:cNvSpPr>
          <p:nvPr>
            <p:ph type="dt" sz="half" idx="10"/>
          </p:nvPr>
        </p:nvSpPr>
        <p:spPr/>
        <p:txBody>
          <a:bodyPr/>
          <a:lstStyle/>
          <a:p>
            <a:fld id="{6EE64679-E2A3-4C53-8A3D-57F66CA6AB37}" type="datetime1">
              <a:rPr lang="fr-FR" smtClean="0"/>
              <a:pPr/>
              <a:t>25/12/2020</a:t>
            </a:fld>
            <a:endParaRPr lang="fr-FR"/>
          </a:p>
        </p:txBody>
      </p:sp>
      <p:sp>
        <p:nvSpPr>
          <p:cNvPr id="8" name="Footer Placeholder 7">
            <a:extLst>
              <a:ext uri="{FF2B5EF4-FFF2-40B4-BE49-F238E27FC236}">
                <a16:creationId xmlns:a16="http://schemas.microsoft.com/office/drawing/2014/main" id="{DE1E40B4-0FA1-44AE-902A-E15876531E87}"/>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053DB790-A8F8-4890-AF71-D500A49E3817}"/>
              </a:ext>
            </a:extLst>
          </p:cNvPr>
          <p:cNvSpPr>
            <a:spLocks noGrp="1"/>
          </p:cNvSpPr>
          <p:nvPr>
            <p:ph type="sldNum" sz="quarter" idx="12"/>
          </p:nvPr>
        </p:nvSpPr>
        <p:spPr/>
        <p:txBody>
          <a:bodyPr/>
          <a:lstStyle/>
          <a:p>
            <a:fld id="{FB56037D-43BB-46E5-BBD8-1DDFCC44719C}" type="slidenum">
              <a:rPr lang="fr-FR" smtClean="0"/>
              <a:pPr/>
              <a:t>‹#›</a:t>
            </a:fld>
            <a:endParaRPr lang="fr-FR"/>
          </a:p>
        </p:txBody>
      </p:sp>
    </p:spTree>
    <p:extLst>
      <p:ext uri="{BB962C8B-B14F-4D97-AF65-F5344CB8AC3E}">
        <p14:creationId xmlns:p14="http://schemas.microsoft.com/office/powerpoint/2010/main" val="294920267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1FA40-441E-49C8-A0EE-85A992D1F2A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E84D636-B328-4771-AE3F-13415ED80F0E}"/>
              </a:ext>
            </a:extLst>
          </p:cNvPr>
          <p:cNvSpPr>
            <a:spLocks noGrp="1"/>
          </p:cNvSpPr>
          <p:nvPr>
            <p:ph type="dt" sz="half" idx="10"/>
          </p:nvPr>
        </p:nvSpPr>
        <p:spPr/>
        <p:txBody>
          <a:bodyPr/>
          <a:lstStyle/>
          <a:p>
            <a:fld id="{6EE64679-E2A3-4C53-8A3D-57F66CA6AB37}" type="datetime1">
              <a:rPr lang="fr-FR" smtClean="0"/>
              <a:pPr/>
              <a:t>25/12/2020</a:t>
            </a:fld>
            <a:endParaRPr lang="fr-FR"/>
          </a:p>
        </p:txBody>
      </p:sp>
      <p:sp>
        <p:nvSpPr>
          <p:cNvPr id="4" name="Footer Placeholder 3">
            <a:extLst>
              <a:ext uri="{FF2B5EF4-FFF2-40B4-BE49-F238E27FC236}">
                <a16:creationId xmlns:a16="http://schemas.microsoft.com/office/drawing/2014/main" id="{73FCDE60-B992-4B05-87AB-A71872255D15}"/>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DF2181FF-AEBF-4CB4-B557-BB08677B629D}"/>
              </a:ext>
            </a:extLst>
          </p:cNvPr>
          <p:cNvSpPr>
            <a:spLocks noGrp="1"/>
          </p:cNvSpPr>
          <p:nvPr>
            <p:ph type="sldNum" sz="quarter" idx="12"/>
          </p:nvPr>
        </p:nvSpPr>
        <p:spPr/>
        <p:txBody>
          <a:bodyPr/>
          <a:lstStyle/>
          <a:p>
            <a:fld id="{FB56037D-43BB-46E5-BBD8-1DDFCC44719C}" type="slidenum">
              <a:rPr lang="fr-FR" smtClean="0"/>
              <a:pPr/>
              <a:t>‹#›</a:t>
            </a:fld>
            <a:endParaRPr lang="fr-FR"/>
          </a:p>
        </p:txBody>
      </p:sp>
    </p:spTree>
    <p:extLst>
      <p:ext uri="{BB962C8B-B14F-4D97-AF65-F5344CB8AC3E}">
        <p14:creationId xmlns:p14="http://schemas.microsoft.com/office/powerpoint/2010/main" val="381321913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AAF33F-5ED3-4C21-9E7D-E5935E12D51D}"/>
              </a:ext>
            </a:extLst>
          </p:cNvPr>
          <p:cNvSpPr>
            <a:spLocks noGrp="1"/>
          </p:cNvSpPr>
          <p:nvPr>
            <p:ph type="dt" sz="half" idx="10"/>
          </p:nvPr>
        </p:nvSpPr>
        <p:spPr/>
        <p:txBody>
          <a:bodyPr/>
          <a:lstStyle/>
          <a:p>
            <a:fld id="{6EE64679-E2A3-4C53-8A3D-57F66CA6AB37}" type="datetime1">
              <a:rPr lang="fr-FR" smtClean="0"/>
              <a:pPr/>
              <a:t>25/12/2020</a:t>
            </a:fld>
            <a:endParaRPr lang="fr-FR"/>
          </a:p>
        </p:txBody>
      </p:sp>
      <p:sp>
        <p:nvSpPr>
          <p:cNvPr id="3" name="Footer Placeholder 2">
            <a:extLst>
              <a:ext uri="{FF2B5EF4-FFF2-40B4-BE49-F238E27FC236}">
                <a16:creationId xmlns:a16="http://schemas.microsoft.com/office/drawing/2014/main" id="{4A595E18-D1A8-400A-AA7E-E8F154098AA6}"/>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A500DA47-FE96-4B63-A9B7-F293DBF70686}"/>
              </a:ext>
            </a:extLst>
          </p:cNvPr>
          <p:cNvSpPr>
            <a:spLocks noGrp="1"/>
          </p:cNvSpPr>
          <p:nvPr>
            <p:ph type="sldNum" sz="quarter" idx="12"/>
          </p:nvPr>
        </p:nvSpPr>
        <p:spPr/>
        <p:txBody>
          <a:bodyPr/>
          <a:lstStyle/>
          <a:p>
            <a:fld id="{FB56037D-43BB-46E5-BBD8-1DDFCC44719C}" type="slidenum">
              <a:rPr lang="fr-FR" smtClean="0"/>
              <a:pPr/>
              <a:t>‹#›</a:t>
            </a:fld>
            <a:endParaRPr lang="fr-FR"/>
          </a:p>
        </p:txBody>
      </p:sp>
    </p:spTree>
    <p:extLst>
      <p:ext uri="{BB962C8B-B14F-4D97-AF65-F5344CB8AC3E}">
        <p14:creationId xmlns:p14="http://schemas.microsoft.com/office/powerpoint/2010/main" val="95586531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5B12C-C23F-44E5-994A-AE3FF38D454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0FA91FC-75E4-48B1-8C1D-E3680CF3EE0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82EDFA5-F807-401E-B73C-15EF99A667E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136A0F7-3549-4569-BA53-60287C5B4C8A}"/>
              </a:ext>
            </a:extLst>
          </p:cNvPr>
          <p:cNvSpPr>
            <a:spLocks noGrp="1"/>
          </p:cNvSpPr>
          <p:nvPr>
            <p:ph type="dt" sz="half" idx="10"/>
          </p:nvPr>
        </p:nvSpPr>
        <p:spPr/>
        <p:txBody>
          <a:bodyPr/>
          <a:lstStyle/>
          <a:p>
            <a:fld id="{6EE64679-E2A3-4C53-8A3D-57F66CA6AB37}" type="datetime1">
              <a:rPr lang="fr-FR" smtClean="0"/>
              <a:pPr/>
              <a:t>25/12/2020</a:t>
            </a:fld>
            <a:endParaRPr lang="fr-FR"/>
          </a:p>
        </p:txBody>
      </p:sp>
      <p:sp>
        <p:nvSpPr>
          <p:cNvPr id="6" name="Footer Placeholder 5">
            <a:extLst>
              <a:ext uri="{FF2B5EF4-FFF2-40B4-BE49-F238E27FC236}">
                <a16:creationId xmlns:a16="http://schemas.microsoft.com/office/drawing/2014/main" id="{83243285-F21A-4255-96F3-5CA178566422}"/>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72A78F07-3067-4724-BF77-003F489145D9}"/>
              </a:ext>
            </a:extLst>
          </p:cNvPr>
          <p:cNvSpPr>
            <a:spLocks noGrp="1"/>
          </p:cNvSpPr>
          <p:nvPr>
            <p:ph type="sldNum" sz="quarter" idx="12"/>
          </p:nvPr>
        </p:nvSpPr>
        <p:spPr/>
        <p:txBody>
          <a:bodyPr/>
          <a:lstStyle/>
          <a:p>
            <a:fld id="{FB56037D-43BB-46E5-BBD8-1DDFCC44719C}" type="slidenum">
              <a:rPr lang="fr-FR" smtClean="0"/>
              <a:pPr/>
              <a:t>‹#›</a:t>
            </a:fld>
            <a:endParaRPr lang="fr-FR"/>
          </a:p>
        </p:txBody>
      </p:sp>
    </p:spTree>
    <p:extLst>
      <p:ext uri="{BB962C8B-B14F-4D97-AF65-F5344CB8AC3E}">
        <p14:creationId xmlns:p14="http://schemas.microsoft.com/office/powerpoint/2010/main" val="383042504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F369A-17DD-44E4-9091-716758B8106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5AD4BAB-43FD-478D-A6AD-A211B4EEA98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D8B01CE5-0143-49C9-B295-6E799E06B59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99887EA-2165-4516-913D-2738204E89E7}"/>
              </a:ext>
            </a:extLst>
          </p:cNvPr>
          <p:cNvSpPr>
            <a:spLocks noGrp="1"/>
          </p:cNvSpPr>
          <p:nvPr>
            <p:ph type="dt" sz="half" idx="10"/>
          </p:nvPr>
        </p:nvSpPr>
        <p:spPr/>
        <p:txBody>
          <a:bodyPr/>
          <a:lstStyle/>
          <a:p>
            <a:fld id="{6EE64679-E2A3-4C53-8A3D-57F66CA6AB37}" type="datetime1">
              <a:rPr lang="fr-FR" smtClean="0"/>
              <a:pPr/>
              <a:t>25/12/2020</a:t>
            </a:fld>
            <a:endParaRPr lang="fr-FR"/>
          </a:p>
        </p:txBody>
      </p:sp>
      <p:sp>
        <p:nvSpPr>
          <p:cNvPr id="6" name="Footer Placeholder 5">
            <a:extLst>
              <a:ext uri="{FF2B5EF4-FFF2-40B4-BE49-F238E27FC236}">
                <a16:creationId xmlns:a16="http://schemas.microsoft.com/office/drawing/2014/main" id="{3789412F-0B1F-484B-8F82-FDD1628F1690}"/>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BBAF6179-048F-4CE2-9094-B6F262174D05}"/>
              </a:ext>
            </a:extLst>
          </p:cNvPr>
          <p:cNvSpPr>
            <a:spLocks noGrp="1"/>
          </p:cNvSpPr>
          <p:nvPr>
            <p:ph type="sldNum" sz="quarter" idx="12"/>
          </p:nvPr>
        </p:nvSpPr>
        <p:spPr/>
        <p:txBody>
          <a:bodyPr/>
          <a:lstStyle/>
          <a:p>
            <a:fld id="{FB56037D-43BB-46E5-BBD8-1DDFCC44719C}" type="slidenum">
              <a:rPr lang="fr-FR" smtClean="0"/>
              <a:pPr/>
              <a:t>‹#›</a:t>
            </a:fld>
            <a:endParaRPr lang="fr-FR"/>
          </a:p>
        </p:txBody>
      </p:sp>
    </p:spTree>
    <p:extLst>
      <p:ext uri="{BB962C8B-B14F-4D97-AF65-F5344CB8AC3E}">
        <p14:creationId xmlns:p14="http://schemas.microsoft.com/office/powerpoint/2010/main" val="130704215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8C5DD0-4D0C-4B1A-B2A4-0BB1D315CB9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DBDF4B3-8BC9-4B23-88EC-8F2845EC25B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386F29-17F4-4756-A8FD-0BC810A60527}"/>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EE64679-E2A3-4C53-8A3D-57F66CA6AB37}" type="datetime1">
              <a:rPr lang="fr-FR" smtClean="0"/>
              <a:pPr/>
              <a:t>25/12/2020</a:t>
            </a:fld>
            <a:endParaRPr lang="fr-FR"/>
          </a:p>
        </p:txBody>
      </p:sp>
      <p:sp>
        <p:nvSpPr>
          <p:cNvPr id="5" name="Footer Placeholder 4">
            <a:extLst>
              <a:ext uri="{FF2B5EF4-FFF2-40B4-BE49-F238E27FC236}">
                <a16:creationId xmlns:a16="http://schemas.microsoft.com/office/drawing/2014/main" id="{C1A8A874-FB1E-43B7-B947-8D56F124E31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3491B26C-3250-415E-B7C9-CBFAC9DEC5B9}"/>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56037D-43BB-46E5-BBD8-1DDFCC44719C}" type="slidenum">
              <a:rPr lang="fr-FR" smtClean="0"/>
              <a:pPr/>
              <a:t>‹#›</a:t>
            </a:fld>
            <a:endParaRPr lang="fr-FR"/>
          </a:p>
        </p:txBody>
      </p:sp>
    </p:spTree>
    <p:extLst>
      <p:ext uri="{BB962C8B-B14F-4D97-AF65-F5344CB8AC3E}">
        <p14:creationId xmlns:p14="http://schemas.microsoft.com/office/powerpoint/2010/main" val="2323571639"/>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ransition>
    <p:pull dir="d"/>
  </p:transition>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428596" y="199038"/>
            <a:ext cx="8286808" cy="5940088"/>
          </a:xfrm>
          <a:prstGeom prst="rect">
            <a:avLst/>
          </a:prstGeom>
          <a:noFill/>
          <a:ln w="127000" cmpd="sng">
            <a:noFill/>
          </a:ln>
          <a:effectLst>
            <a:innerShdw blurRad="63500" dist="50800">
              <a:prstClr val="black"/>
            </a:innerShdw>
          </a:effectLst>
          <a:scene3d>
            <a:camera prst="orthographicFront"/>
            <a:lightRig rig="glow" dir="t"/>
          </a:scene3d>
          <a:sp3d extrusionH="76200" prstMaterial="softEdge">
            <a:bevelT w="152400" h="50800" prst="softRound"/>
            <a:bevelB prst="slope"/>
            <a:extrusionClr>
              <a:schemeClr val="bg2"/>
            </a:extrusionClr>
            <a:contourClr>
              <a:schemeClr val="tx1"/>
            </a:contourClr>
          </a:sp3d>
        </p:spPr>
        <p:txBody>
          <a:bodyPr wrap="square">
            <a:spAutoFit/>
          </a:bodyPr>
          <a:lstStyle/>
          <a:p>
            <a:pPr algn="ctr">
              <a:spcBef>
                <a:spcPts val="0"/>
              </a:spcBef>
            </a:pPr>
            <a:r>
              <a:rPr lang="en-GB" sz="2800" b="1" cap="all" dirty="0" err="1">
                <a:solidFill>
                  <a:schemeClr val="accent1">
                    <a:lumMod val="75000"/>
                  </a:schemeClr>
                </a:solidFill>
                <a:effectLst>
                  <a:outerShdw blurRad="50800" dist="38100" algn="tr" rotWithShape="0">
                    <a:prstClr val="black">
                      <a:alpha val="40000"/>
                    </a:prstClr>
                  </a:outerShdw>
                </a:effectLst>
              </a:rPr>
              <a:t>Universite</a:t>
            </a:r>
            <a:r>
              <a:rPr lang="en-GB" sz="2800" b="1" cap="all" dirty="0">
                <a:solidFill>
                  <a:schemeClr val="accent1">
                    <a:lumMod val="75000"/>
                  </a:schemeClr>
                </a:solidFill>
                <a:effectLst>
                  <a:outerShdw blurRad="50800" dist="38100" algn="tr" rotWithShape="0">
                    <a:prstClr val="black">
                      <a:alpha val="40000"/>
                    </a:prstClr>
                  </a:outerShdw>
                </a:effectLst>
              </a:rPr>
              <a:t> de </a:t>
            </a:r>
            <a:r>
              <a:rPr lang="fr-FR" sz="2800" b="1" cap="all" dirty="0">
                <a:solidFill>
                  <a:schemeClr val="accent1">
                    <a:lumMod val="75000"/>
                  </a:schemeClr>
                </a:solidFill>
                <a:effectLst>
                  <a:outerShdw blurRad="50800" dist="38100" algn="tr" rotWithShape="0">
                    <a:prstClr val="black">
                      <a:alpha val="40000"/>
                    </a:prstClr>
                  </a:outerShdw>
                </a:effectLst>
              </a:rPr>
              <a:t>Biskra</a:t>
            </a:r>
          </a:p>
          <a:p>
            <a:pPr algn="ctr"/>
            <a:endParaRPr lang="fr-FR" sz="2400" b="1" dirty="0">
              <a:solidFill>
                <a:srgbClr val="C00000"/>
              </a:solidFill>
              <a:effectLst>
                <a:outerShdw blurRad="50800" dist="38100" algn="tr" rotWithShape="0">
                  <a:prstClr val="black">
                    <a:alpha val="40000"/>
                  </a:prstClr>
                </a:outerShdw>
              </a:effectLst>
            </a:endParaRPr>
          </a:p>
          <a:p>
            <a:pPr algn="ctr"/>
            <a:r>
              <a:rPr lang="ar-DZ" sz="4000" b="1" dirty="0">
                <a:solidFill>
                  <a:srgbClr val="C00000"/>
                </a:solidFill>
                <a:effectLst>
                  <a:outerShdw blurRad="50800" dist="38100" algn="tr" rotWithShape="0">
                    <a:prstClr val="black">
                      <a:alpha val="40000"/>
                    </a:prstClr>
                  </a:outerShdw>
                </a:effectLst>
              </a:rPr>
              <a:t>المحاضرة الثالثة</a:t>
            </a:r>
          </a:p>
          <a:p>
            <a:pPr algn="ctr"/>
            <a:r>
              <a:rPr lang="ar-DZ" sz="4000" b="1" dirty="0">
                <a:solidFill>
                  <a:srgbClr val="C00000"/>
                </a:solidFill>
                <a:effectLst>
                  <a:outerShdw blurRad="50800" dist="38100" algn="tr" rotWithShape="0">
                    <a:prstClr val="black">
                      <a:alpha val="40000"/>
                    </a:prstClr>
                  </a:outerShdw>
                </a:effectLst>
              </a:rPr>
              <a:t>موضوع البحث: كيف نربط المفاهيم بالمعطيات؟</a:t>
            </a:r>
          </a:p>
          <a:p>
            <a:pPr algn="ctr"/>
            <a:endParaRPr lang="ar-DZ" sz="3200" b="1" dirty="0">
              <a:solidFill>
                <a:srgbClr val="C00000"/>
              </a:solidFill>
              <a:effectLst>
                <a:outerShdw blurRad="50800" dist="38100" algn="tr" rotWithShape="0">
                  <a:prstClr val="black">
                    <a:alpha val="40000"/>
                  </a:prstClr>
                </a:outerShdw>
              </a:effectLst>
            </a:endParaRPr>
          </a:p>
          <a:p>
            <a:pPr algn="ctr"/>
            <a:r>
              <a:rPr lang="fr-FR" sz="3200" b="1" dirty="0">
                <a:solidFill>
                  <a:srgbClr val="C00000"/>
                </a:solidFill>
                <a:effectLst>
                  <a:outerShdw blurRad="50800" dist="38100" algn="tr" rotWithShape="0">
                    <a:prstClr val="black">
                      <a:alpha val="40000"/>
                    </a:prstClr>
                  </a:outerShdw>
                </a:effectLst>
              </a:rPr>
              <a:t>Objet de la recherche :</a:t>
            </a:r>
          </a:p>
          <a:p>
            <a:pPr algn="ctr"/>
            <a:r>
              <a:rPr lang="fr-FR" sz="3200" b="1" dirty="0">
                <a:solidFill>
                  <a:srgbClr val="C00000"/>
                </a:solidFill>
                <a:effectLst>
                  <a:outerShdw blurRad="50800" dist="38100" algn="tr" rotWithShape="0">
                    <a:prstClr val="black">
                      <a:alpha val="40000"/>
                    </a:prstClr>
                  </a:outerShdw>
                </a:effectLst>
              </a:rPr>
              <a:t> comment lier concepts et données ?</a:t>
            </a:r>
            <a:endParaRPr lang="fr-FR" sz="3200" dirty="0">
              <a:solidFill>
                <a:srgbClr val="C00000"/>
              </a:solidFill>
            </a:endParaRPr>
          </a:p>
          <a:p>
            <a:pPr algn="ctr"/>
            <a:endParaRPr lang="fr-FR" sz="2400" b="1" dirty="0">
              <a:solidFill>
                <a:srgbClr val="C00000"/>
              </a:solidFill>
              <a:effectLst>
                <a:outerShdw blurRad="50800" dist="38100" algn="tr" rotWithShape="0">
                  <a:prstClr val="black">
                    <a:alpha val="40000"/>
                  </a:prstClr>
                </a:outerShdw>
              </a:effectLst>
            </a:endParaRPr>
          </a:p>
          <a:p>
            <a:pPr algn="ctr"/>
            <a:r>
              <a:rPr lang="fr-FR" sz="2000" b="1" dirty="0">
                <a:solidFill>
                  <a:srgbClr val="00B050"/>
                </a:solidFill>
                <a:effectLst>
                  <a:outerShdw blurRad="50800" dist="38100" algn="tr" rotWithShape="0">
                    <a:prstClr val="black">
                      <a:alpha val="40000"/>
                    </a:prstClr>
                  </a:outerShdw>
                </a:effectLst>
              </a:rPr>
              <a:t>Dr. DEBLA Fateh</a:t>
            </a:r>
          </a:p>
          <a:p>
            <a:pPr algn="ctr"/>
            <a:r>
              <a:rPr lang="fr-FR" sz="2000" b="1" dirty="0">
                <a:solidFill>
                  <a:srgbClr val="00B050"/>
                </a:solidFill>
                <a:effectLst>
                  <a:outerShdw blurRad="50800" dist="38100" algn="tr" rotWithShape="0">
                    <a:prstClr val="black">
                      <a:alpha val="40000"/>
                    </a:prstClr>
                  </a:outerShdw>
                </a:effectLst>
              </a:rPr>
              <a:t>Maître de conférences, HDR</a:t>
            </a:r>
          </a:p>
          <a:p>
            <a:endParaRPr lang="fr-FR" sz="2000" b="1" dirty="0">
              <a:solidFill>
                <a:srgbClr val="00B050"/>
              </a:solidFill>
              <a:effectLst>
                <a:outerShdw blurRad="50800" dist="38100" algn="tr" rotWithShape="0">
                  <a:prstClr val="black">
                    <a:alpha val="40000"/>
                  </a:prstClr>
                </a:outerShdw>
              </a:effectLst>
            </a:endParaRPr>
          </a:p>
          <a:p>
            <a:pPr algn="ctr"/>
            <a:endParaRPr lang="fr-FR" sz="2000" b="1" dirty="0">
              <a:solidFill>
                <a:srgbClr val="00B0F0"/>
              </a:solidFill>
              <a:effectLst>
                <a:outerShdw blurRad="50800" dist="38100" algn="tr" rotWithShape="0">
                  <a:prstClr val="black">
                    <a:alpha val="40000"/>
                  </a:prstClr>
                </a:outerShdw>
              </a:effectLst>
            </a:endParaRPr>
          </a:p>
          <a:p>
            <a:pPr algn="ctr"/>
            <a:endParaRPr lang="fr-FR" sz="2400" b="1" dirty="0">
              <a:solidFill>
                <a:schemeClr val="bg1"/>
              </a:solidFill>
              <a:effectLst>
                <a:outerShdw blurRad="50800" dist="38100" algn="tr" rotWithShape="0">
                  <a:prstClr val="black">
                    <a:alpha val="40000"/>
                  </a:prstClr>
                </a:outerShdw>
              </a:effectLst>
            </a:endParaRPr>
          </a:p>
          <a:p>
            <a:pPr algn="ctr"/>
            <a:endParaRPr lang="ar-DZ" sz="2400" b="1" dirty="0">
              <a:solidFill>
                <a:srgbClr val="C00000"/>
              </a:solidFill>
              <a:effectLst>
                <a:outerShdw blurRad="50800" dist="38100" algn="tr" rotWithShape="0">
                  <a:prstClr val="black">
                    <a:alpha val="40000"/>
                  </a:prstClr>
                </a:outerShdw>
              </a:effectLst>
            </a:endParaRPr>
          </a:p>
        </p:txBody>
      </p:sp>
      <p:sp>
        <p:nvSpPr>
          <p:cNvPr id="2" name="Rectangle 1">
            <a:extLst>
              <a:ext uri="{FF2B5EF4-FFF2-40B4-BE49-F238E27FC236}">
                <a16:creationId xmlns:a16="http://schemas.microsoft.com/office/drawing/2014/main" id="{95173945-919B-4C17-A38A-D7FE59E88F01}"/>
              </a:ext>
            </a:extLst>
          </p:cNvPr>
          <p:cNvSpPr/>
          <p:nvPr/>
        </p:nvSpPr>
        <p:spPr>
          <a:xfrm>
            <a:off x="1350888" y="5708238"/>
            <a:ext cx="6442224" cy="369332"/>
          </a:xfrm>
          <a:prstGeom prst="rect">
            <a:avLst/>
          </a:prstGeom>
        </p:spPr>
        <p:txBody>
          <a:bodyPr wrap="square">
            <a:spAutoFit/>
          </a:bodyPr>
          <a:lstStyle/>
          <a:p>
            <a:pPr algn="ctr" rtl="1"/>
            <a:r>
              <a:rPr lang="ar-DZ" b="1" dirty="0">
                <a:solidFill>
                  <a:srgbClr val="C00000"/>
                </a:solidFill>
                <a:effectLst>
                  <a:outerShdw blurRad="50800" dist="38100" algn="tr" rotWithShape="0">
                    <a:prstClr val="black">
                      <a:alpha val="40000"/>
                    </a:prstClr>
                  </a:outerShdw>
                </a:effectLst>
              </a:rPr>
              <a:t>السنة الثانية ماستر </a:t>
            </a:r>
            <a:r>
              <a:rPr lang="en-GB" b="1" dirty="0">
                <a:solidFill>
                  <a:srgbClr val="C00000"/>
                </a:solidFill>
                <a:effectLst>
                  <a:outerShdw blurRad="50800" dist="38100" algn="tr" rotWithShape="0">
                    <a:prstClr val="black">
                      <a:alpha val="40000"/>
                    </a:prstClr>
                  </a:outerShdw>
                </a:effectLst>
              </a:rPr>
              <a:t>GRH, GSO, ENTRP</a:t>
            </a:r>
            <a:endParaRPr lang="fr-FR" b="1" dirty="0">
              <a:solidFill>
                <a:srgbClr val="C00000"/>
              </a:solidFill>
              <a:effectLst>
                <a:outerShdw blurRad="50800" dist="38100" algn="tr" rotWithShape="0">
                  <a:prstClr val="black">
                    <a:alpha val="40000"/>
                  </a:prstClr>
                </a:outerShdw>
              </a:effectLst>
            </a:endParaRPr>
          </a:p>
        </p:txBody>
      </p:sp>
    </p:spTree>
  </p:cSld>
  <p:clrMapOvr>
    <a:masterClrMapping/>
  </p:clrMapOvr>
  <p:transition>
    <p:pull dir="d"/>
  </p:transition>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428596" y="285728"/>
            <a:ext cx="8258204" cy="5786478"/>
          </a:xfrm>
          <a:ln>
            <a:noFill/>
          </a:ln>
        </p:spPr>
        <p:txBody>
          <a:bodyPr>
            <a:noAutofit/>
          </a:bodyPr>
          <a:lstStyle/>
          <a:p>
            <a:pPr>
              <a:buNone/>
            </a:pPr>
            <a:endParaRPr lang="fr-FR" sz="2800" b="1" dirty="0">
              <a:solidFill>
                <a:srgbClr val="0070C0"/>
              </a:solidFill>
            </a:endParaRPr>
          </a:p>
          <a:p>
            <a:pPr>
              <a:buNone/>
            </a:pPr>
            <a:endParaRPr lang="fr-FR" sz="2800" b="1" dirty="0">
              <a:solidFill>
                <a:srgbClr val="0070C0"/>
              </a:solidFill>
            </a:endParaRPr>
          </a:p>
          <a:p>
            <a:pPr>
              <a:buNone/>
            </a:pPr>
            <a:endParaRPr lang="fr-FR" sz="2800" b="1" dirty="0">
              <a:solidFill>
                <a:srgbClr val="0070C0"/>
              </a:solidFill>
            </a:endParaRPr>
          </a:p>
          <a:p>
            <a:pPr algn="ctr">
              <a:buNone/>
            </a:pPr>
            <a:r>
              <a:rPr lang="fr-FR" sz="2800" b="1" dirty="0">
                <a:solidFill>
                  <a:srgbClr val="0070C0"/>
                </a:solidFill>
              </a:rPr>
              <a:t>L’objet de la recherche dans une visée positiviste</a:t>
            </a:r>
          </a:p>
          <a:p>
            <a:pPr algn="ctr">
              <a:buNone/>
            </a:pPr>
            <a:endParaRPr lang="fr-FR" sz="2800" b="1" dirty="0">
              <a:solidFill>
                <a:schemeClr val="accent3">
                  <a:lumMod val="75000"/>
                </a:schemeClr>
              </a:solidFill>
            </a:endParaRPr>
          </a:p>
          <a:p>
            <a:pPr algn="ctr">
              <a:buNone/>
            </a:pPr>
            <a:endParaRPr lang="fr-FR" sz="2800" b="1" dirty="0">
              <a:solidFill>
                <a:schemeClr val="accent3">
                  <a:lumMod val="75000"/>
                </a:schemeClr>
              </a:solidFill>
            </a:endParaRPr>
          </a:p>
          <a:p>
            <a:pPr algn="ctr">
              <a:buNone/>
            </a:pPr>
            <a:endParaRPr lang="fr-FR" sz="2800" b="1" dirty="0">
              <a:solidFill>
                <a:schemeClr val="accent3">
                  <a:lumMod val="75000"/>
                </a:schemeClr>
              </a:solidFill>
            </a:endParaRPr>
          </a:p>
          <a:p>
            <a:pPr algn="ctr">
              <a:buNone/>
            </a:pPr>
            <a:endParaRPr lang="fr-FR" sz="2800" b="1" dirty="0">
              <a:solidFill>
                <a:schemeClr val="accent3">
                  <a:lumMod val="75000"/>
                </a:schemeClr>
              </a:solidFill>
            </a:endParaRPr>
          </a:p>
          <a:p>
            <a:pPr algn="ctr">
              <a:buNone/>
            </a:pPr>
            <a:endParaRPr lang="fr-FR" sz="2800" b="1" dirty="0">
              <a:solidFill>
                <a:schemeClr val="accent3">
                  <a:lumMod val="75000"/>
                </a:schemeClr>
              </a:solidFill>
            </a:endParaRPr>
          </a:p>
          <a:p>
            <a:pPr algn="ctr">
              <a:buNone/>
            </a:pPr>
            <a:endParaRPr lang="fr-FR" sz="2800" b="1" dirty="0">
              <a:solidFill>
                <a:schemeClr val="accent3">
                  <a:lumMod val="75000"/>
                </a:schemeClr>
              </a:solidFill>
            </a:endParaRPr>
          </a:p>
          <a:p>
            <a:pPr algn="ctr">
              <a:buNone/>
            </a:pPr>
            <a:endParaRPr lang="fr-FR" sz="2800" b="1" dirty="0">
              <a:solidFill>
                <a:schemeClr val="accent3">
                  <a:lumMod val="75000"/>
                </a:schemeClr>
              </a:solidFill>
            </a:endParaRPr>
          </a:p>
          <a:p>
            <a:pPr algn="ctr">
              <a:buNone/>
            </a:pPr>
            <a:endParaRPr lang="fr-FR" sz="2800" b="1" dirty="0">
              <a:solidFill>
                <a:schemeClr val="accent3">
                  <a:lumMod val="75000"/>
                </a:schemeClr>
              </a:solidFill>
            </a:endParaRPr>
          </a:p>
          <a:p>
            <a:pPr algn="ctr">
              <a:buNone/>
            </a:pPr>
            <a:endParaRPr lang="fr-FR" sz="2800" b="1" dirty="0">
              <a:solidFill>
                <a:schemeClr val="accent3">
                  <a:lumMod val="75000"/>
                </a:schemeClr>
              </a:solidFill>
            </a:endParaRPr>
          </a:p>
          <a:p>
            <a:pPr algn="ctr">
              <a:buNone/>
            </a:pPr>
            <a:endParaRPr lang="fr-FR" sz="2800" b="1" dirty="0">
              <a:solidFill>
                <a:schemeClr val="accent3">
                  <a:lumMod val="75000"/>
                </a:schemeClr>
              </a:solidFill>
            </a:endParaRPr>
          </a:p>
          <a:p>
            <a:pPr algn="ctr">
              <a:buNone/>
            </a:pPr>
            <a:r>
              <a:rPr lang="fr-FR" sz="2800" b="1" dirty="0">
                <a:solidFill>
                  <a:schemeClr val="accent3">
                    <a:lumMod val="75000"/>
                  </a:schemeClr>
                </a:solidFill>
              </a:rPr>
              <a:t>Expliquer les réalités sous jacentes des phénomènes</a:t>
            </a:r>
          </a:p>
          <a:p>
            <a:pPr algn="ctr">
              <a:buNone/>
            </a:pPr>
            <a:r>
              <a:rPr lang="fr-FR" sz="2800" b="1" dirty="0">
                <a:solidFill>
                  <a:schemeClr val="accent3">
                    <a:lumMod val="75000"/>
                  </a:schemeClr>
                </a:solidFill>
              </a:rPr>
              <a:t> </a:t>
            </a:r>
            <a:endParaRPr lang="fr-FR" sz="3400" b="1" dirty="0">
              <a:solidFill>
                <a:schemeClr val="accent3">
                  <a:lumMod val="75000"/>
                </a:schemeClr>
              </a:solidFill>
            </a:endParaRPr>
          </a:p>
          <a:p>
            <a:pPr>
              <a:buNone/>
            </a:pPr>
            <a:endParaRPr lang="fr-FR" sz="2800" b="1" dirty="0">
              <a:solidFill>
                <a:srgbClr val="0070C0"/>
              </a:solidFill>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10</a:t>
            </a:fld>
            <a:endParaRPr lang="fr-FR"/>
          </a:p>
        </p:txBody>
      </p:sp>
      <p:sp>
        <p:nvSpPr>
          <p:cNvPr id="4" name="Rectangle à coins arrondis 3"/>
          <p:cNvSpPr/>
          <p:nvPr/>
        </p:nvSpPr>
        <p:spPr>
          <a:xfrm>
            <a:off x="4429124" y="2357430"/>
            <a:ext cx="3571900" cy="928694"/>
          </a:xfrm>
          <a:prstGeom prst="roundRect">
            <a:avLst/>
          </a:prstGeom>
          <a:solidFill>
            <a:schemeClr val="accent1">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Déterminer les incohérences  d’une théorie </a:t>
            </a:r>
          </a:p>
        </p:txBody>
      </p:sp>
      <p:sp>
        <p:nvSpPr>
          <p:cNvPr id="5" name="Rectangle à coins arrondis 4"/>
          <p:cNvSpPr/>
          <p:nvPr/>
        </p:nvSpPr>
        <p:spPr>
          <a:xfrm>
            <a:off x="4429124" y="3786190"/>
            <a:ext cx="3571900" cy="928694"/>
          </a:xfrm>
          <a:prstGeom prst="roundRect">
            <a:avLst/>
          </a:prstGeom>
          <a:solidFill>
            <a:schemeClr val="accent1">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Formulation d’une question = construction d’un OR</a:t>
            </a:r>
          </a:p>
        </p:txBody>
      </p:sp>
      <p:sp>
        <p:nvSpPr>
          <p:cNvPr id="7" name="Rectangle à coins arrondis 6"/>
          <p:cNvSpPr/>
          <p:nvPr/>
        </p:nvSpPr>
        <p:spPr>
          <a:xfrm>
            <a:off x="4357686" y="5214950"/>
            <a:ext cx="3571900" cy="928694"/>
          </a:xfrm>
          <a:prstGeom prst="roundRect">
            <a:avLst/>
          </a:prstGeom>
          <a:solidFill>
            <a:schemeClr val="accent1">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La découverte de la  structure intrinsèque du réel</a:t>
            </a:r>
          </a:p>
        </p:txBody>
      </p:sp>
      <p:sp>
        <p:nvSpPr>
          <p:cNvPr id="8" name="Flèche vers le bas 7"/>
          <p:cNvSpPr/>
          <p:nvPr/>
        </p:nvSpPr>
        <p:spPr>
          <a:xfrm>
            <a:off x="4572000" y="3357562"/>
            <a:ext cx="428628" cy="500066"/>
          </a:xfrm>
          <a:prstGeom prst="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6000760" y="4714884"/>
            <a:ext cx="428628" cy="500066"/>
          </a:xfrm>
          <a:prstGeom prst="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71406" y="2509830"/>
            <a:ext cx="3571900" cy="3276624"/>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FFFF00"/>
                </a:solidFill>
              </a:rPr>
              <a:t>Le réel  à une essence propre</a:t>
            </a:r>
          </a:p>
          <a:p>
            <a:pPr algn="ctr"/>
            <a:r>
              <a:rPr lang="fr-FR" b="1" dirty="0">
                <a:solidFill>
                  <a:srgbClr val="FFFF00"/>
                </a:solidFill>
              </a:rPr>
              <a:t>Des hypothèses ontologiques, </a:t>
            </a:r>
          </a:p>
          <a:p>
            <a:pPr algn="ctr"/>
            <a:r>
              <a:rPr lang="fr-FR" b="1" dirty="0">
                <a:solidFill>
                  <a:srgbClr val="FFFF00"/>
                </a:solidFill>
              </a:rPr>
              <a:t>Recherche de la causalité et  de l’exactitude des lois.</a:t>
            </a:r>
          </a:p>
          <a:p>
            <a:pPr algn="ctr"/>
            <a:endParaRPr lang="fr-FR" b="1" dirty="0">
              <a:solidFill>
                <a:srgbClr val="FFFF00"/>
              </a:solidFill>
            </a:endParaRPr>
          </a:p>
          <a:p>
            <a:pPr algn="ctr"/>
            <a:r>
              <a:rPr lang="fr-FR" b="1" dirty="0">
                <a:solidFill>
                  <a:srgbClr val="FFFF00"/>
                </a:solidFill>
              </a:rPr>
              <a:t>L’OR se fait à travers  le questionnement des  faits à travers la recherche dans les lacunes des théories expliquant le réel. </a:t>
            </a:r>
          </a:p>
        </p:txBody>
      </p:sp>
    </p:spTree>
  </p:cSld>
  <p:clrMapOvr>
    <a:masterClrMapping/>
  </p:clrMapOvr>
  <p:transition>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428596" y="285728"/>
            <a:ext cx="8258204" cy="5786478"/>
          </a:xfrm>
          <a:ln>
            <a:noFill/>
          </a:ln>
        </p:spPr>
        <p:txBody>
          <a:bodyPr>
            <a:noAutofit/>
          </a:bodyPr>
          <a:lstStyle/>
          <a:p>
            <a:pPr>
              <a:buNone/>
            </a:pPr>
            <a:endParaRPr lang="fr-FR" sz="2800" b="1" dirty="0">
              <a:solidFill>
                <a:srgbClr val="0070C0"/>
              </a:solidFill>
            </a:endParaRPr>
          </a:p>
          <a:p>
            <a:pPr>
              <a:buNone/>
            </a:pPr>
            <a:endParaRPr lang="fr-FR" sz="2800" b="1" dirty="0">
              <a:solidFill>
                <a:srgbClr val="0070C0"/>
              </a:solidFill>
            </a:endParaRPr>
          </a:p>
          <a:p>
            <a:pPr>
              <a:buNone/>
            </a:pPr>
            <a:endParaRPr lang="fr-FR" sz="2800" b="1" dirty="0">
              <a:solidFill>
                <a:srgbClr val="0070C0"/>
              </a:solidFill>
            </a:endParaRPr>
          </a:p>
          <a:p>
            <a:pPr algn="ctr">
              <a:buNone/>
            </a:pPr>
            <a:r>
              <a:rPr lang="fr-FR" sz="2800" b="1" dirty="0">
                <a:solidFill>
                  <a:srgbClr val="C00000"/>
                </a:solidFill>
              </a:rPr>
              <a:t>L’objet de la recherche dans une visée interprétativiste</a:t>
            </a:r>
            <a:endParaRPr lang="fr-FR" sz="3400" b="1" dirty="0">
              <a:solidFill>
                <a:srgbClr val="C00000"/>
              </a:solidFill>
            </a:endParaRPr>
          </a:p>
          <a:p>
            <a:pPr>
              <a:buNone/>
            </a:pPr>
            <a:endParaRPr lang="fr-FR" sz="2800" b="1" dirty="0">
              <a:solidFill>
                <a:srgbClr val="0070C0"/>
              </a:solidFill>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11</a:t>
            </a:fld>
            <a:endParaRPr lang="fr-FR"/>
          </a:p>
        </p:txBody>
      </p:sp>
      <p:sp>
        <p:nvSpPr>
          <p:cNvPr id="4" name="Rectangle à coins arrondis 3"/>
          <p:cNvSpPr/>
          <p:nvPr/>
        </p:nvSpPr>
        <p:spPr>
          <a:xfrm>
            <a:off x="5143504" y="2786058"/>
            <a:ext cx="3571900" cy="928694"/>
          </a:xfrm>
          <a:prstGeom prst="roundRect">
            <a:avLst/>
          </a:prstGeom>
          <a:solidFill>
            <a:srgbClr val="00B050">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Interaction entre le chercheur et le phénomène étudiée</a:t>
            </a:r>
          </a:p>
        </p:txBody>
      </p:sp>
      <p:sp>
        <p:nvSpPr>
          <p:cNvPr id="5" name="Rectangle à coins arrondis 4"/>
          <p:cNvSpPr/>
          <p:nvPr/>
        </p:nvSpPr>
        <p:spPr>
          <a:xfrm>
            <a:off x="428596" y="2857496"/>
            <a:ext cx="3571900" cy="928694"/>
          </a:xfrm>
          <a:prstGeom prst="roundRect">
            <a:avLst/>
          </a:prstGeom>
          <a:solidFill>
            <a:srgbClr val="00B050">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OR</a:t>
            </a:r>
          </a:p>
        </p:txBody>
      </p:sp>
      <p:sp>
        <p:nvSpPr>
          <p:cNvPr id="7" name="Rectangle à coins arrondis 6"/>
          <p:cNvSpPr/>
          <p:nvPr/>
        </p:nvSpPr>
        <p:spPr>
          <a:xfrm>
            <a:off x="2571736" y="4429132"/>
            <a:ext cx="4357718" cy="928694"/>
          </a:xfrm>
          <a:prstGeom prst="roundRect">
            <a:avLst/>
          </a:prstGeom>
          <a:solidFill>
            <a:srgbClr val="00B050">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Développer  une compréhension du réel/ du phénomène étudiée</a:t>
            </a:r>
          </a:p>
        </p:txBody>
      </p:sp>
      <p:sp>
        <p:nvSpPr>
          <p:cNvPr id="10" name="Flèche gauche 9"/>
          <p:cNvSpPr/>
          <p:nvPr/>
        </p:nvSpPr>
        <p:spPr>
          <a:xfrm>
            <a:off x="4071934" y="3143248"/>
            <a:ext cx="928694"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droite 10"/>
          <p:cNvSpPr/>
          <p:nvPr/>
        </p:nvSpPr>
        <p:spPr>
          <a:xfrm>
            <a:off x="4143372" y="3357562"/>
            <a:ext cx="928694"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vers le haut 11"/>
          <p:cNvSpPr/>
          <p:nvPr/>
        </p:nvSpPr>
        <p:spPr>
          <a:xfrm>
            <a:off x="5715008" y="3786190"/>
            <a:ext cx="214314" cy="42862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vers le bas 12"/>
          <p:cNvSpPr/>
          <p:nvPr/>
        </p:nvSpPr>
        <p:spPr>
          <a:xfrm>
            <a:off x="5500694" y="3786190"/>
            <a:ext cx="214314"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vers le bas 13"/>
          <p:cNvSpPr/>
          <p:nvPr/>
        </p:nvSpPr>
        <p:spPr>
          <a:xfrm>
            <a:off x="3143240" y="3929066"/>
            <a:ext cx="214314"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vers le haut 14"/>
          <p:cNvSpPr/>
          <p:nvPr/>
        </p:nvSpPr>
        <p:spPr>
          <a:xfrm>
            <a:off x="3357554" y="3929066"/>
            <a:ext cx="214314" cy="42862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à coins arrondis 15"/>
          <p:cNvSpPr/>
          <p:nvPr/>
        </p:nvSpPr>
        <p:spPr>
          <a:xfrm>
            <a:off x="142844" y="5643578"/>
            <a:ext cx="8429684" cy="1000132"/>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002060"/>
                </a:solidFill>
              </a:rPr>
              <a:t>Hypothèses phénoménologiques, l’objectif est de développer une compréhension de la réalité sociale et non pas la découverte des lois et ceci passe à travers le sens donné par les acteurs  au monde social.  De ce fait, une prise en compte de leurs intentions et convictions  serait indispensable. </a:t>
            </a:r>
          </a:p>
        </p:txBody>
      </p:sp>
    </p:spTree>
  </p:cSld>
  <p:clrMapOvr>
    <a:masterClrMapping/>
  </p:clrMapOvr>
  <p:transition>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428596" y="285728"/>
            <a:ext cx="8258204" cy="5786478"/>
          </a:xfrm>
          <a:ln>
            <a:noFill/>
          </a:ln>
        </p:spPr>
        <p:txBody>
          <a:bodyPr>
            <a:noAutofit/>
          </a:bodyPr>
          <a:lstStyle/>
          <a:p>
            <a:pPr>
              <a:buNone/>
            </a:pPr>
            <a:endParaRPr lang="fr-FR" sz="2800" b="1" dirty="0">
              <a:solidFill>
                <a:srgbClr val="0070C0"/>
              </a:solidFill>
            </a:endParaRPr>
          </a:p>
          <a:p>
            <a:pPr>
              <a:buNone/>
            </a:pPr>
            <a:endParaRPr lang="fr-FR" sz="2800" b="1" dirty="0">
              <a:solidFill>
                <a:srgbClr val="0070C0"/>
              </a:solidFill>
            </a:endParaRPr>
          </a:p>
          <a:p>
            <a:pPr>
              <a:buNone/>
            </a:pPr>
            <a:endParaRPr lang="fr-FR" sz="2800" b="1" dirty="0">
              <a:solidFill>
                <a:srgbClr val="0070C0"/>
              </a:solidFill>
            </a:endParaRPr>
          </a:p>
          <a:p>
            <a:pPr algn="ctr">
              <a:buNone/>
            </a:pPr>
            <a:r>
              <a:rPr lang="fr-FR" sz="2800" b="1" dirty="0">
                <a:solidFill>
                  <a:srgbClr val="00B050"/>
                </a:solidFill>
              </a:rPr>
              <a:t>L’objet de la recherche dans une visée constructivisme</a:t>
            </a:r>
            <a:endParaRPr lang="fr-FR" sz="3400" b="1" dirty="0">
              <a:solidFill>
                <a:srgbClr val="00B050"/>
              </a:solidFill>
            </a:endParaRPr>
          </a:p>
          <a:p>
            <a:pPr>
              <a:buNone/>
            </a:pPr>
            <a:endParaRPr lang="fr-FR" sz="2800" b="1" dirty="0">
              <a:solidFill>
                <a:srgbClr val="0070C0"/>
              </a:solidFill>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12</a:t>
            </a:fld>
            <a:endParaRPr lang="fr-FR"/>
          </a:p>
        </p:txBody>
      </p:sp>
      <p:sp>
        <p:nvSpPr>
          <p:cNvPr id="4" name="Rectangle à coins arrondis 3"/>
          <p:cNvSpPr/>
          <p:nvPr/>
        </p:nvSpPr>
        <p:spPr>
          <a:xfrm>
            <a:off x="2857488" y="3643314"/>
            <a:ext cx="3571900" cy="928694"/>
          </a:xfrm>
          <a:prstGeom prst="roundRect">
            <a:avLst/>
          </a:prstGeom>
          <a:solidFill>
            <a:srgbClr val="0070C0">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Le besoin de transformer  les modes de réponses classiques</a:t>
            </a:r>
          </a:p>
        </p:txBody>
      </p:sp>
      <p:sp>
        <p:nvSpPr>
          <p:cNvPr id="5" name="Rectangle à coins arrondis 4"/>
          <p:cNvSpPr/>
          <p:nvPr/>
        </p:nvSpPr>
        <p:spPr>
          <a:xfrm>
            <a:off x="142844" y="2571744"/>
            <a:ext cx="3571900" cy="928694"/>
          </a:xfrm>
          <a:prstGeom prst="roundRect">
            <a:avLst/>
          </a:prstGeom>
          <a:solidFill>
            <a:srgbClr val="0070C0">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L’élaboration de l’OR</a:t>
            </a:r>
          </a:p>
        </p:txBody>
      </p:sp>
      <p:sp>
        <p:nvSpPr>
          <p:cNvPr id="7" name="Rectangle à coins arrondis 6"/>
          <p:cNvSpPr/>
          <p:nvPr/>
        </p:nvSpPr>
        <p:spPr>
          <a:xfrm>
            <a:off x="71406" y="4929198"/>
            <a:ext cx="4357718" cy="928694"/>
          </a:xfrm>
          <a:prstGeom prst="roundRect">
            <a:avLst/>
          </a:prstGeom>
          <a:solidFill>
            <a:srgbClr val="0070C0">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Mettre une représentation pratique du phénomène étudiée</a:t>
            </a:r>
          </a:p>
        </p:txBody>
      </p:sp>
      <p:sp>
        <p:nvSpPr>
          <p:cNvPr id="12" name="Flèche vers le haut 11"/>
          <p:cNvSpPr/>
          <p:nvPr/>
        </p:nvSpPr>
        <p:spPr>
          <a:xfrm>
            <a:off x="3428992" y="4572008"/>
            <a:ext cx="214314" cy="428628"/>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vers le bas 12"/>
          <p:cNvSpPr/>
          <p:nvPr/>
        </p:nvSpPr>
        <p:spPr>
          <a:xfrm>
            <a:off x="3214678" y="4429132"/>
            <a:ext cx="214314" cy="428628"/>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vers le bas 13"/>
          <p:cNvSpPr/>
          <p:nvPr/>
        </p:nvSpPr>
        <p:spPr>
          <a:xfrm>
            <a:off x="3143240" y="3286124"/>
            <a:ext cx="214314" cy="428628"/>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vers le haut 14"/>
          <p:cNvSpPr/>
          <p:nvPr/>
        </p:nvSpPr>
        <p:spPr>
          <a:xfrm>
            <a:off x="3357554" y="3286124"/>
            <a:ext cx="214314" cy="428628"/>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à coins arrondis 15"/>
          <p:cNvSpPr/>
          <p:nvPr/>
        </p:nvSpPr>
        <p:spPr>
          <a:xfrm>
            <a:off x="6572264" y="2285992"/>
            <a:ext cx="2571736" cy="428628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accent3">
                    <a:lumMod val="75000"/>
                  </a:schemeClr>
                </a:solidFill>
              </a:rPr>
              <a:t>Il n’y a pas pour le chercheur ni observations, ni données, ni lois de la nature, ni un objet extérieur. </a:t>
            </a:r>
          </a:p>
          <a:p>
            <a:pPr algn="ctr"/>
            <a:endParaRPr lang="fr-FR" sz="1600" b="1" dirty="0">
              <a:solidFill>
                <a:schemeClr val="tx1"/>
              </a:solidFill>
            </a:endParaRPr>
          </a:p>
          <a:p>
            <a:pPr algn="ctr"/>
            <a:r>
              <a:rPr lang="fr-FR" sz="1600" b="1" dirty="0">
                <a:solidFill>
                  <a:schemeClr val="accent3">
                    <a:lumMod val="75000"/>
                  </a:schemeClr>
                </a:solidFill>
              </a:rPr>
              <a:t>Le réel est fait de l’expérience personnelle du chercheur (ses intentions et motivations)</a:t>
            </a:r>
          </a:p>
          <a:p>
            <a:pPr algn="ctr"/>
            <a:endParaRPr lang="fr-FR" sz="1600" b="1" dirty="0">
              <a:solidFill>
                <a:schemeClr val="tx1"/>
              </a:solidFill>
            </a:endParaRPr>
          </a:p>
          <a:p>
            <a:pPr algn="ctr"/>
            <a:r>
              <a:rPr lang="fr-FR" sz="1600" b="1" dirty="0">
                <a:solidFill>
                  <a:schemeClr val="accent3">
                    <a:lumMod val="75000"/>
                  </a:schemeClr>
                </a:solidFill>
              </a:rPr>
              <a:t>La connaissance proposée est  conjoncturelle, relative et intentionnelle </a:t>
            </a:r>
          </a:p>
        </p:txBody>
      </p:sp>
      <p:sp>
        <p:nvSpPr>
          <p:cNvPr id="18" name="Flèche vers le bas 17"/>
          <p:cNvSpPr/>
          <p:nvPr/>
        </p:nvSpPr>
        <p:spPr>
          <a:xfrm>
            <a:off x="1071538" y="3571876"/>
            <a:ext cx="214314" cy="1285884"/>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vers le haut 18"/>
          <p:cNvSpPr/>
          <p:nvPr/>
        </p:nvSpPr>
        <p:spPr>
          <a:xfrm>
            <a:off x="1285852" y="3571876"/>
            <a:ext cx="214314" cy="1285884"/>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pull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571744"/>
            <a:ext cx="8143932" cy="1071570"/>
          </a:xfrm>
          <a:solidFill>
            <a:schemeClr val="bg2">
              <a:lumMod val="90000"/>
            </a:schemeClr>
          </a:solidFill>
        </p:spPr>
        <p:txBody>
          <a:bodyPr>
            <a:noAutofit/>
          </a:bodyPr>
          <a:lstStyle/>
          <a:p>
            <a:pPr lvl="1" algn="ctr" rtl="0"/>
            <a:r>
              <a:rPr lang="fr-FR" sz="3600" b="1" dirty="0">
                <a:solidFill>
                  <a:schemeClr val="accent3">
                    <a:lumMod val="75000"/>
                  </a:schemeClr>
                </a:solidFill>
              </a:rPr>
              <a:t>Comment lier concepts et données?</a:t>
            </a:r>
            <a:endParaRPr lang="ar-DZ" sz="3600" b="1" dirty="0">
              <a:solidFill>
                <a:schemeClr val="accent3">
                  <a:lumMod val="75000"/>
                </a:schemeClr>
              </a:solidFill>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13</a:t>
            </a:fld>
            <a:endParaRPr lang="fr-FR"/>
          </a:p>
        </p:txBody>
      </p:sp>
    </p:spTree>
  </p:cSld>
  <p:clrMapOvr>
    <a:masterClrMapping/>
  </p:clrMapOvr>
  <p:transition>
    <p:pull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FB56037D-43BB-46E5-BBD8-1DDFCC44719C}" type="slidenum">
              <a:rPr lang="fr-FR" smtClean="0"/>
              <a:pPr/>
              <a:t>14</a:t>
            </a:fld>
            <a:endParaRPr lang="fr-FR"/>
          </a:p>
        </p:txBody>
      </p:sp>
      <p:graphicFrame>
        <p:nvGraphicFramePr>
          <p:cNvPr id="4" name="Tableau 3"/>
          <p:cNvGraphicFramePr>
            <a:graphicFrameLocks noGrp="1"/>
          </p:cNvGraphicFramePr>
          <p:nvPr/>
        </p:nvGraphicFramePr>
        <p:xfrm>
          <a:off x="357158" y="1696634"/>
          <a:ext cx="8501122" cy="4875638"/>
        </p:xfrm>
        <a:graphic>
          <a:graphicData uri="http://schemas.openxmlformats.org/drawingml/2006/table">
            <a:tbl>
              <a:tblPr rtl="1" firstRow="1" bandRow="1">
                <a:tableStyleId>{5940675A-B579-460E-94D1-54222C63F5DA}</a:tableStyleId>
              </a:tblPr>
              <a:tblGrid>
                <a:gridCol w="3353254">
                  <a:extLst>
                    <a:ext uri="{9D8B030D-6E8A-4147-A177-3AD203B41FA5}">
                      <a16:colId xmlns:a16="http://schemas.microsoft.com/office/drawing/2014/main" val="20000"/>
                    </a:ext>
                  </a:extLst>
                </a:gridCol>
                <a:gridCol w="2210252">
                  <a:extLst>
                    <a:ext uri="{9D8B030D-6E8A-4147-A177-3AD203B41FA5}">
                      <a16:colId xmlns:a16="http://schemas.microsoft.com/office/drawing/2014/main" val="20001"/>
                    </a:ext>
                  </a:extLst>
                </a:gridCol>
                <a:gridCol w="2937616">
                  <a:extLst>
                    <a:ext uri="{9D8B030D-6E8A-4147-A177-3AD203B41FA5}">
                      <a16:colId xmlns:a16="http://schemas.microsoft.com/office/drawing/2014/main" val="20002"/>
                    </a:ext>
                  </a:extLst>
                </a:gridCol>
              </a:tblGrid>
              <a:tr h="906559">
                <a:tc>
                  <a:txBody>
                    <a:bodyPr/>
                    <a:lstStyle/>
                    <a:p>
                      <a:pPr algn="ctr" rtl="0"/>
                      <a:r>
                        <a:rPr lang="fr-FR" sz="2800" b="1" dirty="0">
                          <a:solidFill>
                            <a:srgbClr val="0070C0"/>
                          </a:solidFill>
                        </a:rPr>
                        <a:t>Leur contenu</a:t>
                      </a:r>
                      <a:endParaRPr lang="ar-DZ" sz="2800" b="1" dirty="0">
                        <a:solidFill>
                          <a:srgbClr val="0070C0"/>
                        </a:solidFill>
                      </a:endParaRPr>
                    </a:p>
                  </a:txBody>
                  <a:tcPr/>
                </a:tc>
                <a:tc>
                  <a:txBody>
                    <a:bodyPr/>
                    <a:lstStyle/>
                    <a:p>
                      <a:pPr algn="ctr" rtl="0"/>
                      <a:r>
                        <a:rPr lang="fr-FR" sz="2800" b="1" dirty="0">
                          <a:solidFill>
                            <a:srgbClr val="0070C0"/>
                          </a:solidFill>
                        </a:rPr>
                        <a:t>Les grandes étapes</a:t>
                      </a:r>
                      <a:endParaRPr lang="ar-DZ" sz="2800" b="1" dirty="0">
                        <a:solidFill>
                          <a:srgbClr val="0070C0"/>
                        </a:solidFill>
                      </a:endParaRPr>
                    </a:p>
                  </a:txBody>
                  <a:tcPr/>
                </a:tc>
                <a:tc>
                  <a:txBody>
                    <a:bodyPr/>
                    <a:lstStyle/>
                    <a:p>
                      <a:pPr algn="l" rtl="0"/>
                      <a:endParaRPr lang="ar-DZ" sz="20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extLst>
                  <a:ext uri="{0D108BD9-81ED-4DB2-BD59-A6C34878D82A}">
                    <a16:rowId xmlns:a16="http://schemas.microsoft.com/office/drawing/2014/main" val="10000"/>
                  </a:ext>
                </a:extLst>
              </a:tr>
              <a:tr h="647542">
                <a:tc>
                  <a:txBody>
                    <a:bodyPr/>
                    <a:lstStyle/>
                    <a:p>
                      <a:pPr algn="just" rtl="0"/>
                      <a:r>
                        <a:rPr lang="fr-FR" sz="1800" b="1" dirty="0"/>
                        <a:t>Objet ou problématique et question(s)</a:t>
                      </a:r>
                      <a:r>
                        <a:rPr lang="fr-FR" sz="1800" b="1" baseline="0" dirty="0"/>
                        <a:t> de recherche</a:t>
                      </a:r>
                      <a:endParaRPr lang="ar-DZ" sz="1800" b="1" dirty="0"/>
                    </a:p>
                  </a:txBody>
                  <a:tcPr>
                    <a:solidFill>
                      <a:srgbClr val="00B050"/>
                    </a:solidFill>
                  </a:tcPr>
                </a:tc>
                <a:tc>
                  <a:txBody>
                    <a:bodyPr/>
                    <a:lstStyle/>
                    <a:p>
                      <a:pPr algn="ctr" rtl="0"/>
                      <a:r>
                        <a:rPr lang="fr-FR" sz="2400" b="1" dirty="0">
                          <a:solidFill>
                            <a:srgbClr val="C00000"/>
                          </a:solidFill>
                        </a:rPr>
                        <a:t>Concevoir</a:t>
                      </a:r>
                      <a:endParaRPr lang="ar-DZ" sz="2400" b="1" dirty="0">
                        <a:solidFill>
                          <a:srgbClr val="C00000"/>
                        </a:solidFill>
                      </a:endParaRPr>
                    </a:p>
                  </a:txBody>
                  <a:tcPr>
                    <a:solidFill>
                      <a:srgbClr val="00B050"/>
                    </a:solidFill>
                  </a:tcPr>
                </a:tc>
                <a:tc rowSpan="3">
                  <a:txBody>
                    <a:bodyPr/>
                    <a:lstStyle/>
                    <a:p>
                      <a:pPr algn="l" rtl="0"/>
                      <a:endParaRPr lang="fr-FR" sz="2000" dirty="0"/>
                    </a:p>
                    <a:p>
                      <a:pPr algn="l" rtl="0"/>
                      <a:endParaRPr lang="fr-FR" sz="2000" dirty="0"/>
                    </a:p>
                    <a:p>
                      <a:pPr algn="l" rtl="0"/>
                      <a:endParaRPr lang="fr-FR" sz="2000" dirty="0"/>
                    </a:p>
                    <a:p>
                      <a:pPr algn="l" rtl="0"/>
                      <a:endParaRPr lang="fr-FR" sz="2000" dirty="0"/>
                    </a:p>
                    <a:p>
                      <a:pPr algn="ctr" rtl="0"/>
                      <a:r>
                        <a:rPr lang="fr-FR" sz="2800" b="1" dirty="0">
                          <a:solidFill>
                            <a:srgbClr val="C00000"/>
                          </a:solidFill>
                        </a:rPr>
                        <a:t>Construire</a:t>
                      </a:r>
                    </a:p>
                    <a:p>
                      <a:pPr algn="ctr" rtl="0"/>
                      <a:r>
                        <a:rPr lang="fr-FR" sz="2800" b="1" baseline="0" dirty="0">
                          <a:solidFill>
                            <a:srgbClr val="C00000"/>
                          </a:solidFill>
                        </a:rPr>
                        <a:t>le processus</a:t>
                      </a:r>
                      <a:endParaRPr lang="ar-DZ" sz="2800" b="1" dirty="0">
                        <a:solidFill>
                          <a:srgbClr val="C00000"/>
                        </a:solidFill>
                      </a:endParaRPr>
                    </a:p>
                  </a:txBody>
                  <a:tcPr/>
                </a:tc>
                <a:extLst>
                  <a:ext uri="{0D108BD9-81ED-4DB2-BD59-A6C34878D82A}">
                    <a16:rowId xmlns:a16="http://schemas.microsoft.com/office/drawing/2014/main" val="10001"/>
                  </a:ext>
                </a:extLst>
              </a:tr>
              <a:tr h="1562346">
                <a:tc>
                  <a:txBody>
                    <a:bodyPr/>
                    <a:lstStyle/>
                    <a:p>
                      <a:pPr algn="just" rtl="0"/>
                      <a:r>
                        <a:rPr lang="fr-FR" sz="1800" b="1" dirty="0"/>
                        <a:t>-Construire le canevas ou architecture de la recherche</a:t>
                      </a:r>
                    </a:p>
                    <a:p>
                      <a:pPr algn="l" rtl="0"/>
                      <a:r>
                        <a:rPr lang="fr-FR" sz="1800" b="1" dirty="0"/>
                        <a:t>-Lier</a:t>
                      </a:r>
                      <a:r>
                        <a:rPr lang="fr-FR" sz="1800" b="1" baseline="0" dirty="0"/>
                        <a:t> concepts et données</a:t>
                      </a:r>
                    </a:p>
                    <a:p>
                      <a:pPr algn="l" rtl="0"/>
                      <a:r>
                        <a:rPr lang="fr-FR" sz="1800" b="1" baseline="0" dirty="0"/>
                        <a:t>-Collecter les données</a:t>
                      </a:r>
                    </a:p>
                    <a:p>
                      <a:pPr algn="l" rtl="0"/>
                      <a:r>
                        <a:rPr lang="fr-FR" sz="1800" b="1" baseline="0" dirty="0"/>
                        <a:t>-Choisir l’échantillon</a:t>
                      </a:r>
                    </a:p>
                    <a:p>
                      <a:pPr algn="just" rtl="0"/>
                      <a:r>
                        <a:rPr lang="fr-FR" sz="1800" b="1" baseline="0" dirty="0"/>
                        <a:t>-Coder et traiter les données </a:t>
                      </a:r>
                      <a:endParaRPr lang="ar-DZ" sz="1800" b="1" dirty="0"/>
                    </a:p>
                  </a:txBody>
                  <a:tcPr/>
                </a:tc>
                <a:tc>
                  <a:txBody>
                    <a:bodyPr/>
                    <a:lstStyle/>
                    <a:p>
                      <a:pPr algn="ctr" rtl="0"/>
                      <a:r>
                        <a:rPr lang="fr-FR" sz="2400" b="1" dirty="0">
                          <a:solidFill>
                            <a:srgbClr val="C00000"/>
                          </a:solidFill>
                        </a:rPr>
                        <a:t>Mettre</a:t>
                      </a:r>
                    </a:p>
                    <a:p>
                      <a:pPr algn="ctr" rtl="0"/>
                      <a:r>
                        <a:rPr lang="fr-FR" sz="2400" b="1" dirty="0">
                          <a:solidFill>
                            <a:srgbClr val="C00000"/>
                          </a:solidFill>
                        </a:rPr>
                        <a:t>en œuvre</a:t>
                      </a:r>
                      <a:endParaRPr lang="ar-DZ" sz="2400" b="1" dirty="0">
                        <a:solidFill>
                          <a:srgbClr val="C00000"/>
                        </a:solidFill>
                      </a:endParaRPr>
                    </a:p>
                  </a:txBody>
                  <a:tcPr/>
                </a:tc>
                <a:tc vMerge="1">
                  <a:txBody>
                    <a:bodyPr/>
                    <a:lstStyle/>
                    <a:p>
                      <a:pPr algn="l" rtl="0"/>
                      <a:endParaRPr lang="ar-DZ" dirty="0"/>
                    </a:p>
                  </a:txBody>
                  <a:tcPr/>
                </a:tc>
                <a:extLst>
                  <a:ext uri="{0D108BD9-81ED-4DB2-BD59-A6C34878D82A}">
                    <a16:rowId xmlns:a16="http://schemas.microsoft.com/office/drawing/2014/main" val="10002"/>
                  </a:ext>
                </a:extLst>
              </a:tr>
              <a:tr h="1545856">
                <a:tc>
                  <a:txBody>
                    <a:bodyPr/>
                    <a:lstStyle/>
                    <a:p>
                      <a:pPr algn="l" rtl="0"/>
                      <a:r>
                        <a:rPr lang="fr-FR" sz="1800" b="1" dirty="0"/>
                        <a:t>-Interpréter les résultats</a:t>
                      </a:r>
                    </a:p>
                    <a:p>
                      <a:pPr algn="l" rtl="0"/>
                      <a:r>
                        <a:rPr lang="fr-FR" sz="1800" b="1" dirty="0"/>
                        <a:t>-Apprécier leur validité</a:t>
                      </a:r>
                      <a:endParaRPr lang="ar-DZ" sz="1800" b="1" dirty="0"/>
                    </a:p>
                  </a:txBody>
                  <a:tcPr/>
                </a:tc>
                <a:tc>
                  <a:txBody>
                    <a:bodyPr/>
                    <a:lstStyle/>
                    <a:p>
                      <a:pPr algn="ctr" rtl="0"/>
                      <a:r>
                        <a:rPr lang="fr-FR" sz="2400" b="1" dirty="0">
                          <a:solidFill>
                            <a:srgbClr val="C00000"/>
                          </a:solidFill>
                        </a:rPr>
                        <a:t>Analyser</a:t>
                      </a:r>
                    </a:p>
                    <a:p>
                      <a:pPr algn="ctr" rtl="0"/>
                      <a:r>
                        <a:rPr lang="fr-FR" sz="2400" b="1" dirty="0">
                          <a:solidFill>
                            <a:srgbClr val="C00000"/>
                          </a:solidFill>
                        </a:rPr>
                        <a:t>Evaluer</a:t>
                      </a:r>
                      <a:endParaRPr lang="ar-DZ" sz="2400" b="1" dirty="0">
                        <a:solidFill>
                          <a:srgbClr val="C00000"/>
                        </a:solidFill>
                      </a:endParaRPr>
                    </a:p>
                  </a:txBody>
                  <a:tcPr/>
                </a:tc>
                <a:tc vMerge="1">
                  <a:txBody>
                    <a:bodyPr/>
                    <a:lstStyle/>
                    <a:p>
                      <a:pPr algn="l" rtl="0"/>
                      <a:endParaRPr lang="ar-DZ" dirty="0"/>
                    </a:p>
                  </a:txBody>
                  <a:tcPr/>
                </a:tc>
                <a:extLst>
                  <a:ext uri="{0D108BD9-81ED-4DB2-BD59-A6C34878D82A}">
                    <a16:rowId xmlns:a16="http://schemas.microsoft.com/office/drawing/2014/main" val="10003"/>
                  </a:ext>
                </a:extLst>
              </a:tr>
            </a:tbl>
          </a:graphicData>
        </a:graphic>
      </p:graphicFrame>
    </p:spTree>
  </p:cSld>
  <p:clrMapOvr>
    <a:masterClrMapping/>
  </p:clrMapOvr>
  <p:transition>
    <p:pull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FB56037D-43BB-46E5-BBD8-1DDFCC44719C}" type="slidenum">
              <a:rPr lang="fr-FR" smtClean="0"/>
              <a:pPr/>
              <a:t>15</a:t>
            </a:fld>
            <a:endParaRPr lang="fr-FR"/>
          </a:p>
        </p:txBody>
      </p:sp>
      <p:sp>
        <p:nvSpPr>
          <p:cNvPr id="4" name="Rectangle 3"/>
          <p:cNvSpPr/>
          <p:nvPr/>
        </p:nvSpPr>
        <p:spPr>
          <a:xfrm>
            <a:off x="71438" y="1285860"/>
            <a:ext cx="4714876" cy="2585323"/>
          </a:xfrm>
          <a:prstGeom prst="rect">
            <a:avLst/>
          </a:prstGeom>
          <a:solidFill>
            <a:schemeClr val="accent2">
              <a:lumMod val="60000"/>
              <a:lumOff val="40000"/>
            </a:schemeClr>
          </a:solidFill>
        </p:spPr>
        <p:txBody>
          <a:bodyPr wrap="square">
            <a:spAutoFit/>
          </a:bodyPr>
          <a:lstStyle/>
          <a:p>
            <a:pPr algn="ctr"/>
            <a:r>
              <a:rPr lang="fr-FR" b="1" dirty="0">
                <a:solidFill>
                  <a:schemeClr val="accent3">
                    <a:lumMod val="75000"/>
                  </a:schemeClr>
                </a:solidFill>
              </a:rPr>
              <a:t>PHASE DE CONCEPTION / CONSTRUCTION DE L’OBJET D’ÉTUDE </a:t>
            </a:r>
          </a:p>
          <a:p>
            <a:r>
              <a:rPr lang="fr-FR" dirty="0"/>
              <a:t>- Énoncer les questions, - choisir et formuler un problème de recherche </a:t>
            </a:r>
          </a:p>
          <a:p>
            <a:r>
              <a:rPr lang="fr-FR" dirty="0"/>
              <a:t> les objectifs, les hypothèses de recherche, définir les variables </a:t>
            </a:r>
          </a:p>
          <a:p>
            <a:r>
              <a:rPr lang="fr-FR" dirty="0"/>
              <a:t>- Recenser les écrits pertinents, observer les faits pertinents </a:t>
            </a:r>
          </a:p>
          <a:p>
            <a:r>
              <a:rPr lang="fr-FR" dirty="0"/>
              <a:t>- Élaborer un cadre de référence </a:t>
            </a:r>
          </a:p>
        </p:txBody>
      </p:sp>
      <p:sp>
        <p:nvSpPr>
          <p:cNvPr id="5" name="Rectangle 4"/>
          <p:cNvSpPr/>
          <p:nvPr/>
        </p:nvSpPr>
        <p:spPr>
          <a:xfrm>
            <a:off x="4572000" y="2071678"/>
            <a:ext cx="4572000" cy="3139321"/>
          </a:xfrm>
          <a:prstGeom prst="rect">
            <a:avLst/>
          </a:prstGeom>
          <a:solidFill>
            <a:schemeClr val="accent3">
              <a:lumMod val="40000"/>
              <a:lumOff val="60000"/>
            </a:schemeClr>
          </a:solidFill>
        </p:spPr>
        <p:txBody>
          <a:bodyPr>
            <a:spAutoFit/>
          </a:bodyPr>
          <a:lstStyle/>
          <a:p>
            <a:r>
              <a:rPr lang="fr-FR" b="1" dirty="0"/>
              <a:t>PHASE MÉTHODOLOGIQUE OU DE DÉCOUVERTE ET DE COLLECTE DE DONNÉES </a:t>
            </a:r>
          </a:p>
          <a:p>
            <a:r>
              <a:rPr lang="fr-FR" dirty="0"/>
              <a:t>- choisir les méthodes et les instruments de collecte des données </a:t>
            </a:r>
          </a:p>
          <a:p>
            <a:r>
              <a:rPr lang="fr-FR" dirty="0"/>
              <a:t>- Définir la population et l’échantillon d’étude </a:t>
            </a:r>
          </a:p>
          <a:p>
            <a:r>
              <a:rPr lang="fr-FR" dirty="0"/>
              <a:t>- Décrire le déroulement de la collecte des données </a:t>
            </a:r>
          </a:p>
          <a:p>
            <a:r>
              <a:rPr lang="fr-FR" dirty="0"/>
              <a:t>- Présenter le plan d’analyse des données recueillies </a:t>
            </a:r>
          </a:p>
          <a:p>
            <a:r>
              <a:rPr lang="fr-FR" dirty="0"/>
              <a:t>- Collecter les données. </a:t>
            </a:r>
          </a:p>
        </p:txBody>
      </p:sp>
      <p:sp>
        <p:nvSpPr>
          <p:cNvPr id="6" name="Rectangle 5"/>
          <p:cNvSpPr/>
          <p:nvPr/>
        </p:nvSpPr>
        <p:spPr>
          <a:xfrm>
            <a:off x="71406" y="3929066"/>
            <a:ext cx="4572000" cy="2862322"/>
          </a:xfrm>
          <a:prstGeom prst="rect">
            <a:avLst/>
          </a:prstGeom>
          <a:solidFill>
            <a:schemeClr val="accent4">
              <a:lumMod val="60000"/>
              <a:lumOff val="40000"/>
            </a:schemeClr>
          </a:solidFill>
        </p:spPr>
        <p:txBody>
          <a:bodyPr wrap="square">
            <a:spAutoFit/>
          </a:bodyPr>
          <a:lstStyle/>
          <a:p>
            <a:r>
              <a:rPr lang="fr-FR" b="1" dirty="0"/>
              <a:t>PHASE DE TRAITEMENT: ANALYSE/ PRÉSENTATION DES DONNÉES ET INTERPRÉTATION/ DISCUSSION </a:t>
            </a:r>
          </a:p>
          <a:p>
            <a:r>
              <a:rPr lang="fr-FR" dirty="0"/>
              <a:t>- Analyser/présenter les données collectées (ordonner, classer, comparer, mesurer la force du lien entre les variables) </a:t>
            </a:r>
          </a:p>
          <a:p>
            <a:r>
              <a:rPr lang="fr-FR" dirty="0"/>
              <a:t>- Interpréter/discuter les résultats (vérifier l’authenticité des résultats obtenus, les hypothèses, interroger les théories, en élaborer…) </a:t>
            </a:r>
          </a:p>
        </p:txBody>
      </p:sp>
    </p:spTree>
  </p:cSld>
  <p:clrMapOvr>
    <a:masterClrMapping/>
  </p:clrMapOvr>
  <p:transition>
    <p:pull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1500174"/>
            <a:ext cx="8929718" cy="4643470"/>
          </a:xfrm>
        </p:spPr>
        <p:txBody>
          <a:bodyPr>
            <a:noAutofit/>
          </a:bodyPr>
          <a:lstStyle/>
          <a:p>
            <a:pPr marL="742950" lvl="1" indent="-742950" algn="l" rtl="0"/>
            <a:br>
              <a:rPr lang="fr-FR" sz="2800" dirty="0">
                <a:solidFill>
                  <a:srgbClr val="00B0F0"/>
                </a:solidFill>
              </a:rPr>
            </a:br>
            <a:br>
              <a:rPr lang="fr-FR" sz="2800" dirty="0">
                <a:solidFill>
                  <a:srgbClr val="00B0F0"/>
                </a:solidFill>
              </a:rPr>
            </a:br>
            <a:br>
              <a:rPr lang="fr-FR" sz="2800" dirty="0">
                <a:solidFill>
                  <a:srgbClr val="00B0F0"/>
                </a:solidFill>
              </a:rPr>
            </a:br>
            <a:br>
              <a:rPr lang="fr-FR" sz="2800" dirty="0">
                <a:solidFill>
                  <a:srgbClr val="00B0F0"/>
                </a:solidFill>
              </a:rPr>
            </a:br>
            <a:br>
              <a:rPr lang="fr-FR" sz="2800" dirty="0">
                <a:solidFill>
                  <a:srgbClr val="00B0F0"/>
                </a:solidFill>
              </a:rPr>
            </a:br>
            <a:br>
              <a:rPr lang="fr-FR" sz="2800" dirty="0">
                <a:solidFill>
                  <a:srgbClr val="00B0F0"/>
                </a:solidFill>
              </a:rPr>
            </a:br>
            <a:br>
              <a:rPr lang="fr-FR" sz="2800" dirty="0">
                <a:solidFill>
                  <a:srgbClr val="00B0F0"/>
                </a:solidFill>
              </a:rPr>
            </a:br>
            <a:br>
              <a:rPr lang="fr-FR" sz="2800" dirty="0">
                <a:solidFill>
                  <a:schemeClr val="tx1"/>
                </a:solidFill>
              </a:rPr>
            </a:br>
            <a:r>
              <a:rPr lang="fr-FR" sz="2800" dirty="0">
                <a:solidFill>
                  <a:srgbClr val="0070C0"/>
                </a:solidFill>
              </a:rPr>
              <a:t>1. Traduction du concept (sa mesure)</a:t>
            </a:r>
            <a:br>
              <a:rPr lang="fr-FR" sz="2800" dirty="0">
                <a:solidFill>
                  <a:srgbClr val="00B0F0"/>
                </a:solidFill>
              </a:rPr>
            </a:br>
            <a:r>
              <a:rPr lang="fr-FR" sz="2800" dirty="0">
                <a:solidFill>
                  <a:srgbClr val="00B0F0"/>
                </a:solidFill>
              </a:rPr>
              <a:t>     </a:t>
            </a:r>
            <a:r>
              <a:rPr lang="fr-FR" sz="2400" dirty="0">
                <a:solidFill>
                  <a:schemeClr val="accent3">
                    <a:lumMod val="75000"/>
                  </a:schemeClr>
                </a:solidFill>
              </a:rPr>
              <a:t>Opérationnalisation / Instrumentation</a:t>
            </a:r>
            <a:br>
              <a:rPr lang="fr-FR" sz="2800" dirty="0">
                <a:solidFill>
                  <a:schemeClr val="accent3">
                    <a:lumMod val="75000"/>
                  </a:schemeClr>
                </a:solidFill>
              </a:rPr>
            </a:br>
            <a:r>
              <a:rPr lang="fr-FR" sz="2800" dirty="0">
                <a:solidFill>
                  <a:srgbClr val="0070C0"/>
                </a:solidFill>
              </a:rPr>
              <a:t>2. Transformation des données (Abstraction)</a:t>
            </a:r>
            <a:br>
              <a:rPr lang="fr-FR" sz="2800" dirty="0">
                <a:solidFill>
                  <a:srgbClr val="0070C0"/>
                </a:solidFill>
              </a:rPr>
            </a:br>
            <a:r>
              <a:rPr lang="fr-FR" sz="2800" dirty="0">
                <a:solidFill>
                  <a:srgbClr val="0070C0"/>
                </a:solidFill>
              </a:rPr>
              <a:t>     </a:t>
            </a:r>
            <a:r>
              <a:rPr lang="fr-FR" sz="2400" dirty="0">
                <a:solidFill>
                  <a:schemeClr val="accent3">
                    <a:lumMod val="75000"/>
                  </a:schemeClr>
                </a:solidFill>
              </a:rPr>
              <a:t>Codification / Classification</a:t>
            </a:r>
            <a:endParaRPr lang="ar-DZ" sz="2400" dirty="0">
              <a:solidFill>
                <a:schemeClr val="accent3">
                  <a:lumMod val="75000"/>
                </a:schemeClr>
              </a:solidFill>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16</a:t>
            </a:fld>
            <a:endParaRPr lang="fr-FR"/>
          </a:p>
        </p:txBody>
      </p:sp>
      <p:sp>
        <p:nvSpPr>
          <p:cNvPr id="4" name="Rectangle 3"/>
          <p:cNvSpPr/>
          <p:nvPr/>
        </p:nvSpPr>
        <p:spPr>
          <a:xfrm>
            <a:off x="214282" y="75649"/>
            <a:ext cx="8929718" cy="1138773"/>
          </a:xfrm>
          <a:prstGeom prst="rect">
            <a:avLst/>
          </a:prstGeom>
        </p:spPr>
        <p:txBody>
          <a:bodyPr wrap="square">
            <a:spAutoFit/>
          </a:bodyPr>
          <a:lstStyle/>
          <a:p>
            <a:pPr algn="ctr"/>
            <a:r>
              <a:rPr lang="fr-FR" sz="3600" b="1" dirty="0">
                <a:solidFill>
                  <a:srgbClr val="00B0F0"/>
                </a:solidFill>
                <a:ea typeface="+mj-ea"/>
                <a:cs typeface="+mj-cs"/>
              </a:rPr>
              <a:t>Comment lier concepts et données?</a:t>
            </a:r>
            <a:br>
              <a:rPr lang="fr-FR" sz="3600" b="1" dirty="0">
                <a:solidFill>
                  <a:srgbClr val="00B0F0"/>
                </a:solidFill>
                <a:ea typeface="+mj-ea"/>
                <a:cs typeface="+mj-cs"/>
              </a:rPr>
            </a:br>
            <a:r>
              <a:rPr lang="fr-FR" sz="3200" b="1" dirty="0">
                <a:solidFill>
                  <a:srgbClr val="E66C7D">
                    <a:lumMod val="75000"/>
                  </a:srgbClr>
                </a:solidFill>
                <a:ea typeface="+mj-ea"/>
                <a:cs typeface="+mj-cs"/>
              </a:rPr>
              <a:t>Le processus de traduction </a:t>
            </a:r>
            <a:endParaRPr lang="fr-FR" dirty="0"/>
          </a:p>
        </p:txBody>
      </p:sp>
      <p:sp>
        <p:nvSpPr>
          <p:cNvPr id="5" name="Ellipse 4"/>
          <p:cNvSpPr/>
          <p:nvPr/>
        </p:nvSpPr>
        <p:spPr>
          <a:xfrm>
            <a:off x="6072198" y="2285992"/>
            <a:ext cx="2857520" cy="135732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00B050"/>
                </a:solidFill>
              </a:rPr>
              <a:t>Monde théorique</a:t>
            </a:r>
          </a:p>
        </p:txBody>
      </p:sp>
      <p:sp>
        <p:nvSpPr>
          <p:cNvPr id="6" name="Ellipse 5"/>
          <p:cNvSpPr/>
          <p:nvPr/>
        </p:nvSpPr>
        <p:spPr>
          <a:xfrm>
            <a:off x="714348" y="2285992"/>
            <a:ext cx="2857520" cy="135732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Monde empirique</a:t>
            </a:r>
          </a:p>
        </p:txBody>
      </p:sp>
      <p:sp>
        <p:nvSpPr>
          <p:cNvPr id="7" name="Flèche gauche 6"/>
          <p:cNvSpPr/>
          <p:nvPr/>
        </p:nvSpPr>
        <p:spPr>
          <a:xfrm>
            <a:off x="3143240" y="1571612"/>
            <a:ext cx="3357586" cy="1071570"/>
          </a:xfrm>
          <a:prstGeom prst="lef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accent3">
                    <a:lumMod val="75000"/>
                  </a:schemeClr>
                </a:solidFill>
              </a:rPr>
              <a:t>Mesure</a:t>
            </a:r>
          </a:p>
        </p:txBody>
      </p:sp>
      <p:sp>
        <p:nvSpPr>
          <p:cNvPr id="8" name="Flèche droite 7"/>
          <p:cNvSpPr/>
          <p:nvPr/>
        </p:nvSpPr>
        <p:spPr>
          <a:xfrm>
            <a:off x="3286116" y="3286124"/>
            <a:ext cx="3429024" cy="1143008"/>
          </a:xfrm>
          <a:prstGeom prst="right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00B050"/>
                </a:solidFill>
              </a:rPr>
              <a:t>Abstraction</a:t>
            </a:r>
          </a:p>
        </p:txBody>
      </p:sp>
    </p:spTree>
  </p:cSld>
  <p:clrMapOvr>
    <a:masterClrMapping/>
  </p:clrMapOvr>
  <p:transition>
    <p:pull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FB56037D-43BB-46E5-BBD8-1DDFCC44719C}" type="slidenum">
              <a:rPr lang="fr-FR" smtClean="0"/>
              <a:pPr/>
              <a:t>17</a:t>
            </a:fld>
            <a:endParaRPr lang="fr-FR"/>
          </a:p>
        </p:txBody>
      </p:sp>
      <p:sp>
        <p:nvSpPr>
          <p:cNvPr id="6" name="Flèche droite 5"/>
          <p:cNvSpPr/>
          <p:nvPr/>
        </p:nvSpPr>
        <p:spPr>
          <a:xfrm rot="5400000">
            <a:off x="6715140" y="2571744"/>
            <a:ext cx="3429024" cy="1143008"/>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accent3">
                    <a:lumMod val="75000"/>
                  </a:schemeClr>
                </a:solidFill>
              </a:rPr>
              <a:t>La mesure </a:t>
            </a:r>
          </a:p>
        </p:txBody>
      </p:sp>
      <p:sp>
        <p:nvSpPr>
          <p:cNvPr id="7" name="Rectangle 6"/>
          <p:cNvSpPr/>
          <p:nvPr/>
        </p:nvSpPr>
        <p:spPr>
          <a:xfrm>
            <a:off x="357190" y="1843809"/>
            <a:ext cx="7500958" cy="1200329"/>
          </a:xfrm>
          <a:prstGeom prst="rect">
            <a:avLst/>
          </a:prstGeom>
          <a:solidFill>
            <a:schemeClr val="accent2">
              <a:lumMod val="60000"/>
              <a:lumOff val="40000"/>
            </a:schemeClr>
          </a:solidFill>
        </p:spPr>
        <p:txBody>
          <a:bodyPr wrap="square">
            <a:spAutoFit/>
          </a:bodyPr>
          <a:lstStyle/>
          <a:p>
            <a:pPr algn="just"/>
            <a:r>
              <a:rPr lang="fr-FR" sz="2400" b="1" dirty="0"/>
              <a:t>La mesure  consiste à déterminer les indicateurs ou instruments de mesure nécessaire à la traduction d’un concept.  (c’est-à-dire, le décomposer)</a:t>
            </a:r>
          </a:p>
        </p:txBody>
      </p:sp>
      <p:sp>
        <p:nvSpPr>
          <p:cNvPr id="9" name="Rectangle 8"/>
          <p:cNvSpPr/>
          <p:nvPr/>
        </p:nvSpPr>
        <p:spPr>
          <a:xfrm>
            <a:off x="357158" y="3286124"/>
            <a:ext cx="7500958" cy="3416320"/>
          </a:xfrm>
          <a:prstGeom prst="rect">
            <a:avLst/>
          </a:prstGeom>
          <a:solidFill>
            <a:schemeClr val="bg1"/>
          </a:solidFill>
        </p:spPr>
        <p:txBody>
          <a:bodyPr wrap="square">
            <a:spAutoFit/>
          </a:bodyPr>
          <a:lstStyle/>
          <a:p>
            <a:pPr algn="just"/>
            <a:r>
              <a:rPr lang="fr-FR" sz="2400" b="1" dirty="0">
                <a:solidFill>
                  <a:srgbClr val="00B050"/>
                </a:solidFill>
              </a:rPr>
              <a:t>Le chercheur peut effectuer une mesure même si elle n’est pas exprimer par un nombre. </a:t>
            </a:r>
          </a:p>
          <a:p>
            <a:pPr algn="just"/>
            <a:endParaRPr lang="fr-FR" sz="2400" b="1" dirty="0"/>
          </a:p>
          <a:p>
            <a:pPr algn="just"/>
            <a:r>
              <a:rPr lang="fr-FR" sz="2400" b="1" dirty="0"/>
              <a:t>La démarche de la traduction « mesure » comprend 3 à 4 phases majeurs :</a:t>
            </a:r>
          </a:p>
          <a:p>
            <a:pPr marL="457200" indent="-457200" algn="just">
              <a:buFont typeface="+mj-lt"/>
              <a:buAutoNum type="arabicPeriod"/>
            </a:pPr>
            <a:r>
              <a:rPr lang="fr-FR" sz="2400" b="1" dirty="0">
                <a:solidFill>
                  <a:srgbClr val="C00000"/>
                </a:solidFill>
              </a:rPr>
              <a:t>Définir le concept</a:t>
            </a:r>
          </a:p>
          <a:p>
            <a:pPr marL="457200" indent="-457200" algn="just">
              <a:buFont typeface="+mj-lt"/>
              <a:buAutoNum type="arabicPeriod"/>
            </a:pPr>
            <a:r>
              <a:rPr lang="fr-FR" sz="2400" b="1" dirty="0">
                <a:solidFill>
                  <a:srgbClr val="C00000"/>
                </a:solidFill>
              </a:rPr>
              <a:t>Déterminer ses dimensions </a:t>
            </a:r>
          </a:p>
          <a:p>
            <a:pPr marL="457200" indent="-457200" algn="just">
              <a:buFont typeface="+mj-lt"/>
              <a:buAutoNum type="arabicPeriod"/>
            </a:pPr>
            <a:r>
              <a:rPr lang="fr-FR" sz="2400" b="1" dirty="0">
                <a:solidFill>
                  <a:srgbClr val="C00000"/>
                </a:solidFill>
              </a:rPr>
              <a:t>Déterminer ses Indicateurs</a:t>
            </a:r>
          </a:p>
          <a:p>
            <a:pPr marL="457200" indent="-457200" algn="just">
              <a:buFont typeface="+mj-lt"/>
              <a:buAutoNum type="arabicPeriod"/>
            </a:pPr>
            <a:r>
              <a:rPr lang="fr-FR" sz="2400" b="1" dirty="0">
                <a:solidFill>
                  <a:srgbClr val="C00000"/>
                </a:solidFill>
              </a:rPr>
              <a:t>Déterminer ses indices</a:t>
            </a:r>
          </a:p>
        </p:txBody>
      </p:sp>
    </p:spTree>
  </p:cSld>
  <p:clrMapOvr>
    <a:masterClrMapping/>
  </p:clrMapOvr>
  <p:transition>
    <p:pull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normAutofit/>
          </a:bodyPr>
          <a:lstStyle/>
          <a:p>
            <a:pPr algn="ctr"/>
            <a:r>
              <a:rPr lang="fr-FR" sz="3600" dirty="0"/>
              <a:t>Exemple de mesure</a:t>
            </a: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18</a:t>
            </a:fld>
            <a:endParaRPr lang="fr-FR"/>
          </a:p>
        </p:txBody>
      </p:sp>
      <p:cxnSp>
        <p:nvCxnSpPr>
          <p:cNvPr id="6" name="Connecteur droit avec flèche 5"/>
          <p:cNvCxnSpPr/>
          <p:nvPr/>
        </p:nvCxnSpPr>
        <p:spPr>
          <a:xfrm rot="5400000">
            <a:off x="4107653" y="2321711"/>
            <a:ext cx="1000132"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rot="16200000" flipH="1">
            <a:off x="4857752" y="2357430"/>
            <a:ext cx="1000132"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500034" y="1879951"/>
            <a:ext cx="8429684" cy="3477875"/>
          </a:xfrm>
          <a:prstGeom prst="rect">
            <a:avLst/>
          </a:prstGeom>
        </p:spPr>
        <p:txBody>
          <a:bodyPr wrap="square">
            <a:spAutoFit/>
          </a:bodyPr>
          <a:lstStyle/>
          <a:p>
            <a:r>
              <a:rPr lang="fr-FR" sz="2000" b="1" dirty="0">
                <a:solidFill>
                  <a:srgbClr val="C00000"/>
                </a:solidFill>
                <a:ea typeface="+mj-ea"/>
                <a:cs typeface="+mj-cs"/>
              </a:rPr>
              <a:t>Concept        :                                     Performance Economique</a:t>
            </a:r>
            <a:br>
              <a:rPr lang="fr-FR" sz="2000" b="1" dirty="0">
                <a:solidFill>
                  <a:srgbClr val="00B0F0"/>
                </a:solidFill>
                <a:ea typeface="+mj-ea"/>
                <a:cs typeface="+mj-cs"/>
              </a:rPr>
            </a:br>
            <a:br>
              <a:rPr lang="fr-FR" sz="2000" b="1" dirty="0">
                <a:solidFill>
                  <a:srgbClr val="00B0F0"/>
                </a:solidFill>
                <a:ea typeface="+mj-ea"/>
                <a:cs typeface="+mj-cs"/>
              </a:rPr>
            </a:br>
            <a:br>
              <a:rPr lang="fr-FR" sz="2000" b="1" dirty="0">
                <a:solidFill>
                  <a:srgbClr val="00B0F0"/>
                </a:solidFill>
                <a:ea typeface="+mj-ea"/>
                <a:cs typeface="+mj-cs"/>
              </a:rPr>
            </a:br>
            <a:br>
              <a:rPr lang="fr-FR" sz="2000" b="1" dirty="0">
                <a:solidFill>
                  <a:srgbClr val="00B0F0"/>
                </a:solidFill>
                <a:ea typeface="+mj-ea"/>
                <a:cs typeface="+mj-cs"/>
              </a:rPr>
            </a:br>
            <a:r>
              <a:rPr lang="fr-FR" sz="2000" b="1" dirty="0">
                <a:solidFill>
                  <a:srgbClr val="C00000"/>
                </a:solidFill>
                <a:ea typeface="+mj-ea"/>
                <a:cs typeface="+mj-cs"/>
              </a:rPr>
              <a:t> Dimensions :         </a:t>
            </a:r>
            <a:r>
              <a:rPr lang="fr-FR" sz="2000" b="1" dirty="0">
                <a:solidFill>
                  <a:srgbClr val="00B0F0"/>
                </a:solidFill>
                <a:ea typeface="+mj-ea"/>
                <a:cs typeface="+mj-cs"/>
              </a:rPr>
              <a:t>Efficacité financière            </a:t>
            </a:r>
            <a:r>
              <a:rPr lang="fr-FR" sz="2000" b="1" dirty="0">
                <a:solidFill>
                  <a:srgbClr val="00B0F0"/>
                </a:solidFill>
              </a:rPr>
              <a:t>Efficacité</a:t>
            </a:r>
            <a:r>
              <a:rPr lang="fr-FR" sz="2000" b="1" dirty="0">
                <a:solidFill>
                  <a:srgbClr val="00B0F0"/>
                </a:solidFill>
                <a:ea typeface="+mj-ea"/>
                <a:cs typeface="+mj-cs"/>
              </a:rPr>
              <a:t>  commerciale</a:t>
            </a:r>
            <a:br>
              <a:rPr lang="fr-FR" sz="2000" b="1" dirty="0">
                <a:solidFill>
                  <a:srgbClr val="00B0F0"/>
                </a:solidFill>
                <a:ea typeface="+mj-ea"/>
                <a:cs typeface="+mj-cs"/>
              </a:rPr>
            </a:br>
            <a:br>
              <a:rPr lang="fr-FR" sz="2000" b="1" dirty="0">
                <a:solidFill>
                  <a:srgbClr val="00B0F0"/>
                </a:solidFill>
                <a:ea typeface="+mj-ea"/>
                <a:cs typeface="+mj-cs"/>
              </a:rPr>
            </a:br>
            <a:r>
              <a:rPr lang="fr-FR" sz="2000" b="1" dirty="0">
                <a:solidFill>
                  <a:srgbClr val="00B0F0"/>
                </a:solidFill>
                <a:ea typeface="+mj-ea"/>
                <a:cs typeface="+mj-cs"/>
              </a:rPr>
              <a:t>                  </a:t>
            </a:r>
          </a:p>
          <a:p>
            <a:r>
              <a:rPr lang="fr-FR" sz="2000" b="1" dirty="0">
                <a:solidFill>
                  <a:srgbClr val="C00000"/>
                </a:solidFill>
                <a:ea typeface="+mj-ea"/>
                <a:cs typeface="+mj-cs"/>
              </a:rPr>
              <a:t>  Indicateurs :      </a:t>
            </a:r>
            <a:r>
              <a:rPr lang="fr-FR" sz="2000" b="1" dirty="0">
                <a:solidFill>
                  <a:srgbClr val="00B0F0"/>
                </a:solidFill>
                <a:ea typeface="+mj-ea"/>
                <a:cs typeface="+mj-cs"/>
              </a:rPr>
              <a:t>volume de ventes      volume de bénéfices</a:t>
            </a:r>
            <a:br>
              <a:rPr lang="fr-FR" sz="2000" b="1" dirty="0">
                <a:solidFill>
                  <a:srgbClr val="00B0F0"/>
                </a:solidFill>
                <a:ea typeface="+mj-ea"/>
                <a:cs typeface="+mj-cs"/>
              </a:rPr>
            </a:br>
            <a:br>
              <a:rPr lang="fr-FR" sz="2000" b="1" dirty="0">
                <a:solidFill>
                  <a:srgbClr val="00B0F0"/>
                </a:solidFill>
                <a:ea typeface="+mj-ea"/>
                <a:cs typeface="+mj-cs"/>
              </a:rPr>
            </a:br>
            <a:r>
              <a:rPr lang="fr-FR" sz="2000" b="1" dirty="0">
                <a:solidFill>
                  <a:srgbClr val="00B0F0"/>
                </a:solidFill>
                <a:ea typeface="+mj-ea"/>
                <a:cs typeface="+mj-cs"/>
              </a:rPr>
              <a:t> </a:t>
            </a:r>
            <a:r>
              <a:rPr lang="fr-FR" sz="2000" b="1" dirty="0">
                <a:solidFill>
                  <a:srgbClr val="C00000"/>
                </a:solidFill>
                <a:ea typeface="+mj-ea"/>
                <a:cs typeface="+mj-cs"/>
              </a:rPr>
              <a:t>Indices :                         </a:t>
            </a:r>
            <a:r>
              <a:rPr lang="fr-FR" sz="2000" b="1" dirty="0">
                <a:solidFill>
                  <a:srgbClr val="00B0F0"/>
                </a:solidFill>
                <a:ea typeface="+mj-ea"/>
                <a:cs typeface="+mj-cs"/>
              </a:rPr>
              <a:t>volume de bénéfices</a:t>
            </a:r>
            <a:br>
              <a:rPr lang="fr-FR" sz="2000" b="1" dirty="0">
                <a:solidFill>
                  <a:srgbClr val="00B0F0"/>
                </a:solidFill>
                <a:ea typeface="+mj-ea"/>
                <a:cs typeface="+mj-cs"/>
              </a:rPr>
            </a:br>
            <a:r>
              <a:rPr lang="fr-FR" sz="2000" b="1" dirty="0">
                <a:solidFill>
                  <a:srgbClr val="00B0F0"/>
                </a:solidFill>
                <a:ea typeface="+mj-ea"/>
                <a:cs typeface="+mj-cs"/>
              </a:rPr>
              <a:t>                                             volume de ventes </a:t>
            </a:r>
            <a:endParaRPr lang="fr-FR" dirty="0"/>
          </a:p>
        </p:txBody>
      </p:sp>
      <p:cxnSp>
        <p:nvCxnSpPr>
          <p:cNvPr id="12" name="Connecteur droit avec flèche 11"/>
          <p:cNvCxnSpPr/>
          <p:nvPr/>
        </p:nvCxnSpPr>
        <p:spPr>
          <a:xfrm rot="16200000" flipH="1">
            <a:off x="4393405" y="3464719"/>
            <a:ext cx="642942"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rot="10800000" flipV="1">
            <a:off x="3428992" y="3429000"/>
            <a:ext cx="1000132"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2857488" y="5000636"/>
            <a:ext cx="2214578" cy="158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pull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928670"/>
            <a:ext cx="8929718" cy="5572164"/>
          </a:xfrm>
        </p:spPr>
        <p:txBody>
          <a:bodyPr>
            <a:noAutofit/>
          </a:bodyPr>
          <a:lstStyle/>
          <a:p>
            <a:pPr lvl="1" algn="l" rtl="0"/>
            <a:r>
              <a:rPr lang="fr-FR" sz="3600" dirty="0">
                <a:solidFill>
                  <a:srgbClr val="00B0F0"/>
                </a:solidFill>
              </a:rPr>
              <a:t>    </a:t>
            </a:r>
            <a:br>
              <a:rPr lang="fr-FR" sz="3600" dirty="0">
                <a:solidFill>
                  <a:srgbClr val="00B0F0"/>
                </a:solidFill>
              </a:rPr>
            </a:br>
            <a:br>
              <a:rPr lang="fr-FR" sz="3600" dirty="0">
                <a:solidFill>
                  <a:srgbClr val="00B0F0"/>
                </a:solidFill>
              </a:rPr>
            </a:br>
            <a:br>
              <a:rPr lang="fr-FR" sz="3600" dirty="0">
                <a:solidFill>
                  <a:srgbClr val="00B0F0"/>
                </a:solidFill>
              </a:rPr>
            </a:br>
            <a:br>
              <a:rPr lang="fr-FR" sz="3600" dirty="0">
                <a:solidFill>
                  <a:srgbClr val="00B0F0"/>
                </a:solidFill>
              </a:rPr>
            </a:br>
            <a:r>
              <a:rPr lang="fr-FR" sz="2800" b="1" dirty="0">
                <a:solidFill>
                  <a:srgbClr val="00B0F0"/>
                </a:solidFill>
              </a:rPr>
              <a:t>Le désengagement, L’implication organisationnelle.</a:t>
            </a:r>
            <a:br>
              <a:rPr lang="fr-FR" sz="2800" b="1" dirty="0">
                <a:solidFill>
                  <a:srgbClr val="00B0F0"/>
                </a:solidFill>
              </a:rPr>
            </a:br>
            <a:r>
              <a:rPr lang="fr-FR" sz="3600" dirty="0">
                <a:solidFill>
                  <a:srgbClr val="00B0F0"/>
                </a:solidFill>
              </a:rPr>
              <a:t>		</a:t>
            </a:r>
            <a:r>
              <a:rPr lang="fr-FR" sz="2800" dirty="0">
                <a:solidFill>
                  <a:srgbClr val="C00000"/>
                </a:solidFill>
              </a:rPr>
              <a:t>La description </a:t>
            </a:r>
            <a:br>
              <a:rPr lang="fr-FR" sz="2800" dirty="0">
                <a:solidFill>
                  <a:srgbClr val="C00000"/>
                </a:solidFill>
              </a:rPr>
            </a:br>
            <a:r>
              <a:rPr lang="fr-FR" sz="2800" dirty="0">
                <a:solidFill>
                  <a:srgbClr val="C00000"/>
                </a:solidFill>
              </a:rPr>
              <a:t>		La théorisation </a:t>
            </a:r>
            <a:br>
              <a:rPr lang="fr-FR" sz="2800" dirty="0">
                <a:solidFill>
                  <a:srgbClr val="C00000"/>
                </a:solidFill>
              </a:rPr>
            </a:br>
            <a:br>
              <a:rPr lang="fr-FR" sz="3600" dirty="0">
                <a:solidFill>
                  <a:srgbClr val="00B0F0"/>
                </a:solidFill>
              </a:rPr>
            </a:br>
            <a:r>
              <a:rPr lang="fr-FR" sz="3600" dirty="0">
                <a:solidFill>
                  <a:srgbClr val="00B0F0"/>
                </a:solidFill>
              </a:rPr>
              <a:t>  </a:t>
            </a:r>
            <a:endParaRPr lang="ar-DZ" sz="3600" dirty="0">
              <a:solidFill>
                <a:srgbClr val="00B0F0"/>
              </a:solidFill>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19</a:t>
            </a:fld>
            <a:endParaRPr lang="fr-FR"/>
          </a:p>
        </p:txBody>
      </p:sp>
      <p:sp>
        <p:nvSpPr>
          <p:cNvPr id="5" name="Rectangle 4"/>
          <p:cNvSpPr/>
          <p:nvPr/>
        </p:nvSpPr>
        <p:spPr>
          <a:xfrm>
            <a:off x="357190" y="1843809"/>
            <a:ext cx="8572528" cy="1200329"/>
          </a:xfrm>
          <a:prstGeom prst="rect">
            <a:avLst/>
          </a:prstGeom>
          <a:solidFill>
            <a:schemeClr val="accent1">
              <a:lumMod val="40000"/>
              <a:lumOff val="60000"/>
            </a:schemeClr>
          </a:solidFill>
        </p:spPr>
        <p:txBody>
          <a:bodyPr wrap="square">
            <a:spAutoFit/>
          </a:bodyPr>
          <a:lstStyle/>
          <a:p>
            <a:pPr algn="just"/>
            <a:r>
              <a:rPr lang="fr-FR" sz="2400" b="1" dirty="0"/>
              <a:t>L’abstraction : Prenant le monde empirique comme point de départ. Elle permet de traduire des données en concepts grâce à des procédés de codage et de classification. </a:t>
            </a:r>
          </a:p>
        </p:txBody>
      </p:sp>
      <p:sp>
        <p:nvSpPr>
          <p:cNvPr id="6" name="Flèche gauche 5"/>
          <p:cNvSpPr/>
          <p:nvPr/>
        </p:nvSpPr>
        <p:spPr>
          <a:xfrm rot="5400000">
            <a:off x="6903638" y="4774202"/>
            <a:ext cx="2574267" cy="1071570"/>
          </a:xfrm>
          <a:prstGeom prst="left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00B050"/>
                </a:solidFill>
              </a:rPr>
              <a:t>L’abstraction</a:t>
            </a:r>
          </a:p>
        </p:txBody>
      </p:sp>
      <p:sp>
        <p:nvSpPr>
          <p:cNvPr id="7" name="Titre 9"/>
          <p:cNvSpPr txBox="1">
            <a:spLocks/>
          </p:cNvSpPr>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a:ln>
                  <a:noFill/>
                </a:ln>
                <a:solidFill>
                  <a:schemeClr val="accent1">
                    <a:satMod val="150000"/>
                  </a:schemeClr>
                </a:solidFill>
                <a:effectLst/>
                <a:uLnTx/>
                <a:uFillTx/>
                <a:latin typeface="+mj-lt"/>
                <a:ea typeface="+mj-ea"/>
                <a:cs typeface="+mj-cs"/>
              </a:rPr>
              <a:t>Exemple d’abstraction</a:t>
            </a:r>
          </a:p>
        </p:txBody>
      </p:sp>
      <p:cxnSp>
        <p:nvCxnSpPr>
          <p:cNvPr id="9" name="Connecteur droit avec flèche 8"/>
          <p:cNvCxnSpPr/>
          <p:nvPr/>
        </p:nvCxnSpPr>
        <p:spPr>
          <a:xfrm flipV="1">
            <a:off x="785786" y="4357694"/>
            <a:ext cx="1214446" cy="357190"/>
          </a:xfrm>
          <a:prstGeom prst="straightConnector1">
            <a:avLst/>
          </a:prstGeom>
          <a:ln w="25400" cmpd="sng">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785786" y="4714884"/>
            <a:ext cx="1214446" cy="214314"/>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FB56037D-43BB-46E5-BBD8-1DDFCC44719C}" type="slidenum">
              <a:rPr lang="fr-FR" smtClean="0"/>
              <a:pPr/>
              <a:t>2</a:t>
            </a:fld>
            <a:endParaRPr lang="fr-FR"/>
          </a:p>
        </p:txBody>
      </p:sp>
      <p:sp>
        <p:nvSpPr>
          <p:cNvPr id="7" name="Rectangle 6"/>
          <p:cNvSpPr/>
          <p:nvPr/>
        </p:nvSpPr>
        <p:spPr>
          <a:xfrm>
            <a:off x="714348" y="2071678"/>
            <a:ext cx="7772400" cy="3170099"/>
          </a:xfrm>
          <a:prstGeom prst="rect">
            <a:avLst/>
          </a:prstGeom>
          <a:gradFill>
            <a:gsLst>
              <a:gs pos="0">
                <a:srgbClr val="DDEBCF"/>
              </a:gs>
              <a:gs pos="50000">
                <a:srgbClr val="9CB86E"/>
              </a:gs>
              <a:gs pos="100000">
                <a:srgbClr val="156B13"/>
              </a:gs>
            </a:gsLst>
            <a:lin ang="5400000" scaled="0"/>
          </a:gradFill>
        </p:spPr>
        <p:txBody>
          <a:bodyPr wrap="square">
            <a:spAutoFit/>
          </a:bodyPr>
          <a:lstStyle/>
          <a:p>
            <a:pPr lvl="0" algn="ctr">
              <a:defRPr/>
            </a:pPr>
            <a:r>
              <a:rPr lang="fr-FR" sz="4000" b="1" dirty="0">
                <a:solidFill>
                  <a:srgbClr val="FF0000"/>
                </a:solidFill>
              </a:rPr>
              <a:t>La science</a:t>
            </a:r>
            <a:r>
              <a:rPr lang="fr-FR" sz="4000" b="1" dirty="0">
                <a:solidFill>
                  <a:prstClr val="black"/>
                </a:solidFill>
              </a:rPr>
              <a:t>  </a:t>
            </a:r>
            <a:r>
              <a:rPr lang="fr-FR" sz="4000" b="1" dirty="0">
                <a:solidFill>
                  <a:schemeClr val="accent6">
                    <a:lumMod val="50000"/>
                  </a:schemeClr>
                </a:solidFill>
              </a:rPr>
              <a:t>ne commence pas avec des faits et des hypothèses mais avec  un problème spécifique</a:t>
            </a:r>
          </a:p>
          <a:p>
            <a:pPr lvl="0" algn="ctr">
              <a:defRPr/>
            </a:pPr>
            <a:endParaRPr lang="fr-FR" sz="4000" b="1" dirty="0">
              <a:solidFill>
                <a:prstClr val="black"/>
              </a:solidFill>
            </a:endParaRPr>
          </a:p>
          <a:p>
            <a:pPr lvl="0" algn="ctr">
              <a:defRPr/>
            </a:pPr>
            <a:r>
              <a:rPr lang="fr-FR" sz="4000" b="1" dirty="0">
                <a:solidFill>
                  <a:srgbClr val="FFFF00"/>
                </a:solidFill>
              </a:rPr>
              <a:t>Northrop</a:t>
            </a:r>
            <a:endParaRPr lang="ar-DZ" sz="4000" b="1" dirty="0">
              <a:solidFill>
                <a:srgbClr val="FFFF00"/>
              </a:solidFill>
            </a:endParaRPr>
          </a:p>
        </p:txBody>
      </p:sp>
    </p:spTree>
  </p:cSld>
  <p:clrMapOvr>
    <a:masterClrMapping/>
  </p:clrMapOvr>
  <p:transition>
    <p:pull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FB56037D-43BB-46E5-BBD8-1DDFCC44719C}" type="slidenum">
              <a:rPr lang="fr-FR" smtClean="0"/>
              <a:pPr/>
              <a:t>20</a:t>
            </a:fld>
            <a:endParaRPr lang="fr-FR"/>
          </a:p>
        </p:txBody>
      </p:sp>
      <p:sp>
        <p:nvSpPr>
          <p:cNvPr id="4" name="Rectangle 3"/>
          <p:cNvSpPr/>
          <p:nvPr/>
        </p:nvSpPr>
        <p:spPr>
          <a:xfrm>
            <a:off x="131767" y="857232"/>
            <a:ext cx="9012233" cy="3447098"/>
          </a:xfrm>
          <a:prstGeom prst="rect">
            <a:avLst/>
          </a:prstGeom>
        </p:spPr>
        <p:txBody>
          <a:bodyPr wrap="square">
            <a:spAutoFit/>
          </a:bodyPr>
          <a:lstStyle/>
          <a:p>
            <a:r>
              <a:rPr lang="fr-FR" sz="2800" b="1" dirty="0">
                <a:solidFill>
                  <a:schemeClr val="accent1">
                    <a:lumMod val="75000"/>
                  </a:schemeClr>
                </a:solidFill>
                <a:ea typeface="+mj-ea"/>
                <a:cs typeface="+mj-cs"/>
              </a:rPr>
              <a:t>Pour conclure</a:t>
            </a:r>
            <a:br>
              <a:rPr lang="fr-FR" sz="2800" b="1" dirty="0">
                <a:solidFill>
                  <a:schemeClr val="accent1">
                    <a:lumMod val="75000"/>
                  </a:schemeClr>
                </a:solidFill>
                <a:ea typeface="+mj-ea"/>
                <a:cs typeface="+mj-cs"/>
              </a:rPr>
            </a:br>
            <a:endParaRPr lang="fr-FR" sz="2800" b="1" dirty="0">
              <a:solidFill>
                <a:schemeClr val="accent1">
                  <a:lumMod val="75000"/>
                </a:schemeClr>
              </a:solidFill>
              <a:ea typeface="+mj-ea"/>
              <a:cs typeface="+mj-cs"/>
            </a:endParaRPr>
          </a:p>
          <a:p>
            <a:pPr marL="457200" indent="-457200" algn="just">
              <a:buFont typeface="+mj-lt"/>
              <a:buAutoNum type="arabicParenR"/>
            </a:pPr>
            <a:r>
              <a:rPr lang="fr-FR" sz="2400" b="1" dirty="0">
                <a:solidFill>
                  <a:srgbClr val="C00000"/>
                </a:solidFill>
                <a:ea typeface="+mj-ea"/>
                <a:cs typeface="+mj-cs"/>
              </a:rPr>
              <a:t>passer d’un monde à l’autre exige de concevoir les éléments traduits dans la langue du monde vers lequel on souhaite aller;</a:t>
            </a:r>
            <a:br>
              <a:rPr lang="fr-FR" sz="2400" b="1" dirty="0">
                <a:solidFill>
                  <a:srgbClr val="C00000"/>
                </a:solidFill>
                <a:ea typeface="+mj-ea"/>
                <a:cs typeface="+mj-cs"/>
              </a:rPr>
            </a:br>
            <a:endParaRPr lang="fr-FR" sz="2400" b="1" dirty="0">
              <a:solidFill>
                <a:srgbClr val="C00000"/>
              </a:solidFill>
              <a:ea typeface="+mj-ea"/>
              <a:cs typeface="+mj-cs"/>
            </a:endParaRPr>
          </a:p>
          <a:p>
            <a:pPr marL="457200" indent="-457200" algn="just">
              <a:buFont typeface="+mj-lt"/>
              <a:buAutoNum type="arabicParenR"/>
            </a:pPr>
            <a:r>
              <a:rPr lang="fr-FR" sz="2400" b="1" dirty="0">
                <a:solidFill>
                  <a:srgbClr val="C00000"/>
                </a:solidFill>
                <a:ea typeface="+mj-ea"/>
                <a:cs typeface="+mj-cs"/>
              </a:rPr>
              <a:t>Toutefois, ces éléments empiriques ne  sont jamais capables ni de représenter complètement, ni de dupliquer la signification des concepts théoriques sous jacents.  </a:t>
            </a:r>
            <a:br>
              <a:rPr lang="fr-FR" sz="2800" b="1" dirty="0">
                <a:solidFill>
                  <a:srgbClr val="00B0F0"/>
                </a:solidFill>
                <a:ea typeface="+mj-ea"/>
                <a:cs typeface="+mj-cs"/>
              </a:rPr>
            </a:br>
            <a:endParaRPr lang="fr-FR" dirty="0"/>
          </a:p>
        </p:txBody>
      </p:sp>
    </p:spTree>
  </p:cSld>
  <p:clrMapOvr>
    <a:masterClrMapping/>
  </p:clrMapOvr>
  <p:transition>
    <p:pull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428596" y="285728"/>
            <a:ext cx="8509664" cy="5879576"/>
          </a:xfrm>
          <a:ln>
            <a:noFill/>
          </a:ln>
        </p:spPr>
        <p:txBody>
          <a:bodyPr>
            <a:noAutofit/>
          </a:bodyPr>
          <a:lstStyle/>
          <a:p>
            <a:pPr>
              <a:buNone/>
            </a:pPr>
            <a:endParaRPr lang="fr-FR" sz="2800" b="1" dirty="0">
              <a:solidFill>
                <a:srgbClr val="0070C0"/>
              </a:solidFill>
            </a:endParaRPr>
          </a:p>
          <a:p>
            <a:pPr>
              <a:buNone/>
            </a:pPr>
            <a:endParaRPr lang="fr-FR" sz="2800" b="1" dirty="0">
              <a:solidFill>
                <a:srgbClr val="0070C0"/>
              </a:solidFill>
            </a:endParaRPr>
          </a:p>
          <a:p>
            <a:pPr>
              <a:buNone/>
            </a:pPr>
            <a:endParaRPr lang="fr-FR" sz="2800" b="1" dirty="0">
              <a:solidFill>
                <a:srgbClr val="0070C0"/>
              </a:solidFill>
            </a:endParaRPr>
          </a:p>
          <a:p>
            <a:pPr algn="ctr">
              <a:buNone/>
            </a:pPr>
            <a:r>
              <a:rPr lang="fr-FR" sz="2800" b="1" dirty="0">
                <a:solidFill>
                  <a:srgbClr val="C00000"/>
                </a:solidFill>
              </a:rPr>
              <a:t>Qu’est ce qu’un objet de recherche</a:t>
            </a:r>
          </a:p>
          <a:p>
            <a:pPr algn="ctr">
              <a:buNone/>
            </a:pPr>
            <a:r>
              <a:rPr lang="fr-FR" sz="2800" b="1" dirty="0">
                <a:solidFill>
                  <a:srgbClr val="C00000"/>
                </a:solidFill>
              </a:rPr>
              <a:t>« Ou objet de la recherche » ?</a:t>
            </a:r>
          </a:p>
          <a:p>
            <a:pPr algn="ctr">
              <a:buNone/>
            </a:pPr>
            <a:r>
              <a:rPr lang="fr-FR" sz="2800" b="1" dirty="0">
                <a:solidFill>
                  <a:srgbClr val="C00000"/>
                </a:solidFill>
              </a:rPr>
              <a:t>Problématique, question de recherche</a:t>
            </a:r>
          </a:p>
          <a:p>
            <a:pPr algn="ctr">
              <a:buNone/>
            </a:pPr>
            <a:endParaRPr lang="fr-FR" sz="3400" b="1" dirty="0">
              <a:solidFill>
                <a:srgbClr val="C00000"/>
              </a:solidFill>
            </a:endParaRPr>
          </a:p>
          <a:p>
            <a:pPr>
              <a:buFont typeface="Wingdings" pitchFamily="2" charset="2"/>
              <a:buChar char="q"/>
            </a:pPr>
            <a:r>
              <a:rPr lang="fr-FR" sz="2800" b="1" dirty="0">
                <a:solidFill>
                  <a:srgbClr val="0070C0"/>
                </a:solidFill>
              </a:rPr>
              <a:t>Qu’est ce que je cherche? Pourquoi ? Comment ?</a:t>
            </a:r>
          </a:p>
          <a:p>
            <a:pPr>
              <a:buNone/>
            </a:pPr>
            <a:endParaRPr lang="fr-FR" sz="2800" b="1" dirty="0">
              <a:solidFill>
                <a:srgbClr val="0070C0"/>
              </a:solidFill>
            </a:endParaRPr>
          </a:p>
          <a:p>
            <a:pPr algn="just">
              <a:buFont typeface="Wingdings" pitchFamily="2" charset="2"/>
              <a:buChar char="q"/>
            </a:pPr>
            <a:r>
              <a:rPr lang="fr-FR" sz="2800" b="1" dirty="0">
                <a:solidFill>
                  <a:srgbClr val="0070C0"/>
                </a:solidFill>
              </a:rPr>
              <a:t>L’objet de le recherche traduit et cristallise le projet de connaissance du chercheur </a:t>
            </a:r>
          </a:p>
          <a:p>
            <a:pPr>
              <a:buNone/>
            </a:pPr>
            <a:endParaRPr lang="fr-FR" sz="2800" b="1" dirty="0">
              <a:solidFill>
                <a:srgbClr val="0070C0"/>
              </a:solidFill>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3</a:t>
            </a:fld>
            <a:endParaRPr lang="fr-FR"/>
          </a:p>
        </p:txBody>
      </p:sp>
    </p:spTree>
  </p:cSld>
  <p:clrMapOvr>
    <a:masterClrMapping/>
  </p:clrMapOvr>
  <p:transition>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428596" y="71414"/>
            <a:ext cx="8258204" cy="5786478"/>
          </a:xfrm>
          <a:ln>
            <a:noFill/>
          </a:ln>
        </p:spPr>
        <p:txBody>
          <a:bodyPr>
            <a:noAutofit/>
          </a:bodyPr>
          <a:lstStyle/>
          <a:p>
            <a:pPr>
              <a:buNone/>
            </a:pPr>
            <a:endParaRPr lang="fr-FR" sz="2800" b="1" dirty="0">
              <a:solidFill>
                <a:srgbClr val="0070C0"/>
              </a:solidFill>
            </a:endParaRPr>
          </a:p>
          <a:p>
            <a:pPr>
              <a:buNone/>
            </a:pPr>
            <a:r>
              <a:rPr lang="fr-FR" sz="2800" b="1" dirty="0">
                <a:solidFill>
                  <a:srgbClr val="0070C0"/>
                </a:solidFill>
              </a:rPr>
              <a:t>Qu’est ce qu’un objet de recherche ?</a:t>
            </a:r>
          </a:p>
          <a:p>
            <a:pPr>
              <a:buNone/>
            </a:pPr>
            <a:endParaRPr lang="fr-FR" sz="2800" b="1" dirty="0">
              <a:solidFill>
                <a:srgbClr val="0070C0"/>
              </a:solidFill>
            </a:endParaRPr>
          </a:p>
          <a:p>
            <a:pPr algn="just"/>
            <a:r>
              <a:rPr lang="fr-FR" sz="2400" b="1" dirty="0">
                <a:solidFill>
                  <a:srgbClr val="00B050"/>
                </a:solidFill>
              </a:rPr>
              <a:t>Une recherche part le plus souvent de quelque chose : un constat, une observation empirique, une intuition, un intérêt personnel, parfois un présupposé, voire un problème à priori...;</a:t>
            </a:r>
          </a:p>
          <a:p>
            <a:pPr algn="just"/>
            <a:endParaRPr lang="fr-FR" sz="2400" b="1" dirty="0">
              <a:solidFill>
                <a:srgbClr val="00B050"/>
              </a:solidFill>
            </a:endParaRPr>
          </a:p>
          <a:p>
            <a:pPr algn="just"/>
            <a:r>
              <a:rPr lang="fr-FR" sz="2400" b="1" dirty="0">
                <a:solidFill>
                  <a:srgbClr val="00B050"/>
                </a:solidFill>
              </a:rPr>
              <a:t>Une question générale conduisant à la découverte de la réalité ou à sa construction;</a:t>
            </a:r>
          </a:p>
          <a:p>
            <a:pPr algn="just"/>
            <a:endParaRPr lang="fr-FR" sz="2400" b="1" dirty="0">
              <a:solidFill>
                <a:srgbClr val="00B050"/>
              </a:solidFill>
            </a:endParaRPr>
          </a:p>
          <a:p>
            <a:pPr algn="just"/>
            <a:r>
              <a:rPr lang="fr-FR" sz="2400" b="1" dirty="0">
                <a:solidFill>
                  <a:srgbClr val="00B050"/>
                </a:solidFill>
              </a:rPr>
              <a:t>L’OR est le fruit d’allers et retours entre théorie et terrain ou entre théories.;</a:t>
            </a:r>
          </a:p>
          <a:p>
            <a:pPr algn="just"/>
            <a:endParaRPr lang="fr-FR" sz="2400" b="1" dirty="0">
              <a:solidFill>
                <a:srgbClr val="00B050"/>
              </a:solidFill>
            </a:endParaRPr>
          </a:p>
          <a:p>
            <a:pPr algn="just"/>
            <a:r>
              <a:rPr lang="fr-FR" sz="2400" b="1" dirty="0">
                <a:solidFill>
                  <a:srgbClr val="00B050"/>
                </a:solidFill>
              </a:rPr>
              <a:t>L’OR se fait et se défait</a:t>
            </a:r>
          </a:p>
          <a:p>
            <a:pPr>
              <a:buNone/>
            </a:pPr>
            <a:endParaRPr lang="fr-FR" sz="2800" b="1" dirty="0">
              <a:solidFill>
                <a:srgbClr val="00B050"/>
              </a:solidFill>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4</a:t>
            </a:fld>
            <a:endParaRPr lang="fr-FR"/>
          </a:p>
        </p:txBody>
      </p:sp>
    </p:spTree>
  </p:cSld>
  <p:clrMapOvr>
    <a:masterClrMapping/>
  </p:clrMapOvr>
  <p:transition>
    <p:pull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FB56037D-43BB-46E5-BBD8-1DDFCC44719C}" type="slidenum">
              <a:rPr lang="fr-FR" smtClean="0"/>
              <a:pPr/>
              <a:t>5</a:t>
            </a:fld>
            <a:endParaRPr lang="fr-FR"/>
          </a:p>
        </p:txBody>
      </p:sp>
      <p:sp>
        <p:nvSpPr>
          <p:cNvPr id="7" name="Rectangle 6"/>
          <p:cNvSpPr/>
          <p:nvPr/>
        </p:nvSpPr>
        <p:spPr>
          <a:xfrm>
            <a:off x="500034" y="642918"/>
            <a:ext cx="8358246" cy="523220"/>
          </a:xfrm>
          <a:prstGeom prst="rect">
            <a:avLst/>
          </a:prstGeom>
        </p:spPr>
        <p:txBody>
          <a:bodyPr wrap="square">
            <a:spAutoFit/>
          </a:bodyPr>
          <a:lstStyle/>
          <a:p>
            <a:r>
              <a:rPr lang="fr-FR" sz="2800" b="1" dirty="0">
                <a:solidFill>
                  <a:schemeClr val="accent1">
                    <a:lumMod val="75000"/>
                  </a:schemeClr>
                </a:solidFill>
              </a:rPr>
              <a:t>Une recherche est donc une démarche en entonnoir :</a:t>
            </a:r>
          </a:p>
        </p:txBody>
      </p:sp>
      <p:sp>
        <p:nvSpPr>
          <p:cNvPr id="5" name="Rectangle 4">
            <a:extLst>
              <a:ext uri="{FF2B5EF4-FFF2-40B4-BE49-F238E27FC236}">
                <a16:creationId xmlns:a16="http://schemas.microsoft.com/office/drawing/2014/main" id="{4345C254-438A-45BB-A3BB-C5862DB78990}"/>
              </a:ext>
            </a:extLst>
          </p:cNvPr>
          <p:cNvSpPr/>
          <p:nvPr/>
        </p:nvSpPr>
        <p:spPr>
          <a:xfrm>
            <a:off x="444654" y="1628800"/>
            <a:ext cx="8254692" cy="5724644"/>
          </a:xfrm>
          <a:prstGeom prst="rect">
            <a:avLst/>
          </a:prstGeom>
        </p:spPr>
        <p:txBody>
          <a:bodyPr wrap="square">
            <a:spAutoFit/>
          </a:bodyPr>
          <a:lstStyle/>
          <a:p>
            <a:pPr algn="ctr"/>
            <a:r>
              <a:rPr lang="fr-FR" sz="2000" dirty="0">
                <a:solidFill>
                  <a:schemeClr val="accent2">
                    <a:lumMod val="75000"/>
                  </a:schemeClr>
                </a:solidFill>
                <a:latin typeface="times new roman, times, serif"/>
              </a:rPr>
              <a:t>Le système de "l'entonnoir" est un processus de recherche qui permet de définir un champ de recherche, d’en déduire un sujet, d’en trouver un problème qui permettra ensuite de finaliser une problématique, de mettre en forme des hypothèses, puis de les opérationnaliser.²²²</a:t>
            </a:r>
          </a:p>
          <a:p>
            <a:pPr algn="ctr"/>
            <a:endParaRPr lang="fr-FR" dirty="0">
              <a:solidFill>
                <a:srgbClr val="404040"/>
              </a:solidFill>
              <a:latin typeface="times new roman, times, serif"/>
            </a:endParaRPr>
          </a:p>
          <a:p>
            <a:pPr algn="ctr"/>
            <a:endParaRPr lang="fr-FR" sz="2400" dirty="0">
              <a:solidFill>
                <a:schemeClr val="accent3">
                  <a:lumMod val="75000"/>
                </a:schemeClr>
              </a:solidFill>
              <a:latin typeface="Verdana" panose="020B0604030504040204" pitchFamily="34" charset="0"/>
            </a:endParaRPr>
          </a:p>
          <a:p>
            <a:pPr marR="45720" algn="ctr">
              <a:spcAft>
                <a:spcPts val="0"/>
              </a:spcAft>
            </a:pPr>
            <a:r>
              <a:rPr lang="fr-FR" sz="2800" b="1" spc="1000" dirty="0">
                <a:solidFill>
                  <a:schemeClr val="accent3">
                    <a:lumMod val="75000"/>
                  </a:schemeClr>
                </a:solidFill>
                <a:latin typeface="Verdana" panose="020B0604030504040204" pitchFamily="34" charset="0"/>
              </a:rPr>
              <a:t>Champ de recherche</a:t>
            </a:r>
            <a:br>
              <a:rPr lang="fr-FR" b="1" spc="1000" dirty="0">
                <a:solidFill>
                  <a:srgbClr val="002060"/>
                </a:solidFill>
                <a:latin typeface="Verdana" panose="020B0604030504040204" pitchFamily="34" charset="0"/>
              </a:rPr>
            </a:br>
            <a:r>
              <a:rPr lang="fr-FR" sz="3200" b="1" spc="3000" dirty="0">
                <a:solidFill>
                  <a:schemeClr val="accent1"/>
                </a:solidFill>
                <a:latin typeface="Verdana" panose="020B0604030504040204" pitchFamily="34" charset="0"/>
              </a:rPr>
              <a:t>Domaine</a:t>
            </a:r>
            <a:endParaRPr lang="fr-FR" dirty="0">
              <a:solidFill>
                <a:schemeClr val="accent1"/>
              </a:solidFill>
              <a:latin typeface="Verdana" panose="020B0604030504040204" pitchFamily="34" charset="0"/>
            </a:endParaRPr>
          </a:p>
          <a:p>
            <a:pPr marR="45720" algn="ctr">
              <a:spcAft>
                <a:spcPts val="0"/>
              </a:spcAft>
            </a:pPr>
            <a:r>
              <a:rPr lang="fr-FR" sz="4000" b="1" spc="4000" dirty="0">
                <a:solidFill>
                  <a:srgbClr val="FF0000"/>
                </a:solidFill>
                <a:latin typeface="Verdana" panose="020B0604030504040204" pitchFamily="34" charset="0"/>
              </a:rPr>
              <a:t>Sujet</a:t>
            </a:r>
            <a:endParaRPr lang="fr-FR" sz="4000" dirty="0">
              <a:solidFill>
                <a:srgbClr val="FF0000"/>
              </a:solidFill>
              <a:latin typeface="Verdana" panose="020B0604030504040204" pitchFamily="34" charset="0"/>
            </a:endParaRPr>
          </a:p>
          <a:p>
            <a:pPr marR="45720" algn="ctr">
              <a:spcAft>
                <a:spcPts val="0"/>
              </a:spcAft>
            </a:pPr>
            <a:r>
              <a:rPr lang="fr-FR" sz="2400" b="1" spc="1300" dirty="0">
                <a:solidFill>
                  <a:srgbClr val="00B050"/>
                </a:solidFill>
                <a:latin typeface="Verdana" panose="020B0604030504040204" pitchFamily="34" charset="0"/>
              </a:rPr>
              <a:t>Problèmes</a:t>
            </a:r>
            <a:endParaRPr lang="fr-FR" sz="2400" dirty="0">
              <a:solidFill>
                <a:srgbClr val="00B050"/>
              </a:solidFill>
              <a:latin typeface="Verdana" panose="020B0604030504040204" pitchFamily="34" charset="0"/>
            </a:endParaRPr>
          </a:p>
          <a:p>
            <a:pPr marR="45720" algn="ctr">
              <a:spcAft>
                <a:spcPts val="0"/>
              </a:spcAft>
            </a:pPr>
            <a:r>
              <a:rPr lang="fr-FR" sz="2400" b="1" spc="600" dirty="0">
                <a:solidFill>
                  <a:srgbClr val="00B0F0"/>
                </a:solidFill>
                <a:latin typeface="Verdana" panose="020B0604030504040204" pitchFamily="34" charset="0"/>
              </a:rPr>
              <a:t>Hypothèses</a:t>
            </a:r>
            <a:endParaRPr lang="fr-FR" sz="2400" dirty="0">
              <a:solidFill>
                <a:srgbClr val="00B0F0"/>
              </a:solidFill>
              <a:latin typeface="Verdana" panose="020B0604030504040204" pitchFamily="34" charset="0"/>
            </a:endParaRPr>
          </a:p>
          <a:p>
            <a:pPr marR="45720" algn="ctr">
              <a:spcAft>
                <a:spcPts val="0"/>
              </a:spcAft>
            </a:pPr>
            <a:r>
              <a:rPr lang="fr-FR" sz="2400" b="1" spc="500" dirty="0">
                <a:solidFill>
                  <a:srgbClr val="404040"/>
                </a:solidFill>
                <a:latin typeface="Verdana" panose="020B0604030504040204" pitchFamily="34" charset="0"/>
              </a:rPr>
              <a:t>Questions</a:t>
            </a:r>
            <a:endParaRPr lang="fr-FR" sz="2400" dirty="0">
              <a:solidFill>
                <a:srgbClr val="404040"/>
              </a:solidFill>
              <a:latin typeface="Verdana" panose="020B0604030504040204" pitchFamily="34" charset="0"/>
            </a:endParaRPr>
          </a:p>
          <a:p>
            <a:pPr marR="45720">
              <a:spcAft>
                <a:spcPts val="0"/>
              </a:spcAft>
            </a:pPr>
            <a:r>
              <a:rPr lang="fr-FR" b="1" spc="-200" dirty="0">
                <a:solidFill>
                  <a:srgbClr val="7030A0"/>
                </a:solidFill>
                <a:latin typeface="Verdana" panose="020B0604030504040204" pitchFamily="34" charset="0"/>
              </a:rPr>
              <a:t>                                               </a:t>
            </a:r>
            <a:r>
              <a:rPr lang="fr-FR" sz="400" b="1" spc="-200" dirty="0">
                <a:solidFill>
                  <a:srgbClr val="7030A0"/>
                </a:solidFill>
                <a:latin typeface="Verdana" panose="020B0604030504040204" pitchFamily="34" charset="0"/>
              </a:rPr>
              <a:t>               </a:t>
            </a:r>
            <a:r>
              <a:rPr lang="fr-FR" b="1" spc="-200" dirty="0">
                <a:solidFill>
                  <a:srgbClr val="7030A0"/>
                </a:solidFill>
                <a:latin typeface="Verdana" panose="020B0604030504040204" pitchFamily="34" charset="0"/>
              </a:rPr>
              <a:t>         Opérationnalisation</a:t>
            </a:r>
          </a:p>
          <a:p>
            <a:pPr marR="45720" algn="ctr">
              <a:spcAft>
                <a:spcPts val="0"/>
              </a:spcAft>
            </a:pPr>
            <a:endParaRPr lang="fr-FR" b="1" i="0" spc="-200" dirty="0">
              <a:solidFill>
                <a:srgbClr val="404040"/>
              </a:solidFill>
              <a:effectLst/>
              <a:latin typeface="Verdana" panose="020B0604030504040204" pitchFamily="34" charset="0"/>
            </a:endParaRPr>
          </a:p>
          <a:p>
            <a:pPr marR="45720" algn="ctr">
              <a:spcAft>
                <a:spcPts val="0"/>
              </a:spcAft>
            </a:pPr>
            <a:endParaRPr lang="fr-FR" b="1" spc="-200" dirty="0">
              <a:solidFill>
                <a:srgbClr val="404040"/>
              </a:solidFill>
              <a:latin typeface="Verdana" panose="020B0604030504040204" pitchFamily="34" charset="0"/>
            </a:endParaRPr>
          </a:p>
          <a:p>
            <a:pPr marR="45720" algn="ctr">
              <a:spcAft>
                <a:spcPts val="0"/>
              </a:spcAft>
            </a:pPr>
            <a:endParaRPr lang="fr-FR" b="0" i="0" dirty="0">
              <a:solidFill>
                <a:srgbClr val="404040"/>
              </a:solidFill>
              <a:effectLst/>
              <a:latin typeface="Verdana" panose="020B0604030504040204" pitchFamily="34" charset="0"/>
            </a:endParaRPr>
          </a:p>
        </p:txBody>
      </p:sp>
    </p:spTree>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428596" y="285728"/>
            <a:ext cx="8429684" cy="5786478"/>
          </a:xfrm>
          <a:ln>
            <a:noFill/>
          </a:ln>
        </p:spPr>
        <p:txBody>
          <a:bodyPr>
            <a:noAutofit/>
          </a:bodyPr>
          <a:lstStyle/>
          <a:p>
            <a:pPr>
              <a:buNone/>
            </a:pPr>
            <a:endParaRPr lang="fr-FR" sz="2800" b="1" dirty="0">
              <a:solidFill>
                <a:srgbClr val="0070C0"/>
              </a:solidFill>
            </a:endParaRPr>
          </a:p>
          <a:p>
            <a:pPr>
              <a:buNone/>
            </a:pPr>
            <a:endParaRPr lang="fr-FR" sz="2800" b="1" dirty="0">
              <a:solidFill>
                <a:srgbClr val="0070C0"/>
              </a:solidFill>
            </a:endParaRPr>
          </a:p>
          <a:p>
            <a:pPr>
              <a:buNone/>
            </a:pPr>
            <a:endParaRPr lang="fr-FR" sz="2800" b="1" dirty="0">
              <a:solidFill>
                <a:srgbClr val="0070C0"/>
              </a:solidFill>
            </a:endParaRPr>
          </a:p>
          <a:p>
            <a:pPr>
              <a:buNone/>
            </a:pPr>
            <a:r>
              <a:rPr lang="fr-FR" sz="2800" b="1" dirty="0">
                <a:solidFill>
                  <a:srgbClr val="0070C0"/>
                </a:solidFill>
              </a:rPr>
              <a:t>D’où vient un objet de recherche ? </a:t>
            </a:r>
            <a:endParaRPr lang="fr-FR" sz="2800" b="1" dirty="0">
              <a:solidFill>
                <a:schemeClr val="accent4"/>
              </a:solidFill>
            </a:endParaRPr>
          </a:p>
          <a:p>
            <a:pPr>
              <a:buNone/>
            </a:pPr>
            <a:endParaRPr lang="fr-FR" sz="2400" b="1" dirty="0">
              <a:solidFill>
                <a:srgbClr val="0070C0"/>
              </a:solidFill>
            </a:endParaRPr>
          </a:p>
          <a:p>
            <a:pPr>
              <a:buFont typeface="Wingdings" pitchFamily="2" charset="2"/>
              <a:buChar char="q"/>
            </a:pPr>
            <a:r>
              <a:rPr lang="fr-FR" sz="2400" b="1" dirty="0">
                <a:solidFill>
                  <a:srgbClr val="C00000"/>
                </a:solidFill>
              </a:rPr>
              <a:t>Des objets Théoriques</a:t>
            </a:r>
          </a:p>
          <a:p>
            <a:pPr>
              <a:buFont typeface="Wingdings" pitchFamily="2" charset="2"/>
              <a:buChar char="q"/>
            </a:pPr>
            <a:r>
              <a:rPr lang="fr-FR" sz="2400" b="1" dirty="0">
                <a:solidFill>
                  <a:srgbClr val="C00000"/>
                </a:solidFill>
              </a:rPr>
              <a:t>Des objets Expérimentales</a:t>
            </a:r>
          </a:p>
          <a:p>
            <a:pPr>
              <a:buFont typeface="Wingdings" pitchFamily="2" charset="2"/>
              <a:buChar char="q"/>
            </a:pPr>
            <a:r>
              <a:rPr lang="fr-FR" sz="2400" b="1" dirty="0">
                <a:solidFill>
                  <a:srgbClr val="C00000"/>
                </a:solidFill>
              </a:rPr>
              <a:t>Des objets Méthodologiques</a:t>
            </a:r>
          </a:p>
          <a:p>
            <a:pPr algn="just">
              <a:buFont typeface="Wingdings" pitchFamily="2" charset="2"/>
              <a:buChar char="q"/>
            </a:pPr>
            <a:r>
              <a:rPr lang="fr-FR" sz="2400" b="1" dirty="0">
                <a:solidFill>
                  <a:srgbClr val="C00000"/>
                </a:solidFill>
              </a:rPr>
              <a:t>D'autres voies « évènements, problématique classique soumise à une nouvelle théorie, des lacunes et faiblesses existantes dans une théorie…etc.</a:t>
            </a:r>
            <a:endParaRPr lang="fr-FR" b="1" dirty="0">
              <a:solidFill>
                <a:srgbClr val="C00000"/>
              </a:solidFill>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6</a:t>
            </a:fld>
            <a:endParaRPr lang="fr-FR"/>
          </a:p>
        </p:txBody>
      </p:sp>
    </p:spTree>
  </p:cSld>
  <p:clrMapOvr>
    <a:masterClrMapping/>
  </p:clrMapOvr>
  <p:transition>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750" y="180975"/>
            <a:ext cx="8280400" cy="1584325"/>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rtl="0" fontAlgn="auto">
              <a:spcBef>
                <a:spcPts val="0"/>
              </a:spcBef>
              <a:spcAft>
                <a:spcPts val="0"/>
              </a:spcAft>
              <a:defRPr/>
            </a:pPr>
            <a:endParaRPr lang="ar-DZ"/>
          </a:p>
        </p:txBody>
      </p:sp>
      <p:sp>
        <p:nvSpPr>
          <p:cNvPr id="3" name="Rectangle à coins arrondis 2"/>
          <p:cNvSpPr/>
          <p:nvPr/>
        </p:nvSpPr>
        <p:spPr>
          <a:xfrm>
            <a:off x="683568" y="836712"/>
            <a:ext cx="1872208" cy="846539"/>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rtl="0" fontAlgn="auto">
              <a:spcBef>
                <a:spcPts val="0"/>
              </a:spcBef>
              <a:spcAft>
                <a:spcPts val="0"/>
              </a:spcAft>
              <a:defRPr/>
            </a:pPr>
            <a:r>
              <a:rPr lang="fr-FR" sz="2400" b="1" dirty="0"/>
              <a:t>Objets théoriques</a:t>
            </a:r>
            <a:endParaRPr lang="ar-DZ" sz="2400" b="1" dirty="0"/>
          </a:p>
        </p:txBody>
      </p:sp>
      <p:sp>
        <p:nvSpPr>
          <p:cNvPr id="4" name="Rectangle à coins arrondis 3"/>
          <p:cNvSpPr/>
          <p:nvPr/>
        </p:nvSpPr>
        <p:spPr>
          <a:xfrm>
            <a:off x="3563888" y="836712"/>
            <a:ext cx="2088232" cy="846539"/>
          </a:xfrm>
          <a:prstGeom prst="round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rtl="0" fontAlgn="auto">
              <a:spcBef>
                <a:spcPts val="0"/>
              </a:spcBef>
              <a:spcAft>
                <a:spcPts val="0"/>
              </a:spcAft>
              <a:defRPr/>
            </a:pPr>
            <a:r>
              <a:rPr lang="fr-FR" sz="2400" b="1" dirty="0">
                <a:solidFill>
                  <a:schemeClr val="tx1"/>
                </a:solidFill>
              </a:rPr>
              <a:t>Objets empiriques</a:t>
            </a:r>
            <a:endParaRPr lang="ar-DZ" sz="2400" b="1" dirty="0">
              <a:solidFill>
                <a:schemeClr val="tx1"/>
              </a:solidFill>
            </a:endParaRPr>
          </a:p>
        </p:txBody>
      </p:sp>
      <p:sp>
        <p:nvSpPr>
          <p:cNvPr id="5" name="Rectangle à coins arrondis 4"/>
          <p:cNvSpPr/>
          <p:nvPr/>
        </p:nvSpPr>
        <p:spPr>
          <a:xfrm>
            <a:off x="6156176" y="836712"/>
            <a:ext cx="2592288" cy="846539"/>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rtl="0" fontAlgn="auto">
              <a:spcBef>
                <a:spcPts val="0"/>
              </a:spcBef>
              <a:spcAft>
                <a:spcPts val="0"/>
              </a:spcAft>
              <a:defRPr/>
            </a:pPr>
            <a:r>
              <a:rPr lang="fr-FR" sz="2400" b="1" dirty="0"/>
              <a:t>Objets méthodologiques</a:t>
            </a:r>
            <a:endParaRPr lang="ar-DZ" sz="2400" b="1" dirty="0"/>
          </a:p>
        </p:txBody>
      </p:sp>
      <p:sp>
        <p:nvSpPr>
          <p:cNvPr id="7180" name="ZoneTexte 5"/>
          <p:cNvSpPr txBox="1">
            <a:spLocks noChangeArrowheads="1"/>
          </p:cNvSpPr>
          <p:nvPr/>
        </p:nvSpPr>
        <p:spPr bwMode="auto">
          <a:xfrm>
            <a:off x="1763713" y="231775"/>
            <a:ext cx="5903912" cy="460375"/>
          </a:xfrm>
          <a:prstGeom prst="rect">
            <a:avLst/>
          </a:prstGeom>
          <a:noFill/>
          <a:ln w="9525">
            <a:noFill/>
            <a:miter lim="800000"/>
            <a:headEnd/>
            <a:tailEnd/>
          </a:ln>
        </p:spPr>
        <p:txBody>
          <a:bodyPr>
            <a:spAutoFit/>
          </a:bodyPr>
          <a:lstStyle/>
          <a:p>
            <a:pPr algn="l" rtl="0"/>
            <a:r>
              <a:rPr lang="fr-FR" sz="2400" b="1" dirty="0">
                <a:solidFill>
                  <a:srgbClr val="C00000"/>
                </a:solidFill>
              </a:rPr>
              <a:t>Formulation d’une question articulant des </a:t>
            </a:r>
            <a:endParaRPr lang="ar-DZ" sz="2400" b="1" dirty="0">
              <a:solidFill>
                <a:srgbClr val="C00000"/>
              </a:solidFill>
            </a:endParaRPr>
          </a:p>
        </p:txBody>
      </p:sp>
      <p:cxnSp>
        <p:nvCxnSpPr>
          <p:cNvPr id="8" name="Connecteur droit avec flèche 7"/>
          <p:cNvCxnSpPr>
            <a:stCxn id="2" idx="2"/>
          </p:cNvCxnSpPr>
          <p:nvPr/>
        </p:nvCxnSpPr>
        <p:spPr>
          <a:xfrm>
            <a:off x="4679950" y="1765300"/>
            <a:ext cx="0" cy="51117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7182" name="ZoneTexte 8"/>
          <p:cNvSpPr txBox="1">
            <a:spLocks noChangeArrowheads="1"/>
          </p:cNvSpPr>
          <p:nvPr/>
        </p:nvSpPr>
        <p:spPr bwMode="auto">
          <a:xfrm>
            <a:off x="2843213" y="2276475"/>
            <a:ext cx="3457575" cy="461963"/>
          </a:xfrm>
          <a:prstGeom prst="rect">
            <a:avLst/>
          </a:prstGeom>
          <a:noFill/>
          <a:ln w="9525">
            <a:noFill/>
            <a:miter lim="800000"/>
            <a:headEnd/>
            <a:tailEnd/>
          </a:ln>
        </p:spPr>
        <p:txBody>
          <a:bodyPr>
            <a:spAutoFit/>
          </a:bodyPr>
          <a:lstStyle/>
          <a:p>
            <a:pPr algn="ctr" rtl="0"/>
            <a:r>
              <a:rPr lang="fr-FR" sz="2400" b="1"/>
              <a:t>Permettant de </a:t>
            </a:r>
            <a:endParaRPr lang="ar-DZ" sz="2400" b="1"/>
          </a:p>
        </p:txBody>
      </p:sp>
      <p:sp>
        <p:nvSpPr>
          <p:cNvPr id="11" name="Rectangle 10"/>
          <p:cNvSpPr/>
          <p:nvPr/>
        </p:nvSpPr>
        <p:spPr>
          <a:xfrm>
            <a:off x="539750" y="2708275"/>
            <a:ext cx="8280400" cy="1584325"/>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rtl="0" fontAlgn="auto">
              <a:spcBef>
                <a:spcPts val="0"/>
              </a:spcBef>
              <a:spcAft>
                <a:spcPts val="0"/>
              </a:spcAft>
              <a:defRPr/>
            </a:pPr>
            <a:endParaRPr lang="ar-DZ"/>
          </a:p>
        </p:txBody>
      </p:sp>
      <p:sp>
        <p:nvSpPr>
          <p:cNvPr id="12" name="Rectangle à coins arrondis 11"/>
          <p:cNvSpPr/>
          <p:nvPr/>
        </p:nvSpPr>
        <p:spPr>
          <a:xfrm>
            <a:off x="683568" y="3364362"/>
            <a:ext cx="1872208" cy="846539"/>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rtl="0" fontAlgn="auto">
              <a:spcBef>
                <a:spcPts val="0"/>
              </a:spcBef>
              <a:spcAft>
                <a:spcPts val="0"/>
              </a:spcAft>
              <a:defRPr/>
            </a:pPr>
            <a:r>
              <a:rPr lang="fr-FR" sz="2400" b="1" dirty="0">
                <a:solidFill>
                  <a:schemeClr val="tx1"/>
                </a:solidFill>
              </a:rPr>
              <a:t>Objets théoriques</a:t>
            </a:r>
            <a:endParaRPr lang="ar-DZ" sz="2400" b="1" dirty="0">
              <a:solidFill>
                <a:schemeClr val="tx1"/>
              </a:solidFill>
            </a:endParaRPr>
          </a:p>
        </p:txBody>
      </p:sp>
      <p:sp>
        <p:nvSpPr>
          <p:cNvPr id="13" name="Rectangle à coins arrondis 12"/>
          <p:cNvSpPr/>
          <p:nvPr/>
        </p:nvSpPr>
        <p:spPr>
          <a:xfrm>
            <a:off x="3563888" y="3364362"/>
            <a:ext cx="2088232" cy="846539"/>
          </a:xfrm>
          <a:prstGeom prst="roundRect">
            <a:avLst/>
          </a:prstGeom>
          <a:solidFill>
            <a:srgbClr val="FF0000"/>
          </a:solidFill>
          <a:ln>
            <a:solidFill>
              <a:srgbClr val="FF0000"/>
            </a:solidFill>
          </a:ln>
        </p:spPr>
        <p:style>
          <a:lnRef idx="0">
            <a:schemeClr val="accent6"/>
          </a:lnRef>
          <a:fillRef idx="3">
            <a:schemeClr val="accent6"/>
          </a:fillRef>
          <a:effectRef idx="3">
            <a:schemeClr val="accent6"/>
          </a:effectRef>
          <a:fontRef idx="minor">
            <a:schemeClr val="lt1"/>
          </a:fontRef>
        </p:style>
        <p:txBody>
          <a:bodyPr rtlCol="1" anchor="ctr"/>
          <a:lstStyle/>
          <a:p>
            <a:pPr algn="ctr" rtl="0" fontAlgn="auto">
              <a:spcBef>
                <a:spcPts val="0"/>
              </a:spcBef>
              <a:spcAft>
                <a:spcPts val="0"/>
              </a:spcAft>
              <a:defRPr/>
            </a:pPr>
            <a:r>
              <a:rPr lang="fr-FR" sz="2400" b="1" dirty="0"/>
              <a:t>Objets empiriques</a:t>
            </a:r>
            <a:endParaRPr lang="ar-DZ" sz="2400" b="1" dirty="0"/>
          </a:p>
        </p:txBody>
      </p:sp>
      <p:sp>
        <p:nvSpPr>
          <p:cNvPr id="14" name="Rectangle à coins arrondis 13"/>
          <p:cNvSpPr/>
          <p:nvPr/>
        </p:nvSpPr>
        <p:spPr>
          <a:xfrm>
            <a:off x="6156176" y="3364362"/>
            <a:ext cx="2592288" cy="846539"/>
          </a:xfrm>
          <a:prstGeom prst="roundRect">
            <a:avLst/>
          </a:prstGeom>
          <a:solidFill>
            <a:srgbClr val="FFFF00"/>
          </a:solidFill>
          <a:ln>
            <a:solidFill>
              <a:srgbClr val="FFFF00"/>
            </a:solidFill>
          </a:ln>
        </p:spPr>
        <p:style>
          <a:lnRef idx="0">
            <a:schemeClr val="accent5"/>
          </a:lnRef>
          <a:fillRef idx="3">
            <a:schemeClr val="accent5"/>
          </a:fillRef>
          <a:effectRef idx="3">
            <a:schemeClr val="accent5"/>
          </a:effectRef>
          <a:fontRef idx="minor">
            <a:schemeClr val="lt1"/>
          </a:fontRef>
        </p:style>
        <p:txBody>
          <a:bodyPr rtlCol="1" anchor="ctr"/>
          <a:lstStyle/>
          <a:p>
            <a:pPr algn="ctr" rtl="0" fontAlgn="auto">
              <a:spcBef>
                <a:spcPts val="0"/>
              </a:spcBef>
              <a:spcAft>
                <a:spcPts val="0"/>
              </a:spcAft>
              <a:defRPr/>
            </a:pPr>
            <a:r>
              <a:rPr lang="fr-FR" sz="2400" b="1" dirty="0">
                <a:solidFill>
                  <a:schemeClr val="tx1"/>
                </a:solidFill>
              </a:rPr>
              <a:t>Objets méthodologiques</a:t>
            </a:r>
            <a:endParaRPr lang="ar-DZ" sz="2400" b="1" dirty="0">
              <a:solidFill>
                <a:schemeClr val="tx1"/>
              </a:solidFill>
            </a:endParaRPr>
          </a:p>
        </p:txBody>
      </p:sp>
      <p:sp>
        <p:nvSpPr>
          <p:cNvPr id="7193" name="ZoneTexte 14"/>
          <p:cNvSpPr txBox="1">
            <a:spLocks noChangeArrowheads="1"/>
          </p:cNvSpPr>
          <p:nvPr/>
        </p:nvSpPr>
        <p:spPr bwMode="auto">
          <a:xfrm>
            <a:off x="1763713" y="2759075"/>
            <a:ext cx="5903912" cy="461963"/>
          </a:xfrm>
          <a:prstGeom prst="rect">
            <a:avLst/>
          </a:prstGeom>
          <a:noFill/>
          <a:ln w="9525">
            <a:noFill/>
            <a:miter lim="800000"/>
            <a:headEnd/>
            <a:tailEnd/>
          </a:ln>
        </p:spPr>
        <p:txBody>
          <a:bodyPr>
            <a:spAutoFit/>
          </a:bodyPr>
          <a:lstStyle/>
          <a:p>
            <a:pPr algn="ctr" rtl="0"/>
            <a:r>
              <a:rPr lang="fr-FR" sz="2400" b="1"/>
              <a:t>Créer ou découvrir des </a:t>
            </a:r>
            <a:endParaRPr lang="ar-DZ" sz="2400" b="1"/>
          </a:p>
        </p:txBody>
      </p:sp>
      <p:cxnSp>
        <p:nvCxnSpPr>
          <p:cNvPr id="16" name="Connecteur droit avec flèche 15"/>
          <p:cNvCxnSpPr>
            <a:stCxn id="11" idx="2"/>
          </p:cNvCxnSpPr>
          <p:nvPr/>
        </p:nvCxnSpPr>
        <p:spPr>
          <a:xfrm>
            <a:off x="4679950" y="4292600"/>
            <a:ext cx="0" cy="51117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7195" name="ZoneTexte 16"/>
          <p:cNvSpPr txBox="1">
            <a:spLocks noChangeArrowheads="1"/>
          </p:cNvSpPr>
          <p:nvPr/>
        </p:nvSpPr>
        <p:spPr bwMode="auto">
          <a:xfrm>
            <a:off x="3563938" y="4652963"/>
            <a:ext cx="2303462" cy="461962"/>
          </a:xfrm>
          <a:prstGeom prst="rect">
            <a:avLst/>
          </a:prstGeom>
          <a:noFill/>
          <a:ln w="9525">
            <a:noFill/>
            <a:miter lim="800000"/>
            <a:headEnd/>
            <a:tailEnd/>
          </a:ln>
        </p:spPr>
        <p:txBody>
          <a:bodyPr>
            <a:spAutoFit/>
          </a:bodyPr>
          <a:lstStyle/>
          <a:p>
            <a:pPr algn="ctr" rtl="0"/>
            <a:r>
              <a:rPr lang="fr-FR" sz="2400" b="1"/>
              <a:t>Pour</a:t>
            </a:r>
            <a:endParaRPr lang="ar-DZ" sz="2400" b="1"/>
          </a:p>
        </p:txBody>
      </p:sp>
      <p:sp>
        <p:nvSpPr>
          <p:cNvPr id="18" name="Rectangle 17"/>
          <p:cNvSpPr/>
          <p:nvPr/>
        </p:nvSpPr>
        <p:spPr>
          <a:xfrm>
            <a:off x="539750" y="5114925"/>
            <a:ext cx="8280400" cy="162718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rtl="0" fontAlgn="auto">
              <a:spcBef>
                <a:spcPts val="0"/>
              </a:spcBef>
              <a:spcAft>
                <a:spcPts val="0"/>
              </a:spcAft>
              <a:defRPr/>
            </a:pPr>
            <a:endParaRPr lang="ar-DZ"/>
          </a:p>
        </p:txBody>
      </p:sp>
      <p:sp>
        <p:nvSpPr>
          <p:cNvPr id="19" name="Ellipse 18"/>
          <p:cNvSpPr/>
          <p:nvPr/>
        </p:nvSpPr>
        <p:spPr>
          <a:xfrm>
            <a:off x="611560" y="5229200"/>
            <a:ext cx="2016224" cy="936104"/>
          </a:xfrm>
          <a:prstGeom prst="ellipse">
            <a:avLst/>
          </a:prstGeom>
        </p:spPr>
        <p:style>
          <a:lnRef idx="0">
            <a:schemeClr val="accent1"/>
          </a:lnRef>
          <a:fillRef idx="3">
            <a:schemeClr val="accent1"/>
          </a:fillRef>
          <a:effectRef idx="3">
            <a:schemeClr val="accent1"/>
          </a:effectRef>
          <a:fontRef idx="minor">
            <a:schemeClr val="lt1"/>
          </a:fontRef>
        </p:style>
        <p:txBody>
          <a:bodyPr rtlCol="1" anchor="ctr"/>
          <a:lstStyle/>
          <a:p>
            <a:pPr algn="ctr" rtl="0" fontAlgn="auto">
              <a:spcBef>
                <a:spcPts val="0"/>
              </a:spcBef>
              <a:spcAft>
                <a:spcPts val="0"/>
              </a:spcAft>
              <a:defRPr/>
            </a:pPr>
            <a:r>
              <a:rPr lang="fr-FR" sz="2400" b="1" dirty="0"/>
              <a:t>expliquer</a:t>
            </a:r>
            <a:endParaRPr lang="ar-DZ" sz="2400" b="1" dirty="0"/>
          </a:p>
        </p:txBody>
      </p:sp>
      <p:sp>
        <p:nvSpPr>
          <p:cNvPr id="21" name="Ellipse 20"/>
          <p:cNvSpPr/>
          <p:nvPr/>
        </p:nvSpPr>
        <p:spPr>
          <a:xfrm>
            <a:off x="2555776" y="5229200"/>
            <a:ext cx="2016224" cy="936104"/>
          </a:xfrm>
          <a:prstGeom prst="ellipse">
            <a:avLst/>
          </a:prstGeom>
        </p:spPr>
        <p:style>
          <a:lnRef idx="0">
            <a:schemeClr val="accent1"/>
          </a:lnRef>
          <a:fillRef idx="3">
            <a:schemeClr val="accent1"/>
          </a:fillRef>
          <a:effectRef idx="3">
            <a:schemeClr val="accent1"/>
          </a:effectRef>
          <a:fontRef idx="minor">
            <a:schemeClr val="lt1"/>
          </a:fontRef>
        </p:style>
        <p:txBody>
          <a:bodyPr rtlCol="1" anchor="ctr"/>
          <a:lstStyle/>
          <a:p>
            <a:pPr algn="ctr" rtl="0" fontAlgn="auto">
              <a:spcBef>
                <a:spcPts val="0"/>
              </a:spcBef>
              <a:spcAft>
                <a:spcPts val="0"/>
              </a:spcAft>
              <a:defRPr/>
            </a:pPr>
            <a:r>
              <a:rPr lang="fr-FR" sz="2400" b="1" dirty="0"/>
              <a:t>Prédire</a:t>
            </a:r>
            <a:endParaRPr lang="ar-DZ" sz="2400" b="1" dirty="0"/>
          </a:p>
        </p:txBody>
      </p:sp>
      <p:sp>
        <p:nvSpPr>
          <p:cNvPr id="22" name="Ellipse 21"/>
          <p:cNvSpPr/>
          <p:nvPr/>
        </p:nvSpPr>
        <p:spPr>
          <a:xfrm>
            <a:off x="4500562" y="5229200"/>
            <a:ext cx="2286016" cy="936104"/>
          </a:xfrm>
          <a:prstGeom prst="ellipse">
            <a:avLst/>
          </a:prstGeom>
        </p:spPr>
        <p:style>
          <a:lnRef idx="0">
            <a:schemeClr val="accent1"/>
          </a:lnRef>
          <a:fillRef idx="3">
            <a:schemeClr val="accent1"/>
          </a:fillRef>
          <a:effectRef idx="3">
            <a:schemeClr val="accent1"/>
          </a:effectRef>
          <a:fontRef idx="minor">
            <a:schemeClr val="lt1"/>
          </a:fontRef>
        </p:style>
        <p:txBody>
          <a:bodyPr rtlCol="1" anchor="ctr"/>
          <a:lstStyle/>
          <a:p>
            <a:pPr algn="ctr" rtl="0" fontAlgn="auto">
              <a:spcBef>
                <a:spcPts val="0"/>
              </a:spcBef>
              <a:spcAft>
                <a:spcPts val="0"/>
              </a:spcAft>
              <a:defRPr/>
            </a:pPr>
            <a:r>
              <a:rPr lang="fr-FR" sz="2000" b="1" dirty="0"/>
              <a:t>Comprendre</a:t>
            </a:r>
            <a:endParaRPr lang="ar-DZ" sz="2000" b="1" dirty="0"/>
          </a:p>
        </p:txBody>
      </p:sp>
      <p:sp>
        <p:nvSpPr>
          <p:cNvPr id="23" name="Ellipse 22"/>
          <p:cNvSpPr/>
          <p:nvPr/>
        </p:nvSpPr>
        <p:spPr>
          <a:xfrm>
            <a:off x="6804248" y="5229200"/>
            <a:ext cx="2016224" cy="936104"/>
          </a:xfrm>
          <a:prstGeom prst="ellipse">
            <a:avLst/>
          </a:prstGeom>
        </p:spPr>
        <p:style>
          <a:lnRef idx="0">
            <a:schemeClr val="accent1"/>
          </a:lnRef>
          <a:fillRef idx="3">
            <a:schemeClr val="accent1"/>
          </a:fillRef>
          <a:effectRef idx="3">
            <a:schemeClr val="accent1"/>
          </a:effectRef>
          <a:fontRef idx="minor">
            <a:schemeClr val="lt1"/>
          </a:fontRef>
        </p:style>
        <p:txBody>
          <a:bodyPr rtlCol="1" anchor="ctr"/>
          <a:lstStyle/>
          <a:p>
            <a:pPr algn="ctr" rtl="0" fontAlgn="auto">
              <a:spcBef>
                <a:spcPts val="0"/>
              </a:spcBef>
              <a:spcAft>
                <a:spcPts val="0"/>
              </a:spcAft>
              <a:defRPr/>
            </a:pPr>
            <a:r>
              <a:rPr lang="fr-FR" sz="2400" b="1" dirty="0"/>
              <a:t>Changer</a:t>
            </a:r>
            <a:endParaRPr lang="ar-DZ" sz="2400" b="1" dirty="0"/>
          </a:p>
        </p:txBody>
      </p:sp>
      <p:sp>
        <p:nvSpPr>
          <p:cNvPr id="7209" name="ZoneTexte 23"/>
          <p:cNvSpPr txBox="1">
            <a:spLocks noChangeArrowheads="1"/>
          </p:cNvSpPr>
          <p:nvPr/>
        </p:nvSpPr>
        <p:spPr bwMode="auto">
          <a:xfrm>
            <a:off x="2987675" y="6165850"/>
            <a:ext cx="3529013" cy="522288"/>
          </a:xfrm>
          <a:prstGeom prst="rect">
            <a:avLst/>
          </a:prstGeom>
          <a:noFill/>
          <a:ln w="9525">
            <a:noFill/>
            <a:miter lim="800000"/>
            <a:headEnd/>
            <a:tailEnd/>
          </a:ln>
        </p:spPr>
        <p:txBody>
          <a:bodyPr>
            <a:spAutoFit/>
          </a:bodyPr>
          <a:lstStyle/>
          <a:p>
            <a:pPr algn="ctr" rtl="0"/>
            <a:r>
              <a:rPr lang="fr-FR" sz="2800" b="1"/>
              <a:t>La réalité</a:t>
            </a:r>
            <a:endParaRPr lang="ar-DZ" sz="2800" b="1"/>
          </a:p>
        </p:txBody>
      </p:sp>
    </p:spTree>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1052736"/>
            <a:ext cx="8929718" cy="3714776"/>
          </a:xfrm>
        </p:spPr>
        <p:txBody>
          <a:bodyPr>
            <a:noAutofit/>
          </a:bodyPr>
          <a:lstStyle/>
          <a:p>
            <a:pPr marL="514350" indent="-514350" algn="l"/>
            <a:r>
              <a:rPr lang="fr-FR" sz="2800" dirty="0">
                <a:solidFill>
                  <a:srgbClr val="C00000"/>
                </a:solidFill>
              </a:rPr>
              <a:t> </a:t>
            </a:r>
            <a:r>
              <a:rPr lang="fr-FR" sz="2800" b="1" dirty="0">
                <a:solidFill>
                  <a:srgbClr val="C00000"/>
                </a:solidFill>
              </a:rPr>
              <a:t>Les  qualités d’un bon OR</a:t>
            </a:r>
            <a:br>
              <a:rPr lang="fr-FR" sz="2400" dirty="0">
                <a:solidFill>
                  <a:srgbClr val="0070C0"/>
                </a:solidFill>
              </a:rPr>
            </a:br>
            <a:br>
              <a:rPr lang="fr-FR" sz="2400" dirty="0">
                <a:solidFill>
                  <a:srgbClr val="0070C0"/>
                </a:solidFill>
              </a:rPr>
            </a:br>
            <a:r>
              <a:rPr lang="fr-FR" sz="2400" dirty="0">
                <a:solidFill>
                  <a:srgbClr val="0070C0"/>
                </a:solidFill>
              </a:rPr>
              <a:t>L’OR doit être relativement général, il diffère des questions secondaires qui sont plus précises et plus opérationnelles;</a:t>
            </a:r>
            <a:br>
              <a:rPr lang="fr-FR" sz="2400" dirty="0">
                <a:solidFill>
                  <a:srgbClr val="0070C0"/>
                </a:solidFill>
              </a:rPr>
            </a:br>
            <a:br>
              <a:rPr lang="fr-FR" sz="2400" dirty="0">
                <a:solidFill>
                  <a:srgbClr val="C00000"/>
                </a:solidFill>
              </a:rPr>
            </a:br>
            <a:r>
              <a:rPr lang="fr-FR" sz="2400" dirty="0">
                <a:solidFill>
                  <a:srgbClr val="0070C0"/>
                </a:solidFill>
              </a:rPr>
              <a:t>Pour remplir correctement sa fonction, la question de départ doit avoir un certain nombre de qualités de clarté, de faisabilité et de pertinence :</a:t>
            </a:r>
            <a:br>
              <a:rPr lang="fr-FR" sz="2400" dirty="0">
                <a:solidFill>
                  <a:srgbClr val="0070C0"/>
                </a:solidFill>
              </a:rPr>
            </a:br>
            <a:br>
              <a:rPr lang="fr-FR" sz="2400" dirty="0">
                <a:solidFill>
                  <a:srgbClr val="0070C0"/>
                </a:solidFill>
              </a:rPr>
            </a:br>
            <a:r>
              <a:rPr lang="fr-FR" sz="2400" dirty="0">
                <a:solidFill>
                  <a:srgbClr val="C00000"/>
                </a:solidFill>
              </a:rPr>
              <a:t>•     </a:t>
            </a:r>
            <a:r>
              <a:rPr lang="fr-FR" sz="2400" dirty="0">
                <a:solidFill>
                  <a:srgbClr val="00B050"/>
                </a:solidFill>
              </a:rPr>
              <a:t>Les qualités de clarté : </a:t>
            </a:r>
            <a:r>
              <a:rPr lang="fr-FR" sz="2400" dirty="0">
                <a:solidFill>
                  <a:srgbClr val="C00000"/>
                </a:solidFill>
              </a:rPr>
              <a:t>précise - concise et univoque;</a:t>
            </a:r>
            <a:br>
              <a:rPr lang="fr-FR" sz="2400" dirty="0">
                <a:solidFill>
                  <a:srgbClr val="C00000"/>
                </a:solidFill>
              </a:rPr>
            </a:br>
            <a:r>
              <a:rPr lang="fr-FR" sz="2400" dirty="0">
                <a:solidFill>
                  <a:srgbClr val="C00000"/>
                </a:solidFill>
              </a:rPr>
              <a:t>•     </a:t>
            </a:r>
            <a:r>
              <a:rPr lang="fr-FR" sz="2400" dirty="0">
                <a:solidFill>
                  <a:srgbClr val="00B050"/>
                </a:solidFill>
              </a:rPr>
              <a:t>Les qualités de faisabilité : </a:t>
            </a:r>
            <a:r>
              <a:rPr lang="fr-FR" sz="2400" dirty="0">
                <a:solidFill>
                  <a:srgbClr val="C00000"/>
                </a:solidFill>
              </a:rPr>
              <a:t>réaliste ;</a:t>
            </a:r>
            <a:br>
              <a:rPr lang="fr-FR" sz="2400" dirty="0">
                <a:solidFill>
                  <a:srgbClr val="C00000"/>
                </a:solidFill>
              </a:rPr>
            </a:br>
            <a:r>
              <a:rPr lang="fr-FR" sz="2400" dirty="0">
                <a:solidFill>
                  <a:srgbClr val="C00000"/>
                </a:solidFill>
              </a:rPr>
              <a:t>•     </a:t>
            </a:r>
            <a:r>
              <a:rPr lang="fr-FR" sz="2400" dirty="0">
                <a:solidFill>
                  <a:srgbClr val="00B050"/>
                </a:solidFill>
              </a:rPr>
              <a:t>Les qualités de pertinence : </a:t>
            </a:r>
            <a:r>
              <a:rPr lang="fr-FR" sz="2400" dirty="0">
                <a:solidFill>
                  <a:srgbClr val="C00000"/>
                </a:solidFill>
              </a:rPr>
              <a:t>vraie question</a:t>
            </a:r>
            <a:endParaRPr lang="ar-DZ" sz="2400" dirty="0">
              <a:solidFill>
                <a:srgbClr val="C00000"/>
              </a:solidFill>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8</a:t>
            </a:fld>
            <a:endParaRPr lang="fr-FR"/>
          </a:p>
        </p:txBody>
      </p:sp>
    </p:spTree>
  </p:cSld>
  <p:clrMapOvr>
    <a:masterClrMapping/>
  </p:clrMapOvr>
  <p:transition>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FB56037D-43BB-46E5-BBD8-1DDFCC44719C}" type="slidenum">
              <a:rPr lang="fr-FR" smtClean="0"/>
              <a:pPr/>
              <a:t>9</a:t>
            </a:fld>
            <a:endParaRPr lang="fr-FR"/>
          </a:p>
        </p:txBody>
      </p:sp>
      <p:sp>
        <p:nvSpPr>
          <p:cNvPr id="6" name="Rectangle 5"/>
          <p:cNvSpPr/>
          <p:nvPr/>
        </p:nvSpPr>
        <p:spPr>
          <a:xfrm>
            <a:off x="365700" y="3058000"/>
            <a:ext cx="8572560" cy="3693319"/>
          </a:xfrm>
          <a:prstGeom prst="rect">
            <a:avLst/>
          </a:prstGeom>
          <a:solidFill>
            <a:schemeClr val="accent1">
              <a:lumMod val="40000"/>
              <a:lumOff val="60000"/>
            </a:schemeClr>
          </a:solidFill>
        </p:spPr>
        <p:txBody>
          <a:bodyPr wrap="square">
            <a:spAutoFit/>
          </a:bodyPr>
          <a:lstStyle/>
          <a:p>
            <a:endParaRPr lang="fr-FR" dirty="0">
              <a:solidFill>
                <a:srgbClr val="0070C0"/>
              </a:solidFill>
            </a:endParaRPr>
          </a:p>
          <a:p>
            <a:pPr algn="just">
              <a:buClr>
                <a:schemeClr val="bg2">
                  <a:lumMod val="25000"/>
                </a:schemeClr>
              </a:buClr>
              <a:buFont typeface="Wingdings" pitchFamily="2" charset="2"/>
              <a:buChar char="q"/>
            </a:pPr>
            <a:r>
              <a:rPr lang="fr-FR" sz="2400" b="1" dirty="0">
                <a:solidFill>
                  <a:schemeClr val="accent3">
                    <a:lumMod val="75000"/>
                  </a:schemeClr>
                </a:solidFill>
              </a:rPr>
              <a:t>Eviter d’avoir une approche trop touristiques  au sens de (Silverman, 1993)</a:t>
            </a:r>
          </a:p>
          <a:p>
            <a:pPr>
              <a:buClr>
                <a:schemeClr val="bg2">
                  <a:lumMod val="25000"/>
                </a:schemeClr>
              </a:buClr>
              <a:buFont typeface="Wingdings" pitchFamily="2" charset="2"/>
              <a:buChar char="q"/>
            </a:pPr>
            <a:endParaRPr lang="fr-FR" sz="2400" b="1" dirty="0">
              <a:solidFill>
                <a:srgbClr val="0070C0"/>
              </a:solidFill>
            </a:endParaRPr>
          </a:p>
          <a:p>
            <a:pPr>
              <a:buClr>
                <a:schemeClr val="bg2">
                  <a:lumMod val="25000"/>
                </a:schemeClr>
              </a:buClr>
              <a:buFont typeface="Wingdings" pitchFamily="2" charset="2"/>
              <a:buChar char="q"/>
            </a:pPr>
            <a:r>
              <a:rPr lang="fr-FR" sz="2400" b="1" dirty="0">
                <a:solidFill>
                  <a:schemeClr val="accent3">
                    <a:lumMod val="75000"/>
                  </a:schemeClr>
                </a:solidFill>
              </a:rPr>
              <a:t>L’idéal serai de respecter un équilibre entre un OR très large et impossible et un OR étroit conduisant à une perte de valeur,…. Et ce n’est pas toujours facile  d’y arriver. </a:t>
            </a:r>
          </a:p>
          <a:p>
            <a:endParaRPr lang="fr-FR" sz="2400" b="1" dirty="0">
              <a:solidFill>
                <a:srgbClr val="0070C0"/>
              </a:solidFill>
            </a:endParaRPr>
          </a:p>
          <a:p>
            <a:pPr algn="ctr"/>
            <a:r>
              <a:rPr lang="fr-FR" sz="2400" b="1" dirty="0">
                <a:solidFill>
                  <a:srgbClr val="0070C0"/>
                </a:solidFill>
              </a:rPr>
              <a:t>Prudence et exercice d’un regard critique sur l’OR</a:t>
            </a:r>
            <a:br>
              <a:rPr lang="fr-FR" sz="2400" b="1" dirty="0">
                <a:solidFill>
                  <a:srgbClr val="0070C0"/>
                </a:solidFill>
              </a:rPr>
            </a:br>
            <a:endParaRPr lang="fr-FR" sz="2400" b="1" dirty="0"/>
          </a:p>
        </p:txBody>
      </p:sp>
      <p:sp>
        <p:nvSpPr>
          <p:cNvPr id="2" name="Rectangle 1">
            <a:extLst>
              <a:ext uri="{FF2B5EF4-FFF2-40B4-BE49-F238E27FC236}">
                <a16:creationId xmlns:a16="http://schemas.microsoft.com/office/drawing/2014/main" id="{927CE445-6AA0-4EE9-B63D-51B08372CC2C}"/>
              </a:ext>
            </a:extLst>
          </p:cNvPr>
          <p:cNvSpPr/>
          <p:nvPr/>
        </p:nvSpPr>
        <p:spPr>
          <a:xfrm>
            <a:off x="365700" y="1556792"/>
            <a:ext cx="8572560" cy="1292662"/>
          </a:xfrm>
          <a:prstGeom prst="rect">
            <a:avLst/>
          </a:prstGeom>
        </p:spPr>
        <p:txBody>
          <a:bodyPr wrap="square">
            <a:spAutoFit/>
          </a:bodyPr>
          <a:lstStyle/>
          <a:p>
            <a:pPr algn="just">
              <a:buFont typeface="Wingdings" pitchFamily="2" charset="2"/>
              <a:buChar char="q"/>
            </a:pPr>
            <a:r>
              <a:rPr lang="fr-FR" dirty="0">
                <a:solidFill>
                  <a:srgbClr val="002060"/>
                </a:solidFill>
              </a:rPr>
              <a:t> La</a:t>
            </a:r>
            <a:r>
              <a:rPr lang="fr-FR" sz="2400" dirty="0">
                <a:solidFill>
                  <a:srgbClr val="002060"/>
                </a:solidFill>
              </a:rPr>
              <a:t> </a:t>
            </a:r>
            <a:r>
              <a:rPr lang="fr-FR" dirty="0">
                <a:solidFill>
                  <a:srgbClr val="002060"/>
                </a:solidFill>
              </a:rPr>
              <a:t>construction de la problématique consiste à traduire une idée de recherche d'abord vague (et abstraite) en une question précise (et concrète) à vérifier dans la réalité. C'est par un travail de raisonnement logique et rigoureux que le chercheur effectue ce rétrécissement progressif du champ de sa recherche²².</a:t>
            </a:r>
            <a:endParaRPr lang="fr-FR" sz="1600" dirty="0">
              <a:solidFill>
                <a:srgbClr val="002060"/>
              </a:solidFill>
            </a:endParaRPr>
          </a:p>
        </p:txBody>
      </p:sp>
    </p:spTree>
  </p:cSld>
  <p:clrMapOvr>
    <a:masterClrMapping/>
  </p:clrMapOvr>
  <p:transition>
    <p:pull dir="d"/>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4416</TotalTime>
  <Words>1330</Words>
  <Application>Microsoft Office PowerPoint</Application>
  <PresentationFormat>On-screen Show (4:3)</PresentationFormat>
  <Paragraphs>202</Paragraphs>
  <Slides>20</Slides>
  <Notes>0</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times new roman, times, serif</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Les  qualités d’un bon OR  L’OR doit être relativement général, il diffère des questions secondaires qui sont plus précises et plus opérationnelles;  Pour remplir correctement sa fonction, la question de départ doit avoir un certain nombre de qualités de clarté, de faisabilité et de pertinence :  •     Les qualités de clarté : précise - concise et univoque; •     Les qualités de faisabilité : réaliste ; •     Les qualités de pertinence : vraie question</vt:lpstr>
      <vt:lpstr>PowerPoint Presentation</vt:lpstr>
      <vt:lpstr>PowerPoint Presentation</vt:lpstr>
      <vt:lpstr>PowerPoint Presentation</vt:lpstr>
      <vt:lpstr>PowerPoint Presentation</vt:lpstr>
      <vt:lpstr>Comment lier concepts et données?</vt:lpstr>
      <vt:lpstr>PowerPoint Presentation</vt:lpstr>
      <vt:lpstr>PowerPoint Presentation</vt:lpstr>
      <vt:lpstr>        1. Traduction du concept (sa mesure)      Opérationnalisation / Instrumentation 2. Transformation des données (Abstraction)      Codification / Classification</vt:lpstr>
      <vt:lpstr>PowerPoint Presentation</vt:lpstr>
      <vt:lpstr>Exemple de mesure</vt:lpstr>
      <vt:lpstr>        Le désengagement, L’implication organisationnelle.   La description    La théorisation     </vt:lpstr>
      <vt:lpstr>PowerPoint Presentation</vt:lpstr>
    </vt:vector>
  </TitlesOfParts>
  <Company>aaa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خيضر - بسكرة كلية العلوم الاقتصادية والتجارية وعلوم التسيير مخبر العلوم الاقتصادية     يوم دراسي حول منهجية البحث العلمي  عنوان المداخلة:</dc:title>
  <dc:creator>aaa</dc:creator>
  <cp:lastModifiedBy>Nawel Debla</cp:lastModifiedBy>
  <cp:revision>323</cp:revision>
  <dcterms:created xsi:type="dcterms:W3CDTF">2009-12-29T20:27:59Z</dcterms:created>
  <dcterms:modified xsi:type="dcterms:W3CDTF">2020-12-24T23:03:08Z</dcterms:modified>
</cp:coreProperties>
</file>