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5" r:id="rId2"/>
    <p:sldId id="26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1314" y="-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A86C1E-9C35-45CF-B48E-F38281F886B0}" type="datetimeFigureOut">
              <a:rPr lang="fr-FR" smtClean="0"/>
              <a:t>03/01/2021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0C96EF-5570-4191-99A1-2EB79B9D377D}" type="slidenum">
              <a:rPr lang="fr-FR" smtClean="0"/>
              <a:t>‹N°›</a:t>
            </a:fld>
            <a:endParaRPr lang="fr-FR"/>
          </a:p>
        </p:txBody>
      </p:sp>
    </p:spTree>
    <p:extLst>
      <p:ext uri="{BB962C8B-B14F-4D97-AF65-F5344CB8AC3E}">
        <p14:creationId xmlns:p14="http://schemas.microsoft.com/office/powerpoint/2010/main" val="2134302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76774B8-BB61-4985-85E9-B655B207CCE2}" type="slidenum">
              <a:rPr lang="fr-FR" smtClean="0"/>
              <a:pPr/>
              <a:t>1</a:t>
            </a:fld>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76774B8-BB61-4985-85E9-B655B207CCE2}" type="slidenum">
              <a:rPr lang="fr-FR" smtClean="0"/>
              <a:pPr/>
              <a:t>3</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F46DE0B4-FF62-4B8D-8FBF-78C0F3DAA880}" type="datetimeFigureOut">
              <a:rPr lang="fr-FR" smtClean="0"/>
              <a:t>03/01/2021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1FD568-740B-4F10-9F18-3DD64AD5A379}" type="slidenum">
              <a:rPr lang="fr-FR" smtClean="0"/>
              <a:t>‹N°›</a:t>
            </a:fld>
            <a:endParaRPr lang="fr-FR"/>
          </a:p>
        </p:txBody>
      </p:sp>
    </p:spTree>
    <p:extLst>
      <p:ext uri="{BB962C8B-B14F-4D97-AF65-F5344CB8AC3E}">
        <p14:creationId xmlns:p14="http://schemas.microsoft.com/office/powerpoint/2010/main" val="785968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46DE0B4-FF62-4B8D-8FBF-78C0F3DAA880}" type="datetimeFigureOut">
              <a:rPr lang="fr-FR" smtClean="0"/>
              <a:t>03/01/2021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1FD568-740B-4F10-9F18-3DD64AD5A379}" type="slidenum">
              <a:rPr lang="fr-FR" smtClean="0"/>
              <a:t>‹N°›</a:t>
            </a:fld>
            <a:endParaRPr lang="fr-FR"/>
          </a:p>
        </p:txBody>
      </p:sp>
    </p:spTree>
    <p:extLst>
      <p:ext uri="{BB962C8B-B14F-4D97-AF65-F5344CB8AC3E}">
        <p14:creationId xmlns:p14="http://schemas.microsoft.com/office/powerpoint/2010/main" val="2250818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46DE0B4-FF62-4B8D-8FBF-78C0F3DAA880}" type="datetimeFigureOut">
              <a:rPr lang="fr-FR" smtClean="0"/>
              <a:t>03/01/2021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1FD568-740B-4F10-9F18-3DD64AD5A379}" type="slidenum">
              <a:rPr lang="fr-FR" smtClean="0"/>
              <a:t>‹N°›</a:t>
            </a:fld>
            <a:endParaRPr lang="fr-FR"/>
          </a:p>
        </p:txBody>
      </p:sp>
    </p:spTree>
    <p:extLst>
      <p:ext uri="{BB962C8B-B14F-4D97-AF65-F5344CB8AC3E}">
        <p14:creationId xmlns:p14="http://schemas.microsoft.com/office/powerpoint/2010/main" val="3456045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46DE0B4-FF62-4B8D-8FBF-78C0F3DAA880}" type="datetimeFigureOut">
              <a:rPr lang="fr-FR" smtClean="0"/>
              <a:t>03/01/2021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1FD568-740B-4F10-9F18-3DD64AD5A379}" type="slidenum">
              <a:rPr lang="fr-FR" smtClean="0"/>
              <a:t>‹N°›</a:t>
            </a:fld>
            <a:endParaRPr lang="fr-FR"/>
          </a:p>
        </p:txBody>
      </p:sp>
    </p:spTree>
    <p:extLst>
      <p:ext uri="{BB962C8B-B14F-4D97-AF65-F5344CB8AC3E}">
        <p14:creationId xmlns:p14="http://schemas.microsoft.com/office/powerpoint/2010/main" val="2199822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F46DE0B4-FF62-4B8D-8FBF-78C0F3DAA880}" type="datetimeFigureOut">
              <a:rPr lang="fr-FR" smtClean="0"/>
              <a:t>03/01/2021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1FD568-740B-4F10-9F18-3DD64AD5A379}" type="slidenum">
              <a:rPr lang="fr-FR" smtClean="0"/>
              <a:t>‹N°›</a:t>
            </a:fld>
            <a:endParaRPr lang="fr-FR"/>
          </a:p>
        </p:txBody>
      </p:sp>
    </p:spTree>
    <p:extLst>
      <p:ext uri="{BB962C8B-B14F-4D97-AF65-F5344CB8AC3E}">
        <p14:creationId xmlns:p14="http://schemas.microsoft.com/office/powerpoint/2010/main" val="4058866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46DE0B4-FF62-4B8D-8FBF-78C0F3DAA880}" type="datetimeFigureOut">
              <a:rPr lang="fr-FR" smtClean="0"/>
              <a:t>03/01/2021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D1FD568-740B-4F10-9F18-3DD64AD5A379}" type="slidenum">
              <a:rPr lang="fr-FR" smtClean="0"/>
              <a:t>‹N°›</a:t>
            </a:fld>
            <a:endParaRPr lang="fr-FR"/>
          </a:p>
        </p:txBody>
      </p:sp>
    </p:spTree>
    <p:extLst>
      <p:ext uri="{BB962C8B-B14F-4D97-AF65-F5344CB8AC3E}">
        <p14:creationId xmlns:p14="http://schemas.microsoft.com/office/powerpoint/2010/main" val="908840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46DE0B4-FF62-4B8D-8FBF-78C0F3DAA880}" type="datetimeFigureOut">
              <a:rPr lang="fr-FR" smtClean="0"/>
              <a:t>03/01/2021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D1FD568-740B-4F10-9F18-3DD64AD5A379}" type="slidenum">
              <a:rPr lang="fr-FR" smtClean="0"/>
              <a:t>‹N°›</a:t>
            </a:fld>
            <a:endParaRPr lang="fr-FR"/>
          </a:p>
        </p:txBody>
      </p:sp>
    </p:spTree>
    <p:extLst>
      <p:ext uri="{BB962C8B-B14F-4D97-AF65-F5344CB8AC3E}">
        <p14:creationId xmlns:p14="http://schemas.microsoft.com/office/powerpoint/2010/main" val="3702234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F46DE0B4-FF62-4B8D-8FBF-78C0F3DAA880}" type="datetimeFigureOut">
              <a:rPr lang="fr-FR" smtClean="0"/>
              <a:t>03/01/2021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D1FD568-740B-4F10-9F18-3DD64AD5A379}" type="slidenum">
              <a:rPr lang="fr-FR" smtClean="0"/>
              <a:t>‹N°›</a:t>
            </a:fld>
            <a:endParaRPr lang="fr-FR"/>
          </a:p>
        </p:txBody>
      </p:sp>
    </p:spTree>
    <p:extLst>
      <p:ext uri="{BB962C8B-B14F-4D97-AF65-F5344CB8AC3E}">
        <p14:creationId xmlns:p14="http://schemas.microsoft.com/office/powerpoint/2010/main" val="3029677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46DE0B4-FF62-4B8D-8FBF-78C0F3DAA880}" type="datetimeFigureOut">
              <a:rPr lang="fr-FR" smtClean="0"/>
              <a:t>03/01/2021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D1FD568-740B-4F10-9F18-3DD64AD5A379}" type="slidenum">
              <a:rPr lang="fr-FR" smtClean="0"/>
              <a:t>‹N°›</a:t>
            </a:fld>
            <a:endParaRPr lang="fr-FR"/>
          </a:p>
        </p:txBody>
      </p:sp>
    </p:spTree>
    <p:extLst>
      <p:ext uri="{BB962C8B-B14F-4D97-AF65-F5344CB8AC3E}">
        <p14:creationId xmlns:p14="http://schemas.microsoft.com/office/powerpoint/2010/main" val="119973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46DE0B4-FF62-4B8D-8FBF-78C0F3DAA880}" type="datetimeFigureOut">
              <a:rPr lang="fr-FR" smtClean="0"/>
              <a:t>03/01/2021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D1FD568-740B-4F10-9F18-3DD64AD5A379}" type="slidenum">
              <a:rPr lang="fr-FR" smtClean="0"/>
              <a:t>‹N°›</a:t>
            </a:fld>
            <a:endParaRPr lang="fr-FR"/>
          </a:p>
        </p:txBody>
      </p:sp>
    </p:spTree>
    <p:extLst>
      <p:ext uri="{BB962C8B-B14F-4D97-AF65-F5344CB8AC3E}">
        <p14:creationId xmlns:p14="http://schemas.microsoft.com/office/powerpoint/2010/main" val="3689789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46DE0B4-FF62-4B8D-8FBF-78C0F3DAA880}" type="datetimeFigureOut">
              <a:rPr lang="fr-FR" smtClean="0"/>
              <a:t>03/01/2021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D1FD568-740B-4F10-9F18-3DD64AD5A379}" type="slidenum">
              <a:rPr lang="fr-FR" smtClean="0"/>
              <a:t>‹N°›</a:t>
            </a:fld>
            <a:endParaRPr lang="fr-FR"/>
          </a:p>
        </p:txBody>
      </p:sp>
    </p:spTree>
    <p:extLst>
      <p:ext uri="{BB962C8B-B14F-4D97-AF65-F5344CB8AC3E}">
        <p14:creationId xmlns:p14="http://schemas.microsoft.com/office/powerpoint/2010/main" val="83211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6DE0B4-FF62-4B8D-8FBF-78C0F3DAA880}" type="datetimeFigureOut">
              <a:rPr lang="fr-FR" smtClean="0"/>
              <a:t>03/01/2021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1FD568-740B-4F10-9F18-3DD64AD5A379}" type="slidenum">
              <a:rPr lang="fr-FR" smtClean="0"/>
              <a:t>‹N°›</a:t>
            </a:fld>
            <a:endParaRPr lang="fr-FR"/>
          </a:p>
        </p:txBody>
      </p:sp>
    </p:spTree>
    <p:extLst>
      <p:ext uri="{BB962C8B-B14F-4D97-AF65-F5344CB8AC3E}">
        <p14:creationId xmlns:p14="http://schemas.microsoft.com/office/powerpoint/2010/main" val="4124850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00034" y="285728"/>
            <a:ext cx="8215370" cy="1661993"/>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just">
              <a:buFont typeface="Arial" pitchFamily="34" charset="0"/>
              <a:buChar char="•"/>
            </a:pPr>
            <a:r>
              <a:rPr lang="fr-FR" sz="2800" b="1" dirty="0" smtClean="0"/>
              <a:t>Les méthodes de visualisation et de description. </a:t>
            </a:r>
          </a:p>
          <a:p>
            <a:pPr algn="just">
              <a:buFont typeface="Arial" pitchFamily="34" charset="0"/>
              <a:buChar char="•"/>
            </a:pPr>
            <a:r>
              <a:rPr lang="fr-FR" sz="2800" b="1" dirty="0" smtClean="0"/>
              <a:t> Les méthodes de classification et de structuration. </a:t>
            </a:r>
          </a:p>
          <a:p>
            <a:pPr algn="just">
              <a:buFont typeface="Arial" pitchFamily="34" charset="0"/>
              <a:buChar char="•"/>
            </a:pPr>
            <a:r>
              <a:rPr lang="fr-FR" sz="2800" b="1" dirty="0" smtClean="0"/>
              <a:t> Les méthodes d’explication et de prédiction. </a:t>
            </a:r>
          </a:p>
          <a:p>
            <a:endParaRPr lang="fr-FR" dirty="0"/>
          </a:p>
        </p:txBody>
      </p:sp>
      <p:sp>
        <p:nvSpPr>
          <p:cNvPr id="3" name="ZoneTexte 2"/>
          <p:cNvSpPr txBox="1"/>
          <p:nvPr/>
        </p:nvSpPr>
        <p:spPr>
          <a:xfrm>
            <a:off x="285720" y="2500306"/>
            <a:ext cx="8643998" cy="2677656"/>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fr-FR" sz="2800" b="1" dirty="0" smtClean="0"/>
              <a:t>Les méthodes de visualisation et de description.</a:t>
            </a:r>
          </a:p>
          <a:p>
            <a:pPr algn="just"/>
            <a:r>
              <a:rPr lang="fr-FR" sz="2800" b="1" dirty="0" smtClean="0"/>
              <a:t>But: </a:t>
            </a:r>
            <a:r>
              <a:rPr lang="fr-FR" sz="2800" dirty="0" smtClean="0"/>
              <a:t>Permettre à l’analyste d’avoir une </a:t>
            </a:r>
            <a:r>
              <a:rPr lang="fr-FR" sz="2800" b="1" dirty="0" smtClean="0"/>
              <a:t>compréhension synthétique</a:t>
            </a:r>
            <a:r>
              <a:rPr lang="fr-FR" sz="2800" dirty="0" smtClean="0"/>
              <a:t> de l’ensemble de ses données (indicateurs statistiques ).</a:t>
            </a:r>
            <a:r>
              <a:rPr lang="fr-FR" sz="2800" b="1" dirty="0" smtClean="0"/>
              <a:t> </a:t>
            </a:r>
          </a:p>
          <a:p>
            <a:pPr algn="just"/>
            <a:r>
              <a:rPr lang="fr-FR" sz="2800" dirty="0" smtClean="0"/>
              <a:t>La description et la visualisation peuvent être mono ou multidimensionnelles .</a:t>
            </a:r>
            <a:endParaRPr lang="fr-FR" sz="2800" dirty="0"/>
          </a:p>
        </p:txBody>
      </p:sp>
    </p:spTree>
    <p:extLst>
      <p:ext uri="{BB962C8B-B14F-4D97-AF65-F5344CB8AC3E}">
        <p14:creationId xmlns:p14="http://schemas.microsoft.com/office/powerpoint/2010/main" val="1061656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down)">
                                      <p:cBhvr>
                                        <p:cTn id="25" dur="580">
                                          <p:stCondLst>
                                            <p:cond delay="0"/>
                                          </p:stCondLst>
                                        </p:cTn>
                                        <p:tgtEl>
                                          <p:spTgt spid="3"/>
                                        </p:tgtEl>
                                      </p:cBhvr>
                                    </p:animEffect>
                                    <p:anim calcmode="lin" valueType="num">
                                      <p:cBhvr>
                                        <p:cTn id="26"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gtEl>
                                      </p:cBhvr>
                                      <p:to x="100000" y="60000"/>
                                    </p:animScale>
                                    <p:animScale>
                                      <p:cBhvr>
                                        <p:cTn id="32" dur="166" decel="50000">
                                          <p:stCondLst>
                                            <p:cond delay="676"/>
                                          </p:stCondLst>
                                        </p:cTn>
                                        <p:tgtEl>
                                          <p:spTgt spid="3"/>
                                        </p:tgtEl>
                                      </p:cBhvr>
                                      <p:to x="100000" y="100000"/>
                                    </p:animScale>
                                    <p:animScale>
                                      <p:cBhvr>
                                        <p:cTn id="33" dur="26">
                                          <p:stCondLst>
                                            <p:cond delay="1312"/>
                                          </p:stCondLst>
                                        </p:cTn>
                                        <p:tgtEl>
                                          <p:spTgt spid="3"/>
                                        </p:tgtEl>
                                      </p:cBhvr>
                                      <p:to x="100000" y="80000"/>
                                    </p:animScale>
                                    <p:animScale>
                                      <p:cBhvr>
                                        <p:cTn id="34" dur="166" decel="50000">
                                          <p:stCondLst>
                                            <p:cond delay="1338"/>
                                          </p:stCondLst>
                                        </p:cTn>
                                        <p:tgtEl>
                                          <p:spTgt spid="3"/>
                                        </p:tgtEl>
                                      </p:cBhvr>
                                      <p:to x="100000" y="100000"/>
                                    </p:animScale>
                                    <p:animScale>
                                      <p:cBhvr>
                                        <p:cTn id="35" dur="26">
                                          <p:stCondLst>
                                            <p:cond delay="1642"/>
                                          </p:stCondLst>
                                        </p:cTn>
                                        <p:tgtEl>
                                          <p:spTgt spid="3"/>
                                        </p:tgtEl>
                                      </p:cBhvr>
                                      <p:to x="100000" y="90000"/>
                                    </p:animScale>
                                    <p:animScale>
                                      <p:cBhvr>
                                        <p:cTn id="36" dur="166" decel="50000">
                                          <p:stCondLst>
                                            <p:cond delay="1668"/>
                                          </p:stCondLst>
                                        </p:cTn>
                                        <p:tgtEl>
                                          <p:spTgt spid="3"/>
                                        </p:tgtEl>
                                      </p:cBhvr>
                                      <p:to x="100000" y="100000"/>
                                    </p:animScale>
                                    <p:animScale>
                                      <p:cBhvr>
                                        <p:cTn id="37" dur="26">
                                          <p:stCondLst>
                                            <p:cond delay="1808"/>
                                          </p:stCondLst>
                                        </p:cTn>
                                        <p:tgtEl>
                                          <p:spTgt spid="3"/>
                                        </p:tgtEl>
                                      </p:cBhvr>
                                      <p:to x="100000" y="95000"/>
                                    </p:animScale>
                                    <p:animScale>
                                      <p:cBhvr>
                                        <p:cTn id="38"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428604"/>
            <a:ext cx="8715436" cy="526297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fr-FR" sz="2400" dirty="0" smtClean="0">
                <a:latin typeface="Times New Roman" pitchFamily="18" charset="0"/>
                <a:cs typeface="Times New Roman" pitchFamily="18" charset="0"/>
              </a:rPr>
              <a:t>Il existe une multitude de méthodes d’explication et ou de prédiction développées dans différents contextes. En dehors des méthodes à base d’instance, citons synthétiquement les principales familles de méthodes d’explication et de prédiction à savoir:</a:t>
            </a:r>
          </a:p>
          <a:p>
            <a:pPr marL="342900" indent="-342900">
              <a:buFont typeface="+mj-lt"/>
              <a:buAutoNum type="arabicPeriod"/>
            </a:pPr>
            <a:r>
              <a:rPr lang="fr-FR" sz="2400" b="1" dirty="0" smtClean="0">
                <a:latin typeface="Times New Roman" pitchFamily="18" charset="0"/>
                <a:cs typeface="Times New Roman" pitchFamily="18" charset="0"/>
              </a:rPr>
              <a:t>Les graphes d’induction (</a:t>
            </a:r>
            <a:r>
              <a:rPr lang="fr-FR" sz="2400" dirty="0" smtClean="0">
                <a:latin typeface="Times New Roman" pitchFamily="18" charset="0"/>
                <a:cs typeface="Times New Roman" pitchFamily="18" charset="0"/>
              </a:rPr>
              <a:t>les arbres de décision …).</a:t>
            </a:r>
          </a:p>
          <a:p>
            <a:pPr marL="342900" indent="-342900">
              <a:buFont typeface="+mj-lt"/>
              <a:buAutoNum type="arabicPeriod"/>
            </a:pPr>
            <a:r>
              <a:rPr lang="fr-FR" sz="2400" b="1" dirty="0" smtClean="0">
                <a:latin typeface="Times New Roman" pitchFamily="18" charset="0"/>
                <a:cs typeface="Times New Roman" pitchFamily="18" charset="0"/>
              </a:rPr>
              <a:t>Les réseaux de neurones .</a:t>
            </a:r>
          </a:p>
          <a:p>
            <a:pPr marL="457200" indent="-457200">
              <a:buFont typeface="+mj-lt"/>
              <a:buAutoNum type="arabicPeriod"/>
            </a:pPr>
            <a:r>
              <a:rPr lang="fr-FR" sz="2400" b="1" dirty="0" smtClean="0">
                <a:latin typeface="Times New Roman" pitchFamily="18" charset="0"/>
                <a:cs typeface="Times New Roman" pitchFamily="18" charset="0"/>
              </a:rPr>
              <a:t>Les méthodes de régression .</a:t>
            </a:r>
          </a:p>
          <a:p>
            <a:pPr marL="457200" indent="-457200">
              <a:buFont typeface="+mj-lt"/>
              <a:buAutoNum type="arabicPeriod"/>
            </a:pPr>
            <a:r>
              <a:rPr lang="fr-FR" sz="2400" b="1" dirty="0" smtClean="0">
                <a:latin typeface="Times New Roman" pitchFamily="18" charset="0"/>
                <a:cs typeface="Times New Roman" pitchFamily="18" charset="0"/>
              </a:rPr>
              <a:t>L’analyse discriminante (ACP , ACM).</a:t>
            </a:r>
          </a:p>
          <a:p>
            <a:pPr marL="457200" indent="-457200">
              <a:buFont typeface="+mj-lt"/>
              <a:buAutoNum type="arabicPeriod"/>
            </a:pPr>
            <a:r>
              <a:rPr lang="fr-FR" sz="2400" b="1" dirty="0" smtClean="0">
                <a:latin typeface="Times New Roman" pitchFamily="18" charset="0"/>
                <a:cs typeface="Times New Roman" pitchFamily="18" charset="0"/>
              </a:rPr>
              <a:t>Les réseaux </a:t>
            </a:r>
            <a:r>
              <a:rPr lang="fr-FR" sz="2400" b="1" dirty="0" err="1" smtClean="0">
                <a:latin typeface="Times New Roman" pitchFamily="18" charset="0"/>
                <a:cs typeface="Times New Roman" pitchFamily="18" charset="0"/>
              </a:rPr>
              <a:t>bayésiens</a:t>
            </a:r>
            <a:r>
              <a:rPr lang="fr-FR" sz="2400" b="1" dirty="0" smtClean="0">
                <a:latin typeface="Times New Roman" pitchFamily="18" charset="0"/>
                <a:cs typeface="Times New Roman" pitchFamily="18" charset="0"/>
              </a:rPr>
              <a:t>.</a:t>
            </a:r>
          </a:p>
          <a:p>
            <a:pPr marL="457200" indent="-457200">
              <a:buFont typeface="+mj-lt"/>
              <a:buAutoNum type="arabicPeriod"/>
            </a:pPr>
            <a:r>
              <a:rPr lang="fr-FR" sz="2400" b="1" dirty="0" smtClean="0">
                <a:latin typeface="Times New Roman" pitchFamily="18" charset="0"/>
                <a:cs typeface="Times New Roman" pitchFamily="18" charset="0"/>
              </a:rPr>
              <a:t>Les règles d’association.</a:t>
            </a:r>
          </a:p>
          <a:p>
            <a:pPr marL="457200" indent="-457200">
              <a:buFont typeface="+mj-lt"/>
              <a:buAutoNum type="arabicPeriod"/>
            </a:pPr>
            <a:r>
              <a:rPr lang="fr-FR" sz="2400" b="1" dirty="0" smtClean="0">
                <a:latin typeface="Times New Roman" pitchFamily="18" charset="0"/>
                <a:cs typeface="Times New Roman" pitchFamily="18" charset="0"/>
              </a:rPr>
              <a:t>Les SVM (</a:t>
            </a:r>
            <a:r>
              <a:rPr lang="fr-FR" sz="2400" b="1" i="1" dirty="0" smtClean="0">
                <a:latin typeface="Times New Roman" pitchFamily="18" charset="0"/>
                <a:cs typeface="Times New Roman" pitchFamily="18" charset="0"/>
              </a:rPr>
              <a:t>support </a:t>
            </a:r>
            <a:r>
              <a:rPr lang="fr-FR" sz="2400" b="1" i="1" dirty="0" err="1" smtClean="0">
                <a:latin typeface="Times New Roman" pitchFamily="18" charset="0"/>
                <a:cs typeface="Times New Roman" pitchFamily="18" charset="0"/>
              </a:rPr>
              <a:t>vector</a:t>
            </a:r>
            <a:r>
              <a:rPr lang="fr-FR" sz="2400" b="1" i="1" dirty="0" smtClean="0">
                <a:latin typeface="Times New Roman" pitchFamily="18" charset="0"/>
                <a:cs typeface="Times New Roman" pitchFamily="18" charset="0"/>
              </a:rPr>
              <a:t> machine). </a:t>
            </a:r>
          </a:p>
          <a:p>
            <a:pPr marL="457200" indent="-457200">
              <a:buFont typeface="+mj-lt"/>
              <a:buAutoNum type="arabicPeriod"/>
            </a:pPr>
            <a:r>
              <a:rPr lang="fr-FR" sz="2400" b="1" dirty="0" smtClean="0">
                <a:latin typeface="Times New Roman" pitchFamily="18" charset="0"/>
                <a:cs typeface="Times New Roman" pitchFamily="18" charset="0"/>
              </a:rPr>
              <a:t>Les KNN(les K plus proches voisins).</a:t>
            </a:r>
          </a:p>
          <a:p>
            <a:pPr marL="457200" indent="-457200">
              <a:buFont typeface="+mj-lt"/>
              <a:buAutoNum type="arabicPeriod"/>
            </a:pPr>
            <a:r>
              <a:rPr lang="fr-FR" sz="2400" b="1" dirty="0" smtClean="0">
                <a:latin typeface="Times New Roman" pitchFamily="18" charset="0"/>
                <a:cs typeface="Times New Roman" pitchFamily="18" charset="0"/>
              </a:rPr>
              <a:t>Les K moyennes(les K </a:t>
            </a:r>
            <a:r>
              <a:rPr lang="fr-FR" sz="2400" b="1" dirty="0" err="1" smtClean="0">
                <a:latin typeface="Times New Roman" pitchFamily="18" charset="0"/>
                <a:cs typeface="Times New Roman" pitchFamily="18" charset="0"/>
              </a:rPr>
              <a:t>means</a:t>
            </a:r>
            <a:r>
              <a:rPr lang="fr-FR" sz="2400" b="1" dirty="0" smtClean="0">
                <a:latin typeface="Times New Roman" pitchFamily="18" charset="0"/>
                <a:cs typeface="Times New Roman" pitchFamily="18" charset="0"/>
              </a:rPr>
              <a:t>).</a:t>
            </a:r>
          </a:p>
          <a:p>
            <a:pPr marL="457200" indent="-457200">
              <a:buFont typeface="+mj-lt"/>
              <a:buAutoNum type="arabicPeriod"/>
            </a:pPr>
            <a:r>
              <a:rPr lang="fr-FR" sz="2400" b="1" dirty="0" smtClean="0">
                <a:latin typeface="Times New Roman" pitchFamily="18" charset="0"/>
                <a:cs typeface="Times New Roman" pitchFamily="18" charset="0"/>
              </a:rPr>
              <a:t>Les algorithmes génétiques.</a:t>
            </a:r>
            <a:endParaRPr lang="fr-FR" dirty="0"/>
          </a:p>
        </p:txBody>
      </p:sp>
    </p:spTree>
    <p:extLst>
      <p:ext uri="{BB962C8B-B14F-4D97-AF65-F5344CB8AC3E}">
        <p14:creationId xmlns:p14="http://schemas.microsoft.com/office/powerpoint/2010/main" val="1268738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1571604" y="785794"/>
            <a:ext cx="6000792" cy="4214842"/>
          </a:xfrm>
          <a:prstGeom prst="roundRect">
            <a:avLst/>
          </a:prstGeom>
          <a:solidFill>
            <a:srgbClr val="FFFFFF">
              <a:shade val="85000"/>
            </a:srgbClr>
          </a:solidFill>
          <a:ln w="88900" cap="sq">
            <a:noFill/>
            <a:miter lim="800000"/>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Tree>
    <p:extLst>
      <p:ext uri="{BB962C8B-B14F-4D97-AF65-F5344CB8AC3E}">
        <p14:creationId xmlns:p14="http://schemas.microsoft.com/office/powerpoint/2010/main" val="1788538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down)">
                                      <p:cBhvr>
                                        <p:cTn id="7" dur="580">
                                          <p:stCondLst>
                                            <p:cond delay="0"/>
                                          </p:stCondLst>
                                        </p:cTn>
                                        <p:tgtEl>
                                          <p:spTgt spid="1026"/>
                                        </p:tgtEl>
                                      </p:cBhvr>
                                    </p:animEffect>
                                    <p:anim calcmode="lin" valueType="num">
                                      <p:cBhvr>
                                        <p:cTn id="8" dur="1822" tmFilter="0,0; 0.14,0.36; 0.43,0.73; 0.71,0.91; 1.0,1.0">
                                          <p:stCondLst>
                                            <p:cond delay="0"/>
                                          </p:stCondLst>
                                        </p:cTn>
                                        <p:tgtEl>
                                          <p:spTgt spid="102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2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2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2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26"/>
                                        </p:tgtEl>
                                        <p:attrNameLst>
                                          <p:attrName>ppt_y</p:attrName>
                                        </p:attrNameLst>
                                      </p:cBhvr>
                                      <p:tavLst>
                                        <p:tav tm="0" fmla="#ppt_y-sin(pi*$)/81">
                                          <p:val>
                                            <p:fltVal val="0"/>
                                          </p:val>
                                        </p:tav>
                                        <p:tav tm="100000">
                                          <p:val>
                                            <p:fltVal val="1"/>
                                          </p:val>
                                        </p:tav>
                                      </p:tavLst>
                                    </p:anim>
                                    <p:animScale>
                                      <p:cBhvr>
                                        <p:cTn id="13" dur="26">
                                          <p:stCondLst>
                                            <p:cond delay="650"/>
                                          </p:stCondLst>
                                        </p:cTn>
                                        <p:tgtEl>
                                          <p:spTgt spid="1026"/>
                                        </p:tgtEl>
                                      </p:cBhvr>
                                      <p:to x="100000" y="60000"/>
                                    </p:animScale>
                                    <p:animScale>
                                      <p:cBhvr>
                                        <p:cTn id="14" dur="166" decel="50000">
                                          <p:stCondLst>
                                            <p:cond delay="676"/>
                                          </p:stCondLst>
                                        </p:cTn>
                                        <p:tgtEl>
                                          <p:spTgt spid="1026"/>
                                        </p:tgtEl>
                                      </p:cBhvr>
                                      <p:to x="100000" y="100000"/>
                                    </p:animScale>
                                    <p:animScale>
                                      <p:cBhvr>
                                        <p:cTn id="15" dur="26">
                                          <p:stCondLst>
                                            <p:cond delay="1312"/>
                                          </p:stCondLst>
                                        </p:cTn>
                                        <p:tgtEl>
                                          <p:spTgt spid="1026"/>
                                        </p:tgtEl>
                                      </p:cBhvr>
                                      <p:to x="100000" y="80000"/>
                                    </p:animScale>
                                    <p:animScale>
                                      <p:cBhvr>
                                        <p:cTn id="16" dur="166" decel="50000">
                                          <p:stCondLst>
                                            <p:cond delay="1338"/>
                                          </p:stCondLst>
                                        </p:cTn>
                                        <p:tgtEl>
                                          <p:spTgt spid="1026"/>
                                        </p:tgtEl>
                                      </p:cBhvr>
                                      <p:to x="100000" y="100000"/>
                                    </p:animScale>
                                    <p:animScale>
                                      <p:cBhvr>
                                        <p:cTn id="17" dur="26">
                                          <p:stCondLst>
                                            <p:cond delay="1642"/>
                                          </p:stCondLst>
                                        </p:cTn>
                                        <p:tgtEl>
                                          <p:spTgt spid="1026"/>
                                        </p:tgtEl>
                                      </p:cBhvr>
                                      <p:to x="100000" y="90000"/>
                                    </p:animScale>
                                    <p:animScale>
                                      <p:cBhvr>
                                        <p:cTn id="18" dur="166" decel="50000">
                                          <p:stCondLst>
                                            <p:cond delay="1668"/>
                                          </p:stCondLst>
                                        </p:cTn>
                                        <p:tgtEl>
                                          <p:spTgt spid="1026"/>
                                        </p:tgtEl>
                                      </p:cBhvr>
                                      <p:to x="100000" y="100000"/>
                                    </p:animScale>
                                    <p:animScale>
                                      <p:cBhvr>
                                        <p:cTn id="19" dur="26">
                                          <p:stCondLst>
                                            <p:cond delay="1808"/>
                                          </p:stCondLst>
                                        </p:cTn>
                                        <p:tgtEl>
                                          <p:spTgt spid="1026"/>
                                        </p:tgtEl>
                                      </p:cBhvr>
                                      <p:to x="100000" y="95000"/>
                                    </p:animScale>
                                    <p:animScale>
                                      <p:cBhvr>
                                        <p:cTn id="20" dur="166" decel="50000">
                                          <p:stCondLst>
                                            <p:cond delay="1834"/>
                                          </p:stCondLst>
                                        </p:cTn>
                                        <p:tgtEl>
                                          <p:spTgt spid="102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857232"/>
            <a:ext cx="9144000" cy="184665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fr-FR" dirty="0" smtClean="0"/>
          </a:p>
          <a:p>
            <a:pPr algn="just"/>
            <a:r>
              <a:rPr lang="fr-FR" dirty="0" smtClean="0">
                <a:latin typeface="Times New Roman" pitchFamily="18" charset="0"/>
                <a:cs typeface="Times New Roman" pitchFamily="18" charset="0"/>
              </a:rPr>
              <a:t>À </a:t>
            </a:r>
            <a:r>
              <a:rPr lang="fr-FR" sz="2400" dirty="0" smtClean="0">
                <a:latin typeface="Times New Roman" pitchFamily="18" charset="0"/>
                <a:cs typeface="Times New Roman" pitchFamily="18" charset="0"/>
              </a:rPr>
              <a:t>cause de la volumétrie, l’utilisateur cherche souvent à identifier des </a:t>
            </a:r>
            <a:r>
              <a:rPr lang="fr-FR" sz="2400" b="1" dirty="0" smtClean="0">
                <a:latin typeface="Times New Roman" pitchFamily="18" charset="0"/>
                <a:cs typeface="Times New Roman" pitchFamily="18" charset="0"/>
              </a:rPr>
              <a:t>groupes d’objets semblables </a:t>
            </a:r>
            <a:r>
              <a:rPr lang="fr-FR" sz="2400" dirty="0" smtClean="0">
                <a:latin typeface="Times New Roman" pitchFamily="18" charset="0"/>
                <a:cs typeface="Times New Roman" pitchFamily="18" charset="0"/>
              </a:rPr>
              <a:t>au sens d’une métrique donnée. Ces groupes</a:t>
            </a:r>
            <a:r>
              <a:rPr lang="fr-FR" sz="2400" b="1"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peuvent correspondre à une réalité ou à des </a:t>
            </a:r>
            <a:r>
              <a:rPr lang="fr-FR" sz="2400" b="1" dirty="0" smtClean="0">
                <a:latin typeface="Times New Roman" pitchFamily="18" charset="0"/>
                <a:cs typeface="Times New Roman" pitchFamily="18" charset="0"/>
              </a:rPr>
              <a:t>concepts </a:t>
            </a:r>
            <a:r>
              <a:rPr lang="fr-FR" sz="2400" dirty="0" smtClean="0">
                <a:latin typeface="Times New Roman" pitchFamily="18" charset="0"/>
                <a:cs typeface="Times New Roman" pitchFamily="18" charset="0"/>
              </a:rPr>
              <a:t>(ils n'existent pas en tant que tels dans la nature) particuliers. </a:t>
            </a:r>
          </a:p>
        </p:txBody>
      </p:sp>
      <p:sp>
        <p:nvSpPr>
          <p:cNvPr id="7" name="ZoneTexte 6"/>
          <p:cNvSpPr txBox="1"/>
          <p:nvPr/>
        </p:nvSpPr>
        <p:spPr>
          <a:xfrm>
            <a:off x="0" y="3000372"/>
            <a:ext cx="9144000" cy="120032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fr-FR" sz="2400" dirty="0" smtClean="0">
                <a:latin typeface="Times New Roman" pitchFamily="18" charset="0"/>
                <a:cs typeface="Times New Roman" pitchFamily="18" charset="0"/>
              </a:rPr>
              <a:t>Les méthodes de structuration ont pour </a:t>
            </a:r>
            <a:r>
              <a:rPr lang="fr-FR" sz="2400" u="sng" dirty="0" smtClean="0">
                <a:latin typeface="Times New Roman" pitchFamily="18" charset="0"/>
                <a:cs typeface="Times New Roman" pitchFamily="18" charset="0"/>
              </a:rPr>
              <a:t>objet </a:t>
            </a:r>
            <a:r>
              <a:rPr lang="fr-FR" sz="2400" dirty="0" smtClean="0">
                <a:latin typeface="Times New Roman" pitchFamily="18" charset="0"/>
                <a:cs typeface="Times New Roman" pitchFamily="18" charset="0"/>
              </a:rPr>
              <a:t>de </a:t>
            </a:r>
            <a:r>
              <a:rPr lang="fr-FR" sz="2400" b="1" dirty="0" smtClean="0">
                <a:latin typeface="Times New Roman" pitchFamily="18" charset="0"/>
                <a:cs typeface="Times New Roman" pitchFamily="18" charset="0"/>
              </a:rPr>
              <a:t>repérer </a:t>
            </a:r>
            <a:r>
              <a:rPr lang="fr-FR" sz="2400" dirty="0" smtClean="0">
                <a:latin typeface="Times New Roman" pitchFamily="18" charset="0"/>
                <a:cs typeface="Times New Roman" pitchFamily="18" charset="0"/>
              </a:rPr>
              <a:t>ces structures de groupe invisibles à l’</a:t>
            </a:r>
            <a:r>
              <a:rPr lang="fr-FR" sz="2400" dirty="0" err="1" smtClean="0">
                <a:latin typeface="Times New Roman" pitchFamily="18" charset="0"/>
                <a:cs typeface="Times New Roman" pitchFamily="18" charset="0"/>
              </a:rPr>
              <a:t>oeil</a:t>
            </a:r>
            <a:r>
              <a:rPr lang="fr-FR" sz="2400" dirty="0" smtClean="0">
                <a:latin typeface="Times New Roman" pitchFamily="18" charset="0"/>
                <a:cs typeface="Times New Roman" pitchFamily="18" charset="0"/>
              </a:rPr>
              <a:t> nu et les catégoriser en classes en fonction de certaines propriétés communes ou en fonction d'un critère donné.</a:t>
            </a:r>
            <a:r>
              <a:rPr lang="fr-FR" dirty="0" smtClean="0"/>
              <a:t> </a:t>
            </a:r>
            <a:endParaRPr lang="fr-FR" dirty="0"/>
          </a:p>
        </p:txBody>
      </p:sp>
      <p:sp>
        <p:nvSpPr>
          <p:cNvPr id="8" name="ZoneTexte 7"/>
          <p:cNvSpPr txBox="1"/>
          <p:nvPr/>
        </p:nvSpPr>
        <p:spPr>
          <a:xfrm>
            <a:off x="0" y="214290"/>
            <a:ext cx="8429652" cy="52322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fr-FR" sz="2800" b="1" dirty="0" smtClean="0">
                <a:latin typeface="Times New Roman" pitchFamily="18" charset="0"/>
                <a:cs typeface="Times New Roman" pitchFamily="18" charset="0"/>
              </a:rPr>
              <a:t>Les méthodes de classification et de structuration </a:t>
            </a:r>
          </a:p>
        </p:txBody>
      </p:sp>
      <p:sp>
        <p:nvSpPr>
          <p:cNvPr id="9" name="ZoneTexte 8"/>
          <p:cNvSpPr txBox="1"/>
          <p:nvPr/>
        </p:nvSpPr>
        <p:spPr>
          <a:xfrm>
            <a:off x="0" y="4572008"/>
            <a:ext cx="9144000" cy="295465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fr-FR" sz="2400" dirty="0" smtClean="0">
                <a:latin typeface="Times New Roman" pitchFamily="18" charset="0"/>
                <a:cs typeface="Times New Roman" pitchFamily="18" charset="0"/>
              </a:rPr>
              <a:t>Les techniques employées pour des opérations de classification  relèvent d’un </a:t>
            </a:r>
            <a:r>
              <a:rPr lang="fr-FR" sz="2400" b="1" i="1" dirty="0" smtClean="0">
                <a:latin typeface="Times New Roman" pitchFamily="18" charset="0"/>
                <a:cs typeface="Times New Roman" pitchFamily="18" charset="0"/>
              </a:rPr>
              <a:t>apprentissage</a:t>
            </a:r>
            <a:r>
              <a:rPr lang="fr-FR" sz="2400" i="1" dirty="0" smtClean="0">
                <a:latin typeface="Times New Roman" pitchFamily="18" charset="0"/>
                <a:cs typeface="Times New Roman" pitchFamily="18" charset="0"/>
              </a:rPr>
              <a:t> :</a:t>
            </a:r>
          </a:p>
          <a:p>
            <a:pPr lvl="1" algn="just">
              <a:buFont typeface="Arial" pitchFamily="34" charset="0"/>
              <a:buChar char="•"/>
            </a:pPr>
            <a:r>
              <a:rPr lang="fr-FR" sz="2400" i="1" dirty="0" smtClean="0">
                <a:latin typeface="Times New Roman" pitchFamily="18" charset="0"/>
                <a:cs typeface="Times New Roman" pitchFamily="18" charset="0"/>
              </a:rPr>
              <a:t> </a:t>
            </a:r>
            <a:r>
              <a:rPr lang="fr-FR" sz="2400" b="1" i="1" dirty="0" smtClean="0">
                <a:latin typeface="Times New Roman" pitchFamily="18" charset="0"/>
                <a:cs typeface="Times New Roman" pitchFamily="18" charset="0"/>
              </a:rPr>
              <a:t>Supervisé</a:t>
            </a:r>
            <a:r>
              <a:rPr lang="fr-FR" sz="2400" dirty="0" smtClean="0">
                <a:latin typeface="Times New Roman" pitchFamily="18" charset="0"/>
                <a:cs typeface="Times New Roman" pitchFamily="18" charset="0"/>
              </a:rPr>
              <a:t>(l'utilisateur sait a priori quelles classes, groupes ou catégories il va obtenir)</a:t>
            </a:r>
            <a:r>
              <a:rPr lang="fr-FR" sz="2400" i="1" dirty="0" smtClean="0"/>
              <a:t>. </a:t>
            </a:r>
          </a:p>
          <a:p>
            <a:pPr lvl="1" algn="just">
              <a:buFont typeface="Arial" pitchFamily="34" charset="0"/>
              <a:buChar char="•"/>
            </a:pPr>
            <a:r>
              <a:rPr lang="fr-FR" sz="2400" b="1" i="1" dirty="0" smtClean="0"/>
              <a:t>Non supervisé</a:t>
            </a:r>
            <a:r>
              <a:rPr lang="fr-FR" sz="2400" b="1" i="1"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(l'utilisateur ne sait pas a priori quelles classes, groupes ou catégories il va obtenir)</a:t>
            </a:r>
            <a:r>
              <a:rPr lang="fr-FR" sz="2400" i="1" dirty="0" smtClean="0"/>
              <a:t>.</a:t>
            </a:r>
            <a:endParaRPr lang="fr-FR" sz="2400" b="1" i="1" dirty="0" smtClean="0"/>
          </a:p>
          <a:p>
            <a:pPr lvl="1" algn="just">
              <a:buFont typeface="Arial" pitchFamily="34" charset="0"/>
              <a:buChar char="•"/>
            </a:pPr>
            <a:r>
              <a:rPr lang="fr-FR" sz="2400" b="1" i="1" dirty="0" smtClean="0">
                <a:latin typeface="Times New Roman" pitchFamily="18" charset="0"/>
                <a:cs typeface="Times New Roman" pitchFamily="18" charset="0"/>
              </a:rPr>
              <a:t>Mixte</a:t>
            </a:r>
            <a:endParaRPr lang="fr-FR" sz="2400" i="1" dirty="0" smtClean="0">
              <a:latin typeface="Times New Roman" pitchFamily="18" charset="0"/>
              <a:cs typeface="Times New Roman" pitchFamily="18" charset="0"/>
            </a:endParaRPr>
          </a:p>
          <a:p>
            <a:r>
              <a:rPr lang="fr-FR" dirty="0" smtClean="0"/>
              <a:t>  </a:t>
            </a:r>
          </a:p>
        </p:txBody>
      </p:sp>
    </p:spTree>
    <p:extLst>
      <p:ext uri="{BB962C8B-B14F-4D97-AF65-F5344CB8AC3E}">
        <p14:creationId xmlns:p14="http://schemas.microsoft.com/office/powerpoint/2010/main" val="500820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1000" fill="hold"/>
                                        <p:tgtEl>
                                          <p:spTgt spid="9"/>
                                        </p:tgtEl>
                                        <p:attrNameLst>
                                          <p:attrName>ppt_w</p:attrName>
                                        </p:attrNameLst>
                                      </p:cBhvr>
                                      <p:tavLst>
                                        <p:tav tm="0">
                                          <p:val>
                                            <p:fltVal val="0"/>
                                          </p:val>
                                        </p:tav>
                                        <p:tav tm="100000">
                                          <p:val>
                                            <p:strVal val="#ppt_w"/>
                                          </p:val>
                                        </p:tav>
                                      </p:tavLst>
                                    </p:anim>
                                    <p:anim calcmode="lin" valueType="num">
                                      <p:cBhvr>
                                        <p:cTn id="23" dur="1000" fill="hold"/>
                                        <p:tgtEl>
                                          <p:spTgt spid="9"/>
                                        </p:tgtEl>
                                        <p:attrNameLst>
                                          <p:attrName>ppt_h</p:attrName>
                                        </p:attrNameLst>
                                      </p:cBhvr>
                                      <p:tavLst>
                                        <p:tav tm="0">
                                          <p:val>
                                            <p:fltVal val="0"/>
                                          </p:val>
                                        </p:tav>
                                        <p:tav tm="100000">
                                          <p:val>
                                            <p:strVal val="#ppt_h"/>
                                          </p:val>
                                        </p:tav>
                                      </p:tavLst>
                                    </p:anim>
                                    <p:anim calcmode="lin" valueType="num">
                                      <p:cBhvr>
                                        <p:cTn id="24" dur="1000" fill="hold"/>
                                        <p:tgtEl>
                                          <p:spTgt spid="9"/>
                                        </p:tgtEl>
                                        <p:attrNameLst>
                                          <p:attrName>style.rotation</p:attrName>
                                        </p:attrNameLst>
                                      </p:cBhvr>
                                      <p:tavLst>
                                        <p:tav tm="0">
                                          <p:val>
                                            <p:fltVal val="90"/>
                                          </p:val>
                                        </p:tav>
                                        <p:tav tm="100000">
                                          <p:val>
                                            <p:fltVal val="0"/>
                                          </p:val>
                                        </p:tav>
                                      </p:tavLst>
                                    </p:anim>
                                    <p:animEffect transition="in" filter="fade">
                                      <p:cBhvr>
                                        <p:cTn id="25"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srcRect/>
          <a:stretch>
            <a:fillRect/>
          </a:stretch>
        </p:blipFill>
        <p:spPr bwMode="auto">
          <a:xfrm>
            <a:off x="2071670" y="1500174"/>
            <a:ext cx="5072098" cy="4115099"/>
          </a:xfrm>
          <a:prstGeom prst="rect">
            <a:avLst/>
          </a:prstGeom>
          <a:noFill/>
          <a:ln w="9525">
            <a:noFill/>
            <a:miter lim="800000"/>
            <a:headEnd/>
            <a:tailEnd/>
          </a:ln>
          <a:effectLst/>
        </p:spPr>
      </p:pic>
    </p:spTree>
    <p:extLst>
      <p:ext uri="{BB962C8B-B14F-4D97-AF65-F5344CB8AC3E}">
        <p14:creationId xmlns:p14="http://schemas.microsoft.com/office/powerpoint/2010/main" val="8490175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214290"/>
            <a:ext cx="8501122" cy="52322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just">
              <a:buFont typeface="Arial" pitchFamily="34" charset="0"/>
              <a:buChar char="•"/>
            </a:pPr>
            <a:r>
              <a:rPr lang="fr-FR" sz="2800" b="1" dirty="0"/>
              <a:t> Les méthodes d’explication et de prédiction. </a:t>
            </a:r>
            <a:r>
              <a:rPr lang="fr-FR" sz="2800" b="1" dirty="0" smtClean="0"/>
              <a:t> </a:t>
            </a:r>
          </a:p>
        </p:txBody>
      </p:sp>
      <p:sp>
        <p:nvSpPr>
          <p:cNvPr id="5" name="ZoneTexte 4"/>
          <p:cNvSpPr txBox="1"/>
          <p:nvPr/>
        </p:nvSpPr>
        <p:spPr>
          <a:xfrm>
            <a:off x="214282" y="1857364"/>
            <a:ext cx="8715436" cy="120032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marL="457200" indent="-457200" algn="just">
              <a:buFont typeface="+mj-lt"/>
              <a:buAutoNum type="arabicPeriod"/>
            </a:pPr>
            <a:r>
              <a:rPr lang="fr-FR" sz="2400" dirty="0" smtClean="0">
                <a:latin typeface="Times New Roman" pitchFamily="18" charset="0"/>
                <a:cs typeface="Times New Roman" pitchFamily="18" charset="0"/>
              </a:rPr>
              <a:t>Les </a:t>
            </a:r>
            <a:r>
              <a:rPr lang="fr-FR" sz="2400" b="1" u="sng" dirty="0" smtClean="0">
                <a:latin typeface="Times New Roman" pitchFamily="18" charset="0"/>
                <a:cs typeface="Times New Roman" pitchFamily="18" charset="0"/>
              </a:rPr>
              <a:t>méthodes </a:t>
            </a:r>
            <a:r>
              <a:rPr lang="fr-FR" sz="2400" b="1" u="sng" dirty="0" err="1" smtClean="0">
                <a:latin typeface="Times New Roman" pitchFamily="18" charset="0"/>
                <a:cs typeface="Times New Roman" pitchFamily="18" charset="0"/>
              </a:rPr>
              <a:t>monothétiques</a:t>
            </a:r>
            <a:r>
              <a:rPr lang="fr-FR" sz="2400" b="1" u="sng" dirty="0" smtClean="0">
                <a:latin typeface="Times New Roman" pitchFamily="18" charset="0"/>
                <a:cs typeface="Times New Roman" pitchFamily="18" charset="0"/>
              </a:rPr>
              <a:t> </a:t>
            </a:r>
            <a:r>
              <a:rPr lang="fr-FR" sz="2400" b="1" dirty="0" smtClean="0">
                <a:latin typeface="Times New Roman" pitchFamily="18" charset="0"/>
                <a:cs typeface="Times New Roman" pitchFamily="18" charset="0"/>
              </a:rPr>
              <a:t>dont l’objet est </a:t>
            </a:r>
            <a:r>
              <a:rPr lang="fr-FR" sz="2400" dirty="0" smtClean="0">
                <a:latin typeface="Times New Roman" pitchFamily="18" charset="0"/>
                <a:cs typeface="Times New Roman" pitchFamily="18" charset="0"/>
              </a:rPr>
              <a:t>la recherche de partitions sur l'ensemble des objets à classer, telles que sur chaque classe, l'un des attributs </a:t>
            </a:r>
            <a:r>
              <a:rPr lang="fr-FR" sz="2400" i="1" dirty="0" smtClean="0">
                <a:latin typeface="Times New Roman" pitchFamily="18" charset="0"/>
                <a:cs typeface="Times New Roman" pitchFamily="18" charset="0"/>
              </a:rPr>
              <a:t>X</a:t>
            </a:r>
            <a:r>
              <a:rPr lang="fr-FR" sz="2400" i="1" baseline="-25000" dirty="0" smtClean="0">
                <a:latin typeface="Times New Roman" pitchFamily="18" charset="0"/>
                <a:cs typeface="Times New Roman" pitchFamily="18" charset="0"/>
              </a:rPr>
              <a:t>i </a:t>
            </a:r>
            <a:r>
              <a:rPr lang="fr-FR" sz="2400" dirty="0" smtClean="0">
                <a:latin typeface="Times New Roman" pitchFamily="18" charset="0"/>
                <a:cs typeface="Times New Roman" pitchFamily="18" charset="0"/>
              </a:rPr>
              <a:t>soit constant ou de très faible variance. </a:t>
            </a:r>
            <a:endParaRPr lang="fr-FR" dirty="0" smtClean="0"/>
          </a:p>
        </p:txBody>
      </p:sp>
      <p:sp>
        <p:nvSpPr>
          <p:cNvPr id="8" name="ZoneTexte 7"/>
          <p:cNvSpPr txBox="1"/>
          <p:nvPr/>
        </p:nvSpPr>
        <p:spPr>
          <a:xfrm>
            <a:off x="214282" y="3571876"/>
            <a:ext cx="8786874" cy="273921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marL="457200" indent="-457200" algn="just"/>
            <a:r>
              <a:rPr lang="fr-FR" sz="2800" b="1" dirty="0" smtClean="0">
                <a:latin typeface="Times New Roman" pitchFamily="18" charset="0"/>
                <a:cs typeface="Times New Roman" pitchFamily="18" charset="0"/>
              </a:rPr>
              <a:t>Exemple</a:t>
            </a:r>
            <a:r>
              <a:rPr lang="fr-FR" dirty="0" smtClean="0"/>
              <a:t> :</a:t>
            </a:r>
            <a:r>
              <a:rPr lang="fr-FR"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L’algorithme segmente selon un attribut si les deux sous-groupes générés à partir d’un attribut binaire sont les plus homogènes au sens de ce critère. Le processus est réitéré sur chaque nœud de manière indépendante jusqu’à épuisement des attributs ou jusqu’à la satisfaction d’un critère d’arrêt généralement fixé par l’utilisateur. Le résultat est une hiérarchie de partitions où la racine de l’arbre contient la partition grossière. </a:t>
            </a:r>
          </a:p>
        </p:txBody>
      </p:sp>
    </p:spTree>
    <p:extLst>
      <p:ext uri="{BB962C8B-B14F-4D97-AF65-F5344CB8AC3E}">
        <p14:creationId xmlns:p14="http://schemas.microsoft.com/office/powerpoint/2010/main" val="1574064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down)">
                                      <p:cBhvr>
                                        <p:cTn id="25" dur="580">
                                          <p:stCondLst>
                                            <p:cond delay="0"/>
                                          </p:stCondLst>
                                        </p:cTn>
                                        <p:tgtEl>
                                          <p:spTgt spid="5"/>
                                        </p:tgtEl>
                                      </p:cBhvr>
                                    </p:animEffect>
                                    <p:anim calcmode="lin" valueType="num">
                                      <p:cBhvr>
                                        <p:cTn id="26"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1" dur="26">
                                          <p:stCondLst>
                                            <p:cond delay="650"/>
                                          </p:stCondLst>
                                        </p:cTn>
                                        <p:tgtEl>
                                          <p:spTgt spid="5"/>
                                        </p:tgtEl>
                                      </p:cBhvr>
                                      <p:to x="100000" y="60000"/>
                                    </p:animScale>
                                    <p:animScale>
                                      <p:cBhvr>
                                        <p:cTn id="32" dur="166" decel="50000">
                                          <p:stCondLst>
                                            <p:cond delay="676"/>
                                          </p:stCondLst>
                                        </p:cTn>
                                        <p:tgtEl>
                                          <p:spTgt spid="5"/>
                                        </p:tgtEl>
                                      </p:cBhvr>
                                      <p:to x="100000" y="100000"/>
                                    </p:animScale>
                                    <p:animScale>
                                      <p:cBhvr>
                                        <p:cTn id="33" dur="26">
                                          <p:stCondLst>
                                            <p:cond delay="1312"/>
                                          </p:stCondLst>
                                        </p:cTn>
                                        <p:tgtEl>
                                          <p:spTgt spid="5"/>
                                        </p:tgtEl>
                                      </p:cBhvr>
                                      <p:to x="100000" y="80000"/>
                                    </p:animScale>
                                    <p:animScale>
                                      <p:cBhvr>
                                        <p:cTn id="34" dur="166" decel="50000">
                                          <p:stCondLst>
                                            <p:cond delay="1338"/>
                                          </p:stCondLst>
                                        </p:cTn>
                                        <p:tgtEl>
                                          <p:spTgt spid="5"/>
                                        </p:tgtEl>
                                      </p:cBhvr>
                                      <p:to x="100000" y="100000"/>
                                    </p:animScale>
                                    <p:animScale>
                                      <p:cBhvr>
                                        <p:cTn id="35" dur="26">
                                          <p:stCondLst>
                                            <p:cond delay="1642"/>
                                          </p:stCondLst>
                                        </p:cTn>
                                        <p:tgtEl>
                                          <p:spTgt spid="5"/>
                                        </p:tgtEl>
                                      </p:cBhvr>
                                      <p:to x="100000" y="90000"/>
                                    </p:animScale>
                                    <p:animScale>
                                      <p:cBhvr>
                                        <p:cTn id="36" dur="166" decel="50000">
                                          <p:stCondLst>
                                            <p:cond delay="1668"/>
                                          </p:stCondLst>
                                        </p:cTn>
                                        <p:tgtEl>
                                          <p:spTgt spid="5"/>
                                        </p:tgtEl>
                                      </p:cBhvr>
                                      <p:to x="100000" y="100000"/>
                                    </p:animScale>
                                    <p:animScale>
                                      <p:cBhvr>
                                        <p:cTn id="37" dur="26">
                                          <p:stCondLst>
                                            <p:cond delay="1808"/>
                                          </p:stCondLst>
                                        </p:cTn>
                                        <p:tgtEl>
                                          <p:spTgt spid="5"/>
                                        </p:tgtEl>
                                      </p:cBhvr>
                                      <p:to x="100000" y="95000"/>
                                    </p:animScale>
                                    <p:animScale>
                                      <p:cBhvr>
                                        <p:cTn id="38" dur="166" decel="50000">
                                          <p:stCondLst>
                                            <p:cond delay="1834"/>
                                          </p:stCondLst>
                                        </p:cTn>
                                        <p:tgtEl>
                                          <p:spTgt spid="5"/>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1" presetClass="entr" presetSubtype="1"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wheel(1)">
                                      <p:cBhvr>
                                        <p:cTn id="43"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500034" y="500042"/>
            <a:ext cx="8077200" cy="4857750"/>
          </a:xfrm>
          <a:prstGeom prst="rect">
            <a:avLst/>
          </a:prstGeom>
          <a:ln>
            <a:headEnd/>
            <a:tailEnd/>
          </a:ln>
        </p:spPr>
        <p:style>
          <a:lnRef idx="1">
            <a:schemeClr val="accent1"/>
          </a:lnRef>
          <a:fillRef idx="2">
            <a:schemeClr val="accent1"/>
          </a:fillRef>
          <a:effectRef idx="1">
            <a:schemeClr val="accent1"/>
          </a:effectRef>
          <a:fontRef idx="minor">
            <a:schemeClr val="dk1"/>
          </a:fontRef>
        </p:style>
      </p:pic>
      <p:sp>
        <p:nvSpPr>
          <p:cNvPr id="3" name="ZoneTexte 2"/>
          <p:cNvSpPr txBox="1"/>
          <p:nvPr/>
        </p:nvSpPr>
        <p:spPr>
          <a:xfrm>
            <a:off x="500034" y="5500702"/>
            <a:ext cx="8072494" cy="461665"/>
          </a:xfrm>
          <a:prstGeom prst="rect">
            <a:avLst/>
          </a:prstGeom>
          <a:noFill/>
        </p:spPr>
        <p:txBody>
          <a:bodyPr wrap="square" rtlCol="0">
            <a:spAutoFit/>
          </a:bodyPr>
          <a:lstStyle/>
          <a:p>
            <a:pPr algn="ctr"/>
            <a:r>
              <a:rPr lang="fr-FR" sz="2400" dirty="0" smtClean="0">
                <a:latin typeface="Times New Roman" pitchFamily="18" charset="0"/>
                <a:cs typeface="Times New Roman" pitchFamily="18" charset="0"/>
              </a:rPr>
              <a:t>Méthode de segmentation pour la classification nomothétique</a:t>
            </a:r>
            <a:endParaRPr lang="fr-FR" sz="2400" dirty="0">
              <a:latin typeface="Times New Roman" pitchFamily="18" charset="0"/>
              <a:cs typeface="Times New Roman" pitchFamily="18" charset="0"/>
            </a:endParaRPr>
          </a:p>
        </p:txBody>
      </p:sp>
    </p:spTree>
    <p:extLst>
      <p:ext uri="{BB962C8B-B14F-4D97-AF65-F5344CB8AC3E}">
        <p14:creationId xmlns:p14="http://schemas.microsoft.com/office/powerpoint/2010/main" val="3923576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wipe(down)">
                                      <p:cBhvr>
                                        <p:cTn id="7" dur="580">
                                          <p:stCondLst>
                                            <p:cond delay="0"/>
                                          </p:stCondLst>
                                        </p:cTn>
                                        <p:tgtEl>
                                          <p:spTgt spid="3074"/>
                                        </p:tgtEl>
                                      </p:cBhvr>
                                    </p:animEffect>
                                    <p:anim calcmode="lin" valueType="num">
                                      <p:cBhvr>
                                        <p:cTn id="8" dur="1822" tmFilter="0,0; 0.14,0.36; 0.43,0.73; 0.71,0.91; 1.0,1.0">
                                          <p:stCondLst>
                                            <p:cond delay="0"/>
                                          </p:stCondLst>
                                        </p:cTn>
                                        <p:tgtEl>
                                          <p:spTgt spid="307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07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07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07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074"/>
                                        </p:tgtEl>
                                        <p:attrNameLst>
                                          <p:attrName>ppt_y</p:attrName>
                                        </p:attrNameLst>
                                      </p:cBhvr>
                                      <p:tavLst>
                                        <p:tav tm="0" fmla="#ppt_y-sin(pi*$)/81">
                                          <p:val>
                                            <p:fltVal val="0"/>
                                          </p:val>
                                        </p:tav>
                                        <p:tav tm="100000">
                                          <p:val>
                                            <p:fltVal val="1"/>
                                          </p:val>
                                        </p:tav>
                                      </p:tavLst>
                                    </p:anim>
                                    <p:animScale>
                                      <p:cBhvr>
                                        <p:cTn id="13" dur="26">
                                          <p:stCondLst>
                                            <p:cond delay="650"/>
                                          </p:stCondLst>
                                        </p:cTn>
                                        <p:tgtEl>
                                          <p:spTgt spid="3074"/>
                                        </p:tgtEl>
                                      </p:cBhvr>
                                      <p:to x="100000" y="60000"/>
                                    </p:animScale>
                                    <p:animScale>
                                      <p:cBhvr>
                                        <p:cTn id="14" dur="166" decel="50000">
                                          <p:stCondLst>
                                            <p:cond delay="676"/>
                                          </p:stCondLst>
                                        </p:cTn>
                                        <p:tgtEl>
                                          <p:spTgt spid="3074"/>
                                        </p:tgtEl>
                                      </p:cBhvr>
                                      <p:to x="100000" y="100000"/>
                                    </p:animScale>
                                    <p:animScale>
                                      <p:cBhvr>
                                        <p:cTn id="15" dur="26">
                                          <p:stCondLst>
                                            <p:cond delay="1312"/>
                                          </p:stCondLst>
                                        </p:cTn>
                                        <p:tgtEl>
                                          <p:spTgt spid="3074"/>
                                        </p:tgtEl>
                                      </p:cBhvr>
                                      <p:to x="100000" y="80000"/>
                                    </p:animScale>
                                    <p:animScale>
                                      <p:cBhvr>
                                        <p:cTn id="16" dur="166" decel="50000">
                                          <p:stCondLst>
                                            <p:cond delay="1338"/>
                                          </p:stCondLst>
                                        </p:cTn>
                                        <p:tgtEl>
                                          <p:spTgt spid="3074"/>
                                        </p:tgtEl>
                                      </p:cBhvr>
                                      <p:to x="100000" y="100000"/>
                                    </p:animScale>
                                    <p:animScale>
                                      <p:cBhvr>
                                        <p:cTn id="17" dur="26">
                                          <p:stCondLst>
                                            <p:cond delay="1642"/>
                                          </p:stCondLst>
                                        </p:cTn>
                                        <p:tgtEl>
                                          <p:spTgt spid="3074"/>
                                        </p:tgtEl>
                                      </p:cBhvr>
                                      <p:to x="100000" y="90000"/>
                                    </p:animScale>
                                    <p:animScale>
                                      <p:cBhvr>
                                        <p:cTn id="18" dur="166" decel="50000">
                                          <p:stCondLst>
                                            <p:cond delay="1668"/>
                                          </p:stCondLst>
                                        </p:cTn>
                                        <p:tgtEl>
                                          <p:spTgt spid="3074"/>
                                        </p:tgtEl>
                                      </p:cBhvr>
                                      <p:to x="100000" y="100000"/>
                                    </p:animScale>
                                    <p:animScale>
                                      <p:cBhvr>
                                        <p:cTn id="19" dur="26">
                                          <p:stCondLst>
                                            <p:cond delay="1808"/>
                                          </p:stCondLst>
                                        </p:cTn>
                                        <p:tgtEl>
                                          <p:spTgt spid="3074"/>
                                        </p:tgtEl>
                                      </p:cBhvr>
                                      <p:to x="100000" y="95000"/>
                                    </p:animScale>
                                    <p:animScale>
                                      <p:cBhvr>
                                        <p:cTn id="20" dur="166" decel="50000">
                                          <p:stCondLst>
                                            <p:cond delay="1834"/>
                                          </p:stCondLst>
                                        </p:cTn>
                                        <p:tgtEl>
                                          <p:spTgt spid="307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357166"/>
            <a:ext cx="8929718" cy="193899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marL="457200" indent="-457200" algn="just">
              <a:buFont typeface="+mj-lt"/>
              <a:buAutoNum type="arabicPeriod" startAt="2"/>
            </a:pPr>
            <a:r>
              <a:rPr lang="fr-FR" sz="2400" dirty="0" smtClean="0"/>
              <a:t>Les </a:t>
            </a:r>
            <a:r>
              <a:rPr lang="fr-FR" sz="2400" b="1" dirty="0" smtClean="0"/>
              <a:t>méthodes polythétiques: </a:t>
            </a:r>
            <a:r>
              <a:rPr lang="fr-FR" sz="2400" dirty="0" smtClean="0">
                <a:latin typeface="Times New Roman" pitchFamily="18" charset="0"/>
                <a:cs typeface="Times New Roman" pitchFamily="18" charset="0"/>
              </a:rPr>
              <a:t>Ces méthodes recherchent des partitions dans lesquelles les éléments d'une même classe ont, entre eux, une certaine ressemblance, et des éléments appartenant à des classes différentes d'une même partition qui doivent être les plus dissemblables possibles au sens d'un certain critère préétabli. </a:t>
            </a:r>
            <a:endParaRPr lang="fr-FR" sz="2400" dirty="0" smtClean="0"/>
          </a:p>
        </p:txBody>
      </p:sp>
      <p:pic>
        <p:nvPicPr>
          <p:cNvPr id="4098" name="Picture 2"/>
          <p:cNvPicPr>
            <a:picLocks noChangeAspect="1" noChangeArrowheads="1"/>
          </p:cNvPicPr>
          <p:nvPr/>
        </p:nvPicPr>
        <p:blipFill>
          <a:blip r:embed="rId2"/>
          <a:srcRect/>
          <a:stretch>
            <a:fillRect/>
          </a:stretch>
        </p:blipFill>
        <p:spPr bwMode="auto">
          <a:xfrm>
            <a:off x="357158" y="2428868"/>
            <a:ext cx="3429023" cy="3950687"/>
          </a:xfrm>
          <a:prstGeom prst="rect">
            <a:avLst/>
          </a:prstGeom>
          <a:noFill/>
          <a:ln w="9525">
            <a:noFill/>
            <a:miter lim="800000"/>
            <a:headEnd/>
            <a:tailEnd/>
          </a:ln>
          <a:effectLst/>
        </p:spPr>
      </p:pic>
      <p:pic>
        <p:nvPicPr>
          <p:cNvPr id="4099" name="Picture 3"/>
          <p:cNvPicPr>
            <a:picLocks noChangeAspect="1" noChangeArrowheads="1"/>
          </p:cNvPicPr>
          <p:nvPr/>
        </p:nvPicPr>
        <p:blipFill>
          <a:blip r:embed="rId3"/>
          <a:srcRect/>
          <a:stretch>
            <a:fillRect/>
          </a:stretch>
        </p:blipFill>
        <p:spPr bwMode="auto">
          <a:xfrm>
            <a:off x="714348" y="6286520"/>
            <a:ext cx="3133725" cy="361950"/>
          </a:xfrm>
          <a:prstGeom prst="rect">
            <a:avLst/>
          </a:prstGeom>
          <a:noFill/>
          <a:ln w="9525">
            <a:noFill/>
            <a:miter lim="800000"/>
            <a:headEnd/>
            <a:tailEnd/>
          </a:ln>
          <a:effectLst/>
        </p:spPr>
      </p:pic>
      <p:pic>
        <p:nvPicPr>
          <p:cNvPr id="4100" name="Picture 4"/>
          <p:cNvPicPr>
            <a:picLocks noChangeAspect="1" noChangeArrowheads="1"/>
          </p:cNvPicPr>
          <p:nvPr/>
        </p:nvPicPr>
        <p:blipFill>
          <a:blip r:embed="rId4"/>
          <a:srcRect/>
          <a:stretch>
            <a:fillRect/>
          </a:stretch>
        </p:blipFill>
        <p:spPr bwMode="auto">
          <a:xfrm>
            <a:off x="4643438" y="2500306"/>
            <a:ext cx="3460097" cy="3605222"/>
          </a:xfrm>
          <a:prstGeom prst="rect">
            <a:avLst/>
          </a:prstGeom>
          <a:noFill/>
          <a:ln w="9525">
            <a:noFill/>
            <a:miter lim="800000"/>
            <a:headEnd/>
            <a:tailEnd/>
          </a:ln>
          <a:effectLst/>
        </p:spPr>
      </p:pic>
      <p:pic>
        <p:nvPicPr>
          <p:cNvPr id="4101" name="Picture 5"/>
          <p:cNvPicPr>
            <a:picLocks noChangeAspect="1" noChangeArrowheads="1"/>
          </p:cNvPicPr>
          <p:nvPr/>
        </p:nvPicPr>
        <p:blipFill>
          <a:blip r:embed="rId5"/>
          <a:srcRect/>
          <a:stretch>
            <a:fillRect/>
          </a:stretch>
        </p:blipFill>
        <p:spPr bwMode="auto">
          <a:xfrm>
            <a:off x="5500694" y="6286520"/>
            <a:ext cx="2743200" cy="257175"/>
          </a:xfrm>
          <a:prstGeom prst="rect">
            <a:avLst/>
          </a:prstGeom>
          <a:noFill/>
          <a:ln w="9525">
            <a:noFill/>
            <a:miter lim="800000"/>
            <a:headEnd/>
            <a:tailEnd/>
          </a:ln>
          <a:effectLst/>
        </p:spPr>
      </p:pic>
    </p:spTree>
    <p:extLst>
      <p:ext uri="{BB962C8B-B14F-4D97-AF65-F5344CB8AC3E}">
        <p14:creationId xmlns:p14="http://schemas.microsoft.com/office/powerpoint/2010/main" val="1717379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4098"/>
                                        </p:tgtEl>
                                        <p:attrNameLst>
                                          <p:attrName>style.visibility</p:attrName>
                                        </p:attrNameLst>
                                      </p:cBhvr>
                                      <p:to>
                                        <p:strVal val="visible"/>
                                      </p:to>
                                    </p:set>
                                    <p:animEffect transition="in" filter="wipe(down)">
                                      <p:cBhvr>
                                        <p:cTn id="12" dur="580">
                                          <p:stCondLst>
                                            <p:cond delay="0"/>
                                          </p:stCondLst>
                                        </p:cTn>
                                        <p:tgtEl>
                                          <p:spTgt spid="4098"/>
                                        </p:tgtEl>
                                      </p:cBhvr>
                                    </p:animEffect>
                                    <p:anim calcmode="lin" valueType="num">
                                      <p:cBhvr>
                                        <p:cTn id="13" dur="1822" tmFilter="0,0; 0.14,0.36; 0.43,0.73; 0.71,0.91; 1.0,1.0">
                                          <p:stCondLst>
                                            <p:cond delay="0"/>
                                          </p:stCondLst>
                                        </p:cTn>
                                        <p:tgtEl>
                                          <p:spTgt spid="4098"/>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4098"/>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4098"/>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4098"/>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4098"/>
                                        </p:tgtEl>
                                        <p:attrNameLst>
                                          <p:attrName>ppt_y</p:attrName>
                                        </p:attrNameLst>
                                      </p:cBhvr>
                                      <p:tavLst>
                                        <p:tav tm="0" fmla="#ppt_y-sin(pi*$)/81">
                                          <p:val>
                                            <p:fltVal val="0"/>
                                          </p:val>
                                        </p:tav>
                                        <p:tav tm="100000">
                                          <p:val>
                                            <p:fltVal val="1"/>
                                          </p:val>
                                        </p:tav>
                                      </p:tavLst>
                                    </p:anim>
                                    <p:animScale>
                                      <p:cBhvr>
                                        <p:cTn id="18" dur="26">
                                          <p:stCondLst>
                                            <p:cond delay="650"/>
                                          </p:stCondLst>
                                        </p:cTn>
                                        <p:tgtEl>
                                          <p:spTgt spid="4098"/>
                                        </p:tgtEl>
                                      </p:cBhvr>
                                      <p:to x="100000" y="60000"/>
                                    </p:animScale>
                                    <p:animScale>
                                      <p:cBhvr>
                                        <p:cTn id="19" dur="166" decel="50000">
                                          <p:stCondLst>
                                            <p:cond delay="676"/>
                                          </p:stCondLst>
                                        </p:cTn>
                                        <p:tgtEl>
                                          <p:spTgt spid="4098"/>
                                        </p:tgtEl>
                                      </p:cBhvr>
                                      <p:to x="100000" y="100000"/>
                                    </p:animScale>
                                    <p:animScale>
                                      <p:cBhvr>
                                        <p:cTn id="20" dur="26">
                                          <p:stCondLst>
                                            <p:cond delay="1312"/>
                                          </p:stCondLst>
                                        </p:cTn>
                                        <p:tgtEl>
                                          <p:spTgt spid="4098"/>
                                        </p:tgtEl>
                                      </p:cBhvr>
                                      <p:to x="100000" y="80000"/>
                                    </p:animScale>
                                    <p:animScale>
                                      <p:cBhvr>
                                        <p:cTn id="21" dur="166" decel="50000">
                                          <p:stCondLst>
                                            <p:cond delay="1338"/>
                                          </p:stCondLst>
                                        </p:cTn>
                                        <p:tgtEl>
                                          <p:spTgt spid="4098"/>
                                        </p:tgtEl>
                                      </p:cBhvr>
                                      <p:to x="100000" y="100000"/>
                                    </p:animScale>
                                    <p:animScale>
                                      <p:cBhvr>
                                        <p:cTn id="22" dur="26">
                                          <p:stCondLst>
                                            <p:cond delay="1642"/>
                                          </p:stCondLst>
                                        </p:cTn>
                                        <p:tgtEl>
                                          <p:spTgt spid="4098"/>
                                        </p:tgtEl>
                                      </p:cBhvr>
                                      <p:to x="100000" y="90000"/>
                                    </p:animScale>
                                    <p:animScale>
                                      <p:cBhvr>
                                        <p:cTn id="23" dur="166" decel="50000">
                                          <p:stCondLst>
                                            <p:cond delay="1668"/>
                                          </p:stCondLst>
                                        </p:cTn>
                                        <p:tgtEl>
                                          <p:spTgt spid="4098"/>
                                        </p:tgtEl>
                                      </p:cBhvr>
                                      <p:to x="100000" y="100000"/>
                                    </p:animScale>
                                    <p:animScale>
                                      <p:cBhvr>
                                        <p:cTn id="24" dur="26">
                                          <p:stCondLst>
                                            <p:cond delay="1808"/>
                                          </p:stCondLst>
                                        </p:cTn>
                                        <p:tgtEl>
                                          <p:spTgt spid="4098"/>
                                        </p:tgtEl>
                                      </p:cBhvr>
                                      <p:to x="100000" y="95000"/>
                                    </p:animScale>
                                    <p:animScale>
                                      <p:cBhvr>
                                        <p:cTn id="25" dur="166" decel="50000">
                                          <p:stCondLst>
                                            <p:cond delay="1834"/>
                                          </p:stCondLst>
                                        </p:cTn>
                                        <p:tgtEl>
                                          <p:spTgt spid="4098"/>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4099"/>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26" presetClass="entr" presetSubtype="0" fill="hold" nodeType="clickEffect">
                                  <p:stCondLst>
                                    <p:cond delay="0"/>
                                  </p:stCondLst>
                                  <p:childTnLst>
                                    <p:set>
                                      <p:cBhvr>
                                        <p:cTn id="33" dur="1" fill="hold">
                                          <p:stCondLst>
                                            <p:cond delay="0"/>
                                          </p:stCondLst>
                                        </p:cTn>
                                        <p:tgtEl>
                                          <p:spTgt spid="4100"/>
                                        </p:tgtEl>
                                        <p:attrNameLst>
                                          <p:attrName>style.visibility</p:attrName>
                                        </p:attrNameLst>
                                      </p:cBhvr>
                                      <p:to>
                                        <p:strVal val="visible"/>
                                      </p:to>
                                    </p:set>
                                    <p:animEffect transition="in" filter="wipe(down)">
                                      <p:cBhvr>
                                        <p:cTn id="34" dur="580">
                                          <p:stCondLst>
                                            <p:cond delay="0"/>
                                          </p:stCondLst>
                                        </p:cTn>
                                        <p:tgtEl>
                                          <p:spTgt spid="4100"/>
                                        </p:tgtEl>
                                      </p:cBhvr>
                                    </p:animEffect>
                                    <p:anim calcmode="lin" valueType="num">
                                      <p:cBhvr>
                                        <p:cTn id="35" dur="1822" tmFilter="0,0; 0.14,0.36; 0.43,0.73; 0.71,0.91; 1.0,1.0">
                                          <p:stCondLst>
                                            <p:cond delay="0"/>
                                          </p:stCondLst>
                                        </p:cTn>
                                        <p:tgtEl>
                                          <p:spTgt spid="4100"/>
                                        </p:tgtEl>
                                        <p:attrNameLst>
                                          <p:attrName>ppt_x</p:attrName>
                                        </p:attrNameLst>
                                      </p:cBhvr>
                                      <p:tavLst>
                                        <p:tav tm="0">
                                          <p:val>
                                            <p:strVal val="#ppt_x-0.25"/>
                                          </p:val>
                                        </p:tav>
                                        <p:tav tm="100000">
                                          <p:val>
                                            <p:strVal val="#ppt_x"/>
                                          </p:val>
                                        </p:tav>
                                      </p:tavLst>
                                    </p:anim>
                                    <p:anim calcmode="lin" valueType="num">
                                      <p:cBhvr>
                                        <p:cTn id="36" dur="664" tmFilter="0.0,0.0; 0.25,0.07; 0.50,0.2; 0.75,0.467; 1.0,1.0">
                                          <p:stCondLst>
                                            <p:cond delay="0"/>
                                          </p:stCondLst>
                                        </p:cTn>
                                        <p:tgtEl>
                                          <p:spTgt spid="4100"/>
                                        </p:tgtEl>
                                        <p:attrNameLst>
                                          <p:attrName>ppt_y</p:attrName>
                                        </p:attrNameLst>
                                      </p:cBhvr>
                                      <p:tavLst>
                                        <p:tav tm="0" fmla="#ppt_y-sin(pi*$)/3">
                                          <p:val>
                                            <p:fltVal val="0.5"/>
                                          </p:val>
                                        </p:tav>
                                        <p:tav tm="100000">
                                          <p:val>
                                            <p:fltVal val="1"/>
                                          </p:val>
                                        </p:tav>
                                      </p:tavLst>
                                    </p:anim>
                                    <p:anim calcmode="lin" valueType="num">
                                      <p:cBhvr>
                                        <p:cTn id="37" dur="664" tmFilter="0, 0; 0.125,0.2665; 0.25,0.4; 0.375,0.465; 0.5,0.5;  0.625,0.535; 0.75,0.6; 0.875,0.7335; 1,1">
                                          <p:stCondLst>
                                            <p:cond delay="664"/>
                                          </p:stCondLst>
                                        </p:cTn>
                                        <p:tgtEl>
                                          <p:spTgt spid="4100"/>
                                        </p:tgtEl>
                                        <p:attrNameLst>
                                          <p:attrName>ppt_y</p:attrName>
                                        </p:attrNameLst>
                                      </p:cBhvr>
                                      <p:tavLst>
                                        <p:tav tm="0" fmla="#ppt_y-sin(pi*$)/9">
                                          <p:val>
                                            <p:fltVal val="0"/>
                                          </p:val>
                                        </p:tav>
                                        <p:tav tm="100000">
                                          <p:val>
                                            <p:fltVal val="1"/>
                                          </p:val>
                                        </p:tav>
                                      </p:tavLst>
                                    </p:anim>
                                    <p:anim calcmode="lin" valueType="num">
                                      <p:cBhvr>
                                        <p:cTn id="38" dur="332" tmFilter="0, 0; 0.125,0.2665; 0.25,0.4; 0.375,0.465; 0.5,0.5;  0.625,0.535; 0.75,0.6; 0.875,0.7335; 1,1">
                                          <p:stCondLst>
                                            <p:cond delay="1324"/>
                                          </p:stCondLst>
                                        </p:cTn>
                                        <p:tgtEl>
                                          <p:spTgt spid="4100"/>
                                        </p:tgtEl>
                                        <p:attrNameLst>
                                          <p:attrName>ppt_y</p:attrName>
                                        </p:attrNameLst>
                                      </p:cBhvr>
                                      <p:tavLst>
                                        <p:tav tm="0" fmla="#ppt_y-sin(pi*$)/27">
                                          <p:val>
                                            <p:fltVal val="0"/>
                                          </p:val>
                                        </p:tav>
                                        <p:tav tm="100000">
                                          <p:val>
                                            <p:fltVal val="1"/>
                                          </p:val>
                                        </p:tav>
                                      </p:tavLst>
                                    </p:anim>
                                    <p:anim calcmode="lin" valueType="num">
                                      <p:cBhvr>
                                        <p:cTn id="39" dur="164" tmFilter="0, 0; 0.125,0.2665; 0.25,0.4; 0.375,0.465; 0.5,0.5;  0.625,0.535; 0.75,0.6; 0.875,0.7335; 1,1">
                                          <p:stCondLst>
                                            <p:cond delay="1656"/>
                                          </p:stCondLst>
                                        </p:cTn>
                                        <p:tgtEl>
                                          <p:spTgt spid="4100"/>
                                        </p:tgtEl>
                                        <p:attrNameLst>
                                          <p:attrName>ppt_y</p:attrName>
                                        </p:attrNameLst>
                                      </p:cBhvr>
                                      <p:tavLst>
                                        <p:tav tm="0" fmla="#ppt_y-sin(pi*$)/81">
                                          <p:val>
                                            <p:fltVal val="0"/>
                                          </p:val>
                                        </p:tav>
                                        <p:tav tm="100000">
                                          <p:val>
                                            <p:fltVal val="1"/>
                                          </p:val>
                                        </p:tav>
                                      </p:tavLst>
                                    </p:anim>
                                    <p:animScale>
                                      <p:cBhvr>
                                        <p:cTn id="40" dur="26">
                                          <p:stCondLst>
                                            <p:cond delay="650"/>
                                          </p:stCondLst>
                                        </p:cTn>
                                        <p:tgtEl>
                                          <p:spTgt spid="4100"/>
                                        </p:tgtEl>
                                      </p:cBhvr>
                                      <p:to x="100000" y="60000"/>
                                    </p:animScale>
                                    <p:animScale>
                                      <p:cBhvr>
                                        <p:cTn id="41" dur="166" decel="50000">
                                          <p:stCondLst>
                                            <p:cond delay="676"/>
                                          </p:stCondLst>
                                        </p:cTn>
                                        <p:tgtEl>
                                          <p:spTgt spid="4100"/>
                                        </p:tgtEl>
                                      </p:cBhvr>
                                      <p:to x="100000" y="100000"/>
                                    </p:animScale>
                                    <p:animScale>
                                      <p:cBhvr>
                                        <p:cTn id="42" dur="26">
                                          <p:stCondLst>
                                            <p:cond delay="1312"/>
                                          </p:stCondLst>
                                        </p:cTn>
                                        <p:tgtEl>
                                          <p:spTgt spid="4100"/>
                                        </p:tgtEl>
                                      </p:cBhvr>
                                      <p:to x="100000" y="80000"/>
                                    </p:animScale>
                                    <p:animScale>
                                      <p:cBhvr>
                                        <p:cTn id="43" dur="166" decel="50000">
                                          <p:stCondLst>
                                            <p:cond delay="1338"/>
                                          </p:stCondLst>
                                        </p:cTn>
                                        <p:tgtEl>
                                          <p:spTgt spid="4100"/>
                                        </p:tgtEl>
                                      </p:cBhvr>
                                      <p:to x="100000" y="100000"/>
                                    </p:animScale>
                                    <p:animScale>
                                      <p:cBhvr>
                                        <p:cTn id="44" dur="26">
                                          <p:stCondLst>
                                            <p:cond delay="1642"/>
                                          </p:stCondLst>
                                        </p:cTn>
                                        <p:tgtEl>
                                          <p:spTgt spid="4100"/>
                                        </p:tgtEl>
                                      </p:cBhvr>
                                      <p:to x="100000" y="90000"/>
                                    </p:animScale>
                                    <p:animScale>
                                      <p:cBhvr>
                                        <p:cTn id="45" dur="166" decel="50000">
                                          <p:stCondLst>
                                            <p:cond delay="1668"/>
                                          </p:stCondLst>
                                        </p:cTn>
                                        <p:tgtEl>
                                          <p:spTgt spid="4100"/>
                                        </p:tgtEl>
                                      </p:cBhvr>
                                      <p:to x="100000" y="100000"/>
                                    </p:animScale>
                                    <p:animScale>
                                      <p:cBhvr>
                                        <p:cTn id="46" dur="26">
                                          <p:stCondLst>
                                            <p:cond delay="1808"/>
                                          </p:stCondLst>
                                        </p:cTn>
                                        <p:tgtEl>
                                          <p:spTgt spid="4100"/>
                                        </p:tgtEl>
                                      </p:cBhvr>
                                      <p:to x="100000" y="95000"/>
                                    </p:animScale>
                                    <p:animScale>
                                      <p:cBhvr>
                                        <p:cTn id="47" dur="166" decel="50000">
                                          <p:stCondLst>
                                            <p:cond delay="1834"/>
                                          </p:stCondLst>
                                        </p:cTn>
                                        <p:tgtEl>
                                          <p:spTgt spid="4100"/>
                                        </p:tgtEl>
                                      </p:cBhvr>
                                      <p:to x="100000" y="100000"/>
                                    </p:animScale>
                                  </p:childTnLst>
                                </p:cTn>
                              </p:par>
                            </p:childTnLst>
                          </p:cTn>
                        </p:par>
                      </p:childTnLst>
                    </p:cTn>
                  </p:par>
                  <p:par>
                    <p:cTn id="48" fill="hold">
                      <p:stCondLst>
                        <p:cond delay="indefinite"/>
                      </p:stCondLst>
                      <p:childTnLst>
                        <p:par>
                          <p:cTn id="49" fill="hold">
                            <p:stCondLst>
                              <p:cond delay="0"/>
                            </p:stCondLst>
                            <p:childTnLst>
                              <p:par>
                                <p:cTn id="50" presetID="26" presetClass="entr" presetSubtype="0" fill="hold" nodeType="clickEffect">
                                  <p:stCondLst>
                                    <p:cond delay="0"/>
                                  </p:stCondLst>
                                  <p:childTnLst>
                                    <p:set>
                                      <p:cBhvr>
                                        <p:cTn id="51" dur="1" fill="hold">
                                          <p:stCondLst>
                                            <p:cond delay="0"/>
                                          </p:stCondLst>
                                        </p:cTn>
                                        <p:tgtEl>
                                          <p:spTgt spid="4101"/>
                                        </p:tgtEl>
                                        <p:attrNameLst>
                                          <p:attrName>style.visibility</p:attrName>
                                        </p:attrNameLst>
                                      </p:cBhvr>
                                      <p:to>
                                        <p:strVal val="visible"/>
                                      </p:to>
                                    </p:set>
                                    <p:animEffect transition="in" filter="wipe(down)">
                                      <p:cBhvr>
                                        <p:cTn id="52" dur="580">
                                          <p:stCondLst>
                                            <p:cond delay="0"/>
                                          </p:stCondLst>
                                        </p:cTn>
                                        <p:tgtEl>
                                          <p:spTgt spid="4101"/>
                                        </p:tgtEl>
                                      </p:cBhvr>
                                    </p:animEffect>
                                    <p:anim calcmode="lin" valueType="num">
                                      <p:cBhvr>
                                        <p:cTn id="53" dur="1822" tmFilter="0,0; 0.14,0.36; 0.43,0.73; 0.71,0.91; 1.0,1.0">
                                          <p:stCondLst>
                                            <p:cond delay="0"/>
                                          </p:stCondLst>
                                        </p:cTn>
                                        <p:tgtEl>
                                          <p:spTgt spid="4101"/>
                                        </p:tgtEl>
                                        <p:attrNameLst>
                                          <p:attrName>ppt_x</p:attrName>
                                        </p:attrNameLst>
                                      </p:cBhvr>
                                      <p:tavLst>
                                        <p:tav tm="0">
                                          <p:val>
                                            <p:strVal val="#ppt_x-0.25"/>
                                          </p:val>
                                        </p:tav>
                                        <p:tav tm="100000">
                                          <p:val>
                                            <p:strVal val="#ppt_x"/>
                                          </p:val>
                                        </p:tav>
                                      </p:tavLst>
                                    </p:anim>
                                    <p:anim calcmode="lin" valueType="num">
                                      <p:cBhvr>
                                        <p:cTn id="54" dur="664" tmFilter="0.0,0.0; 0.25,0.07; 0.50,0.2; 0.75,0.467; 1.0,1.0">
                                          <p:stCondLst>
                                            <p:cond delay="0"/>
                                          </p:stCondLst>
                                        </p:cTn>
                                        <p:tgtEl>
                                          <p:spTgt spid="4101"/>
                                        </p:tgtEl>
                                        <p:attrNameLst>
                                          <p:attrName>ppt_y</p:attrName>
                                        </p:attrNameLst>
                                      </p:cBhvr>
                                      <p:tavLst>
                                        <p:tav tm="0" fmla="#ppt_y-sin(pi*$)/3">
                                          <p:val>
                                            <p:fltVal val="0.5"/>
                                          </p:val>
                                        </p:tav>
                                        <p:tav tm="100000">
                                          <p:val>
                                            <p:fltVal val="1"/>
                                          </p:val>
                                        </p:tav>
                                      </p:tavLst>
                                    </p:anim>
                                    <p:anim calcmode="lin" valueType="num">
                                      <p:cBhvr>
                                        <p:cTn id="55" dur="664" tmFilter="0, 0; 0.125,0.2665; 0.25,0.4; 0.375,0.465; 0.5,0.5;  0.625,0.535; 0.75,0.6; 0.875,0.7335; 1,1">
                                          <p:stCondLst>
                                            <p:cond delay="664"/>
                                          </p:stCondLst>
                                        </p:cTn>
                                        <p:tgtEl>
                                          <p:spTgt spid="4101"/>
                                        </p:tgtEl>
                                        <p:attrNameLst>
                                          <p:attrName>ppt_y</p:attrName>
                                        </p:attrNameLst>
                                      </p:cBhvr>
                                      <p:tavLst>
                                        <p:tav tm="0" fmla="#ppt_y-sin(pi*$)/9">
                                          <p:val>
                                            <p:fltVal val="0"/>
                                          </p:val>
                                        </p:tav>
                                        <p:tav tm="100000">
                                          <p:val>
                                            <p:fltVal val="1"/>
                                          </p:val>
                                        </p:tav>
                                      </p:tavLst>
                                    </p:anim>
                                    <p:anim calcmode="lin" valueType="num">
                                      <p:cBhvr>
                                        <p:cTn id="56" dur="332" tmFilter="0, 0; 0.125,0.2665; 0.25,0.4; 0.375,0.465; 0.5,0.5;  0.625,0.535; 0.75,0.6; 0.875,0.7335; 1,1">
                                          <p:stCondLst>
                                            <p:cond delay="1324"/>
                                          </p:stCondLst>
                                        </p:cTn>
                                        <p:tgtEl>
                                          <p:spTgt spid="4101"/>
                                        </p:tgtEl>
                                        <p:attrNameLst>
                                          <p:attrName>ppt_y</p:attrName>
                                        </p:attrNameLst>
                                      </p:cBhvr>
                                      <p:tavLst>
                                        <p:tav tm="0" fmla="#ppt_y-sin(pi*$)/27">
                                          <p:val>
                                            <p:fltVal val="0"/>
                                          </p:val>
                                        </p:tav>
                                        <p:tav tm="100000">
                                          <p:val>
                                            <p:fltVal val="1"/>
                                          </p:val>
                                        </p:tav>
                                      </p:tavLst>
                                    </p:anim>
                                    <p:anim calcmode="lin" valueType="num">
                                      <p:cBhvr>
                                        <p:cTn id="57" dur="164" tmFilter="0, 0; 0.125,0.2665; 0.25,0.4; 0.375,0.465; 0.5,0.5;  0.625,0.535; 0.75,0.6; 0.875,0.7335; 1,1">
                                          <p:stCondLst>
                                            <p:cond delay="1656"/>
                                          </p:stCondLst>
                                        </p:cTn>
                                        <p:tgtEl>
                                          <p:spTgt spid="4101"/>
                                        </p:tgtEl>
                                        <p:attrNameLst>
                                          <p:attrName>ppt_y</p:attrName>
                                        </p:attrNameLst>
                                      </p:cBhvr>
                                      <p:tavLst>
                                        <p:tav tm="0" fmla="#ppt_y-sin(pi*$)/81">
                                          <p:val>
                                            <p:fltVal val="0"/>
                                          </p:val>
                                        </p:tav>
                                        <p:tav tm="100000">
                                          <p:val>
                                            <p:fltVal val="1"/>
                                          </p:val>
                                        </p:tav>
                                      </p:tavLst>
                                    </p:anim>
                                    <p:animScale>
                                      <p:cBhvr>
                                        <p:cTn id="58" dur="26">
                                          <p:stCondLst>
                                            <p:cond delay="650"/>
                                          </p:stCondLst>
                                        </p:cTn>
                                        <p:tgtEl>
                                          <p:spTgt spid="4101"/>
                                        </p:tgtEl>
                                      </p:cBhvr>
                                      <p:to x="100000" y="60000"/>
                                    </p:animScale>
                                    <p:animScale>
                                      <p:cBhvr>
                                        <p:cTn id="59" dur="166" decel="50000">
                                          <p:stCondLst>
                                            <p:cond delay="676"/>
                                          </p:stCondLst>
                                        </p:cTn>
                                        <p:tgtEl>
                                          <p:spTgt spid="4101"/>
                                        </p:tgtEl>
                                      </p:cBhvr>
                                      <p:to x="100000" y="100000"/>
                                    </p:animScale>
                                    <p:animScale>
                                      <p:cBhvr>
                                        <p:cTn id="60" dur="26">
                                          <p:stCondLst>
                                            <p:cond delay="1312"/>
                                          </p:stCondLst>
                                        </p:cTn>
                                        <p:tgtEl>
                                          <p:spTgt spid="4101"/>
                                        </p:tgtEl>
                                      </p:cBhvr>
                                      <p:to x="100000" y="80000"/>
                                    </p:animScale>
                                    <p:animScale>
                                      <p:cBhvr>
                                        <p:cTn id="61" dur="166" decel="50000">
                                          <p:stCondLst>
                                            <p:cond delay="1338"/>
                                          </p:stCondLst>
                                        </p:cTn>
                                        <p:tgtEl>
                                          <p:spTgt spid="4101"/>
                                        </p:tgtEl>
                                      </p:cBhvr>
                                      <p:to x="100000" y="100000"/>
                                    </p:animScale>
                                    <p:animScale>
                                      <p:cBhvr>
                                        <p:cTn id="62" dur="26">
                                          <p:stCondLst>
                                            <p:cond delay="1642"/>
                                          </p:stCondLst>
                                        </p:cTn>
                                        <p:tgtEl>
                                          <p:spTgt spid="4101"/>
                                        </p:tgtEl>
                                      </p:cBhvr>
                                      <p:to x="100000" y="90000"/>
                                    </p:animScale>
                                    <p:animScale>
                                      <p:cBhvr>
                                        <p:cTn id="63" dur="166" decel="50000">
                                          <p:stCondLst>
                                            <p:cond delay="1668"/>
                                          </p:stCondLst>
                                        </p:cTn>
                                        <p:tgtEl>
                                          <p:spTgt spid="4101"/>
                                        </p:tgtEl>
                                      </p:cBhvr>
                                      <p:to x="100000" y="100000"/>
                                    </p:animScale>
                                    <p:animScale>
                                      <p:cBhvr>
                                        <p:cTn id="64" dur="26">
                                          <p:stCondLst>
                                            <p:cond delay="1808"/>
                                          </p:stCondLst>
                                        </p:cTn>
                                        <p:tgtEl>
                                          <p:spTgt spid="4101"/>
                                        </p:tgtEl>
                                      </p:cBhvr>
                                      <p:to x="100000" y="95000"/>
                                    </p:animScale>
                                    <p:animScale>
                                      <p:cBhvr>
                                        <p:cTn id="65" dur="166" decel="50000">
                                          <p:stCondLst>
                                            <p:cond delay="1834"/>
                                          </p:stCondLst>
                                        </p:cTn>
                                        <p:tgtEl>
                                          <p:spTgt spid="410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428604"/>
            <a:ext cx="8715436" cy="526297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fr-FR" sz="2400" dirty="0" smtClean="0">
                <a:latin typeface="Times New Roman" pitchFamily="18" charset="0"/>
                <a:cs typeface="Times New Roman" pitchFamily="18" charset="0"/>
              </a:rPr>
              <a:t>Il existe une multitude de méthodes d’explication et ou de prédiction développées dans différents contextes. En dehors des méthodes à base d’instance, citons synthétiquement les principales familles de méthodes d’explication et de prédiction à savoir:</a:t>
            </a:r>
          </a:p>
          <a:p>
            <a:pPr marL="342900" indent="-342900">
              <a:buFont typeface="+mj-lt"/>
              <a:buAutoNum type="arabicPeriod"/>
            </a:pPr>
            <a:r>
              <a:rPr lang="fr-FR" sz="2400" b="1" dirty="0" smtClean="0">
                <a:latin typeface="Times New Roman" pitchFamily="18" charset="0"/>
                <a:cs typeface="Times New Roman" pitchFamily="18" charset="0"/>
              </a:rPr>
              <a:t>Les graphes d’induction (</a:t>
            </a:r>
            <a:r>
              <a:rPr lang="fr-FR" sz="2400" dirty="0" smtClean="0">
                <a:latin typeface="Times New Roman" pitchFamily="18" charset="0"/>
                <a:cs typeface="Times New Roman" pitchFamily="18" charset="0"/>
              </a:rPr>
              <a:t>les arbres de décision …).</a:t>
            </a:r>
          </a:p>
          <a:p>
            <a:pPr marL="342900" indent="-342900">
              <a:buFont typeface="+mj-lt"/>
              <a:buAutoNum type="arabicPeriod"/>
            </a:pPr>
            <a:r>
              <a:rPr lang="fr-FR" sz="2400" b="1" dirty="0" smtClean="0">
                <a:latin typeface="Times New Roman" pitchFamily="18" charset="0"/>
                <a:cs typeface="Times New Roman" pitchFamily="18" charset="0"/>
              </a:rPr>
              <a:t>Les réseaux de neurones .</a:t>
            </a:r>
          </a:p>
          <a:p>
            <a:pPr marL="457200" indent="-457200">
              <a:buFont typeface="+mj-lt"/>
              <a:buAutoNum type="arabicPeriod"/>
            </a:pPr>
            <a:r>
              <a:rPr lang="fr-FR" sz="2400" b="1" dirty="0" smtClean="0">
                <a:latin typeface="Times New Roman" pitchFamily="18" charset="0"/>
                <a:cs typeface="Times New Roman" pitchFamily="18" charset="0"/>
              </a:rPr>
              <a:t>Les méthodes de régression .</a:t>
            </a:r>
          </a:p>
          <a:p>
            <a:pPr marL="457200" indent="-457200">
              <a:buFont typeface="+mj-lt"/>
              <a:buAutoNum type="arabicPeriod"/>
            </a:pPr>
            <a:r>
              <a:rPr lang="fr-FR" sz="2400" b="1" dirty="0" smtClean="0">
                <a:latin typeface="Times New Roman" pitchFamily="18" charset="0"/>
                <a:cs typeface="Times New Roman" pitchFamily="18" charset="0"/>
              </a:rPr>
              <a:t>L’analyse discriminante (ACP , ACM).</a:t>
            </a:r>
          </a:p>
          <a:p>
            <a:pPr marL="457200" indent="-457200">
              <a:buFont typeface="+mj-lt"/>
              <a:buAutoNum type="arabicPeriod"/>
            </a:pPr>
            <a:r>
              <a:rPr lang="fr-FR" sz="2400" b="1" dirty="0" smtClean="0">
                <a:latin typeface="Times New Roman" pitchFamily="18" charset="0"/>
                <a:cs typeface="Times New Roman" pitchFamily="18" charset="0"/>
              </a:rPr>
              <a:t>Les réseaux </a:t>
            </a:r>
            <a:r>
              <a:rPr lang="fr-FR" sz="2400" b="1" dirty="0" err="1" smtClean="0">
                <a:latin typeface="Times New Roman" pitchFamily="18" charset="0"/>
                <a:cs typeface="Times New Roman" pitchFamily="18" charset="0"/>
              </a:rPr>
              <a:t>bayésiens</a:t>
            </a:r>
            <a:r>
              <a:rPr lang="fr-FR" sz="2400" b="1" dirty="0" smtClean="0">
                <a:latin typeface="Times New Roman" pitchFamily="18" charset="0"/>
                <a:cs typeface="Times New Roman" pitchFamily="18" charset="0"/>
              </a:rPr>
              <a:t>.</a:t>
            </a:r>
          </a:p>
          <a:p>
            <a:pPr marL="457200" indent="-457200">
              <a:buFont typeface="+mj-lt"/>
              <a:buAutoNum type="arabicPeriod"/>
            </a:pPr>
            <a:r>
              <a:rPr lang="fr-FR" sz="2400" b="1" dirty="0" smtClean="0">
                <a:latin typeface="Times New Roman" pitchFamily="18" charset="0"/>
                <a:cs typeface="Times New Roman" pitchFamily="18" charset="0"/>
              </a:rPr>
              <a:t>Les règles d’association.</a:t>
            </a:r>
          </a:p>
          <a:p>
            <a:pPr marL="457200" indent="-457200">
              <a:buFont typeface="+mj-lt"/>
              <a:buAutoNum type="arabicPeriod"/>
            </a:pPr>
            <a:r>
              <a:rPr lang="fr-FR" sz="2400" b="1" dirty="0" smtClean="0">
                <a:latin typeface="Times New Roman" pitchFamily="18" charset="0"/>
                <a:cs typeface="Times New Roman" pitchFamily="18" charset="0"/>
              </a:rPr>
              <a:t>Les SVM (</a:t>
            </a:r>
            <a:r>
              <a:rPr lang="fr-FR" sz="2400" b="1" i="1" dirty="0" smtClean="0">
                <a:latin typeface="Times New Roman" pitchFamily="18" charset="0"/>
                <a:cs typeface="Times New Roman" pitchFamily="18" charset="0"/>
              </a:rPr>
              <a:t>support </a:t>
            </a:r>
            <a:r>
              <a:rPr lang="fr-FR" sz="2400" b="1" i="1" dirty="0" err="1" smtClean="0">
                <a:latin typeface="Times New Roman" pitchFamily="18" charset="0"/>
                <a:cs typeface="Times New Roman" pitchFamily="18" charset="0"/>
              </a:rPr>
              <a:t>vector</a:t>
            </a:r>
            <a:r>
              <a:rPr lang="fr-FR" sz="2400" b="1" i="1" dirty="0" smtClean="0">
                <a:latin typeface="Times New Roman" pitchFamily="18" charset="0"/>
                <a:cs typeface="Times New Roman" pitchFamily="18" charset="0"/>
              </a:rPr>
              <a:t> machine). </a:t>
            </a:r>
          </a:p>
          <a:p>
            <a:pPr marL="457200" indent="-457200">
              <a:buFont typeface="+mj-lt"/>
              <a:buAutoNum type="arabicPeriod"/>
            </a:pPr>
            <a:r>
              <a:rPr lang="fr-FR" sz="2400" b="1" dirty="0" smtClean="0">
                <a:latin typeface="Times New Roman" pitchFamily="18" charset="0"/>
                <a:cs typeface="Times New Roman" pitchFamily="18" charset="0"/>
              </a:rPr>
              <a:t>Les KNN(les K plus proches voisins).</a:t>
            </a:r>
          </a:p>
          <a:p>
            <a:pPr marL="457200" indent="-457200">
              <a:buFont typeface="+mj-lt"/>
              <a:buAutoNum type="arabicPeriod"/>
            </a:pPr>
            <a:r>
              <a:rPr lang="fr-FR" sz="2400" b="1" dirty="0" smtClean="0">
                <a:latin typeface="Times New Roman" pitchFamily="18" charset="0"/>
                <a:cs typeface="Times New Roman" pitchFamily="18" charset="0"/>
              </a:rPr>
              <a:t>Les K moyennes(les K </a:t>
            </a:r>
            <a:r>
              <a:rPr lang="fr-FR" sz="2400" b="1" dirty="0" err="1" smtClean="0">
                <a:latin typeface="Times New Roman" pitchFamily="18" charset="0"/>
                <a:cs typeface="Times New Roman" pitchFamily="18" charset="0"/>
              </a:rPr>
              <a:t>means</a:t>
            </a:r>
            <a:r>
              <a:rPr lang="fr-FR" sz="2400" b="1" dirty="0" smtClean="0">
                <a:latin typeface="Times New Roman" pitchFamily="18" charset="0"/>
                <a:cs typeface="Times New Roman" pitchFamily="18" charset="0"/>
              </a:rPr>
              <a:t>).</a:t>
            </a:r>
          </a:p>
          <a:p>
            <a:pPr marL="457200" indent="-457200">
              <a:buFont typeface="+mj-lt"/>
              <a:buAutoNum type="arabicPeriod"/>
            </a:pPr>
            <a:r>
              <a:rPr lang="fr-FR" sz="2400" b="1" dirty="0" smtClean="0">
                <a:latin typeface="Times New Roman" pitchFamily="18" charset="0"/>
                <a:cs typeface="Times New Roman" pitchFamily="18" charset="0"/>
              </a:rPr>
              <a:t>Les algorithmes génétiques.</a:t>
            </a:r>
            <a:endParaRPr lang="fr-FR" dirty="0"/>
          </a:p>
        </p:txBody>
      </p:sp>
    </p:spTree>
    <p:extLst>
      <p:ext uri="{BB962C8B-B14F-4D97-AF65-F5344CB8AC3E}">
        <p14:creationId xmlns:p14="http://schemas.microsoft.com/office/powerpoint/2010/main" val="797781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562</Words>
  <Application>Microsoft Office PowerPoint</Application>
  <PresentationFormat>Affichage à l'écran (4:3)</PresentationFormat>
  <Paragraphs>44</Paragraphs>
  <Slides>9</Slides>
  <Notes>2</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ZERARKA</dc:creator>
  <cp:lastModifiedBy>3G TECH</cp:lastModifiedBy>
  <cp:revision>1</cp:revision>
  <dcterms:created xsi:type="dcterms:W3CDTF">2020-12-28T15:25:12Z</dcterms:created>
  <dcterms:modified xsi:type="dcterms:W3CDTF">2021-01-03T19:48:39Z</dcterms:modified>
</cp:coreProperties>
</file>