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71" r:id="rId6"/>
    <p:sldId id="262" r:id="rId7"/>
    <p:sldId id="268" r:id="rId8"/>
    <p:sldId id="263" r:id="rId9"/>
    <p:sldId id="267" r:id="rId10"/>
    <p:sldId id="264" r:id="rId11"/>
    <p:sldId id="265" r:id="rId12"/>
    <p:sldId id="273" r:id="rId13"/>
    <p:sldId id="269" r:id="rId14"/>
    <p:sldId id="266" r:id="rId15"/>
    <p:sldId id="270" r:id="rId16"/>
    <p:sldId id="274" r:id="rId17"/>
    <p:sldId id="272" r:id="rId1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pour modifier le style du titre</a:t>
            </a:r>
            <a:endParaRPr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0BEBBD-320D-4F91-8225-15E03DEA316A}" type="datetimeFigureOut">
              <a:rPr lang="en-US" smtClean="0"/>
              <a:pPr/>
              <a:t>1/23/2021</a:t>
            </a:fld>
            <a:endParaRPr lang="en-US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9296FA0-69ED-4736-882D-4B34B400717E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590800"/>
            <a:ext cx="8001000" cy="1470025"/>
          </a:xfr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sz="2800" b="1" dirty="0" smtClean="0"/>
              <a:t>Module </a:t>
            </a:r>
            <a:br>
              <a:rPr lang="en-US" sz="2800" b="1" dirty="0" smtClean="0"/>
            </a:br>
            <a:r>
              <a:rPr lang="en-US" sz="3600" b="1" dirty="0" err="1" smtClean="0"/>
              <a:t>Recherche</a:t>
            </a:r>
            <a:r>
              <a:rPr lang="en-US" sz="3600" b="1" dirty="0" smtClean="0"/>
              <a:t> </a:t>
            </a:r>
            <a:r>
              <a:rPr lang="en-US" sz="3600" b="1" dirty="0" err="1" smtClean="0"/>
              <a:t>documentaire</a:t>
            </a:r>
            <a:r>
              <a:rPr lang="en-US" sz="3600" b="1" dirty="0" smtClean="0"/>
              <a:t> et conception de </a:t>
            </a:r>
            <a:r>
              <a:rPr lang="en-US" sz="3600" b="1" dirty="0" err="1" smtClean="0"/>
              <a:t>mémoire</a:t>
            </a:r>
            <a:r>
              <a:rPr lang="en-US" sz="3600" b="1" dirty="0" smtClean="0"/>
              <a:t>  </a:t>
            </a:r>
            <a:endParaRPr lang="en-US" sz="2800" b="1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838200" y="4419600"/>
            <a:ext cx="6400800" cy="1752600"/>
          </a:xfrm>
        </p:spPr>
        <p:txBody>
          <a:bodyPr>
            <a:normAutofit/>
          </a:bodyPr>
          <a:lstStyle/>
          <a:p>
            <a:pPr algn="l"/>
            <a:endParaRPr lang="fr-BE" sz="1800" dirty="0" smtClean="0">
              <a:solidFill>
                <a:schemeClr val="tx1"/>
              </a:solidFill>
            </a:endParaRPr>
          </a:p>
          <a:p>
            <a:pPr algn="l"/>
            <a:endParaRPr lang="fr-BE" sz="1800" dirty="0">
              <a:solidFill>
                <a:schemeClr val="tx1"/>
              </a:solidFill>
            </a:endParaRPr>
          </a:p>
          <a:p>
            <a:pPr algn="l"/>
            <a:endParaRPr lang="fr-BE" sz="1800" dirty="0" smtClean="0">
              <a:solidFill>
                <a:schemeClr val="tx1"/>
              </a:solidFill>
            </a:endParaRPr>
          </a:p>
          <a:p>
            <a:pPr algn="l"/>
            <a:endParaRPr lang="fr-BE" sz="1800" dirty="0">
              <a:solidFill>
                <a:schemeClr val="tx1"/>
              </a:solidFill>
            </a:endParaRPr>
          </a:p>
          <a:p>
            <a:pPr algn="l"/>
            <a:r>
              <a:rPr lang="fr-BE" sz="1800" dirty="0" smtClean="0">
                <a:solidFill>
                  <a:schemeClr val="tx1"/>
                </a:solidFill>
              </a:rPr>
              <a:t>                                                         année 2020-2021</a:t>
            </a:r>
            <a:endParaRPr lang="fr-BE" sz="1800" dirty="0">
              <a:solidFill>
                <a:schemeClr val="tx1"/>
              </a:solidFill>
            </a:endParaRPr>
          </a:p>
        </p:txBody>
      </p:sp>
      <p:sp>
        <p:nvSpPr>
          <p:cNvPr id="5" name="Titre 15"/>
          <p:cNvSpPr txBox="1">
            <a:spLocks/>
          </p:cNvSpPr>
          <p:nvPr/>
        </p:nvSpPr>
        <p:spPr>
          <a:xfrm>
            <a:off x="1066800" y="0"/>
            <a:ext cx="6985000" cy="2927350"/>
          </a:xfrm>
          <a:prstGeom prst="rect">
            <a:avLst/>
          </a:prstGeom>
        </p:spPr>
        <p:txBody>
          <a:bodyPr anchor="ctr"/>
          <a:lstStyle>
            <a:lvl1pPr algn="l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ar-DZ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الجمهورية الجزائرية الديمقراطية الشعبية</a:t>
            </a:r>
            <a:br>
              <a:rPr lang="ar-DZ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République Algérienne Démocratique et Populaire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Ministère de l’enseignement Supérieur et de la Recherche scientifique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Université Mohamed </a:t>
            </a:r>
            <a:r>
              <a:rPr lang="fr-FR" sz="1400" dirty="0" err="1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Khider</a:t>
            </a: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Biskra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Faculté des Sciences et de la Technologie</a:t>
            </a:r>
            <a:b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fr-FR" sz="1400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Département de Génie Electrique</a:t>
            </a:r>
          </a:p>
          <a:p>
            <a:pPr algn="ctr"/>
            <a:r>
              <a:rPr lang="fr-FR" sz="1400" b="1" dirty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cs typeface="Times New Roman" pitchFamily="18" charset="0"/>
              </a:rPr>
              <a:t>Master 2 Energies renouvelables</a:t>
            </a:r>
            <a:r>
              <a:rPr lang="fr-FR" sz="14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fr-FR" sz="1400" b="1" dirty="0" smtClean="0">
                <a:solidFill>
                  <a:schemeClr val="accent5">
                    <a:lumMod val="10000"/>
                  </a:schemeClr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fr-FR" sz="1400" b="1" dirty="0" smtClean="0">
              <a:solidFill>
                <a:schemeClr val="accent5">
                  <a:lumMod val="10000"/>
                </a:schemeClr>
              </a:solidFill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algn="ctr">
              <a:spcBef>
                <a:spcPts val="0"/>
              </a:spcBef>
              <a:defRPr/>
            </a:pPr>
            <a:endParaRPr lang="fr-FR" sz="1400" dirty="0">
              <a:solidFill>
                <a:schemeClr val="tx1"/>
              </a:solidFill>
            </a:endParaRPr>
          </a:p>
        </p:txBody>
      </p:sp>
      <p:pic>
        <p:nvPicPr>
          <p:cNvPr id="6" name="Picture 2" descr="http://www.univ-biskra.dz/images/stories/universite/logo_uni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848600" y="381000"/>
            <a:ext cx="657192" cy="863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  <p:pic>
        <p:nvPicPr>
          <p:cNvPr id="7" name="Picture 2" descr="http://www.univ-biskra.dz/images/stories/universite/logo_univ.gif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3400" y="457200"/>
            <a:ext cx="657192" cy="863658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533400" y="685800"/>
            <a:ext cx="41148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Doit-il  rédiger  un  travail  de  </a:t>
            </a:r>
            <a:r>
              <a:rPr lang="fr-FR" dirty="0" smtClean="0"/>
              <a:t>recherche?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5181600" y="685800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fr-FR" dirty="0"/>
              <a:t>un  rapport,  </a:t>
            </a:r>
            <a:r>
              <a:rPr lang="fr-FR" dirty="0" smtClean="0"/>
              <a:t>mémoire un  compte-rendu</a:t>
            </a:r>
          </a:p>
          <a:p>
            <a:r>
              <a:rPr lang="fr-FR" dirty="0" smtClean="0"/>
              <a:t>, </a:t>
            </a:r>
            <a:r>
              <a:rPr lang="fr-FR" dirty="0"/>
              <a:t>une bibliographie, </a:t>
            </a:r>
            <a:r>
              <a:rPr lang="fr-FR" dirty="0" err="1"/>
              <a:t>etc</a:t>
            </a:r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533400" y="1600200"/>
            <a:ext cx="41148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 smtClean="0"/>
              <a:t>Le professeur  </a:t>
            </a:r>
            <a:r>
              <a:rPr lang="fr-FR" dirty="0"/>
              <a:t>a-t-il  exigé  un  type  de  document  en  particulier</a:t>
            </a:r>
            <a:r>
              <a:rPr lang="fr-FR" dirty="0" smtClean="0"/>
              <a:t>?</a:t>
            </a:r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533400" y="2590800"/>
            <a:ext cx="41148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A-t-il exigé un certain nombre de références?</a:t>
            </a:r>
            <a:endParaRPr lang="en-US" dirty="0"/>
          </a:p>
        </p:txBody>
      </p:sp>
      <p:sp>
        <p:nvSpPr>
          <p:cNvPr id="11" name="Rectangle 10"/>
          <p:cNvSpPr/>
          <p:nvPr/>
        </p:nvSpPr>
        <p:spPr>
          <a:xfrm>
            <a:off x="533400" y="3505200"/>
            <a:ext cx="41148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A-t-il demandé que le travail ait un certain nombre de pages?</a:t>
            </a:r>
            <a:endParaRPr lang="en-US" dirty="0"/>
          </a:p>
        </p:txBody>
      </p:sp>
      <p:sp>
        <p:nvSpPr>
          <p:cNvPr id="12" name="Rectangle 11"/>
          <p:cNvSpPr/>
          <p:nvPr/>
        </p:nvSpPr>
        <p:spPr>
          <a:xfrm>
            <a:off x="4876800" y="1752600"/>
            <a:ext cx="34353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fr-FR" dirty="0" smtClean="0"/>
              <a:t>Exemple : des </a:t>
            </a:r>
            <a:r>
              <a:rPr lang="fr-FR" dirty="0"/>
              <a:t>articles scientifiques</a:t>
            </a:r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533400" y="4267200"/>
            <a:ext cx="41148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Le  problème  soumis  doit-il  être  abordé  de  manière  générale  ou exhaustive?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533400" y="5029200"/>
            <a:ext cx="4114800" cy="685800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fr-FR" dirty="0"/>
              <a:t>•  Quel est le temps alloué pour accomplir le travail?</a:t>
            </a:r>
            <a:endParaRPr lang="en-US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 animBg="1"/>
      <p:bldP spid="10" grpId="0" animBg="1"/>
      <p:bldP spid="11" grpId="0" animBg="1"/>
      <p:bldP spid="12" grpId="0"/>
      <p:bldP spid="13" grpId="0" animBg="1"/>
      <p:bldP spid="1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3200" b="1" dirty="0" smtClean="0"/>
              <a:t>3. Définition </a:t>
            </a:r>
            <a:r>
              <a:rPr lang="fr-FR" sz="3200" b="1" dirty="0"/>
              <a:t>du sujet</a:t>
            </a:r>
            <a:endParaRPr lang="en-US" sz="32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fr-FR" sz="2400" dirty="0"/>
              <a:t>Dans cette </a:t>
            </a:r>
            <a:r>
              <a:rPr lang="fr-FR" sz="2400" dirty="0" smtClean="0"/>
              <a:t>étape on comprend la nature, les objectifs et l'étendue du travail à exécuter, </a:t>
            </a:r>
            <a:endParaRPr lang="en-US" sz="2400" b="1" dirty="0"/>
          </a:p>
          <a:p>
            <a:r>
              <a:rPr lang="fr-FR" sz="2400" b="1" dirty="0" smtClean="0"/>
              <a:t>Technique </a:t>
            </a:r>
            <a:r>
              <a:rPr lang="fr-FR" sz="2400" b="1" dirty="0"/>
              <a:t>du questionnement </a:t>
            </a:r>
            <a:r>
              <a:rPr lang="fr-FR" sz="2400" b="1" dirty="0" smtClean="0"/>
              <a:t>3QO</a:t>
            </a:r>
          </a:p>
          <a:p>
            <a:r>
              <a:rPr lang="fr-FR" sz="2400" b="1" dirty="0" smtClean="0"/>
              <a:t>CP </a:t>
            </a:r>
            <a:endParaRPr lang="en-US" sz="2400" b="1" dirty="0"/>
          </a:p>
        </p:txBody>
      </p:sp>
      <p:pic>
        <p:nvPicPr>
          <p:cNvPr id="4" name="Image 3" descr="Méthodo-recherche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57200" y="1371600"/>
            <a:ext cx="8153400" cy="434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1219200"/>
            <a:ext cx="8229600" cy="1143000"/>
          </a:xfrm>
        </p:spPr>
        <p:txBody>
          <a:bodyPr/>
          <a:lstStyle/>
          <a:p>
            <a:r>
              <a:rPr lang="fr-FR" b="1" dirty="0" smtClean="0"/>
              <a:t>Intitulé du sujet?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Titre 1"/>
          <p:cNvSpPr txBox="1">
            <a:spLocks/>
          </p:cNvSpPr>
          <p:nvPr/>
        </p:nvSpPr>
        <p:spPr>
          <a:xfrm>
            <a:off x="0" y="33528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algn="ctr">
              <a:spcBef>
                <a:spcPct val="0"/>
              </a:spcBef>
            </a:pPr>
            <a:r>
              <a:rPr lang="fr-FR" sz="4400" b="1" dirty="0" smtClean="0"/>
              <a:t>mots clés</a:t>
            </a:r>
            <a:r>
              <a:rPr kumimoji="0" lang="fr-FR" sz="4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?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3200" b="1" dirty="0" smtClean="0"/>
              <a:t>3. Définition </a:t>
            </a:r>
            <a:r>
              <a:rPr lang="fr-FR" sz="3200" b="1" dirty="0"/>
              <a:t>du sujet</a:t>
            </a:r>
            <a:endParaRPr lang="en-US" sz="3200" dirty="0"/>
          </a:p>
        </p:txBody>
      </p:sp>
      <p:sp>
        <p:nvSpPr>
          <p:cNvPr id="5" name="Espace réservé du contenu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fr-FR" b="1" dirty="0" smtClean="0"/>
              <a:t>3.1 Intitulé </a:t>
            </a:r>
            <a:r>
              <a:rPr lang="fr-FR" b="1" dirty="0"/>
              <a:t>du </a:t>
            </a:r>
            <a:r>
              <a:rPr lang="fr-FR" b="1" dirty="0" smtClean="0"/>
              <a:t>sujet</a:t>
            </a:r>
          </a:p>
          <a:p>
            <a:pPr algn="just">
              <a:buNone/>
            </a:pPr>
            <a:r>
              <a:rPr lang="fr-FR" sz="2400" dirty="0" smtClean="0"/>
              <a:t>    Le </a:t>
            </a:r>
            <a:r>
              <a:rPr lang="fr-FR" sz="2400" dirty="0"/>
              <a:t>sujet doit être exprimé en une phrase courte, si possible sous  forme de question et à l'aide de termes significatifs. Cet énoncé de recherche doit être le plus précis possible.</a:t>
            </a:r>
            <a:endParaRPr lang="en-US" sz="2400" b="1" dirty="0"/>
          </a:p>
          <a:p>
            <a:pPr>
              <a:buNone/>
            </a:pPr>
            <a:r>
              <a:rPr lang="fr-FR" sz="2800" b="1" dirty="0" smtClean="0"/>
              <a:t>3.2 </a:t>
            </a:r>
            <a:r>
              <a:rPr lang="fr-FR" b="1" dirty="0" smtClean="0"/>
              <a:t>mots </a:t>
            </a:r>
            <a:r>
              <a:rPr lang="fr-FR" b="1" dirty="0"/>
              <a:t>clés concernant le </a:t>
            </a:r>
            <a:r>
              <a:rPr lang="fr-FR" b="1" dirty="0" smtClean="0"/>
              <a:t>sujet</a:t>
            </a:r>
          </a:p>
          <a:p>
            <a:pPr algn="just">
              <a:buNone/>
            </a:pPr>
            <a:r>
              <a:rPr lang="fr-FR" sz="2400" dirty="0" smtClean="0"/>
              <a:t>     Il </a:t>
            </a:r>
            <a:r>
              <a:rPr lang="fr-FR" sz="2400" dirty="0"/>
              <a:t>s'agit d'un ensemble </a:t>
            </a:r>
            <a:r>
              <a:rPr lang="fr-FR" sz="2400" dirty="0" smtClean="0"/>
              <a:t>des </a:t>
            </a:r>
            <a:r>
              <a:rPr lang="fr-FR" sz="2400" dirty="0" err="1" smtClean="0"/>
              <a:t>terms</a:t>
            </a:r>
            <a:r>
              <a:rPr lang="fr-FR" sz="2400" dirty="0" smtClean="0"/>
              <a:t> </a:t>
            </a:r>
            <a:r>
              <a:rPr lang="fr-FR" sz="2400" dirty="0"/>
              <a:t>qui </a:t>
            </a:r>
            <a:r>
              <a:rPr lang="fr-FR" sz="2400" dirty="0" smtClean="0"/>
              <a:t>permettent</a:t>
            </a:r>
          </a:p>
          <a:p>
            <a:pPr algn="just">
              <a:buNone/>
            </a:pPr>
            <a:r>
              <a:rPr lang="fr-FR" sz="2400" dirty="0"/>
              <a:t> </a:t>
            </a:r>
            <a:r>
              <a:rPr lang="fr-FR" sz="2400" dirty="0" smtClean="0"/>
              <a:t>  </a:t>
            </a:r>
            <a:r>
              <a:rPr lang="fr-FR" sz="2400" dirty="0"/>
              <a:t>de caractériser un document (texte, image, vidéo, </a:t>
            </a:r>
            <a:r>
              <a:rPr lang="fr-FR" sz="2400" dirty="0" err="1"/>
              <a:t>etc</a:t>
            </a:r>
            <a:r>
              <a:rPr lang="fr-FR" sz="2400" dirty="0"/>
              <a:t>)</a:t>
            </a:r>
            <a:r>
              <a:rPr lang="fr-FR" dirty="0"/>
              <a:t> 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71463" y="661988"/>
            <a:ext cx="8601075" cy="5534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fr-FR" sz="2400" b="1" dirty="0"/>
              <a:t>I.5  Rassembler l'information de base </a:t>
            </a:r>
            <a:r>
              <a:rPr lang="en-US" sz="2400" b="1" dirty="0"/>
              <a:t/>
            </a:r>
            <a:br>
              <a:rPr lang="en-US" sz="2400" b="1" dirty="0"/>
            </a:br>
            <a:endParaRPr lang="en-US" sz="24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1371600"/>
            <a:ext cx="8229600" cy="4525963"/>
          </a:xfrm>
        </p:spPr>
        <p:txBody>
          <a:bodyPr>
            <a:normAutofit/>
          </a:bodyPr>
          <a:lstStyle/>
          <a:p>
            <a:r>
              <a:rPr lang="fr-FR" sz="2400" dirty="0" smtClean="0"/>
              <a:t>Consultation des </a:t>
            </a:r>
            <a:r>
              <a:rPr lang="fr-FR" sz="2400" dirty="0"/>
              <a:t>ouvrages de référence qui donnent sous forme de synthèse un aperçu de l'état du savoir concernant le domaine étudié.</a:t>
            </a:r>
            <a:endParaRPr lang="en-US" sz="2400" b="1" dirty="0"/>
          </a:p>
          <a:p>
            <a:r>
              <a:rPr lang="fr-FR" sz="2400" dirty="0"/>
              <a:t>Les ouvrages de référence </a:t>
            </a:r>
            <a:r>
              <a:rPr lang="fr-FR" sz="2400" dirty="0" smtClean="0"/>
              <a:t>sont:</a:t>
            </a:r>
            <a:endParaRPr lang="en-US" sz="2400" b="1" dirty="0"/>
          </a:p>
          <a:p>
            <a:endParaRPr lang="en-US" sz="2400" dirty="0" smtClean="0"/>
          </a:p>
        </p:txBody>
      </p:sp>
      <p:sp>
        <p:nvSpPr>
          <p:cNvPr id="4" name="Rectangle à coins arrondis 3"/>
          <p:cNvSpPr/>
          <p:nvPr/>
        </p:nvSpPr>
        <p:spPr>
          <a:xfrm>
            <a:off x="685800" y="3657600"/>
            <a:ext cx="3429000" cy="1371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000" b="1" dirty="0" smtClean="0"/>
              <a:t>             </a:t>
            </a:r>
          </a:p>
          <a:p>
            <a:r>
              <a:rPr lang="fr-FR" sz="2000" b="1" dirty="0"/>
              <a:t> </a:t>
            </a:r>
            <a:r>
              <a:rPr lang="fr-FR" sz="2000" b="1" dirty="0" smtClean="0"/>
              <a:t>              Les dictionnaires</a:t>
            </a:r>
          </a:p>
          <a:p>
            <a:r>
              <a:rPr lang="fr-FR" sz="2000" b="1" dirty="0" smtClean="0"/>
              <a:t> </a:t>
            </a:r>
            <a:r>
              <a:rPr lang="fr-FR" dirty="0"/>
              <a:t>donnent la définition linguistique et la signification d'un terme.</a:t>
            </a:r>
            <a:endParaRPr lang="en-US" b="1" dirty="0"/>
          </a:p>
          <a:p>
            <a:pPr algn="ctr"/>
            <a:endParaRPr lang="en-US" dirty="0"/>
          </a:p>
        </p:txBody>
      </p:sp>
      <p:sp>
        <p:nvSpPr>
          <p:cNvPr id="8" name="Rectangle à coins arrondis 7"/>
          <p:cNvSpPr/>
          <p:nvPr/>
        </p:nvSpPr>
        <p:spPr>
          <a:xfrm>
            <a:off x="4876800" y="3657600"/>
            <a:ext cx="3429000" cy="13716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fr-FR" sz="2000" b="1" dirty="0" smtClean="0"/>
              <a:t>         Les encyclopédies </a:t>
            </a:r>
          </a:p>
          <a:p>
            <a:r>
              <a:rPr lang="fr-FR" dirty="0" smtClean="0"/>
              <a:t>permettent d'avoir une vue d'ensemble d'un sujet.</a:t>
            </a:r>
            <a:endParaRPr lang="en-US" b="1" dirty="0" smtClean="0"/>
          </a:p>
          <a:p>
            <a:endParaRPr lang="en-US" dirty="0" smtClean="0"/>
          </a:p>
          <a:p>
            <a:pPr algn="ctr"/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Exercice</a:t>
            </a: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752600"/>
            <a:ext cx="8229600" cy="4525963"/>
          </a:xfrm>
        </p:spPr>
        <p:txBody>
          <a:bodyPr/>
          <a:lstStyle/>
          <a:p>
            <a:pPr>
              <a:buNone/>
            </a:pPr>
            <a:r>
              <a:rPr lang="fr-FR" dirty="0" smtClean="0"/>
              <a:t> soit le sujet du PFE « Simulation et validation expérimentale de commande robuste d’une machine synchrone »</a:t>
            </a:r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r>
              <a:rPr lang="fr-FR" dirty="0" smtClean="0"/>
              <a:t>Déduire les mots clés du sujet</a:t>
            </a:r>
          </a:p>
          <a:p>
            <a:pPr>
              <a:buNone/>
            </a:pPr>
            <a:r>
              <a:rPr lang="fr-FR" dirty="0" smtClean="0"/>
              <a:t>Appliquer la </a:t>
            </a:r>
            <a:r>
              <a:rPr lang="en-US" dirty="0" err="1" smtClean="0"/>
              <a:t>méthode</a:t>
            </a:r>
            <a:r>
              <a:rPr lang="en-US" dirty="0" smtClean="0"/>
              <a:t> QQOQCP</a:t>
            </a:r>
            <a:endParaRPr lang="fr-FR" dirty="0" smtClean="0"/>
          </a:p>
          <a:p>
            <a:pPr>
              <a:buNone/>
            </a:pPr>
            <a:endParaRPr lang="fr-FR" dirty="0" smtClean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Exercice</a:t>
            </a:r>
            <a:endParaRPr lang="en-US" dirty="0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42975" y="1967706"/>
            <a:ext cx="7258050" cy="3790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Canvas  du module</a:t>
            </a:r>
            <a:endParaRPr lang="en-US" dirty="0"/>
          </a:p>
        </p:txBody>
      </p:sp>
      <p:sp>
        <p:nvSpPr>
          <p:cNvPr id="5" name="ZoneTexte 4"/>
          <p:cNvSpPr txBox="1"/>
          <p:nvPr/>
        </p:nvSpPr>
        <p:spPr>
          <a:xfrm>
            <a:off x="685800" y="1828800"/>
            <a:ext cx="7894854" cy="28050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dirty="0" smtClean="0"/>
              <a:t>Unité d’enseignement: UET 2.1 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Matière: Recherche documentaire et conception de mémoire 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VHS: 22h30 (Cours: 1h30) 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Crédits: 2 </a:t>
            </a:r>
          </a:p>
          <a:p>
            <a:pPr>
              <a:lnSpc>
                <a:spcPct val="150000"/>
              </a:lnSpc>
            </a:pPr>
            <a:r>
              <a:rPr lang="fr-FR" sz="2400" dirty="0" smtClean="0"/>
              <a:t>Coefficient: 1</a:t>
            </a:r>
            <a:endParaRPr lang="en-US" sz="2400" dirty="0"/>
          </a:p>
        </p:txBody>
      </p:sp>
      <p:sp>
        <p:nvSpPr>
          <p:cNvPr id="6" name="ZoneTexte 5"/>
          <p:cNvSpPr txBox="1"/>
          <p:nvPr/>
        </p:nvSpPr>
        <p:spPr>
          <a:xfrm>
            <a:off x="762000" y="1447800"/>
            <a:ext cx="807720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fr-FR" sz="2400" b="1" dirty="0" smtClean="0"/>
              <a:t>Objectifs de l’enseignement :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 smtClean="0"/>
              <a:t> Donner  l’étudiant la méthodologie de recherche d’information dans son projet de fin d’études. 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/>
              <a:t> </a:t>
            </a:r>
            <a:r>
              <a:rPr lang="fr-FR" sz="2400" dirty="0" smtClean="0"/>
              <a:t> L’aider franchir les différentes étapes menant  la rédaction d’un document scientifique. </a:t>
            </a:r>
          </a:p>
          <a:p>
            <a:pPr>
              <a:lnSpc>
                <a:spcPct val="150000"/>
              </a:lnSpc>
              <a:buFont typeface="Arial" pitchFamily="34" charset="0"/>
              <a:buChar char="•"/>
            </a:pPr>
            <a:r>
              <a:rPr lang="fr-FR" sz="2400" dirty="0"/>
              <a:t> </a:t>
            </a:r>
            <a:r>
              <a:rPr lang="fr-FR" sz="2400" dirty="0" smtClean="0"/>
              <a:t>Lui signifier l'importance de la communication et lui apprendre à présenter de  manière rigoureuse et pédagogique le travail effectué.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6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Contenu</a:t>
            </a:r>
            <a:r>
              <a:rPr lang="en-US" dirty="0" smtClean="0"/>
              <a:t> de la </a:t>
            </a:r>
            <a:r>
              <a:rPr lang="en-US" dirty="0" err="1" smtClean="0"/>
              <a:t>matière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Partie</a:t>
            </a:r>
            <a:r>
              <a:rPr lang="en-US" dirty="0" smtClean="0"/>
              <a:t> 1: </a:t>
            </a:r>
            <a:r>
              <a:rPr lang="en-US" dirty="0" err="1" smtClean="0"/>
              <a:t>Recherche</a:t>
            </a:r>
            <a:r>
              <a:rPr lang="en-US" dirty="0" smtClean="0"/>
              <a:t> </a:t>
            </a:r>
            <a:r>
              <a:rPr lang="en-US" dirty="0" err="1" smtClean="0"/>
              <a:t>documentaire</a:t>
            </a:r>
            <a:endParaRPr lang="en-US" dirty="0"/>
          </a:p>
        </p:txBody>
      </p:sp>
      <p:sp>
        <p:nvSpPr>
          <p:cNvPr id="4" name="ZoneTexte 3"/>
          <p:cNvSpPr txBox="1"/>
          <p:nvPr/>
        </p:nvSpPr>
        <p:spPr>
          <a:xfrm>
            <a:off x="457200" y="2057400"/>
            <a:ext cx="8440324" cy="304698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sz="2400" b="1" dirty="0" smtClean="0"/>
              <a:t>Chapitre I-1 : Définition du sujet                                 </a:t>
            </a:r>
            <a:r>
              <a:rPr lang="fr-FR" sz="2400" dirty="0" smtClean="0">
                <a:solidFill>
                  <a:srgbClr val="FF0000"/>
                </a:solidFill>
              </a:rPr>
              <a:t>(02  Semaines) </a:t>
            </a:r>
          </a:p>
          <a:p>
            <a:r>
              <a:rPr lang="fr-FR" sz="2400" dirty="0" smtClean="0"/>
              <a:t>-  Intitulé du sujet </a:t>
            </a:r>
          </a:p>
          <a:p>
            <a:r>
              <a:rPr lang="fr-FR" sz="2400" dirty="0" smtClean="0"/>
              <a:t>-  Liste des mots clés concernant le sujet </a:t>
            </a:r>
          </a:p>
          <a:p>
            <a:pPr>
              <a:buFontTx/>
              <a:buChar char="-"/>
            </a:pPr>
            <a:r>
              <a:rPr lang="fr-FR" sz="2400" dirty="0" smtClean="0"/>
              <a:t>Rassembler l'information de base (acquisition du </a:t>
            </a:r>
          </a:p>
          <a:p>
            <a:r>
              <a:rPr lang="fr-FR" sz="2400" dirty="0" smtClean="0"/>
              <a:t>       vocabulaire spécialisé, </a:t>
            </a:r>
          </a:p>
          <a:p>
            <a:r>
              <a:rPr lang="fr-FR" sz="2400" dirty="0" smtClean="0"/>
              <a:t>signification des termes, définition linguistique) </a:t>
            </a:r>
          </a:p>
          <a:p>
            <a:r>
              <a:rPr lang="fr-FR" sz="2400" dirty="0" smtClean="0"/>
              <a:t>-  Les informations recherchées  </a:t>
            </a:r>
          </a:p>
          <a:p>
            <a:r>
              <a:rPr lang="fr-FR" sz="2400" dirty="0" smtClean="0"/>
              <a:t>-  Faire le point sur ses connaissances dans le domaine</a:t>
            </a:r>
            <a:endParaRPr lang="en-US" sz="2400" dirty="0"/>
          </a:p>
        </p:txBody>
      </p:sp>
      <p:sp>
        <p:nvSpPr>
          <p:cNvPr id="5" name="Rectangle 4"/>
          <p:cNvSpPr/>
          <p:nvPr/>
        </p:nvSpPr>
        <p:spPr>
          <a:xfrm>
            <a:off x="457200" y="1905000"/>
            <a:ext cx="8686800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/>
              <a:t>Chapitre I-2 : Sélectionner les sources d'information                                             							</a:t>
            </a:r>
            <a:r>
              <a:rPr lang="fr-FR" sz="2400" dirty="0" smtClean="0"/>
              <a:t>(02  Semaines) </a:t>
            </a:r>
          </a:p>
          <a:p>
            <a:r>
              <a:rPr lang="fr-FR" sz="2400" dirty="0" smtClean="0"/>
              <a:t>-  Type de documents (Livres, Thèses, Mémoires, Articles de périodiques, Actes de colloques, Documents audiovisuels…) </a:t>
            </a:r>
          </a:p>
          <a:p>
            <a:r>
              <a:rPr lang="fr-FR" sz="2400" dirty="0" smtClean="0"/>
              <a:t>-  Type de ressources (Bibliothèques, Internet…) </a:t>
            </a:r>
          </a:p>
          <a:p>
            <a:r>
              <a:rPr lang="fr-FR" sz="2400" dirty="0" smtClean="0"/>
              <a:t>-  Evaluer la qualité et la pertinence des sources d’information </a:t>
            </a:r>
            <a:endParaRPr lang="en-US" sz="2400" dirty="0"/>
          </a:p>
        </p:txBody>
      </p:sp>
      <p:sp>
        <p:nvSpPr>
          <p:cNvPr id="6" name="Rectangle 5"/>
          <p:cNvSpPr/>
          <p:nvPr/>
        </p:nvSpPr>
        <p:spPr>
          <a:xfrm>
            <a:off x="457200" y="2057400"/>
            <a:ext cx="8686800" cy="120032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/>
              <a:t>Chapitre I-3 : Localiser les documents                             (01  Semaine)  </a:t>
            </a:r>
          </a:p>
          <a:p>
            <a:r>
              <a:rPr lang="fr-FR" sz="2400" dirty="0" smtClean="0"/>
              <a:t>-  Les techniques de recherche </a:t>
            </a:r>
          </a:p>
          <a:p>
            <a:r>
              <a:rPr lang="fr-FR" sz="2400" dirty="0" smtClean="0"/>
              <a:t>-  Les opérateurs de recherche</a:t>
            </a:r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457200" y="2133600"/>
            <a:ext cx="8686800" cy="2677656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/>
              <a:t> </a:t>
            </a:r>
          </a:p>
          <a:p>
            <a:r>
              <a:rPr lang="fr-FR" sz="2400" b="1" dirty="0" smtClean="0"/>
              <a:t>Chapitre I-4 : Traiter l’information                               (02  Semaines) </a:t>
            </a:r>
          </a:p>
          <a:p>
            <a:r>
              <a:rPr lang="fr-FR" sz="2400" dirty="0" smtClean="0"/>
              <a:t>-  Organisation du travail </a:t>
            </a:r>
          </a:p>
          <a:p>
            <a:r>
              <a:rPr lang="fr-FR" sz="2400" dirty="0" smtClean="0"/>
              <a:t>-  Les questions de départ </a:t>
            </a:r>
          </a:p>
          <a:p>
            <a:r>
              <a:rPr lang="fr-FR" sz="2400" dirty="0" smtClean="0"/>
              <a:t>-  Synthèse des documents retenus </a:t>
            </a:r>
          </a:p>
          <a:p>
            <a:r>
              <a:rPr lang="fr-FR" sz="2400" dirty="0" smtClean="0"/>
              <a:t>-  Liens entre différentes parties </a:t>
            </a:r>
          </a:p>
          <a:p>
            <a:r>
              <a:rPr lang="fr-FR" sz="2400" dirty="0" smtClean="0"/>
              <a:t>-  Plan final de la recherche documentaire </a:t>
            </a:r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457200" y="2057400"/>
            <a:ext cx="8686800" cy="2308324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fr-FR" sz="2400" b="1" dirty="0" smtClean="0"/>
              <a:t>Chapitre I-5 : Présentation de la bibliographie                              (01  Semaine) </a:t>
            </a:r>
          </a:p>
          <a:p>
            <a:r>
              <a:rPr lang="fr-FR" sz="2400" dirty="0" smtClean="0"/>
              <a:t>-  Les systèmes de présentation d’une bibliographie (Le système              Harvard, Le système Vancouver, Le système mixte…) </a:t>
            </a:r>
          </a:p>
          <a:p>
            <a:r>
              <a:rPr lang="fr-FR" sz="2400" dirty="0" smtClean="0"/>
              <a:t>-  Présentation des documents. </a:t>
            </a:r>
          </a:p>
          <a:p>
            <a:r>
              <a:rPr lang="fr-FR" sz="2400" dirty="0" smtClean="0"/>
              <a:t>-  Citation des sources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6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1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2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" presetClass="exit" presetSubtype="1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2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3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3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" presetClass="entr" presetSubtype="1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" presetClass="exit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checkerboard(across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5" grpId="1" animBg="1"/>
      <p:bldP spid="6" grpId="0" animBg="1"/>
      <p:bldP spid="6" grpId="2" animBg="1"/>
      <p:bldP spid="8" grpId="0" animBg="1"/>
      <p:bldP spid="8" grpId="1" animBg="1"/>
      <p:bldP spid="9" grpId="0" animBg="1"/>
      <p:bldP spid="9" grpId="1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en-US" dirty="0" err="1" smtClean="0"/>
              <a:t>Contenu</a:t>
            </a:r>
            <a:r>
              <a:rPr lang="en-US" dirty="0" smtClean="0"/>
              <a:t> de la </a:t>
            </a:r>
            <a:r>
              <a:rPr lang="en-US" dirty="0" err="1" smtClean="0"/>
              <a:t>matière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err="1" smtClean="0"/>
              <a:t>Partie</a:t>
            </a:r>
            <a:r>
              <a:rPr lang="en-US" dirty="0" smtClean="0"/>
              <a:t> 2: Conception de </a:t>
            </a:r>
            <a:r>
              <a:rPr lang="en-US" dirty="0" err="1" smtClean="0"/>
              <a:t>mémoire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10" name="ZoneTexte 9"/>
          <p:cNvSpPr txBox="1"/>
          <p:nvPr/>
        </p:nvSpPr>
        <p:spPr>
          <a:xfrm>
            <a:off x="990600" y="1981200"/>
            <a:ext cx="7391400" cy="36822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fr-FR" sz="2400" dirty="0" smtClean="0"/>
              <a:t>Chapitre II-1 : Plan et étapes du mémoire</a:t>
            </a:r>
          </a:p>
          <a:p>
            <a:pPr>
              <a:lnSpc>
                <a:spcPct val="200000"/>
              </a:lnSpc>
            </a:pPr>
            <a:r>
              <a:rPr lang="fr-FR" sz="2400" dirty="0" smtClean="0"/>
              <a:t>Chapitre II- 2 : Techniques et normes de rédaction  </a:t>
            </a:r>
          </a:p>
          <a:p>
            <a:pPr>
              <a:lnSpc>
                <a:spcPct val="200000"/>
              </a:lnSpc>
            </a:pPr>
            <a:r>
              <a:rPr lang="fr-FR" sz="2400" dirty="0" smtClean="0"/>
              <a:t>Chapitre II-3 : Atelier : Etude critique d’un manuscrit</a:t>
            </a:r>
          </a:p>
          <a:p>
            <a:pPr>
              <a:lnSpc>
                <a:spcPct val="200000"/>
              </a:lnSpc>
            </a:pPr>
            <a:r>
              <a:rPr lang="fr-FR" sz="2400" dirty="0" smtClean="0"/>
              <a:t>Chapitre II-4 : Exposés oraux et soutenances</a:t>
            </a:r>
          </a:p>
          <a:p>
            <a:pPr>
              <a:lnSpc>
                <a:spcPct val="200000"/>
              </a:lnSpc>
            </a:pPr>
            <a:r>
              <a:rPr lang="fr-FR" sz="2400" dirty="0" smtClean="0"/>
              <a:t>Chapitre II-5 : Comment éviter le plagiat ?   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ZoneTexte 3"/>
          <p:cNvSpPr txBox="1"/>
          <p:nvPr/>
        </p:nvSpPr>
        <p:spPr>
          <a:xfrm>
            <a:off x="990600" y="2971800"/>
            <a:ext cx="737233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dirty="0" err="1" smtClean="0"/>
              <a:t>C’est</a:t>
            </a:r>
            <a:r>
              <a:rPr lang="en-US" sz="3600" dirty="0" smtClean="0"/>
              <a:t> quoi la </a:t>
            </a:r>
            <a:r>
              <a:rPr lang="en-US" sz="3600" dirty="0" err="1" smtClean="0"/>
              <a:t>recherche</a:t>
            </a:r>
            <a:r>
              <a:rPr lang="en-US" sz="3600" dirty="0" smtClean="0"/>
              <a:t> </a:t>
            </a:r>
            <a:r>
              <a:rPr lang="en-US" sz="3600" dirty="0" err="1" smtClean="0"/>
              <a:t>documentaire</a:t>
            </a:r>
            <a:r>
              <a:rPr lang="en-US" sz="3600" dirty="0" smtClean="0"/>
              <a:t>?</a:t>
            </a:r>
            <a:endParaRPr lang="en-US" sz="3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/>
              <a:t>1</a:t>
            </a:r>
            <a:r>
              <a:rPr lang="fr-FR" b="1" dirty="0" smtClean="0"/>
              <a:t>. Recherche documentaire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dirty="0" smtClean="0"/>
              <a:t>    </a:t>
            </a:r>
            <a:r>
              <a:rPr lang="fr-FR" sz="2400" b="1" dirty="0" smtClean="0"/>
              <a:t>Définition:</a:t>
            </a:r>
          </a:p>
          <a:p>
            <a:pPr>
              <a:buNone/>
            </a:pPr>
            <a:r>
              <a:rPr lang="fr-FR" sz="2400" b="1" dirty="0"/>
              <a:t> </a:t>
            </a:r>
            <a:r>
              <a:rPr lang="fr-FR" sz="2400" b="1" dirty="0" smtClean="0"/>
              <a:t>  </a:t>
            </a:r>
            <a:r>
              <a:rPr lang="fr-FR" sz="2400" dirty="0" smtClean="0"/>
              <a:t> Une démarche </a:t>
            </a:r>
            <a:r>
              <a:rPr lang="fr-FR" sz="2400" dirty="0"/>
              <a:t>qui consiste à  </a:t>
            </a:r>
            <a:r>
              <a:rPr lang="fr-FR" sz="2400" dirty="0">
                <a:solidFill>
                  <a:srgbClr val="FF0000"/>
                </a:solidFill>
              </a:rPr>
              <a:t>identifier</a:t>
            </a:r>
            <a:r>
              <a:rPr lang="fr-FR" sz="2400" dirty="0"/>
              <a:t>, </a:t>
            </a:r>
            <a:r>
              <a:rPr lang="fr-FR" sz="2400" dirty="0">
                <a:solidFill>
                  <a:srgbClr val="FF0000"/>
                </a:solidFill>
              </a:rPr>
              <a:t>collecter et traiter </a:t>
            </a:r>
            <a:r>
              <a:rPr lang="fr-FR" sz="2400" dirty="0"/>
              <a:t>des informations sur un sujet donné, en s’appuyant sur des </a:t>
            </a:r>
            <a:r>
              <a:rPr lang="fr-FR" sz="2400" dirty="0">
                <a:solidFill>
                  <a:srgbClr val="FF0000"/>
                </a:solidFill>
              </a:rPr>
              <a:t>sources fiables</a:t>
            </a:r>
            <a:r>
              <a:rPr lang="fr-FR" sz="2400" dirty="0"/>
              <a:t>. </a:t>
            </a:r>
            <a:r>
              <a:rPr lang="fr-FR" sz="2400" dirty="0" smtClean="0"/>
              <a:t>Elle est </a:t>
            </a:r>
            <a:r>
              <a:rPr lang="fr-FR" sz="2400" dirty="0"/>
              <a:t>un exercice délicat, qui demande une attitude méthodique et rigoureuse</a:t>
            </a: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143000"/>
          </a:xfrm>
        </p:spPr>
        <p:txBody>
          <a:bodyPr>
            <a:normAutofit fontScale="90000"/>
          </a:bodyPr>
          <a:lstStyle/>
          <a:p>
            <a:pPr algn="l"/>
            <a:r>
              <a:rPr lang="fr-FR" b="1" dirty="0"/>
              <a:t>1</a:t>
            </a:r>
            <a:r>
              <a:rPr lang="fr-FR" b="1" dirty="0" smtClean="0"/>
              <a:t>. Recherche documentaire </a:t>
            </a:r>
            <a:r>
              <a:rPr lang="en-US" b="1" dirty="0" smtClean="0"/>
              <a:t/>
            </a:r>
            <a:br>
              <a:rPr lang="en-US" b="1" dirty="0" smtClean="0"/>
            </a:br>
            <a:endParaRPr lang="en-US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19050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dirty="0" smtClean="0"/>
              <a:t>    </a:t>
            </a:r>
            <a:r>
              <a:rPr lang="fr-FR" sz="2400" b="1" dirty="0" smtClean="0"/>
              <a:t>Objectif  de la RD</a:t>
            </a:r>
          </a:p>
          <a:p>
            <a:pPr>
              <a:buNone/>
            </a:pPr>
            <a:r>
              <a:rPr lang="fr-FR" sz="2400" dirty="0" smtClean="0"/>
              <a:t>     faciliter </a:t>
            </a:r>
            <a:r>
              <a:rPr lang="fr-FR" sz="2400" dirty="0"/>
              <a:t>la production d'un travail  universitaire de qualité (thèse, article, mémoire, etc.) alliant richesse documentaire et rigueur scientifique. </a:t>
            </a:r>
            <a:endParaRPr lang="en-US" sz="2400" b="1" dirty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9600" y="304800"/>
            <a:ext cx="7967663" cy="6076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838200"/>
            <a:ext cx="8229600" cy="1143000"/>
          </a:xfrm>
        </p:spPr>
        <p:txBody>
          <a:bodyPr>
            <a:noAutofit/>
          </a:bodyPr>
          <a:lstStyle/>
          <a:p>
            <a:pPr algn="l"/>
            <a:r>
              <a:rPr lang="fr-FR" sz="3600" b="1" dirty="0" smtClean="0"/>
              <a:t>2. </a:t>
            </a:r>
            <a:r>
              <a:rPr lang="fr-FR" sz="3600" b="1" dirty="0"/>
              <a:t>Définition des besoins d’information</a:t>
            </a:r>
            <a:r>
              <a:rPr lang="en-US" sz="3600" b="1" dirty="0" smtClean="0"/>
              <a:t/>
            </a:r>
            <a:br>
              <a:rPr lang="en-US" sz="3600" b="1" dirty="0" smtClean="0"/>
            </a:br>
            <a:endParaRPr lang="en-US" sz="36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81000" y="1828800"/>
            <a:ext cx="82296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sz="2400" dirty="0" smtClean="0"/>
              <a:t>    L’étudiant </a:t>
            </a:r>
            <a:r>
              <a:rPr lang="fr-FR" sz="2400" dirty="0"/>
              <a:t>doit définir ses besoins en fonction de ce qui est demandé par le professeur</a:t>
            </a:r>
            <a:endParaRPr lang="en-US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7650</TotalTime>
  <Words>677</Words>
  <Application>Microsoft Office PowerPoint</Application>
  <PresentationFormat>Affichage à l'écran (4:3)</PresentationFormat>
  <Paragraphs>95</Paragraphs>
  <Slides>17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17</vt:i4>
      </vt:variant>
    </vt:vector>
  </HeadingPairs>
  <TitlesOfParts>
    <vt:vector size="21" baseType="lpstr">
      <vt:lpstr>Arial</vt:lpstr>
      <vt:lpstr>Calibri</vt:lpstr>
      <vt:lpstr>Times New Roman</vt:lpstr>
      <vt:lpstr>Thème Office</vt:lpstr>
      <vt:lpstr>Module  Recherche documentaire et conception de mémoire  </vt:lpstr>
      <vt:lpstr>Canvas  du module</vt:lpstr>
      <vt:lpstr>Contenu de la matière Partie 1: Recherche documentaire</vt:lpstr>
      <vt:lpstr>Contenu de la matière Partie 2: Conception de mémoire </vt:lpstr>
      <vt:lpstr>Présentation PowerPoint</vt:lpstr>
      <vt:lpstr>1. Recherche documentaire  </vt:lpstr>
      <vt:lpstr>1. Recherche documentaire  </vt:lpstr>
      <vt:lpstr>Présentation PowerPoint</vt:lpstr>
      <vt:lpstr>2. Définition des besoins d’information </vt:lpstr>
      <vt:lpstr>Présentation PowerPoint</vt:lpstr>
      <vt:lpstr>3. Définition du sujet</vt:lpstr>
      <vt:lpstr>Intitulé du sujet?</vt:lpstr>
      <vt:lpstr>3. Définition du sujet</vt:lpstr>
      <vt:lpstr>Présentation PowerPoint</vt:lpstr>
      <vt:lpstr>I.5  Rassembler l'information de base  </vt:lpstr>
      <vt:lpstr>Exercice</vt:lpstr>
      <vt:lpstr>Exercice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Module  Recherche documentaire et conception de mémoire</dc:title>
  <dc:creator>okba</dc:creator>
  <cp:lastModifiedBy>GE</cp:lastModifiedBy>
  <cp:revision>9</cp:revision>
  <dcterms:created xsi:type="dcterms:W3CDTF">2019-10-09T05:16:14Z</dcterms:created>
  <dcterms:modified xsi:type="dcterms:W3CDTF">2021-01-23T08:42:07Z</dcterms:modified>
</cp:coreProperties>
</file>