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322" r:id="rId3"/>
    <p:sldId id="257" r:id="rId4"/>
    <p:sldId id="308" r:id="rId5"/>
    <p:sldId id="258" r:id="rId6"/>
    <p:sldId id="261" r:id="rId7"/>
    <p:sldId id="304" r:id="rId8"/>
    <p:sldId id="263" r:id="rId9"/>
    <p:sldId id="290" r:id="rId10"/>
    <p:sldId id="305" r:id="rId11"/>
    <p:sldId id="313" r:id="rId12"/>
    <p:sldId id="292" r:id="rId13"/>
    <p:sldId id="314" r:id="rId14"/>
    <p:sldId id="315" r:id="rId15"/>
    <p:sldId id="316" r:id="rId16"/>
    <p:sldId id="309" r:id="rId17"/>
    <p:sldId id="291" r:id="rId18"/>
    <p:sldId id="264" r:id="rId19"/>
    <p:sldId id="265" r:id="rId20"/>
    <p:sldId id="267" r:id="rId21"/>
    <p:sldId id="317" r:id="rId22"/>
    <p:sldId id="270" r:id="rId23"/>
    <p:sldId id="268" r:id="rId24"/>
    <p:sldId id="269" r:id="rId25"/>
    <p:sldId id="306" r:id="rId26"/>
    <p:sldId id="272" r:id="rId27"/>
    <p:sldId id="273" r:id="rId28"/>
    <p:sldId id="307" r:id="rId29"/>
    <p:sldId id="274" r:id="rId30"/>
    <p:sldId id="275" r:id="rId31"/>
    <p:sldId id="276" r:id="rId32"/>
    <p:sldId id="277" r:id="rId33"/>
    <p:sldId id="278" r:id="rId34"/>
    <p:sldId id="279" r:id="rId35"/>
    <p:sldId id="280" r:id="rId36"/>
    <p:sldId id="281" r:id="rId37"/>
    <p:sldId id="296" r:id="rId38"/>
    <p:sldId id="311" r:id="rId39"/>
    <p:sldId id="282" r:id="rId40"/>
    <p:sldId id="310" r:id="rId41"/>
    <p:sldId id="283" r:id="rId42"/>
    <p:sldId id="284" r:id="rId43"/>
    <p:sldId id="312" r:id="rId44"/>
    <p:sldId id="285" r:id="rId45"/>
    <p:sldId id="286" r:id="rId46"/>
    <p:sldId id="289" r:id="rId47"/>
    <p:sldId id="297" r:id="rId48"/>
    <p:sldId id="318" r:id="rId49"/>
    <p:sldId id="287" r:id="rId50"/>
    <p:sldId id="288" r:id="rId51"/>
    <p:sldId id="302" r:id="rId52"/>
    <p:sldId id="319" r:id="rId53"/>
    <p:sldId id="320" r:id="rId54"/>
    <p:sldId id="300" r:id="rId55"/>
    <p:sldId id="301" r:id="rId56"/>
    <p:sldId id="299" r:id="rId57"/>
    <p:sldId id="321" r:id="rId5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99"/>
    <a:srgbClr val="FF99FF"/>
    <a:srgbClr val="FF6600"/>
    <a:srgbClr val="00FF00"/>
    <a:srgbClr val="00FFFF"/>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18" autoAdjust="0"/>
    <p:restoredTop sz="94660"/>
  </p:normalViewPr>
  <p:slideViewPr>
    <p:cSldViewPr>
      <p:cViewPr>
        <p:scale>
          <a:sx n="70" d="100"/>
          <a:sy n="70" d="100"/>
        </p:scale>
        <p:origin x="-129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C57F0F5-6554-4BC5-BB7C-FB628BF29B87}" type="datetimeFigureOut">
              <a:rPr lang="fr-FR" smtClean="0"/>
              <a:pPr/>
              <a:t>28/01/2021</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2841DC3-909D-47CB-9227-F5D1B9C1415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C57F0F5-6554-4BC5-BB7C-FB628BF29B87}" type="datetimeFigureOut">
              <a:rPr lang="fr-FR" smtClean="0"/>
              <a:pPr/>
              <a:t>28/01/2021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2841DC3-909D-47CB-9227-F5D1B9C1415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3C57F0F5-6554-4BC5-BB7C-FB628BF29B87}" type="datetimeFigureOut">
              <a:rPr lang="fr-FR" smtClean="0"/>
              <a:pPr/>
              <a:t>28/01/2021</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2841DC3-909D-47CB-9227-F5D1B9C1415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C57F0F5-6554-4BC5-BB7C-FB628BF29B87}" type="datetimeFigureOut">
              <a:rPr lang="fr-FR" smtClean="0"/>
              <a:pPr/>
              <a:t>28/01/2021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2841DC3-909D-47CB-9227-F5D1B9C1415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C57F0F5-6554-4BC5-BB7C-FB628BF29B87}" type="datetimeFigureOut">
              <a:rPr lang="fr-FR" smtClean="0"/>
              <a:pPr/>
              <a:t>28/01/2021</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02841DC3-909D-47CB-9227-F5D1B9C1415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C57F0F5-6554-4BC5-BB7C-FB628BF29B87}" type="datetimeFigureOut">
              <a:rPr lang="fr-FR" smtClean="0"/>
              <a:pPr/>
              <a:t>28/01/2021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2841DC3-909D-47CB-9227-F5D1B9C1415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3C57F0F5-6554-4BC5-BB7C-FB628BF29B87}" type="datetimeFigureOut">
              <a:rPr lang="fr-FR" smtClean="0"/>
              <a:pPr/>
              <a:t>28/01/2021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02841DC3-909D-47CB-9227-F5D1B9C1415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3C57F0F5-6554-4BC5-BB7C-FB628BF29B87}" type="datetimeFigureOut">
              <a:rPr lang="fr-FR" smtClean="0"/>
              <a:pPr/>
              <a:t>28/01/2021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02841DC3-909D-47CB-9227-F5D1B9C1415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3C57F0F5-6554-4BC5-BB7C-FB628BF29B87}" type="datetimeFigureOut">
              <a:rPr lang="fr-FR" smtClean="0"/>
              <a:pPr/>
              <a:t>28/01/2021</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02841DC3-909D-47CB-9227-F5D1B9C1415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C57F0F5-6554-4BC5-BB7C-FB628BF29B87}" type="datetimeFigureOut">
              <a:rPr lang="fr-FR" smtClean="0"/>
              <a:pPr/>
              <a:t>28/01/2021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2841DC3-909D-47CB-9227-F5D1B9C1415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3C57F0F5-6554-4BC5-BB7C-FB628BF29B87}" type="datetimeFigureOut">
              <a:rPr lang="fr-FR" smtClean="0"/>
              <a:pPr/>
              <a:t>28/01/2021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2841DC3-909D-47CB-9227-F5D1B9C14151}"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78000"/>
                <a:satMod val="220000"/>
              </a:schemeClr>
            </a:gs>
            <a:gs pos="100000">
              <a:schemeClr val="bg1">
                <a:shade val="35000"/>
                <a:satMod val="15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C57F0F5-6554-4BC5-BB7C-FB628BF29B87}" type="datetimeFigureOut">
              <a:rPr lang="fr-FR" smtClean="0"/>
              <a:pPr/>
              <a:t>28/01/2021</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2841DC3-909D-47CB-9227-F5D1B9C1415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Espace réservé du contenu 5"/>
          <p:cNvSpPr>
            <a:spLocks noGrp="1"/>
          </p:cNvSpPr>
          <p:nvPr>
            <p:ph type="subTitle" idx="1"/>
          </p:nvPr>
        </p:nvSpPr>
        <p:spPr>
          <a:xfrm>
            <a:off x="304800" y="533400"/>
            <a:ext cx="8458200" cy="4343400"/>
          </a:xfrm>
        </p:spPr>
        <p:txBody>
          <a:bodyPr>
            <a:noAutofit/>
          </a:bodyPr>
          <a:lstStyle/>
          <a:p>
            <a:pPr algn="ctr" rtl="1">
              <a:spcBef>
                <a:spcPts val="0"/>
              </a:spcBef>
            </a:pPr>
            <a:r>
              <a:rPr lang="ar-DZ" sz="2800" b="1" i="1" dirty="0" smtClean="0">
                <a:solidFill>
                  <a:schemeClr val="tx1"/>
                </a:solidFill>
                <a:latin typeface="Times New Roman" pitchFamily="18" charset="0"/>
                <a:cs typeface="Times New Roman" pitchFamily="18" charset="0"/>
              </a:rPr>
              <a:t>الجمهــورية الجزائــرية الديمقــراطية الشعبيـــة</a:t>
            </a:r>
            <a:endParaRPr lang="en-US" sz="2800" b="1" dirty="0" smtClean="0">
              <a:solidFill>
                <a:schemeClr val="tx1"/>
              </a:solidFill>
              <a:latin typeface="Times New Roman" pitchFamily="18" charset="0"/>
              <a:cs typeface="Times New Roman" pitchFamily="18" charset="0"/>
            </a:endParaRPr>
          </a:p>
          <a:p>
            <a:pPr algn="ctr">
              <a:spcBef>
                <a:spcPts val="0"/>
              </a:spcBef>
            </a:pPr>
            <a:r>
              <a:rPr lang="fr-FR" sz="2000" b="1" i="1" dirty="0" smtClean="0">
                <a:solidFill>
                  <a:schemeClr val="tx1"/>
                </a:solidFill>
                <a:latin typeface="Times New Roman" pitchFamily="18" charset="0"/>
                <a:cs typeface="Times New Roman" pitchFamily="18" charset="0"/>
              </a:rPr>
              <a:t>République Algérienne Démocratique et Populaire</a:t>
            </a:r>
            <a:endParaRPr lang="en-US" sz="2000" b="1" dirty="0" smtClean="0">
              <a:solidFill>
                <a:schemeClr val="tx1"/>
              </a:solidFill>
              <a:latin typeface="Times New Roman" pitchFamily="18" charset="0"/>
              <a:cs typeface="Times New Roman" pitchFamily="18" charset="0"/>
            </a:endParaRPr>
          </a:p>
          <a:p>
            <a:pPr algn="ctr">
              <a:spcBef>
                <a:spcPts val="0"/>
              </a:spcBef>
            </a:pPr>
            <a:r>
              <a:rPr lang="ar-DZ" sz="2800" b="1" dirty="0" smtClean="0">
                <a:solidFill>
                  <a:schemeClr val="tx1"/>
                </a:solidFill>
                <a:latin typeface="Times New Roman" pitchFamily="18" charset="0"/>
                <a:cs typeface="Times New Roman" pitchFamily="18" charset="0"/>
              </a:rPr>
              <a:t>وزارة التعليــم العــالي </a:t>
            </a:r>
            <a:r>
              <a:rPr lang="ar-DZ" sz="2800" b="1" dirty="0" err="1" smtClean="0">
                <a:solidFill>
                  <a:schemeClr val="tx1"/>
                </a:solidFill>
                <a:latin typeface="Times New Roman" pitchFamily="18" charset="0"/>
                <a:cs typeface="Times New Roman" pitchFamily="18" charset="0"/>
              </a:rPr>
              <a:t>و</a:t>
            </a:r>
            <a:r>
              <a:rPr lang="ar-DZ" sz="2800" b="1" dirty="0" smtClean="0">
                <a:solidFill>
                  <a:schemeClr val="tx1"/>
                </a:solidFill>
                <a:latin typeface="Times New Roman" pitchFamily="18" charset="0"/>
                <a:cs typeface="Times New Roman" pitchFamily="18" charset="0"/>
              </a:rPr>
              <a:t> البحــث العلمـي</a:t>
            </a:r>
            <a:endParaRPr lang="en-US" sz="2800" b="1" dirty="0" smtClean="0">
              <a:solidFill>
                <a:schemeClr val="tx1"/>
              </a:solidFill>
              <a:latin typeface="Times New Roman" pitchFamily="18" charset="0"/>
              <a:cs typeface="Times New Roman" pitchFamily="18" charset="0"/>
            </a:endParaRPr>
          </a:p>
          <a:p>
            <a:pPr algn="ctr">
              <a:spcBef>
                <a:spcPts val="0"/>
              </a:spcBef>
            </a:pPr>
            <a:r>
              <a:rPr lang="fr-FR" sz="2000" b="1" i="1" dirty="0" smtClean="0">
                <a:solidFill>
                  <a:schemeClr val="tx1"/>
                </a:solidFill>
                <a:latin typeface="Times New Roman" pitchFamily="18" charset="0"/>
                <a:cs typeface="Times New Roman" pitchFamily="18" charset="0"/>
              </a:rPr>
              <a:t>Ministère de l’Enseignement Supérieur et de la Recherche Scientifique</a:t>
            </a:r>
            <a:endParaRPr lang="en-US" sz="2000" b="1" dirty="0" smtClean="0">
              <a:solidFill>
                <a:schemeClr val="tx1"/>
              </a:solidFill>
              <a:latin typeface="Times New Roman" pitchFamily="18" charset="0"/>
              <a:cs typeface="Times New Roman" pitchFamily="18" charset="0"/>
            </a:endParaRPr>
          </a:p>
          <a:p>
            <a:pPr algn="ctr">
              <a:spcBef>
                <a:spcPts val="0"/>
              </a:spcBef>
            </a:pPr>
            <a:r>
              <a:rPr lang="ar-DZ" sz="2800" b="1" i="1" dirty="0" smtClean="0">
                <a:solidFill>
                  <a:schemeClr val="tx1"/>
                </a:solidFill>
                <a:latin typeface="Times New Roman" pitchFamily="18" charset="0"/>
                <a:cs typeface="Times New Roman" pitchFamily="18" charset="0"/>
              </a:rPr>
              <a:t>جــامعة محــمد </a:t>
            </a:r>
            <a:r>
              <a:rPr lang="ar-DZ" sz="2800" b="1" i="1" dirty="0" err="1" smtClean="0">
                <a:solidFill>
                  <a:schemeClr val="tx1"/>
                </a:solidFill>
                <a:latin typeface="Times New Roman" pitchFamily="18" charset="0"/>
                <a:cs typeface="Times New Roman" pitchFamily="18" charset="0"/>
              </a:rPr>
              <a:t>خيضــر</a:t>
            </a:r>
            <a:r>
              <a:rPr lang="ar-DZ" sz="2800" b="1" i="1" dirty="0" smtClean="0">
                <a:solidFill>
                  <a:schemeClr val="tx1"/>
                </a:solidFill>
                <a:latin typeface="Times New Roman" pitchFamily="18" charset="0"/>
                <a:cs typeface="Times New Roman" pitchFamily="18" charset="0"/>
              </a:rPr>
              <a:t> – بسكرة –</a:t>
            </a:r>
            <a:endParaRPr lang="en-US" sz="2800" b="1" dirty="0" smtClean="0">
              <a:solidFill>
                <a:schemeClr val="tx1"/>
              </a:solidFill>
              <a:latin typeface="Times New Roman" pitchFamily="18" charset="0"/>
              <a:cs typeface="Times New Roman" pitchFamily="18" charset="0"/>
            </a:endParaRPr>
          </a:p>
          <a:p>
            <a:pPr algn="ctr">
              <a:spcBef>
                <a:spcPts val="0"/>
              </a:spcBef>
            </a:pPr>
            <a:r>
              <a:rPr lang="ar-DZ" sz="2800" b="1" i="1" dirty="0" smtClean="0">
                <a:solidFill>
                  <a:schemeClr val="tx1"/>
                </a:solidFill>
                <a:latin typeface="Times New Roman" pitchFamily="18" charset="0"/>
                <a:cs typeface="Times New Roman" pitchFamily="18" charset="0"/>
              </a:rPr>
              <a:t>كــلية العلــوم الاقتصــادية </a:t>
            </a:r>
            <a:r>
              <a:rPr lang="ar-DZ" sz="2800" b="1" i="1" dirty="0" err="1" smtClean="0">
                <a:solidFill>
                  <a:schemeClr val="tx1"/>
                </a:solidFill>
                <a:latin typeface="Times New Roman" pitchFamily="18" charset="0"/>
                <a:cs typeface="Times New Roman" pitchFamily="18" charset="0"/>
              </a:rPr>
              <a:t>و</a:t>
            </a:r>
            <a:r>
              <a:rPr lang="ar-DZ" sz="2800" b="1" i="1" dirty="0" smtClean="0">
                <a:solidFill>
                  <a:schemeClr val="tx1"/>
                </a:solidFill>
                <a:latin typeface="Times New Roman" pitchFamily="18" charset="0"/>
                <a:cs typeface="Times New Roman" pitchFamily="18" charset="0"/>
              </a:rPr>
              <a:t> التجــارية </a:t>
            </a:r>
            <a:r>
              <a:rPr lang="ar-DZ" sz="2800" b="1" i="1" dirty="0" err="1" smtClean="0">
                <a:solidFill>
                  <a:schemeClr val="tx1"/>
                </a:solidFill>
                <a:latin typeface="Times New Roman" pitchFamily="18" charset="0"/>
                <a:cs typeface="Times New Roman" pitchFamily="18" charset="0"/>
              </a:rPr>
              <a:t>و</a:t>
            </a:r>
            <a:r>
              <a:rPr lang="ar-DZ" sz="2800" b="1" i="1" dirty="0" smtClean="0">
                <a:solidFill>
                  <a:schemeClr val="tx1"/>
                </a:solidFill>
                <a:latin typeface="Times New Roman" pitchFamily="18" charset="0"/>
                <a:cs typeface="Times New Roman" pitchFamily="18" charset="0"/>
              </a:rPr>
              <a:t> علــوم التسييــر</a:t>
            </a:r>
            <a:endParaRPr lang="en-US" sz="2800" b="1" dirty="0" smtClean="0">
              <a:solidFill>
                <a:schemeClr val="tx1"/>
              </a:solidFill>
              <a:latin typeface="Times New Roman" pitchFamily="18" charset="0"/>
              <a:cs typeface="Times New Roman" pitchFamily="18" charset="0"/>
            </a:endParaRPr>
          </a:p>
          <a:p>
            <a:pPr algn="ctr">
              <a:spcBef>
                <a:spcPts val="0"/>
              </a:spcBef>
            </a:pPr>
            <a:r>
              <a:rPr lang="ar-DZ" sz="2800" b="1" i="1" dirty="0" smtClean="0">
                <a:solidFill>
                  <a:schemeClr val="tx1"/>
                </a:solidFill>
                <a:latin typeface="Times New Roman" pitchFamily="18" charset="0"/>
                <a:cs typeface="Times New Roman" pitchFamily="18" charset="0"/>
              </a:rPr>
              <a:t>قسم العلوم التجارية</a:t>
            </a:r>
            <a:endParaRPr lang="en-US" sz="2800" b="1" dirty="0" smtClean="0">
              <a:solidFill>
                <a:schemeClr val="tx1"/>
              </a:solidFill>
              <a:latin typeface="Times New Roman" pitchFamily="18" charset="0"/>
              <a:cs typeface="Times New Roman" pitchFamily="18" charset="0"/>
            </a:endParaRPr>
          </a:p>
          <a:p>
            <a:pPr algn="ctr" rtl="1">
              <a:spcBef>
                <a:spcPts val="0"/>
              </a:spcBef>
            </a:pPr>
            <a:r>
              <a:rPr lang="ar-DZ" sz="2800" b="1" dirty="0" smtClean="0">
                <a:solidFill>
                  <a:schemeClr val="tx1"/>
                </a:solidFill>
                <a:latin typeface="Times New Roman" pitchFamily="18" charset="0"/>
                <a:ea typeface="Tahoma" pitchFamily="34" charset="0"/>
                <a:cs typeface="Times New Roman" pitchFamily="18" charset="0"/>
              </a:rPr>
              <a:t>سنة ثانية مالية وتجارة دولية</a:t>
            </a:r>
          </a:p>
          <a:p>
            <a:pPr algn="ctr" rtl="1">
              <a:spcBef>
                <a:spcPts val="0"/>
              </a:spcBef>
            </a:pPr>
            <a:r>
              <a:rPr lang="ar-DZ" sz="4000" b="1" dirty="0" smtClean="0">
                <a:solidFill>
                  <a:schemeClr val="tx1"/>
                </a:solidFill>
                <a:latin typeface="Times New Roman" pitchFamily="18" charset="0"/>
                <a:ea typeface="Tahoma" pitchFamily="34" charset="0"/>
                <a:cs typeface="Times New Roman" pitchFamily="18" charset="0"/>
              </a:rPr>
              <a:t>مقياس: إمداد ونقل دولي</a:t>
            </a:r>
          </a:p>
          <a:p>
            <a:pPr algn="ctr" rtl="1" fontAlgn="ctr"/>
            <a:r>
              <a:rPr lang="ar-DZ" sz="2000" b="1" dirty="0" smtClean="0">
                <a:solidFill>
                  <a:schemeClr val="tx1"/>
                </a:solidFill>
                <a:latin typeface="Times New Roman" pitchFamily="18" charset="0"/>
                <a:cs typeface="Times New Roman" pitchFamily="18" charset="0"/>
              </a:rPr>
              <a:t>الموسم الجامعي: 2020/2019</a:t>
            </a:r>
          </a:p>
        </p:txBody>
      </p:sp>
      <p:sp>
        <p:nvSpPr>
          <p:cNvPr id="5" name="Rectangle 4"/>
          <p:cNvSpPr/>
          <p:nvPr/>
        </p:nvSpPr>
        <p:spPr>
          <a:xfrm>
            <a:off x="838200" y="4759607"/>
            <a:ext cx="7696200" cy="1717393"/>
          </a:xfrm>
          <a:prstGeom prst="rect">
            <a:avLst/>
          </a:prstGeom>
        </p:spPr>
        <p:txBody>
          <a:bodyPr wrap="square">
            <a:spAutoFit/>
          </a:bodyPr>
          <a:lstStyle/>
          <a:p>
            <a:pPr lvl="0" algn="ctr" rtl="1" fontAlgn="ctr">
              <a:spcBef>
                <a:spcPct val="20000"/>
              </a:spcBef>
              <a:buClr>
                <a:srgbClr val="F0A22E"/>
              </a:buClr>
              <a:buSzPct val="70000"/>
              <a:defRPr/>
            </a:pPr>
            <a:r>
              <a:rPr lang="ar-DZ" sz="2400" b="1" dirty="0">
                <a:solidFill>
                  <a:prstClr val="black"/>
                </a:solidFill>
                <a:latin typeface="Adobe Arabic" pitchFamily="18" charset="-78"/>
                <a:cs typeface="Adobe Arabic" pitchFamily="18" charset="-78"/>
              </a:rPr>
              <a:t>موضوع البحث:</a:t>
            </a:r>
          </a:p>
          <a:p>
            <a:pPr lvl="0" algn="ctr" rtl="1" fontAlgn="ctr">
              <a:spcBef>
                <a:spcPct val="20000"/>
              </a:spcBef>
              <a:buClr>
                <a:srgbClr val="F0A22E"/>
              </a:buClr>
              <a:buSzPct val="70000"/>
            </a:pPr>
            <a:r>
              <a:rPr lang="ar-DZ" sz="4400" b="1" dirty="0" smtClean="0">
                <a:solidFill>
                  <a:srgbClr val="C00000"/>
                </a:solidFill>
                <a:latin typeface="Adobe Arabic" pitchFamily="18" charset="-78"/>
                <a:cs typeface="Adobe Arabic" pitchFamily="18" charset="-78"/>
              </a:rPr>
              <a:t>تكلفة تأميــن النقل الدولي</a:t>
            </a:r>
            <a:endParaRPr lang="fr-FR" sz="4400" b="1" dirty="0" smtClean="0">
              <a:solidFill>
                <a:srgbClr val="C00000"/>
              </a:solidFill>
              <a:latin typeface="Adobe Arabic" pitchFamily="18" charset="-78"/>
              <a:cs typeface="Adobe Arabic" pitchFamily="18" charset="-78"/>
            </a:endParaRPr>
          </a:p>
          <a:p>
            <a:pPr lvl="0" algn="ctr" rtl="1" fontAlgn="ctr">
              <a:spcBef>
                <a:spcPct val="20000"/>
              </a:spcBef>
              <a:buClr>
                <a:srgbClr val="F0A22E"/>
              </a:buClr>
              <a:buSzPct val="70000"/>
            </a:pPr>
            <a:r>
              <a:rPr lang="fr-FR" sz="2400" b="1" dirty="0" smtClean="0">
                <a:solidFill>
                  <a:srgbClr val="C00000"/>
                </a:solidFill>
                <a:latin typeface="Adobe Arabic" pitchFamily="18" charset="-78"/>
                <a:cs typeface="Adobe Arabic" pitchFamily="18" charset="-78"/>
              </a:rPr>
              <a:t>Cout d’assurance du transport international </a:t>
            </a:r>
            <a:endParaRPr lang="fr-FR" sz="2400" b="1" dirty="0">
              <a:solidFill>
                <a:srgbClr val="C00000"/>
              </a:solidFill>
              <a:latin typeface="Adobe Arabic" pitchFamily="18" charset="-78"/>
              <a:cs typeface="Adobe Arabic" pitchFamily="18" charset="-78"/>
            </a:endParaRPr>
          </a:p>
        </p:txBody>
      </p:sp>
      <p:grpSp>
        <p:nvGrpSpPr>
          <p:cNvPr id="6" name="Group 1"/>
          <p:cNvGrpSpPr>
            <a:grpSpLocks/>
          </p:cNvGrpSpPr>
          <p:nvPr/>
        </p:nvGrpSpPr>
        <p:grpSpPr bwMode="auto">
          <a:xfrm>
            <a:off x="533400" y="3810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11" name="Group 1"/>
          <p:cNvGrpSpPr>
            <a:grpSpLocks/>
          </p:cNvGrpSpPr>
          <p:nvPr/>
        </p:nvGrpSpPr>
        <p:grpSpPr bwMode="auto">
          <a:xfrm>
            <a:off x="7545002" y="3810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381000" y="2057400"/>
            <a:ext cx="8382000" cy="2133600"/>
          </a:xfrm>
          <a:prstGeom prst="rect">
            <a:avLst/>
          </a:prstGeom>
        </p:spPr>
        <p:txBody>
          <a:bodyPr vert="horz">
            <a:noAutofit/>
          </a:bodyPr>
          <a:lstStyle/>
          <a:p>
            <a:pPr marL="0" marR="0" lvl="0" indent="0" algn="just" defTabSz="914400" rtl="1" eaLnBrk="1" fontAlgn="auto" latinLnBrk="0" hangingPunct="1">
              <a:lnSpc>
                <a:spcPct val="90000"/>
              </a:lnSpc>
              <a:spcBef>
                <a:spcPts val="600"/>
              </a:spcBef>
              <a:spcAft>
                <a:spcPts val="0"/>
              </a:spcAft>
              <a:buClr>
                <a:schemeClr val="tx2"/>
              </a:buClr>
              <a:buSzPct val="73000"/>
              <a:buFont typeface="Wingdings 2"/>
              <a:buNone/>
              <a:tabLst/>
              <a:defRPr/>
            </a:pP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يمكن اعتبار القرض البحري بمثابة عقد تامين</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حيث يمكن تقسيم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الفائدة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المدفوعة على القرض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a:t>
            </a:r>
            <a:r>
              <a:rPr kumimoji="0" lang="ar-SA" sz="30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لى</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جزئين</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احدهما يمثل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a:t>
            </a:r>
            <a:r>
              <a:rPr kumimoji="0" lang="ar-SA" sz="30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فائد</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العادية المستحقة على القرض</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وال</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آ</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خر يمثل قسط التامين</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الفرق </a:t>
            </a:r>
            <a:r>
              <a:rPr kumimoji="0" lang="ar-DZ" sz="30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 سداد القسط يتم في نهاي</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الرحلة</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30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عكس</a:t>
            </a:r>
            <a:r>
              <a:rPr kumimoji="0" lang="ar-SA" sz="30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نظام</a:t>
            </a:r>
            <a:r>
              <a:rPr kumimoji="0" lang="ar-SA" sz="30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التامين</a:t>
            </a:r>
            <a:r>
              <a:rPr lang="ar-DZ" sz="3000" b="1" dirty="0" smtClean="0">
                <a:latin typeface="Times New Roman" pitchFamily="18" charset="0"/>
                <a:cs typeface="Times New Roman" pitchFamily="18" charset="0"/>
              </a:rPr>
              <a:t>(</a:t>
            </a:r>
            <a:r>
              <a:rPr lang="ar-DZ" sz="3000" b="1" i="1" dirty="0" smtClean="0">
                <a:latin typeface="Times New Roman" pitchFamily="18" charset="0"/>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دفع</a:t>
            </a:r>
            <a:r>
              <a:rPr kumimoji="0" lang="ar-SA" sz="30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القسط</a:t>
            </a:r>
            <a:r>
              <a:rPr kumimoji="0" lang="ar-SA" sz="30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مقدما</a:t>
            </a:r>
            <a:r>
              <a:rPr kumimoji="0" lang="ar-SA" sz="30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عند</a:t>
            </a:r>
            <a:r>
              <a:rPr kumimoji="0" lang="ar-SA" sz="30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التعاقد</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ar-SA" sz="3000" b="0" i="0" u="none" strike="noStrike" kern="1200" cap="none" spc="0" normalizeH="0" baseline="0" noProof="0" dirty="0" smtClean="0">
              <a:ln>
                <a:noFill/>
              </a:ln>
              <a:solidFill>
                <a:schemeClr val="tx1"/>
              </a:solidFill>
              <a:effectLst/>
              <a:uLnTx/>
              <a:uFillTx/>
              <a:latin typeface="Arial" pitchFamily="34"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Char char=""/>
              <a:tabLst/>
              <a:defRPr/>
            </a:pPr>
            <a:endParaRPr kumimoji="0" lang="fr-FR" sz="3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6934200" y="914400"/>
            <a:ext cx="1457450" cy="646331"/>
          </a:xfrm>
          <a:prstGeom prst="rect">
            <a:avLst/>
          </a:prstGeom>
        </p:spPr>
        <p:txBody>
          <a:bodyPr wrap="none">
            <a:spAutoFit/>
          </a:bodyPr>
          <a:lstStyle/>
          <a:p>
            <a:pPr algn="r" rtl="1"/>
            <a:r>
              <a:rPr lang="ar-DZ" sz="3600" b="1" dirty="0" smtClean="0">
                <a:solidFill>
                  <a:srgbClr val="FF0000"/>
                </a:solidFill>
                <a:latin typeface="Times New Roman" pitchFamily="18" charset="0"/>
                <a:cs typeface="Times New Roman" pitchFamily="18" charset="0"/>
              </a:rPr>
              <a:t>ملاحظة:</a:t>
            </a:r>
            <a:endParaRPr lang="fr-FR" sz="3600"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47096" y="685800"/>
            <a:ext cx="6611104" cy="646331"/>
          </a:xfrm>
          <a:prstGeom prst="rect">
            <a:avLst/>
          </a:prstGeom>
        </p:spPr>
        <p:txBody>
          <a:bodyPr wrap="none">
            <a:spAutoFit/>
          </a:bodyPr>
          <a:lstStyle/>
          <a:p>
            <a:pPr lvl="0" algn="just" rtl="1" fontAlgn="base">
              <a:spcBef>
                <a:spcPct val="0"/>
              </a:spcBef>
              <a:spcAft>
                <a:spcPct val="0"/>
              </a:spcAft>
            </a:pPr>
            <a:r>
              <a:rPr lang="ar-DZ" sz="3600" b="1" dirty="0" smtClean="0">
                <a:solidFill>
                  <a:srgbClr val="FF0000"/>
                </a:solidFill>
                <a:latin typeface="Times New Roman" pitchFamily="18" charset="0"/>
                <a:ea typeface="Times New Roman" pitchFamily="18" charset="0"/>
                <a:cs typeface="Times New Roman" pitchFamily="18" charset="0"/>
              </a:rPr>
              <a:t>ب. </a:t>
            </a:r>
            <a:r>
              <a:rPr lang="ar-SA" sz="3600" b="1" dirty="0" smtClean="0">
                <a:solidFill>
                  <a:srgbClr val="FF0000"/>
                </a:solidFill>
                <a:latin typeface="Times New Roman" pitchFamily="18" charset="0"/>
                <a:ea typeface="Times New Roman" pitchFamily="18" charset="0"/>
                <a:cs typeface="Times New Roman" pitchFamily="18" charset="0"/>
              </a:rPr>
              <a:t>هيئة اللويدز</a:t>
            </a:r>
            <a:r>
              <a:rPr lang="ar-DZ" sz="3600" b="1" dirty="0" smtClean="0">
                <a:solidFill>
                  <a:srgbClr val="FF0000"/>
                </a:solidFill>
                <a:latin typeface="Times New Roman" pitchFamily="18" charset="0"/>
                <a:ea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Lloyd's Coffee House </a:t>
            </a:r>
            <a:r>
              <a:rPr lang="ar-SA" sz="3600" b="1" dirty="0" smtClean="0">
                <a:solidFill>
                  <a:srgbClr val="FF0000"/>
                </a:solidFill>
                <a:latin typeface="Times New Roman" pitchFamily="18" charset="0"/>
                <a:ea typeface="Times New Roman" pitchFamily="18" charset="0"/>
                <a:cs typeface="Times New Roman" pitchFamily="18" charset="0"/>
              </a:rPr>
              <a:t>:</a:t>
            </a:r>
            <a:endParaRPr lang="en-US" sz="3600" b="1" dirty="0" smtClean="0">
              <a:solidFill>
                <a:srgbClr val="FF0000"/>
              </a:solidFill>
              <a:latin typeface="Times New Roman" pitchFamily="18" charset="0"/>
              <a:ea typeface="Times New Roman" pitchFamily="18" charset="0"/>
              <a:cs typeface="Times New Roman" pitchFamily="18" charset="0"/>
            </a:endParaRPr>
          </a:p>
        </p:txBody>
      </p:sp>
      <p:sp>
        <p:nvSpPr>
          <p:cNvPr id="8" name="Rectangle 7"/>
          <p:cNvSpPr/>
          <p:nvPr/>
        </p:nvSpPr>
        <p:spPr>
          <a:xfrm>
            <a:off x="381000" y="1600200"/>
            <a:ext cx="8305800" cy="2062103"/>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تعتبر </a:t>
            </a:r>
            <a:r>
              <a:rPr lang="ar-DZ" sz="3200" b="1" dirty="0" smtClean="0">
                <a:latin typeface="Times New Roman" pitchFamily="18" charset="0"/>
                <a:cs typeface="Times New Roman" pitchFamily="18" charset="0"/>
              </a:rPr>
              <a:t>جماعة </a:t>
            </a:r>
            <a:r>
              <a:rPr lang="ar-SA" sz="3200" b="1" dirty="0" smtClean="0">
                <a:latin typeface="Times New Roman" pitchFamily="18" charset="0"/>
                <a:cs typeface="Times New Roman" pitchFamily="18" charset="0"/>
              </a:rPr>
              <a:t>اللويدز </a:t>
            </a:r>
            <a:r>
              <a:rPr lang="ar-SA" sz="3200" b="1" dirty="0" err="1" smtClean="0">
                <a:latin typeface="Times New Roman" pitchFamily="18" charset="0"/>
                <a:cs typeface="Times New Roman" pitchFamily="18" charset="0"/>
              </a:rPr>
              <a:t>هى</a:t>
            </a:r>
            <a:r>
              <a:rPr lang="ar-SA" sz="3200" b="1" dirty="0" smtClean="0">
                <a:latin typeface="Times New Roman" pitchFamily="18" charset="0"/>
                <a:cs typeface="Times New Roman" pitchFamily="18" charset="0"/>
              </a:rPr>
              <a:t> السمة البارزة لسوق لندن التأميني، بل إن سوق لندن </a:t>
            </a:r>
            <a:r>
              <a:rPr lang="ar-SA" sz="3200" b="1" dirty="0" err="1" smtClean="0">
                <a:latin typeface="Times New Roman" pitchFamily="18" charset="0"/>
                <a:cs typeface="Times New Roman" pitchFamily="18" charset="0"/>
              </a:rPr>
              <a:t>واللويدز</a:t>
            </a:r>
            <a:r>
              <a:rPr lang="ar-SA" sz="3200" b="1" dirty="0" smtClean="0">
                <a:latin typeface="Times New Roman" pitchFamily="18" charset="0"/>
                <a:cs typeface="Times New Roman" pitchFamily="18" charset="0"/>
              </a:rPr>
              <a:t> أصبحا في عالم التأمين يرمزان </a:t>
            </a:r>
            <a:r>
              <a:rPr lang="ar-SA" sz="3200" b="1" dirty="0" err="1" smtClean="0">
                <a:latin typeface="Times New Roman" pitchFamily="18" charset="0"/>
                <a:cs typeface="Times New Roman" pitchFamily="18" charset="0"/>
              </a:rPr>
              <a:t>لشئ</a:t>
            </a:r>
            <a:r>
              <a:rPr lang="ar-SA" sz="3200" b="1" dirty="0" smtClean="0">
                <a:latin typeface="Times New Roman" pitchFamily="18" charset="0"/>
                <a:cs typeface="Times New Roman" pitchFamily="18" charset="0"/>
              </a:rPr>
              <a:t> واحد، كما أن اللويدز تعتبر نظاما فريدا في العالم كله يرجع تاريخها إلى </a:t>
            </a:r>
            <a:r>
              <a:rPr lang="ar-DZ" sz="3200" b="1" dirty="0" smtClean="0">
                <a:latin typeface="Times New Roman" pitchFamily="18" charset="0"/>
                <a:cs typeface="Times New Roman" pitchFamily="18" charset="0"/>
              </a:rPr>
              <a:t>300 </a:t>
            </a:r>
            <a:r>
              <a:rPr lang="ar-SA" sz="3200" b="1" dirty="0" smtClean="0">
                <a:latin typeface="Times New Roman" pitchFamily="18" charset="0"/>
                <a:cs typeface="Times New Roman" pitchFamily="18" charset="0"/>
              </a:rPr>
              <a:t>سنة</a:t>
            </a:r>
            <a:r>
              <a:rPr lang="ar-DZ" sz="3200" b="1" dirty="0" smtClean="0">
                <a:latin typeface="Times New Roman" pitchFamily="18" charset="0"/>
                <a:cs typeface="Times New Roman" pitchFamily="18" charset="0"/>
              </a:rPr>
              <a:t>.</a:t>
            </a:r>
            <a:endParaRPr lang="fr-FR" sz="3200" dirty="0"/>
          </a:p>
        </p:txBody>
      </p:sp>
      <p:pic>
        <p:nvPicPr>
          <p:cNvPr id="1027" name="Picture 3" descr="https://upload.wikimedia.org/wikipedia/commons/b/b8/Lloyd%27s_coffee_house_drawing.jpg"/>
          <p:cNvPicPr>
            <a:picLocks noChangeAspect="1" noChangeArrowheads="1"/>
          </p:cNvPicPr>
          <p:nvPr/>
        </p:nvPicPr>
        <p:blipFill>
          <a:blip r:embed="rId2"/>
          <a:srcRect/>
          <a:stretch>
            <a:fillRect/>
          </a:stretch>
        </p:blipFill>
        <p:spPr bwMode="auto">
          <a:xfrm>
            <a:off x="381000" y="3124200"/>
            <a:ext cx="3124200" cy="3505200"/>
          </a:xfrm>
          <a:prstGeom prst="rect">
            <a:avLst/>
          </a:prstGeom>
          <a:noFill/>
        </p:spPr>
      </p:pic>
      <p:sp>
        <p:nvSpPr>
          <p:cNvPr id="10" name="Rectangle 9"/>
          <p:cNvSpPr/>
          <p:nvPr/>
        </p:nvSpPr>
        <p:spPr>
          <a:xfrm>
            <a:off x="4724400" y="4419600"/>
            <a:ext cx="3962400" cy="954107"/>
          </a:xfrm>
          <a:prstGeom prst="rect">
            <a:avLst/>
          </a:prstGeom>
        </p:spPr>
        <p:txBody>
          <a:bodyPr wrap="square">
            <a:spAutoFit/>
          </a:bodyPr>
          <a:lstStyle/>
          <a:p>
            <a:pPr algn="ctr" rtl="1"/>
            <a:r>
              <a:rPr lang="ar-DZ" sz="2800" b="1" dirty="0" smtClean="0">
                <a:solidFill>
                  <a:srgbClr val="FF0000"/>
                </a:solidFill>
                <a:latin typeface="Times New Roman" pitchFamily="18" charset="0"/>
                <a:cs typeface="Times New Roman" pitchFamily="18" charset="0"/>
              </a:rPr>
              <a:t>رسم من القرن التاسع عشر لجماعة لويدز</a:t>
            </a:r>
            <a:endParaRPr lang="fr-FR"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
          <p:cNvSpPr>
            <a:spLocks noChangeArrowheads="1"/>
          </p:cNvSpPr>
          <p:nvPr/>
        </p:nvSpPr>
        <p:spPr bwMode="auto">
          <a:xfrm>
            <a:off x="228600" y="1219200"/>
            <a:ext cx="86106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بداية هذه الهيئة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كانت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مقهى صغير </a:t>
            </a:r>
            <a:r>
              <a:rPr kumimoji="0" lang="ar-SA"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ب</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ميناء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لندن</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أنشأه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ادوارد لويد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1688</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حوله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من مجرد مكان يلتقي فيه المهتمون بالسفن</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والتجارة البحرية،</a:t>
            </a:r>
            <a:r>
              <a:rPr kumimoji="0" lang="ar-DZ" sz="28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إلى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إصدار نشرة دورية كانت ذات أهمية كبرى لأصحاب الشأن</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ثم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نقل المقهى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إلى " شارع </a:t>
            </a:r>
            <a:r>
              <a:rPr kumimoji="0" lang="ar-SA"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لومبارد</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مقر المال والأعمال</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p>
        </p:txBody>
      </p:sp>
      <p:sp>
        <p:nvSpPr>
          <p:cNvPr id="9" name="Rectangle 8"/>
          <p:cNvSpPr/>
          <p:nvPr/>
        </p:nvSpPr>
        <p:spPr>
          <a:xfrm>
            <a:off x="6096000" y="649069"/>
            <a:ext cx="2661305" cy="646331"/>
          </a:xfrm>
          <a:prstGeom prst="rect">
            <a:avLst/>
          </a:prstGeom>
        </p:spPr>
        <p:txBody>
          <a:bodyPr wrap="none">
            <a:spAutoFit/>
          </a:bodyPr>
          <a:lstStyle/>
          <a:p>
            <a:pPr lvl="0" algn="just" rtl="1" fontAlgn="base">
              <a:spcBef>
                <a:spcPct val="0"/>
              </a:spcBef>
              <a:spcAft>
                <a:spcPct val="0"/>
              </a:spcAft>
            </a:pPr>
            <a:r>
              <a:rPr lang="ar-DZ" sz="3600" b="1" dirty="0" smtClean="0">
                <a:solidFill>
                  <a:srgbClr val="FF0000"/>
                </a:solidFill>
                <a:latin typeface="Times New Roman" pitchFamily="18" charset="0"/>
                <a:ea typeface="Times New Roman" pitchFamily="18" charset="0"/>
                <a:cs typeface="Times New Roman" pitchFamily="18" charset="0"/>
              </a:rPr>
              <a:t>ب. تاريخ الهيئة</a:t>
            </a:r>
            <a:r>
              <a:rPr lang="ar-SA" sz="3600" b="1" dirty="0" smtClean="0">
                <a:solidFill>
                  <a:srgbClr val="FF0000"/>
                </a:solidFill>
                <a:latin typeface="Times New Roman" pitchFamily="18" charset="0"/>
                <a:ea typeface="Times New Roman" pitchFamily="18" charset="0"/>
                <a:cs typeface="Times New Roman" pitchFamily="18" charset="0"/>
              </a:rPr>
              <a:t>:</a:t>
            </a:r>
            <a:endParaRPr lang="en-US" sz="3600" b="1" dirty="0" smtClean="0">
              <a:solidFill>
                <a:srgbClr val="FF0000"/>
              </a:solidFill>
              <a:latin typeface="Times New Roman" pitchFamily="18" charset="0"/>
              <a:ea typeface="Times New Roman" pitchFamily="18" charset="0"/>
              <a:cs typeface="Times New Roman" pitchFamily="18" charset="0"/>
            </a:endParaRPr>
          </a:p>
        </p:txBody>
      </p:sp>
      <p:sp>
        <p:nvSpPr>
          <p:cNvPr id="10" name="Rectangle 1"/>
          <p:cNvSpPr>
            <a:spLocks noChangeArrowheads="1"/>
          </p:cNvSpPr>
          <p:nvPr/>
        </p:nvSpPr>
        <p:spPr bwMode="auto">
          <a:xfrm>
            <a:off x="228600" y="3163431"/>
            <a:ext cx="86106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sz="28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و</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بسرعة صار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المقهى مركزاً رائداً لصفقات بيع السفن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و</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إجراءات شحن البضائع بحراً </a:t>
            </a:r>
            <a:r>
              <a:rPr kumimoji="0" lang="ar-SA"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و</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عقود</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التأمين البحري، وصارت النشرة الدوري</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ة </a:t>
            </a:r>
            <a:r>
              <a:rPr lang="fr-FR" sz="2800" b="1" dirty="0" smtClean="0">
                <a:solidFill>
                  <a:srgbClr val="000000"/>
                </a:solidFill>
                <a:latin typeface="Times New Roman" pitchFamily="18" charset="0"/>
                <a:ea typeface="Times New Roman" pitchFamily="18" charset="0"/>
                <a:cs typeface="Times New Roman" pitchFamily="18" charset="0"/>
              </a:rPr>
              <a:t>Lloyd's news</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تلاها جريد</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ة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Lloyd's List</a:t>
            </a:r>
            <a:r>
              <a:rPr lang="ar-DZ" sz="2800" b="1" dirty="0" smtClean="0">
                <a:solidFill>
                  <a:srgbClr val="000000"/>
                </a:solidFill>
                <a:latin typeface="Times New Roman" pitchFamily="18" charset="0"/>
                <a:ea typeface="Times New Roman" pitchFamily="18" charset="0"/>
                <a:cs typeface="Times New Roman" pitchFamily="18" charset="0"/>
              </a:rPr>
              <a:t>،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التي عمرت حتى الآن من خلال مراسلين </a:t>
            </a:r>
            <a:r>
              <a:rPr kumimoji="0" lang="ar-SA"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فى</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الموانئ المختلفة</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Lloyd's agents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DZ"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و</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غير ذلك من مطبوعات وسجلات ونشرات</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p>
        </p:txBody>
      </p:sp>
      <p:sp>
        <p:nvSpPr>
          <p:cNvPr id="11" name="Rectangle 1"/>
          <p:cNvSpPr>
            <a:spLocks noChangeArrowheads="1"/>
          </p:cNvSpPr>
          <p:nvPr/>
        </p:nvSpPr>
        <p:spPr bwMode="auto">
          <a:xfrm>
            <a:off x="228600" y="5522893"/>
            <a:ext cx="86106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صارت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هيئة اللويدز بحق </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حاليا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من أكبر أسواق التأمين </a:t>
            </a:r>
            <a:r>
              <a:rPr kumimoji="0" lang="ar-SA"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فى</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العالم</a:t>
            </a:r>
            <a:r>
              <a:rPr kumimoji="0" lang="ar-DZ"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ar-DZ" sz="28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lang="ar-DZ" sz="2800" b="1" dirty="0" smtClean="0">
                <a:solidFill>
                  <a:srgbClr val="000000"/>
                </a:solidFill>
                <a:latin typeface="Times New Roman" pitchFamily="18" charset="0"/>
                <a:ea typeface="Times New Roman" pitchFamily="18" charset="0"/>
                <a:cs typeface="Times New Roman" pitchFamily="18" charset="0"/>
              </a:rPr>
              <a:t>حيث </a:t>
            </a:r>
            <a:r>
              <a:rPr kumimoji="0" lang="ar-SA"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لها مراكز في كل ميناء وتقوم بمهمات جليلة لصناعة التأمين</a:t>
            </a:r>
            <a:r>
              <a:rPr kumimoji="0" lang="fr-FR" sz="2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DZ" sz="2800" b="1"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752600"/>
            <a:ext cx="8534400" cy="4495800"/>
          </a:xfrm>
        </p:spPr>
        <p:txBody>
          <a:bodyPr>
            <a:normAutofit/>
          </a:bodyPr>
          <a:lstStyle/>
          <a:p>
            <a:pPr marL="0" indent="0" algn="just" rtl="1">
              <a:buClr>
                <a:srgbClr val="FF0000"/>
              </a:buClr>
              <a:buSzPct val="100000"/>
              <a:buFont typeface="Wingdings" pitchFamily="2" charset="2"/>
              <a:buChar char="ü"/>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لا تقوم بأعمال التأمين</a:t>
            </a:r>
            <a:r>
              <a:rPr lang="ar-DZ" sz="3200" b="1" dirty="0" smtClean="0">
                <a:latin typeface="Times New Roman" pitchFamily="18" charset="0"/>
                <a:cs typeface="Times New Roman" pitchFamily="18" charset="0"/>
              </a:rPr>
              <a:t>، بل </a:t>
            </a:r>
            <a:r>
              <a:rPr lang="ar-SA" sz="3200" b="1" dirty="0" smtClean="0">
                <a:latin typeface="Times New Roman" pitchFamily="18" charset="0"/>
                <a:cs typeface="Times New Roman" pitchFamily="18" charset="0"/>
              </a:rPr>
              <a:t>كل عضو يقوم </a:t>
            </a:r>
            <a:r>
              <a:rPr lang="ar-SA" sz="3200" b="1" dirty="0" err="1" smtClean="0">
                <a:latin typeface="Times New Roman" pitchFamily="18" charset="0"/>
                <a:cs typeface="Times New Roman" pitchFamily="18" charset="0"/>
              </a:rPr>
              <a:t>ب</a:t>
            </a:r>
            <a:r>
              <a:rPr lang="ar-DZ" sz="3200" b="1" dirty="0" smtClean="0">
                <a:latin typeface="Times New Roman" pitchFamily="18" charset="0"/>
                <a:cs typeface="Times New Roman" pitchFamily="18" charset="0"/>
              </a:rPr>
              <a:t>أعمال </a:t>
            </a:r>
            <a:r>
              <a:rPr lang="ar-SA" sz="3200" b="1" dirty="0" smtClean="0">
                <a:latin typeface="Times New Roman" pitchFamily="18" charset="0"/>
                <a:cs typeface="Times New Roman" pitchFamily="18" charset="0"/>
              </a:rPr>
              <a:t>التأمين لحسابه الخاص</a:t>
            </a:r>
            <a:r>
              <a:rPr lang="ar-DZ" sz="3200" b="1" dirty="0" smtClean="0">
                <a:latin typeface="Times New Roman" pitchFamily="18" charset="0"/>
                <a:cs typeface="Times New Roman" pitchFamily="18" charset="0"/>
              </a:rPr>
              <a:t>.</a:t>
            </a:r>
          </a:p>
          <a:p>
            <a:pPr marL="0" indent="0" algn="just" rtl="1">
              <a:buClr>
                <a:srgbClr val="FF0000"/>
              </a:buClr>
              <a:buSzPct val="100000"/>
              <a:buFont typeface="Wingdings" pitchFamily="2" charset="2"/>
              <a:buChar char="ü"/>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اختيار وفحص وقبول الأعضاء في الهيئة،</a:t>
            </a:r>
            <a:r>
              <a:rPr lang="ar-DZ" sz="3200" b="1" dirty="0" smtClean="0">
                <a:latin typeface="Times New Roman" pitchFamily="18" charset="0"/>
                <a:cs typeface="Times New Roman" pitchFamily="18" charset="0"/>
              </a:rPr>
              <a:t> و</a:t>
            </a:r>
            <a:r>
              <a:rPr lang="ar-SA" sz="3200" b="1" dirty="0" smtClean="0">
                <a:latin typeface="Times New Roman" pitchFamily="18" charset="0"/>
                <a:cs typeface="Times New Roman" pitchFamily="18" charset="0"/>
              </a:rPr>
              <a:t>مراقبة أعمال التأمين التي يقوم</a:t>
            </a:r>
            <a:r>
              <a:rPr lang="ar-DZ" sz="3200" b="1" dirty="0" smtClean="0">
                <a:latin typeface="Times New Roman" pitchFamily="18" charset="0"/>
                <a:cs typeface="Times New Roman" pitchFamily="18" charset="0"/>
              </a:rPr>
              <a:t> بها، </a:t>
            </a:r>
            <a:r>
              <a:rPr lang="ar-SA" sz="3200" b="1" dirty="0" smtClean="0">
                <a:latin typeface="Times New Roman" pitchFamily="18" charset="0"/>
                <a:cs typeface="Times New Roman" pitchFamily="18" charset="0"/>
              </a:rPr>
              <a:t>ومقدرتهم الفنية والمالية</a:t>
            </a:r>
            <a:r>
              <a:rPr lang="ar-DZ" sz="3200" b="1" dirty="0" smtClean="0">
                <a:latin typeface="Times New Roman" pitchFamily="18" charset="0"/>
                <a:cs typeface="Times New Roman" pitchFamily="18" charset="0"/>
              </a:rPr>
              <a:t>.</a:t>
            </a:r>
          </a:p>
          <a:p>
            <a:pPr marL="0" indent="0" algn="just" rtl="1">
              <a:buClr>
                <a:srgbClr val="FF0000"/>
              </a:buClr>
              <a:buSzPct val="100000"/>
              <a:buFont typeface="Wingdings" pitchFamily="2" charset="2"/>
              <a:buChar char="ü"/>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تعيين وكلاء لها في المواني حول العالم</a:t>
            </a:r>
            <a:r>
              <a:rPr lang="ar-DZ" sz="3200" b="1" dirty="0" smtClean="0">
                <a:latin typeface="Times New Roman" pitchFamily="18" charset="0"/>
                <a:cs typeface="Times New Roman" pitchFamily="18" charset="0"/>
              </a:rPr>
              <a:t> ل</a:t>
            </a:r>
            <a:r>
              <a:rPr lang="ar-SA" sz="3200" b="1" dirty="0" smtClean="0">
                <a:latin typeface="Times New Roman" pitchFamily="18" charset="0"/>
                <a:cs typeface="Times New Roman" pitchFamily="18" charset="0"/>
              </a:rPr>
              <a:t>إمداد الهيئ</a:t>
            </a:r>
            <a:r>
              <a:rPr lang="ar-DZ" sz="3200" b="1" dirty="0" smtClean="0">
                <a:latin typeface="Times New Roman" pitchFamily="18" charset="0"/>
                <a:cs typeface="Times New Roman" pitchFamily="18" charset="0"/>
              </a:rPr>
              <a:t>ة</a:t>
            </a:r>
            <a:r>
              <a:rPr lang="ar-SA"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بالمعلومات </a:t>
            </a:r>
            <a:r>
              <a:rPr lang="ar-SA" sz="3200" b="1" dirty="0" smtClean="0">
                <a:latin typeface="Times New Roman" pitchFamily="18" charset="0"/>
                <a:cs typeface="Times New Roman" pitchFamily="18" charset="0"/>
              </a:rPr>
              <a:t>اللازمة للأعضاء نظير عمولة</a:t>
            </a:r>
            <a:r>
              <a:rPr lang="ar-DZ" sz="3200" b="1" dirty="0" smtClean="0">
                <a:latin typeface="Times New Roman" pitchFamily="18" charset="0"/>
                <a:cs typeface="Times New Roman" pitchFamily="18" charset="0"/>
              </a:rPr>
              <a:t>.</a:t>
            </a:r>
          </a:p>
          <a:p>
            <a:pPr marL="0" indent="0" algn="just" rtl="1">
              <a:buClr>
                <a:srgbClr val="FF0000"/>
              </a:buClr>
              <a:buSzPct val="100000"/>
              <a:buFont typeface="Wingdings" pitchFamily="2" charset="2"/>
              <a:buChar char="ü"/>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دراسة وثائق التأمين </a:t>
            </a:r>
            <a:r>
              <a:rPr lang="ar-DZ" sz="3200" b="1" dirty="0" smtClean="0">
                <a:latin typeface="Times New Roman" pitchFamily="18" charset="0"/>
                <a:cs typeface="Times New Roman" pitchFamily="18" charset="0"/>
              </a:rPr>
              <a:t>الصادرة </a:t>
            </a:r>
            <a:r>
              <a:rPr lang="ar-SA" sz="3200" b="1" dirty="0" smtClean="0">
                <a:latin typeface="Times New Roman" pitchFamily="18" charset="0"/>
                <a:cs typeface="Times New Roman" pitchFamily="18" charset="0"/>
              </a:rPr>
              <a:t>عن الأعضاء</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وإصدار مطبوعات ومجلات </a:t>
            </a:r>
            <a:r>
              <a:rPr lang="ar-SA" sz="3200" b="1" dirty="0" err="1" smtClean="0">
                <a:latin typeface="Times New Roman" pitchFamily="18" charset="0"/>
                <a:cs typeface="Times New Roman" pitchFamily="18" charset="0"/>
              </a:rPr>
              <a:t>و</a:t>
            </a:r>
            <a:r>
              <a:rPr lang="ar-DZ" sz="3200" b="1" dirty="0" smtClean="0">
                <a:latin typeface="Times New Roman" pitchFamily="18" charset="0"/>
                <a:cs typeface="Times New Roman" pitchFamily="18" charset="0"/>
              </a:rPr>
              <a:t>إ</a:t>
            </a:r>
            <a:r>
              <a:rPr lang="ar-SA" sz="3200" b="1" dirty="0" smtClean="0">
                <a:latin typeface="Times New Roman" pitchFamily="18" charset="0"/>
                <a:cs typeface="Times New Roman" pitchFamily="18" charset="0"/>
              </a:rPr>
              <a:t>حصاءات خاصة بالتأمين.</a:t>
            </a:r>
            <a:endParaRPr lang="fr-FR" sz="3200" b="1" dirty="0">
              <a:latin typeface="Times New Roman" pitchFamily="18" charset="0"/>
              <a:cs typeface="Times New Roman" pitchFamily="18" charset="0"/>
            </a:endParaRPr>
          </a:p>
        </p:txBody>
      </p:sp>
      <p:sp>
        <p:nvSpPr>
          <p:cNvPr id="4" name="Rectangle 3"/>
          <p:cNvSpPr/>
          <p:nvPr/>
        </p:nvSpPr>
        <p:spPr>
          <a:xfrm>
            <a:off x="5410200" y="838200"/>
            <a:ext cx="3387466" cy="646331"/>
          </a:xfrm>
          <a:prstGeom prst="rect">
            <a:avLst/>
          </a:prstGeom>
        </p:spPr>
        <p:txBody>
          <a:bodyPr wrap="none">
            <a:spAutoFit/>
          </a:bodyPr>
          <a:lstStyle/>
          <a:p>
            <a:pPr algn="just" rtl="1"/>
            <a:r>
              <a:rPr lang="ar-DZ" sz="3600" b="1" dirty="0" smtClean="0">
                <a:solidFill>
                  <a:srgbClr val="FF0000"/>
                </a:solidFill>
                <a:latin typeface="Times New Roman" pitchFamily="18" charset="0"/>
                <a:cs typeface="Times New Roman" pitchFamily="18" charset="0"/>
              </a:rPr>
              <a:t>وظائف </a:t>
            </a:r>
            <a:r>
              <a:rPr lang="ar-SA" sz="3600" b="1" dirty="0" smtClean="0">
                <a:solidFill>
                  <a:srgbClr val="FF0000"/>
                </a:solidFill>
                <a:latin typeface="Times New Roman" pitchFamily="18" charset="0"/>
                <a:cs typeface="Times New Roman" pitchFamily="18" charset="0"/>
              </a:rPr>
              <a:t>هيئة</a:t>
            </a:r>
            <a:r>
              <a:rPr lang="ar-DZ" sz="3600" b="1" dirty="0" smtClean="0">
                <a:solidFill>
                  <a:srgbClr val="FF0000"/>
                </a:solidFill>
                <a:latin typeface="Times New Roman" pitchFamily="18" charset="0"/>
                <a:cs typeface="Times New Roman" pitchFamily="18" charset="0"/>
              </a:rPr>
              <a:t> </a:t>
            </a:r>
            <a:r>
              <a:rPr lang="ar-DZ" sz="3600" b="1" dirty="0" err="1" smtClean="0">
                <a:solidFill>
                  <a:srgbClr val="FF0000"/>
                </a:solidFill>
                <a:latin typeface="Times New Roman" pitchFamily="18" charset="0"/>
                <a:cs typeface="Times New Roman" pitchFamily="18" charset="0"/>
              </a:rPr>
              <a:t>اللويدز</a:t>
            </a:r>
            <a:r>
              <a:rPr lang="ar-DZ" sz="3600" b="1" dirty="0" smtClean="0">
                <a:solidFill>
                  <a:srgbClr val="FF000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76800" y="609600"/>
            <a:ext cx="4038600" cy="685800"/>
          </a:xfrm>
        </p:spPr>
        <p:txBody>
          <a:bodyPr>
            <a:noAutofit/>
          </a:bodyPr>
          <a:lstStyle/>
          <a:p>
            <a:pPr marL="0" indent="14288" algn="just" rtl="1">
              <a:buNone/>
            </a:pPr>
            <a:r>
              <a:rPr lang="ar-SA" sz="3200" b="1" dirty="0" smtClean="0">
                <a:solidFill>
                  <a:srgbClr val="FF0000"/>
                </a:solidFill>
                <a:latin typeface="Times New Roman" pitchFamily="18" charset="0"/>
                <a:cs typeface="Times New Roman" pitchFamily="18" charset="0"/>
              </a:rPr>
              <a:t>الإطار </a:t>
            </a:r>
            <a:r>
              <a:rPr lang="ar-SA" sz="3200" b="1" dirty="0" err="1" smtClean="0">
                <a:solidFill>
                  <a:srgbClr val="FF0000"/>
                </a:solidFill>
                <a:latin typeface="Times New Roman" pitchFamily="18" charset="0"/>
                <a:cs typeface="Times New Roman" pitchFamily="18" charset="0"/>
              </a:rPr>
              <a:t>التنظيمى</a:t>
            </a:r>
            <a:r>
              <a:rPr lang="ar-SA" sz="3200" b="1" dirty="0" smtClean="0">
                <a:solidFill>
                  <a:srgbClr val="FF0000"/>
                </a:solidFill>
                <a:latin typeface="Times New Roman" pitchFamily="18" charset="0"/>
                <a:cs typeface="Times New Roman" pitchFamily="18" charset="0"/>
              </a:rPr>
              <a:t> </a:t>
            </a:r>
            <a:r>
              <a:rPr lang="ar-SA" sz="3200" b="1" dirty="0" err="1" smtClean="0">
                <a:solidFill>
                  <a:srgbClr val="FF0000"/>
                </a:solidFill>
                <a:latin typeface="Times New Roman" pitchFamily="18" charset="0"/>
                <a:cs typeface="Times New Roman" pitchFamily="18" charset="0"/>
              </a:rPr>
              <a:t>للويدز</a:t>
            </a:r>
            <a:r>
              <a:rPr lang="ar-DZ" sz="3200" b="1" dirty="0" smtClean="0">
                <a:solidFill>
                  <a:srgbClr val="FF0000"/>
                </a:solidFill>
                <a:latin typeface="Times New Roman" pitchFamily="18" charset="0"/>
                <a:cs typeface="Times New Roman" pitchFamily="18" charset="0"/>
              </a:rPr>
              <a:t>:</a:t>
            </a:r>
            <a:endParaRPr lang="fr-FR" sz="3200" b="1" dirty="0" smtClean="0">
              <a:solidFill>
                <a:srgbClr val="FF0000"/>
              </a:solidFill>
              <a:latin typeface="Times New Roman" pitchFamily="18" charset="0"/>
              <a:cs typeface="Times New Roman" pitchFamily="18" charset="0"/>
            </a:endParaRPr>
          </a:p>
          <a:p>
            <a:pPr marL="0" lvl="0" indent="14288" algn="just" rtl="1">
              <a:buNone/>
            </a:pPr>
            <a:endParaRPr lang="fr-FR" sz="3200" b="1" dirty="0" smtClean="0">
              <a:latin typeface="Times New Roman" pitchFamily="18" charset="0"/>
              <a:cs typeface="Times New Roman" pitchFamily="18" charset="0"/>
            </a:endParaRPr>
          </a:p>
        </p:txBody>
      </p:sp>
      <p:sp>
        <p:nvSpPr>
          <p:cNvPr id="5" name="Espace réservé du contenu 2"/>
          <p:cNvSpPr txBox="1">
            <a:spLocks/>
          </p:cNvSpPr>
          <p:nvPr/>
        </p:nvSpPr>
        <p:spPr>
          <a:xfrm>
            <a:off x="228600" y="1447800"/>
            <a:ext cx="8686800" cy="1143000"/>
          </a:xfrm>
          <a:prstGeom prst="rect">
            <a:avLst/>
          </a:prstGeom>
        </p:spPr>
        <p:txBody>
          <a:bodyPr vert="horz">
            <a:noAutofit/>
          </a:bodyPr>
          <a:lstStyle/>
          <a:p>
            <a:pPr lvl="0" indent="14288" algn="just" rtl="1">
              <a:spcBef>
                <a:spcPts val="600"/>
              </a:spcBef>
              <a:buClr>
                <a:srgbClr val="FF0000"/>
              </a:buClr>
              <a:buSzPct val="100000"/>
              <a:buFont typeface="Wingdings" pitchFamily="2" charset="2"/>
              <a:buChar char="ü"/>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جماعات</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نقابات </a:t>
            </a:r>
            <a:r>
              <a:rPr lang="fr-FR" sz="2800" b="1" dirty="0" err="1" smtClean="0">
                <a:solidFill>
                  <a:srgbClr val="FF0000"/>
                </a:solidFill>
                <a:latin typeface="Times New Roman" pitchFamily="18" charset="0"/>
                <a:cs typeface="Times New Roman" pitchFamily="18" charset="0"/>
              </a:rPr>
              <a:t>Syndicates</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تضم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عدة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أعضاء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مكتتبين </a:t>
            </a:r>
            <a:r>
              <a:rPr kumimoji="0" lang="fr-FR"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Underwriting</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0" lvl="0" indent="14288"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6" name="Espace réservé du contenu 2"/>
          <p:cNvSpPr txBox="1">
            <a:spLocks/>
          </p:cNvSpPr>
          <p:nvPr/>
        </p:nvSpPr>
        <p:spPr>
          <a:xfrm>
            <a:off x="228600" y="2514600"/>
            <a:ext cx="8686800" cy="685800"/>
          </a:xfrm>
          <a:prstGeom prst="rect">
            <a:avLst/>
          </a:prstGeom>
        </p:spPr>
        <p:txBody>
          <a:bodyPr vert="horz">
            <a:noAutofit/>
          </a:bodyPr>
          <a:lstStyle/>
          <a:p>
            <a:pPr lvl="0" indent="14288" algn="just" rtl="1">
              <a:spcBef>
                <a:spcPts val="600"/>
              </a:spcBef>
              <a:buClr>
                <a:srgbClr val="FF0000"/>
              </a:buClr>
              <a:buSzPct val="100000"/>
              <a:buFont typeface="Wingdings" pitchFamily="2" charset="2"/>
              <a:buChar char="ü"/>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خبير (مكتتب</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lang="fr-FR" sz="2800" b="1" dirty="0" err="1" smtClean="0">
                <a:solidFill>
                  <a:srgbClr val="FF0000"/>
                </a:solidFill>
                <a:latin typeface="Times New Roman" pitchFamily="18" charset="0"/>
                <a:cs typeface="Times New Roman" pitchFamily="18" charset="0"/>
              </a:rPr>
              <a:t>Underwriter</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lang="ar-DZ" sz="3200" b="1" dirty="0" smtClean="0">
                <a:latin typeface="Times New Roman" pitchFamily="18" charset="0"/>
                <a:cs typeface="Times New Roman" pitchFamily="18" charset="0"/>
              </a:rPr>
              <a:t>م</a:t>
            </a:r>
            <a:r>
              <a:rPr lang="ar-SA" sz="3200" b="1" dirty="0" smtClean="0">
                <a:latin typeface="Times New Roman" pitchFamily="18" charset="0"/>
                <a:cs typeface="Times New Roman" pitchFamily="18" charset="0"/>
              </a:rPr>
              <a:t>مثل </a:t>
            </a:r>
            <a:r>
              <a:rPr lang="ar-DZ" sz="3200" b="1" dirty="0" smtClean="0">
                <a:latin typeface="Times New Roman" pitchFamily="18" charset="0"/>
                <a:cs typeface="Times New Roman" pitchFamily="18" charset="0"/>
              </a:rPr>
              <a:t>ل</a:t>
            </a:r>
            <a:r>
              <a:rPr lang="ar-SA" sz="3200" b="1" dirty="0" smtClean="0">
                <a:latin typeface="Times New Roman" pitchFamily="18" charset="0"/>
                <a:cs typeface="Times New Roman" pitchFamily="18" charset="0"/>
              </a:rPr>
              <a:t>كل جماعة في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قبول </a:t>
            </a:r>
            <a:r>
              <a:rPr kumimoji="0" lang="ar-SA"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التغطيا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a:t>
            </a:r>
          </a:p>
          <a:p>
            <a:pPr marL="0" marR="0" lvl="0" indent="14288"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8" name="Espace réservé du contenu 2"/>
          <p:cNvSpPr txBox="1">
            <a:spLocks/>
          </p:cNvSpPr>
          <p:nvPr/>
        </p:nvSpPr>
        <p:spPr>
          <a:xfrm>
            <a:off x="228600" y="3733800"/>
            <a:ext cx="8686800" cy="1143000"/>
          </a:xfrm>
          <a:prstGeom prst="rect">
            <a:avLst/>
          </a:prstGeom>
        </p:spPr>
        <p:txBody>
          <a:bodyPr vert="horz">
            <a:noAutofit/>
          </a:bodyPr>
          <a:lstStyle/>
          <a:p>
            <a:pPr lvl="0" indent="14288" algn="just" rtl="1">
              <a:spcBef>
                <a:spcPts val="600"/>
              </a:spcBef>
              <a:buClr>
                <a:srgbClr val="FF0000"/>
              </a:buClr>
              <a:buSzPct val="100000"/>
              <a:buFont typeface="Wingdings" pitchFamily="2" charset="2"/>
              <a:buChar char="ü"/>
            </a:pPr>
            <a:r>
              <a:rPr lang="ar-DZ" sz="3200" b="1" dirty="0" smtClean="0">
                <a:solidFill>
                  <a:srgbClr val="FF0000"/>
                </a:solidFill>
                <a:latin typeface="Times New Roman" pitchFamily="18" charset="0"/>
                <a:cs typeface="Times New Roman" pitchFamily="18" charset="0"/>
              </a:rPr>
              <a:t> </a:t>
            </a:r>
            <a:r>
              <a:rPr lang="ar-SA" sz="3200" b="1" dirty="0" smtClean="0">
                <a:solidFill>
                  <a:srgbClr val="FF0000"/>
                </a:solidFill>
                <a:latin typeface="Times New Roman" pitchFamily="18" charset="0"/>
                <a:cs typeface="Times New Roman" pitchFamily="18" charset="0"/>
              </a:rPr>
              <a:t>سمسار </a:t>
            </a:r>
            <a:r>
              <a:rPr lang="fr-FR" sz="2800" b="1" dirty="0" smtClean="0">
                <a:solidFill>
                  <a:srgbClr val="FF0000"/>
                </a:solidFill>
                <a:latin typeface="Times New Roman" pitchFamily="18" charset="0"/>
                <a:cs typeface="Times New Roman" pitchFamily="18" charset="0"/>
              </a:rPr>
              <a:t>Broker</a:t>
            </a:r>
            <a:r>
              <a:rPr lang="ar-DZ" sz="28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مقيد في سجل السماسرة الخاص </a:t>
            </a:r>
            <a:r>
              <a:rPr lang="ar-SA" sz="3200" b="1" dirty="0" err="1" smtClean="0">
                <a:latin typeface="Times New Roman" pitchFamily="18" charset="0"/>
                <a:cs typeface="Times New Roman" pitchFamily="18" charset="0"/>
              </a:rPr>
              <a:t>باللويدز</a:t>
            </a:r>
            <a:r>
              <a:rPr lang="ar-DZ" sz="3200" b="1" dirty="0" smtClean="0">
                <a:latin typeface="Times New Roman" pitchFamily="18" charset="0"/>
                <a:cs typeface="Times New Roman" pitchFamily="18" charset="0"/>
              </a:rPr>
              <a:t>، </a:t>
            </a:r>
            <a:r>
              <a:rPr lang="ar-DZ" sz="3200" b="1" dirty="0" err="1" smtClean="0">
                <a:latin typeface="Times New Roman" pitchFamily="18" charset="0"/>
                <a:cs typeface="Times New Roman" pitchFamily="18" charset="0"/>
              </a:rPr>
              <a:t>و</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لا تقبل أي عملية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تأمين</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إلا عن طريق</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ه.</a:t>
            </a:r>
          </a:p>
          <a:p>
            <a:pPr marL="0" marR="0" lvl="0" indent="14288"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609600"/>
            <a:ext cx="8610600" cy="6172200"/>
          </a:xfrm>
        </p:spPr>
        <p:txBody>
          <a:bodyPr>
            <a:noAutofit/>
          </a:bodyPr>
          <a:lstStyle/>
          <a:p>
            <a:pPr algn="just" rtl="1">
              <a:buNone/>
            </a:pPr>
            <a:r>
              <a:rPr lang="ar-SA" sz="3200" b="1" dirty="0" smtClean="0">
                <a:solidFill>
                  <a:srgbClr val="FF0000"/>
                </a:solidFill>
                <a:latin typeface="Times New Roman" pitchFamily="18" charset="0"/>
                <a:cs typeface="Times New Roman" pitchFamily="18" charset="0"/>
              </a:rPr>
              <a:t>إجراءات </a:t>
            </a:r>
            <a:r>
              <a:rPr lang="ar-DZ" sz="3200" b="1" dirty="0" smtClean="0">
                <a:solidFill>
                  <a:srgbClr val="FF0000"/>
                </a:solidFill>
                <a:latin typeface="Times New Roman" pitchFamily="18" charset="0"/>
                <a:cs typeface="Times New Roman" pitchFamily="18" charset="0"/>
              </a:rPr>
              <a:t>التأمين في هيئة اللويدز</a:t>
            </a:r>
            <a:r>
              <a:rPr lang="ar-SA" sz="3200" b="1" dirty="0" smtClean="0">
                <a:solidFill>
                  <a:srgbClr val="FF0000"/>
                </a:solidFill>
                <a:latin typeface="Times New Roman" pitchFamily="18" charset="0"/>
                <a:cs typeface="Times New Roman" pitchFamily="18" charset="0"/>
              </a:rPr>
              <a:t>:</a:t>
            </a:r>
            <a:endParaRPr lang="fr-FR" sz="3200" b="1" dirty="0" smtClean="0">
              <a:solidFill>
                <a:srgbClr val="FF0000"/>
              </a:solidFill>
              <a:latin typeface="Times New Roman" pitchFamily="18" charset="0"/>
              <a:cs typeface="Times New Roman" pitchFamily="18" charset="0"/>
            </a:endParaRPr>
          </a:p>
          <a:p>
            <a:pPr marL="0" lvl="0" indent="0" algn="just" rtl="1">
              <a:buClr>
                <a:srgbClr val="FF0000"/>
              </a:buClr>
              <a:buSzPct val="80000"/>
              <a:buFont typeface="Wingdings" pitchFamily="2" charset="2"/>
              <a:buChar char="Ø"/>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يبحث طالب التأمين عن أحد سماسرة اللويدز، ويطلب منه تغطية خطره نظير</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عمولة كنسبة من قسط التأمين، ولا يمكن أن يغطي أعضاء اللويدز خطرا يقدم لهم مباشرة، بل </a:t>
            </a:r>
            <a:r>
              <a:rPr lang="ar-DZ" sz="2800" b="1" dirty="0" smtClean="0">
                <a:latin typeface="Times New Roman" pitchFamily="18" charset="0"/>
                <a:cs typeface="Times New Roman" pitchFamily="18" charset="0"/>
              </a:rPr>
              <a:t>يكون </a:t>
            </a:r>
            <a:r>
              <a:rPr lang="ar-SA" sz="2800" b="1" dirty="0" smtClean="0">
                <a:latin typeface="Times New Roman" pitchFamily="18" charset="0"/>
                <a:cs typeface="Times New Roman" pitchFamily="18" charset="0"/>
              </a:rPr>
              <a:t>عن طريق أحد </a:t>
            </a:r>
            <a:r>
              <a:rPr lang="ar-SA" sz="2800" b="1" dirty="0" err="1" smtClean="0">
                <a:latin typeface="Times New Roman" pitchFamily="18" charset="0"/>
                <a:cs typeface="Times New Roman" pitchFamily="18" charset="0"/>
              </a:rPr>
              <a:t>سمس</a:t>
            </a:r>
            <a:r>
              <a:rPr lang="ar-DZ" sz="2800" b="1" dirty="0" err="1" smtClean="0">
                <a:latin typeface="Times New Roman" pitchFamily="18" charset="0"/>
                <a:cs typeface="Times New Roman" pitchFamily="18" charset="0"/>
              </a:rPr>
              <a:t>ار</a:t>
            </a:r>
            <a:r>
              <a:rPr lang="ar-SA" sz="2800" b="1" dirty="0" smtClean="0">
                <a:latin typeface="Times New Roman" pitchFamily="18" charset="0"/>
                <a:cs typeface="Times New Roman" pitchFamily="18" charset="0"/>
              </a:rPr>
              <a:t> معترف به  ومسجل لدى هيئة اللويدز</a:t>
            </a:r>
            <a:r>
              <a:rPr lang="fr-FR" sz="2800" b="1" dirty="0" smtClean="0">
                <a:latin typeface="Times New Roman" pitchFamily="18" charset="0"/>
                <a:cs typeface="Times New Roman" pitchFamily="18" charset="0"/>
              </a:rPr>
              <a:t>.</a:t>
            </a:r>
          </a:p>
          <a:p>
            <a:pPr marL="0" lvl="0" indent="0" algn="just" rtl="1">
              <a:buClr>
                <a:srgbClr val="FF0000"/>
              </a:buClr>
              <a:buSzPct val="80000"/>
              <a:buFont typeface="Wingdings" pitchFamily="2" charset="2"/>
              <a:buChar char="Ø"/>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يقوم</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السمسار</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بتمرير</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بطاقة</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الخطر</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على</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أعضاء</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أو</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وكلاء</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الاكتتاب،</a:t>
            </a:r>
            <a:r>
              <a:rPr lang="ar-DZ" sz="2800" b="1" dirty="0" smtClean="0">
                <a:latin typeface="Times New Roman" pitchFamily="18" charset="0"/>
                <a:cs typeface="Times New Roman" pitchFamily="18" charset="0"/>
              </a:rPr>
              <a:t> ل</a:t>
            </a:r>
            <a:r>
              <a:rPr lang="ar-SA" sz="2800" b="1" dirty="0" smtClean="0">
                <a:latin typeface="Times New Roman" pitchFamily="18" charset="0"/>
                <a:cs typeface="Times New Roman" pitchFamily="18" charset="0"/>
              </a:rPr>
              <a:t>قوم كل منهم بتغطية نسبة من الخطر </a:t>
            </a:r>
            <a:r>
              <a:rPr lang="ar-DZ" sz="2800" b="1" dirty="0" smtClean="0">
                <a:latin typeface="Times New Roman" pitchFamily="18" charset="0"/>
                <a:cs typeface="Times New Roman" pitchFamily="18" charset="0"/>
              </a:rPr>
              <a:t>حسب </a:t>
            </a:r>
            <a:r>
              <a:rPr lang="ar-SA" sz="2800" b="1" dirty="0" smtClean="0">
                <a:latin typeface="Times New Roman" pitchFamily="18" charset="0"/>
                <a:cs typeface="Times New Roman" pitchFamily="18" charset="0"/>
              </a:rPr>
              <a:t>إمكانياته المالية، ويستمر السمسار في تمرير البطاقة حتى يغطي الخطر كله بواسطة المكتتبين</a:t>
            </a:r>
            <a:r>
              <a:rPr lang="fr-FR" sz="2800" b="1" dirty="0" smtClean="0">
                <a:latin typeface="Times New Roman" pitchFamily="18" charset="0"/>
                <a:cs typeface="Times New Roman" pitchFamily="18" charset="0"/>
              </a:rPr>
              <a:t>.</a:t>
            </a:r>
          </a:p>
          <a:p>
            <a:pPr marL="0" lvl="0" indent="0" algn="just" rtl="1">
              <a:buClr>
                <a:srgbClr val="FF0000"/>
              </a:buClr>
              <a:buSzPct val="80000"/>
              <a:buFont typeface="Wingdings" pitchFamily="2" charset="2"/>
              <a:buChar char="Ø"/>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يقوم السمسار بحساب القسط اللازم لتغطية الخطر</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المؤمن منه، ثم يطالب المؤمن له بقيمة القسط</a:t>
            </a:r>
            <a:r>
              <a:rPr lang="ar-DZ" sz="2800" b="1" dirty="0" smtClean="0">
                <a:latin typeface="Times New Roman" pitchFamily="18" charset="0"/>
                <a:cs typeface="Times New Roman" pitchFamily="18" charset="0"/>
              </a:rPr>
              <a:t>، ثم </a:t>
            </a:r>
            <a:r>
              <a:rPr lang="ar-SA" sz="2800" b="1" dirty="0" smtClean="0">
                <a:latin typeface="Times New Roman" pitchFamily="18" charset="0"/>
                <a:cs typeface="Times New Roman" pitchFamily="18" charset="0"/>
              </a:rPr>
              <a:t>القسط على المكتتبين كل بنسبة ما اكتتب فيه من الخطر بعد أن يحجز عمولته</a:t>
            </a:r>
            <a:r>
              <a:rPr lang="fr-FR" sz="2800" b="1" dirty="0" smtClean="0">
                <a:latin typeface="Times New Roman" pitchFamily="18" charset="0"/>
                <a:cs typeface="Times New Roman" pitchFamily="18" charset="0"/>
              </a:rPr>
              <a:t>.</a:t>
            </a:r>
            <a:endParaRPr lang="ar-DZ" sz="2800" b="1" dirty="0" smtClean="0">
              <a:latin typeface="Times New Roman" pitchFamily="18" charset="0"/>
              <a:cs typeface="Times New Roman" pitchFamily="18" charset="0"/>
            </a:endParaRPr>
          </a:p>
          <a:p>
            <a:pPr marL="0" lvl="0" indent="0" algn="just" rtl="1">
              <a:buClr>
                <a:srgbClr val="FF0000"/>
              </a:buClr>
              <a:buSzPct val="80000"/>
              <a:buFont typeface="Wingdings" pitchFamily="2" charset="2"/>
              <a:buChar char="Ø"/>
            </a:pPr>
            <a:r>
              <a:rPr lang="fr-FR"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في حالة وقوع الخطر</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يقوم السمسار بتوزيع الخسارة على الأعضاء المكتتبين وتجميعها وسدادها.</a:t>
            </a:r>
            <a:endParaRPr lang="fr-FR" sz="2800" b="1" dirty="0" smtClean="0">
              <a:latin typeface="Times New Roman" pitchFamily="18" charset="0"/>
              <a:cs typeface="Times New Roman" pitchFamily="18" charset="0"/>
            </a:endParaRPr>
          </a:p>
          <a:p>
            <a:pPr marL="0" indent="14288" algn="just" rtl="1">
              <a:buNone/>
            </a:pPr>
            <a:endParaRPr lang="fr-FR"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609600"/>
            <a:ext cx="8610600" cy="1015663"/>
          </a:xfrm>
          <a:prstGeom prst="rect">
            <a:avLst/>
          </a:prstGeom>
        </p:spPr>
        <p:txBody>
          <a:bodyPr wrap="square">
            <a:spAutoFit/>
          </a:bodyPr>
          <a:lstStyle/>
          <a:p>
            <a:pPr algn="just" rtl="1"/>
            <a:r>
              <a:rPr lang="ar-DZ" sz="3600" b="1" dirty="0" smtClean="0">
                <a:solidFill>
                  <a:srgbClr val="FF0000"/>
                </a:solidFill>
                <a:latin typeface="Times New Roman" pitchFamily="18" charset="0"/>
                <a:cs typeface="Times New Roman" pitchFamily="18" charset="0"/>
              </a:rPr>
              <a:t>ج. معهد </a:t>
            </a:r>
            <a:r>
              <a:rPr lang="ar-DZ" sz="3600" b="1" dirty="0" err="1" smtClean="0">
                <a:solidFill>
                  <a:srgbClr val="FF0000"/>
                </a:solidFill>
                <a:latin typeface="Times New Roman" pitchFamily="18" charset="0"/>
                <a:cs typeface="Times New Roman" pitchFamily="18" charset="0"/>
              </a:rPr>
              <a:t>مكتتبي</a:t>
            </a:r>
            <a:r>
              <a:rPr lang="ar-DZ" sz="3600" b="1" dirty="0" smtClean="0">
                <a:solidFill>
                  <a:srgbClr val="FF0000"/>
                </a:solidFill>
                <a:latin typeface="Times New Roman" pitchFamily="18" charset="0"/>
                <a:cs typeface="Times New Roman" pitchFamily="18" charset="0"/>
              </a:rPr>
              <a:t> التأمين بلندن:</a:t>
            </a:r>
          </a:p>
          <a:p>
            <a:pPr rtl="1"/>
            <a:r>
              <a:rPr lang="fr-FR" sz="2400" b="1" dirty="0" smtClean="0">
                <a:solidFill>
                  <a:srgbClr val="FF0000"/>
                </a:solidFill>
                <a:latin typeface="Times New Roman" pitchFamily="18" charset="0"/>
                <a:ea typeface="Times New Roman" pitchFamily="18" charset="0"/>
                <a:cs typeface="Times New Roman" pitchFamily="18" charset="0"/>
              </a:rPr>
              <a:t>Institute of London </a:t>
            </a:r>
            <a:r>
              <a:rPr lang="fr-FR" sz="2400" b="1" dirty="0" err="1" smtClean="0">
                <a:solidFill>
                  <a:srgbClr val="FF0000"/>
                </a:solidFill>
                <a:latin typeface="Times New Roman" pitchFamily="18" charset="0"/>
                <a:ea typeface="Times New Roman" pitchFamily="18" charset="0"/>
                <a:cs typeface="Times New Roman" pitchFamily="18" charset="0"/>
              </a:rPr>
              <a:t>Underwriters</a:t>
            </a:r>
            <a:r>
              <a:rPr lang="fr-FR" sz="2400" b="1" dirty="0" smtClean="0">
                <a:solidFill>
                  <a:srgbClr val="FF0000"/>
                </a:solidFill>
                <a:latin typeface="Times New Roman" pitchFamily="18" charset="0"/>
                <a:ea typeface="Times New Roman" pitchFamily="18" charset="0"/>
                <a:cs typeface="Times New Roman" pitchFamily="18" charset="0"/>
              </a:rPr>
              <a:t> (ILU)</a:t>
            </a:r>
            <a:endParaRPr lang="ar-DZ" sz="2400" b="1" dirty="0" smtClean="0">
              <a:solidFill>
                <a:srgbClr val="FF0000"/>
              </a:solidFill>
              <a:latin typeface="Times New Roman" pitchFamily="18" charset="0"/>
              <a:cs typeface="Times New Roman" pitchFamily="18" charset="0"/>
            </a:endParaRPr>
          </a:p>
        </p:txBody>
      </p:sp>
      <p:sp>
        <p:nvSpPr>
          <p:cNvPr id="43009" name="Rectangle 1"/>
          <p:cNvSpPr>
            <a:spLocks noChangeArrowheads="1"/>
          </p:cNvSpPr>
          <p:nvPr/>
        </p:nvSpPr>
        <p:spPr bwMode="auto">
          <a:xfrm>
            <a:off x="304800" y="1981201"/>
            <a:ext cx="84582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رأت شركات التأمين</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البحري</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بلندن - المنافس التقليدي لهيئة اللويدز </a:t>
            </a:r>
            <a:r>
              <a:rPr lang="ar-SA" sz="3200" b="1" dirty="0" smtClean="0">
                <a:solidFill>
                  <a:srgbClr val="000000"/>
                </a:solidFill>
                <a:latin typeface="Times New Roman" pitchFamily="18" charset="0"/>
                <a:ea typeface="Times New Roman" pitchFamily="18" charset="0"/>
                <a:cs typeface="Times New Roman" pitchFamily="18" charset="0"/>
              </a:rPr>
              <a:t>- </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أنها ليست لها رابطة قوية لمجابهة المشاكل المشتركة بينها، </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فقامت </a:t>
            </a:r>
            <a:r>
              <a:rPr kumimoji="0" lang="ar-DZ"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ب</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إنشاء هذا المجمع </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سنة 1884، وذلك </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للحد من المنافسة الضارة بين</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ها</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وتطوير التأمين البحري، وانضمت </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هيئة اللويدز إلى هذا المجمع للاستفادة بخبرتها </a:t>
            </a:r>
            <a:r>
              <a:rPr kumimoji="0" lang="ar-S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فى</a:t>
            </a:r>
            <a:r>
              <a:rPr kumimoji="0" lang="ar-S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هذا المجال .</a:t>
            </a:r>
            <a:endParaRPr kumimoji="0" lang="en-US"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p:txBody>
      </p:sp>
      <p:sp>
        <p:nvSpPr>
          <p:cNvPr id="6" name="Rectangle 1"/>
          <p:cNvSpPr>
            <a:spLocks noChangeArrowheads="1"/>
          </p:cNvSpPr>
          <p:nvPr/>
        </p:nvSpPr>
        <p:spPr bwMode="auto">
          <a:xfrm>
            <a:off x="304800" y="5059740"/>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قام المعهد </a:t>
            </a:r>
            <a:r>
              <a:rPr kumimoji="0" lang="ar-DZ"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ب</a:t>
            </a:r>
            <a:r>
              <a:rPr kumimoji="0" lang="ar-EG"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إصدار العديد من التغطيات النموذجية الت</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ي</a:t>
            </a:r>
            <a:r>
              <a:rPr kumimoji="0" lang="ar-EG"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لاقت قبولا دوليا </a:t>
            </a:r>
            <a:r>
              <a:rPr kumimoji="0" lang="ar-D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واسعا،</a:t>
            </a:r>
            <a:r>
              <a:rPr kumimoji="0" lang="ar-DZ" sz="32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من أهمها شروط المجمع لتأمين البضائع </a:t>
            </a:r>
            <a:r>
              <a:rPr kumimoji="0" lang="ar-DZ" sz="3200" b="1" i="0" u="none" strike="noStrike" cap="none" normalizeH="0" dirty="0" err="1" smtClean="0">
                <a:ln>
                  <a:noFill/>
                </a:ln>
                <a:solidFill>
                  <a:srgbClr val="000000"/>
                </a:solidFill>
                <a:effectLst/>
                <a:latin typeface="Times New Roman" pitchFamily="18" charset="0"/>
                <a:ea typeface="Times New Roman" pitchFamily="18" charset="0"/>
                <a:cs typeface="Times New Roman" pitchFamily="18" charset="0"/>
              </a:rPr>
              <a:t>أ</a:t>
            </a:r>
            <a:r>
              <a:rPr kumimoji="0" lang="ar-DZ" sz="32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ar-DZ" sz="3200" b="1" i="0" u="none" strike="noStrike" cap="none" normalizeH="0" dirty="0" err="1" smtClean="0">
                <a:ln>
                  <a:noFill/>
                </a:ln>
                <a:solidFill>
                  <a:srgbClr val="000000"/>
                </a:solidFill>
                <a:effectLst/>
                <a:latin typeface="Times New Roman" pitchFamily="18" charset="0"/>
                <a:ea typeface="Times New Roman" pitchFamily="18" charset="0"/>
                <a:cs typeface="Times New Roman" pitchFamily="18" charset="0"/>
              </a:rPr>
              <a:t>ب</a:t>
            </a:r>
            <a:r>
              <a:rPr kumimoji="0" lang="ar-DZ" sz="32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وج، وشروط المعهد لتأمين السفن.</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1600200"/>
            <a:ext cx="8610600" cy="609600"/>
          </a:xfrm>
        </p:spPr>
        <p:txBody>
          <a:bodyPr>
            <a:normAutofit/>
          </a:bodyPr>
          <a:lstStyle/>
          <a:p>
            <a:pPr marL="0" lvl="0" indent="0" algn="just" rtl="1">
              <a:buClr>
                <a:srgbClr val="FF0000"/>
              </a:buClr>
              <a:buSzPct val="100000"/>
              <a:buFont typeface="Wingdings" pitchFamily="2" charset="2"/>
              <a:buChar char="ü"/>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التأمين على السفن وجميع معداتها </a:t>
            </a:r>
            <a:r>
              <a:rPr lang="ar-DZ" sz="3200" b="1" dirty="0" smtClean="0">
                <a:latin typeface="Times New Roman" pitchFamily="18" charset="0"/>
                <a:cs typeface="Times New Roman" pitchFamily="18" charset="0"/>
              </a:rPr>
              <a:t>ومؤنها </a:t>
            </a:r>
            <a:r>
              <a:rPr lang="ar-SA" sz="3200" b="1" dirty="0" smtClean="0">
                <a:latin typeface="Times New Roman" pitchFamily="18" charset="0"/>
                <a:cs typeface="Times New Roman" pitchFamily="18" charset="0"/>
              </a:rPr>
              <a:t>اللازمة للملاحة؛</a:t>
            </a:r>
            <a:endParaRPr lang="fr-FR" sz="3200" dirty="0"/>
          </a:p>
        </p:txBody>
      </p:sp>
      <p:sp>
        <p:nvSpPr>
          <p:cNvPr id="4" name="Rectangle 3"/>
          <p:cNvSpPr/>
          <p:nvPr/>
        </p:nvSpPr>
        <p:spPr>
          <a:xfrm>
            <a:off x="4876800" y="609600"/>
            <a:ext cx="3897221"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5. </a:t>
            </a:r>
            <a:r>
              <a:rPr lang="ar-SA" sz="3600" b="1" dirty="0" smtClean="0">
                <a:solidFill>
                  <a:srgbClr val="FF0000"/>
                </a:solidFill>
                <a:latin typeface="Times New Roman" pitchFamily="18" charset="0"/>
                <a:cs typeface="Times New Roman" pitchFamily="18" charset="0"/>
              </a:rPr>
              <a:t>أنواع التأمين البحري:</a:t>
            </a:r>
            <a:endParaRPr lang="fr-FR" sz="3600" b="1" dirty="0"/>
          </a:p>
        </p:txBody>
      </p:sp>
      <p:sp>
        <p:nvSpPr>
          <p:cNvPr id="6" name="Espace réservé du contenu 2"/>
          <p:cNvSpPr txBox="1">
            <a:spLocks/>
          </p:cNvSpPr>
          <p:nvPr/>
        </p:nvSpPr>
        <p:spPr>
          <a:xfrm>
            <a:off x="152400" y="2438400"/>
            <a:ext cx="8610600" cy="6096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rgbClr val="FF0000"/>
              </a:buClr>
              <a:buSzPct val="100000"/>
              <a:buFont typeface="Wingdings" pitchFamily="2" charset="2"/>
              <a:buChar char="ü"/>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الـتأمين على البضائع</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عدا الأمتعة والمؤن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الشخصية؛</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Espace réservé du contenu 2"/>
          <p:cNvSpPr txBox="1">
            <a:spLocks/>
          </p:cNvSpPr>
          <p:nvPr/>
        </p:nvSpPr>
        <p:spPr>
          <a:xfrm>
            <a:off x="152400" y="3276600"/>
            <a:ext cx="8610600" cy="6858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rgbClr val="FF0000"/>
              </a:buClr>
              <a:buSzPct val="100000"/>
              <a:buFont typeface="Wingdings" pitchFamily="2" charset="2"/>
              <a:buChar char="ü"/>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التأمين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أجرة النقل الم</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ستحق</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عند وصول البضاعة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أو السفينة.</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l" defTabSz="914400" rtl="0" eaLnBrk="1" fontAlgn="auto" latinLnBrk="0" hangingPunct="1">
              <a:lnSpc>
                <a:spcPct val="100000"/>
              </a:lnSpc>
              <a:spcBef>
                <a:spcPts val="600"/>
              </a:spcBef>
              <a:spcAft>
                <a:spcPts val="0"/>
              </a:spcAft>
              <a:buClr>
                <a:schemeClr val="tx2"/>
              </a:buClr>
              <a:buSzPct val="73000"/>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Espace réservé du contenu 2"/>
          <p:cNvSpPr txBox="1">
            <a:spLocks/>
          </p:cNvSpPr>
          <p:nvPr/>
        </p:nvSpPr>
        <p:spPr>
          <a:xfrm>
            <a:off x="152400" y="4114800"/>
            <a:ext cx="8610600" cy="7620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rgbClr val="FF0000"/>
              </a:buClr>
              <a:buSzPct val="100000"/>
              <a:buFont typeface="Wingdings" pitchFamily="2" charset="2"/>
              <a:buChar char="ü"/>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التأمين على المسافرين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ما يحملونه من أمتعة ثمينة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Char char=""/>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828800"/>
            <a:ext cx="8534400" cy="2133600"/>
          </a:xfrm>
        </p:spPr>
        <p:txBody>
          <a:bodyPr>
            <a:noAutofit/>
          </a:bodyPr>
          <a:lstStyle/>
          <a:p>
            <a:pPr marL="0" indent="0" algn="just" rtl="1">
              <a:buNone/>
            </a:pPr>
            <a:r>
              <a:rPr lang="ar-DZ" sz="3200" b="1" dirty="0" smtClean="0">
                <a:latin typeface="Times New Roman" pitchFamily="18" charset="0"/>
                <a:cs typeface="Times New Roman" pitchFamily="18" charset="0"/>
              </a:rPr>
              <a:t>هي </a:t>
            </a:r>
            <a:r>
              <a:rPr lang="ar-SA" sz="3200" b="1" dirty="0" smtClean="0">
                <a:latin typeface="Times New Roman" pitchFamily="18" charset="0"/>
                <a:cs typeface="Times New Roman" pitchFamily="18" charset="0"/>
              </a:rPr>
              <a:t>ال</a:t>
            </a:r>
            <a:r>
              <a:rPr lang="ar-DZ" sz="3200" b="1" dirty="0" smtClean="0">
                <a:latin typeface="Times New Roman" pitchFamily="18" charset="0"/>
                <a:cs typeface="Times New Roman" pitchFamily="18" charset="0"/>
              </a:rPr>
              <a:t>م</a:t>
            </a:r>
            <a:r>
              <a:rPr lang="ar-SA" sz="3200" b="1" dirty="0" smtClean="0">
                <a:latin typeface="Times New Roman" pitchFamily="18" charset="0"/>
                <a:cs typeface="Times New Roman" pitchFamily="18" charset="0"/>
              </a:rPr>
              <a:t>خ</a:t>
            </a:r>
            <a:r>
              <a:rPr lang="ar-DZ" sz="3200" b="1" dirty="0" smtClean="0">
                <a:latin typeface="Times New Roman" pitchFamily="18" charset="0"/>
                <a:cs typeface="Times New Roman" pitchFamily="18" charset="0"/>
              </a:rPr>
              <a:t>ا</a:t>
            </a:r>
            <a:r>
              <a:rPr lang="ar-SA" sz="3200" b="1" dirty="0" smtClean="0">
                <a:latin typeface="Times New Roman" pitchFamily="18" charset="0"/>
                <a:cs typeface="Times New Roman" pitchFamily="18" charset="0"/>
              </a:rPr>
              <a:t>طر الناشئ</a:t>
            </a:r>
            <a:r>
              <a:rPr lang="ar-DZ" sz="3200" b="1" dirty="0" smtClean="0">
                <a:latin typeface="Times New Roman" pitchFamily="18" charset="0"/>
                <a:cs typeface="Times New Roman" pitchFamily="18" charset="0"/>
              </a:rPr>
              <a:t>ة</a:t>
            </a:r>
            <a:r>
              <a:rPr lang="ar-SA" sz="3200" b="1" dirty="0" smtClean="0">
                <a:latin typeface="Times New Roman" pitchFamily="18" charset="0"/>
                <a:cs typeface="Times New Roman" pitchFamily="18" charset="0"/>
              </a:rPr>
              <a:t> عن </a:t>
            </a:r>
            <a:r>
              <a:rPr lang="ar-DZ" sz="3200" b="1" dirty="0" smtClean="0">
                <a:latin typeface="Times New Roman" pitchFamily="18" charset="0"/>
                <a:cs typeface="Times New Roman" pitchFamily="18" charset="0"/>
              </a:rPr>
              <a:t>الرحلة </a:t>
            </a:r>
            <a:r>
              <a:rPr lang="ar-SA" sz="3200" b="1" dirty="0" smtClean="0">
                <a:latin typeface="Times New Roman" pitchFamily="18" charset="0"/>
                <a:cs typeface="Times New Roman" pitchFamily="18" charset="0"/>
              </a:rPr>
              <a:t>البحرية أو العمليات التابعة </a:t>
            </a:r>
            <a:r>
              <a:rPr lang="ar-DZ" sz="3200" b="1" dirty="0" smtClean="0">
                <a:latin typeface="Times New Roman" pitchFamily="18" charset="0"/>
                <a:cs typeface="Times New Roman" pitchFamily="18" charset="0"/>
              </a:rPr>
              <a:t>لها</a:t>
            </a:r>
            <a:r>
              <a:rPr lang="ar-SA" sz="3200" b="1" dirty="0" smtClean="0">
                <a:latin typeface="Times New Roman" pitchFamily="18" charset="0"/>
                <a:cs typeface="Times New Roman" pitchFamily="18" charset="0"/>
              </a:rPr>
              <a:t>،</a:t>
            </a:r>
            <a:r>
              <a:rPr lang="ar-DZ" sz="3200" b="1" dirty="0" smtClean="0">
                <a:latin typeface="Times New Roman" pitchFamily="18" charset="0"/>
                <a:cs typeface="Times New Roman" pitchFamily="18" charset="0"/>
              </a:rPr>
              <a:t> ت</a:t>
            </a:r>
            <a:r>
              <a:rPr lang="ar-SA" sz="3200" b="1" dirty="0" smtClean="0">
                <a:latin typeface="Times New Roman" pitchFamily="18" charset="0"/>
                <a:cs typeface="Times New Roman" pitchFamily="18" charset="0"/>
              </a:rPr>
              <a:t>شمل أي خطر تعرض له السفينة، </a:t>
            </a:r>
            <a:r>
              <a:rPr lang="ar-DZ" sz="3200" b="1" dirty="0" smtClean="0">
                <a:latin typeface="Times New Roman" pitchFamily="18" charset="0"/>
                <a:cs typeface="Times New Roman" pitchFamily="18" charset="0"/>
              </a:rPr>
              <a:t>ال</a:t>
            </a:r>
            <a:r>
              <a:rPr lang="ar-SA" sz="3200" b="1" dirty="0" smtClean="0">
                <a:latin typeface="Times New Roman" pitchFamily="18" charset="0"/>
                <a:cs typeface="Times New Roman" pitchFamily="18" charset="0"/>
              </a:rPr>
              <a:t>أفراد، </a:t>
            </a:r>
            <a:r>
              <a:rPr lang="ar-DZ" sz="3200" b="1" dirty="0" smtClean="0">
                <a:latin typeface="Times New Roman" pitchFamily="18" charset="0"/>
                <a:cs typeface="Times New Roman" pitchFamily="18" charset="0"/>
              </a:rPr>
              <a:t>ال</a:t>
            </a:r>
            <a:r>
              <a:rPr lang="ar-SA" sz="3200" b="1" dirty="0" smtClean="0">
                <a:latin typeface="Times New Roman" pitchFamily="18" charset="0"/>
                <a:cs typeface="Times New Roman" pitchFamily="18" charset="0"/>
              </a:rPr>
              <a:t>تجهيزات </a:t>
            </a:r>
            <a:r>
              <a:rPr lang="ar-SA" sz="3200" b="1" dirty="0" err="1" smtClean="0">
                <a:latin typeface="Times New Roman" pitchFamily="18" charset="0"/>
                <a:cs typeface="Times New Roman" pitchFamily="18" charset="0"/>
              </a:rPr>
              <a:t>و</a:t>
            </a:r>
            <a:r>
              <a:rPr lang="ar-DZ" sz="3200" b="1" dirty="0" smtClean="0">
                <a:latin typeface="Times New Roman" pitchFamily="18" charset="0"/>
                <a:cs typeface="Times New Roman" pitchFamily="18" charset="0"/>
              </a:rPr>
              <a:t>ال</a:t>
            </a:r>
            <a:r>
              <a:rPr lang="ar-SA" sz="3200" b="1" dirty="0" smtClean="0">
                <a:latin typeface="Times New Roman" pitchFamily="18" charset="0"/>
                <a:cs typeface="Times New Roman" pitchFamily="18" charset="0"/>
              </a:rPr>
              <a:t>مؤن</a:t>
            </a:r>
            <a:r>
              <a:rPr lang="ar-DZ" sz="3200" b="1" dirty="0" smtClean="0">
                <a:latin typeface="Times New Roman" pitchFamily="18" charset="0"/>
                <a:cs typeface="Times New Roman" pitchFamily="18" charset="0"/>
              </a:rPr>
              <a:t>، </a:t>
            </a:r>
            <a:r>
              <a:rPr lang="ar-SA" sz="3200" b="1" dirty="0" smtClean="0">
                <a:solidFill>
                  <a:srgbClr val="FF0000"/>
                </a:solidFill>
                <a:latin typeface="Times New Roman" pitchFamily="18" charset="0"/>
                <a:cs typeface="Times New Roman" pitchFamily="18" charset="0"/>
              </a:rPr>
              <a:t>البضائع</a:t>
            </a:r>
            <a:r>
              <a:rPr lang="ar-SA" sz="3200" b="1" dirty="0" smtClean="0">
                <a:latin typeface="Times New Roman" pitchFamily="18" charset="0"/>
                <a:cs typeface="Times New Roman" pitchFamily="18" charset="0"/>
              </a:rPr>
              <a:t>، شرط تحققه</a:t>
            </a:r>
            <a:r>
              <a:rPr lang="ar-DZ" sz="3200" b="1" dirty="0" smtClean="0">
                <a:latin typeface="Times New Roman" pitchFamily="18" charset="0"/>
                <a:cs typeface="Times New Roman" pitchFamily="18" charset="0"/>
              </a:rPr>
              <a:t>ا</a:t>
            </a:r>
            <a:r>
              <a:rPr lang="ar-SA" sz="3200" b="1" dirty="0" smtClean="0">
                <a:latin typeface="Times New Roman" pitchFamily="18" charset="0"/>
                <a:cs typeface="Times New Roman" pitchFamily="18" charset="0"/>
              </a:rPr>
              <a:t> في البحر، </a:t>
            </a:r>
            <a:r>
              <a:rPr lang="ar-SA" sz="3200" b="1" dirty="0" smtClean="0">
                <a:solidFill>
                  <a:srgbClr val="FF0000"/>
                </a:solidFill>
                <a:latin typeface="Times New Roman" pitchFamily="18" charset="0"/>
                <a:cs typeface="Times New Roman" pitchFamily="18" charset="0"/>
              </a:rPr>
              <a:t>ويجوز أن </a:t>
            </a:r>
            <a:r>
              <a:rPr lang="ar-DZ" sz="3200" b="1" dirty="0" smtClean="0">
                <a:solidFill>
                  <a:srgbClr val="FF0000"/>
                </a:solidFill>
                <a:latin typeface="Times New Roman" pitchFamily="18" charset="0"/>
                <a:cs typeface="Times New Roman" pitchFamily="18" charset="0"/>
              </a:rPr>
              <a:t>ت</a:t>
            </a:r>
            <a:r>
              <a:rPr lang="ar-SA" sz="3200" b="1" dirty="0" err="1" smtClean="0">
                <a:solidFill>
                  <a:srgbClr val="FF0000"/>
                </a:solidFill>
                <a:latin typeface="Times New Roman" pitchFamily="18" charset="0"/>
                <a:cs typeface="Times New Roman" pitchFamily="18" charset="0"/>
              </a:rPr>
              <a:t>متد</a:t>
            </a:r>
            <a:r>
              <a:rPr lang="ar-SA" sz="3200" b="1" dirty="0" smtClean="0">
                <a:solidFill>
                  <a:srgbClr val="FF0000"/>
                </a:solidFill>
                <a:latin typeface="Times New Roman" pitchFamily="18" charset="0"/>
                <a:cs typeface="Times New Roman" pitchFamily="18" charset="0"/>
              </a:rPr>
              <a:t> </a:t>
            </a:r>
            <a:r>
              <a:rPr lang="ar-DZ" sz="3200" b="1" dirty="0" smtClean="0">
                <a:solidFill>
                  <a:srgbClr val="FF0000"/>
                </a:solidFill>
                <a:latin typeface="Times New Roman" pitchFamily="18" charset="0"/>
                <a:cs typeface="Times New Roman" pitchFamily="18" charset="0"/>
              </a:rPr>
              <a:t>ل</a:t>
            </a:r>
            <a:r>
              <a:rPr lang="ar-SA" sz="3200" b="1" dirty="0" smtClean="0">
                <a:solidFill>
                  <a:srgbClr val="FF0000"/>
                </a:solidFill>
                <a:latin typeface="Times New Roman" pitchFamily="18" charset="0"/>
                <a:cs typeface="Times New Roman" pitchFamily="18" charset="0"/>
              </a:rPr>
              <a:t>لبر</a:t>
            </a:r>
            <a:r>
              <a:rPr lang="ar-SA" sz="3200" b="1" dirty="0" smtClean="0">
                <a:latin typeface="Times New Roman" pitchFamily="18" charset="0"/>
                <a:cs typeface="Times New Roman" pitchFamily="18" charset="0"/>
              </a:rPr>
              <a:t>، إذا تضمن عقد التأمين </a:t>
            </a:r>
            <a:r>
              <a:rPr lang="ar-DZ" sz="3200" b="1" dirty="0" smtClean="0">
                <a:latin typeface="Times New Roman" pitchFamily="18" charset="0"/>
                <a:cs typeface="Times New Roman" pitchFamily="18" charset="0"/>
              </a:rPr>
              <a:t>ذلك.</a:t>
            </a:r>
            <a:endParaRPr lang="fr-FR" sz="3200" b="1" dirty="0" smtClean="0">
              <a:latin typeface="Times New Roman" pitchFamily="18" charset="0"/>
              <a:cs typeface="Times New Roman" pitchFamily="18" charset="0"/>
            </a:endParaRPr>
          </a:p>
        </p:txBody>
      </p:sp>
      <p:sp>
        <p:nvSpPr>
          <p:cNvPr id="4" name="Rectangle 3"/>
          <p:cNvSpPr/>
          <p:nvPr/>
        </p:nvSpPr>
        <p:spPr>
          <a:xfrm>
            <a:off x="5334000" y="877669"/>
            <a:ext cx="3318537" cy="646331"/>
          </a:xfrm>
          <a:prstGeom prst="rect">
            <a:avLst/>
          </a:prstGeom>
        </p:spPr>
        <p:txBody>
          <a:bodyPr wrap="none">
            <a:spAutoFit/>
          </a:bodyPr>
          <a:lstStyle/>
          <a:p>
            <a:pPr algn="justLow" rtl="1"/>
            <a:r>
              <a:rPr lang="ar-DZ" sz="3600" b="1" dirty="0" smtClean="0">
                <a:solidFill>
                  <a:srgbClr val="FF0000"/>
                </a:solidFill>
                <a:latin typeface="Times New Roman" pitchFamily="18" charset="0"/>
                <a:cs typeface="Times New Roman" pitchFamily="18" charset="0"/>
              </a:rPr>
              <a:t>6. المخاطر البحرية: </a:t>
            </a:r>
            <a:endParaRPr lang="fr-FR" sz="36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828800"/>
            <a:ext cx="8686800" cy="1143000"/>
          </a:xfrm>
        </p:spPr>
        <p:txBody>
          <a:bodyPr>
            <a:normAutofit/>
          </a:bodyPr>
          <a:lstStyle/>
          <a:p>
            <a:pPr marL="0" lvl="0" indent="0" algn="just" rtl="1">
              <a:buNone/>
            </a:pPr>
            <a:r>
              <a:rPr lang="ar-DZ" sz="3200" b="1" dirty="0" smtClean="0">
                <a:solidFill>
                  <a:srgbClr val="FF0000"/>
                </a:solidFill>
                <a:latin typeface="Times New Roman" pitchFamily="18" charset="0"/>
                <a:cs typeface="Times New Roman" pitchFamily="18" charset="0"/>
              </a:rPr>
              <a:t>أ. </a:t>
            </a:r>
            <a:r>
              <a:rPr lang="ar-SA" sz="3200" b="1" dirty="0" smtClean="0">
                <a:solidFill>
                  <a:srgbClr val="FF0000"/>
                </a:solidFill>
                <a:latin typeface="Times New Roman" pitchFamily="18" charset="0"/>
                <a:cs typeface="Times New Roman" pitchFamily="18" charset="0"/>
              </a:rPr>
              <a:t>المخاطر البحرية </a:t>
            </a:r>
            <a:r>
              <a:rPr lang="fr-FR" sz="3200" b="1" dirty="0" err="1" smtClean="0">
                <a:solidFill>
                  <a:srgbClr val="FF0000"/>
                </a:solidFill>
                <a:latin typeface="Times New Roman" pitchFamily="18" charset="0"/>
                <a:cs typeface="Times New Roman" pitchFamily="18" charset="0"/>
              </a:rPr>
              <a:t>Sea</a:t>
            </a:r>
            <a:r>
              <a:rPr lang="fr-FR" sz="3200" b="1" dirty="0" smtClean="0">
                <a:solidFill>
                  <a:srgbClr val="FF0000"/>
                </a:solidFill>
                <a:latin typeface="Times New Roman" pitchFamily="18" charset="0"/>
                <a:cs typeface="Times New Roman" pitchFamily="18" charset="0"/>
              </a:rPr>
              <a:t> </a:t>
            </a:r>
            <a:r>
              <a:rPr lang="fr-FR" sz="3200" b="1" dirty="0" err="1" smtClean="0">
                <a:solidFill>
                  <a:srgbClr val="FF0000"/>
                </a:solidFill>
                <a:latin typeface="Times New Roman" pitchFamily="18" charset="0"/>
                <a:cs typeface="Times New Roman" pitchFamily="18" charset="0"/>
              </a:rPr>
              <a:t>perils</a:t>
            </a:r>
            <a:r>
              <a:rPr lang="ar-SA" sz="32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تنشأ بشكل طبيعي في البحر أو المحيط</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 كهياج البحر، الأمطار، العواصف</a:t>
            </a:r>
            <a:r>
              <a:rPr lang="ar-DZ" sz="3200" b="1" dirty="0" smtClean="0">
                <a:latin typeface="Times New Roman" pitchFamily="18" charset="0"/>
                <a:cs typeface="Times New Roman" pitchFamily="18" charset="0"/>
              </a:rPr>
              <a:t> ...</a:t>
            </a:r>
            <a:endParaRPr lang="fr-FR" sz="3200" b="1" dirty="0" smtClean="0">
              <a:latin typeface="Times New Roman" pitchFamily="18" charset="0"/>
              <a:cs typeface="Times New Roman" pitchFamily="18" charset="0"/>
            </a:endParaRPr>
          </a:p>
          <a:p>
            <a:pPr marL="0" indent="0" algn="just" rtl="1">
              <a:buNone/>
            </a:pPr>
            <a:endParaRPr lang="fr-FR" sz="3200" b="1" dirty="0">
              <a:latin typeface="Times New Roman" pitchFamily="18" charset="0"/>
              <a:cs typeface="Times New Roman" pitchFamily="18" charset="0"/>
            </a:endParaRPr>
          </a:p>
        </p:txBody>
      </p:sp>
      <p:sp>
        <p:nvSpPr>
          <p:cNvPr id="4" name="Espace réservé du contenu 2"/>
          <p:cNvSpPr txBox="1">
            <a:spLocks/>
          </p:cNvSpPr>
          <p:nvPr/>
        </p:nvSpPr>
        <p:spPr>
          <a:xfrm>
            <a:off x="228600" y="3200400"/>
            <a:ext cx="8686800" cy="12192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ب.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المخاطر في البحر </a:t>
            </a:r>
            <a:r>
              <a:rPr kumimoji="0" lang="fr-FR" sz="32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Perils</a:t>
            </a:r>
            <a:r>
              <a:rPr kumimoji="0" lang="fr-FR"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in </a:t>
            </a:r>
            <a:r>
              <a:rPr kumimoji="0" lang="fr-FR" sz="32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sea</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مصدرها ليس طبيعياً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ك</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التصادم البحري، القرصنة، الحروب</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Espace réservé du contenu 2"/>
          <p:cNvSpPr txBox="1">
            <a:spLocks/>
          </p:cNvSpPr>
          <p:nvPr/>
        </p:nvSpPr>
        <p:spPr>
          <a:xfrm>
            <a:off x="228600" y="4800600"/>
            <a:ext cx="8686800" cy="16764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ج. المخاطر المختلط</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ة </a:t>
            </a:r>
            <a:r>
              <a:rPr kumimoji="0" lang="fr-FR"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Mixed </a:t>
            </a:r>
            <a:r>
              <a:rPr kumimoji="0" lang="fr-FR" sz="32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Perils</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تشمل النوعين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السابقين،</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إضافة إلى مخاطر البضاعة على اليابسة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موان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ئ،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الجزء البري</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ك</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السرقة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الحوادث ....</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6" name="Rectangle 5"/>
          <p:cNvSpPr/>
          <p:nvPr/>
        </p:nvSpPr>
        <p:spPr>
          <a:xfrm>
            <a:off x="1981200" y="762000"/>
            <a:ext cx="4182555" cy="707886"/>
          </a:xfrm>
          <a:prstGeom prst="rect">
            <a:avLst/>
          </a:prstGeom>
        </p:spPr>
        <p:txBody>
          <a:bodyPr wrap="none">
            <a:spAutoFit/>
          </a:bodyPr>
          <a:lstStyle/>
          <a:p>
            <a:pPr algn="just" rtl="1"/>
            <a:r>
              <a:rPr lang="ar-SA" sz="4000" b="1" dirty="0" smtClean="0">
                <a:solidFill>
                  <a:srgbClr val="FF0000"/>
                </a:solidFill>
                <a:latin typeface="Times New Roman" pitchFamily="18" charset="0"/>
                <a:cs typeface="Times New Roman" pitchFamily="18" charset="0"/>
              </a:rPr>
              <a:t>تصن</a:t>
            </a:r>
            <a:r>
              <a:rPr lang="ar-DZ" sz="4000" b="1" dirty="0" smtClean="0">
                <a:solidFill>
                  <a:srgbClr val="FF0000"/>
                </a:solidFill>
                <a:latin typeface="Times New Roman" pitchFamily="18" charset="0"/>
                <a:cs typeface="Times New Roman" pitchFamily="18" charset="0"/>
              </a:rPr>
              <a:t>ي</a:t>
            </a:r>
            <a:r>
              <a:rPr lang="ar-SA" sz="4000" b="1" dirty="0" smtClean="0">
                <a:solidFill>
                  <a:srgbClr val="FF0000"/>
                </a:solidFill>
                <a:latin typeface="Times New Roman" pitchFamily="18" charset="0"/>
                <a:cs typeface="Times New Roman" pitchFamily="18" charset="0"/>
              </a:rPr>
              <a:t>ف المخاطر البحرية</a:t>
            </a:r>
            <a:endParaRPr lang="fr-FR" sz="40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4" name="Picture 2" descr="Assurance maritime : Craintes de casse de navires avec une nouvelle norme  d'émissions - News Assurances Pro"/>
          <p:cNvPicPr>
            <a:picLocks noChangeAspect="1" noChangeArrowheads="1"/>
          </p:cNvPicPr>
          <p:nvPr/>
        </p:nvPicPr>
        <p:blipFill>
          <a:blip r:embed="rId2"/>
          <a:srcRect/>
          <a:stretch>
            <a:fillRect/>
          </a:stretch>
        </p:blipFill>
        <p:spPr bwMode="auto">
          <a:xfrm>
            <a:off x="228600" y="1128712"/>
            <a:ext cx="8728075" cy="504348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953869"/>
            <a:ext cx="4732386" cy="646331"/>
          </a:xfrm>
          <a:prstGeom prst="rect">
            <a:avLst/>
          </a:prstGeom>
        </p:spPr>
        <p:txBody>
          <a:bodyPr wrap="none">
            <a:spAutoFit/>
          </a:bodyPr>
          <a:lstStyle/>
          <a:p>
            <a:pPr algn="r" rtl="1"/>
            <a:r>
              <a:rPr lang="ar-DZ" sz="3600" b="1" dirty="0" smtClean="0">
                <a:solidFill>
                  <a:srgbClr val="FF0000"/>
                </a:solidFill>
                <a:latin typeface="Times New Roman" pitchFamily="18" charset="0"/>
                <a:cs typeface="Times New Roman" pitchFamily="18" charset="0"/>
              </a:rPr>
              <a:t>7</a:t>
            </a:r>
            <a:r>
              <a:rPr lang="ar-SA" sz="3600" b="1" dirty="0" smtClean="0">
                <a:solidFill>
                  <a:srgbClr val="FF0000"/>
                </a:solidFill>
                <a:latin typeface="Times New Roman" pitchFamily="18" charset="0"/>
                <a:cs typeface="Times New Roman" pitchFamily="18" charset="0"/>
              </a:rPr>
              <a:t>- الخسائر البحرية</a:t>
            </a:r>
            <a:r>
              <a:rPr lang="fr-FR" sz="3600" b="1" dirty="0" smtClean="0">
                <a:solidFill>
                  <a:srgbClr val="FF0000"/>
                </a:solidFill>
                <a:latin typeface="Times New Roman" pitchFamily="18" charset="0"/>
                <a:cs typeface="Times New Roman" pitchFamily="18" charset="0"/>
              </a:rPr>
              <a:t> </a:t>
            </a:r>
            <a:r>
              <a:rPr lang="ar-DZ" sz="3600" b="1" dirty="0" smtClean="0">
                <a:solidFill>
                  <a:srgbClr val="FF0000"/>
                </a:solidFill>
                <a:latin typeface="Times New Roman" pitchFamily="18" charset="0"/>
                <a:cs typeface="Times New Roman" pitchFamily="18" charset="0"/>
              </a:rPr>
              <a:t>( نوعان):</a:t>
            </a:r>
            <a:endParaRPr lang="fr-FR" sz="3600" b="1" dirty="0">
              <a:solidFill>
                <a:srgbClr val="FF0000"/>
              </a:solidFill>
            </a:endParaRPr>
          </a:p>
        </p:txBody>
      </p:sp>
      <p:sp>
        <p:nvSpPr>
          <p:cNvPr id="6" name="Rectangle 5"/>
          <p:cNvSpPr/>
          <p:nvPr/>
        </p:nvSpPr>
        <p:spPr>
          <a:xfrm>
            <a:off x="304800" y="1752600"/>
            <a:ext cx="8305800" cy="1077218"/>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   هي النقص في قيمة أحد أو كل عناصر الإرسالية البحرية أو فنائها بسبب حادث معين</a:t>
            </a:r>
            <a:endParaRPr lang="fr-FR"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81000" y="2514600"/>
            <a:ext cx="8382000" cy="2286000"/>
          </a:xfrm>
        </p:spPr>
        <p:txBody>
          <a:bodyPr>
            <a:normAutofit/>
          </a:bodyPr>
          <a:lstStyle/>
          <a:p>
            <a:pPr marL="3175" indent="11113" algn="just" rtl="1">
              <a:buNone/>
            </a:pPr>
            <a:r>
              <a:rPr lang="ar-DZ" sz="3500" b="1" dirty="0" smtClean="0">
                <a:latin typeface="Times New Roman" pitchFamily="18" charset="0"/>
                <a:cs typeface="Times New Roman" pitchFamily="18" charset="0"/>
              </a:rPr>
              <a:t>    </a:t>
            </a:r>
            <a:r>
              <a:rPr lang="ar-SA" sz="3500" b="1" dirty="0" smtClean="0">
                <a:latin typeface="Times New Roman" pitchFamily="18" charset="0"/>
                <a:cs typeface="Times New Roman" pitchFamily="18" charset="0"/>
              </a:rPr>
              <a:t>تتمثل في هلاك الشيء موضوع التأمين هلاكا تاما أو </a:t>
            </a:r>
            <a:r>
              <a:rPr lang="ar-DZ" sz="3500" b="1" dirty="0" smtClean="0">
                <a:latin typeface="Times New Roman" pitchFamily="18" charset="0"/>
                <a:cs typeface="Times New Roman" pitchFamily="18" charset="0"/>
              </a:rPr>
              <a:t>صار </a:t>
            </a:r>
            <a:r>
              <a:rPr lang="ar-SA" sz="3500" b="1" dirty="0" smtClean="0">
                <a:latin typeface="Times New Roman" pitchFamily="18" charset="0"/>
                <a:cs typeface="Times New Roman" pitchFamily="18" charset="0"/>
              </a:rPr>
              <a:t>عديم النفع</a:t>
            </a:r>
            <a:r>
              <a:rPr lang="ar-DZ" sz="3500" b="1" dirty="0" smtClean="0">
                <a:latin typeface="Times New Roman" pitchFamily="18" charset="0"/>
                <a:cs typeface="Times New Roman" pitchFamily="18" charset="0"/>
              </a:rPr>
              <a:t>،</a:t>
            </a:r>
            <a:r>
              <a:rPr lang="ar-SA" sz="3500" b="1" dirty="0" smtClean="0">
                <a:latin typeface="Times New Roman" pitchFamily="18" charset="0"/>
                <a:cs typeface="Times New Roman" pitchFamily="18" charset="0"/>
              </a:rPr>
              <a:t> أو كان من الصعب استرداده، أو كانت مصاريف إنقاذه تفوق قيمته الفعلية</a:t>
            </a:r>
            <a:r>
              <a:rPr lang="ar-DZ" sz="3500" b="1" dirty="0" smtClean="0">
                <a:latin typeface="Times New Roman" pitchFamily="18" charset="0"/>
                <a:cs typeface="Times New Roman" pitchFamily="18" charset="0"/>
              </a:rPr>
              <a:t>،</a:t>
            </a:r>
            <a:r>
              <a:rPr lang="ar-SA" sz="3500" b="1" dirty="0" smtClean="0">
                <a:latin typeface="Times New Roman" pitchFamily="18" charset="0"/>
                <a:cs typeface="Times New Roman" pitchFamily="18" charset="0"/>
              </a:rPr>
              <a:t> </a:t>
            </a:r>
            <a:r>
              <a:rPr lang="ar-DZ" sz="3500" b="1" dirty="0" smtClean="0">
                <a:solidFill>
                  <a:srgbClr val="FF0000"/>
                </a:solidFill>
                <a:latin typeface="Times New Roman" pitchFamily="18" charset="0"/>
                <a:cs typeface="Times New Roman" pitchFamily="18" charset="0"/>
              </a:rPr>
              <a:t>و</a:t>
            </a:r>
            <a:r>
              <a:rPr lang="ar-SA" sz="3500" b="1" dirty="0" smtClean="0">
                <a:solidFill>
                  <a:srgbClr val="FF0000"/>
                </a:solidFill>
                <a:latin typeface="Times New Roman" pitchFamily="18" charset="0"/>
                <a:cs typeface="Times New Roman" pitchFamily="18" charset="0"/>
              </a:rPr>
              <a:t>الخسارة الكلية إلي نوعين هما</a:t>
            </a:r>
            <a:r>
              <a:rPr lang="en-US" sz="3500" b="1" dirty="0" smtClean="0">
                <a:solidFill>
                  <a:srgbClr val="FF0000"/>
                </a:solidFill>
                <a:latin typeface="Times New Roman" pitchFamily="18" charset="0"/>
                <a:cs typeface="Times New Roman" pitchFamily="18" charset="0"/>
              </a:rPr>
              <a:t>:</a:t>
            </a:r>
            <a:endParaRPr lang="fr-FR" sz="3500" b="1" dirty="0" smtClean="0">
              <a:solidFill>
                <a:srgbClr val="FF0000"/>
              </a:solidFill>
              <a:latin typeface="Times New Roman" pitchFamily="18" charset="0"/>
              <a:cs typeface="Times New Roman" pitchFamily="18" charset="0"/>
            </a:endParaRPr>
          </a:p>
          <a:p>
            <a:endParaRPr lang="fr-FR" dirty="0"/>
          </a:p>
        </p:txBody>
      </p:sp>
      <p:sp>
        <p:nvSpPr>
          <p:cNvPr id="5" name="Rectangle 4"/>
          <p:cNvSpPr/>
          <p:nvPr/>
        </p:nvSpPr>
        <p:spPr>
          <a:xfrm>
            <a:off x="5881763" y="1524000"/>
            <a:ext cx="2881237" cy="646331"/>
          </a:xfrm>
          <a:prstGeom prst="rect">
            <a:avLst/>
          </a:prstGeom>
        </p:spPr>
        <p:txBody>
          <a:bodyPr wrap="none">
            <a:spAutoFit/>
          </a:bodyPr>
          <a:lstStyle/>
          <a:p>
            <a:pPr marL="3175" indent="11113" algn="just" rtl="1">
              <a:buNone/>
            </a:pPr>
            <a:r>
              <a:rPr lang="ar-DZ" sz="3600" b="1" dirty="0" smtClean="0">
                <a:solidFill>
                  <a:srgbClr val="FF0000"/>
                </a:solidFill>
                <a:latin typeface="Times New Roman" pitchFamily="18" charset="0"/>
                <a:cs typeface="Times New Roman" pitchFamily="18" charset="0"/>
              </a:rPr>
              <a:t>أ. </a:t>
            </a:r>
            <a:r>
              <a:rPr lang="ar-SA" sz="3600" b="1" dirty="0" smtClean="0">
                <a:solidFill>
                  <a:srgbClr val="FF0000"/>
                </a:solidFill>
                <a:latin typeface="Times New Roman" pitchFamily="18" charset="0"/>
                <a:cs typeface="Times New Roman" pitchFamily="18" charset="0"/>
              </a:rPr>
              <a:t>الخسائر الكلية</a:t>
            </a:r>
            <a:r>
              <a:rPr lang="fr-FR" sz="3600" b="1" dirty="0" smtClean="0">
                <a:solidFill>
                  <a:srgbClr val="FF0000"/>
                </a:solidFill>
                <a:latin typeface="Times New Roman" pitchFamily="18" charset="0"/>
                <a:cs typeface="Times New Roman" pitchFamily="18" charset="0"/>
              </a:rPr>
              <a:t>:</a:t>
            </a:r>
            <a:r>
              <a:rPr lang="ar-DZ" sz="3600" b="1" dirty="0" smtClean="0">
                <a:solidFill>
                  <a:srgbClr val="FF000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2514600"/>
            <a:ext cx="8382000" cy="1295400"/>
          </a:xfrm>
        </p:spPr>
        <p:txBody>
          <a:bodyPr>
            <a:normAutofit/>
          </a:bodyPr>
          <a:lstStyle/>
          <a:p>
            <a:pPr marL="3175" lvl="0" indent="11113" algn="just" rtl="1">
              <a:buClr>
                <a:srgbClr val="FF0000"/>
              </a:buClr>
              <a:buSzPct val="60000"/>
              <a:buNone/>
            </a:pPr>
            <a:r>
              <a:rPr lang="ar-DZ" sz="3200" b="1" dirty="0" smtClean="0">
                <a:latin typeface="Times New Roman" pitchFamily="18" charset="0"/>
                <a:cs typeface="Times New Roman" pitchFamily="18" charset="0"/>
              </a:rPr>
              <a:t>   هي </a:t>
            </a:r>
            <a:r>
              <a:rPr lang="ar-SA" sz="3200" b="1" dirty="0" smtClean="0">
                <a:latin typeface="Times New Roman" pitchFamily="18" charset="0"/>
                <a:cs typeface="Times New Roman" pitchFamily="18" charset="0"/>
              </a:rPr>
              <a:t>هلاك تام </a:t>
            </a:r>
            <a:r>
              <a:rPr lang="ar-DZ" sz="3200" b="1" dirty="0" smtClean="0">
                <a:latin typeface="Times New Roman" pitchFamily="18" charset="0"/>
                <a:cs typeface="Times New Roman" pitchFamily="18" charset="0"/>
              </a:rPr>
              <a:t>للبضاعة </a:t>
            </a:r>
            <a:r>
              <a:rPr lang="ar-SA" sz="3200" b="1" dirty="0" smtClean="0">
                <a:latin typeface="Times New Roman" pitchFamily="18" charset="0"/>
                <a:cs typeface="Times New Roman" pitchFamily="18" charset="0"/>
              </a:rPr>
              <a:t>أو فقد</a:t>
            </a:r>
            <a:r>
              <a:rPr lang="ar-DZ" sz="3200" b="1" dirty="0" smtClean="0">
                <a:latin typeface="Times New Roman" pitchFamily="18" charset="0"/>
                <a:cs typeface="Times New Roman" pitchFamily="18" charset="0"/>
              </a:rPr>
              <a:t>ت</a:t>
            </a:r>
            <a:r>
              <a:rPr lang="ar-SA" sz="3200" b="1" dirty="0" smtClean="0">
                <a:latin typeface="Times New Roman" pitchFamily="18" charset="0"/>
                <a:cs typeface="Times New Roman" pitchFamily="18" charset="0"/>
              </a:rPr>
              <a:t> نوعيته</a:t>
            </a:r>
            <a:r>
              <a:rPr lang="ar-DZ" sz="3200" b="1" dirty="0" smtClean="0">
                <a:latin typeface="Times New Roman" pitchFamily="18" charset="0"/>
                <a:cs typeface="Times New Roman" pitchFamily="18" charset="0"/>
              </a:rPr>
              <a:t>ا</a:t>
            </a:r>
            <a:r>
              <a:rPr lang="ar-SA"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صارت </a:t>
            </a:r>
            <a:r>
              <a:rPr lang="ar-SA" sz="3200" b="1" dirty="0" smtClean="0">
                <a:latin typeface="Times New Roman" pitchFamily="18" charset="0"/>
                <a:cs typeface="Times New Roman" pitchFamily="18" charset="0"/>
              </a:rPr>
              <a:t>مختلف</a:t>
            </a:r>
            <a:r>
              <a:rPr lang="ar-DZ" sz="3200" b="1" dirty="0" smtClean="0">
                <a:latin typeface="Times New Roman" pitchFamily="18" charset="0"/>
                <a:cs typeface="Times New Roman" pitchFamily="18" charset="0"/>
              </a:rPr>
              <a:t>ة </a:t>
            </a:r>
            <a:r>
              <a:rPr lang="ar-SA" sz="3200" b="1" dirty="0" smtClean="0">
                <a:latin typeface="Times New Roman" pitchFamily="18" charset="0"/>
                <a:cs typeface="Times New Roman" pitchFamily="18" charset="0"/>
              </a:rPr>
              <a:t>عن </a:t>
            </a:r>
            <a:r>
              <a:rPr lang="ar-DZ" sz="3200" b="1" dirty="0" smtClean="0">
                <a:latin typeface="Times New Roman" pitchFamily="18" charset="0"/>
                <a:cs typeface="Times New Roman" pitchFamily="18" charset="0"/>
              </a:rPr>
              <a:t>البضاعة </a:t>
            </a:r>
            <a:r>
              <a:rPr lang="ar-SA" sz="3200" b="1" dirty="0" smtClean="0">
                <a:latin typeface="Times New Roman" pitchFamily="18" charset="0"/>
                <a:cs typeface="Times New Roman" pitchFamily="18" charset="0"/>
              </a:rPr>
              <a:t>الأصلي</a:t>
            </a:r>
            <a:r>
              <a:rPr lang="ar-DZ" sz="3200" b="1" dirty="0" smtClean="0">
                <a:latin typeface="Times New Roman" pitchFamily="18" charset="0"/>
                <a:cs typeface="Times New Roman" pitchFamily="18" charset="0"/>
              </a:rPr>
              <a:t>ة</a:t>
            </a:r>
            <a:r>
              <a:rPr lang="ar-SA" sz="3200" b="1" dirty="0" smtClean="0">
                <a:latin typeface="Times New Roman" pitchFamily="18" charset="0"/>
                <a:cs typeface="Times New Roman" pitchFamily="18" charset="0"/>
              </a:rPr>
              <a:t>، أو </a:t>
            </a:r>
            <a:r>
              <a:rPr lang="ar-DZ" sz="3200" b="1" dirty="0" smtClean="0">
                <a:latin typeface="Times New Roman" pitchFamily="18" charset="0"/>
                <a:cs typeface="Times New Roman" pitchFamily="18" charset="0"/>
              </a:rPr>
              <a:t>أن </a:t>
            </a:r>
            <a:r>
              <a:rPr lang="ar-SA" sz="3200" b="1" dirty="0" smtClean="0">
                <a:latin typeface="Times New Roman" pitchFamily="18" charset="0"/>
                <a:cs typeface="Times New Roman" pitchFamily="18" charset="0"/>
              </a:rPr>
              <a:t>المؤمن له غير قادر علي استرداد</a:t>
            </a:r>
            <a:r>
              <a:rPr lang="ar-DZ" sz="3200" b="1" dirty="0" smtClean="0">
                <a:latin typeface="Times New Roman" pitchFamily="18" charset="0"/>
                <a:cs typeface="Times New Roman" pitchFamily="18" charset="0"/>
              </a:rPr>
              <a:t>ها.</a:t>
            </a:r>
          </a:p>
        </p:txBody>
      </p:sp>
      <p:sp>
        <p:nvSpPr>
          <p:cNvPr id="5" name="Rectangle 4"/>
          <p:cNvSpPr/>
          <p:nvPr/>
        </p:nvSpPr>
        <p:spPr>
          <a:xfrm>
            <a:off x="4724400" y="1487269"/>
            <a:ext cx="4001416" cy="646331"/>
          </a:xfrm>
          <a:prstGeom prst="rect">
            <a:avLst/>
          </a:prstGeom>
        </p:spPr>
        <p:txBody>
          <a:bodyPr wrap="none">
            <a:spAutoFit/>
          </a:bodyPr>
          <a:lstStyle/>
          <a:p>
            <a:pPr marL="3175" lvl="0" indent="11113" algn="just" rtl="1">
              <a:buClr>
                <a:srgbClr val="FF0000"/>
              </a:buClr>
              <a:buSzPct val="60000"/>
              <a:buFont typeface="Wingdings" pitchFamily="2" charset="2"/>
              <a:buChar char="v"/>
            </a:pPr>
            <a:r>
              <a:rPr lang="ar-DZ" sz="3600" b="1" dirty="0" smtClean="0">
                <a:solidFill>
                  <a:srgbClr val="FF0000"/>
                </a:solidFill>
                <a:latin typeface="Times New Roman" pitchFamily="18" charset="0"/>
                <a:cs typeface="Times New Roman" pitchFamily="18" charset="0"/>
              </a:rPr>
              <a:t> </a:t>
            </a:r>
            <a:r>
              <a:rPr lang="ar-SA" sz="3600" b="1" dirty="0" smtClean="0">
                <a:solidFill>
                  <a:srgbClr val="FF0000"/>
                </a:solidFill>
                <a:latin typeface="Times New Roman" pitchFamily="18" charset="0"/>
                <a:cs typeface="Times New Roman" pitchFamily="18" charset="0"/>
              </a:rPr>
              <a:t>الخسارة الكلية الفعلية</a:t>
            </a:r>
            <a:r>
              <a:rPr lang="ar-DZ" sz="3600" b="1" dirty="0" smtClean="0">
                <a:solidFill>
                  <a:srgbClr val="FF0000"/>
                </a:solidFill>
                <a:latin typeface="Times New Roman" pitchFamily="18" charset="0"/>
                <a:cs typeface="Times New Roman" pitchFamily="18" charset="0"/>
              </a:rPr>
              <a:t>: </a:t>
            </a:r>
          </a:p>
        </p:txBody>
      </p:sp>
      <p:sp>
        <p:nvSpPr>
          <p:cNvPr id="4" name="Espace réservé du contenu 2"/>
          <p:cNvSpPr txBox="1">
            <a:spLocks/>
          </p:cNvSpPr>
          <p:nvPr/>
        </p:nvSpPr>
        <p:spPr>
          <a:xfrm>
            <a:off x="381000" y="4038600"/>
            <a:ext cx="8305800" cy="2057400"/>
          </a:xfrm>
          <a:prstGeom prst="rect">
            <a:avLst/>
          </a:prstGeom>
        </p:spPr>
        <p:txBody>
          <a:bodyPr vert="horz">
            <a:normAutofit/>
          </a:bodyPr>
          <a:lstStyle/>
          <a:p>
            <a:pPr marL="3175" marR="0" lvl="0" indent="11113" algn="just" defTabSz="914400" rtl="1" eaLnBrk="1" fontAlgn="auto" latinLnBrk="0" hangingPunct="1">
              <a:lnSpc>
                <a:spcPct val="100000"/>
              </a:lnSpc>
              <a:spcBef>
                <a:spcPts val="600"/>
              </a:spcBef>
              <a:spcAft>
                <a:spcPts val="0"/>
              </a:spcAft>
              <a:buClr>
                <a:srgbClr val="FF0000"/>
              </a:buClr>
              <a:buSzPct val="60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مثل: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غرق السفينة، هلاك البضاعة عن آخرها بالغرق أو بالاحتراق</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تسرب مياه البحر لشحنة من السكر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تلفها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تجمد شحنة من الإسمنت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تسرب المياه</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وقوع بضاعة مؤمن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في يد القراصنة</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2590800"/>
            <a:ext cx="8458200" cy="2743200"/>
          </a:xfrm>
        </p:spPr>
        <p:txBody>
          <a:bodyPr>
            <a:noAutofit/>
          </a:bodyPr>
          <a:lstStyle/>
          <a:p>
            <a:pPr marL="3175" lvl="0" indent="11113" algn="just" rtl="1">
              <a:buNone/>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تخلى المؤمن </a:t>
            </a:r>
            <a:r>
              <a:rPr lang="ar-SA" sz="3200" b="1" dirty="0" err="1" smtClean="0">
                <a:latin typeface="Times New Roman" pitchFamily="18" charset="0"/>
                <a:cs typeface="Times New Roman" pitchFamily="18" charset="0"/>
              </a:rPr>
              <a:t>ل</a:t>
            </a:r>
            <a:r>
              <a:rPr lang="ar-DZ" sz="3200" b="1" dirty="0" smtClean="0">
                <a:latin typeface="Times New Roman" pitchFamily="18" charset="0"/>
                <a:cs typeface="Times New Roman" pitchFamily="18" charset="0"/>
              </a:rPr>
              <a:t>ه عن البضاعة </a:t>
            </a:r>
            <a:r>
              <a:rPr lang="ar-DZ" sz="3200" b="1" dirty="0" err="1" smtClean="0">
                <a:latin typeface="Times New Roman" pitchFamily="18" charset="0"/>
                <a:cs typeface="Times New Roman" pitchFamily="18" charset="0"/>
              </a:rPr>
              <a:t>ل</a:t>
            </a:r>
            <a:r>
              <a:rPr lang="ar-SA" sz="3200" b="1" dirty="0" smtClean="0">
                <a:latin typeface="Times New Roman" pitchFamily="18" charset="0"/>
                <a:cs typeface="Times New Roman" pitchFamily="18" charset="0"/>
              </a:rPr>
              <a:t>اعتقاده أن هناك خسارة كلية من الناحية التجارية، </a:t>
            </a:r>
            <a:r>
              <a:rPr lang="ar-DZ" sz="3200" b="1" dirty="0" smtClean="0">
                <a:latin typeface="Times New Roman" pitchFamily="18" charset="0"/>
                <a:cs typeface="Times New Roman" pitchFamily="18" charset="0"/>
              </a:rPr>
              <a:t>مثل: </a:t>
            </a:r>
            <a:r>
              <a:rPr lang="ar-SA" sz="3200" b="1" dirty="0" smtClean="0">
                <a:solidFill>
                  <a:srgbClr val="FF0000"/>
                </a:solidFill>
                <a:latin typeface="Times New Roman" pitchFamily="18" charset="0"/>
                <a:cs typeface="Times New Roman" pitchFamily="18" charset="0"/>
              </a:rPr>
              <a:t>ترك السفينة والبضاعة </a:t>
            </a:r>
            <a:r>
              <a:rPr lang="ar-DZ" sz="3200" b="1" dirty="0" smtClean="0">
                <a:latin typeface="Times New Roman" pitchFamily="18" charset="0"/>
                <a:cs typeface="Times New Roman" pitchFamily="18" charset="0"/>
              </a:rPr>
              <a:t>ل</a:t>
            </a:r>
            <a:r>
              <a:rPr lang="ar-SA" sz="3200" b="1" dirty="0" smtClean="0">
                <a:latin typeface="Times New Roman" pitchFamily="18" charset="0"/>
                <a:cs typeface="Times New Roman" pitchFamily="18" charset="0"/>
              </a:rPr>
              <a:t>زيادة مصاريف إنقاذها عن قيمتها بعد الإنقاذ</a:t>
            </a:r>
            <a:r>
              <a:rPr lang="ar-DZ" sz="3200" b="1" dirty="0" smtClean="0">
                <a:latin typeface="Times New Roman" pitchFamily="18" charset="0"/>
                <a:cs typeface="Times New Roman" pitchFamily="18" charset="0"/>
              </a:rPr>
              <a:t>، صدور</a:t>
            </a:r>
            <a:r>
              <a:rPr lang="ar-SA" sz="3200" b="1" dirty="0" smtClean="0">
                <a:latin typeface="Times New Roman" pitchFamily="18" charset="0"/>
                <a:cs typeface="Times New Roman" pitchFamily="18" charset="0"/>
              </a:rPr>
              <a:t>أمر قضائي ب</a:t>
            </a:r>
            <a:r>
              <a:rPr lang="ar-SA" sz="3200" b="1" dirty="0" smtClean="0">
                <a:solidFill>
                  <a:srgbClr val="FF0000"/>
                </a:solidFill>
                <a:latin typeface="Times New Roman" pitchFamily="18" charset="0"/>
                <a:cs typeface="Times New Roman" pitchFamily="18" charset="0"/>
              </a:rPr>
              <a:t>الحجز على السفينة</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واحتمال بيع البضائع وفاء</a:t>
            </a:r>
            <a:r>
              <a:rPr lang="ar-DZ" sz="3200" b="1" dirty="0" smtClean="0">
                <a:latin typeface="Times New Roman" pitchFamily="18" charset="0"/>
                <a:cs typeface="Times New Roman" pitchFamily="18" charset="0"/>
              </a:rPr>
              <a:t>ا</a:t>
            </a:r>
            <a:r>
              <a:rPr lang="ar-SA" sz="3200" b="1" dirty="0" smtClean="0">
                <a:latin typeface="Times New Roman" pitchFamily="18" charset="0"/>
                <a:cs typeface="Times New Roman" pitchFamily="18" charset="0"/>
              </a:rPr>
              <a:t> لدين على مالك السفينة</a:t>
            </a:r>
            <a:r>
              <a:rPr lang="ar-DZ" sz="3200" b="1" dirty="0" smtClean="0">
                <a:latin typeface="Times New Roman" pitchFamily="18" charset="0"/>
                <a:cs typeface="Times New Roman" pitchFamily="18" charset="0"/>
              </a:rPr>
              <a:t>.</a:t>
            </a:r>
          </a:p>
          <a:p>
            <a:endParaRPr lang="fr-FR" sz="3200" dirty="0"/>
          </a:p>
        </p:txBody>
      </p:sp>
      <p:sp>
        <p:nvSpPr>
          <p:cNvPr id="4" name="Rectangle 3"/>
          <p:cNvSpPr/>
          <p:nvPr/>
        </p:nvSpPr>
        <p:spPr>
          <a:xfrm>
            <a:off x="4343400" y="1600200"/>
            <a:ext cx="4334841" cy="646331"/>
          </a:xfrm>
          <a:prstGeom prst="rect">
            <a:avLst/>
          </a:prstGeom>
        </p:spPr>
        <p:txBody>
          <a:bodyPr wrap="none">
            <a:spAutoFit/>
          </a:bodyPr>
          <a:lstStyle/>
          <a:p>
            <a:pPr marL="3175" lvl="0" indent="11113" algn="just" rtl="1">
              <a:buClr>
                <a:srgbClr val="FF0000"/>
              </a:buClr>
              <a:buSzPct val="60000"/>
              <a:buFont typeface="Wingdings" pitchFamily="2" charset="2"/>
              <a:buChar char="v"/>
            </a:pPr>
            <a:r>
              <a:rPr lang="ar-DZ" sz="3600" b="1" dirty="0" smtClean="0">
                <a:solidFill>
                  <a:srgbClr val="FF0000"/>
                </a:solidFill>
                <a:latin typeface="Times New Roman" pitchFamily="18" charset="0"/>
                <a:cs typeface="Times New Roman" pitchFamily="18" charset="0"/>
              </a:rPr>
              <a:t> </a:t>
            </a:r>
            <a:r>
              <a:rPr lang="ar-SA" sz="3600" b="1" dirty="0" smtClean="0">
                <a:solidFill>
                  <a:srgbClr val="FF0000"/>
                </a:solidFill>
                <a:latin typeface="Times New Roman" pitchFamily="18" charset="0"/>
                <a:cs typeface="Times New Roman" pitchFamily="18" charset="0"/>
              </a:rPr>
              <a:t>الخسارة الكلية التقديرية</a:t>
            </a:r>
            <a:r>
              <a:rPr lang="ar-DZ" sz="3600" b="1" dirty="0" smtClean="0">
                <a:solidFill>
                  <a:srgbClr val="FF000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905000"/>
            <a:ext cx="8534400" cy="838200"/>
          </a:xfrm>
        </p:spPr>
        <p:txBody>
          <a:bodyPr>
            <a:normAutofit/>
          </a:bodyPr>
          <a:lstStyle/>
          <a:p>
            <a:pPr marL="0" lvl="0" indent="0" algn="just" rtl="1">
              <a:buNone/>
            </a:pPr>
            <a:r>
              <a:rPr lang="ar-DZ" sz="3600" b="1" dirty="0" smtClean="0">
                <a:solidFill>
                  <a:srgbClr val="FF0000"/>
                </a:solidFill>
                <a:latin typeface="Times New Roman" pitchFamily="18" charset="0"/>
                <a:cs typeface="Times New Roman" pitchFamily="18" charset="0"/>
              </a:rPr>
              <a:t>ب. </a:t>
            </a:r>
            <a:r>
              <a:rPr lang="ar-SA" sz="3600" b="1" dirty="0" smtClean="0">
                <a:solidFill>
                  <a:srgbClr val="FF0000"/>
                </a:solidFill>
                <a:latin typeface="Times New Roman" pitchFamily="18" charset="0"/>
                <a:cs typeface="Times New Roman" pitchFamily="18" charset="0"/>
              </a:rPr>
              <a:t>الخسائر الجزئية</a:t>
            </a:r>
            <a:r>
              <a:rPr lang="ar-DZ" sz="3600" b="1" dirty="0" smtClean="0">
                <a:solidFill>
                  <a:srgbClr val="FF0000"/>
                </a:solidFill>
                <a:latin typeface="Times New Roman" pitchFamily="18" charset="0"/>
                <a:cs typeface="Times New Roman" pitchFamily="18" charset="0"/>
              </a:rPr>
              <a:t>: </a:t>
            </a:r>
          </a:p>
        </p:txBody>
      </p:sp>
      <p:sp>
        <p:nvSpPr>
          <p:cNvPr id="4" name="Espace réservé du contenu 2"/>
          <p:cNvSpPr txBox="1">
            <a:spLocks/>
          </p:cNvSpPr>
          <p:nvPr/>
        </p:nvSpPr>
        <p:spPr>
          <a:xfrm>
            <a:off x="457200" y="2971800"/>
            <a:ext cx="8229600" cy="19812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أي خسارة بخلاف الخسارة الكلية تعتبر خسارة جزئية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وقد جرى العرف علي إطلاق لفظ </a:t>
            </a:r>
            <a:r>
              <a:rPr kumimoji="0" lang="ar-SA"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العوارية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عليها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وتنقسم إلي نوعين</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04800" y="1676400"/>
            <a:ext cx="8534400" cy="1600200"/>
          </a:xfrm>
        </p:spPr>
        <p:txBody>
          <a:bodyPr>
            <a:normAutofit/>
          </a:bodyPr>
          <a:lstStyle/>
          <a:p>
            <a:pPr marL="0" lvl="0" indent="0" algn="just" rtl="1">
              <a:buNone/>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خسائر بحرية تقع بشكل إرادي لمصلحة أطراف الإرسالية البحرية (صاحب السفينة أو مؤجرها، أصحاب البضائع، أجرة الشحن)</a:t>
            </a:r>
            <a:r>
              <a:rPr lang="ar-DZ" sz="3200" b="1" dirty="0" smtClean="0">
                <a:latin typeface="Times New Roman" pitchFamily="18" charset="0"/>
                <a:cs typeface="Times New Roman" pitchFamily="18" charset="0"/>
              </a:rPr>
              <a:t>.</a:t>
            </a:r>
            <a:endParaRPr lang="fr-FR" dirty="0"/>
          </a:p>
        </p:txBody>
      </p:sp>
      <p:sp>
        <p:nvSpPr>
          <p:cNvPr id="5" name="Rectangle 4"/>
          <p:cNvSpPr/>
          <p:nvPr/>
        </p:nvSpPr>
        <p:spPr>
          <a:xfrm>
            <a:off x="1728588" y="838200"/>
            <a:ext cx="7293984" cy="646331"/>
          </a:xfrm>
          <a:prstGeom prst="rect">
            <a:avLst/>
          </a:prstGeom>
        </p:spPr>
        <p:txBody>
          <a:bodyPr wrap="none">
            <a:spAutoFit/>
          </a:bodyPr>
          <a:lstStyle/>
          <a:p>
            <a:pPr lvl="0" algn="just" rtl="1">
              <a:buSzPct val="70000"/>
              <a:buFont typeface="Wingdings" pitchFamily="2" charset="2"/>
              <a:buChar char="v"/>
            </a:pPr>
            <a:r>
              <a:rPr lang="ar-DZ" sz="3600" b="1" dirty="0" smtClean="0">
                <a:solidFill>
                  <a:srgbClr val="FF0000"/>
                </a:solidFill>
                <a:latin typeface="Times New Roman" pitchFamily="18" charset="0"/>
                <a:cs typeface="Times New Roman" pitchFamily="18" charset="0"/>
              </a:rPr>
              <a:t> </a:t>
            </a:r>
            <a:r>
              <a:rPr lang="ar-SA" sz="3600" b="1" dirty="0" smtClean="0">
                <a:solidFill>
                  <a:srgbClr val="FF0000"/>
                </a:solidFill>
                <a:latin typeface="Times New Roman" pitchFamily="18" charset="0"/>
                <a:cs typeface="Times New Roman" pitchFamily="18" charset="0"/>
              </a:rPr>
              <a:t>الخسائر الجزئية العامة (الخسائر المشتركة): </a:t>
            </a:r>
            <a:endParaRPr lang="ar-DZ" sz="3600" b="1" dirty="0" smtClean="0">
              <a:solidFill>
                <a:srgbClr val="FF0000"/>
              </a:solidFill>
              <a:latin typeface="Times New Roman" pitchFamily="18" charset="0"/>
              <a:cs typeface="Times New Roman" pitchFamily="18" charset="0"/>
            </a:endParaRPr>
          </a:p>
        </p:txBody>
      </p:sp>
      <p:sp>
        <p:nvSpPr>
          <p:cNvPr id="6" name="Rectangle 5"/>
          <p:cNvSpPr/>
          <p:nvPr/>
        </p:nvSpPr>
        <p:spPr>
          <a:xfrm>
            <a:off x="304800" y="3430012"/>
            <a:ext cx="8534400" cy="1077218"/>
          </a:xfrm>
          <a:prstGeom prst="rect">
            <a:avLst/>
          </a:prstGeom>
        </p:spPr>
        <p:txBody>
          <a:bodyPr wrap="square">
            <a:spAutoFit/>
          </a:bodyPr>
          <a:lstStyle/>
          <a:p>
            <a:pPr algn="just" rtl="1"/>
            <a:r>
              <a:rPr lang="ar-DZ" sz="3600" b="1" dirty="0" smtClean="0">
                <a:solidFill>
                  <a:srgbClr val="FF0000"/>
                </a:solidFill>
                <a:latin typeface="Times New Roman" pitchFamily="18" charset="0"/>
                <a:cs typeface="Times New Roman" pitchFamily="18" charset="0"/>
              </a:rPr>
              <a:t>مثال: </a:t>
            </a:r>
            <a:r>
              <a:rPr lang="ar-SA" sz="2800" b="1" dirty="0" smtClean="0">
                <a:latin typeface="Times New Roman" pitchFamily="18" charset="0"/>
                <a:cs typeface="Times New Roman" pitchFamily="18" charset="0"/>
              </a:rPr>
              <a:t>شب حريق في السفينة </a:t>
            </a:r>
            <a:r>
              <a:rPr lang="ar-DZ" sz="2800" b="1" dirty="0" smtClean="0">
                <a:latin typeface="Times New Roman" pitchFamily="18" charset="0"/>
                <a:cs typeface="Times New Roman" pitchFamily="18" charset="0"/>
              </a:rPr>
              <a:t>ف</a:t>
            </a:r>
            <a:r>
              <a:rPr lang="ar-SA" sz="2800" b="1" dirty="0" smtClean="0">
                <a:latin typeface="Times New Roman" pitchFamily="18" charset="0"/>
                <a:cs typeface="Times New Roman" pitchFamily="18" charset="0"/>
              </a:rPr>
              <a:t>تخلص الربان من بعض البضائع سريعة الاشتعال بإلقائها في البحر لإنقاذ السفينة وما عليها من بضائع</a:t>
            </a:r>
            <a:r>
              <a:rPr lang="ar-DZ" sz="2800" b="1" dirty="0" smtClean="0">
                <a:latin typeface="Times New Roman" pitchFamily="18" charset="0"/>
                <a:cs typeface="Times New Roman" pitchFamily="18" charset="0"/>
              </a:rPr>
              <a:t>. </a:t>
            </a:r>
            <a:endParaRPr lang="fr-FR" sz="2800" dirty="0"/>
          </a:p>
        </p:txBody>
      </p:sp>
      <p:sp>
        <p:nvSpPr>
          <p:cNvPr id="7" name="Rectangle 6"/>
          <p:cNvSpPr/>
          <p:nvPr/>
        </p:nvSpPr>
        <p:spPr>
          <a:xfrm>
            <a:off x="228600" y="4816495"/>
            <a:ext cx="8610600" cy="1508105"/>
          </a:xfrm>
          <a:prstGeom prst="rect">
            <a:avLst/>
          </a:prstGeom>
        </p:spPr>
        <p:txBody>
          <a:bodyPr wrap="square">
            <a:spAutoFit/>
          </a:bodyPr>
          <a:lstStyle/>
          <a:p>
            <a:pPr algn="just" rtl="1"/>
            <a:r>
              <a:rPr lang="ar-DZ" sz="3600" b="1" dirty="0" smtClean="0">
                <a:solidFill>
                  <a:srgbClr val="FF0000"/>
                </a:solidFill>
                <a:latin typeface="Times New Roman" pitchFamily="18" charset="0"/>
                <a:cs typeface="Times New Roman" pitchFamily="18" charset="0"/>
              </a:rPr>
              <a:t>مثال: </a:t>
            </a:r>
            <a:r>
              <a:rPr lang="ar-SA" sz="2800" b="1" dirty="0" smtClean="0">
                <a:latin typeface="Times New Roman" pitchFamily="18" charset="0"/>
                <a:cs typeface="Times New Roman" pitchFamily="18" charset="0"/>
              </a:rPr>
              <a:t>احتج</a:t>
            </a:r>
            <a:r>
              <a:rPr lang="ar-DZ" sz="2800" b="1" dirty="0" err="1" smtClean="0">
                <a:latin typeface="Times New Roman" pitchFamily="18" charset="0"/>
                <a:cs typeface="Times New Roman" pitchFamily="18" charset="0"/>
              </a:rPr>
              <a:t>از</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 السفينة في منطقة صخرية </a:t>
            </a:r>
            <a:r>
              <a:rPr lang="ar-DZ" sz="2800" b="1" dirty="0" smtClean="0">
                <a:latin typeface="Times New Roman" pitchFamily="18" charset="0"/>
                <a:cs typeface="Times New Roman" pitchFamily="18" charset="0"/>
              </a:rPr>
              <a:t>لهياج البحر، </a:t>
            </a:r>
            <a:r>
              <a:rPr lang="ar-SA" sz="2800" b="1" dirty="0" smtClean="0">
                <a:latin typeface="Times New Roman" pitchFamily="18" charset="0"/>
                <a:cs typeface="Times New Roman" pitchFamily="18" charset="0"/>
              </a:rPr>
              <a:t>وعجز الربان علي تعويمها باستخدام معداتها الخاصة، </a:t>
            </a:r>
            <a:r>
              <a:rPr lang="ar-DZ" sz="2800" b="1" dirty="0" smtClean="0">
                <a:latin typeface="Times New Roman" pitchFamily="18" charset="0"/>
                <a:cs typeface="Times New Roman" pitchFamily="18" charset="0"/>
              </a:rPr>
              <a:t>ف</a:t>
            </a:r>
            <a:r>
              <a:rPr lang="ar-SA" sz="2800" b="1" dirty="0" smtClean="0">
                <a:latin typeface="Times New Roman" pitchFamily="18" charset="0"/>
                <a:cs typeface="Times New Roman" pitchFamily="18" charset="0"/>
              </a:rPr>
              <a:t>استعان </a:t>
            </a:r>
            <a:r>
              <a:rPr lang="ar-DZ" sz="2800" b="1" dirty="0" smtClean="0">
                <a:latin typeface="Times New Roman" pitchFamily="18" charset="0"/>
                <a:cs typeface="Times New Roman" pitchFamily="18" charset="0"/>
              </a:rPr>
              <a:t>ب</a:t>
            </a:r>
            <a:r>
              <a:rPr lang="ar-SA" sz="2800" b="1" dirty="0" smtClean="0">
                <a:latin typeface="Times New Roman" pitchFamily="18" charset="0"/>
                <a:cs typeface="Times New Roman" pitchFamily="18" charset="0"/>
              </a:rPr>
              <a:t>قاطر</a:t>
            </a:r>
            <a:r>
              <a:rPr lang="ar-DZ" sz="2800" b="1" dirty="0" smtClean="0">
                <a:latin typeface="Times New Roman" pitchFamily="18" charset="0"/>
                <a:cs typeface="Times New Roman" pitchFamily="18" charset="0"/>
              </a:rPr>
              <a:t>ة</a:t>
            </a:r>
            <a:r>
              <a:rPr lang="ar-SA" sz="2800" b="1" dirty="0" smtClean="0">
                <a:latin typeface="Times New Roman" pitchFamily="18" charset="0"/>
                <a:cs typeface="Times New Roman" pitchFamily="18" charset="0"/>
              </a:rPr>
              <a:t> إنقاذ لتعويم السفينة، مصاريف الإنقاذ هذه تعتبر خسارة جزئية عامة</a:t>
            </a:r>
            <a:r>
              <a:rPr lang="en-US" sz="2800" b="1" dirty="0" smtClean="0">
                <a:latin typeface="Times New Roman" pitchFamily="18" charset="0"/>
                <a:cs typeface="Times New Roman" pitchFamily="18" charset="0"/>
              </a:rPr>
              <a:t>.</a:t>
            </a:r>
            <a:endParaRPr lang="fr-FR"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609416"/>
            <a:ext cx="8534400" cy="3038784"/>
          </a:xfrm>
        </p:spPr>
        <p:txBody>
          <a:bodyPr>
            <a:normAutofit/>
          </a:bodyPr>
          <a:lstStyle/>
          <a:p>
            <a:pPr marL="3175" indent="11113" algn="just" rtl="1">
              <a:buNone/>
            </a:pPr>
            <a:r>
              <a:rPr lang="ar-DZ" sz="3200" b="1" dirty="0" smtClean="0">
                <a:latin typeface="Times New Roman" pitchFamily="18" charset="0"/>
                <a:cs typeface="Times New Roman" pitchFamily="18" charset="0"/>
              </a:rPr>
              <a:t>بما أن </a:t>
            </a:r>
            <a:r>
              <a:rPr lang="ar-SA" sz="3200" b="1" dirty="0" smtClean="0">
                <a:solidFill>
                  <a:srgbClr val="FF0000"/>
                </a:solidFill>
                <a:latin typeface="Times New Roman" pitchFamily="18" charset="0"/>
                <a:cs typeface="Times New Roman" pitchFamily="18" charset="0"/>
              </a:rPr>
              <a:t>الخسارة الجزئية العامة </a:t>
            </a:r>
            <a:r>
              <a:rPr lang="ar-SA" sz="3200" b="1" dirty="0" smtClean="0">
                <a:latin typeface="Times New Roman" pitchFamily="18" charset="0"/>
                <a:cs typeface="Times New Roman" pitchFamily="18" charset="0"/>
              </a:rPr>
              <a:t>تتم لتحقيق مصلحة الجميع، فإن العدالة تقتضي بأن </a:t>
            </a:r>
            <a:r>
              <a:rPr lang="ar-SA" sz="3200" b="1" dirty="0" smtClean="0">
                <a:solidFill>
                  <a:srgbClr val="FF0000"/>
                </a:solidFill>
                <a:latin typeface="Times New Roman" pitchFamily="18" charset="0"/>
                <a:cs typeface="Times New Roman" pitchFamily="18" charset="0"/>
              </a:rPr>
              <a:t>توزع هذه الخسائر </a:t>
            </a:r>
            <a:r>
              <a:rPr lang="ar-SA" sz="3200" b="1" dirty="0" smtClean="0">
                <a:latin typeface="Times New Roman" pitchFamily="18" charset="0"/>
                <a:cs typeface="Times New Roman" pitchFamily="18" charset="0"/>
              </a:rPr>
              <a:t>على جميع أصحاب المصالح </a:t>
            </a:r>
            <a:r>
              <a:rPr lang="ar-DZ" sz="3200" b="1" dirty="0" smtClean="0">
                <a:latin typeface="Times New Roman" pitchFamily="18" charset="0"/>
                <a:cs typeface="Times New Roman" pitchFamily="18" charset="0"/>
              </a:rPr>
              <a:t>الإرسالية </a:t>
            </a:r>
            <a:r>
              <a:rPr lang="ar-SA" sz="3200" b="1" dirty="0" smtClean="0">
                <a:latin typeface="Times New Roman" pitchFamily="18" charset="0"/>
                <a:cs typeface="Times New Roman" pitchFamily="18" charset="0"/>
              </a:rPr>
              <a:t>البحرية</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السفينة، البضاعة، وأجرة الشحن</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بنسبة الحقوق على السفينة وحمولتها، وفقاً للقيمة الصافية في المكان الذي تنتهي فيه الرحلة</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باستثناء البريد وحاجيات البحارة والأمتعة الشخصية للمسافرين</a:t>
            </a:r>
            <a:r>
              <a:rPr lang="ar-DZ" sz="3200" b="1" dirty="0" smtClean="0">
                <a:latin typeface="Times New Roman" pitchFamily="18" charset="0"/>
                <a:cs typeface="Times New Roman" pitchFamily="18" charset="0"/>
              </a:rPr>
              <a:t>، </a:t>
            </a:r>
            <a:endParaRPr lang="fr-FR" sz="3200" b="1" dirty="0" smtClean="0">
              <a:latin typeface="Times New Roman" pitchFamily="18" charset="0"/>
              <a:cs typeface="Times New Roman" pitchFamily="18" charset="0"/>
            </a:endParaRPr>
          </a:p>
          <a:p>
            <a:endParaRPr lang="fr-FR" sz="3200" dirty="0"/>
          </a:p>
        </p:txBody>
      </p:sp>
      <p:sp>
        <p:nvSpPr>
          <p:cNvPr id="4" name="Rectangle 3"/>
          <p:cNvSpPr/>
          <p:nvPr/>
        </p:nvSpPr>
        <p:spPr>
          <a:xfrm>
            <a:off x="7037734" y="838200"/>
            <a:ext cx="1572866"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ملاحظة: </a:t>
            </a:r>
            <a:endParaRPr lang="fr-FR" sz="3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62400" y="990600"/>
            <a:ext cx="4800600" cy="762000"/>
          </a:xfrm>
        </p:spPr>
        <p:txBody>
          <a:bodyPr>
            <a:normAutofit/>
          </a:bodyPr>
          <a:lstStyle/>
          <a:p>
            <a:pPr marL="0" lvl="0" indent="0" algn="just" rtl="1">
              <a:buClr>
                <a:srgbClr val="FF0000"/>
              </a:buClr>
              <a:buSzPct val="70000"/>
              <a:buFont typeface="Wingdings" pitchFamily="2" charset="2"/>
              <a:buChar char="v"/>
            </a:pPr>
            <a:r>
              <a:rPr lang="ar-DZ" sz="3600" b="1" dirty="0" smtClean="0">
                <a:solidFill>
                  <a:srgbClr val="FF0000"/>
                </a:solidFill>
                <a:latin typeface="Times New Roman" pitchFamily="18" charset="0"/>
                <a:cs typeface="Times New Roman" pitchFamily="18" charset="0"/>
              </a:rPr>
              <a:t> </a:t>
            </a:r>
            <a:r>
              <a:rPr lang="ar-SA" sz="3600" b="1" dirty="0" smtClean="0">
                <a:solidFill>
                  <a:srgbClr val="FF0000"/>
                </a:solidFill>
                <a:latin typeface="Times New Roman" pitchFamily="18" charset="0"/>
                <a:cs typeface="Times New Roman" pitchFamily="18" charset="0"/>
              </a:rPr>
              <a:t>الخسائر الجزئية الخاصة: </a:t>
            </a:r>
            <a:endParaRPr lang="ar-DZ" sz="3600" b="1" dirty="0" smtClean="0">
              <a:solidFill>
                <a:srgbClr val="FF0000"/>
              </a:solidFill>
              <a:latin typeface="Times New Roman" pitchFamily="18" charset="0"/>
              <a:cs typeface="Times New Roman" pitchFamily="18" charset="0"/>
            </a:endParaRPr>
          </a:p>
        </p:txBody>
      </p:sp>
      <p:sp>
        <p:nvSpPr>
          <p:cNvPr id="4" name="Espace réservé du contenu 2"/>
          <p:cNvSpPr txBox="1">
            <a:spLocks/>
          </p:cNvSpPr>
          <p:nvPr/>
        </p:nvSpPr>
        <p:spPr>
          <a:xfrm>
            <a:off x="304800" y="3962400"/>
            <a:ext cx="8534400" cy="17526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مثال: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تعرض جزء من البضاعة التي يملكها أحد الأشخاص للحريق، الخسارة التي تنتج عن جنوح السفينة أو سوء الأحوال الجوية أو التصادم أو الحريق سواء للبضائع أو السفينة</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381000" y="1981200"/>
            <a:ext cx="8382000" cy="1569660"/>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   هي </a:t>
            </a:r>
            <a:r>
              <a:rPr lang="ar-SA" sz="3200" b="1" dirty="0" smtClean="0">
                <a:latin typeface="Times New Roman" pitchFamily="18" charset="0"/>
                <a:cs typeface="Times New Roman" pitchFamily="18" charset="0"/>
              </a:rPr>
              <a:t>أي خسارة جزئية للشيء موضوع التأمين نتيجة لخطر مؤمن ضده، والتي لا تكون خسارة عامة، أي تكون تلفا أو فقد لجزء من الشيء موضوع التأمين نتيجة لوقوع حادث</a:t>
            </a:r>
            <a:r>
              <a:rPr lang="ar-DZ" sz="3200" b="1" dirty="0" smtClean="0">
                <a:latin typeface="Times New Roman" pitchFamily="18" charset="0"/>
                <a:cs typeface="Times New Roman" pitchFamily="18" charset="0"/>
              </a:rPr>
              <a:t>.</a:t>
            </a:r>
            <a:endParaRPr lang="fr-FR" sz="32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554540"/>
            <a:ext cx="8153400" cy="1569660"/>
          </a:xfrm>
          <a:prstGeom prst="rect">
            <a:avLst/>
          </a:prstGeom>
        </p:spPr>
        <p:txBody>
          <a:bodyPr wrap="square">
            <a:spAutoFit/>
          </a:bodyPr>
          <a:lstStyle/>
          <a:p>
            <a:pPr algn="just" rtl="1"/>
            <a:r>
              <a:rPr lang="ar-DZ" sz="3200" b="1" dirty="0" smtClean="0">
                <a:solidFill>
                  <a:srgbClr val="FF0000"/>
                </a:solidFill>
                <a:latin typeface="Times New Roman" pitchFamily="18" charset="0"/>
                <a:cs typeface="Times New Roman" pitchFamily="18" charset="0"/>
              </a:rPr>
              <a:t> </a:t>
            </a:r>
            <a:r>
              <a:rPr lang="ar-DZ" sz="3200" b="1" dirty="0" smtClean="0">
                <a:solidFill>
                  <a:srgbClr val="FF3399"/>
                </a:solidFill>
                <a:latin typeface="Times New Roman" pitchFamily="18" charset="0"/>
                <a:cs typeface="Times New Roman" pitchFamily="18" charset="0"/>
              </a:rPr>
              <a:t>الخسارة </a:t>
            </a:r>
            <a:r>
              <a:rPr lang="ar-SA" sz="3200" b="1" dirty="0" smtClean="0">
                <a:solidFill>
                  <a:srgbClr val="FF3399"/>
                </a:solidFill>
                <a:latin typeface="Times New Roman" pitchFamily="18" charset="0"/>
                <a:cs typeface="Times New Roman" pitchFamily="18" charset="0"/>
              </a:rPr>
              <a:t>الجزئية الخاصة </a:t>
            </a:r>
            <a:r>
              <a:rPr lang="ar-SA" sz="3200" b="1" dirty="0" smtClean="0">
                <a:latin typeface="Times New Roman" pitchFamily="18" charset="0"/>
                <a:cs typeface="Times New Roman" pitchFamily="18" charset="0"/>
              </a:rPr>
              <a:t>تحدث بصفة عرضية نتيجة حادث مؤمن منه، عكس </a:t>
            </a:r>
            <a:r>
              <a:rPr lang="ar-SA" sz="3200" b="1" dirty="0" smtClean="0">
                <a:solidFill>
                  <a:srgbClr val="00B050"/>
                </a:solidFill>
                <a:latin typeface="Times New Roman" pitchFamily="18" charset="0"/>
                <a:cs typeface="Times New Roman" pitchFamily="18" charset="0"/>
              </a:rPr>
              <a:t>الخسائر الجزئية العامة</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تحدث بصفة اختيارية متعمدة</a:t>
            </a:r>
            <a:r>
              <a:rPr lang="ar-DZ" sz="3200" b="1" dirty="0" smtClean="0">
                <a:latin typeface="Times New Roman" pitchFamily="18" charset="0"/>
                <a:cs typeface="Times New Roman" pitchFamily="18" charset="0"/>
              </a:rPr>
              <a:t>.</a:t>
            </a:r>
          </a:p>
        </p:txBody>
      </p:sp>
      <p:sp>
        <p:nvSpPr>
          <p:cNvPr id="5" name="Rectangle 4"/>
          <p:cNvSpPr/>
          <p:nvPr/>
        </p:nvSpPr>
        <p:spPr>
          <a:xfrm>
            <a:off x="457200" y="3992940"/>
            <a:ext cx="8153400" cy="1569660"/>
          </a:xfrm>
          <a:prstGeom prst="rect">
            <a:avLst/>
          </a:prstGeom>
        </p:spPr>
        <p:txBody>
          <a:bodyPr wrap="square">
            <a:spAutoFit/>
          </a:bodyPr>
          <a:lstStyle/>
          <a:p>
            <a:pPr algn="just" rtl="1"/>
            <a:r>
              <a:rPr lang="ar-SA" sz="3200" b="1" dirty="0" smtClean="0">
                <a:solidFill>
                  <a:srgbClr val="FF3399"/>
                </a:solidFill>
                <a:latin typeface="Times New Roman" pitchFamily="18" charset="0"/>
                <a:cs typeface="Times New Roman" pitchFamily="18" charset="0"/>
              </a:rPr>
              <a:t>الخسارة الجزئية الخاصة</a:t>
            </a:r>
            <a:r>
              <a:rPr lang="ar-SA" sz="3200" b="1" dirty="0" smtClean="0">
                <a:latin typeface="Times New Roman" pitchFamily="18" charset="0"/>
                <a:cs typeface="Times New Roman" pitchFamily="18" charset="0"/>
              </a:rPr>
              <a:t> يتحملها صاحب الشيء الذي حدثت به</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و</a:t>
            </a:r>
            <a:r>
              <a:rPr lang="ar-SA" sz="3200" b="1" dirty="0" smtClean="0">
                <a:solidFill>
                  <a:srgbClr val="00B050"/>
                </a:solidFill>
                <a:latin typeface="Times New Roman" pitchFamily="18" charset="0"/>
                <a:cs typeface="Times New Roman" pitchFamily="18" charset="0"/>
              </a:rPr>
              <a:t>الخسارة الجزئية العامة </a:t>
            </a:r>
            <a:r>
              <a:rPr lang="ar-SA" sz="3200" b="1" dirty="0" smtClean="0">
                <a:latin typeface="Times New Roman" pitchFamily="18" charset="0"/>
                <a:cs typeface="Times New Roman" pitchFamily="18" charset="0"/>
              </a:rPr>
              <a:t>توزع بين أطراف </a:t>
            </a:r>
            <a:r>
              <a:rPr lang="ar-DZ" sz="3200" b="1" dirty="0" smtClean="0">
                <a:latin typeface="Times New Roman" pitchFamily="18" charset="0"/>
                <a:cs typeface="Times New Roman" pitchFamily="18" charset="0"/>
              </a:rPr>
              <a:t>الإرسالية </a:t>
            </a:r>
            <a:r>
              <a:rPr lang="ar-SA" sz="3200" b="1" dirty="0" smtClean="0">
                <a:latin typeface="Times New Roman" pitchFamily="18" charset="0"/>
                <a:cs typeface="Times New Roman" pitchFamily="18" charset="0"/>
              </a:rPr>
              <a:t>البحرية</a:t>
            </a:r>
            <a:r>
              <a:rPr lang="en-US"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a:t>
            </a:r>
            <a:endParaRPr lang="fr-FR" sz="3200" dirty="0"/>
          </a:p>
        </p:txBody>
      </p:sp>
      <p:sp>
        <p:nvSpPr>
          <p:cNvPr id="6" name="Rectangle 5"/>
          <p:cNvSpPr/>
          <p:nvPr/>
        </p:nvSpPr>
        <p:spPr>
          <a:xfrm>
            <a:off x="7037734" y="838200"/>
            <a:ext cx="1572866"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ملاحظة: </a:t>
            </a:r>
            <a:endParaRPr lang="fr-FR" sz="3600" dirty="0"/>
          </a:p>
        </p:txBody>
      </p:sp>
      <p:sp>
        <p:nvSpPr>
          <p:cNvPr id="7" name="Rectangle 6"/>
          <p:cNvSpPr/>
          <p:nvPr/>
        </p:nvSpPr>
        <p:spPr>
          <a:xfrm>
            <a:off x="7010400" y="3163669"/>
            <a:ext cx="1572866"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ملاحظة: </a:t>
            </a:r>
            <a:endParaRPr lang="fr-FR"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a:spLocks noGrp="1"/>
          </p:cNvSpPr>
          <p:nvPr>
            <p:ph idx="1"/>
          </p:nvPr>
        </p:nvSpPr>
        <p:spPr>
          <a:xfrm>
            <a:off x="381000" y="2057400"/>
            <a:ext cx="8305800" cy="2590800"/>
          </a:xfrm>
        </p:spPr>
        <p:txBody>
          <a:bodyPr>
            <a:noAutofit/>
          </a:bodyPr>
          <a:lstStyle/>
          <a:p>
            <a:pPr marL="0" indent="0" algn="just" rtl="1">
              <a:buNone/>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تتم تسوية </a:t>
            </a:r>
            <a:r>
              <a:rPr lang="ar-SA" sz="3200" b="1" dirty="0" smtClean="0">
                <a:solidFill>
                  <a:srgbClr val="FF0000"/>
                </a:solidFill>
                <a:latin typeface="Times New Roman" pitchFamily="18" charset="0"/>
                <a:cs typeface="Times New Roman" pitchFamily="18" charset="0"/>
              </a:rPr>
              <a:t>الخسائر الجزئية الخاصة </a:t>
            </a:r>
            <a:r>
              <a:rPr lang="ar-SA" sz="3200" b="1" dirty="0" smtClean="0">
                <a:latin typeface="Times New Roman" pitchFamily="18" charset="0"/>
                <a:cs typeface="Times New Roman" pitchFamily="18" charset="0"/>
              </a:rPr>
              <a:t>على أساس النسبة بين قيم</a:t>
            </a:r>
            <a:r>
              <a:rPr lang="ar-DZ" sz="3200" b="1" dirty="0" err="1" smtClean="0">
                <a:latin typeface="Times New Roman" pitchFamily="18" charset="0"/>
                <a:cs typeface="Times New Roman" pitchFamily="18" charset="0"/>
              </a:rPr>
              <a:t>تي</a:t>
            </a:r>
            <a:r>
              <a:rPr lang="ar-SA" sz="3200" b="1" dirty="0" smtClean="0">
                <a:latin typeface="Times New Roman" pitchFamily="18" charset="0"/>
                <a:cs typeface="Times New Roman" pitchFamily="18" charset="0"/>
              </a:rPr>
              <a:t> الشيء الخسارة قبل </a:t>
            </a:r>
            <a:r>
              <a:rPr lang="ar-DZ" sz="3200" b="1" dirty="0" smtClean="0">
                <a:latin typeface="Times New Roman" pitchFamily="18" charset="0"/>
                <a:cs typeface="Times New Roman" pitchFamily="18" charset="0"/>
              </a:rPr>
              <a:t>وبعد </a:t>
            </a:r>
            <a:r>
              <a:rPr lang="ar-SA" sz="3200" b="1" dirty="0" smtClean="0">
                <a:latin typeface="Times New Roman" pitchFamily="18" charset="0"/>
                <a:cs typeface="Times New Roman" pitchFamily="18" charset="0"/>
              </a:rPr>
              <a:t>حدوث</a:t>
            </a:r>
            <a:r>
              <a:rPr lang="ar-DZ" sz="3200" b="1" dirty="0" smtClean="0">
                <a:latin typeface="Times New Roman" pitchFamily="18" charset="0"/>
                <a:cs typeface="Times New Roman" pitchFamily="18" charset="0"/>
              </a:rPr>
              <a:t> الخسارة</a:t>
            </a:r>
            <a:r>
              <a:rPr lang="ar-SA" sz="3200" b="1" dirty="0" smtClean="0">
                <a:latin typeface="Times New Roman" pitchFamily="18" charset="0"/>
                <a:cs typeface="Times New Roman" pitchFamily="18" charset="0"/>
              </a:rPr>
              <a:t>، وتطبق نفس النسبة على مبلغ التأمين، والمقارنة السابقة تقضي على مشاكل متعددة من أهمها اختلاف سعر السوق </a:t>
            </a:r>
            <a:r>
              <a:rPr lang="ar-SA" sz="3200" b="1" dirty="0" err="1" smtClean="0">
                <a:latin typeface="Times New Roman" pitchFamily="18" charset="0"/>
                <a:cs typeface="Times New Roman" pitchFamily="18" charset="0"/>
              </a:rPr>
              <a:t>ب</a:t>
            </a:r>
            <a:r>
              <a:rPr lang="ar-DZ" sz="3200" b="1" dirty="0" smtClean="0">
                <a:latin typeface="Times New Roman" pitchFamily="18" charset="0"/>
                <a:cs typeface="Times New Roman" pitchFamily="18" charset="0"/>
              </a:rPr>
              <a:t>ـ +</a:t>
            </a:r>
            <a:r>
              <a:rPr lang="ar-SA" sz="3200" b="1" dirty="0" smtClean="0">
                <a:latin typeface="Times New Roman" pitchFamily="18" charset="0"/>
                <a:cs typeface="Times New Roman" pitchFamily="18" charset="0"/>
              </a:rPr>
              <a:t> أو </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لهذا الشيء عند إجراء التسوية</a:t>
            </a:r>
            <a:r>
              <a:rPr lang="en-US" sz="3200" b="1" dirty="0" smtClean="0">
                <a:latin typeface="Times New Roman" pitchFamily="18" charset="0"/>
                <a:cs typeface="Times New Roman" pitchFamily="18" charset="0"/>
              </a:rPr>
              <a:t>.</a:t>
            </a:r>
            <a:endParaRPr lang="fr-FR" sz="2800" dirty="0"/>
          </a:p>
        </p:txBody>
      </p:sp>
      <p:sp>
        <p:nvSpPr>
          <p:cNvPr id="7" name="Rectangle 6"/>
          <p:cNvSpPr/>
          <p:nvPr/>
        </p:nvSpPr>
        <p:spPr>
          <a:xfrm>
            <a:off x="7010400" y="1143000"/>
            <a:ext cx="1572866"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ملاحظة: </a:t>
            </a:r>
            <a:endParaRPr lang="fr-FR"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tint val="78000"/>
                <a:satMod val="220000"/>
              </a:schemeClr>
            </a:gs>
            <a:gs pos="100000">
              <a:schemeClr val="bg1">
                <a:shade val="35000"/>
                <a:satMod val="15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152400"/>
            <a:ext cx="8305800" cy="762000"/>
          </a:xfrm>
        </p:spPr>
        <p:txBody>
          <a:bodyPr>
            <a:normAutofit/>
          </a:bodyPr>
          <a:lstStyle/>
          <a:p>
            <a:pPr algn="r" rtl="1"/>
            <a:r>
              <a:rPr lang="ar-DZ" sz="4000" dirty="0" smtClean="0">
                <a:solidFill>
                  <a:srgbClr val="FF0000"/>
                </a:solidFill>
                <a:latin typeface="Times New Roman" pitchFamily="18" charset="0"/>
                <a:cs typeface="Times New Roman" pitchFamily="18" charset="0"/>
              </a:rPr>
              <a:t>عناصر المحاضرة:</a:t>
            </a:r>
            <a:endParaRPr lang="fr-FR" sz="40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114800" y="914400"/>
            <a:ext cx="4648200" cy="5715000"/>
          </a:xfrm>
        </p:spPr>
        <p:txBody>
          <a:bodyPr/>
          <a:lstStyle/>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تعريف التأمين البحري</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نشأة التأمين البحري</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المخاطر البحرية</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أنواع التأمين البحري</a:t>
            </a:r>
            <a:endParaRPr lang="fr-FR" sz="2800" b="1" dirty="0" smtClean="0">
              <a:latin typeface="Times New Roman" pitchFamily="18" charset="0"/>
              <a:cs typeface="Times New Roman" pitchFamily="18" charset="0"/>
            </a:endParaRP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الخسائر البحرية</a:t>
            </a:r>
          </a:p>
          <a:p>
            <a:pPr marL="409575" indent="-409575" algn="r" rtl="1">
              <a:buClr>
                <a:schemeClr val="tx1"/>
              </a:buClr>
              <a:buSzPct val="100000"/>
              <a:buFont typeface="+mj-lt"/>
              <a:buAutoNum type="arabicPeriod"/>
            </a:pPr>
            <a:r>
              <a:rPr lang="ar-DZ" sz="2800" b="1" dirty="0" err="1" smtClean="0">
                <a:latin typeface="Times New Roman" pitchFamily="18" charset="0"/>
                <a:cs typeface="Times New Roman" pitchFamily="18" charset="0"/>
              </a:rPr>
              <a:t>التغطيات</a:t>
            </a:r>
            <a:r>
              <a:rPr lang="ar-DZ" sz="2800" b="1" dirty="0" smtClean="0">
                <a:latin typeface="Times New Roman" pitchFamily="18" charset="0"/>
                <a:cs typeface="Times New Roman" pitchFamily="18" charset="0"/>
              </a:rPr>
              <a:t> التأمينية</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كيفية إجراء التأمين البحري</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تعريف تكلفة (قسط) التأمين</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العوامل المؤثرة على قسط التأمين</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 حساب قسط التأمين</a:t>
            </a:r>
          </a:p>
          <a:p>
            <a:pPr marL="409575" indent="-409575" algn="r" rtl="1">
              <a:buClr>
                <a:schemeClr val="tx1"/>
              </a:buClr>
              <a:buSzPct val="100000"/>
              <a:buFont typeface="+mj-lt"/>
              <a:buAutoNum type="arabicPeriod"/>
            </a:pPr>
            <a:r>
              <a:rPr lang="ar-DZ" sz="2800" b="1" dirty="0" smtClean="0">
                <a:latin typeface="Times New Roman" pitchFamily="18" charset="0"/>
                <a:cs typeface="Times New Roman" pitchFamily="18" charset="0"/>
              </a:rPr>
              <a:t> حساب مبلغ التعويض</a:t>
            </a:r>
          </a:p>
          <a:p>
            <a:pPr marL="514350" indent="-514350" algn="r" rtl="1">
              <a:buNone/>
            </a:pPr>
            <a:endParaRPr lang="ar-DZ" dirty="0" smtClean="0"/>
          </a:p>
          <a:p>
            <a:pPr marL="514350" indent="-514350" algn="r" rtl="1">
              <a:buNone/>
            </a:pP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676400"/>
            <a:ext cx="8382000" cy="2667000"/>
          </a:xfrm>
        </p:spPr>
        <p:txBody>
          <a:bodyPr>
            <a:normAutofit/>
          </a:bodyPr>
          <a:lstStyle/>
          <a:p>
            <a:pPr marL="3175" indent="-3175" algn="just" rtl="1">
              <a:buNone/>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يتم التأمين وفقا لواحدة من ثلاث مجموعات</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البنود المعهدية للشحن </a:t>
            </a:r>
            <a:r>
              <a:rPr lang="en-US" sz="3200" b="1" dirty="0" smtClean="0">
                <a:latin typeface="Times New Roman" pitchFamily="18" charset="0"/>
                <a:cs typeface="Times New Roman" pitchFamily="18" charset="0"/>
              </a:rPr>
              <a:t>Institute Cargo Clauses ICC</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طورها </a:t>
            </a:r>
            <a:r>
              <a:rPr lang="ar-DZ" sz="3200" b="1" dirty="0" smtClean="0">
                <a:latin typeface="Times New Roman" pitchFamily="18" charset="0"/>
                <a:cs typeface="Times New Roman" pitchFamily="18" charset="0"/>
              </a:rPr>
              <a:t>معهد </a:t>
            </a:r>
            <a:r>
              <a:rPr lang="ar-SA" sz="3200" b="1" dirty="0" smtClean="0">
                <a:latin typeface="Times New Roman" pitchFamily="18" charset="0"/>
                <a:cs typeface="Times New Roman" pitchFamily="18" charset="0"/>
              </a:rPr>
              <a:t>مكتتبي التأمين في لندن </a:t>
            </a:r>
            <a:r>
              <a:rPr lang="en-US" sz="3200" b="1" dirty="0" smtClean="0">
                <a:solidFill>
                  <a:srgbClr val="FF0000"/>
                </a:solidFill>
                <a:latin typeface="Times New Roman" pitchFamily="18" charset="0"/>
                <a:cs typeface="Times New Roman" pitchFamily="18" charset="0"/>
              </a:rPr>
              <a:t>Institute</a:t>
            </a:r>
            <a:r>
              <a:rPr lang="en-US" sz="3200" b="1" dirty="0" smtClean="0">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of London underwriters</a:t>
            </a:r>
            <a:r>
              <a:rPr lang="ar-SA" sz="3200" b="1" dirty="0" smtClean="0">
                <a:latin typeface="Times New Roman" pitchFamily="18" charset="0"/>
                <a:cs typeface="Times New Roman" pitchFamily="18" charset="0"/>
              </a:rPr>
              <a:t>، وكل بند يتكون من مجموعة من المخاطر تقبل التغطية التأمينية مع بعض الاستثناءات. </a:t>
            </a:r>
            <a:endParaRPr lang="ar-DZ" sz="3200" b="1" dirty="0" smtClean="0">
              <a:latin typeface="Times New Roman" pitchFamily="18" charset="0"/>
              <a:cs typeface="Times New Roman" pitchFamily="18" charset="0"/>
            </a:endParaRPr>
          </a:p>
        </p:txBody>
      </p:sp>
      <p:sp>
        <p:nvSpPr>
          <p:cNvPr id="4" name="Rectangle 3"/>
          <p:cNvSpPr/>
          <p:nvPr/>
        </p:nvSpPr>
        <p:spPr>
          <a:xfrm>
            <a:off x="381000" y="4572000"/>
            <a:ext cx="8382000" cy="2062103"/>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تضم </a:t>
            </a:r>
            <a:r>
              <a:rPr lang="ar-DZ" sz="3200" b="1" dirty="0" smtClean="0">
                <a:latin typeface="Times New Roman" pitchFamily="18" charset="0"/>
                <a:cs typeface="Times New Roman" pitchFamily="18" charset="0"/>
              </a:rPr>
              <a:t>المجموعات </a:t>
            </a:r>
            <a:r>
              <a:rPr lang="ar-SA" sz="3200" b="1" dirty="0" smtClean="0">
                <a:latin typeface="Times New Roman" pitchFamily="18" charset="0"/>
                <a:cs typeface="Times New Roman" pitchFamily="18" charset="0"/>
              </a:rPr>
              <a:t>الثلاث تغطيات أساسية مشتركة فيما بينها</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أوسع تلك الفئات تغطية هي الفئة (</a:t>
            </a:r>
            <a:r>
              <a:rPr lang="fr-FR" sz="3200" b="1" dirty="0" smtClean="0">
                <a:latin typeface="Times New Roman" pitchFamily="18" charset="0"/>
                <a:cs typeface="Times New Roman" pitchFamily="18" charset="0"/>
              </a:rPr>
              <a:t>A</a:t>
            </a:r>
            <a:r>
              <a:rPr lang="ar-SA" sz="3200" b="1" dirty="0" smtClean="0">
                <a:latin typeface="Times New Roman" pitchFamily="18" charset="0"/>
                <a:cs typeface="Times New Roman" pitchFamily="18" charset="0"/>
              </a:rPr>
              <a:t>)</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تليها الفئة (</a:t>
            </a:r>
            <a:r>
              <a:rPr lang="fr-FR" sz="3200" b="1" dirty="0" smtClean="0">
                <a:latin typeface="Times New Roman" pitchFamily="18" charset="0"/>
                <a:cs typeface="Times New Roman" pitchFamily="18" charset="0"/>
              </a:rPr>
              <a:t>B</a:t>
            </a:r>
            <a:r>
              <a:rPr lang="ar-SA" sz="3200" b="1" dirty="0" smtClean="0">
                <a:latin typeface="Times New Roman" pitchFamily="18" charset="0"/>
                <a:cs typeface="Times New Roman" pitchFamily="18" charset="0"/>
              </a:rPr>
              <a:t>)</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ثم الفئة (</a:t>
            </a:r>
            <a:r>
              <a:rPr lang="en-US" sz="3200" b="1" dirty="0" smtClean="0">
                <a:latin typeface="Times New Roman" pitchFamily="18" charset="0"/>
                <a:cs typeface="Times New Roman" pitchFamily="18" charset="0"/>
              </a:rPr>
              <a:t>C</a:t>
            </a:r>
            <a:r>
              <a:rPr lang="ar-SA" sz="3200" b="1" dirty="0" smtClean="0">
                <a:latin typeface="Times New Roman" pitchFamily="18" charset="0"/>
                <a:cs typeface="Times New Roman" pitchFamily="18" charset="0"/>
              </a:rPr>
              <a:t>)، الفئة (</a:t>
            </a:r>
            <a:r>
              <a:rPr lang="fr-FR" sz="3200" b="1" dirty="0" smtClean="0">
                <a:latin typeface="Times New Roman" pitchFamily="18" charset="0"/>
                <a:cs typeface="Times New Roman" pitchFamily="18" charset="0"/>
              </a:rPr>
              <a:t>A</a:t>
            </a:r>
            <a:r>
              <a:rPr lang="ar-SA" sz="3200" b="1" dirty="0" smtClean="0">
                <a:latin typeface="Times New Roman" pitchFamily="18" charset="0"/>
                <a:cs typeface="Times New Roman" pitchFamily="18" charset="0"/>
              </a:rPr>
              <a:t>) مثلاً تغطي جميع الأخطار عدا بعض الاستثناءات.</a:t>
            </a:r>
            <a:endParaRPr lang="fr-FR" sz="3200" dirty="0"/>
          </a:p>
        </p:txBody>
      </p:sp>
      <p:sp>
        <p:nvSpPr>
          <p:cNvPr id="5" name="Rectangle 4"/>
          <p:cNvSpPr/>
          <p:nvPr/>
        </p:nvSpPr>
        <p:spPr>
          <a:xfrm>
            <a:off x="5257800" y="762000"/>
            <a:ext cx="3432350"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8- </a:t>
            </a:r>
            <a:r>
              <a:rPr lang="ar-SA" sz="3600" b="1" dirty="0" err="1" smtClean="0">
                <a:solidFill>
                  <a:srgbClr val="FF0000"/>
                </a:solidFill>
                <a:latin typeface="Times New Roman" pitchFamily="18" charset="0"/>
                <a:cs typeface="Times New Roman" pitchFamily="18" charset="0"/>
              </a:rPr>
              <a:t>التغطيات</a:t>
            </a:r>
            <a:r>
              <a:rPr lang="ar-DZ" sz="3600" b="1" dirty="0" smtClean="0">
                <a:solidFill>
                  <a:srgbClr val="FF0000"/>
                </a:solidFill>
                <a:latin typeface="Times New Roman" pitchFamily="18" charset="0"/>
                <a:cs typeface="Times New Roman" pitchFamily="18" charset="0"/>
              </a:rPr>
              <a:t> </a:t>
            </a:r>
            <a:r>
              <a:rPr lang="ar-SA" sz="3600" b="1" dirty="0" smtClean="0">
                <a:solidFill>
                  <a:srgbClr val="FF0000"/>
                </a:solidFill>
                <a:latin typeface="Times New Roman" pitchFamily="18" charset="0"/>
                <a:cs typeface="Times New Roman" pitchFamily="18" charset="0"/>
              </a:rPr>
              <a:t>التأمينية:</a:t>
            </a:r>
            <a:endParaRPr lang="fr-FR" sz="36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533400"/>
            <a:ext cx="8458200" cy="5943600"/>
          </a:xfrm>
        </p:spPr>
        <p:txBody>
          <a:bodyPr>
            <a:normAutofit lnSpcReduction="10000"/>
          </a:bodyPr>
          <a:lstStyle/>
          <a:p>
            <a:pPr marL="0" indent="0" algn="just" rtl="1">
              <a:buNone/>
            </a:pPr>
            <a:r>
              <a:rPr lang="ar-DZ" sz="3900" b="1" dirty="0" smtClean="0">
                <a:solidFill>
                  <a:srgbClr val="FF0000"/>
                </a:solidFill>
                <a:latin typeface="Times New Roman" pitchFamily="18" charset="0"/>
                <a:cs typeface="Times New Roman" pitchFamily="18" charset="0"/>
              </a:rPr>
              <a:t>تحليل المجموعات:</a:t>
            </a:r>
          </a:p>
          <a:p>
            <a:pPr marL="0" indent="0" algn="just" rtl="1">
              <a:buNone/>
            </a:pPr>
            <a:r>
              <a:rPr lang="ar-SA" sz="3200" b="1" dirty="0" smtClean="0">
                <a:latin typeface="Times New Roman" pitchFamily="18" charset="0"/>
                <a:cs typeface="Times New Roman" pitchFamily="18" charset="0"/>
              </a:rPr>
              <a:t> </a:t>
            </a:r>
            <a:r>
              <a:rPr lang="ar-SA" sz="3200" b="1" dirty="0" smtClean="0">
                <a:solidFill>
                  <a:srgbClr val="FF0000"/>
                </a:solidFill>
                <a:latin typeface="Times New Roman" pitchFamily="18" charset="0"/>
                <a:cs typeface="Times New Roman" pitchFamily="18" charset="0"/>
              </a:rPr>
              <a:t>الفئة (</a:t>
            </a:r>
            <a:r>
              <a:rPr lang="fr-FR" sz="3200" b="1" dirty="0" smtClean="0">
                <a:solidFill>
                  <a:srgbClr val="FF0000"/>
                </a:solidFill>
                <a:latin typeface="Times New Roman" pitchFamily="18" charset="0"/>
                <a:cs typeface="Times New Roman" pitchFamily="18" charset="0"/>
              </a:rPr>
              <a:t>A</a:t>
            </a:r>
            <a:r>
              <a:rPr lang="ar-SA" sz="3200" b="1" dirty="0" smtClean="0">
                <a:solidFill>
                  <a:srgbClr val="FF0000"/>
                </a:solidFill>
                <a:latin typeface="Times New Roman" pitchFamily="18" charset="0"/>
                <a:cs typeface="Times New Roman" pitchFamily="18" charset="0"/>
              </a:rPr>
              <a:t>)</a:t>
            </a:r>
            <a:r>
              <a:rPr lang="ar-SA" sz="3200" b="1" dirty="0" smtClean="0">
                <a:latin typeface="Times New Roman" pitchFamily="18" charset="0"/>
                <a:cs typeface="Times New Roman" pitchFamily="18" charset="0"/>
              </a:rPr>
              <a:t>:</a:t>
            </a:r>
            <a:endParaRPr lang="ar-DZ" sz="3200" b="1" dirty="0" smtClean="0">
              <a:latin typeface="Times New Roman" pitchFamily="18" charset="0"/>
              <a:cs typeface="Times New Roman" pitchFamily="18" charset="0"/>
            </a:endParaRPr>
          </a:p>
          <a:p>
            <a:pPr marL="0" indent="0" algn="just" rtl="1">
              <a:buNone/>
            </a:pPr>
            <a:r>
              <a:rPr lang="ar-SA"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تغطى المواد السريعة العطب أو القـيمة العالـية</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ك</a:t>
            </a:r>
            <a:r>
              <a:rPr lang="ar-DZ" sz="3200" b="1" dirty="0" smtClean="0">
                <a:latin typeface="Times New Roman" pitchFamily="18" charset="0"/>
                <a:cs typeface="Times New Roman" pitchFamily="18" charset="0"/>
              </a:rPr>
              <a:t>المواد الغذائية والكيماوية، </a:t>
            </a:r>
            <a:r>
              <a:rPr lang="ar-SA" sz="3200" b="1" dirty="0" smtClean="0">
                <a:latin typeface="Times New Roman" pitchFamily="18" charset="0"/>
                <a:cs typeface="Times New Roman" pitchFamily="18" charset="0"/>
              </a:rPr>
              <a:t>الأثاث، المنسوجات، الزجاج، التجهيزات المكتبية </a:t>
            </a:r>
            <a:r>
              <a:rPr lang="ar-SA" sz="3200" b="1" dirty="0" err="1" smtClean="0">
                <a:latin typeface="Times New Roman" pitchFamily="18" charset="0"/>
                <a:cs typeface="Times New Roman" pitchFamily="18" charset="0"/>
              </a:rPr>
              <a:t>والإلكت</a:t>
            </a:r>
            <a:r>
              <a:rPr lang="ar-DZ" sz="3200" b="1" dirty="0" smtClean="0">
                <a:latin typeface="Times New Roman" pitchFamily="18" charset="0"/>
                <a:cs typeface="Times New Roman" pitchFamily="18" charset="0"/>
              </a:rPr>
              <a:t>ر</a:t>
            </a:r>
            <a:r>
              <a:rPr lang="ar-SA" sz="3200" b="1" dirty="0" smtClean="0">
                <a:latin typeface="Times New Roman" pitchFamily="18" charset="0"/>
                <a:cs typeface="Times New Roman" pitchFamily="18" charset="0"/>
              </a:rPr>
              <a:t>ونية</a:t>
            </a:r>
            <a:r>
              <a:rPr lang="ar-DZ" sz="3200" b="1" dirty="0" smtClean="0">
                <a:latin typeface="Times New Roman" pitchFamily="18" charset="0"/>
                <a:cs typeface="Times New Roman" pitchFamily="18" charset="0"/>
              </a:rPr>
              <a:t>.</a:t>
            </a:r>
          </a:p>
          <a:p>
            <a:pPr marL="0" indent="0" algn="just" rtl="1">
              <a:buNone/>
            </a:pPr>
            <a:r>
              <a:rPr lang="ar-SA" sz="3200" b="1" dirty="0" smtClean="0">
                <a:solidFill>
                  <a:srgbClr val="FF0000"/>
                </a:solidFill>
                <a:latin typeface="Times New Roman" pitchFamily="18" charset="0"/>
                <a:cs typeface="Times New Roman" pitchFamily="18" charset="0"/>
              </a:rPr>
              <a:t>الفئة</a:t>
            </a:r>
            <a:r>
              <a:rPr lang="ar-DZ" sz="3200" b="1" dirty="0" smtClean="0">
                <a:solidFill>
                  <a:srgbClr val="FF0000"/>
                </a:solidFill>
                <a:latin typeface="Times New Roman" pitchFamily="18" charset="0"/>
                <a:cs typeface="Times New Roman" pitchFamily="18" charset="0"/>
              </a:rPr>
              <a:t> </a:t>
            </a:r>
            <a:r>
              <a:rPr lang="ar-SA" sz="3200" b="1" dirty="0" smtClean="0">
                <a:solidFill>
                  <a:srgbClr val="FF0000"/>
                </a:solidFill>
                <a:latin typeface="Times New Roman" pitchFamily="18" charset="0"/>
                <a:cs typeface="Times New Roman" pitchFamily="18" charset="0"/>
              </a:rPr>
              <a:t>(</a:t>
            </a:r>
            <a:r>
              <a:rPr lang="fr-FR" sz="3200" b="1" dirty="0" smtClean="0">
                <a:solidFill>
                  <a:srgbClr val="FF0000"/>
                </a:solidFill>
                <a:latin typeface="Times New Roman" pitchFamily="18" charset="0"/>
                <a:cs typeface="Times New Roman" pitchFamily="18" charset="0"/>
              </a:rPr>
              <a:t>B</a:t>
            </a:r>
            <a:r>
              <a:rPr lang="ar-SA" sz="3200" b="1" dirty="0" smtClean="0">
                <a:solidFill>
                  <a:srgbClr val="FF0000"/>
                </a:solidFill>
                <a:latin typeface="Times New Roman" pitchFamily="18" charset="0"/>
                <a:cs typeface="Times New Roman" pitchFamily="18" charset="0"/>
              </a:rPr>
              <a:t>): </a:t>
            </a:r>
            <a:endParaRPr lang="ar-DZ" sz="3200" b="1" dirty="0" smtClean="0">
              <a:solidFill>
                <a:srgbClr val="FF0000"/>
              </a:solidFill>
              <a:latin typeface="Times New Roman" pitchFamily="18" charset="0"/>
              <a:cs typeface="Times New Roman" pitchFamily="18" charset="0"/>
            </a:endParaRPr>
          </a:p>
          <a:p>
            <a:pPr marL="0" indent="0" algn="just" rtl="1">
              <a:buNone/>
            </a:pPr>
            <a:r>
              <a:rPr lang="ar-DZ" sz="32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تغطى البضائع غير القابلة للضرر في مظهرها الخارجي كالبضائع المغلفة، المعدات الثقيلة، معدات المقاولين</a:t>
            </a:r>
            <a:r>
              <a:rPr lang="ar-DZ" sz="3200" b="1" dirty="0" smtClean="0">
                <a:latin typeface="Times New Roman" pitchFamily="18" charset="0"/>
                <a:cs typeface="Times New Roman" pitchFamily="18" charset="0"/>
              </a:rPr>
              <a:t>.</a:t>
            </a:r>
          </a:p>
          <a:p>
            <a:pPr marL="0" indent="0" algn="just" rtl="1">
              <a:buNone/>
            </a:pPr>
            <a:r>
              <a:rPr lang="ar-SA" sz="3200" b="1" dirty="0" smtClean="0">
                <a:solidFill>
                  <a:srgbClr val="FF0000"/>
                </a:solidFill>
                <a:latin typeface="Times New Roman" pitchFamily="18" charset="0"/>
                <a:cs typeface="Times New Roman" pitchFamily="18" charset="0"/>
              </a:rPr>
              <a:t>الفئة (</a:t>
            </a:r>
            <a:r>
              <a:rPr lang="en-US" sz="3200" b="1" dirty="0" smtClean="0">
                <a:solidFill>
                  <a:srgbClr val="FF0000"/>
                </a:solidFill>
                <a:latin typeface="Times New Roman" pitchFamily="18" charset="0"/>
                <a:cs typeface="Times New Roman" pitchFamily="18" charset="0"/>
              </a:rPr>
              <a:t>C</a:t>
            </a:r>
            <a:r>
              <a:rPr lang="ar-SA" sz="3200" b="1" dirty="0" smtClean="0">
                <a:solidFill>
                  <a:srgbClr val="FF0000"/>
                </a:solidFill>
                <a:latin typeface="Times New Roman" pitchFamily="18" charset="0"/>
                <a:cs typeface="Times New Roman" pitchFamily="18" charset="0"/>
              </a:rPr>
              <a:t>)</a:t>
            </a:r>
            <a:r>
              <a:rPr lang="ar-DZ" sz="3200" b="1" dirty="0" smtClean="0">
                <a:solidFill>
                  <a:srgbClr val="FF0000"/>
                </a:solidFill>
                <a:latin typeface="Times New Roman" pitchFamily="18" charset="0"/>
                <a:cs typeface="Times New Roman" pitchFamily="18" charset="0"/>
              </a:rPr>
              <a:t>: </a:t>
            </a:r>
          </a:p>
          <a:p>
            <a:pPr marL="0" indent="0" algn="just" rtl="1">
              <a:buNone/>
            </a:pPr>
            <a:r>
              <a:rPr lang="ar-DZ" sz="32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تغطي حماية أقل من </a:t>
            </a:r>
            <a:r>
              <a:rPr lang="fr-FR" sz="3200" b="1" dirty="0" smtClean="0">
                <a:latin typeface="Times New Roman" pitchFamily="18" charset="0"/>
                <a:cs typeface="Times New Roman" pitchFamily="18" charset="0"/>
              </a:rPr>
              <a:t>B</a:t>
            </a:r>
            <a:r>
              <a:rPr lang="ar-SA" sz="3200" b="1" dirty="0" smtClean="0">
                <a:latin typeface="Times New Roman" pitchFamily="18" charset="0"/>
                <a:cs typeface="Times New Roman" pitchFamily="18" charset="0"/>
              </a:rPr>
              <a:t>، وتستعمل للبضائع كبيرة الحجم منخفضة القيمة</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كالمواد الخام، الأخشاب، الصلب، والإسمنت والمعدات الثقيلة</a:t>
            </a:r>
            <a:r>
              <a:rPr lang="ar-DZ" sz="3200" b="1"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3505200"/>
            <a:ext cx="8458200" cy="2971800"/>
          </a:xfrm>
        </p:spPr>
        <p:txBody>
          <a:bodyPr>
            <a:normAutofit fontScale="92500" lnSpcReduction="20000"/>
          </a:bodyPr>
          <a:lstStyle/>
          <a:p>
            <a:pPr marL="3175" indent="11113" algn="just" rtl="1">
              <a:buNone/>
            </a:pPr>
            <a:r>
              <a:rPr lang="ar-SA" sz="3900" b="1" dirty="0" smtClean="0">
                <a:solidFill>
                  <a:srgbClr val="FF0000"/>
                </a:solidFill>
                <a:latin typeface="Times New Roman" pitchFamily="18" charset="0"/>
                <a:cs typeface="Times New Roman" pitchFamily="18" charset="0"/>
              </a:rPr>
              <a:t>استثناءات</a:t>
            </a:r>
            <a:r>
              <a:rPr lang="ar-DZ" sz="3900" b="1" dirty="0" smtClean="0">
                <a:solidFill>
                  <a:srgbClr val="FF0000"/>
                </a:solidFill>
                <a:latin typeface="Times New Roman" pitchFamily="18" charset="0"/>
                <a:cs typeface="Times New Roman" pitchFamily="18" charset="0"/>
              </a:rPr>
              <a:t>:</a:t>
            </a:r>
          </a:p>
          <a:p>
            <a:pPr marL="3175" indent="11113" algn="just" rtl="1">
              <a:buNone/>
            </a:pPr>
            <a:r>
              <a:rPr lang="ar-SA" sz="3500" b="1" dirty="0" smtClean="0">
                <a:latin typeface="Times New Roman" pitchFamily="18" charset="0"/>
                <a:cs typeface="Times New Roman" pitchFamily="18" charset="0"/>
              </a:rPr>
              <a:t> مخاطر لا تخضع لتغطية التأمين، </a:t>
            </a:r>
            <a:r>
              <a:rPr lang="ar-DZ" sz="3500" b="1" dirty="0" smtClean="0">
                <a:latin typeface="Times New Roman" pitchFamily="18" charset="0"/>
                <a:cs typeface="Times New Roman" pitchFamily="18" charset="0"/>
              </a:rPr>
              <a:t>ك</a:t>
            </a:r>
            <a:r>
              <a:rPr lang="ar-SA" sz="3500" b="1" dirty="0" smtClean="0">
                <a:latin typeface="Times New Roman" pitchFamily="18" charset="0"/>
                <a:cs typeface="Times New Roman" pitchFamily="18" charset="0"/>
              </a:rPr>
              <a:t>سوء التصرف العمدي للمؤمن له، النضح أو الفقد الاعتيادي أو الإهلاك، عدم ملاءمة أو كفاية التغليف أو التستيف، العيب الذاتي والأصيل للبضاعة المؤمن عليها، التأخير، إفلاس أو عجز مالك السفينة/</a:t>
            </a:r>
            <a:r>
              <a:rPr lang="ar-DZ" sz="3500" b="1" dirty="0" smtClean="0">
                <a:latin typeface="Times New Roman" pitchFamily="18" charset="0"/>
                <a:cs typeface="Times New Roman" pitchFamily="18" charset="0"/>
              </a:rPr>
              <a:t> </a:t>
            </a:r>
            <a:r>
              <a:rPr lang="ar-SA" sz="3500" b="1" dirty="0" smtClean="0">
                <a:latin typeface="Times New Roman" pitchFamily="18" charset="0"/>
                <a:cs typeface="Times New Roman" pitchFamily="18" charset="0"/>
              </a:rPr>
              <a:t>الناقل، الأخطار النووية أو الإشعاعية، عدم صلاحية</a:t>
            </a:r>
            <a:r>
              <a:rPr lang="ar-DZ" sz="3500" b="1" dirty="0" smtClean="0">
                <a:latin typeface="Times New Roman" pitchFamily="18" charset="0"/>
                <a:cs typeface="Times New Roman" pitchFamily="18" charset="0"/>
              </a:rPr>
              <a:t> السفينة </a:t>
            </a:r>
            <a:r>
              <a:rPr lang="ar-SA" sz="3500" b="1" dirty="0" smtClean="0">
                <a:latin typeface="Times New Roman" pitchFamily="18" charset="0"/>
                <a:cs typeface="Times New Roman" pitchFamily="18" charset="0"/>
              </a:rPr>
              <a:t> للإبحار وعدم الملا</a:t>
            </a:r>
            <a:r>
              <a:rPr lang="ar-DZ" sz="3500" b="1" dirty="0" smtClean="0">
                <a:latin typeface="Times New Roman" pitchFamily="18" charset="0"/>
                <a:cs typeface="Times New Roman" pitchFamily="18" charset="0"/>
              </a:rPr>
              <a:t>ء</a:t>
            </a:r>
            <a:r>
              <a:rPr lang="ar-SA" sz="3500" b="1" dirty="0" smtClean="0">
                <a:latin typeface="Times New Roman" pitchFamily="18" charset="0"/>
                <a:cs typeface="Times New Roman" pitchFamily="18" charset="0"/>
              </a:rPr>
              <a:t>مة</a:t>
            </a:r>
            <a:r>
              <a:rPr lang="en-US" sz="3500" b="1" dirty="0" smtClean="0">
                <a:latin typeface="Times New Roman" pitchFamily="18" charset="0"/>
                <a:cs typeface="Times New Roman" pitchFamily="18" charset="0"/>
              </a:rPr>
              <a:t>. </a:t>
            </a:r>
            <a:endParaRPr lang="fr-FR" sz="3500" b="1" dirty="0" smtClean="0">
              <a:latin typeface="Times New Roman" pitchFamily="18" charset="0"/>
              <a:cs typeface="Times New Roman" pitchFamily="18" charset="0"/>
            </a:endParaRPr>
          </a:p>
          <a:p>
            <a:endParaRPr lang="fr-FR" dirty="0"/>
          </a:p>
        </p:txBody>
      </p:sp>
      <p:sp>
        <p:nvSpPr>
          <p:cNvPr id="4" name="Espace réservé du contenu 2"/>
          <p:cNvSpPr txBox="1">
            <a:spLocks/>
          </p:cNvSpPr>
          <p:nvPr/>
        </p:nvSpPr>
        <p:spPr>
          <a:xfrm>
            <a:off x="304800" y="533400"/>
            <a:ext cx="8458200" cy="12954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شروط خاصة</a:t>
            </a:r>
            <a:r>
              <a:rPr kumimoji="0" lang="ar-DZ"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r>
              <a:rPr kumimoji="0" lang="ar-SA"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endParaRPr kumimoji="0" lang="ar-DZ"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البضائع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السائبة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المثلجة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المواشي والحيوانات</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
        <p:nvSpPr>
          <p:cNvPr id="6" name="Espace réservé du contenu 2"/>
          <p:cNvSpPr txBox="1">
            <a:spLocks/>
          </p:cNvSpPr>
          <p:nvPr/>
        </p:nvSpPr>
        <p:spPr>
          <a:xfrm>
            <a:off x="304800" y="1905000"/>
            <a:ext cx="8458200" cy="12192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الحرب والاضطرابات </a:t>
            </a:r>
            <a:r>
              <a:rPr kumimoji="0" lang="ar-DZ"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في الميناء أو السفينة: </a:t>
            </a: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lang="ar-DZ" sz="3200" b="1" dirty="0" smtClean="0">
                <a:latin typeface="Times New Roman" pitchFamily="18" charset="0"/>
                <a:cs typeface="Times New Roman" pitchFamily="18" charset="0"/>
              </a:rPr>
              <a:t>تتم وفق </a:t>
            </a:r>
            <a:r>
              <a:rPr kumimoji="0" lang="ar-SA" sz="3200" b="1" i="0" u="none" strike="noStrike" kern="1200" cap="none" spc="0" normalizeH="0" baseline="0" noProof="0" dirty="0" smtClean="0">
                <a:ln>
                  <a:noFill/>
                </a:ln>
                <a:effectLst/>
                <a:uLnTx/>
                <a:uFillTx/>
                <a:latin typeface="Times New Roman" pitchFamily="18" charset="0"/>
                <a:ea typeface="+mn-ea"/>
                <a:cs typeface="Times New Roman" pitchFamily="18" charset="0"/>
              </a:rPr>
              <a:t>تأمين تكميلي منفصل ضمن شروط وأسعار الخاصة. </a:t>
            </a:r>
            <a:endParaRPr kumimoji="0" lang="fr-FR" sz="3200" b="1" i="0" u="none" strike="noStrike" kern="1200" cap="none" spc="0" normalizeH="0" baseline="0" noProof="0" dirty="0">
              <a:ln>
                <a:noFill/>
              </a:ln>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0" y="0"/>
          <a:ext cx="9144000" cy="12618720"/>
        </p:xfrm>
        <a:graphic>
          <a:graphicData uri="http://schemas.openxmlformats.org/drawingml/2006/table">
            <a:tbl>
              <a:tblPr rtl="1"/>
              <a:tblGrid>
                <a:gridCol w="7652157"/>
                <a:gridCol w="497281"/>
                <a:gridCol w="497281"/>
                <a:gridCol w="497281"/>
              </a:tblGrid>
              <a:tr h="200660">
                <a:tc>
                  <a:txBody>
                    <a:bodyPr/>
                    <a:lstStyle/>
                    <a:p>
                      <a:pPr marL="0" marR="0" algn="ctr" rtl="1">
                        <a:lnSpc>
                          <a:spcPct val="115000"/>
                        </a:lnSpc>
                        <a:spcBef>
                          <a:spcPts val="0"/>
                        </a:spcBef>
                        <a:spcAft>
                          <a:spcPts val="0"/>
                        </a:spcAft>
                      </a:pPr>
                      <a:r>
                        <a:rPr lang="ar-SA" sz="2400" b="1" dirty="0" err="1">
                          <a:latin typeface="Calibri"/>
                          <a:ea typeface="Calibri"/>
                          <a:cs typeface="Arial"/>
                        </a:rPr>
                        <a:t>التغطيات</a:t>
                      </a:r>
                      <a:r>
                        <a:rPr lang="ar-SA" sz="2400" b="1" dirty="0">
                          <a:latin typeface="Calibri"/>
                          <a:ea typeface="Calibri"/>
                          <a:cs typeface="Arial"/>
                        </a:rPr>
                        <a:t> التأمينية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400" b="1" u="sng">
                          <a:latin typeface="Calibri"/>
                          <a:ea typeface="Times New Roman"/>
                          <a:cs typeface="Simplified Arabic"/>
                        </a:rPr>
                        <a:t>أ</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400" b="1" u="sng" dirty="0">
                          <a:latin typeface="Calibri"/>
                          <a:ea typeface="Times New Roman"/>
                          <a:cs typeface="Simplified Arabic"/>
                        </a:rPr>
                        <a:t>ب</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400" b="1" u="sng" dirty="0">
                          <a:latin typeface="Calibri"/>
                          <a:ea typeface="Times New Roman"/>
                          <a:cs typeface="Simplified Arabic"/>
                        </a:rPr>
                        <a:t>ج</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الحريق أو الانفجار</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الخسارة العامة والتصادم الناتج عن الخطأ المشترك</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الجنوح أو الارتطام أو الغرق أو الانقلاب  للسفينة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a:latin typeface="Calibri"/>
                          <a:ea typeface="Calibri"/>
                          <a:cs typeface="Arial"/>
                        </a:rPr>
                        <a:t>انقلاب أو خروج واسطة النقل البرية عن السكة</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الاصطدام  / السفينة أو المركبة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التفريغ الاضطراري للبضاعة في ميناء الاستغاثة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تضحيات الخسارة العامة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رمي البضاعة في البحر</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الزلازل، انفجار البراكين والصاعقة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اكتساح البضاعة على سطح السفينة بفعل الأمواج العالية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a:latin typeface="MS Mincho"/>
                          <a:ea typeface="Calibri"/>
                          <a:cs typeface="MS Mincho"/>
                        </a:rPr>
                        <a:t>✓</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تسرب المياه</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000" b="1" dirty="0">
                          <a:latin typeface="Calibri"/>
                          <a:ea typeface="Calibri"/>
                          <a:cs typeface="Arial"/>
                        </a:rPr>
                        <a:t>الخسارة الكلية لأي وحدة </a:t>
                      </a:r>
                      <a:r>
                        <a:rPr lang="ar-SA" sz="2000" b="1" dirty="0" smtClean="0">
                          <a:latin typeface="Calibri"/>
                          <a:ea typeface="Calibri"/>
                          <a:cs typeface="Arial"/>
                        </a:rPr>
                        <a:t>تغليف </a:t>
                      </a:r>
                      <a:r>
                        <a:rPr lang="ar-SA" sz="2000" b="1" dirty="0">
                          <a:latin typeface="Calibri"/>
                          <a:ea typeface="Calibri"/>
                          <a:cs typeface="Arial"/>
                        </a:rPr>
                        <a:t>تفقد من على السفينة أو تسقط أثناء التحميل </a:t>
                      </a:r>
                      <a:r>
                        <a:rPr lang="ar-SA" sz="2000" b="1" dirty="0" smtClean="0">
                          <a:latin typeface="Calibri"/>
                          <a:ea typeface="Calibri"/>
                          <a:cs typeface="Arial"/>
                        </a:rPr>
                        <a:t>النقل</a:t>
                      </a:r>
                      <a:r>
                        <a:rPr lang="ar-DZ" sz="2000" b="1" dirty="0" smtClean="0">
                          <a:latin typeface="Calibri"/>
                          <a:ea typeface="Calibri"/>
                          <a:cs typeface="Arial"/>
                        </a:rPr>
                        <a:t>،</a:t>
                      </a:r>
                      <a:r>
                        <a:rPr lang="ar-DZ" sz="2000" b="1" baseline="0" dirty="0" smtClean="0">
                          <a:latin typeface="Calibri"/>
                          <a:ea typeface="Calibri"/>
                          <a:cs typeface="Arial"/>
                        </a:rPr>
                        <a:t> </a:t>
                      </a:r>
                      <a:r>
                        <a:rPr lang="ar-SA" sz="2000" b="1" dirty="0" smtClean="0">
                          <a:latin typeface="Calibri"/>
                          <a:ea typeface="Calibri"/>
                          <a:cs typeface="Arial"/>
                        </a:rPr>
                        <a:t>التفريغ</a:t>
                      </a:r>
                      <a:endParaRPr lang="fr-FR" sz="20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السرقة والسلب وعدم التسليم</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الخسارة الكلية </a:t>
                      </a:r>
                      <a:r>
                        <a:rPr lang="ar-SA" sz="2400" b="1" dirty="0" err="1">
                          <a:latin typeface="Calibri"/>
                          <a:ea typeface="Calibri"/>
                          <a:cs typeface="Arial"/>
                        </a:rPr>
                        <a:t>و</a:t>
                      </a:r>
                      <a:r>
                        <a:rPr lang="ar-SA" sz="2400" b="1" dirty="0">
                          <a:latin typeface="Calibri"/>
                          <a:ea typeface="Calibri"/>
                          <a:cs typeface="Arial"/>
                        </a:rPr>
                        <a:t>/أو الجزئية  لأي وحدة </a:t>
                      </a:r>
                      <a:r>
                        <a:rPr lang="ar-SA" sz="2400" b="1" dirty="0" err="1">
                          <a:latin typeface="Calibri"/>
                          <a:ea typeface="Calibri"/>
                          <a:cs typeface="Arial"/>
                        </a:rPr>
                        <a:t>تغليفية</a:t>
                      </a:r>
                      <a:r>
                        <a:rPr lang="ar-SA" sz="2400" b="1" dirty="0">
                          <a:latin typeface="Calibri"/>
                          <a:ea typeface="Calibri"/>
                          <a:cs typeface="Arial"/>
                        </a:rPr>
                        <a:t> أثناء الشحن والتفريغ</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التلوث بسبب بضاعة أخرى</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التخريب المتعمد من قبل أي شخص ( الفعل الضار)</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القرصنة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a:latin typeface="Calibri"/>
                          <a:ea typeface="Calibri"/>
                          <a:cs typeface="Arial"/>
                        </a:rPr>
                        <a:t>الكسر</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en-US" sz="2400" b="1" dirty="0">
                          <a:latin typeface="MS Mincho"/>
                          <a:ea typeface="Calibri"/>
                          <a:cs typeface="MS Mincho"/>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سوء التصرف العمدي للمؤمن له</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النضح أو الفقد الاعتيادي أو الاستهلاك</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عدم ملائمة أو كفاية التغليف أو التستيف</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a:latin typeface="Calibri"/>
                          <a:ea typeface="Calibri"/>
                          <a:cs typeface="Arial"/>
                        </a:rPr>
                        <a:t>العيب الذاتي والأصيل للبضاعة المؤمن عليها</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0" marR="0" algn="ctr" rtl="0">
                        <a:lnSpc>
                          <a:spcPct val="115000"/>
                        </a:lnSpc>
                        <a:spcBef>
                          <a:spcPts val="0"/>
                        </a:spcBef>
                        <a:spcAft>
                          <a:spcPts val="0"/>
                        </a:spcAft>
                      </a:pPr>
                      <a:r>
                        <a:rPr lang="fr-FR" sz="2400" b="1">
                          <a:latin typeface="Times New Roman"/>
                          <a:ea typeface="Calibri"/>
                          <a:cs typeface="Arial"/>
                        </a:rPr>
                        <a:t>x</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a:latin typeface="Calibri"/>
                          <a:ea typeface="Calibri"/>
                          <a:cs typeface="Arial"/>
                        </a:rPr>
                        <a:t>التأخير</a:t>
                      </a:r>
                      <a:endParaRPr lang="fr-FR" sz="2400" b="1">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إفلاس أو عجز مالك السفينة / الناقل</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0">
                        <a:lnSpc>
                          <a:spcPct val="115000"/>
                        </a:lnSpc>
                        <a:spcBef>
                          <a:spcPts val="0"/>
                        </a:spcBef>
                        <a:spcAft>
                          <a:spcPts val="0"/>
                        </a:spcAft>
                      </a:pPr>
                      <a:r>
                        <a:rPr lang="fr-FR" sz="2400" b="1" dirty="0">
                          <a:latin typeface="Times New Roman"/>
                          <a:ea typeface="Calibri"/>
                          <a:cs typeface="Arial"/>
                        </a:rPr>
                        <a:t>x</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3399"/>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الأخطار النووية والإشعاعية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عدم الصلاحية للإبحار وعدم الملائمة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الأعمال الإرهابية</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الحرب</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r>
              <a:tr h="200660">
                <a:tc>
                  <a:txBody>
                    <a:bodyPr/>
                    <a:lstStyle/>
                    <a:p>
                      <a:pPr marL="0" marR="0" algn="just" rtl="1">
                        <a:lnSpc>
                          <a:spcPct val="115000"/>
                        </a:lnSpc>
                        <a:spcBef>
                          <a:spcPts val="0"/>
                        </a:spcBef>
                        <a:spcAft>
                          <a:spcPts val="0"/>
                        </a:spcAft>
                      </a:pPr>
                      <a:r>
                        <a:rPr lang="ar-SA" sz="2400" b="1" dirty="0">
                          <a:latin typeface="Calibri"/>
                          <a:ea typeface="Calibri"/>
                          <a:cs typeface="Arial"/>
                        </a:rPr>
                        <a:t>الإضرابات</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marL="0" marR="0" algn="ctr" rtl="1">
                        <a:lnSpc>
                          <a:spcPct val="115000"/>
                        </a:lnSpc>
                        <a:spcBef>
                          <a:spcPts val="0"/>
                        </a:spcBef>
                        <a:spcAft>
                          <a:spcPts val="0"/>
                        </a:spcAft>
                      </a:pPr>
                      <a:r>
                        <a:rPr lang="ar-DZ" sz="2400" b="1" dirty="0">
                          <a:latin typeface="Calibri"/>
                          <a:ea typeface="Times New Roman"/>
                          <a:cs typeface="Times New Roman"/>
                        </a:rPr>
                        <a:t>؟</a:t>
                      </a:r>
                      <a:endParaRPr lang="fr-FR" sz="2400" b="1" dirty="0">
                        <a:latin typeface="Calibri"/>
                        <a:ea typeface="Calibri"/>
                        <a:cs typeface="Arial"/>
                      </a:endParaRPr>
                    </a:p>
                  </a:txBody>
                  <a:tcPr marL="37863" marR="378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1447800"/>
            <a:ext cx="8382000" cy="1590984"/>
          </a:xfrm>
        </p:spPr>
        <p:txBody>
          <a:bodyPr>
            <a:normAutofit/>
          </a:bodyPr>
          <a:lstStyle/>
          <a:p>
            <a:pPr marL="0" indent="0" algn="just" rtl="1">
              <a:buNone/>
            </a:pPr>
            <a:r>
              <a:rPr lang="ar-DZ" sz="2800" b="1" dirty="0" smtClean="0">
                <a:solidFill>
                  <a:srgbClr val="FF0000"/>
                </a:solidFill>
                <a:latin typeface="Times New Roman" pitchFamily="18" charset="0"/>
                <a:cs typeface="Times New Roman" pitchFamily="18" charset="0"/>
              </a:rPr>
              <a:t>1. </a:t>
            </a:r>
            <a:r>
              <a:rPr lang="ar-EG" sz="3200" b="1" dirty="0" smtClean="0">
                <a:latin typeface="Times New Roman" pitchFamily="18" charset="0"/>
                <a:cs typeface="Times New Roman" pitchFamily="18" charset="0"/>
              </a:rPr>
              <a:t>لا يتم إبرام عقد التأمين البحري للبضائع بين المستأمن (الشاحن أو وكيله) وبين المؤمن(شركة التأمين) مباشرة، بل عن طريق وسيط (وكيل أو سمسار</a:t>
            </a:r>
            <a:r>
              <a:rPr lang="ar-DZ" sz="3200" b="1" dirty="0" smtClean="0">
                <a:latin typeface="Times New Roman" pitchFamily="18" charset="0"/>
                <a:cs typeface="Times New Roman" pitchFamily="18" charset="0"/>
              </a:rPr>
              <a:t> </a:t>
            </a:r>
            <a:r>
              <a:rPr lang="ar-EG" sz="3200" b="1" dirty="0" smtClean="0">
                <a:latin typeface="Times New Roman" pitchFamily="18" charset="0"/>
                <a:cs typeface="Times New Roman" pitchFamily="18" charset="0"/>
              </a:rPr>
              <a:t>التأمين</a:t>
            </a:r>
            <a:r>
              <a:rPr lang="ar-DZ" sz="3200" b="1" dirty="0" smtClean="0">
                <a:latin typeface="Times New Roman" pitchFamily="18" charset="0"/>
                <a:cs typeface="Times New Roman" pitchFamily="18" charset="0"/>
              </a:rPr>
              <a:t>).</a:t>
            </a:r>
          </a:p>
        </p:txBody>
      </p:sp>
      <p:sp>
        <p:nvSpPr>
          <p:cNvPr id="4" name="Rectangle 3"/>
          <p:cNvSpPr/>
          <p:nvPr/>
        </p:nvSpPr>
        <p:spPr>
          <a:xfrm>
            <a:off x="3810000" y="685800"/>
            <a:ext cx="4966424"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9</a:t>
            </a:r>
            <a:r>
              <a:rPr lang="ar-EG" sz="3600" b="1" dirty="0" smtClean="0">
                <a:solidFill>
                  <a:srgbClr val="FF0000"/>
                </a:solidFill>
                <a:latin typeface="Times New Roman" pitchFamily="18" charset="0"/>
                <a:cs typeface="Times New Roman" pitchFamily="18" charset="0"/>
              </a:rPr>
              <a:t>. كيفية إجـراء التأميـن البحـري</a:t>
            </a:r>
            <a:endParaRPr lang="fr-FR" sz="3600" b="1" dirty="0"/>
          </a:p>
        </p:txBody>
      </p:sp>
      <p:sp>
        <p:nvSpPr>
          <p:cNvPr id="5" name="Rectangle 4"/>
          <p:cNvSpPr/>
          <p:nvPr/>
        </p:nvSpPr>
        <p:spPr>
          <a:xfrm>
            <a:off x="304800" y="3200400"/>
            <a:ext cx="8458200" cy="1569660"/>
          </a:xfrm>
          <a:prstGeom prst="rect">
            <a:avLst/>
          </a:prstGeom>
        </p:spPr>
        <p:txBody>
          <a:bodyPr wrap="square">
            <a:spAutoFit/>
          </a:bodyPr>
          <a:lstStyle/>
          <a:p>
            <a:pPr algn="just" rtl="1"/>
            <a:r>
              <a:rPr lang="ar-DZ" sz="2800" b="1" dirty="0" smtClean="0">
                <a:solidFill>
                  <a:srgbClr val="FF0000"/>
                </a:solidFill>
                <a:latin typeface="Times New Roman" pitchFamily="18" charset="0"/>
                <a:cs typeface="Times New Roman" pitchFamily="18" charset="0"/>
              </a:rPr>
              <a:t>2. </a:t>
            </a:r>
            <a:r>
              <a:rPr lang="ar-DZ" sz="3200" b="1" dirty="0" smtClean="0">
                <a:latin typeface="Times New Roman" pitchFamily="18" charset="0"/>
                <a:cs typeface="Times New Roman" pitchFamily="18" charset="0"/>
              </a:rPr>
              <a:t>لا يشترط استيفاء نموذج معين، بل قد يتم بالبريد العادي، الإلكتروني، الفاكس، أو الهاتف، مع مراعاة أن تتضمن الوسيلة المستخدمة جميع البيانات اللازمة لشركة التأمين.</a:t>
            </a:r>
            <a:endParaRPr lang="fr-FR" sz="3200" b="1" dirty="0" smtClean="0">
              <a:latin typeface="Times New Roman" pitchFamily="18" charset="0"/>
              <a:cs typeface="Times New Roman" pitchFamily="18" charset="0"/>
            </a:endParaRPr>
          </a:p>
        </p:txBody>
      </p:sp>
      <p:sp>
        <p:nvSpPr>
          <p:cNvPr id="6" name="Rectangle 5"/>
          <p:cNvSpPr/>
          <p:nvPr/>
        </p:nvSpPr>
        <p:spPr>
          <a:xfrm>
            <a:off x="381000" y="5135940"/>
            <a:ext cx="8382000" cy="1569660"/>
          </a:xfrm>
          <a:prstGeom prst="rect">
            <a:avLst/>
          </a:prstGeom>
        </p:spPr>
        <p:txBody>
          <a:bodyPr wrap="square">
            <a:spAutoFit/>
          </a:bodyPr>
          <a:lstStyle/>
          <a:p>
            <a:pPr algn="just" rtl="1"/>
            <a:r>
              <a:rPr lang="ar-DZ" sz="2800" b="1" dirty="0" smtClean="0">
                <a:solidFill>
                  <a:srgbClr val="FF0000"/>
                </a:solidFill>
                <a:latin typeface="Times New Roman" pitchFamily="18" charset="0"/>
                <a:cs typeface="Times New Roman" pitchFamily="18" charset="0"/>
              </a:rPr>
              <a:t>3. </a:t>
            </a:r>
            <a:r>
              <a:rPr lang="ar-EG" sz="3200" b="1" dirty="0" smtClean="0">
                <a:latin typeface="Times New Roman" pitchFamily="18" charset="0"/>
                <a:cs typeface="Times New Roman" pitchFamily="18" charset="0"/>
              </a:rPr>
              <a:t>البداية يقوم المستأمن بتقديم كافة </a:t>
            </a:r>
            <a:r>
              <a:rPr lang="ar-EG" sz="3200" b="1" dirty="0" smtClean="0">
                <a:solidFill>
                  <a:srgbClr val="FF0000"/>
                </a:solidFill>
                <a:latin typeface="Times New Roman" pitchFamily="18" charset="0"/>
                <a:cs typeface="Times New Roman" pitchFamily="18" charset="0"/>
              </a:rPr>
              <a:t>البيانات </a:t>
            </a:r>
            <a:r>
              <a:rPr lang="ar-EG" sz="3200" b="1" dirty="0" smtClean="0">
                <a:latin typeface="Times New Roman" pitchFamily="18" charset="0"/>
                <a:cs typeface="Times New Roman" pitchFamily="18" charset="0"/>
              </a:rPr>
              <a:t>الخاصة بالبضاعة</a:t>
            </a:r>
            <a:r>
              <a:rPr lang="ar-DZ" sz="3200" b="1" dirty="0" smtClean="0">
                <a:latin typeface="Times New Roman" pitchFamily="18" charset="0"/>
                <a:cs typeface="Times New Roman" pitchFamily="18" charset="0"/>
              </a:rPr>
              <a:t> و</a:t>
            </a:r>
            <a:r>
              <a:rPr lang="ar-EG" sz="3200" b="1" dirty="0" smtClean="0">
                <a:latin typeface="Times New Roman" pitchFamily="18" charset="0"/>
                <a:cs typeface="Times New Roman" pitchFamily="18" charset="0"/>
              </a:rPr>
              <a:t>السفينة، مكان بداية ونهاية التأمين، يجب أن تكون صحيحة ودقيقة، يعتبر عقد التأمين باطل إذا </a:t>
            </a:r>
            <a:r>
              <a:rPr lang="ar-EG" sz="3200" b="1" dirty="0" err="1" smtClean="0">
                <a:latin typeface="Times New Roman" pitchFamily="18" charset="0"/>
                <a:cs typeface="Times New Roman" pitchFamily="18" charset="0"/>
              </a:rPr>
              <a:t>ثبث</a:t>
            </a:r>
            <a:r>
              <a:rPr lang="ar-EG"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عدم صحتها </a:t>
            </a:r>
            <a:r>
              <a:rPr lang="ar-EG" sz="3200" b="1" dirty="0" smtClean="0">
                <a:latin typeface="Times New Roman" pitchFamily="18" charset="0"/>
                <a:cs typeface="Times New Roman" pitchFamily="18" charset="0"/>
              </a:rPr>
              <a:t>عن قصد</a:t>
            </a:r>
            <a:r>
              <a:rPr lang="ar-DZ" sz="3200" b="1" dirty="0" smtClean="0">
                <a:latin typeface="Times New Roman" pitchFamily="18" charset="0"/>
                <a:cs typeface="Times New Roman" pitchFamily="18" charset="0"/>
              </a:rPr>
              <a:t>.</a:t>
            </a:r>
            <a:endParaRPr lang="fr-FR" sz="3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783264"/>
            <a:ext cx="8458200" cy="2188536"/>
          </a:xfrm>
        </p:spPr>
        <p:txBody>
          <a:bodyPr>
            <a:noAutofit/>
          </a:bodyPr>
          <a:lstStyle/>
          <a:p>
            <a:pPr marL="0" indent="0" algn="just" rtl="1">
              <a:buNone/>
            </a:pPr>
            <a:r>
              <a:rPr lang="ar-DZ" sz="2800" b="1" dirty="0" smtClean="0">
                <a:solidFill>
                  <a:srgbClr val="FF0000"/>
                </a:solidFill>
                <a:latin typeface="Times New Roman" pitchFamily="18" charset="0"/>
                <a:cs typeface="Times New Roman" pitchFamily="18" charset="0"/>
              </a:rPr>
              <a:t>4. </a:t>
            </a:r>
            <a:r>
              <a:rPr lang="ar-EG" sz="3200" b="1" dirty="0" smtClean="0">
                <a:latin typeface="Times New Roman" pitchFamily="18" charset="0"/>
                <a:cs typeface="Times New Roman" pitchFamily="18" charset="0"/>
              </a:rPr>
              <a:t>يقوم وسيط التأمين ب</a:t>
            </a:r>
            <a:r>
              <a:rPr lang="ar-EG" sz="3200" b="1" dirty="0" smtClean="0">
                <a:solidFill>
                  <a:srgbClr val="FF0000"/>
                </a:solidFill>
                <a:latin typeface="Times New Roman" pitchFamily="18" charset="0"/>
                <a:cs typeface="Times New Roman" pitchFamily="18" charset="0"/>
              </a:rPr>
              <a:t>تقديم </a:t>
            </a:r>
            <a:r>
              <a:rPr lang="ar-DZ" sz="3200" b="1" dirty="0" smtClean="0">
                <a:solidFill>
                  <a:srgbClr val="FF0000"/>
                </a:solidFill>
                <a:latin typeface="Times New Roman" pitchFamily="18" charset="0"/>
                <a:cs typeface="Times New Roman" pitchFamily="18" charset="0"/>
              </a:rPr>
              <a:t>البيانات </a:t>
            </a:r>
            <a:r>
              <a:rPr lang="ar-EG" sz="3200" b="1" dirty="0" smtClean="0">
                <a:latin typeface="Times New Roman" pitchFamily="18" charset="0"/>
                <a:cs typeface="Times New Roman" pitchFamily="18" charset="0"/>
              </a:rPr>
              <a:t>إلى شركة التأمين، </a:t>
            </a:r>
            <a:r>
              <a:rPr lang="ar-DZ" sz="3200" b="1" dirty="0" smtClean="0">
                <a:latin typeface="Times New Roman" pitchFamily="18" charset="0"/>
                <a:cs typeface="Times New Roman" pitchFamily="18" charset="0"/>
              </a:rPr>
              <a:t>ل</a:t>
            </a:r>
            <a:r>
              <a:rPr lang="ar-EG" sz="3200" b="1" dirty="0" smtClean="0">
                <a:latin typeface="Times New Roman" pitchFamily="18" charset="0"/>
                <a:cs typeface="Times New Roman" pitchFamily="18" charset="0"/>
              </a:rPr>
              <a:t>تقوم بعمل </a:t>
            </a:r>
            <a:r>
              <a:rPr lang="ar-EG" sz="3200" b="1" dirty="0" smtClean="0">
                <a:solidFill>
                  <a:srgbClr val="FF0000"/>
                </a:solidFill>
                <a:latin typeface="Times New Roman" pitchFamily="18" charset="0"/>
                <a:cs typeface="Times New Roman" pitchFamily="18" charset="0"/>
              </a:rPr>
              <a:t>التحريات اللازمة </a:t>
            </a:r>
            <a:r>
              <a:rPr lang="ar-EG" sz="3200" b="1" dirty="0" smtClean="0">
                <a:latin typeface="Times New Roman" pitchFamily="18" charset="0"/>
                <a:cs typeface="Times New Roman" pitchFamily="18" charset="0"/>
              </a:rPr>
              <a:t>عن </a:t>
            </a:r>
            <a:r>
              <a:rPr lang="ar-DZ" sz="3200" b="1" dirty="0" smtClean="0">
                <a:latin typeface="Times New Roman" pitchFamily="18" charset="0"/>
                <a:cs typeface="Times New Roman" pitchFamily="18" charset="0"/>
              </a:rPr>
              <a:t>البيانات </a:t>
            </a:r>
            <a:r>
              <a:rPr lang="ar-EG" sz="3200" b="1" dirty="0" smtClean="0">
                <a:latin typeface="Times New Roman" pitchFamily="18" charset="0"/>
                <a:cs typeface="Times New Roman" pitchFamily="18" charset="0"/>
              </a:rPr>
              <a:t>والسفينة ومشغلها، فإذا تأكد لها صدق </a:t>
            </a:r>
            <a:r>
              <a:rPr lang="ar-DZ" sz="3200" b="1" dirty="0" smtClean="0">
                <a:latin typeface="Times New Roman" pitchFamily="18" charset="0"/>
                <a:cs typeface="Times New Roman" pitchFamily="18" charset="0"/>
              </a:rPr>
              <a:t>البيانات </a:t>
            </a:r>
            <a:r>
              <a:rPr lang="ar-EG" sz="3200" b="1" dirty="0" smtClean="0">
                <a:latin typeface="Times New Roman" pitchFamily="18" charset="0"/>
                <a:cs typeface="Times New Roman" pitchFamily="18" charset="0"/>
              </a:rPr>
              <a:t>وإمكانية عقد التأمين بواسطتها، يتم </a:t>
            </a:r>
            <a:r>
              <a:rPr lang="ar-EG" sz="3200" b="1" dirty="0" smtClean="0">
                <a:solidFill>
                  <a:srgbClr val="FF0000"/>
                </a:solidFill>
                <a:latin typeface="Times New Roman" pitchFamily="18" charset="0"/>
                <a:cs typeface="Times New Roman" pitchFamily="18" charset="0"/>
              </a:rPr>
              <a:t>تحديد قيمة قسط التأمين</a:t>
            </a:r>
            <a:r>
              <a:rPr lang="ar-DZ" sz="3200" b="1" dirty="0" smtClean="0">
                <a:solidFill>
                  <a:srgbClr val="FF0000"/>
                </a:solidFill>
                <a:latin typeface="Times New Roman" pitchFamily="18" charset="0"/>
                <a:cs typeface="Times New Roman" pitchFamily="18" charset="0"/>
              </a:rPr>
              <a:t>، </a:t>
            </a:r>
            <a:r>
              <a:rPr lang="ar-EG" sz="3200" b="1" dirty="0" smtClean="0">
                <a:solidFill>
                  <a:srgbClr val="FF0000"/>
                </a:solidFill>
                <a:latin typeface="Times New Roman" pitchFamily="18" charset="0"/>
                <a:cs typeface="Times New Roman" pitchFamily="18" charset="0"/>
              </a:rPr>
              <a:t>طريقة الدفع وشروط التأمين</a:t>
            </a:r>
            <a:r>
              <a:rPr lang="ar-DZ" sz="3200" b="1" dirty="0" smtClean="0">
                <a:latin typeface="Times New Roman" pitchFamily="18" charset="0"/>
                <a:cs typeface="Times New Roman" pitchFamily="18" charset="0"/>
              </a:rPr>
              <a:t>.</a:t>
            </a:r>
          </a:p>
        </p:txBody>
      </p:sp>
      <p:sp>
        <p:nvSpPr>
          <p:cNvPr id="4" name="Espace réservé du contenu 2"/>
          <p:cNvSpPr txBox="1">
            <a:spLocks/>
          </p:cNvSpPr>
          <p:nvPr/>
        </p:nvSpPr>
        <p:spPr>
          <a:xfrm>
            <a:off x="304800" y="3526464"/>
            <a:ext cx="8534400" cy="2112336"/>
          </a:xfrm>
          <a:prstGeom prst="rect">
            <a:avLst/>
          </a:prstGeom>
        </p:spPr>
        <p:txBody>
          <a:bodyPr vert="horz">
            <a:no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5. </a:t>
            </a:r>
            <a:r>
              <a:rPr kumimoji="0" lang="ar-EG"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إذا قبل وسيط التأمين والمستأمن، يقوم المستأمن وموظف شركة التأمين(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EG"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يسمى مكتتب التأمين) ب</a:t>
            </a:r>
            <a:r>
              <a:rPr kumimoji="0" lang="ar-EG"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التوقيع على الطلب</a:t>
            </a:r>
            <a:r>
              <a:rPr kumimoji="0" lang="ar-EG"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يعرف </a:t>
            </a:r>
            <a:r>
              <a:rPr kumimoji="0" lang="ar-EG"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هذ</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a:t>
            </a:r>
            <a:r>
              <a:rPr kumimoji="0" lang="ar-EG"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المستند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a:t>
            </a:r>
            <a:r>
              <a:rPr kumimoji="0" lang="ar-EG"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a:t>
            </a:r>
            <a:r>
              <a:rPr kumimoji="0" lang="ar-EG"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ذكرة التعاقد التأميني </a:t>
            </a:r>
            <a:r>
              <a:rPr kumimoji="0" lang="ar-EG"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(إشعار تغطية تأمينية المؤقت) إلى حين </a:t>
            </a:r>
            <a:r>
              <a:rPr kumimoji="0" lang="ar-EG"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صدور وثيقة التأمين </a:t>
            </a:r>
            <a:r>
              <a:rPr kumimoji="0" lang="ar-EG"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الأصلية.</a:t>
            </a: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2133600"/>
            <a:ext cx="8305800" cy="1600200"/>
          </a:xfrm>
        </p:spPr>
        <p:txBody>
          <a:bodyPr>
            <a:noAutofit/>
          </a:bodyPr>
          <a:lstStyle/>
          <a:p>
            <a:pPr marL="3175" indent="11113" algn="just" rtl="1">
              <a:buNone/>
            </a:pPr>
            <a:r>
              <a:rPr lang="ar-DZ" sz="3200" b="1" dirty="0" smtClean="0">
                <a:solidFill>
                  <a:srgbClr val="FF0000"/>
                </a:solidFill>
                <a:latin typeface="Times New Roman" pitchFamily="18" charset="0"/>
                <a:cs typeface="Times New Roman" pitchFamily="18" charset="0"/>
              </a:rPr>
              <a:t>    </a:t>
            </a:r>
            <a:r>
              <a:rPr lang="ar-SA" sz="3200" b="1" dirty="0" smtClean="0">
                <a:solidFill>
                  <a:srgbClr val="FF0000"/>
                </a:solidFill>
                <a:latin typeface="Times New Roman" pitchFamily="18" charset="0"/>
                <a:cs typeface="Times New Roman" pitchFamily="18" charset="0"/>
              </a:rPr>
              <a:t>المبلغ</a:t>
            </a:r>
            <a:r>
              <a:rPr lang="ar-SA" sz="3200" b="1" dirty="0" smtClean="0">
                <a:latin typeface="Times New Roman" pitchFamily="18" charset="0"/>
                <a:cs typeface="Times New Roman" pitchFamily="18" charset="0"/>
              </a:rPr>
              <a:t> الذي يلتزم المستأمن بدفعه للمؤمن</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مقابل تحمل هذا الأخير نتائج تحقق الخطر المؤمن منه، ويمثل القسط </a:t>
            </a:r>
            <a:r>
              <a:rPr lang="ar-SA" sz="3200" b="1" dirty="0" smtClean="0">
                <a:solidFill>
                  <a:srgbClr val="FF0000"/>
                </a:solidFill>
                <a:latin typeface="Times New Roman" pitchFamily="18" charset="0"/>
                <a:cs typeface="Times New Roman" pitchFamily="18" charset="0"/>
              </a:rPr>
              <a:t>تكلفة الحماية التأمينية </a:t>
            </a:r>
            <a:r>
              <a:rPr lang="ar-SA" sz="3200" b="1" dirty="0" smtClean="0">
                <a:latin typeface="Times New Roman" pitchFamily="18" charset="0"/>
                <a:cs typeface="Times New Roman" pitchFamily="18" charset="0"/>
              </a:rPr>
              <a:t>للشيء موضوع التأمين عن مدة عقد التأمين</a:t>
            </a:r>
            <a:r>
              <a:rPr lang="ar-DZ" sz="3200" b="1" dirty="0" smtClean="0">
                <a:latin typeface="Times New Roman" pitchFamily="18" charset="0"/>
                <a:cs typeface="Times New Roman" pitchFamily="18" charset="0"/>
              </a:rPr>
              <a:t>.</a:t>
            </a:r>
          </a:p>
          <a:p>
            <a:endParaRPr lang="fr-FR" sz="2400" dirty="0">
              <a:latin typeface="Times New Roman" pitchFamily="18" charset="0"/>
              <a:cs typeface="Times New Roman" pitchFamily="18" charset="0"/>
            </a:endParaRPr>
          </a:p>
        </p:txBody>
      </p:sp>
      <p:sp>
        <p:nvSpPr>
          <p:cNvPr id="4" name="Rectangle 3"/>
          <p:cNvSpPr/>
          <p:nvPr/>
        </p:nvSpPr>
        <p:spPr>
          <a:xfrm>
            <a:off x="1360641" y="838200"/>
            <a:ext cx="7173759" cy="769441"/>
          </a:xfrm>
          <a:prstGeom prst="rect">
            <a:avLst/>
          </a:prstGeom>
        </p:spPr>
        <p:txBody>
          <a:bodyPr wrap="none">
            <a:spAutoFit/>
          </a:bodyPr>
          <a:lstStyle/>
          <a:p>
            <a:pPr algn="just" rtl="1"/>
            <a:r>
              <a:rPr lang="ar-DZ" sz="4400" b="1" dirty="0" smtClean="0">
                <a:solidFill>
                  <a:srgbClr val="FF0000"/>
                </a:solidFill>
                <a:latin typeface="Times New Roman" pitchFamily="18" charset="0"/>
                <a:cs typeface="Times New Roman" pitchFamily="18" charset="0"/>
              </a:rPr>
              <a:t>10. </a:t>
            </a:r>
            <a:r>
              <a:rPr lang="ar-SA" sz="4400" b="1" dirty="0" smtClean="0">
                <a:solidFill>
                  <a:srgbClr val="FF0000"/>
                </a:solidFill>
                <a:latin typeface="Times New Roman" pitchFamily="18" charset="0"/>
                <a:cs typeface="Times New Roman" pitchFamily="18" charset="0"/>
              </a:rPr>
              <a:t>تعريف تكلفة</a:t>
            </a:r>
            <a:r>
              <a:rPr lang="ar-DZ" sz="4400" b="1" dirty="0" smtClean="0">
                <a:solidFill>
                  <a:srgbClr val="FF0000"/>
                </a:solidFill>
                <a:latin typeface="Times New Roman" pitchFamily="18" charset="0"/>
                <a:cs typeface="Times New Roman" pitchFamily="18" charset="0"/>
              </a:rPr>
              <a:t>/ سعر/ </a:t>
            </a:r>
            <a:r>
              <a:rPr lang="ar-SA" sz="4400" b="1" dirty="0" smtClean="0">
                <a:solidFill>
                  <a:srgbClr val="FF0000"/>
                </a:solidFill>
                <a:latin typeface="Times New Roman" pitchFamily="18" charset="0"/>
                <a:cs typeface="Times New Roman" pitchFamily="18" charset="0"/>
              </a:rPr>
              <a:t>قسط التأمين:</a:t>
            </a:r>
            <a:endParaRPr lang="fr-FR" sz="4400" b="1" dirty="0"/>
          </a:p>
        </p:txBody>
      </p:sp>
      <p:sp>
        <p:nvSpPr>
          <p:cNvPr id="5" name="Rectangle 4"/>
          <p:cNvSpPr/>
          <p:nvPr/>
        </p:nvSpPr>
        <p:spPr>
          <a:xfrm>
            <a:off x="457200" y="4297740"/>
            <a:ext cx="8153400" cy="1569660"/>
          </a:xfrm>
          <a:prstGeom prst="rect">
            <a:avLst/>
          </a:prstGeom>
        </p:spPr>
        <p:txBody>
          <a:bodyPr wrap="square">
            <a:spAutoFit/>
          </a:bodyPr>
          <a:lstStyle/>
          <a:p>
            <a:pPr marL="3175" indent="11113" algn="just" rtl="1">
              <a:buNone/>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المقابل الذي تتقاضاه شركة التامين نتيجة </a:t>
            </a:r>
            <a:r>
              <a:rPr lang="ar-SA" sz="3200" b="1" dirty="0" smtClean="0">
                <a:solidFill>
                  <a:srgbClr val="FF0000"/>
                </a:solidFill>
                <a:latin typeface="Times New Roman" pitchFamily="18" charset="0"/>
                <a:cs typeface="Times New Roman" pitchFamily="18" charset="0"/>
              </a:rPr>
              <a:t>تحملها تبعات المخاطر</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إضافة إلى المصاريف الإدارية والعمولات التي تدفعها</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وهامش الربح المنتظر للمساهمين</a:t>
            </a:r>
            <a:r>
              <a:rPr lang="ar-DZ" sz="3200" b="1" dirty="0" smtClean="0">
                <a:latin typeface="Times New Roman" pitchFamily="18" charset="0"/>
                <a:cs typeface="Times New Roman" pitchFamily="18" charset="0"/>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143000"/>
            <a:ext cx="8763000" cy="1477328"/>
          </a:xfrm>
          <a:prstGeom prst="rect">
            <a:avLst/>
          </a:prstGeom>
        </p:spPr>
        <p:txBody>
          <a:bodyPr wrap="square">
            <a:spAutoFit/>
          </a:bodyPr>
          <a:lstStyle/>
          <a:p>
            <a:pPr algn="just" rtl="1"/>
            <a:endParaRPr lang="ar-DZ" sz="3000" b="1" dirty="0" smtClean="0">
              <a:latin typeface="Times New Roman" pitchFamily="18" charset="0"/>
              <a:cs typeface="Times New Roman" pitchFamily="18" charset="0"/>
            </a:endParaRPr>
          </a:p>
          <a:p>
            <a:pPr algn="just" rtl="1"/>
            <a:endParaRPr lang="ar-DZ" sz="3000" b="1" dirty="0" smtClean="0">
              <a:latin typeface="Times New Roman" pitchFamily="18" charset="0"/>
              <a:cs typeface="Times New Roman" pitchFamily="18" charset="0"/>
            </a:endParaRPr>
          </a:p>
          <a:p>
            <a:pPr algn="just" rtl="1"/>
            <a:endParaRPr lang="fr-FR" sz="3000" dirty="0"/>
          </a:p>
        </p:txBody>
      </p:sp>
      <p:sp>
        <p:nvSpPr>
          <p:cNvPr id="3" name="Rectangle 2"/>
          <p:cNvSpPr/>
          <p:nvPr/>
        </p:nvSpPr>
        <p:spPr>
          <a:xfrm>
            <a:off x="228600" y="533400"/>
            <a:ext cx="8610600" cy="2862322"/>
          </a:xfrm>
          <a:prstGeom prst="rect">
            <a:avLst/>
          </a:prstGeom>
        </p:spPr>
        <p:txBody>
          <a:bodyPr wrap="square">
            <a:spAutoFit/>
          </a:bodyPr>
          <a:lstStyle/>
          <a:p>
            <a:pPr marL="3175" indent="11113" algn="just" rtl="1"/>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يتم وضع السعر بالرجوع إلى </a:t>
            </a:r>
            <a:r>
              <a:rPr lang="ar-DZ" sz="3000" b="1" dirty="0" smtClean="0">
                <a:latin typeface="Times New Roman" pitchFamily="18" charset="0"/>
                <a:cs typeface="Times New Roman" pitchFamily="18" charset="0"/>
              </a:rPr>
              <a:t>العوامل السابقة،</a:t>
            </a:r>
            <a:r>
              <a:rPr lang="ar-SA" sz="3000" b="1" dirty="0" smtClean="0">
                <a:latin typeface="Times New Roman" pitchFamily="18" charset="0"/>
                <a:cs typeface="Times New Roman" pitchFamily="18" charset="0"/>
              </a:rPr>
              <a:t> إضافة إلى قيمة البضاعة المنافسة في </a:t>
            </a:r>
            <a:r>
              <a:rPr lang="ar-DZ" sz="3000" b="1" dirty="0" smtClean="0">
                <a:latin typeface="Times New Roman" pitchFamily="18" charset="0"/>
                <a:cs typeface="Times New Roman" pitchFamily="18" charset="0"/>
              </a:rPr>
              <a:t>س</a:t>
            </a:r>
            <a:r>
              <a:rPr lang="ar-SA" sz="3000" b="1" dirty="0" smtClean="0">
                <a:latin typeface="Times New Roman" pitchFamily="18" charset="0"/>
                <a:cs typeface="Times New Roman" pitchFamily="18" charset="0"/>
              </a:rPr>
              <a:t>وق</a:t>
            </a:r>
            <a:r>
              <a:rPr lang="ar-DZ" sz="3000" b="1" dirty="0" smtClean="0">
                <a:latin typeface="Times New Roman" pitchFamily="18" charset="0"/>
                <a:cs typeface="Times New Roman" pitchFamily="18" charset="0"/>
              </a:rPr>
              <a:t> التأمين،</a:t>
            </a:r>
            <a:r>
              <a:rPr lang="ar-SA" sz="3000" b="1" dirty="0" smtClean="0">
                <a:latin typeface="Times New Roman" pitchFamily="18" charset="0"/>
                <a:cs typeface="Times New Roman" pitchFamily="18" charset="0"/>
              </a:rPr>
              <a:t> </a:t>
            </a:r>
            <a:r>
              <a:rPr lang="ar-DZ" sz="3000" b="1" dirty="0" smtClean="0">
                <a:latin typeface="Times New Roman" pitchFamily="18" charset="0"/>
                <a:cs typeface="Times New Roman" pitchFamily="18" charset="0"/>
              </a:rPr>
              <a:t>و</a:t>
            </a:r>
            <a:r>
              <a:rPr lang="ar-SA" sz="3000" b="1" dirty="0" smtClean="0">
                <a:latin typeface="Times New Roman" pitchFamily="18" charset="0"/>
                <a:cs typeface="Times New Roman" pitchFamily="18" charset="0"/>
              </a:rPr>
              <a:t>تسهيلات إعادة التامين </a:t>
            </a:r>
            <a:r>
              <a:rPr lang="ar-DZ" sz="3000" b="1" dirty="0" smtClean="0">
                <a:latin typeface="Times New Roman" pitchFamily="18" charset="0"/>
                <a:cs typeface="Times New Roman" pitchFamily="18" charset="0"/>
              </a:rPr>
              <a:t>.</a:t>
            </a:r>
          </a:p>
          <a:p>
            <a:pPr marL="3175" indent="11113" algn="just" rtl="1"/>
            <a:endParaRPr lang="ar-DZ" sz="3000" b="1" dirty="0" smtClean="0">
              <a:latin typeface="Times New Roman" pitchFamily="18" charset="0"/>
              <a:cs typeface="Times New Roman" pitchFamily="18" charset="0"/>
            </a:endParaRPr>
          </a:p>
          <a:p>
            <a:pPr marL="3175" indent="11113" algn="just" rtl="1">
              <a:buNone/>
            </a:pPr>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يجب أن يتناسب </a:t>
            </a:r>
            <a:r>
              <a:rPr lang="ar-DZ" sz="3000" b="1" dirty="0" smtClean="0">
                <a:latin typeface="Times New Roman" pitchFamily="18" charset="0"/>
                <a:cs typeface="Times New Roman" pitchFamily="18" charset="0"/>
              </a:rPr>
              <a:t>السعر </a:t>
            </a:r>
            <a:r>
              <a:rPr lang="ar-SA" sz="3000" b="1" dirty="0" smtClean="0">
                <a:latin typeface="Times New Roman" pitchFamily="18" charset="0"/>
                <a:cs typeface="Times New Roman" pitchFamily="18" charset="0"/>
              </a:rPr>
              <a:t>مع جسامة الخطر المؤمن عليه واحتمال وقوعه، ويحدد القسط طبقا لقواعد وأصول فنية، مع الاستعانة بقواعد الإحصاء</a:t>
            </a:r>
            <a:r>
              <a:rPr lang="ar-DZ" sz="3000" b="1" dirty="0" smtClean="0">
                <a:latin typeface="Times New Roman" pitchFamily="18" charset="0"/>
                <a:cs typeface="Times New Roman" pitchFamily="18" charset="0"/>
              </a:rPr>
              <a:t>.</a:t>
            </a:r>
            <a:endParaRPr lang="fr-FR" sz="3000" b="1" dirty="0" smtClean="0">
              <a:latin typeface="Times New Roman" pitchFamily="18" charset="0"/>
              <a:cs typeface="Times New Roman" pitchFamily="18" charset="0"/>
            </a:endParaRPr>
          </a:p>
        </p:txBody>
      </p:sp>
      <p:grpSp>
        <p:nvGrpSpPr>
          <p:cNvPr id="11" name="Groupe 10"/>
          <p:cNvGrpSpPr/>
          <p:nvPr/>
        </p:nvGrpSpPr>
        <p:grpSpPr>
          <a:xfrm>
            <a:off x="76200" y="3810000"/>
            <a:ext cx="8915400" cy="1524000"/>
            <a:chOff x="668366" y="1685925"/>
            <a:chExt cx="5980084" cy="1524000"/>
          </a:xfrm>
          <a:solidFill>
            <a:srgbClr val="FFFF00"/>
          </a:solidFill>
        </p:grpSpPr>
        <p:sp>
          <p:nvSpPr>
            <p:cNvPr id="2050" name="Text Box 2"/>
            <p:cNvSpPr txBox="1">
              <a:spLocks noChangeArrowheads="1"/>
            </p:cNvSpPr>
            <p:nvPr/>
          </p:nvSpPr>
          <p:spPr bwMode="auto">
            <a:xfrm>
              <a:off x="5370654" y="1685925"/>
              <a:ext cx="1277796" cy="50482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قسط التأمين=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1" name="Text Box 3"/>
            <p:cNvSpPr txBox="1">
              <a:spLocks noChangeArrowheads="1"/>
            </p:cNvSpPr>
            <p:nvPr/>
          </p:nvSpPr>
          <p:spPr bwMode="auto">
            <a:xfrm>
              <a:off x="3326180" y="1685925"/>
              <a:ext cx="1964957" cy="50482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القسط البحت( الصافي)</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2" name="Text Box 4"/>
            <p:cNvSpPr txBox="1">
              <a:spLocks noChangeArrowheads="1"/>
            </p:cNvSpPr>
            <p:nvPr/>
          </p:nvSpPr>
          <p:spPr bwMode="auto">
            <a:xfrm>
              <a:off x="2917286" y="1685925"/>
              <a:ext cx="314325" cy="53340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3" name="Text Box 5"/>
            <p:cNvSpPr txBox="1">
              <a:spLocks noChangeArrowheads="1"/>
            </p:cNvSpPr>
            <p:nvPr/>
          </p:nvSpPr>
          <p:spPr bwMode="auto">
            <a:xfrm>
              <a:off x="1435043" y="1685925"/>
              <a:ext cx="1205424" cy="54292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علاوة القسط</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4" name="Text Box 6"/>
            <p:cNvSpPr txBox="1">
              <a:spLocks noChangeArrowheads="1"/>
            </p:cNvSpPr>
            <p:nvPr/>
          </p:nvSpPr>
          <p:spPr bwMode="auto">
            <a:xfrm>
              <a:off x="3362154" y="2381250"/>
              <a:ext cx="1957388" cy="82867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القسط التجاري: مقابل تحمل  الخطر</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5" name="Text Box 7"/>
            <p:cNvSpPr txBox="1">
              <a:spLocks noChangeArrowheads="1"/>
            </p:cNvSpPr>
            <p:nvPr/>
          </p:nvSpPr>
          <p:spPr bwMode="auto">
            <a:xfrm>
              <a:off x="668366" y="2381250"/>
              <a:ext cx="2248920" cy="82867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مصروفات إدارية</a:t>
              </a: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ar-DZ" sz="2800" b="1" i="0" u="none" strike="noStrike" cap="none" normalizeH="0" dirty="0" smtClean="0">
                  <a:ln>
                    <a:noFill/>
                  </a:ln>
                  <a:solidFill>
                    <a:schemeClr val="tx1"/>
                  </a:solidFill>
                  <a:effectLst/>
                  <a:latin typeface="Times New Roman" pitchFamily="18" charset="0"/>
                  <a:ea typeface="Arial" pitchFamily="34" charset="0"/>
                  <a:cs typeface="Times New Roman" pitchFamily="18" charset="0"/>
                </a:rPr>
                <a:t> </a:t>
              </a:r>
              <a:r>
                <a:rPr kumimoji="0" lang="ar-SA"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تشغيلية </a:t>
              </a:r>
              <a:r>
                <a:rPr kumimoji="0" lang="ar-SA"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واهتلاكات</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228600" y="1981543"/>
            <a:ext cx="8686800" cy="3962057"/>
            <a:chOff x="1980" y="610"/>
            <a:chExt cx="8070" cy="3395"/>
          </a:xfrm>
        </p:grpSpPr>
        <p:sp>
          <p:nvSpPr>
            <p:cNvPr id="5" name="Text Box 3"/>
            <p:cNvSpPr txBox="1">
              <a:spLocks noChangeArrowheads="1"/>
            </p:cNvSpPr>
            <p:nvPr/>
          </p:nvSpPr>
          <p:spPr bwMode="auto">
            <a:xfrm>
              <a:off x="4860" y="2520"/>
              <a:ext cx="2100" cy="525"/>
            </a:xfrm>
            <a:prstGeom prst="rect">
              <a:avLst/>
            </a:prstGeom>
            <a:solidFill>
              <a:srgbClr val="FFFFFF"/>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smtClean="0">
                  <a:ln>
                    <a:noFill/>
                  </a:ln>
                  <a:solidFill>
                    <a:srgbClr val="000000"/>
                  </a:solidFill>
                  <a:effectLst/>
                  <a:latin typeface="Arial" pitchFamily="34" charset="0"/>
                  <a:ea typeface="Arial" pitchFamily="34" charset="0"/>
                  <a:cs typeface="Arial" pitchFamily="34" charset="0"/>
                </a:rPr>
                <a:t>تكلفة التأمين</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6" name="Text Box 4"/>
            <p:cNvSpPr txBox="1">
              <a:spLocks noChangeArrowheads="1"/>
            </p:cNvSpPr>
            <p:nvPr/>
          </p:nvSpPr>
          <p:spPr bwMode="auto">
            <a:xfrm>
              <a:off x="7860" y="1545"/>
              <a:ext cx="2100" cy="525"/>
            </a:xfrm>
            <a:prstGeom prst="rect">
              <a:avLst/>
            </a:prstGeom>
            <a:solidFill>
              <a:srgbClr val="FFFFFF"/>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طبيعة التغليف</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 Box 5"/>
            <p:cNvSpPr txBox="1">
              <a:spLocks noChangeArrowheads="1"/>
            </p:cNvSpPr>
            <p:nvPr/>
          </p:nvSpPr>
          <p:spPr bwMode="auto">
            <a:xfrm>
              <a:off x="7860" y="2520"/>
              <a:ext cx="2100" cy="525"/>
            </a:xfrm>
            <a:prstGeom prst="rect">
              <a:avLst/>
            </a:prstGeom>
            <a:solidFill>
              <a:srgbClr val="FFFFFF"/>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smtClean="0">
                  <a:ln>
                    <a:noFill/>
                  </a:ln>
                  <a:solidFill>
                    <a:srgbClr val="000000"/>
                  </a:solidFill>
                  <a:effectLst/>
                  <a:latin typeface="Arial" pitchFamily="34" charset="0"/>
                  <a:ea typeface="Arial" pitchFamily="34" charset="0"/>
                  <a:cs typeface="Arial" pitchFamily="34" charset="0"/>
                </a:rPr>
                <a:t>طبيعة البضاعة</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8" name="Text Box 6"/>
            <p:cNvSpPr txBox="1">
              <a:spLocks noChangeArrowheads="1"/>
            </p:cNvSpPr>
            <p:nvPr/>
          </p:nvSpPr>
          <p:spPr bwMode="auto">
            <a:xfrm>
              <a:off x="7950" y="3480"/>
              <a:ext cx="2100" cy="525"/>
            </a:xfrm>
            <a:prstGeom prst="rect">
              <a:avLst/>
            </a:prstGeom>
            <a:solidFill>
              <a:srgbClr val="FFFFFF"/>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طبيعة النقل</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Text Box 7"/>
            <p:cNvSpPr txBox="1">
              <a:spLocks noChangeArrowheads="1"/>
            </p:cNvSpPr>
            <p:nvPr/>
          </p:nvSpPr>
          <p:spPr bwMode="auto">
            <a:xfrm>
              <a:off x="1980" y="1545"/>
              <a:ext cx="2100" cy="525"/>
            </a:xfrm>
            <a:prstGeom prst="rect">
              <a:avLst/>
            </a:prstGeom>
            <a:solidFill>
              <a:srgbClr val="FFFFFF"/>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المسار المؤمن</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ext Box 8"/>
            <p:cNvSpPr txBox="1">
              <a:spLocks noChangeArrowheads="1"/>
            </p:cNvSpPr>
            <p:nvPr/>
          </p:nvSpPr>
          <p:spPr bwMode="auto">
            <a:xfrm>
              <a:off x="2010" y="2520"/>
              <a:ext cx="2100" cy="525"/>
            </a:xfrm>
            <a:prstGeom prst="rect">
              <a:avLst/>
            </a:prstGeom>
            <a:solidFill>
              <a:srgbClr val="FFFFFF"/>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السفينة الناقلة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9"/>
            <p:cNvSpPr txBox="1">
              <a:spLocks noChangeArrowheads="1"/>
            </p:cNvSpPr>
            <p:nvPr/>
          </p:nvSpPr>
          <p:spPr bwMode="auto">
            <a:xfrm>
              <a:off x="2085" y="3480"/>
              <a:ext cx="2100" cy="525"/>
            </a:xfrm>
            <a:prstGeom prst="rect">
              <a:avLst/>
            </a:prstGeom>
            <a:solidFill>
              <a:srgbClr val="FFFFFF"/>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خصائص الموانئ</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 name="AutoShape 10"/>
            <p:cNvCxnSpPr>
              <a:cxnSpLocks noChangeShapeType="1"/>
            </p:cNvCxnSpPr>
            <p:nvPr/>
          </p:nvCxnSpPr>
          <p:spPr bwMode="auto">
            <a:xfrm>
              <a:off x="4110" y="1845"/>
              <a:ext cx="750" cy="855"/>
            </a:xfrm>
            <a:prstGeom prst="straightConnector1">
              <a:avLst/>
            </a:prstGeom>
            <a:noFill/>
            <a:ln w="25400">
              <a:solidFill>
                <a:schemeClr val="tx1"/>
              </a:solidFill>
              <a:round/>
              <a:headEnd/>
              <a:tailEnd type="triangle" w="med" len="med"/>
            </a:ln>
          </p:spPr>
        </p:cxnSp>
        <p:cxnSp>
          <p:nvCxnSpPr>
            <p:cNvPr id="13" name="AutoShape 11"/>
            <p:cNvCxnSpPr>
              <a:cxnSpLocks noChangeShapeType="1"/>
            </p:cNvCxnSpPr>
            <p:nvPr/>
          </p:nvCxnSpPr>
          <p:spPr bwMode="auto">
            <a:xfrm>
              <a:off x="4110" y="2805"/>
              <a:ext cx="750" cy="0"/>
            </a:xfrm>
            <a:prstGeom prst="straightConnector1">
              <a:avLst/>
            </a:prstGeom>
            <a:noFill/>
            <a:ln w="25400">
              <a:solidFill>
                <a:schemeClr val="tx1"/>
              </a:solidFill>
              <a:round/>
              <a:headEnd/>
              <a:tailEnd type="triangle" w="med" len="med"/>
            </a:ln>
          </p:spPr>
        </p:cxnSp>
        <p:cxnSp>
          <p:nvCxnSpPr>
            <p:cNvPr id="14" name="AutoShape 12"/>
            <p:cNvCxnSpPr>
              <a:cxnSpLocks noChangeShapeType="1"/>
            </p:cNvCxnSpPr>
            <p:nvPr/>
          </p:nvCxnSpPr>
          <p:spPr bwMode="auto">
            <a:xfrm flipV="1">
              <a:off x="4185" y="2910"/>
              <a:ext cx="675" cy="855"/>
            </a:xfrm>
            <a:prstGeom prst="straightConnector1">
              <a:avLst/>
            </a:prstGeom>
            <a:noFill/>
            <a:ln w="25400">
              <a:solidFill>
                <a:schemeClr val="tx1"/>
              </a:solidFill>
              <a:round/>
              <a:headEnd/>
              <a:tailEnd type="triangle" w="med" len="med"/>
            </a:ln>
          </p:spPr>
        </p:cxnSp>
        <p:cxnSp>
          <p:nvCxnSpPr>
            <p:cNvPr id="15" name="AutoShape 13"/>
            <p:cNvCxnSpPr>
              <a:cxnSpLocks noChangeShapeType="1"/>
            </p:cNvCxnSpPr>
            <p:nvPr/>
          </p:nvCxnSpPr>
          <p:spPr bwMode="auto">
            <a:xfrm flipH="1">
              <a:off x="6960" y="1725"/>
              <a:ext cx="900" cy="975"/>
            </a:xfrm>
            <a:prstGeom prst="straightConnector1">
              <a:avLst/>
            </a:prstGeom>
            <a:noFill/>
            <a:ln w="25400">
              <a:solidFill>
                <a:schemeClr val="tx1"/>
              </a:solidFill>
              <a:round/>
              <a:headEnd/>
              <a:tailEnd type="triangle" w="med" len="med"/>
            </a:ln>
          </p:spPr>
        </p:cxnSp>
        <p:cxnSp>
          <p:nvCxnSpPr>
            <p:cNvPr id="16" name="AutoShape 14"/>
            <p:cNvCxnSpPr>
              <a:cxnSpLocks noChangeShapeType="1"/>
            </p:cNvCxnSpPr>
            <p:nvPr/>
          </p:nvCxnSpPr>
          <p:spPr bwMode="auto">
            <a:xfrm flipH="1">
              <a:off x="6960" y="2805"/>
              <a:ext cx="900" cy="0"/>
            </a:xfrm>
            <a:prstGeom prst="straightConnector1">
              <a:avLst/>
            </a:prstGeom>
            <a:noFill/>
            <a:ln w="25400">
              <a:solidFill>
                <a:schemeClr val="tx1"/>
              </a:solidFill>
              <a:round/>
              <a:headEnd/>
              <a:tailEnd type="triangle" w="med" len="med"/>
            </a:ln>
          </p:spPr>
        </p:cxnSp>
        <p:cxnSp>
          <p:nvCxnSpPr>
            <p:cNvPr id="17" name="AutoShape 15"/>
            <p:cNvCxnSpPr>
              <a:cxnSpLocks noChangeShapeType="1"/>
            </p:cNvCxnSpPr>
            <p:nvPr/>
          </p:nvCxnSpPr>
          <p:spPr bwMode="auto">
            <a:xfrm flipH="1" flipV="1">
              <a:off x="6960" y="2910"/>
              <a:ext cx="990" cy="855"/>
            </a:xfrm>
            <a:prstGeom prst="straightConnector1">
              <a:avLst/>
            </a:prstGeom>
            <a:noFill/>
            <a:ln w="25400">
              <a:solidFill>
                <a:schemeClr val="tx1"/>
              </a:solidFill>
              <a:round/>
              <a:headEnd/>
              <a:tailEnd type="triangle" w="med" len="med"/>
            </a:ln>
          </p:spPr>
        </p:cxnSp>
        <p:sp>
          <p:nvSpPr>
            <p:cNvPr id="18" name="Text Box 16"/>
            <p:cNvSpPr txBox="1">
              <a:spLocks noChangeArrowheads="1"/>
            </p:cNvSpPr>
            <p:nvPr/>
          </p:nvSpPr>
          <p:spPr bwMode="auto">
            <a:xfrm>
              <a:off x="2192" y="610"/>
              <a:ext cx="7787" cy="525"/>
            </a:xfrm>
            <a:prstGeom prst="rect">
              <a:avLst/>
            </a:prstGeom>
            <a:solidFill>
              <a:schemeClr val="bg1">
                <a:lumMod val="85000"/>
              </a:schemeClr>
            </a:solidFill>
            <a:ln w="9525">
              <a:solidFill>
                <a:schemeClr val="bg1">
                  <a:lumMod val="8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محددات تكلفة ( قسط ) التأمين على البضائع في النقل البحري</a:t>
              </a:r>
              <a:endParaRPr kumimoji="0" lang="fr-FR" sz="36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19" name="Rectangle 18"/>
          <p:cNvSpPr/>
          <p:nvPr/>
        </p:nvSpPr>
        <p:spPr>
          <a:xfrm>
            <a:off x="2789146" y="685800"/>
            <a:ext cx="6050054"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11</a:t>
            </a:r>
            <a:r>
              <a:rPr lang="ar-SA" sz="3600" b="1" dirty="0" smtClean="0">
                <a:solidFill>
                  <a:srgbClr val="FF0000"/>
                </a:solidFill>
                <a:latin typeface="Times New Roman" pitchFamily="18" charset="0"/>
                <a:cs typeface="Times New Roman" pitchFamily="18" charset="0"/>
              </a:rPr>
              <a:t>- العوامل المؤثرة على تكلفة التأمين:</a:t>
            </a:r>
            <a:endParaRPr lang="fr-FR" sz="3600" b="1" dirty="0">
              <a:solidFill>
                <a:srgbClr val="FF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1905000"/>
            <a:ext cx="8686800" cy="685800"/>
          </a:xfrm>
        </p:spPr>
        <p:txBody>
          <a:bodyPr>
            <a:noAutofit/>
          </a:bodyPr>
          <a:lstStyle/>
          <a:p>
            <a:pPr marL="3175" lvl="0" indent="11113" algn="just" rtl="1">
              <a:buNone/>
              <a:tabLst>
                <a:tab pos="3711575" algn="l"/>
              </a:tabLst>
            </a:pPr>
            <a:r>
              <a:rPr lang="ar-DZ" sz="3600" b="1" dirty="0" smtClean="0">
                <a:solidFill>
                  <a:srgbClr val="FF0000"/>
                </a:solidFill>
                <a:latin typeface="Times New Roman" pitchFamily="18" charset="0"/>
                <a:cs typeface="Times New Roman" pitchFamily="18" charset="0"/>
              </a:rPr>
              <a:t>أ. </a:t>
            </a:r>
            <a:r>
              <a:rPr lang="ar-SA" sz="3600" b="1" dirty="0" smtClean="0">
                <a:solidFill>
                  <a:srgbClr val="FF0000"/>
                </a:solidFill>
                <a:latin typeface="Times New Roman" pitchFamily="18" charset="0"/>
                <a:cs typeface="Times New Roman" pitchFamily="18" charset="0"/>
              </a:rPr>
              <a:t>خصائص البضاعة:</a:t>
            </a:r>
            <a:endParaRPr lang="fr-FR" sz="3600" dirty="0"/>
          </a:p>
        </p:txBody>
      </p:sp>
      <p:sp>
        <p:nvSpPr>
          <p:cNvPr id="5" name="Espace réservé du contenu 2"/>
          <p:cNvSpPr txBox="1">
            <a:spLocks/>
          </p:cNvSpPr>
          <p:nvPr/>
        </p:nvSpPr>
        <p:spPr>
          <a:xfrm>
            <a:off x="152400" y="2895600"/>
            <a:ext cx="8686800" cy="2590800"/>
          </a:xfrm>
          <a:prstGeom prst="rect">
            <a:avLst/>
          </a:prstGeom>
        </p:spPr>
        <p:txBody>
          <a:bodyPr vert="horz">
            <a:noAutofit/>
          </a:bodyPr>
          <a:lstStyle/>
          <a:p>
            <a:pPr marL="3175" marR="0" lvl="0" indent="11113" algn="just" defTabSz="914400" rtl="1" eaLnBrk="1" fontAlgn="auto" latinLnBrk="0" hangingPunct="1">
              <a:lnSpc>
                <a:spcPct val="100000"/>
              </a:lnSpc>
              <a:spcBef>
                <a:spcPts val="600"/>
              </a:spcBef>
              <a:spcAft>
                <a:spcPts val="0"/>
              </a:spcAft>
              <a:buClr>
                <a:schemeClr val="tx2"/>
              </a:buClr>
              <a:buSzPct val="73000"/>
              <a:buFont typeface="Wingdings 2"/>
              <a:buNone/>
              <a:tabLst>
                <a:tab pos="3711575" algn="l"/>
              </a:tabLst>
              <a:defRPr/>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نوع البضاعة وقيمتها وطريقة تعبئتها</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وتغليفها</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ومكان شحنها على السفينة، الآلات أقل تعرضا للتلف من السلع الاستهلاكية، شحنة نفط منقولة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في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ناقلة نفط رغم خطورتها، أقل خطرا من بضاعة جافة معبأة في صناديق، الشحن بالعنابر يوفر حماية أفضل للبضائع عن الشحن على سطح السفينة. </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152400" y="152591"/>
            <a:ext cx="8839200" cy="6504093"/>
            <a:chOff x="690" y="687"/>
            <a:chExt cx="10395" cy="7958"/>
          </a:xfrm>
        </p:grpSpPr>
        <p:cxnSp>
          <p:nvCxnSpPr>
            <p:cNvPr id="1027" name="AutoShape 3"/>
            <p:cNvCxnSpPr>
              <a:cxnSpLocks noChangeShapeType="1"/>
            </p:cNvCxnSpPr>
            <p:nvPr/>
          </p:nvCxnSpPr>
          <p:spPr bwMode="auto">
            <a:xfrm>
              <a:off x="6060" y="1185"/>
              <a:ext cx="0" cy="675"/>
            </a:xfrm>
            <a:prstGeom prst="straightConnector1">
              <a:avLst/>
            </a:prstGeom>
            <a:noFill/>
            <a:ln w="38100">
              <a:solidFill>
                <a:srgbClr val="000000"/>
              </a:solidFill>
              <a:round/>
              <a:headEnd/>
              <a:tailEnd type="triangle" w="med" len="med"/>
            </a:ln>
          </p:spPr>
        </p:cxnSp>
        <p:cxnSp>
          <p:nvCxnSpPr>
            <p:cNvPr id="1028" name="AutoShape 4"/>
            <p:cNvCxnSpPr>
              <a:cxnSpLocks noChangeShapeType="1"/>
              <a:stCxn id="1030" idx="2"/>
            </p:cNvCxnSpPr>
            <p:nvPr/>
          </p:nvCxnSpPr>
          <p:spPr bwMode="auto">
            <a:xfrm rot="5400000">
              <a:off x="4257" y="60"/>
              <a:ext cx="600" cy="3060"/>
            </a:xfrm>
            <a:prstGeom prst="straightConnector1">
              <a:avLst/>
            </a:prstGeom>
            <a:noFill/>
            <a:ln w="38100">
              <a:solidFill>
                <a:srgbClr val="000000"/>
              </a:solidFill>
              <a:round/>
              <a:headEnd/>
              <a:tailEnd type="triangle" w="med" len="med"/>
            </a:ln>
          </p:spPr>
        </p:cxnSp>
        <p:grpSp>
          <p:nvGrpSpPr>
            <p:cNvPr id="1029" name="Group 5"/>
            <p:cNvGrpSpPr>
              <a:grpSpLocks/>
            </p:cNvGrpSpPr>
            <p:nvPr/>
          </p:nvGrpSpPr>
          <p:grpSpPr bwMode="auto">
            <a:xfrm>
              <a:off x="690" y="687"/>
              <a:ext cx="10395" cy="7958"/>
              <a:chOff x="690" y="687"/>
              <a:chExt cx="10395" cy="7958"/>
            </a:xfrm>
          </p:grpSpPr>
          <p:sp>
            <p:nvSpPr>
              <p:cNvPr id="1030" name="Text Box 6"/>
              <p:cNvSpPr txBox="1">
                <a:spLocks noChangeArrowheads="1"/>
              </p:cNvSpPr>
              <p:nvPr/>
            </p:nvSpPr>
            <p:spPr bwMode="auto">
              <a:xfrm>
                <a:off x="4991" y="687"/>
                <a:ext cx="2191" cy="603"/>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المخاطر البحرية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1" name="AutoShape 7"/>
              <p:cNvCxnSpPr>
                <a:cxnSpLocks noChangeShapeType="1"/>
              </p:cNvCxnSpPr>
              <p:nvPr/>
            </p:nvCxnSpPr>
            <p:spPr bwMode="auto">
              <a:xfrm rot="16200000" flipH="1">
                <a:off x="7643" y="-249"/>
                <a:ext cx="521" cy="3633"/>
              </a:xfrm>
              <a:prstGeom prst="straightConnector1">
                <a:avLst/>
              </a:prstGeom>
              <a:noFill/>
              <a:ln w="38100">
                <a:solidFill>
                  <a:srgbClr val="000000"/>
                </a:solidFill>
                <a:round/>
                <a:headEnd/>
                <a:tailEnd type="triangle" w="med" len="med"/>
              </a:ln>
            </p:spPr>
          </p:cxnSp>
          <p:sp>
            <p:nvSpPr>
              <p:cNvPr id="1032" name="Text Box 8"/>
              <p:cNvSpPr txBox="1">
                <a:spLocks noChangeArrowheads="1"/>
              </p:cNvSpPr>
              <p:nvPr/>
            </p:nvSpPr>
            <p:spPr bwMode="auto">
              <a:xfrm>
                <a:off x="8755" y="1890"/>
                <a:ext cx="1880" cy="510"/>
              </a:xfrm>
              <a:prstGeom prst="rect">
                <a:avLst/>
              </a:prstGeom>
              <a:solidFill>
                <a:srgbClr val="FF66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مخاطر البحر</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033" name="Text Box 9"/>
              <p:cNvSpPr txBox="1">
                <a:spLocks noChangeArrowheads="1"/>
              </p:cNvSpPr>
              <p:nvPr/>
            </p:nvSpPr>
            <p:spPr bwMode="auto">
              <a:xfrm>
                <a:off x="4991" y="1890"/>
                <a:ext cx="2151" cy="510"/>
              </a:xfrm>
              <a:prstGeom prst="rect">
                <a:avLst/>
              </a:prstGeom>
              <a:solidFill>
                <a:srgbClr val="FF66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مخاطر في البحر</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Text Box 10"/>
              <p:cNvSpPr txBox="1">
                <a:spLocks noChangeArrowheads="1"/>
              </p:cNvSpPr>
              <p:nvPr/>
            </p:nvSpPr>
            <p:spPr bwMode="auto">
              <a:xfrm>
                <a:off x="1365" y="1940"/>
                <a:ext cx="2193" cy="510"/>
              </a:xfrm>
              <a:prstGeom prst="rect">
                <a:avLst/>
              </a:prstGeom>
              <a:solidFill>
                <a:srgbClr val="FF66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مخاطر مختلطة</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cxnSp>
            <p:nvCxnSpPr>
              <p:cNvPr id="1035" name="AutoShape 11"/>
              <p:cNvCxnSpPr>
                <a:cxnSpLocks noChangeShapeType="1"/>
              </p:cNvCxnSpPr>
              <p:nvPr/>
            </p:nvCxnSpPr>
            <p:spPr bwMode="auto">
              <a:xfrm>
                <a:off x="6060" y="2445"/>
                <a:ext cx="0" cy="510"/>
              </a:xfrm>
              <a:prstGeom prst="straightConnector1">
                <a:avLst/>
              </a:prstGeom>
              <a:noFill/>
              <a:ln w="38100">
                <a:solidFill>
                  <a:srgbClr val="000000"/>
                </a:solidFill>
                <a:round/>
                <a:headEnd/>
                <a:tailEnd type="triangle" w="med" len="med"/>
              </a:ln>
            </p:spPr>
          </p:cxnSp>
          <p:sp>
            <p:nvSpPr>
              <p:cNvPr id="1036" name="Text Box 12"/>
              <p:cNvSpPr txBox="1">
                <a:spLocks noChangeArrowheads="1"/>
              </p:cNvSpPr>
              <p:nvPr/>
            </p:nvSpPr>
            <p:spPr bwMode="auto">
              <a:xfrm>
                <a:off x="4812" y="2924"/>
                <a:ext cx="2330" cy="691"/>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الخسائر البحرية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7" name="AutoShape 13"/>
              <p:cNvCxnSpPr>
                <a:cxnSpLocks noChangeShapeType="1"/>
              </p:cNvCxnSpPr>
              <p:nvPr/>
            </p:nvCxnSpPr>
            <p:spPr bwMode="auto">
              <a:xfrm>
                <a:off x="6107" y="6825"/>
                <a:ext cx="2745" cy="480"/>
              </a:xfrm>
              <a:prstGeom prst="straightConnector1">
                <a:avLst/>
              </a:prstGeom>
              <a:noFill/>
              <a:ln w="38100">
                <a:solidFill>
                  <a:srgbClr val="000000"/>
                </a:solidFill>
                <a:round/>
                <a:headEnd/>
                <a:tailEnd type="triangle" w="med" len="med"/>
              </a:ln>
            </p:spPr>
          </p:cxnSp>
          <p:cxnSp>
            <p:nvCxnSpPr>
              <p:cNvPr id="1038" name="AutoShape 14"/>
              <p:cNvCxnSpPr>
                <a:cxnSpLocks noChangeShapeType="1"/>
              </p:cNvCxnSpPr>
              <p:nvPr/>
            </p:nvCxnSpPr>
            <p:spPr bwMode="auto">
              <a:xfrm flipH="1">
                <a:off x="3332" y="6840"/>
                <a:ext cx="2730" cy="465"/>
              </a:xfrm>
              <a:prstGeom prst="straightConnector1">
                <a:avLst/>
              </a:prstGeom>
              <a:noFill/>
              <a:ln w="38100">
                <a:solidFill>
                  <a:srgbClr val="000000"/>
                </a:solidFill>
                <a:round/>
                <a:headEnd/>
                <a:tailEnd type="triangle" w="med" len="med"/>
              </a:ln>
            </p:spPr>
          </p:cxnSp>
          <p:sp>
            <p:nvSpPr>
              <p:cNvPr id="1039" name="Text Box 15"/>
              <p:cNvSpPr txBox="1">
                <a:spLocks noChangeArrowheads="1"/>
              </p:cNvSpPr>
              <p:nvPr/>
            </p:nvSpPr>
            <p:spPr bwMode="auto">
              <a:xfrm>
                <a:off x="7935" y="4200"/>
                <a:ext cx="1895" cy="510"/>
              </a:xfrm>
              <a:prstGeom prst="rect">
                <a:avLst/>
              </a:prstGeom>
              <a:solidFill>
                <a:srgbClr val="FF3399"/>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الخسائر الكلية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Text Box 16"/>
              <p:cNvSpPr txBox="1">
                <a:spLocks noChangeArrowheads="1"/>
              </p:cNvSpPr>
              <p:nvPr/>
            </p:nvSpPr>
            <p:spPr bwMode="auto">
              <a:xfrm>
                <a:off x="2124" y="4215"/>
                <a:ext cx="2181" cy="510"/>
              </a:xfrm>
              <a:prstGeom prst="rect">
                <a:avLst/>
              </a:prstGeom>
              <a:solidFill>
                <a:srgbClr val="FF3399"/>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الخسائر الجزئية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1" name="Text Box 17"/>
              <p:cNvSpPr txBox="1">
                <a:spLocks noChangeArrowheads="1"/>
              </p:cNvSpPr>
              <p:nvPr/>
            </p:nvSpPr>
            <p:spPr bwMode="auto">
              <a:xfrm>
                <a:off x="6425" y="5430"/>
                <a:ext cx="2240" cy="571"/>
              </a:xfrm>
              <a:prstGeom prst="rect">
                <a:avLst/>
              </a:prstGeom>
              <a:solidFill>
                <a:srgbClr val="00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الخسائر التقديرية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2" name="Text Box 18"/>
              <p:cNvSpPr txBox="1">
                <a:spLocks noChangeArrowheads="1"/>
              </p:cNvSpPr>
              <p:nvPr/>
            </p:nvSpPr>
            <p:spPr bwMode="auto">
              <a:xfrm>
                <a:off x="3558" y="5400"/>
                <a:ext cx="2037" cy="601"/>
              </a:xfrm>
              <a:prstGeom prst="rect">
                <a:avLst/>
              </a:prstGeom>
              <a:solidFill>
                <a:srgbClr val="00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الخسائر العامة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3" name="Text Box 19"/>
              <p:cNvSpPr txBox="1">
                <a:spLocks noChangeArrowheads="1"/>
              </p:cNvSpPr>
              <p:nvPr/>
            </p:nvSpPr>
            <p:spPr bwMode="auto">
              <a:xfrm>
                <a:off x="9024" y="5430"/>
                <a:ext cx="2061" cy="571"/>
              </a:xfrm>
              <a:prstGeom prst="rect">
                <a:avLst/>
              </a:prstGeom>
              <a:solidFill>
                <a:srgbClr val="00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الخسائر الفعلية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4" name="Text Box 20"/>
              <p:cNvSpPr txBox="1">
                <a:spLocks noChangeArrowheads="1"/>
              </p:cNvSpPr>
              <p:nvPr/>
            </p:nvSpPr>
            <p:spPr bwMode="auto">
              <a:xfrm>
                <a:off x="690" y="5430"/>
                <a:ext cx="2151" cy="571"/>
              </a:xfrm>
              <a:prstGeom prst="rect">
                <a:avLst/>
              </a:prstGeom>
              <a:solidFill>
                <a:srgbClr val="00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الخسائر الخاصة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5" name="AutoShape 21"/>
              <p:cNvCxnSpPr>
                <a:cxnSpLocks noChangeShapeType="1"/>
              </p:cNvCxnSpPr>
              <p:nvPr/>
            </p:nvCxnSpPr>
            <p:spPr bwMode="auto">
              <a:xfrm>
                <a:off x="3180" y="4771"/>
                <a:ext cx="1695" cy="630"/>
              </a:xfrm>
              <a:prstGeom prst="straightConnector1">
                <a:avLst/>
              </a:prstGeom>
              <a:noFill/>
              <a:ln w="38100">
                <a:solidFill>
                  <a:srgbClr val="000000"/>
                </a:solidFill>
                <a:round/>
                <a:headEnd/>
                <a:tailEnd type="triangle" w="med" len="med"/>
              </a:ln>
            </p:spPr>
          </p:cxnSp>
          <p:cxnSp>
            <p:nvCxnSpPr>
              <p:cNvPr id="1046" name="AutoShape 22"/>
              <p:cNvCxnSpPr>
                <a:cxnSpLocks noChangeShapeType="1"/>
              </p:cNvCxnSpPr>
              <p:nvPr/>
            </p:nvCxnSpPr>
            <p:spPr bwMode="auto">
              <a:xfrm flipH="1">
                <a:off x="1575" y="4771"/>
                <a:ext cx="1605" cy="630"/>
              </a:xfrm>
              <a:prstGeom prst="straightConnector1">
                <a:avLst/>
              </a:prstGeom>
              <a:noFill/>
              <a:ln w="38100">
                <a:solidFill>
                  <a:srgbClr val="000000"/>
                </a:solidFill>
                <a:round/>
                <a:headEnd/>
                <a:tailEnd type="triangle" w="med" len="med"/>
              </a:ln>
            </p:spPr>
          </p:cxnSp>
          <p:cxnSp>
            <p:nvCxnSpPr>
              <p:cNvPr id="1047" name="AutoShape 23"/>
              <p:cNvCxnSpPr>
                <a:cxnSpLocks noChangeShapeType="1"/>
              </p:cNvCxnSpPr>
              <p:nvPr/>
            </p:nvCxnSpPr>
            <p:spPr bwMode="auto">
              <a:xfrm>
                <a:off x="8909" y="4742"/>
                <a:ext cx="1695" cy="630"/>
              </a:xfrm>
              <a:prstGeom prst="straightConnector1">
                <a:avLst/>
              </a:prstGeom>
              <a:noFill/>
              <a:ln w="38100">
                <a:solidFill>
                  <a:srgbClr val="000000"/>
                </a:solidFill>
                <a:round/>
                <a:headEnd/>
                <a:tailEnd type="triangle" w="med" len="med"/>
              </a:ln>
            </p:spPr>
          </p:cxnSp>
          <p:cxnSp>
            <p:nvCxnSpPr>
              <p:cNvPr id="1048" name="AutoShape 24"/>
              <p:cNvCxnSpPr>
                <a:cxnSpLocks noChangeShapeType="1"/>
              </p:cNvCxnSpPr>
              <p:nvPr/>
            </p:nvCxnSpPr>
            <p:spPr bwMode="auto">
              <a:xfrm flipH="1">
                <a:off x="7304" y="4742"/>
                <a:ext cx="1605" cy="630"/>
              </a:xfrm>
              <a:prstGeom prst="straightConnector1">
                <a:avLst/>
              </a:prstGeom>
              <a:noFill/>
              <a:ln w="38100">
                <a:solidFill>
                  <a:srgbClr val="000000"/>
                </a:solidFill>
                <a:round/>
                <a:headEnd/>
                <a:tailEnd type="triangle" w="med" len="med"/>
              </a:ln>
            </p:spPr>
          </p:cxnSp>
          <p:cxnSp>
            <p:nvCxnSpPr>
              <p:cNvPr id="1049" name="AutoShape 25"/>
              <p:cNvCxnSpPr>
                <a:cxnSpLocks noChangeShapeType="1"/>
              </p:cNvCxnSpPr>
              <p:nvPr/>
            </p:nvCxnSpPr>
            <p:spPr bwMode="auto">
              <a:xfrm>
                <a:off x="6060" y="5536"/>
                <a:ext cx="0" cy="510"/>
              </a:xfrm>
              <a:prstGeom prst="straightConnector1">
                <a:avLst/>
              </a:prstGeom>
              <a:noFill/>
              <a:ln w="38100">
                <a:solidFill>
                  <a:srgbClr val="000000"/>
                </a:solidFill>
                <a:round/>
                <a:headEnd/>
                <a:tailEnd type="triangle" w="med" len="med"/>
              </a:ln>
            </p:spPr>
          </p:cxnSp>
          <p:sp>
            <p:nvSpPr>
              <p:cNvPr id="1050" name="Text Box 26"/>
              <p:cNvSpPr txBox="1">
                <a:spLocks noChangeArrowheads="1"/>
              </p:cNvSpPr>
              <p:nvPr/>
            </p:nvSpPr>
            <p:spPr bwMode="auto">
              <a:xfrm>
                <a:off x="4902" y="6154"/>
                <a:ext cx="2240" cy="622"/>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التغطية التأمينية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51" name="AutoShape 27"/>
              <p:cNvCxnSpPr>
                <a:cxnSpLocks noChangeShapeType="1"/>
              </p:cNvCxnSpPr>
              <p:nvPr/>
            </p:nvCxnSpPr>
            <p:spPr bwMode="auto">
              <a:xfrm>
                <a:off x="6060" y="3540"/>
                <a:ext cx="2745" cy="705"/>
              </a:xfrm>
              <a:prstGeom prst="straightConnector1">
                <a:avLst/>
              </a:prstGeom>
              <a:noFill/>
              <a:ln w="38100">
                <a:solidFill>
                  <a:srgbClr val="000000"/>
                </a:solidFill>
                <a:round/>
                <a:headEnd/>
                <a:tailEnd type="triangle" w="med" len="med"/>
              </a:ln>
            </p:spPr>
          </p:cxnSp>
          <p:cxnSp>
            <p:nvCxnSpPr>
              <p:cNvPr id="1052" name="AutoShape 28"/>
              <p:cNvCxnSpPr>
                <a:cxnSpLocks noChangeShapeType="1"/>
              </p:cNvCxnSpPr>
              <p:nvPr/>
            </p:nvCxnSpPr>
            <p:spPr bwMode="auto">
              <a:xfrm flipH="1">
                <a:off x="3705" y="3540"/>
                <a:ext cx="2355" cy="630"/>
              </a:xfrm>
              <a:prstGeom prst="straightConnector1">
                <a:avLst/>
              </a:prstGeom>
              <a:noFill/>
              <a:ln w="38100">
                <a:solidFill>
                  <a:srgbClr val="000000"/>
                </a:solidFill>
                <a:round/>
                <a:headEnd/>
                <a:tailEnd type="triangle" w="med" len="med"/>
              </a:ln>
            </p:spPr>
          </p:cxnSp>
          <p:cxnSp>
            <p:nvCxnSpPr>
              <p:cNvPr id="1053" name="AutoShape 29"/>
              <p:cNvCxnSpPr>
                <a:cxnSpLocks noChangeShapeType="1"/>
              </p:cNvCxnSpPr>
              <p:nvPr/>
            </p:nvCxnSpPr>
            <p:spPr bwMode="auto">
              <a:xfrm>
                <a:off x="6092" y="6840"/>
                <a:ext cx="0" cy="510"/>
              </a:xfrm>
              <a:prstGeom prst="straightConnector1">
                <a:avLst/>
              </a:prstGeom>
              <a:noFill/>
              <a:ln w="38100">
                <a:solidFill>
                  <a:srgbClr val="000000"/>
                </a:solidFill>
                <a:round/>
                <a:headEnd/>
                <a:tailEnd type="triangle" w="med" len="med"/>
              </a:ln>
            </p:spPr>
          </p:cxnSp>
          <p:sp>
            <p:nvSpPr>
              <p:cNvPr id="1054" name="Text Box 30"/>
              <p:cNvSpPr txBox="1">
                <a:spLocks noChangeArrowheads="1"/>
              </p:cNvSpPr>
              <p:nvPr/>
            </p:nvSpPr>
            <p:spPr bwMode="auto">
              <a:xfrm>
                <a:off x="7935" y="7350"/>
                <a:ext cx="2075" cy="609"/>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بوليصة التأمين</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5" name="Text Box 31"/>
              <p:cNvSpPr txBox="1">
                <a:spLocks noChangeArrowheads="1"/>
              </p:cNvSpPr>
              <p:nvPr/>
            </p:nvSpPr>
            <p:spPr bwMode="auto">
              <a:xfrm>
                <a:off x="4723" y="7350"/>
                <a:ext cx="2868" cy="516"/>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المجموعة أ أو ب أو ج</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056" name="Text Box 32"/>
              <p:cNvSpPr txBox="1">
                <a:spLocks noChangeArrowheads="1"/>
              </p:cNvSpPr>
              <p:nvPr/>
            </p:nvSpPr>
            <p:spPr bwMode="auto">
              <a:xfrm>
                <a:off x="2400" y="7350"/>
                <a:ext cx="1800" cy="609"/>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قسط التأمين</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7" name="Text Box 33"/>
              <p:cNvSpPr txBox="1">
                <a:spLocks noChangeArrowheads="1"/>
              </p:cNvSpPr>
              <p:nvPr/>
            </p:nvSpPr>
            <p:spPr bwMode="auto">
              <a:xfrm>
                <a:off x="5081" y="8118"/>
                <a:ext cx="1966" cy="527"/>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مبلغ التعويض</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cxnSp>
            <p:nvCxnSpPr>
              <p:cNvPr id="1058" name="AutoShape 34"/>
              <p:cNvCxnSpPr>
                <a:cxnSpLocks noChangeShapeType="1"/>
              </p:cNvCxnSpPr>
              <p:nvPr/>
            </p:nvCxnSpPr>
            <p:spPr bwMode="auto">
              <a:xfrm>
                <a:off x="6107" y="7815"/>
                <a:ext cx="0" cy="510"/>
              </a:xfrm>
              <a:prstGeom prst="straightConnector1">
                <a:avLst/>
              </a:prstGeom>
              <a:noFill/>
              <a:ln w="38100">
                <a:solidFill>
                  <a:srgbClr val="000000"/>
                </a:solidFill>
                <a:round/>
                <a:headEnd/>
                <a:tailEnd type="triangle" w="med" len="med"/>
              </a:ln>
            </p:spPr>
          </p:cxnSp>
        </p:grpSp>
      </p:gr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143000"/>
            <a:ext cx="8305800" cy="584775"/>
          </a:xfrm>
          <a:prstGeom prst="rect">
            <a:avLst/>
          </a:prstGeom>
        </p:spPr>
        <p:txBody>
          <a:bodyPr wrap="square">
            <a:spAutoFit/>
          </a:bodyPr>
          <a:lstStyle/>
          <a:p>
            <a:pPr marL="3175" lvl="0" indent="11113" algn="just" rtl="1">
              <a:buNone/>
            </a:pPr>
            <a:r>
              <a:rPr lang="ar-DZ" sz="3200" b="1" dirty="0" smtClean="0">
                <a:solidFill>
                  <a:srgbClr val="FF0000"/>
                </a:solidFill>
                <a:latin typeface="Times New Roman" pitchFamily="18" charset="0"/>
                <a:cs typeface="Times New Roman" pitchFamily="18" charset="0"/>
              </a:rPr>
              <a:t>ب. </a:t>
            </a:r>
            <a:r>
              <a:rPr lang="ar-SA" sz="3200" b="1" dirty="0" smtClean="0">
                <a:solidFill>
                  <a:srgbClr val="FF0000"/>
                </a:solidFill>
                <a:latin typeface="Times New Roman" pitchFamily="18" charset="0"/>
                <a:cs typeface="Times New Roman" pitchFamily="18" charset="0"/>
              </a:rPr>
              <a:t>الرحلة البحرية:</a:t>
            </a:r>
            <a:endParaRPr lang="fr-FR" sz="3200" b="1" dirty="0" smtClean="0">
              <a:latin typeface="Times New Roman" pitchFamily="18" charset="0"/>
              <a:cs typeface="Times New Roman" pitchFamily="18" charset="0"/>
            </a:endParaRPr>
          </a:p>
        </p:txBody>
      </p:sp>
      <p:sp>
        <p:nvSpPr>
          <p:cNvPr id="5" name="Rectangle 4"/>
          <p:cNvSpPr/>
          <p:nvPr/>
        </p:nvSpPr>
        <p:spPr>
          <a:xfrm>
            <a:off x="457200" y="1981200"/>
            <a:ext cx="8305800" cy="3046988"/>
          </a:xfrm>
          <a:prstGeom prst="rect">
            <a:avLst/>
          </a:prstGeom>
        </p:spPr>
        <p:txBody>
          <a:bodyPr wrap="square">
            <a:spAutoFit/>
          </a:bodyPr>
          <a:lstStyle/>
          <a:p>
            <a:pPr marL="3175" lvl="0" indent="11113" algn="just" rtl="1">
              <a:buNone/>
            </a:pP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مدة الرحلة والمسار البحري وطرق الشحن والتفريغ والوقت من السنة، رحلة قصيرة </a:t>
            </a:r>
            <a:r>
              <a:rPr lang="ar-DZ" sz="3200" b="1" dirty="0" smtClean="0">
                <a:latin typeface="Times New Roman" pitchFamily="18" charset="0"/>
                <a:cs typeface="Times New Roman" pitchFamily="18" charset="0"/>
              </a:rPr>
              <a:t>أو </a:t>
            </a:r>
            <a:r>
              <a:rPr lang="ar-SA" sz="3200" b="1" dirty="0" smtClean="0">
                <a:latin typeface="Times New Roman" pitchFamily="18" charset="0"/>
                <a:cs typeface="Times New Roman" pitchFamily="18" charset="0"/>
              </a:rPr>
              <a:t>طويلة تستغرق شهورا، وقت ضائع في بعض الموانئ، تعقد النقل الداخلي قبل وبعد الرحل</a:t>
            </a:r>
            <a:r>
              <a:rPr lang="ar-DZ" sz="3200" b="1" dirty="0" smtClean="0">
                <a:latin typeface="Times New Roman" pitchFamily="18" charset="0"/>
                <a:cs typeface="Times New Roman" pitchFamily="18" charset="0"/>
              </a:rPr>
              <a:t>ة</a:t>
            </a:r>
            <a:r>
              <a:rPr lang="ar-SA" sz="3200" b="1" dirty="0" smtClean="0">
                <a:latin typeface="Times New Roman" pitchFamily="18" charset="0"/>
                <a:cs typeface="Times New Roman" pitchFamily="18" charset="0"/>
              </a:rPr>
              <a:t>، صعوبة الإجراءات الجمركية، يستدعي وقتا أطول للرحلة، يترتب عليه زيادة فترة التعرض للخطر، وبالتالي زيادة المخاطر.</a:t>
            </a:r>
            <a:endParaRPr lang="fr-FR" sz="3200" b="1" dirty="0" smtClean="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076016"/>
            <a:ext cx="8458200" cy="752784"/>
          </a:xfrm>
        </p:spPr>
        <p:txBody>
          <a:bodyPr/>
          <a:lstStyle/>
          <a:p>
            <a:pPr marL="0" indent="0" algn="just" rtl="1">
              <a:buNone/>
            </a:pPr>
            <a:r>
              <a:rPr lang="ar-SA" sz="3600" b="1" dirty="0" smtClean="0">
                <a:solidFill>
                  <a:srgbClr val="FF0000"/>
                </a:solidFill>
                <a:latin typeface="Times New Roman" pitchFamily="18" charset="0"/>
                <a:cs typeface="Times New Roman" pitchFamily="18" charset="0"/>
              </a:rPr>
              <a:t>ج. السفينة الناقلة:</a:t>
            </a:r>
            <a:endParaRPr lang="fr-FR" sz="3200" b="1" dirty="0" smtClean="0">
              <a:latin typeface="Times New Roman" pitchFamily="18" charset="0"/>
              <a:cs typeface="Times New Roman" pitchFamily="18" charset="0"/>
            </a:endParaRPr>
          </a:p>
          <a:p>
            <a:endParaRPr lang="fr-FR" dirty="0"/>
          </a:p>
        </p:txBody>
      </p:sp>
      <p:sp>
        <p:nvSpPr>
          <p:cNvPr id="18" name="Espace réservé du contenu 2"/>
          <p:cNvSpPr txBox="1">
            <a:spLocks/>
          </p:cNvSpPr>
          <p:nvPr/>
        </p:nvSpPr>
        <p:spPr>
          <a:xfrm>
            <a:off x="152400" y="1761816"/>
            <a:ext cx="8763000" cy="2124384"/>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خصائص السفينة (الحجم، العمر، التصنيف، الجنسية، المالك...) تؤثر على درجة الخطر بالنسبة للبضائع، تأخذ</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ها</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شركات التأمين في الحسبان عند حساب قسط التأمين على البضاعة المنقولة عليها.</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Char char=""/>
              <a:tabLst/>
              <a:defRPr/>
            </a:pPr>
            <a:endParaRPr kumimoji="0" lang="fr-FR"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990600"/>
            <a:ext cx="8458200" cy="762000"/>
          </a:xfrm>
        </p:spPr>
        <p:txBody>
          <a:bodyPr>
            <a:normAutofit/>
          </a:bodyPr>
          <a:lstStyle/>
          <a:p>
            <a:pPr algn="just" rtl="1">
              <a:buNone/>
            </a:pPr>
            <a:r>
              <a:rPr lang="ar-DZ" sz="3600" b="1" dirty="0" smtClean="0">
                <a:solidFill>
                  <a:srgbClr val="FF0000"/>
                </a:solidFill>
                <a:latin typeface="Times New Roman" pitchFamily="18" charset="0"/>
                <a:cs typeface="Times New Roman" pitchFamily="18" charset="0"/>
              </a:rPr>
              <a:t>12</a:t>
            </a:r>
            <a:r>
              <a:rPr lang="ar-SA" sz="3600" b="1" dirty="0" smtClean="0">
                <a:solidFill>
                  <a:srgbClr val="FF0000"/>
                </a:solidFill>
                <a:latin typeface="Times New Roman" pitchFamily="18" charset="0"/>
                <a:cs typeface="Times New Roman" pitchFamily="18" charset="0"/>
              </a:rPr>
              <a:t>- </a:t>
            </a:r>
            <a:r>
              <a:rPr lang="ar-DZ" sz="3600" b="1" dirty="0" smtClean="0">
                <a:solidFill>
                  <a:srgbClr val="FF0000"/>
                </a:solidFill>
                <a:latin typeface="Times New Roman" pitchFamily="18" charset="0"/>
                <a:cs typeface="Times New Roman" pitchFamily="18" charset="0"/>
              </a:rPr>
              <a:t>مبلغ (</a:t>
            </a:r>
            <a:r>
              <a:rPr lang="ar-SA" sz="3600" b="1" dirty="0" smtClean="0">
                <a:solidFill>
                  <a:srgbClr val="FF0000"/>
                </a:solidFill>
                <a:latin typeface="Times New Roman" pitchFamily="18" charset="0"/>
                <a:cs typeface="Times New Roman" pitchFamily="18" charset="0"/>
              </a:rPr>
              <a:t>قيمة</a:t>
            </a:r>
            <a:r>
              <a:rPr lang="ar-DZ" sz="3600" b="1" dirty="0" smtClean="0">
                <a:solidFill>
                  <a:srgbClr val="FF0000"/>
                </a:solidFill>
                <a:latin typeface="Times New Roman" pitchFamily="18" charset="0"/>
                <a:cs typeface="Times New Roman" pitchFamily="18" charset="0"/>
              </a:rPr>
              <a:t>)</a:t>
            </a:r>
            <a:r>
              <a:rPr lang="ar-SA" sz="3600" b="1" dirty="0" smtClean="0">
                <a:solidFill>
                  <a:srgbClr val="FF0000"/>
                </a:solidFill>
                <a:latin typeface="Times New Roman" pitchFamily="18" charset="0"/>
                <a:cs typeface="Times New Roman" pitchFamily="18" charset="0"/>
              </a:rPr>
              <a:t>التأمين:</a:t>
            </a:r>
            <a:r>
              <a:rPr lang="ar-SA" sz="3600" dirty="0" smtClean="0">
                <a:solidFill>
                  <a:srgbClr val="FF0000"/>
                </a:solidFill>
                <a:latin typeface="Times New Roman" pitchFamily="18" charset="0"/>
                <a:cs typeface="Times New Roman" pitchFamily="18" charset="0"/>
              </a:rPr>
              <a:t> </a:t>
            </a:r>
            <a:endParaRPr lang="ar-DZ" sz="3600" dirty="0" smtClean="0">
              <a:solidFill>
                <a:srgbClr val="FF0000"/>
              </a:solidFill>
              <a:latin typeface="Times New Roman" pitchFamily="18" charset="0"/>
              <a:cs typeface="Times New Roman" pitchFamily="18" charset="0"/>
            </a:endParaRPr>
          </a:p>
        </p:txBody>
      </p:sp>
      <p:sp>
        <p:nvSpPr>
          <p:cNvPr id="4" name="Espace réservé du contenu 2"/>
          <p:cNvSpPr txBox="1">
            <a:spLocks/>
          </p:cNvSpPr>
          <p:nvPr/>
        </p:nvSpPr>
        <p:spPr>
          <a:xfrm>
            <a:off x="304800" y="1828800"/>
            <a:ext cx="8458200" cy="1600200"/>
          </a:xfrm>
          <a:prstGeom prst="rect">
            <a:avLst/>
          </a:prstGeom>
        </p:spPr>
        <p:txBody>
          <a:bodyPr vert="horz">
            <a:normAutofit/>
          </a:bodyPr>
          <a:lstStyle/>
          <a:p>
            <a:pPr marR="0" lvl="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يقوم المؤمن له وشركة التأمين في عقد التأمين بالاتفاق على تحديد القيمة التأمينية بمبلغ يسمى مبلغ التأمين، وهذا المبلغ هام لسببين هما:</a:t>
            </a:r>
          </a:p>
        </p:txBody>
      </p:sp>
      <p:sp>
        <p:nvSpPr>
          <p:cNvPr id="5" name="Espace réservé du contenu 2"/>
          <p:cNvSpPr txBox="1">
            <a:spLocks/>
          </p:cNvSpPr>
          <p:nvPr/>
        </p:nvSpPr>
        <p:spPr>
          <a:xfrm>
            <a:off x="304800" y="3429000"/>
            <a:ext cx="8458200" cy="12192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الأول</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يتم على أساسه حساب قسط التأمين الذي يدفعه المؤمن</a:t>
            </a: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له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وفق معدل</a:t>
            </a:r>
            <a:r>
              <a:rPr lang="ar-DZ" sz="3200" b="1" dirty="0" smtClean="0">
                <a:latin typeface="Times New Roman" pitchFamily="18" charset="0"/>
                <a:cs typeface="Times New Roman" pitchFamily="18" charset="0"/>
              </a:rPr>
              <a:t> تحدده شركة التأمين.</a:t>
            </a: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6" name="Espace réservé du contenu 2"/>
          <p:cNvSpPr txBox="1">
            <a:spLocks/>
          </p:cNvSpPr>
          <p:nvPr/>
        </p:nvSpPr>
        <p:spPr>
          <a:xfrm>
            <a:off x="304800" y="4800600"/>
            <a:ext cx="8458200" cy="11430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الثاني</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يشكل الحد الأقصى لمبلغ التعويض الذي تلتزم شركة التأمين بدفعه عند وقوع الخطر المؤمن منه.</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04800" y="609600"/>
            <a:ext cx="8458200" cy="3733800"/>
          </a:xfrm>
        </p:spPr>
        <p:txBody>
          <a:bodyPr>
            <a:normAutofit/>
          </a:bodyPr>
          <a:lstStyle/>
          <a:p>
            <a:pPr marL="0" indent="0" algn="just" rtl="1">
              <a:buNone/>
            </a:pPr>
            <a:r>
              <a:rPr lang="ar-DZ" sz="3600" b="1" dirty="0" smtClean="0">
                <a:solidFill>
                  <a:srgbClr val="FF0000"/>
                </a:solidFill>
                <a:latin typeface="Times New Roman" pitchFamily="18" charset="0"/>
                <a:cs typeface="Times New Roman" pitchFamily="18" charset="0"/>
              </a:rPr>
              <a:t>مكونات مبلغ التأمين:</a:t>
            </a:r>
          </a:p>
          <a:p>
            <a:pPr marL="0" indent="0" algn="just" rtl="1">
              <a:buClr>
                <a:srgbClr val="C00000"/>
              </a:buClr>
              <a:buSzPct val="50000"/>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سعر </a:t>
            </a:r>
            <a:r>
              <a:rPr lang="ar-DZ" sz="2800" b="1" dirty="0" smtClean="0">
                <a:latin typeface="Times New Roman" pitchFamily="18" charset="0"/>
                <a:cs typeface="Times New Roman" pitchFamily="18" charset="0"/>
              </a:rPr>
              <a:t>شراء </a:t>
            </a:r>
            <a:r>
              <a:rPr lang="ar-SA" sz="2800" b="1" dirty="0" smtClean="0">
                <a:latin typeface="Times New Roman" pitchFamily="18" charset="0"/>
                <a:cs typeface="Times New Roman" pitchFamily="18" charset="0"/>
              </a:rPr>
              <a:t>البضاعة</a:t>
            </a:r>
            <a:r>
              <a:rPr lang="ar-DZ" sz="2800" b="1" dirty="0" smtClean="0">
                <a:latin typeface="Times New Roman" pitchFamily="18" charset="0"/>
                <a:cs typeface="Times New Roman" pitchFamily="18" charset="0"/>
              </a:rPr>
              <a:t>؛</a:t>
            </a:r>
          </a:p>
          <a:p>
            <a:pPr marL="0" indent="0" algn="just" rtl="1">
              <a:buClr>
                <a:srgbClr val="C00000"/>
              </a:buClr>
              <a:buSzPct val="50000"/>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أجرة النقل البحري الرئيسي</a:t>
            </a:r>
            <a:r>
              <a:rPr lang="ar-DZ" sz="2800" b="1" dirty="0" smtClean="0">
                <a:latin typeface="Times New Roman" pitchFamily="18" charset="0"/>
                <a:cs typeface="Times New Roman" pitchFamily="18" charset="0"/>
              </a:rPr>
              <a:t>؛</a:t>
            </a:r>
            <a:r>
              <a:rPr lang="ar-SA" sz="2800" b="1" dirty="0" smtClean="0">
                <a:latin typeface="Times New Roman" pitchFamily="18" charset="0"/>
                <a:cs typeface="Times New Roman" pitchFamily="18" charset="0"/>
              </a:rPr>
              <a:t> </a:t>
            </a:r>
            <a:endParaRPr lang="ar-DZ" sz="2800" b="1" dirty="0" smtClean="0">
              <a:latin typeface="Times New Roman" pitchFamily="18" charset="0"/>
              <a:cs typeface="Times New Roman" pitchFamily="18" charset="0"/>
            </a:endParaRPr>
          </a:p>
          <a:p>
            <a:pPr marL="0" indent="0" algn="just" rtl="1">
              <a:buClr>
                <a:srgbClr val="C00000"/>
              </a:buClr>
              <a:buSzPct val="50000"/>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مصاريف ملحقة </a:t>
            </a:r>
            <a:r>
              <a:rPr lang="ar-DZ" sz="2800" b="1" dirty="0" smtClean="0">
                <a:latin typeface="Times New Roman" pitchFamily="18" charset="0"/>
                <a:cs typeface="Times New Roman" pitchFamily="18" charset="0"/>
              </a:rPr>
              <a:t>بالنقل (</a:t>
            </a:r>
            <a:r>
              <a:rPr lang="ar-SA" sz="2800" b="1" dirty="0" smtClean="0">
                <a:latin typeface="Times New Roman" pitchFamily="18" charset="0"/>
                <a:cs typeface="Times New Roman" pitchFamily="18" charset="0"/>
              </a:rPr>
              <a:t>ترحيل للميناء، تغليف، مناولة، جمركة</a:t>
            </a:r>
            <a:r>
              <a:rPr lang="ar-DZ" sz="2800" b="1" dirty="0" smtClean="0">
                <a:latin typeface="Times New Roman" pitchFamily="18" charset="0"/>
                <a:cs typeface="Times New Roman" pitchFamily="18" charset="0"/>
              </a:rPr>
              <a:t> ....)؛</a:t>
            </a:r>
          </a:p>
          <a:p>
            <a:pPr marL="0" indent="0" algn="just" rtl="1">
              <a:buClr>
                <a:srgbClr val="C00000"/>
              </a:buClr>
              <a:buSzPct val="50000"/>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أعباء تحصيل مبلغ التأمين</a:t>
            </a:r>
            <a:r>
              <a:rPr lang="ar-DZ" sz="2800" b="1" dirty="0" smtClean="0">
                <a:latin typeface="Times New Roman" pitchFamily="18" charset="0"/>
                <a:cs typeface="Times New Roman" pitchFamily="18" charset="0"/>
              </a:rPr>
              <a:t>؛</a:t>
            </a:r>
          </a:p>
          <a:p>
            <a:pPr marL="0" indent="0" algn="just" rtl="1">
              <a:buClr>
                <a:srgbClr val="C00000"/>
              </a:buClr>
              <a:buSzPct val="50000"/>
            </a:pPr>
            <a:r>
              <a:rPr lang="ar-DZ" sz="2800" b="1" dirty="0" smtClean="0">
                <a:latin typeface="Times New Roman" pitchFamily="18" charset="0"/>
                <a:cs typeface="Times New Roman" pitchFamily="18" charset="0"/>
              </a:rPr>
              <a:t> مصاريف المالية عن قرض شراء البضاعة؛</a:t>
            </a:r>
          </a:p>
          <a:p>
            <a:pPr marL="0" indent="0" algn="just" rtl="1">
              <a:buClr>
                <a:srgbClr val="C00000"/>
              </a:buClr>
              <a:buSzPct val="50000"/>
            </a:pPr>
            <a:r>
              <a:rPr lang="ar-DZ" sz="2800" b="1" dirty="0" smtClean="0">
                <a:latin typeface="Times New Roman" pitchFamily="18" charset="0"/>
                <a:cs typeface="Times New Roman" pitchFamily="18" charset="0"/>
              </a:rPr>
              <a:t> الربح المتوقع.</a:t>
            </a:r>
            <a:endParaRPr lang="fr-FR" sz="2800" b="1" dirty="0" smtClean="0">
              <a:latin typeface="Times New Roman" pitchFamily="18" charset="0"/>
              <a:cs typeface="Times New Roman" pitchFamily="18" charset="0"/>
            </a:endParaRPr>
          </a:p>
        </p:txBody>
      </p:sp>
      <p:sp>
        <p:nvSpPr>
          <p:cNvPr id="5" name="Rectangle 4"/>
          <p:cNvSpPr/>
          <p:nvPr/>
        </p:nvSpPr>
        <p:spPr>
          <a:xfrm>
            <a:off x="304800" y="4382631"/>
            <a:ext cx="8382000" cy="2308324"/>
          </a:xfrm>
          <a:prstGeom prst="rect">
            <a:avLst/>
          </a:prstGeom>
        </p:spPr>
        <p:txBody>
          <a:bodyPr wrap="square">
            <a:spAutoFit/>
          </a:bodyPr>
          <a:lstStyle/>
          <a:p>
            <a:pPr indent="14288" algn="just" rtl="1"/>
            <a:r>
              <a:rPr lang="ar-DZ" sz="3200" b="1" dirty="0" smtClean="0">
                <a:solidFill>
                  <a:srgbClr val="FF0000"/>
                </a:solidFill>
                <a:latin typeface="Times New Roman" pitchFamily="18" charset="0"/>
                <a:cs typeface="Times New Roman" pitchFamily="18" charset="0"/>
              </a:rPr>
              <a:t>شرط: مبلغ التأمين لا يتجاوز:</a:t>
            </a:r>
          </a:p>
          <a:p>
            <a:pPr indent="14288" algn="just" rtl="1">
              <a:buClr>
                <a:srgbClr val="FF0000"/>
              </a:buClr>
              <a:buFont typeface="Wingdings" pitchFamily="2" charset="2"/>
              <a:buChar char="ü"/>
            </a:pPr>
            <a:r>
              <a:rPr lang="ar-DZ" sz="2800" b="1" dirty="0" smtClean="0">
                <a:latin typeface="Times New Roman" pitchFamily="18" charset="0"/>
                <a:cs typeface="Times New Roman" pitchFamily="18" charset="0"/>
              </a:rPr>
              <a:t> سعر تكلفة البضاعة في المقصد مع هامش الربح المتوقع؛</a:t>
            </a:r>
          </a:p>
          <a:p>
            <a:pPr indent="14288" algn="just" rtl="1">
              <a:buClr>
                <a:srgbClr val="FF0000"/>
              </a:buClr>
              <a:buFont typeface="Wingdings" pitchFamily="2" charset="2"/>
              <a:buChar char="ü"/>
            </a:pPr>
            <a:r>
              <a:rPr lang="ar-DZ" sz="2800" b="1" dirty="0" smtClean="0">
                <a:latin typeface="Times New Roman" pitchFamily="18" charset="0"/>
                <a:cs typeface="Times New Roman" pitchFamily="18" charset="0"/>
              </a:rPr>
              <a:t> سعر البضاعة في المقصد؛</a:t>
            </a:r>
          </a:p>
          <a:p>
            <a:pPr indent="14288" algn="just" rtl="1">
              <a:buClr>
                <a:srgbClr val="FF0000"/>
              </a:buClr>
              <a:buFont typeface="Wingdings" pitchFamily="2" charset="2"/>
              <a:buChar char="ü"/>
            </a:pPr>
            <a:r>
              <a:rPr lang="ar-DZ" sz="2800" b="1" dirty="0" smtClean="0">
                <a:latin typeface="Times New Roman" pitchFamily="18" charset="0"/>
                <a:cs typeface="Times New Roman" pitchFamily="18" charset="0"/>
              </a:rPr>
              <a:t> سعر البيع (حالة المؤمن هو البائع)؛</a:t>
            </a:r>
          </a:p>
          <a:p>
            <a:pPr indent="14288" algn="just" rtl="1">
              <a:buClr>
                <a:srgbClr val="FF0000"/>
              </a:buClr>
              <a:buFont typeface="Wingdings" pitchFamily="2" charset="2"/>
              <a:buChar char="ü"/>
            </a:pPr>
            <a:r>
              <a:rPr lang="ar-DZ" sz="2800" b="1" dirty="0" smtClean="0">
                <a:latin typeface="Times New Roman" pitchFamily="18" charset="0"/>
                <a:cs typeface="Times New Roman" pitchFamily="18" charset="0"/>
              </a:rPr>
              <a:t> قيمة البديل عند وجوده.</a:t>
            </a:r>
            <a:endParaRPr lang="fr-FR" sz="2800" b="1"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762000"/>
            <a:ext cx="8686800" cy="5334000"/>
          </a:xfrm>
        </p:spPr>
        <p:txBody>
          <a:bodyPr>
            <a:normAutofit/>
          </a:bodyPr>
          <a:lstStyle/>
          <a:p>
            <a:pPr algn="just" rtl="1">
              <a:buNone/>
            </a:pPr>
            <a:r>
              <a:rPr lang="ar-DZ" sz="3600" b="1" dirty="0" smtClean="0">
                <a:solidFill>
                  <a:srgbClr val="FF0000"/>
                </a:solidFill>
                <a:latin typeface="Times New Roman" pitchFamily="18" charset="0"/>
                <a:cs typeface="Times New Roman" pitchFamily="18" charset="0"/>
              </a:rPr>
              <a:t>14</a:t>
            </a:r>
            <a:r>
              <a:rPr lang="ar-SA" sz="3600" b="1" dirty="0" smtClean="0">
                <a:solidFill>
                  <a:srgbClr val="FF0000"/>
                </a:solidFill>
                <a:latin typeface="Times New Roman" pitchFamily="18" charset="0"/>
                <a:cs typeface="Times New Roman" pitchFamily="18" charset="0"/>
              </a:rPr>
              <a:t>- حساب تكلفة</a:t>
            </a:r>
            <a:r>
              <a:rPr lang="ar-DZ" sz="3600" b="1" dirty="0" smtClean="0">
                <a:solidFill>
                  <a:srgbClr val="FF0000"/>
                </a:solidFill>
                <a:latin typeface="Times New Roman" pitchFamily="18" charset="0"/>
                <a:cs typeface="Times New Roman" pitchFamily="18" charset="0"/>
              </a:rPr>
              <a:t> </a:t>
            </a:r>
            <a:r>
              <a:rPr lang="ar-SA" sz="3600" b="1" dirty="0" smtClean="0">
                <a:solidFill>
                  <a:srgbClr val="FF0000"/>
                </a:solidFill>
                <a:latin typeface="Times New Roman" pitchFamily="18" charset="0"/>
                <a:cs typeface="Times New Roman" pitchFamily="18" charset="0"/>
              </a:rPr>
              <a:t>(قسط) التأمين:</a:t>
            </a:r>
            <a:endParaRPr lang="ar-DZ" sz="3600" b="1" dirty="0" smtClean="0">
              <a:solidFill>
                <a:srgbClr val="FF0000"/>
              </a:solidFill>
              <a:latin typeface="Times New Roman" pitchFamily="18" charset="0"/>
              <a:cs typeface="Times New Roman" pitchFamily="18" charset="0"/>
            </a:endParaRPr>
          </a:p>
          <a:p>
            <a:pPr marL="0" indent="231775" algn="just" rtl="1">
              <a:buClr>
                <a:schemeClr val="tx1"/>
              </a:buClr>
              <a:buSzPct val="75000"/>
              <a:buFont typeface="Wingdings" pitchFamily="2" charset="2"/>
              <a:buChar char="§"/>
            </a:pPr>
            <a:r>
              <a:rPr lang="ar-DZ" sz="2800" b="1" dirty="0" smtClean="0">
                <a:latin typeface="Times New Roman" pitchFamily="18" charset="0"/>
                <a:cs typeface="Times New Roman" pitchFamily="18" charset="0"/>
              </a:rPr>
              <a:t>سعر البيع في المصنع(</a:t>
            </a:r>
            <a:r>
              <a:rPr lang="fr-FR" sz="2800" b="1" dirty="0" smtClean="0">
                <a:latin typeface="Times New Roman" pitchFamily="18" charset="0"/>
                <a:cs typeface="Times New Roman" pitchFamily="18" charset="0"/>
              </a:rPr>
              <a:t>EXW</a:t>
            </a:r>
            <a:r>
              <a:rPr lang="ar-DZ" sz="2800" b="1" dirty="0" smtClean="0">
                <a:latin typeface="Times New Roman" pitchFamily="18" charset="0"/>
                <a:cs typeface="Times New Roman" pitchFamily="18" charset="0"/>
              </a:rPr>
              <a:t>)= سعر بيع البضاعة + مصاريف تغليف النقل.</a:t>
            </a:r>
            <a:endParaRPr lang="fr-FR" sz="2800" b="1" dirty="0" smtClean="0">
              <a:latin typeface="Times New Roman" pitchFamily="18" charset="0"/>
              <a:cs typeface="Times New Roman" pitchFamily="18" charset="0"/>
            </a:endParaRPr>
          </a:p>
          <a:p>
            <a:pPr marL="0" indent="231775" algn="just" rtl="1">
              <a:buClr>
                <a:schemeClr val="tx1"/>
              </a:buClr>
              <a:buSzPct val="75000"/>
              <a:buFont typeface="Wingdings" pitchFamily="2" charset="2"/>
              <a:buChar char="§"/>
            </a:pPr>
            <a:r>
              <a:rPr lang="ar-SA" sz="2800" b="1" dirty="0" smtClean="0">
                <a:latin typeface="Times New Roman" pitchFamily="18" charset="0"/>
                <a:cs typeface="Times New Roman" pitchFamily="18" charset="0"/>
              </a:rPr>
              <a:t>تسليم بدون نقل(</a:t>
            </a:r>
            <a:r>
              <a:rPr lang="fr-FR" sz="2800" b="1" dirty="0" smtClean="0">
                <a:latin typeface="Times New Roman" pitchFamily="18" charset="0"/>
                <a:cs typeface="Times New Roman" pitchFamily="18" charset="0"/>
              </a:rPr>
              <a:t>FCA</a:t>
            </a:r>
            <a:r>
              <a:rPr lang="ar-SA"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سعر البيع في المصنع</a:t>
            </a:r>
            <a:r>
              <a:rPr lang="fr-FR" sz="2800" b="1" dirty="0" smtClean="0">
                <a:latin typeface="Times New Roman" pitchFamily="18" charset="0"/>
                <a:cs typeface="Times New Roman" pitchFamily="18" charset="0"/>
              </a:rPr>
              <a:t>(EXW) </a:t>
            </a:r>
            <a:r>
              <a:rPr lang="ar-SA" sz="2800" b="1" dirty="0" smtClean="0">
                <a:latin typeface="Times New Roman" pitchFamily="18" charset="0"/>
                <a:cs typeface="Times New Roman" pitchFamily="18" charset="0"/>
              </a:rPr>
              <a:t>+ مصاريف الترحيل للميناء(</a:t>
            </a:r>
            <a:r>
              <a:rPr lang="fr-FR" sz="2800" b="1" dirty="0" smtClean="0">
                <a:latin typeface="Times New Roman" pitchFamily="18" charset="0"/>
                <a:cs typeface="Times New Roman" pitchFamily="18" charset="0"/>
              </a:rPr>
              <a:t>Pré-acheminement</a:t>
            </a:r>
            <a:r>
              <a:rPr lang="ar-SA" sz="2800" b="1" dirty="0" smtClean="0">
                <a:latin typeface="Times New Roman" pitchFamily="18" charset="0"/>
                <a:cs typeface="Times New Roman" pitchFamily="18" charset="0"/>
              </a:rPr>
              <a:t>)+ رسوم جمركة التصدير</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a:t>
            </a:r>
            <a:r>
              <a:rPr lang="fr-FR" sz="2800" b="1" dirty="0" smtClean="0">
                <a:latin typeface="Times New Roman" pitchFamily="18" charset="0"/>
                <a:cs typeface="Times New Roman" pitchFamily="18" charset="0"/>
              </a:rPr>
              <a:t>Dédouanement export</a:t>
            </a:r>
            <a:r>
              <a:rPr lang="ar-DZ" sz="2800" b="1" dirty="0" smtClean="0">
                <a:latin typeface="Times New Roman" pitchFamily="18" charset="0"/>
                <a:cs typeface="Times New Roman" pitchFamily="18" charset="0"/>
              </a:rPr>
              <a:t>)</a:t>
            </a:r>
            <a:endParaRPr lang="fr-FR" sz="2800" b="1" dirty="0" smtClean="0">
              <a:latin typeface="Times New Roman" pitchFamily="18" charset="0"/>
              <a:cs typeface="Times New Roman" pitchFamily="18" charset="0"/>
            </a:endParaRPr>
          </a:p>
          <a:p>
            <a:pPr marL="0" indent="231775" algn="just" rtl="1">
              <a:buClr>
                <a:schemeClr val="tx1"/>
              </a:buClr>
              <a:buSzPct val="75000"/>
              <a:buFont typeface="Wingdings" pitchFamily="2" charset="2"/>
              <a:buChar char="§"/>
            </a:pPr>
            <a:r>
              <a:rPr lang="ar-EG" sz="2800" b="1" dirty="0" smtClean="0">
                <a:latin typeface="Times New Roman" pitchFamily="18" charset="0"/>
                <a:cs typeface="Times New Roman" pitchFamily="18" charset="0"/>
              </a:rPr>
              <a:t>تسليم بجانب السفينة</a:t>
            </a:r>
            <a:r>
              <a:rPr lang="ar-DZ" sz="2800" b="1" dirty="0" smtClean="0">
                <a:latin typeface="Times New Roman" pitchFamily="18" charset="0"/>
                <a:cs typeface="Times New Roman" pitchFamily="18" charset="0"/>
              </a:rPr>
              <a:t> </a:t>
            </a:r>
            <a:r>
              <a:rPr lang="ar-EG"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FAS</a:t>
            </a:r>
            <a:r>
              <a:rPr lang="ar-EG"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FCA</a:t>
            </a:r>
            <a:r>
              <a:rPr lang="ar-SA" sz="2800" b="1" dirty="0" smtClean="0">
                <a:latin typeface="Times New Roman" pitchFamily="18" charset="0"/>
                <a:cs typeface="Times New Roman" pitchFamily="18" charset="0"/>
              </a:rPr>
              <a:t>+ مصاريف التقريب</a:t>
            </a:r>
            <a:endParaRPr lang="fr-FR" sz="2800" b="1" dirty="0" smtClean="0">
              <a:latin typeface="Times New Roman" pitchFamily="18" charset="0"/>
              <a:cs typeface="Times New Roman" pitchFamily="18" charset="0"/>
            </a:endParaRPr>
          </a:p>
          <a:p>
            <a:pPr marL="0" indent="231775" algn="just" rtl="1">
              <a:buClr>
                <a:schemeClr val="tx1"/>
              </a:buClr>
              <a:buSzPct val="75000"/>
              <a:buFont typeface="Wingdings" pitchFamily="2" charset="2"/>
              <a:buChar char="§"/>
            </a:pPr>
            <a:r>
              <a:rPr lang="ar-SA" sz="2800" b="1" dirty="0" smtClean="0">
                <a:latin typeface="Times New Roman" pitchFamily="18" charset="0"/>
                <a:cs typeface="Times New Roman" pitchFamily="18" charset="0"/>
              </a:rPr>
              <a:t>تسليم فوق </a:t>
            </a:r>
            <a:r>
              <a:rPr lang="ar-SA" sz="2800" b="1" dirty="0" smtClean="0">
                <a:latin typeface="Times New Roman" pitchFamily="18" charset="0"/>
                <a:cs typeface="Times New Roman" pitchFamily="18" charset="0"/>
              </a:rPr>
              <a:t>السفينة(</a:t>
            </a:r>
            <a:r>
              <a:rPr lang="en-US" sz="2800" b="1" dirty="0" smtClean="0">
                <a:latin typeface="Times New Roman" pitchFamily="18" charset="0"/>
                <a:cs typeface="Times New Roman" pitchFamily="18" charset="0"/>
              </a:rPr>
              <a:t>fob</a:t>
            </a:r>
            <a:r>
              <a:rPr lang="ar-SA"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FCA</a:t>
            </a:r>
            <a:r>
              <a:rPr lang="ar-SA" sz="2800" b="1" dirty="0" smtClean="0">
                <a:latin typeface="Times New Roman" pitchFamily="18" charset="0"/>
                <a:cs typeface="Times New Roman" pitchFamily="18" charset="0"/>
              </a:rPr>
              <a:t>+ مصاريف الشحن </a:t>
            </a:r>
            <a:r>
              <a:rPr lang="ar-DZ" sz="2800" b="1" dirty="0" smtClean="0">
                <a:latin typeface="Times New Roman" pitchFamily="18" charset="0"/>
                <a:cs typeface="Times New Roman" pitchFamily="18" charset="0"/>
              </a:rPr>
              <a:t>(</a:t>
            </a:r>
            <a:r>
              <a:rPr lang="fr-FR" sz="2800" b="1" dirty="0" smtClean="0">
                <a:latin typeface="Times New Roman" pitchFamily="18" charset="0"/>
                <a:cs typeface="Times New Roman" pitchFamily="18" charset="0"/>
              </a:rPr>
              <a:t>THC</a:t>
            </a:r>
            <a:r>
              <a:rPr lang="ar-DZ" sz="2800" b="1" dirty="0" smtClean="0">
                <a:latin typeface="Times New Roman" pitchFamily="18" charset="0"/>
                <a:cs typeface="Times New Roman" pitchFamily="18" charset="0"/>
              </a:rPr>
              <a:t>)</a:t>
            </a:r>
            <a:endParaRPr lang="fr-FR" sz="2800" b="1" dirty="0" smtClean="0">
              <a:latin typeface="Times New Roman" pitchFamily="18" charset="0"/>
              <a:cs typeface="Times New Roman" pitchFamily="18" charset="0"/>
            </a:endParaRPr>
          </a:p>
          <a:p>
            <a:pPr marL="0" indent="231775" algn="just" rtl="1">
              <a:buClr>
                <a:schemeClr val="tx1"/>
              </a:buClr>
              <a:buSzPct val="75000"/>
              <a:buFont typeface="Wingdings" pitchFamily="2" charset="2"/>
              <a:buChar char="§"/>
            </a:pPr>
            <a:r>
              <a:rPr lang="ar-EG" sz="2800" b="1" dirty="0" smtClean="0">
                <a:latin typeface="Times New Roman" pitchFamily="18" charset="0"/>
                <a:cs typeface="Times New Roman" pitchFamily="18" charset="0"/>
              </a:rPr>
              <a:t>تسليم خالص </a:t>
            </a:r>
            <a:r>
              <a:rPr lang="ar-EG" sz="2800" b="1" dirty="0" err="1" smtClean="0">
                <a:latin typeface="Times New Roman" pitchFamily="18" charset="0"/>
                <a:cs typeface="Times New Roman" pitchFamily="18" charset="0"/>
              </a:rPr>
              <a:t>النولون</a:t>
            </a:r>
            <a:r>
              <a:rPr lang="ar-DZ" sz="2800" b="1" dirty="0" smtClean="0">
                <a:latin typeface="Times New Roman" pitchFamily="18" charset="0"/>
                <a:cs typeface="Times New Roman" pitchFamily="18" charset="0"/>
              </a:rPr>
              <a:t> </a:t>
            </a:r>
            <a:r>
              <a:rPr lang="ar-EG" sz="2800" b="1" dirty="0" smtClean="0">
                <a:latin typeface="Times New Roman" pitchFamily="18" charset="0"/>
                <a:cs typeface="Times New Roman" pitchFamily="18" charset="0"/>
              </a:rPr>
              <a:t>(</a:t>
            </a:r>
            <a:r>
              <a:rPr lang="fr-FR" sz="2800" b="1" dirty="0" smtClean="0">
                <a:latin typeface="Times New Roman" pitchFamily="18" charset="0"/>
                <a:cs typeface="Times New Roman" pitchFamily="18" charset="0"/>
              </a:rPr>
              <a:t>FCR</a:t>
            </a:r>
            <a:r>
              <a:rPr lang="ar-EG"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FOB</a:t>
            </a:r>
            <a:r>
              <a:rPr lang="ar-DZ" sz="2800" b="1" dirty="0" smtClean="0">
                <a:latin typeface="Times New Roman" pitchFamily="18" charset="0"/>
                <a:cs typeface="Times New Roman" pitchFamily="18" charset="0"/>
              </a:rPr>
              <a:t>+ أجرة النقل البحري</a:t>
            </a:r>
            <a:endParaRPr lang="fr-FR" sz="2800" b="1" dirty="0" smtClean="0">
              <a:latin typeface="Times New Roman" pitchFamily="18" charset="0"/>
              <a:cs typeface="Times New Roman" pitchFamily="18" charset="0"/>
            </a:endParaRPr>
          </a:p>
          <a:p>
            <a:pPr marL="0" indent="231775" algn="just" rtl="1">
              <a:buClr>
                <a:schemeClr val="tx1"/>
              </a:buClr>
              <a:buSzPct val="75000"/>
              <a:buFont typeface="Wingdings" pitchFamily="2" charset="2"/>
              <a:buChar char="§"/>
            </a:pPr>
            <a:r>
              <a:rPr lang="ar-DZ" sz="2800" b="1" dirty="0" smtClean="0">
                <a:latin typeface="Times New Roman" pitchFamily="18" charset="0"/>
                <a:cs typeface="Times New Roman" pitchFamily="18" charset="0"/>
              </a:rPr>
              <a:t>تسليم خالص </a:t>
            </a:r>
            <a:r>
              <a:rPr lang="ar-DZ" sz="2800" b="1" dirty="0" err="1" smtClean="0">
                <a:latin typeface="Times New Roman" pitchFamily="18" charset="0"/>
                <a:cs typeface="Times New Roman" pitchFamily="18" charset="0"/>
              </a:rPr>
              <a:t>النولون</a:t>
            </a:r>
            <a:r>
              <a:rPr lang="ar-DZ" sz="2800" b="1" dirty="0" smtClean="0">
                <a:latin typeface="Times New Roman" pitchFamily="18" charset="0"/>
                <a:cs typeface="Times New Roman" pitchFamily="18" charset="0"/>
              </a:rPr>
              <a:t> والتأمين(</a:t>
            </a:r>
            <a:r>
              <a:rPr lang="en-US" sz="2800" b="1" dirty="0" smtClean="0">
                <a:latin typeface="Times New Roman" pitchFamily="18" charset="0"/>
                <a:cs typeface="Times New Roman" pitchFamily="18" charset="0"/>
              </a:rPr>
              <a:t>CIF</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FCR</a:t>
            </a:r>
            <a:r>
              <a:rPr lang="ar-DZ" sz="2800" b="1" dirty="0" smtClean="0">
                <a:latin typeface="Times New Roman" pitchFamily="18" charset="0"/>
                <a:cs typeface="Times New Roman" pitchFamily="18" charset="0"/>
              </a:rPr>
              <a:t>+ قسط التأمين</a:t>
            </a:r>
            <a:endParaRPr lang="fr-FR" sz="2800" b="1" dirty="0" smtClean="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2743200"/>
            <a:ext cx="8686800" cy="685800"/>
          </a:xfrm>
        </p:spPr>
        <p:txBody>
          <a:bodyPr>
            <a:noAutofit/>
          </a:bodyPr>
          <a:lstStyle/>
          <a:p>
            <a:pPr marL="0" indent="0" algn="just" rtl="1">
              <a:buNone/>
            </a:pPr>
            <a:r>
              <a:rPr lang="fr-FR" sz="2800" b="1" dirty="0" smtClean="0">
                <a:latin typeface="Times New Roman" pitchFamily="18" charset="0"/>
                <a:cs typeface="Times New Roman" pitchFamily="18" charset="0"/>
              </a:rPr>
              <a:t>t</a:t>
            </a:r>
            <a:r>
              <a:rPr lang="ar-DZ" sz="2800" b="1" dirty="0" smtClean="0">
                <a:latin typeface="Times New Roman" pitchFamily="18" charset="0"/>
                <a:cs typeface="Times New Roman" pitchFamily="18" charset="0"/>
              </a:rPr>
              <a:t> معدل التأمين؛ </a:t>
            </a:r>
            <a:r>
              <a:rPr lang="fr-FR" sz="2800" b="1" dirty="0" smtClean="0">
                <a:latin typeface="Times New Roman" pitchFamily="18" charset="0"/>
                <a:cs typeface="Times New Roman" pitchFamily="18" charset="0"/>
              </a:rPr>
              <a:t>m</a:t>
            </a:r>
            <a:r>
              <a:rPr lang="ar-DZ" sz="2800" b="1" dirty="0" smtClean="0">
                <a:latin typeface="Times New Roman" pitchFamily="18" charset="0"/>
                <a:cs typeface="Times New Roman" pitchFamily="18" charset="0"/>
              </a:rPr>
              <a:t> تعظيم القيمة التأمينية؛ </a:t>
            </a:r>
            <a:r>
              <a:rPr lang="fr-FR" sz="2800" b="1" dirty="0" smtClean="0">
                <a:latin typeface="Times New Roman" pitchFamily="18" charset="0"/>
                <a:cs typeface="Times New Roman" pitchFamily="18" charset="0"/>
              </a:rPr>
              <a:t>CFR</a:t>
            </a:r>
            <a:r>
              <a:rPr lang="ar-DZ" sz="2800" b="1" dirty="0" smtClean="0">
                <a:latin typeface="Times New Roman" pitchFamily="18" charset="0"/>
                <a:cs typeface="Times New Roman" pitchFamily="18" charset="0"/>
              </a:rPr>
              <a:t> تسليم خاص أجرة النقل.</a:t>
            </a:r>
            <a:endParaRPr lang="fr-FR" sz="2800" b="1" dirty="0" smtClean="0">
              <a:latin typeface="Times New Roman" pitchFamily="18" charset="0"/>
              <a:cs typeface="Times New Roman" pitchFamily="18" charset="0"/>
            </a:endParaRPr>
          </a:p>
          <a:p>
            <a:pPr marL="0" indent="0"/>
            <a:endParaRPr lang="fr-FR" sz="2800" dirty="0"/>
          </a:p>
        </p:txBody>
      </p:sp>
      <p:grpSp>
        <p:nvGrpSpPr>
          <p:cNvPr id="39938" name="Group 2"/>
          <p:cNvGrpSpPr>
            <a:grpSpLocks/>
          </p:cNvGrpSpPr>
          <p:nvPr/>
        </p:nvGrpSpPr>
        <p:grpSpPr bwMode="auto">
          <a:xfrm>
            <a:off x="1371600" y="1143000"/>
            <a:ext cx="6629089" cy="1194838"/>
            <a:chOff x="1263" y="5581"/>
            <a:chExt cx="3653" cy="666"/>
          </a:xfrm>
          <a:solidFill>
            <a:srgbClr val="FFFF00"/>
          </a:solidFill>
        </p:grpSpPr>
        <p:sp>
          <p:nvSpPr>
            <p:cNvPr id="39939" name="Zone de texte 2"/>
            <p:cNvSpPr txBox="1">
              <a:spLocks noChangeArrowheads="1"/>
            </p:cNvSpPr>
            <p:nvPr/>
          </p:nvSpPr>
          <p:spPr bwMode="auto">
            <a:xfrm>
              <a:off x="1263" y="5732"/>
              <a:ext cx="2072"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Prime d’assurance =</a:t>
              </a:r>
              <a:endParaRPr kumimoji="0" lang="fr-FR" sz="4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40" name="Zone de texte 2"/>
            <p:cNvSpPr txBox="1">
              <a:spLocks noChangeArrowheads="1"/>
            </p:cNvSpPr>
            <p:nvPr/>
          </p:nvSpPr>
          <p:spPr bwMode="auto">
            <a:xfrm>
              <a:off x="3405" y="5581"/>
              <a:ext cx="1479"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t (1+m). CFR</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41" name="Zone de texte 2"/>
            <p:cNvSpPr txBox="1">
              <a:spLocks noChangeArrowheads="1"/>
            </p:cNvSpPr>
            <p:nvPr/>
          </p:nvSpPr>
          <p:spPr bwMode="auto">
            <a:xfrm>
              <a:off x="3614" y="5924"/>
              <a:ext cx="1029" cy="32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1-t. (1+m)</a:t>
              </a: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39942" name="AutoShape 6"/>
            <p:cNvCxnSpPr>
              <a:cxnSpLocks noChangeShapeType="1"/>
            </p:cNvCxnSpPr>
            <p:nvPr/>
          </p:nvCxnSpPr>
          <p:spPr bwMode="auto">
            <a:xfrm rot="10800000">
              <a:off x="3346" y="5907"/>
              <a:ext cx="1570" cy="1"/>
            </a:xfrm>
            <a:prstGeom prst="straightConnector1">
              <a:avLst/>
            </a:prstGeom>
            <a:grpFill/>
            <a:ln w="50800">
              <a:solidFill>
                <a:srgbClr val="000000"/>
              </a:solidFill>
              <a:round/>
              <a:headEnd/>
              <a:tailEnd/>
            </a:ln>
          </p:spPr>
        </p:cxnSp>
      </p:grpSp>
      <p:sp>
        <p:nvSpPr>
          <p:cNvPr id="8" name="Rectangle 7"/>
          <p:cNvSpPr/>
          <p:nvPr/>
        </p:nvSpPr>
        <p:spPr>
          <a:xfrm>
            <a:off x="5019985" y="457200"/>
            <a:ext cx="3405099" cy="646331"/>
          </a:xfrm>
          <a:prstGeom prst="rect">
            <a:avLst/>
          </a:prstGeom>
        </p:spPr>
        <p:txBody>
          <a:bodyPr wrap="none">
            <a:spAutoFit/>
          </a:bodyPr>
          <a:lstStyle/>
          <a:p>
            <a:pPr algn="r" rtl="1">
              <a:buNone/>
            </a:pPr>
            <a:r>
              <a:rPr lang="ar-DZ" sz="3600" b="1" dirty="0" smtClean="0">
                <a:solidFill>
                  <a:srgbClr val="FF0000"/>
                </a:solidFill>
                <a:latin typeface="Times New Roman" pitchFamily="18" charset="0"/>
                <a:cs typeface="Times New Roman" pitchFamily="18" charset="0"/>
              </a:rPr>
              <a:t>حساب قسط التأمين : </a:t>
            </a:r>
            <a:endParaRPr lang="fr-FR" sz="3600" b="1" dirty="0" smtClean="0">
              <a:solidFill>
                <a:srgbClr val="FF0000"/>
              </a:solidFill>
              <a:latin typeface="Times New Roman" pitchFamily="18" charset="0"/>
              <a:cs typeface="Times New Roman" pitchFamily="18" charset="0"/>
            </a:endParaRPr>
          </a:p>
        </p:txBody>
      </p:sp>
      <p:sp>
        <p:nvSpPr>
          <p:cNvPr id="9" name="Rectangle 8"/>
          <p:cNvSpPr/>
          <p:nvPr/>
        </p:nvSpPr>
        <p:spPr>
          <a:xfrm>
            <a:off x="228600" y="3657600"/>
            <a:ext cx="8610600" cy="2677656"/>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   وثيقة التأمين تغطي على الأقل السعر المتوقع في عقد التأمين، مع زيادة تصل إلى </a:t>
            </a:r>
            <a:r>
              <a:rPr lang="fr-FR" sz="2800" b="1" dirty="0" smtClean="0">
                <a:solidFill>
                  <a:srgbClr val="FF0000"/>
                </a:solidFill>
                <a:latin typeface="Times New Roman" pitchFamily="18" charset="0"/>
                <a:cs typeface="Times New Roman" pitchFamily="18" charset="0"/>
              </a:rPr>
              <a:t>m= 10%</a:t>
            </a:r>
            <a:r>
              <a:rPr lang="ar-DZ" sz="2800" b="1" dirty="0" smtClean="0">
                <a:solidFill>
                  <a:srgbClr val="FF0000"/>
                </a:solidFill>
                <a:latin typeface="Times New Roman" pitchFamily="18" charset="0"/>
                <a:cs typeface="Times New Roman" pitchFamily="18" charset="0"/>
              </a:rPr>
              <a:t> </a:t>
            </a:r>
            <a:r>
              <a:rPr lang="ar-DZ" sz="2800" b="1" dirty="0" smtClean="0">
                <a:latin typeface="Times New Roman" pitchFamily="18" charset="0"/>
                <a:cs typeface="Times New Roman" pitchFamily="18" charset="0"/>
              </a:rPr>
              <a:t>في القيمة التأمينية، ممكن أن تصل إلى </a:t>
            </a:r>
            <a:r>
              <a:rPr lang="fr-FR" sz="2800" b="1" dirty="0" smtClean="0">
                <a:solidFill>
                  <a:srgbClr val="FF0000"/>
                </a:solidFill>
                <a:latin typeface="Times New Roman" pitchFamily="18" charset="0"/>
                <a:cs typeface="Times New Roman" pitchFamily="18" charset="0"/>
              </a:rPr>
              <a:t>m= 20%</a:t>
            </a:r>
            <a:r>
              <a:rPr lang="ar-DZ" sz="2800" b="1" dirty="0" smtClean="0">
                <a:solidFill>
                  <a:srgbClr val="FF0000"/>
                </a:solidFill>
                <a:latin typeface="Times New Roman" pitchFamily="18" charset="0"/>
                <a:cs typeface="Times New Roman" pitchFamily="18" charset="0"/>
              </a:rPr>
              <a:t> </a:t>
            </a:r>
            <a:r>
              <a:rPr lang="ar-DZ" sz="2800" b="1" dirty="0" smtClean="0">
                <a:latin typeface="Times New Roman" pitchFamily="18" charset="0"/>
                <a:cs typeface="Times New Roman" pitchFamily="18" charset="0"/>
              </a:rPr>
              <a:t>بدون مبرر، وهذه الزيادة لتغطية مصاريف إجراءات التعويض(مصاريف تكوين الملف، مصاريف المتابعة والمراسلات، المصاريف القضائية...إلخ)، بالإضافة للخسائر المالية (الفوائد البنكية) بين لحظة وقوع الأضرار ولحظة الحصول على التعويض.</a:t>
            </a:r>
            <a:endParaRPr lang="fr-FR"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04800"/>
            <a:ext cx="8305800" cy="2895600"/>
          </a:xfrm>
        </p:spPr>
        <p:txBody>
          <a:bodyPr>
            <a:normAutofit/>
          </a:bodyPr>
          <a:lstStyle/>
          <a:p>
            <a:pPr marL="0" indent="14288" algn="just" rtl="1">
              <a:buNone/>
            </a:pPr>
            <a:r>
              <a:rPr lang="ar-DZ" sz="3200" b="1" dirty="0" smtClean="0">
                <a:solidFill>
                  <a:srgbClr val="FF0000"/>
                </a:solidFill>
                <a:latin typeface="Times New Roman" pitchFamily="18" charset="0"/>
                <a:cs typeface="Times New Roman" pitchFamily="18" charset="0"/>
              </a:rPr>
              <a:t>ملاحظة: </a:t>
            </a:r>
          </a:p>
          <a:p>
            <a:pPr marL="0" indent="14288" algn="just" rtl="1">
              <a:buNone/>
            </a:pPr>
            <a:r>
              <a:rPr lang="ar-DZ" sz="3200" b="1" dirty="0" smtClean="0">
                <a:latin typeface="Times New Roman" pitchFamily="18" charset="0"/>
                <a:cs typeface="Times New Roman" pitchFamily="18" charset="0"/>
              </a:rPr>
              <a:t>تساوي القيمة التأمينية في حال النقل البحري للبضائع:</a:t>
            </a:r>
          </a:p>
          <a:p>
            <a:pPr marL="0" indent="14288" algn="ctr" rtl="1">
              <a:buNone/>
            </a:pPr>
            <a:r>
              <a:rPr lang="ar-DZ" sz="3200" b="1" dirty="0" smtClean="0">
                <a:solidFill>
                  <a:srgbClr val="FF0000"/>
                </a:solidFill>
                <a:latin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CIF+ m% . CIF</a:t>
            </a:r>
          </a:p>
          <a:p>
            <a:pPr rtl="1"/>
            <a:endParaRPr lang="fr-FR" dirty="0" smtClean="0"/>
          </a:p>
          <a:p>
            <a:pPr algn="just" rtl="1">
              <a:buNone/>
            </a:pPr>
            <a:r>
              <a:rPr lang="ar-DZ" sz="3200" b="1" dirty="0" smtClean="0">
                <a:latin typeface="Times New Roman" pitchFamily="18" charset="0"/>
                <a:cs typeface="Times New Roman" pitchFamily="18" charset="0"/>
              </a:rPr>
              <a:t>وتكون العلاقة بين </a:t>
            </a:r>
            <a:r>
              <a:rPr lang="fr-FR" sz="3200" b="1" dirty="0" smtClean="0">
                <a:latin typeface="Times New Roman" pitchFamily="18" charset="0"/>
                <a:cs typeface="Times New Roman" pitchFamily="18" charset="0"/>
              </a:rPr>
              <a:t>CIF</a:t>
            </a:r>
            <a:r>
              <a:rPr lang="ar-DZ" sz="3200" b="1" dirty="0" smtClean="0">
                <a:latin typeface="Times New Roman" pitchFamily="18" charset="0"/>
                <a:cs typeface="Times New Roman" pitchFamily="18" charset="0"/>
              </a:rPr>
              <a:t> و </a:t>
            </a:r>
            <a:r>
              <a:rPr lang="fr-FR" sz="3200" b="1" dirty="0" smtClean="0">
                <a:latin typeface="Times New Roman" pitchFamily="18" charset="0"/>
                <a:cs typeface="Times New Roman" pitchFamily="18" charset="0"/>
              </a:rPr>
              <a:t>FCR</a:t>
            </a:r>
            <a:r>
              <a:rPr lang="ar-DZ" sz="3200" b="1" dirty="0" smtClean="0">
                <a:latin typeface="Times New Roman" pitchFamily="18" charset="0"/>
                <a:cs typeface="Times New Roman" pitchFamily="18" charset="0"/>
              </a:rPr>
              <a:t> كما يلي:</a:t>
            </a:r>
          </a:p>
          <a:p>
            <a:pPr algn="just" rtl="1">
              <a:buNone/>
            </a:pPr>
            <a:endParaRPr lang="ar-DZ" sz="3200" b="1" dirty="0" smtClean="0">
              <a:latin typeface="Times New Roman" pitchFamily="18" charset="0"/>
              <a:cs typeface="Times New Roman" pitchFamily="18" charset="0"/>
            </a:endParaRPr>
          </a:p>
        </p:txBody>
      </p:sp>
      <p:sp>
        <p:nvSpPr>
          <p:cNvPr id="4" name="Rectangle 3"/>
          <p:cNvSpPr/>
          <p:nvPr/>
        </p:nvSpPr>
        <p:spPr>
          <a:xfrm>
            <a:off x="457200" y="4419600"/>
            <a:ext cx="8305800" cy="1077218"/>
          </a:xfrm>
          <a:prstGeom prst="rect">
            <a:avLst/>
          </a:prstGeom>
        </p:spPr>
        <p:txBody>
          <a:bodyPr wrap="square">
            <a:spAutoFit/>
          </a:bodyPr>
          <a:lstStyle/>
          <a:p>
            <a:pPr algn="just" rtl="1">
              <a:buNone/>
            </a:pPr>
            <a:r>
              <a:rPr lang="ar-DZ" sz="3200" b="1" dirty="0" smtClean="0">
                <a:latin typeface="Times New Roman" pitchFamily="18" charset="0"/>
                <a:cs typeface="Times New Roman" pitchFamily="18" charset="0"/>
              </a:rPr>
              <a:t>أما قسط التأمين فيمكن حسابه كما يلي:</a:t>
            </a:r>
          </a:p>
          <a:p>
            <a:pPr algn="ctr" rtl="1">
              <a:buNone/>
            </a:pPr>
            <a:r>
              <a:rPr lang="ar-DZ" sz="3200" b="1" dirty="0" smtClean="0">
                <a:solidFill>
                  <a:srgbClr val="FF0000"/>
                </a:solidFill>
                <a:latin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Prime d’assurance= CIF- CFR</a:t>
            </a:r>
            <a:endParaRPr lang="fr-FR" sz="3200" b="1" dirty="0">
              <a:solidFill>
                <a:srgbClr val="FF0000"/>
              </a:solidFill>
              <a:latin typeface="Times New Roman" pitchFamily="18" charset="0"/>
              <a:cs typeface="Times New Roman" pitchFamily="18" charset="0"/>
            </a:endParaRPr>
          </a:p>
        </p:txBody>
      </p:sp>
      <p:grpSp>
        <p:nvGrpSpPr>
          <p:cNvPr id="1026" name="Group 2"/>
          <p:cNvGrpSpPr>
            <a:grpSpLocks/>
          </p:cNvGrpSpPr>
          <p:nvPr/>
        </p:nvGrpSpPr>
        <p:grpSpPr bwMode="auto">
          <a:xfrm>
            <a:off x="685922" y="3200400"/>
            <a:ext cx="3505078" cy="1143498"/>
            <a:chOff x="1149" y="9135"/>
            <a:chExt cx="2624" cy="1062"/>
          </a:xfrm>
          <a:solidFill>
            <a:srgbClr val="FFFF00"/>
          </a:solidFill>
        </p:grpSpPr>
        <p:cxnSp>
          <p:nvCxnSpPr>
            <p:cNvPr id="1027" name="AutoShape 3"/>
            <p:cNvCxnSpPr>
              <a:cxnSpLocks noChangeShapeType="1"/>
            </p:cNvCxnSpPr>
            <p:nvPr/>
          </p:nvCxnSpPr>
          <p:spPr bwMode="auto">
            <a:xfrm>
              <a:off x="2295" y="9701"/>
              <a:ext cx="1350" cy="0"/>
            </a:xfrm>
            <a:prstGeom prst="straightConnector1">
              <a:avLst/>
            </a:prstGeom>
            <a:grpFill/>
            <a:ln w="50800">
              <a:solidFill>
                <a:srgbClr val="000000"/>
              </a:solidFill>
              <a:round/>
              <a:headEnd/>
              <a:tailEnd/>
            </a:ln>
          </p:spPr>
        </p:cxnSp>
        <p:sp>
          <p:nvSpPr>
            <p:cNvPr id="1028" name="Text Box 4"/>
            <p:cNvSpPr txBox="1">
              <a:spLocks noChangeArrowheads="1"/>
            </p:cNvSpPr>
            <p:nvPr/>
          </p:nvSpPr>
          <p:spPr bwMode="auto">
            <a:xfrm>
              <a:off x="1149" y="9435"/>
              <a:ext cx="1032"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3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CIF= </a:t>
              </a:r>
              <a:endParaRPr kumimoji="0" lang="fr-FR" sz="40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029" name="Text Box 5"/>
            <p:cNvSpPr txBox="1">
              <a:spLocks noChangeArrowheads="1"/>
            </p:cNvSpPr>
            <p:nvPr/>
          </p:nvSpPr>
          <p:spPr bwMode="auto">
            <a:xfrm>
              <a:off x="2139" y="9717"/>
              <a:ext cx="1634"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3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 t (1+ m)</a:t>
              </a:r>
              <a:endParaRPr kumimoji="0" lang="fr-FR" sz="40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030" name="Text Box 6"/>
            <p:cNvSpPr txBox="1">
              <a:spLocks noChangeArrowheads="1"/>
            </p:cNvSpPr>
            <p:nvPr/>
          </p:nvSpPr>
          <p:spPr bwMode="auto">
            <a:xfrm>
              <a:off x="2347" y="9135"/>
              <a:ext cx="832"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3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FCR</a:t>
              </a:r>
              <a:endParaRPr kumimoji="0" lang="fr-FR" sz="1800" b="1"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grpSp>
        <p:nvGrpSpPr>
          <p:cNvPr id="9" name="Group 2"/>
          <p:cNvGrpSpPr>
            <a:grpSpLocks/>
          </p:cNvGrpSpPr>
          <p:nvPr/>
        </p:nvGrpSpPr>
        <p:grpSpPr bwMode="auto">
          <a:xfrm>
            <a:off x="457200" y="5486732"/>
            <a:ext cx="6628299" cy="1218870"/>
            <a:chOff x="1149" y="9065"/>
            <a:chExt cx="2075" cy="1132"/>
          </a:xfrm>
          <a:solidFill>
            <a:srgbClr val="00FFFF"/>
          </a:solidFill>
        </p:grpSpPr>
        <p:cxnSp>
          <p:nvCxnSpPr>
            <p:cNvPr id="10" name="AutoShape 3"/>
            <p:cNvCxnSpPr>
              <a:cxnSpLocks noChangeShapeType="1"/>
            </p:cNvCxnSpPr>
            <p:nvPr/>
          </p:nvCxnSpPr>
          <p:spPr bwMode="auto">
            <a:xfrm>
              <a:off x="2399" y="9631"/>
              <a:ext cx="825" cy="1"/>
            </a:xfrm>
            <a:prstGeom prst="straightConnector1">
              <a:avLst/>
            </a:prstGeom>
            <a:grpFill/>
            <a:ln w="50800">
              <a:solidFill>
                <a:srgbClr val="000000"/>
              </a:solidFill>
              <a:round/>
              <a:headEnd/>
              <a:tailEnd/>
            </a:ln>
          </p:spPr>
        </p:cxnSp>
        <p:sp>
          <p:nvSpPr>
            <p:cNvPr id="11" name="Text Box 4"/>
            <p:cNvSpPr txBox="1">
              <a:spLocks noChangeArrowheads="1"/>
            </p:cNvSpPr>
            <p:nvPr/>
          </p:nvSpPr>
          <p:spPr bwMode="auto">
            <a:xfrm>
              <a:off x="1149" y="9348"/>
              <a:ext cx="1240"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3200" b="1" dirty="0" smtClean="0">
                  <a:solidFill>
                    <a:srgbClr val="FF0000"/>
                  </a:solidFill>
                  <a:latin typeface="Times New Roman" pitchFamily="18" charset="0"/>
                  <a:cs typeface="Times New Roman" pitchFamily="18" charset="0"/>
                </a:rPr>
                <a:t>Prime d’assurance </a:t>
              </a:r>
              <a:r>
                <a:rPr kumimoji="0" lang="fr-FR" sz="3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a:t>
              </a:r>
              <a:endParaRPr kumimoji="0" lang="fr-FR" sz="40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 name="Text Box 5"/>
            <p:cNvSpPr txBox="1">
              <a:spLocks noChangeArrowheads="1"/>
            </p:cNvSpPr>
            <p:nvPr/>
          </p:nvSpPr>
          <p:spPr bwMode="auto">
            <a:xfrm>
              <a:off x="2461" y="9717"/>
              <a:ext cx="739"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3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 t (1+ m)</a:t>
              </a:r>
              <a:endParaRPr kumimoji="0" lang="fr-FR" sz="40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3" name="Text Box 6"/>
            <p:cNvSpPr txBox="1">
              <a:spLocks noChangeArrowheads="1"/>
            </p:cNvSpPr>
            <p:nvPr/>
          </p:nvSpPr>
          <p:spPr bwMode="auto">
            <a:xfrm>
              <a:off x="2413" y="9065"/>
              <a:ext cx="811"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3200" b="1" dirty="0" smtClean="0">
                  <a:solidFill>
                    <a:srgbClr val="FF0000"/>
                  </a:solidFill>
                  <a:latin typeface="Times New Roman" pitchFamily="18" charset="0"/>
                  <a:ea typeface="Arial" pitchFamily="34" charset="0"/>
                  <a:cs typeface="Times New Roman" pitchFamily="18" charset="0"/>
                </a:rPr>
                <a:t>t (1+ m) FCR</a:t>
              </a:r>
              <a:endParaRPr kumimoji="0" lang="fr-FR" sz="1800" b="1"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6200" y="609600"/>
            <a:ext cx="8686800" cy="914400"/>
          </a:xfrm>
        </p:spPr>
        <p:txBody>
          <a:bodyPr>
            <a:normAutofit/>
          </a:bodyPr>
          <a:lstStyle/>
          <a:p>
            <a:pPr algn="r" rtl="1">
              <a:buNone/>
            </a:pPr>
            <a:r>
              <a:rPr lang="ar-DZ" sz="4100" b="1" dirty="0" smtClean="0">
                <a:solidFill>
                  <a:srgbClr val="FF0000"/>
                </a:solidFill>
                <a:latin typeface="Times New Roman" pitchFamily="18" charset="0"/>
                <a:cs typeface="Times New Roman" pitchFamily="18" charset="0"/>
              </a:rPr>
              <a:t>حساب قسط التأمين البحري: </a:t>
            </a:r>
          </a:p>
          <a:p>
            <a:pPr algn="r" rtl="1">
              <a:buNone/>
            </a:pPr>
            <a:endParaRPr lang="fr-FR" dirty="0"/>
          </a:p>
        </p:txBody>
      </p:sp>
      <p:sp>
        <p:nvSpPr>
          <p:cNvPr id="4" name="Espace réservé du contenu 2"/>
          <p:cNvSpPr txBox="1">
            <a:spLocks/>
          </p:cNvSpPr>
          <p:nvPr/>
        </p:nvSpPr>
        <p:spPr>
          <a:xfrm>
            <a:off x="304800" y="1447800"/>
            <a:ext cx="8534400" cy="3352800"/>
          </a:xfrm>
          <a:prstGeom prst="rect">
            <a:avLst/>
          </a:prstGeom>
        </p:spPr>
        <p:txBody>
          <a:bodyPr vert="horz">
            <a:normAutofit/>
          </a:bodyPr>
          <a:lstStyle/>
          <a:p>
            <a:pPr marL="274320" marR="0" lvl="0" indent="-27432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الخطوة الأولى: تحديد مبلغ التأمين</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fr-FR"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r>
              <a:rPr kumimoji="0" lang="fr-FR" sz="28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Sum</a:t>
            </a:r>
            <a:r>
              <a:rPr kumimoji="0" lang="fr-FR"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fr-FR" sz="28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insured</a:t>
            </a:r>
            <a:r>
              <a:rPr kumimoji="0" lang="fr-FR"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endPar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274320" marR="0" lvl="0" indent="-27432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أ=</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قيمة الفاتورة * سعر الصرف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لتحميل تغيرات سعر الصرف.</a:t>
            </a: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ب</a:t>
            </a:r>
            <a:r>
              <a:rPr kumimoji="0" lang="fr-FR"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 * 10</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لتحميل مبلغ التأمين </a:t>
            </a:r>
            <a:r>
              <a:rPr kumimoji="0" lang="ar-SA"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ب</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ج</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رة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الشحن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ج=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 + </a:t>
            </a:r>
            <a:r>
              <a:rPr kumimoji="0" lang="ar-SA"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ب</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10%</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ل</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تحميل مبلغ التأمين المصاريف الأخرى (مثل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مصاريف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التخليص، الاستيراد، النقل الداخلي</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274320" marR="0" lvl="0" indent="-274320" algn="ctr"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مبلغ التأمين = </a:t>
            </a:r>
            <a:r>
              <a:rPr kumimoji="0" lang="ar-SA" sz="32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 </a:t>
            </a:r>
            <a:r>
              <a:rPr kumimoji="0" lang="ar-SA" sz="32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ب</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 </a:t>
            </a:r>
            <a:r>
              <a:rPr kumimoji="0" lang="ar-SA" sz="3200" b="1" i="0" u="none" strike="noStrike" kern="1200" cap="none" spc="0" normalizeH="0" baseline="0" noProof="0" dirty="0" err="1" smtClean="0">
                <a:ln>
                  <a:noFill/>
                </a:ln>
                <a:solidFill>
                  <a:srgbClr val="FF0000"/>
                </a:solidFill>
                <a:effectLst/>
                <a:uLnTx/>
                <a:uFillTx/>
                <a:latin typeface="Times New Roman" pitchFamily="18" charset="0"/>
                <a:ea typeface="+mn-ea"/>
                <a:cs typeface="Times New Roman" pitchFamily="18" charset="0"/>
              </a:rPr>
              <a:t>ج</a:t>
            </a:r>
            <a:r>
              <a:rPr kumimoji="0" lang="fr-FR"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endPar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274320" marR="0" lvl="0" indent="-274320"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Espace réservé du contenu 2"/>
          <p:cNvSpPr txBox="1">
            <a:spLocks/>
          </p:cNvSpPr>
          <p:nvPr/>
        </p:nvSpPr>
        <p:spPr>
          <a:xfrm>
            <a:off x="304800" y="5334000"/>
            <a:ext cx="8534400" cy="12192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الخطوة الثانية: تحديد قسط التأمين البحري</a:t>
            </a:r>
            <a:endPar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مبلغ التأمين * سعر التأمين البحري المتفق عليه</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381000" y="838200"/>
            <a:ext cx="8382000" cy="16764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الخطوة الثالثة: تحديد قسط تأمين الحرب والإضرابات</a:t>
            </a:r>
            <a:endPar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lvl="0" algn="just" rtl="1">
              <a:spcBef>
                <a:spcPts val="600"/>
              </a:spcBef>
              <a:buClr>
                <a:schemeClr val="tx2"/>
              </a:buClr>
              <a:buSzPct val="73000"/>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مبلغ التأمين * سعر تأمين خطر الحرب </a:t>
            </a:r>
            <a:r>
              <a:rPr lang="ar-SA" sz="2800" b="1" dirty="0" smtClean="0">
                <a:latin typeface="Times New Roman" pitchFamily="18" charset="0"/>
                <a:cs typeface="Times New Roman" pitchFamily="18" charset="0"/>
              </a:rPr>
              <a:t>والإضرابات(</a:t>
            </a:r>
            <a:r>
              <a:rPr lang="ar-DZ" sz="2800" b="1" dirty="0" smtClean="0">
                <a:latin typeface="Times New Roman" pitchFamily="18" charset="0"/>
                <a:cs typeface="Times New Roman" pitchFamily="18" charset="0"/>
              </a:rPr>
              <a:t>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حسب الأسعار العالمية التي يحددها معهد مكتتبي لندن</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حاليا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0.050</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Espace réservé du contenu 2"/>
          <p:cNvSpPr txBox="1">
            <a:spLocks/>
          </p:cNvSpPr>
          <p:nvPr/>
        </p:nvSpPr>
        <p:spPr>
          <a:xfrm>
            <a:off x="381000" y="2743200"/>
            <a:ext cx="8382000" cy="16764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الخطوة الرابعة: تحديد الضرائب والرسوم</a:t>
            </a:r>
            <a:endPar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قسط التأمين البحري+ قسط تأمين الحرب والإضرابات )* نسبة الضريبة والرسوم</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274320" marR="0" lvl="0" indent="-274320"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Espace réservé du contenu 2"/>
          <p:cNvSpPr txBox="1">
            <a:spLocks/>
          </p:cNvSpPr>
          <p:nvPr/>
        </p:nvSpPr>
        <p:spPr>
          <a:xfrm>
            <a:off x="381000" y="4724400"/>
            <a:ext cx="8382000" cy="16764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الخطوة الخامسة: مجموع ناتج الخطوات من 2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و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3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و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4</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p>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يمثل قسط التامين والذي بدوره يمثل التزام المؤمن له تجاه المؤمن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274320" marR="0" lvl="0" indent="-274320" algn="just" defTabSz="914400" rtl="1" eaLnBrk="1" fontAlgn="auto" latinLnBrk="0" hangingPunct="1">
              <a:lnSpc>
                <a:spcPct val="100000"/>
              </a:lnSpc>
              <a:spcBef>
                <a:spcPts val="600"/>
              </a:spcBef>
              <a:spcAft>
                <a:spcPts val="0"/>
              </a:spcAft>
              <a:buClr>
                <a:schemeClr val="tx2"/>
              </a:buClr>
              <a:buSzPct val="73000"/>
              <a:buFont typeface="Wingdings 2"/>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1447800"/>
            <a:ext cx="8382000" cy="4876800"/>
          </a:xfrm>
        </p:spPr>
        <p:txBody>
          <a:bodyPr>
            <a:normAutofit fontScale="92500"/>
          </a:bodyPr>
          <a:lstStyle/>
          <a:p>
            <a:pPr marL="0" indent="14288" algn="just" rtl="1">
              <a:buNone/>
            </a:pPr>
            <a:r>
              <a:rPr lang="ar-DZ" sz="2800" b="1" dirty="0" smtClean="0">
                <a:latin typeface="Times New Roman" pitchFamily="18" charset="0"/>
                <a:cs typeface="Times New Roman" pitchFamily="18" charset="0"/>
              </a:rPr>
              <a:t>     </a:t>
            </a:r>
            <a:r>
              <a:rPr lang="ar-EG" sz="2800" b="1" dirty="0" smtClean="0">
                <a:latin typeface="Times New Roman" pitchFamily="18" charset="0"/>
                <a:cs typeface="Times New Roman" pitchFamily="18" charset="0"/>
              </a:rPr>
              <a:t>عند تحقق الخطر ووقوع الخسائر في البضاعة، يقوم الشاحن أو وكيله باستيفاء الإجراءات القانونية لطلب التعويض وهي:</a:t>
            </a:r>
            <a:endParaRPr lang="fr-FR" sz="2800" b="1" dirty="0" smtClean="0">
              <a:latin typeface="Times New Roman" pitchFamily="18" charset="0"/>
              <a:cs typeface="Times New Roman" pitchFamily="18" charset="0"/>
            </a:endParaRPr>
          </a:p>
          <a:p>
            <a:pPr marL="0" lvl="0" indent="14288" algn="just" rtl="1">
              <a:buClr>
                <a:srgbClr val="FF0000"/>
              </a:buClr>
              <a:buSzPct val="90000"/>
              <a:buFont typeface="Wingdings" pitchFamily="2" charset="2"/>
              <a:buChar char="§"/>
            </a:pPr>
            <a:r>
              <a:rPr lang="ar-DZ" sz="3200" b="1" dirty="0" smtClean="0">
                <a:latin typeface="Times New Roman" pitchFamily="18" charset="0"/>
                <a:cs typeface="Times New Roman" pitchFamily="18" charset="0"/>
              </a:rPr>
              <a:t> </a:t>
            </a:r>
            <a:r>
              <a:rPr lang="ar-EG" sz="3200" b="1" dirty="0" smtClean="0">
                <a:solidFill>
                  <a:srgbClr val="FF0000"/>
                </a:solidFill>
                <a:latin typeface="Times New Roman" pitchFamily="18" charset="0"/>
                <a:cs typeface="Times New Roman" pitchFamily="18" charset="0"/>
              </a:rPr>
              <a:t>تقديم المطالبة بالتعويض </a:t>
            </a:r>
            <a:r>
              <a:rPr lang="ar-EG" sz="3200" b="1" dirty="0" smtClean="0">
                <a:latin typeface="Times New Roman" pitchFamily="18" charset="0"/>
                <a:cs typeface="Times New Roman" pitchFamily="18" charset="0"/>
              </a:rPr>
              <a:t>في الآجال القانونية هاتفيا أو خطيا، ويتبع ذلك تبليغ خطي عن حصول الأضرار في البضاعة المؤمنة، مع ذكر تفاصيل أولية عن تلك الأضرار وقيمة التعويض المطالب </a:t>
            </a:r>
            <a:r>
              <a:rPr lang="ar-EG" sz="3200" b="1" dirty="0" err="1" smtClean="0">
                <a:latin typeface="Times New Roman" pitchFamily="18" charset="0"/>
                <a:cs typeface="Times New Roman" pitchFamily="18" charset="0"/>
              </a:rPr>
              <a:t>به</a:t>
            </a:r>
            <a:r>
              <a:rPr lang="ar-EG" sz="3200" b="1" dirty="0" smtClean="0">
                <a:latin typeface="Times New Roman" pitchFamily="18" charset="0"/>
                <a:cs typeface="Times New Roman" pitchFamily="18" charset="0"/>
              </a:rPr>
              <a:t>؛</a:t>
            </a:r>
            <a:endParaRPr lang="fr-FR" sz="3200" b="1" dirty="0" smtClean="0">
              <a:latin typeface="Times New Roman" pitchFamily="18" charset="0"/>
              <a:cs typeface="Times New Roman" pitchFamily="18" charset="0"/>
            </a:endParaRPr>
          </a:p>
          <a:p>
            <a:pPr marL="0" lvl="0" indent="14288" algn="just" rtl="1">
              <a:buClr>
                <a:srgbClr val="FF0000"/>
              </a:buClr>
              <a:buSzPct val="90000"/>
              <a:buFont typeface="Wingdings" pitchFamily="2" charset="2"/>
              <a:buChar char="§"/>
            </a:pPr>
            <a:r>
              <a:rPr lang="ar-DZ" sz="3200" b="1" dirty="0" smtClean="0">
                <a:latin typeface="Times New Roman" pitchFamily="18" charset="0"/>
                <a:cs typeface="Times New Roman" pitchFamily="18" charset="0"/>
              </a:rPr>
              <a:t> </a:t>
            </a:r>
            <a:r>
              <a:rPr lang="ar-EG" sz="3200" b="1" dirty="0" smtClean="0">
                <a:solidFill>
                  <a:srgbClr val="FF0000"/>
                </a:solidFill>
                <a:latin typeface="Times New Roman" pitchFamily="18" charset="0"/>
                <a:cs typeface="Times New Roman" pitchFamily="18" charset="0"/>
              </a:rPr>
              <a:t>تقديم ملف التعويض كاملا</a:t>
            </a:r>
            <a:r>
              <a:rPr lang="ar-EG" sz="3200" b="1" dirty="0" smtClean="0">
                <a:latin typeface="Times New Roman" pitchFamily="18" charset="0"/>
                <a:cs typeface="Times New Roman" pitchFamily="18" charset="0"/>
              </a:rPr>
              <a:t>، ويشمل المستندات الأصلية الخاصة بالحادث وهي: بوليصة التأمين، الفاتورة التجارية، سند الشحن، شهادة المنشأ، بيان بقائمة البضاعة، البيان الجمركي، ...</a:t>
            </a:r>
            <a:r>
              <a:rPr lang="ar-EG" sz="3200" b="1" dirty="0" err="1" smtClean="0">
                <a:latin typeface="Times New Roman" pitchFamily="18" charset="0"/>
                <a:cs typeface="Times New Roman" pitchFamily="18" charset="0"/>
              </a:rPr>
              <a:t>إخ</a:t>
            </a:r>
            <a:r>
              <a:rPr lang="ar-EG" sz="3200" b="1" dirty="0" smtClean="0">
                <a:latin typeface="Times New Roman" pitchFamily="18" charset="0"/>
                <a:cs typeface="Times New Roman" pitchFamily="18" charset="0"/>
              </a:rPr>
              <a:t>؛</a:t>
            </a:r>
            <a:endParaRPr lang="fr-FR" sz="3200" b="1" dirty="0" smtClean="0">
              <a:latin typeface="Times New Roman" pitchFamily="18" charset="0"/>
              <a:cs typeface="Times New Roman" pitchFamily="18" charset="0"/>
            </a:endParaRPr>
          </a:p>
          <a:p>
            <a:pPr marL="0" lvl="0" indent="14288" algn="just" rtl="1">
              <a:buClr>
                <a:srgbClr val="FF0000"/>
              </a:buClr>
              <a:buSzPct val="90000"/>
              <a:buFont typeface="Wingdings" pitchFamily="2" charset="2"/>
              <a:buChar char="§"/>
            </a:pPr>
            <a:r>
              <a:rPr lang="ar-DZ" sz="3200" b="1" dirty="0" smtClean="0">
                <a:latin typeface="Times New Roman" pitchFamily="18" charset="0"/>
                <a:cs typeface="Times New Roman" pitchFamily="18" charset="0"/>
              </a:rPr>
              <a:t> </a:t>
            </a:r>
            <a:r>
              <a:rPr lang="ar-EG" sz="3200" b="1" dirty="0" smtClean="0">
                <a:latin typeface="Times New Roman" pitchFamily="18" charset="0"/>
                <a:cs typeface="Times New Roman" pitchFamily="18" charset="0"/>
              </a:rPr>
              <a:t>تقوم شركة التأمين ب</a:t>
            </a:r>
            <a:r>
              <a:rPr lang="ar-EG" sz="3200" b="1" dirty="0" smtClean="0">
                <a:solidFill>
                  <a:srgbClr val="FF0000"/>
                </a:solidFill>
                <a:latin typeface="Times New Roman" pitchFamily="18" charset="0"/>
                <a:cs typeface="Times New Roman" pitchFamily="18" charset="0"/>
              </a:rPr>
              <a:t>فتح ملف بالحادث </a:t>
            </a:r>
            <a:r>
              <a:rPr lang="ar-EG" sz="3200" b="1" dirty="0" smtClean="0">
                <a:latin typeface="Times New Roman" pitchFamily="18" charset="0"/>
                <a:cs typeface="Times New Roman" pitchFamily="18" charset="0"/>
              </a:rPr>
              <a:t>يحتوي جميع المستندات السابقة، ويسجل الحادث بسجل خاص بشركة التأمين؛</a:t>
            </a:r>
            <a:endParaRPr lang="fr-FR" sz="3200" b="1" dirty="0" smtClean="0">
              <a:latin typeface="Times New Roman" pitchFamily="18" charset="0"/>
              <a:cs typeface="Times New Roman" pitchFamily="18" charset="0"/>
            </a:endParaRPr>
          </a:p>
          <a:p>
            <a:pPr>
              <a:buNone/>
            </a:pPr>
            <a:endParaRPr lang="fr-FR" dirty="0"/>
          </a:p>
        </p:txBody>
      </p:sp>
      <p:sp>
        <p:nvSpPr>
          <p:cNvPr id="4" name="Rectangle 3"/>
          <p:cNvSpPr/>
          <p:nvPr/>
        </p:nvSpPr>
        <p:spPr>
          <a:xfrm>
            <a:off x="4495800" y="609600"/>
            <a:ext cx="4160113"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15</a:t>
            </a:r>
            <a:r>
              <a:rPr lang="ar-EG" sz="3600" b="1" dirty="0" smtClean="0">
                <a:solidFill>
                  <a:srgbClr val="FF0000"/>
                </a:solidFill>
                <a:latin typeface="Times New Roman" pitchFamily="18" charset="0"/>
                <a:cs typeface="Times New Roman" pitchFamily="18" charset="0"/>
              </a:rPr>
              <a:t>. حساب مبلغ التعويض:</a:t>
            </a:r>
            <a:endParaRPr lang="fr-FR" sz="3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1459176"/>
            <a:ext cx="8610600" cy="990600"/>
          </a:xfrm>
        </p:spPr>
        <p:txBody>
          <a:bodyPr>
            <a:noAutofit/>
          </a:bodyPr>
          <a:lstStyle/>
          <a:p>
            <a:pPr marL="0" indent="0" algn="just" rtl="1">
              <a:buClr>
                <a:srgbClr val="FF0000"/>
              </a:buClr>
              <a:buSzPct val="100000"/>
              <a:buFont typeface="Wingdings" pitchFamily="2" charset="2"/>
              <a:buChar char="ü"/>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رغم تطور تقنيات وتجهيزات النقل، كثيراً ما تقع خسائر </a:t>
            </a:r>
            <a:r>
              <a:rPr lang="ar-DZ" sz="2800" b="1" dirty="0" smtClean="0">
                <a:latin typeface="Times New Roman" pitchFamily="18" charset="0"/>
                <a:cs typeface="Times New Roman" pitchFamily="18" charset="0"/>
              </a:rPr>
              <a:t>و</a:t>
            </a:r>
            <a:r>
              <a:rPr lang="ar-SA" sz="2800" b="1" dirty="0" smtClean="0">
                <a:latin typeface="Times New Roman" pitchFamily="18" charset="0"/>
                <a:cs typeface="Times New Roman" pitchFamily="18" charset="0"/>
              </a:rPr>
              <a:t>أضرار أثناء تحميل</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نقل أو تنزيل</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البضائع</a:t>
            </a:r>
            <a:r>
              <a:rPr lang="ar-DZ" sz="2800" b="1" dirty="0" smtClean="0">
                <a:latin typeface="Times New Roman" pitchFamily="18" charset="0"/>
                <a:cs typeface="Times New Roman" pitchFamily="18" charset="0"/>
              </a:rPr>
              <a:t>.</a:t>
            </a:r>
          </a:p>
        </p:txBody>
      </p:sp>
      <p:sp>
        <p:nvSpPr>
          <p:cNvPr id="4" name="Rectangle 3"/>
          <p:cNvSpPr/>
          <p:nvPr/>
        </p:nvSpPr>
        <p:spPr>
          <a:xfrm>
            <a:off x="304800" y="4800600"/>
            <a:ext cx="8458200" cy="954107"/>
          </a:xfrm>
          <a:prstGeom prst="rect">
            <a:avLst/>
          </a:prstGeom>
        </p:spPr>
        <p:txBody>
          <a:bodyPr wrap="square">
            <a:spAutoFit/>
          </a:bodyPr>
          <a:lstStyle/>
          <a:p>
            <a:pPr algn="just" rtl="1">
              <a:buClr>
                <a:srgbClr val="FF0000"/>
              </a:buClr>
              <a:buFont typeface="Wingdings" pitchFamily="2" charset="2"/>
              <a:buChar char="ü"/>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تطور تأمين النقل</a:t>
            </a:r>
            <a:r>
              <a:rPr lang="ar-DZ" sz="2800" b="1" dirty="0" smtClean="0">
                <a:latin typeface="Times New Roman" pitchFamily="18" charset="0"/>
                <a:cs typeface="Times New Roman" pitchFamily="18" charset="0"/>
              </a:rPr>
              <a:t> الدولي للبضائع: ضرورة غطاء تأميني لأي </a:t>
            </a:r>
            <a:r>
              <a:rPr lang="ar-SA" sz="2800" b="1" dirty="0" smtClean="0">
                <a:latin typeface="Times New Roman" pitchFamily="18" charset="0"/>
                <a:cs typeface="Times New Roman" pitchFamily="18" charset="0"/>
              </a:rPr>
              <a:t>شحنة منقولة</a:t>
            </a:r>
            <a:r>
              <a:rPr lang="ar-DZ" sz="2800" b="1" dirty="0" smtClean="0">
                <a:latin typeface="Times New Roman" pitchFamily="18" charset="0"/>
                <a:cs typeface="Times New Roman" pitchFamily="18" charset="0"/>
              </a:rPr>
              <a:t>.</a:t>
            </a:r>
          </a:p>
        </p:txBody>
      </p:sp>
      <p:sp>
        <p:nvSpPr>
          <p:cNvPr id="5" name="Espace réservé du contenu 2"/>
          <p:cNvSpPr txBox="1">
            <a:spLocks/>
          </p:cNvSpPr>
          <p:nvPr/>
        </p:nvSpPr>
        <p:spPr>
          <a:xfrm>
            <a:off x="304800" y="2555544"/>
            <a:ext cx="8458200" cy="990600"/>
          </a:xfrm>
          <a:prstGeom prst="rect">
            <a:avLst/>
          </a:prstGeom>
        </p:spPr>
        <p:txBody>
          <a:bodyPr vert="horz">
            <a:noAutofit/>
          </a:bodyPr>
          <a:lstStyle/>
          <a:p>
            <a:pPr marL="0" marR="0" lvl="0" indent="0" algn="just" defTabSz="914400" rtl="1" eaLnBrk="1" fontAlgn="auto" latinLnBrk="0" hangingPunct="1">
              <a:lnSpc>
                <a:spcPct val="100000"/>
              </a:lnSpc>
              <a:spcBef>
                <a:spcPts val="600"/>
              </a:spcBef>
              <a:spcAft>
                <a:spcPts val="0"/>
              </a:spcAft>
              <a:buClr>
                <a:srgbClr val="FF0000"/>
              </a:buClr>
              <a:buSzPct val="100000"/>
              <a:buFont typeface="Wingdings" pitchFamily="2" charset="2"/>
              <a:buChar char="ü"/>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التعويض من جانب الناقل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يبقى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محدود</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كثيرا ما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ي</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ستطيع التخلص من المسؤولية</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اعتماداً على أحكام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الاتفاقيات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الدولية</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
        <p:nvSpPr>
          <p:cNvPr id="6" name="Espace réservé du contenu 2"/>
          <p:cNvSpPr txBox="1">
            <a:spLocks/>
          </p:cNvSpPr>
          <p:nvPr/>
        </p:nvSpPr>
        <p:spPr>
          <a:xfrm>
            <a:off x="304800" y="3733800"/>
            <a:ext cx="8458200" cy="990600"/>
          </a:xfrm>
          <a:prstGeom prst="rect">
            <a:avLst/>
          </a:prstGeom>
        </p:spPr>
        <p:txBody>
          <a:bodyPr vert="horz">
            <a:noAutofit/>
          </a:bodyPr>
          <a:lstStyle/>
          <a:p>
            <a:pPr marL="0" marR="0" lvl="0" indent="0" algn="just" defTabSz="914400" rtl="1" eaLnBrk="1" fontAlgn="auto" latinLnBrk="0" hangingPunct="1">
              <a:lnSpc>
                <a:spcPct val="100000"/>
              </a:lnSpc>
              <a:spcBef>
                <a:spcPts val="600"/>
              </a:spcBef>
              <a:spcAft>
                <a:spcPts val="0"/>
              </a:spcAft>
              <a:buClr>
                <a:srgbClr val="FF0000"/>
              </a:buClr>
              <a:buSzPct val="100000"/>
              <a:buFont typeface="Wingdings" pitchFamily="2" charset="2"/>
              <a:buChar char="ü"/>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حتى في ثبوت مسؤولية</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الناقل،</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تبقى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مقتصرة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في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حدود جزئية بموجب الاتفاقات الدولية</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endParaRPr kumimoji="0" lang="fr-FR" sz="2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Rectangle 6"/>
          <p:cNvSpPr/>
          <p:nvPr/>
        </p:nvSpPr>
        <p:spPr>
          <a:xfrm>
            <a:off x="304800" y="5801380"/>
            <a:ext cx="8534400" cy="954107"/>
          </a:xfrm>
          <a:prstGeom prst="rect">
            <a:avLst/>
          </a:prstGeom>
        </p:spPr>
        <p:txBody>
          <a:bodyPr wrap="square">
            <a:spAutoFit/>
          </a:bodyPr>
          <a:lstStyle/>
          <a:p>
            <a:pPr algn="just" rtl="1">
              <a:buClr>
                <a:srgbClr val="FF0000"/>
              </a:buClr>
              <a:buFont typeface="Wingdings" pitchFamily="2" charset="2"/>
              <a:buChar char="ü"/>
            </a:pPr>
            <a:r>
              <a:rPr lang="ar-DZ" sz="2800" b="1" dirty="0" smtClean="0">
                <a:latin typeface="Times New Roman" pitchFamily="18" charset="0"/>
                <a:cs typeface="Times New Roman" pitchFamily="18" charset="0"/>
              </a:rPr>
              <a:t> عند </a:t>
            </a:r>
            <a:r>
              <a:rPr lang="ar-SA" sz="2800" b="1" dirty="0" smtClean="0">
                <a:latin typeface="Times New Roman" pitchFamily="18" charset="0"/>
                <a:cs typeface="Times New Roman" pitchFamily="18" charset="0"/>
              </a:rPr>
              <a:t>فتح </a:t>
            </a:r>
            <a:r>
              <a:rPr lang="ar-DZ" sz="2800" b="1" dirty="0" err="1" smtClean="0">
                <a:latin typeface="Times New Roman" pitchFamily="18" charset="0"/>
                <a:cs typeface="Times New Roman" pitchFamily="18" charset="0"/>
              </a:rPr>
              <a:t>ال</a:t>
            </a:r>
            <a:r>
              <a:rPr lang="ar-SA" sz="2800" b="1" dirty="0" smtClean="0">
                <a:latin typeface="Times New Roman" pitchFamily="18" charset="0"/>
                <a:cs typeface="Times New Roman" pitchFamily="18" charset="0"/>
              </a:rPr>
              <a:t>اعتماد </a:t>
            </a:r>
            <a:r>
              <a:rPr lang="ar-DZ" sz="2800" b="1" dirty="0" smtClean="0">
                <a:latin typeface="Times New Roman" pitchFamily="18" charset="0"/>
                <a:cs typeface="Times New Roman" pitchFamily="18" charset="0"/>
              </a:rPr>
              <a:t>ال</a:t>
            </a:r>
            <a:r>
              <a:rPr lang="ar-SA" sz="2800" b="1" dirty="0" smtClean="0">
                <a:latin typeface="Times New Roman" pitchFamily="18" charset="0"/>
                <a:cs typeface="Times New Roman" pitchFamily="18" charset="0"/>
              </a:rPr>
              <a:t>مستندي</a:t>
            </a:r>
            <a:r>
              <a:rPr lang="ar-DZ" sz="2800" b="1" dirty="0" smtClean="0">
                <a:latin typeface="Times New Roman" pitchFamily="18" charset="0"/>
                <a:cs typeface="Times New Roman" pitchFamily="18" charset="0"/>
              </a:rPr>
              <a:t>، البنك يشترط التأمين على </a:t>
            </a:r>
            <a:r>
              <a:rPr lang="ar-DZ" sz="2800" b="1" dirty="0" err="1" smtClean="0">
                <a:latin typeface="Times New Roman" pitchFamily="18" charset="0"/>
                <a:cs typeface="Times New Roman" pitchFamily="18" charset="0"/>
              </a:rPr>
              <a:t>ا</a:t>
            </a:r>
            <a:r>
              <a:rPr lang="ar-SA" sz="2800" b="1" dirty="0" smtClean="0">
                <a:latin typeface="Times New Roman" pitchFamily="18" charset="0"/>
                <a:cs typeface="Times New Roman" pitchFamily="18" charset="0"/>
              </a:rPr>
              <a:t>لبضاعة</a:t>
            </a:r>
            <a:r>
              <a:rPr lang="ar-DZ" sz="2800" b="1" dirty="0" smtClean="0">
                <a:latin typeface="Times New Roman" pitchFamily="18" charset="0"/>
                <a:cs typeface="Times New Roman" pitchFamily="18" charset="0"/>
              </a:rPr>
              <a:t> المنقولة.</a:t>
            </a:r>
            <a:endParaRPr lang="fr-FR" sz="2800" dirty="0"/>
          </a:p>
        </p:txBody>
      </p:sp>
      <p:sp>
        <p:nvSpPr>
          <p:cNvPr id="8" name="Rectangle 7"/>
          <p:cNvSpPr/>
          <p:nvPr/>
        </p:nvSpPr>
        <p:spPr>
          <a:xfrm>
            <a:off x="6934200" y="697176"/>
            <a:ext cx="1609736"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1. تمهيد:</a:t>
            </a:r>
            <a:endParaRPr lang="fr-FR" sz="36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304800"/>
            <a:ext cx="8610600" cy="5791200"/>
          </a:xfrm>
        </p:spPr>
        <p:txBody>
          <a:bodyPr>
            <a:normAutofit/>
          </a:bodyPr>
          <a:lstStyle/>
          <a:p>
            <a:pPr marL="0" lvl="0" indent="14288" algn="just" rtl="1">
              <a:buClr>
                <a:srgbClr val="FF0000"/>
              </a:buClr>
              <a:buSzPct val="90000"/>
              <a:buFont typeface="Wingdings" pitchFamily="2" charset="2"/>
              <a:buChar char="§"/>
            </a:pPr>
            <a:r>
              <a:rPr lang="ar-DZ" sz="2800" b="1" dirty="0" smtClean="0">
                <a:latin typeface="Times New Roman" pitchFamily="18" charset="0"/>
                <a:cs typeface="Times New Roman" pitchFamily="18" charset="0"/>
              </a:rPr>
              <a:t> </a:t>
            </a:r>
            <a:r>
              <a:rPr lang="ar-EG" sz="2800" b="1" dirty="0" smtClean="0">
                <a:solidFill>
                  <a:srgbClr val="FF0000"/>
                </a:solidFill>
                <a:latin typeface="Times New Roman" pitchFamily="18" charset="0"/>
                <a:cs typeface="Times New Roman" pitchFamily="18" charset="0"/>
              </a:rPr>
              <a:t>الكشف الموقع</a:t>
            </a:r>
            <a:r>
              <a:rPr lang="ar-DZ" sz="2800" b="1" dirty="0" smtClean="0">
                <a:solidFill>
                  <a:srgbClr val="FF0000"/>
                </a:solidFill>
                <a:latin typeface="Times New Roman" pitchFamily="18" charset="0"/>
                <a:cs typeface="Times New Roman" pitchFamily="18" charset="0"/>
              </a:rPr>
              <a:t>ي</a:t>
            </a:r>
            <a:r>
              <a:rPr lang="ar-EG" sz="2800" b="1" dirty="0" smtClean="0">
                <a:solidFill>
                  <a:srgbClr val="FF0000"/>
                </a:solidFill>
                <a:latin typeface="Times New Roman" pitchFamily="18" charset="0"/>
                <a:cs typeface="Times New Roman" pitchFamily="18" charset="0"/>
              </a:rPr>
              <a:t> </a:t>
            </a:r>
            <a:r>
              <a:rPr lang="ar-EG" sz="2800" b="1" dirty="0" smtClean="0">
                <a:latin typeface="Times New Roman" pitchFamily="18" charset="0"/>
                <a:cs typeface="Times New Roman" pitchFamily="18" charset="0"/>
              </a:rPr>
              <a:t>من قبل موظف التعويضات بشركة التأمين على البضاعة المتضررة بمكان تواجد البضاعة، لتقدير قيمة الأضرار وقيمة المطالبة؛</a:t>
            </a:r>
            <a:endParaRPr lang="fr-FR" sz="2800" b="1" dirty="0" smtClean="0">
              <a:latin typeface="Times New Roman" pitchFamily="18" charset="0"/>
              <a:cs typeface="Times New Roman" pitchFamily="18" charset="0"/>
            </a:endParaRPr>
          </a:p>
          <a:p>
            <a:pPr marL="0" lvl="0" indent="14288" algn="just" rtl="1">
              <a:buClr>
                <a:srgbClr val="FF0000"/>
              </a:buClr>
              <a:buSzPct val="90000"/>
              <a:buFont typeface="Wingdings" pitchFamily="2" charset="2"/>
              <a:buChar char="§"/>
            </a:pPr>
            <a:r>
              <a:rPr lang="ar-DZ" sz="2800" b="1" dirty="0" smtClean="0">
                <a:latin typeface="Times New Roman" pitchFamily="18" charset="0"/>
                <a:cs typeface="Times New Roman" pitchFamily="18" charset="0"/>
              </a:rPr>
              <a:t> </a:t>
            </a:r>
            <a:r>
              <a:rPr lang="ar-EG" sz="2800" b="1" dirty="0" smtClean="0">
                <a:solidFill>
                  <a:srgbClr val="FF0000"/>
                </a:solidFill>
                <a:latin typeface="Times New Roman" pitchFamily="18" charset="0"/>
                <a:cs typeface="Times New Roman" pitchFamily="18" charset="0"/>
              </a:rPr>
              <a:t>الاستعانة بمسوي خسائر</a:t>
            </a:r>
            <a:r>
              <a:rPr lang="ar-DZ" sz="2800" b="1" dirty="0" smtClean="0">
                <a:solidFill>
                  <a:srgbClr val="FF0000"/>
                </a:solidFill>
                <a:latin typeface="Times New Roman" pitchFamily="18" charset="0"/>
                <a:cs typeface="Times New Roman" pitchFamily="18" charset="0"/>
              </a:rPr>
              <a:t>،</a:t>
            </a:r>
            <a:r>
              <a:rPr lang="ar-EG" sz="2800" b="1" dirty="0" smtClean="0">
                <a:solidFill>
                  <a:srgbClr val="FF0000"/>
                </a:solidFill>
                <a:latin typeface="Times New Roman" pitchFamily="18" charset="0"/>
                <a:cs typeface="Times New Roman" pitchFamily="18" charset="0"/>
              </a:rPr>
              <a:t> </a:t>
            </a:r>
            <a:r>
              <a:rPr lang="ar-EG" sz="2800" b="1" dirty="0" smtClean="0">
                <a:latin typeface="Times New Roman" pitchFamily="18" charset="0"/>
                <a:cs typeface="Times New Roman" pitchFamily="18" charset="0"/>
              </a:rPr>
              <a:t>إذا تجاوزت قيمة المطالبة مبلغ معين؛ </a:t>
            </a:r>
            <a:endParaRPr lang="fr-FR" sz="2800" b="1" dirty="0" smtClean="0">
              <a:latin typeface="Times New Roman" pitchFamily="18" charset="0"/>
              <a:cs typeface="Times New Roman" pitchFamily="18" charset="0"/>
            </a:endParaRPr>
          </a:p>
          <a:p>
            <a:pPr marL="0" lvl="0" indent="14288" algn="just" rtl="1">
              <a:buClr>
                <a:srgbClr val="FF0000"/>
              </a:buClr>
              <a:buSzPct val="90000"/>
              <a:buFont typeface="Wingdings" pitchFamily="2" charset="2"/>
              <a:buChar char="§"/>
            </a:pPr>
            <a:r>
              <a:rPr lang="ar-EG" sz="2800" b="1" dirty="0" smtClean="0">
                <a:solidFill>
                  <a:srgbClr val="FF0000"/>
                </a:solidFill>
                <a:latin typeface="Times New Roman" pitchFamily="18" charset="0"/>
                <a:cs typeface="Times New Roman" pitchFamily="18" charset="0"/>
              </a:rPr>
              <a:t>تقدير</a:t>
            </a:r>
            <a:r>
              <a:rPr lang="ar-EG" sz="2800" b="1" dirty="0" smtClean="0">
                <a:latin typeface="Times New Roman" pitchFamily="18" charset="0"/>
                <a:cs typeface="Times New Roman" pitchFamily="18" charset="0"/>
              </a:rPr>
              <a:t> مبلغ التعويض المتفق عليه، </a:t>
            </a:r>
            <a:r>
              <a:rPr lang="ar-DZ" sz="2800" b="1" dirty="0" smtClean="0">
                <a:latin typeface="Times New Roman" pitchFamily="18" charset="0"/>
                <a:cs typeface="Times New Roman" pitchFamily="18" charset="0"/>
              </a:rPr>
              <a:t>و</a:t>
            </a:r>
            <a:r>
              <a:rPr lang="ar-EG" sz="2800" b="1" dirty="0" smtClean="0">
                <a:solidFill>
                  <a:srgbClr val="FF0000"/>
                </a:solidFill>
                <a:latin typeface="Times New Roman" pitchFamily="18" charset="0"/>
                <a:cs typeface="Times New Roman" pitchFamily="18" charset="0"/>
              </a:rPr>
              <a:t>المصادقة </a:t>
            </a:r>
            <a:r>
              <a:rPr lang="ar-EG" sz="2800" b="1" dirty="0" smtClean="0">
                <a:latin typeface="Times New Roman" pitchFamily="18" charset="0"/>
                <a:cs typeface="Times New Roman" pitchFamily="18" charset="0"/>
              </a:rPr>
              <a:t>على تسديده من شركة التأمين، ويوقع المستأمن على براءة ذمة باستلام مبلغ التعويض</a:t>
            </a:r>
            <a:r>
              <a:rPr lang="ar-DZ" sz="2800" b="1" dirty="0" smtClean="0">
                <a:latin typeface="Times New Roman" pitchFamily="18" charset="0"/>
                <a:cs typeface="Times New Roman" pitchFamily="18" charset="0"/>
              </a:rPr>
              <a:t>؛</a:t>
            </a:r>
          </a:p>
          <a:p>
            <a:pPr marL="0" lvl="0" indent="14288" algn="just" rtl="1">
              <a:buClr>
                <a:srgbClr val="FF0000"/>
              </a:buClr>
              <a:buSzPct val="90000"/>
              <a:buFont typeface="Wingdings" pitchFamily="2" charset="2"/>
              <a:buChar char="§"/>
            </a:pPr>
            <a:r>
              <a:rPr lang="ar-DZ" sz="2800" b="1" dirty="0" smtClean="0">
                <a:latin typeface="Times New Roman" pitchFamily="18" charset="0"/>
                <a:cs typeface="Times New Roman" pitchFamily="18" charset="0"/>
              </a:rPr>
              <a:t> </a:t>
            </a:r>
            <a:r>
              <a:rPr lang="ar-EG" sz="2800" b="1" dirty="0" smtClean="0">
                <a:latin typeface="Times New Roman" pitchFamily="18" charset="0"/>
                <a:cs typeface="Times New Roman" pitchFamily="18" charset="0"/>
              </a:rPr>
              <a:t>يحصل المستأمن على التعويض المتفق عليه</a:t>
            </a:r>
            <a:r>
              <a:rPr lang="ar-DZ" sz="2800" b="1" dirty="0" smtClean="0">
                <a:latin typeface="Times New Roman" pitchFamily="18" charset="0"/>
                <a:cs typeface="Times New Roman" pitchFamily="18" charset="0"/>
              </a:rPr>
              <a:t>، على أن </a:t>
            </a:r>
            <a:r>
              <a:rPr lang="ar-EG" sz="2800" b="1" dirty="0" smtClean="0">
                <a:latin typeface="Times New Roman" pitchFamily="18" charset="0"/>
                <a:cs typeface="Times New Roman" pitchFamily="18" charset="0"/>
              </a:rPr>
              <a:t>لا يتجاوز القيمة الأقل من بين القيم التالية:</a:t>
            </a:r>
            <a:endParaRPr lang="fr-FR" sz="2800" b="1" dirty="0" smtClean="0">
              <a:latin typeface="Times New Roman" pitchFamily="18" charset="0"/>
              <a:cs typeface="Times New Roman" pitchFamily="18" charset="0"/>
            </a:endParaRPr>
          </a:p>
          <a:p>
            <a:pPr marL="574675" lvl="0" indent="-117475" algn="just" rtl="1">
              <a:buClr>
                <a:srgbClr val="FF0000"/>
              </a:buClr>
              <a:buSzPct val="80000"/>
              <a:buFont typeface="Wingdings" pitchFamily="2" charset="2"/>
              <a:buChar char="ü"/>
            </a:pPr>
            <a:r>
              <a:rPr lang="ar-DZ" sz="2800" b="1" dirty="0" smtClean="0">
                <a:latin typeface="Times New Roman" pitchFamily="18" charset="0"/>
                <a:cs typeface="Times New Roman" pitchFamily="18" charset="0"/>
              </a:rPr>
              <a:t> </a:t>
            </a:r>
            <a:r>
              <a:rPr lang="ar-EG" sz="2800" b="1" dirty="0" smtClean="0">
                <a:solidFill>
                  <a:srgbClr val="FF0000"/>
                </a:solidFill>
                <a:latin typeface="Times New Roman" pitchFamily="18" charset="0"/>
                <a:cs typeface="Times New Roman" pitchFamily="18" charset="0"/>
              </a:rPr>
              <a:t>سعر التكلفة </a:t>
            </a:r>
            <a:r>
              <a:rPr lang="ar-EG" sz="2800" b="1" dirty="0" smtClean="0">
                <a:latin typeface="Times New Roman" pitchFamily="18" charset="0"/>
                <a:cs typeface="Times New Roman" pitchFamily="18" charset="0"/>
              </a:rPr>
              <a:t>للبضاعة التالفة زائد الربح المتوقع من بيعها؛</a:t>
            </a:r>
            <a:endParaRPr lang="fr-FR" sz="2800" b="1" dirty="0" smtClean="0">
              <a:latin typeface="Times New Roman" pitchFamily="18" charset="0"/>
              <a:cs typeface="Times New Roman" pitchFamily="18" charset="0"/>
            </a:endParaRPr>
          </a:p>
          <a:p>
            <a:pPr marL="574675" lvl="0" indent="-117475" algn="just" rtl="1">
              <a:buClr>
                <a:srgbClr val="FF0000"/>
              </a:buClr>
              <a:buSzPct val="80000"/>
              <a:buFont typeface="Wingdings" pitchFamily="2" charset="2"/>
              <a:buChar char="ü"/>
            </a:pPr>
            <a:r>
              <a:rPr lang="ar-DZ" sz="2800" b="1" dirty="0" smtClean="0">
                <a:latin typeface="Times New Roman" pitchFamily="18" charset="0"/>
                <a:cs typeface="Times New Roman" pitchFamily="18" charset="0"/>
              </a:rPr>
              <a:t> </a:t>
            </a:r>
            <a:r>
              <a:rPr lang="ar-EG" sz="2800" b="1" dirty="0" smtClean="0">
                <a:solidFill>
                  <a:srgbClr val="FF0000"/>
                </a:solidFill>
                <a:latin typeface="Times New Roman" pitchFamily="18" charset="0"/>
                <a:cs typeface="Times New Roman" pitchFamily="18" charset="0"/>
              </a:rPr>
              <a:t>سعر بيع البضاعة</a:t>
            </a:r>
            <a:r>
              <a:rPr lang="ar-EG" sz="2800" b="1" dirty="0" smtClean="0">
                <a:latin typeface="Times New Roman" pitchFamily="18" charset="0"/>
                <a:cs typeface="Times New Roman" pitchFamily="18" charset="0"/>
              </a:rPr>
              <a:t> إذا كان المستأمن هو البائع؛</a:t>
            </a:r>
            <a:endParaRPr lang="fr-FR" sz="2800" b="1" dirty="0" smtClean="0">
              <a:latin typeface="Times New Roman" pitchFamily="18" charset="0"/>
              <a:cs typeface="Times New Roman" pitchFamily="18" charset="0"/>
            </a:endParaRPr>
          </a:p>
          <a:p>
            <a:pPr marL="574675" lvl="0" indent="-117475" algn="just" rtl="1">
              <a:buClr>
                <a:srgbClr val="FF0000"/>
              </a:buClr>
              <a:buSzPct val="80000"/>
              <a:buFont typeface="Wingdings" pitchFamily="2" charset="2"/>
              <a:buChar char="ü"/>
            </a:pPr>
            <a:r>
              <a:rPr lang="ar-DZ" sz="2800" b="1" dirty="0" smtClean="0">
                <a:latin typeface="Times New Roman" pitchFamily="18" charset="0"/>
                <a:cs typeface="Times New Roman" pitchFamily="18" charset="0"/>
              </a:rPr>
              <a:t> </a:t>
            </a:r>
            <a:r>
              <a:rPr lang="ar-EG" sz="2800" b="1" dirty="0" smtClean="0">
                <a:solidFill>
                  <a:srgbClr val="FF0000"/>
                </a:solidFill>
                <a:latin typeface="Times New Roman" pitchFamily="18" charset="0"/>
                <a:cs typeface="Times New Roman" pitchFamily="18" charset="0"/>
              </a:rPr>
              <a:t>قيمة البضاعة بمكان المقصد </a:t>
            </a:r>
            <a:r>
              <a:rPr lang="ar-EG" sz="2800" b="1" dirty="0" smtClean="0">
                <a:latin typeface="Times New Roman" pitchFamily="18" charset="0"/>
                <a:cs typeface="Times New Roman" pitchFamily="18" charset="0"/>
              </a:rPr>
              <a:t>في تاريخ الوصول حسب الأسعار الجارية؛</a:t>
            </a:r>
            <a:endParaRPr lang="fr-FR" sz="2800" b="1" dirty="0" smtClean="0">
              <a:latin typeface="Times New Roman" pitchFamily="18" charset="0"/>
              <a:cs typeface="Times New Roman" pitchFamily="18" charset="0"/>
            </a:endParaRPr>
          </a:p>
          <a:p>
            <a:pPr marL="574675" lvl="0" indent="-117475" algn="just" rtl="1">
              <a:buClr>
                <a:srgbClr val="FF0000"/>
              </a:buClr>
              <a:buSzPct val="80000"/>
              <a:buFont typeface="Wingdings" pitchFamily="2" charset="2"/>
              <a:buChar char="ü"/>
            </a:pPr>
            <a:r>
              <a:rPr lang="ar-DZ" sz="2800" b="1" dirty="0" smtClean="0">
                <a:latin typeface="Times New Roman" pitchFamily="18" charset="0"/>
                <a:cs typeface="Times New Roman" pitchFamily="18" charset="0"/>
              </a:rPr>
              <a:t> </a:t>
            </a:r>
            <a:r>
              <a:rPr lang="ar-EG" sz="2800" b="1" dirty="0" smtClean="0">
                <a:solidFill>
                  <a:srgbClr val="FF0000"/>
                </a:solidFill>
                <a:latin typeface="Times New Roman" pitchFamily="18" charset="0"/>
                <a:cs typeface="Times New Roman" pitchFamily="18" charset="0"/>
              </a:rPr>
              <a:t>قيمة بضاعة بديلة </a:t>
            </a:r>
            <a:r>
              <a:rPr lang="ar-EG" sz="2800" b="1" dirty="0" smtClean="0">
                <a:latin typeface="Times New Roman" pitchFamily="18" charset="0"/>
                <a:cs typeface="Times New Roman" pitchFamily="18" charset="0"/>
              </a:rPr>
              <a:t>للبضاعة التالفة إن أمكن تحديده.</a:t>
            </a:r>
            <a:endParaRPr lang="fr-FR" sz="2800" b="1" dirty="0" smtClean="0">
              <a:latin typeface="Times New Roman" pitchFamily="18" charset="0"/>
              <a:cs typeface="Times New Roman" pitchFamily="18" charset="0"/>
            </a:endParaRPr>
          </a:p>
          <a:p>
            <a:pPr marL="0" indent="14288" algn="just" rtl="1">
              <a:buNone/>
            </a:pPr>
            <a:endParaRPr lang="fr-F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838200"/>
            <a:ext cx="8382000" cy="838200"/>
          </a:xfrm>
        </p:spPr>
        <p:txBody>
          <a:bodyPr>
            <a:normAutofit/>
          </a:bodyPr>
          <a:lstStyle/>
          <a:p>
            <a:pPr marL="0" indent="0" algn="just" rtl="1" fontAlgn="base">
              <a:buNone/>
            </a:pPr>
            <a:r>
              <a:rPr lang="ar-DZ" sz="3600" b="1" dirty="0" smtClean="0">
                <a:solidFill>
                  <a:srgbClr val="FF0000"/>
                </a:solidFill>
                <a:latin typeface="Times New Roman" pitchFamily="18" charset="0"/>
                <a:cs typeface="Times New Roman" pitchFamily="18" charset="0"/>
              </a:rPr>
              <a:t>16. </a:t>
            </a:r>
            <a:r>
              <a:rPr lang="ar-SA" sz="3600" b="1" dirty="0" smtClean="0">
                <a:solidFill>
                  <a:srgbClr val="FF0000"/>
                </a:solidFill>
                <a:latin typeface="Times New Roman" pitchFamily="18" charset="0"/>
                <a:cs typeface="Times New Roman" pitchFamily="18" charset="0"/>
              </a:rPr>
              <a:t>أنواع بوليصة التأمين البحري للبضائع</a:t>
            </a:r>
            <a:r>
              <a:rPr lang="fr-FR" sz="3600" b="1" dirty="0" smtClean="0">
                <a:solidFill>
                  <a:srgbClr val="FF0000"/>
                </a:solidFill>
                <a:latin typeface="Times New Roman" pitchFamily="18" charset="0"/>
                <a:cs typeface="Times New Roman" pitchFamily="18" charset="0"/>
              </a:rPr>
              <a:t>:</a:t>
            </a:r>
          </a:p>
        </p:txBody>
      </p:sp>
      <p:sp>
        <p:nvSpPr>
          <p:cNvPr id="4" name="Espace réservé du contenu 2"/>
          <p:cNvSpPr txBox="1">
            <a:spLocks/>
          </p:cNvSpPr>
          <p:nvPr/>
        </p:nvSpPr>
        <p:spPr>
          <a:xfrm>
            <a:off x="381000" y="1676400"/>
            <a:ext cx="8382000" cy="20574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أ.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بوليصة الرحلة</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p>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lang="ar-DZ" sz="3000" b="1" dirty="0" smtClean="0">
                <a:solidFill>
                  <a:srgbClr val="FF0000"/>
                </a:solidFill>
                <a:latin typeface="Times New Roman" pitchFamily="18" charset="0"/>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تغطي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بضاعة لرحلة معينة</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وتخضع عادة لشـرط النقـل من المخزن </a:t>
            </a:r>
            <a:r>
              <a:rPr lang="ar-DZ" sz="3000" b="1" dirty="0" smtClean="0">
                <a:latin typeface="Times New Roman" pitchFamily="18" charset="0"/>
                <a:cs typeface="Times New Roman" pitchFamily="18" charset="0"/>
              </a:rPr>
              <a:t>ل</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لمخزن</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ف</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التغطية التأمينيـة تبــدأ من وقــت </a:t>
            </a:r>
            <a:r>
              <a:rPr lang="ar-DZ" sz="3000" b="1" dirty="0" smtClean="0">
                <a:latin typeface="Times New Roman" pitchFamily="18" charset="0"/>
                <a:cs typeface="Times New Roman" pitchFamily="18" charset="0"/>
              </a:rPr>
              <a:t>ت</a:t>
            </a:r>
            <a:r>
              <a:rPr kumimoji="0" lang="ar-SA" sz="30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ــرك</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البضاعة مخزن المصدر</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وتنتهـي عند تسليمها في مخزن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المستورد.</a:t>
            </a:r>
            <a:endParaRPr kumimoji="0" lang="fr-FR"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5" name="Espace réservé du contenu 2"/>
          <p:cNvSpPr txBox="1">
            <a:spLocks/>
          </p:cNvSpPr>
          <p:nvPr/>
        </p:nvSpPr>
        <p:spPr>
          <a:xfrm>
            <a:off x="381000" y="3962400"/>
            <a:ext cx="8382000" cy="10668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ب.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البوليصة الزمنية</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p>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lang="ar-DZ" sz="3200" b="1" dirty="0" smtClean="0">
                <a:solidFill>
                  <a:srgbClr val="FF0000"/>
                </a:solidFill>
                <a:latin typeface="Times New Roman" pitchFamily="18" charset="0"/>
                <a:cs typeface="Times New Roman" pitchFamily="18" charset="0"/>
              </a:rPr>
              <a:t>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تضمن تغطية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البضاعة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لمدة زمنية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قد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تمتــد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لـ</a:t>
            </a: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12 شهــراً</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
        <p:nvSpPr>
          <p:cNvPr id="6" name="Espace réservé du contenu 2"/>
          <p:cNvSpPr txBox="1">
            <a:spLocks/>
          </p:cNvSpPr>
          <p:nvPr/>
        </p:nvSpPr>
        <p:spPr>
          <a:xfrm>
            <a:off x="381000" y="5334000"/>
            <a:ext cx="8382000" cy="10668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ج.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البوليصة المختلطة</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توفر للعميل مزيج من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البوليصة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الزمنية </a:t>
            </a:r>
            <a:r>
              <a:rPr kumimoji="0" lang="ar-SA"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و</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بوليصة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الرحلة في آن واحد</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381000" y="1295400"/>
            <a:ext cx="8382000" cy="7620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د.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بوليصة الغطاء المفتوح</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5" name="Espace réservé du contenu 2"/>
          <p:cNvSpPr txBox="1">
            <a:spLocks/>
          </p:cNvSpPr>
          <p:nvPr/>
        </p:nvSpPr>
        <p:spPr>
          <a:xfrm>
            <a:off x="381000" y="2057400"/>
            <a:ext cx="8382000" cy="25908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اتفاق بين المؤمن والمؤمن له لمدة لا تقل عن عام واحد، ويتعهد بمقتضاه المؤمن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بتأمين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شحنات معينة من البضائع</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ويقوم بإصدار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بوليصة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تأمين منفصلة لكل شحنة من شحنات البضائع المتفق عليها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على أن يتم إعلام شركة التأمين أو المؤمن بكل شحنة يتم استيرادها أو تصديرها</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381000" y="838200"/>
            <a:ext cx="8382000" cy="6858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هـ.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بوليصة العائمة</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Espace réservé du contenu 2"/>
          <p:cNvSpPr txBox="1">
            <a:spLocks/>
          </p:cNvSpPr>
          <p:nvPr/>
        </p:nvSpPr>
        <p:spPr>
          <a:xfrm>
            <a:off x="381000" y="1905000"/>
            <a:ext cx="8382000" cy="16002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ستخدم عندما يكون مبلغ التأميـن عالياً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لتغطية عدد كبير من الشحنات</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ويتوجب على المؤمن له إبــلاغ شركـة التأمين عن قيمة كل شحنة إلى أن يتم استنفاذ مبلغ التأمين بالكامل</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
        <p:nvSpPr>
          <p:cNvPr id="6" name="Espace réservé du contenu 2"/>
          <p:cNvSpPr txBox="1">
            <a:spLocks/>
          </p:cNvSpPr>
          <p:nvPr/>
        </p:nvSpPr>
        <p:spPr>
          <a:xfrm>
            <a:off x="381000" y="3886200"/>
            <a:ext cx="8382000" cy="2133600"/>
          </a:xfrm>
          <a:prstGeom prst="rect">
            <a:avLst/>
          </a:prstGeom>
        </p:spPr>
        <p:txBody>
          <a:bodyPr vert="horz">
            <a:noAutofit/>
          </a:bodyPr>
          <a:lstStyle/>
          <a:p>
            <a:pPr marL="0" marR="0" lvl="0" indent="0" algn="just" defTabSz="914400" rtl="1" eaLnBrk="1" fontAlgn="base" latinLnBrk="0" hangingPunct="1">
              <a:lnSpc>
                <a:spcPct val="100000"/>
              </a:lnSpc>
              <a:spcBef>
                <a:spcPts val="600"/>
              </a:spcBef>
              <a:spcAft>
                <a:spcPts val="0"/>
              </a:spcAft>
              <a:buClr>
                <a:schemeClr val="tx2"/>
              </a:buClr>
              <a:buSzPct val="73000"/>
              <a:buFont typeface="Wingdings 2"/>
              <a:buNone/>
              <a:tabLst/>
              <a:defRPr/>
            </a:pPr>
            <a:r>
              <a:rPr lang="ar-DZ" sz="3200" b="1" dirty="0" smtClean="0">
                <a:latin typeface="Times New Roman" pitchFamily="18" charset="0"/>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يتم وضع مبلغ معين كحد تعويض عن الأضـرار التي قد تصـيب البضـائع المنقولة، وعادة تستخدم في التأمين بواسطة السفن بحراً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بحيث تكون البضاعة على ظــهر السفينة وليست داخل عنابر السفينة</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990600"/>
            <a:ext cx="8686800" cy="762000"/>
          </a:xfrm>
        </p:spPr>
        <p:txBody>
          <a:bodyPr>
            <a:normAutofit/>
          </a:bodyPr>
          <a:lstStyle/>
          <a:p>
            <a:pPr marL="0" indent="0" algn="just" rtl="1">
              <a:buNone/>
            </a:pPr>
            <a:r>
              <a:rPr lang="ar-DZ" sz="3200" b="1" dirty="0" smtClean="0">
                <a:solidFill>
                  <a:srgbClr val="FF0000"/>
                </a:solidFill>
                <a:latin typeface="Times New Roman" pitchFamily="18" charset="0"/>
                <a:cs typeface="Times New Roman" pitchFamily="18" charset="0"/>
              </a:rPr>
              <a:t>و. بوليصة </a:t>
            </a:r>
            <a:r>
              <a:rPr lang="fr-FR" sz="3200" b="1" dirty="0" smtClean="0">
                <a:solidFill>
                  <a:srgbClr val="FF0000"/>
                </a:solidFill>
                <a:latin typeface="Times New Roman" pitchFamily="18" charset="0"/>
                <a:cs typeface="Times New Roman" pitchFamily="18" charset="0"/>
              </a:rPr>
              <a:t>Tiers chargeur</a:t>
            </a:r>
            <a:r>
              <a:rPr lang="ar-DZ" sz="3200" b="1" dirty="0" smtClean="0">
                <a:solidFill>
                  <a:srgbClr val="FF0000"/>
                </a:solidFill>
                <a:latin typeface="Times New Roman" pitchFamily="18" charset="0"/>
                <a:cs typeface="Times New Roman" pitchFamily="18" charset="0"/>
              </a:rPr>
              <a:t>:</a:t>
            </a:r>
            <a:endParaRPr lang="fr-FR" sz="3200" b="1" dirty="0">
              <a:latin typeface="Times New Roman" pitchFamily="18" charset="0"/>
              <a:cs typeface="Times New Roman" pitchFamily="18" charset="0"/>
            </a:endParaRPr>
          </a:p>
        </p:txBody>
      </p:sp>
      <p:sp>
        <p:nvSpPr>
          <p:cNvPr id="4" name="Espace réservé du contenu 2"/>
          <p:cNvSpPr txBox="1">
            <a:spLocks/>
          </p:cNvSpPr>
          <p:nvPr/>
        </p:nvSpPr>
        <p:spPr>
          <a:xfrm>
            <a:off x="304800" y="1752600"/>
            <a:ext cx="8534400" cy="22860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في هذه الحالة، يطلب الشاحن(غالبا  مؤسسة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ص</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م)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م</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 الناقل أن يضع في متناوله بوليصة تأمين مقابل دفع عمولة تأمين تغطي البضاعة، لذا يتوجب على الناقل إعداد ملف المطالبة عند تضرر البضاعة، وهو ما يعفي الشاحن من الكثير من الإجراءات، حيث  أن إبرام عقد التأمين يتم من طرف الناقل.</a:t>
            </a:r>
          </a:p>
        </p:txBody>
      </p:sp>
      <p:sp>
        <p:nvSpPr>
          <p:cNvPr id="5" name="Espace réservé du contenu 2"/>
          <p:cNvSpPr txBox="1">
            <a:spLocks/>
          </p:cNvSpPr>
          <p:nvPr/>
        </p:nvSpPr>
        <p:spPr>
          <a:xfrm>
            <a:off x="152400" y="4495800"/>
            <a:ext cx="8763000" cy="18288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تتحدد مسؤوليته عن تضرر البضاعة بالاتفاقيات الدولية حسب وزن البضاعة التالفة، وليس قيمتها الحقيقية، في حالة ما إذا اعتبر الناقل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مسؤولا</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عن تلك الأضرار، حدود مسؤولية الناقل يعبر عنها بحقوق السحب الخاصة (ح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س</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خ) </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Droits de tirage spéciaux(DTS)</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2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524000"/>
            <a:ext cx="8534400" cy="533400"/>
          </a:xfrm>
        </p:spPr>
        <p:txBody>
          <a:bodyPr>
            <a:normAutofit/>
          </a:bodyPr>
          <a:lstStyle/>
          <a:p>
            <a:pPr marL="0" indent="233363" algn="just" rtl="1">
              <a:buClr>
                <a:srgbClr val="FF0000"/>
              </a:buClr>
              <a:buSzPct val="80000"/>
              <a:buFont typeface="Wingdings" pitchFamily="2" charset="2"/>
              <a:buChar char="§"/>
            </a:pPr>
            <a:r>
              <a:rPr lang="ar-DZ" b="1" dirty="0" smtClean="0">
                <a:latin typeface="Times New Roman" pitchFamily="18" charset="0"/>
                <a:cs typeface="Times New Roman" pitchFamily="18" charset="0"/>
              </a:rPr>
              <a:t>النقل البري ( اتفاقية </a:t>
            </a:r>
            <a:r>
              <a:rPr lang="fr-FR" b="1" dirty="0" smtClean="0">
                <a:latin typeface="Times New Roman" pitchFamily="18" charset="0"/>
                <a:cs typeface="Times New Roman" pitchFamily="18" charset="0"/>
              </a:rPr>
              <a:t>CMR</a:t>
            </a:r>
            <a:r>
              <a:rPr lang="ar-DZ" b="1" dirty="0" smtClean="0">
                <a:latin typeface="Times New Roman" pitchFamily="18" charset="0"/>
                <a:cs typeface="Times New Roman" pitchFamily="18" charset="0"/>
              </a:rPr>
              <a:t>): 8.33 </a:t>
            </a:r>
            <a:r>
              <a:rPr lang="ar-DZ" b="1" dirty="0" err="1" smtClean="0">
                <a:latin typeface="Times New Roman" pitchFamily="18" charset="0"/>
                <a:cs typeface="Times New Roman" pitchFamily="18" charset="0"/>
              </a:rPr>
              <a:t>ح</a:t>
            </a:r>
            <a:r>
              <a:rPr lang="ar-DZ" b="1" dirty="0" smtClean="0">
                <a:latin typeface="Times New Roman" pitchFamily="18" charset="0"/>
                <a:cs typeface="Times New Roman" pitchFamily="18" charset="0"/>
              </a:rPr>
              <a:t> س </a:t>
            </a:r>
            <a:r>
              <a:rPr lang="ar-DZ" b="1" dirty="0" err="1" smtClean="0">
                <a:latin typeface="Times New Roman" pitchFamily="18" charset="0"/>
                <a:cs typeface="Times New Roman" pitchFamily="18" charset="0"/>
              </a:rPr>
              <a:t>خ</a:t>
            </a:r>
            <a:r>
              <a:rPr lang="ar-DZ" b="1" dirty="0" smtClean="0">
                <a:latin typeface="Times New Roman" pitchFamily="18" charset="0"/>
                <a:cs typeface="Times New Roman" pitchFamily="18" charset="0"/>
              </a:rPr>
              <a:t>/ كغ= 11.73 </a:t>
            </a:r>
            <a:r>
              <a:rPr lang="ar-DZ" b="1" dirty="0" err="1" smtClean="0">
                <a:latin typeface="Times New Roman" pitchFamily="18" charset="0"/>
                <a:cs typeface="Times New Roman" pitchFamily="18" charset="0"/>
              </a:rPr>
              <a:t>أورو</a:t>
            </a:r>
            <a:r>
              <a:rPr lang="ar-DZ" b="1" dirty="0" smtClean="0">
                <a:latin typeface="Times New Roman" pitchFamily="18" charset="0"/>
                <a:cs typeface="Times New Roman" pitchFamily="18" charset="0"/>
              </a:rPr>
              <a:t> / كغ.</a:t>
            </a:r>
          </a:p>
        </p:txBody>
      </p:sp>
      <p:sp>
        <p:nvSpPr>
          <p:cNvPr id="4" name="Rectangle 3"/>
          <p:cNvSpPr/>
          <p:nvPr/>
        </p:nvSpPr>
        <p:spPr>
          <a:xfrm>
            <a:off x="4085898" y="685800"/>
            <a:ext cx="4600940" cy="584775"/>
          </a:xfrm>
          <a:prstGeom prst="rect">
            <a:avLst/>
          </a:prstGeom>
        </p:spPr>
        <p:txBody>
          <a:bodyPr wrap="none">
            <a:spAutoFit/>
          </a:bodyPr>
          <a:lstStyle/>
          <a:p>
            <a:pPr algn="r" rtl="1"/>
            <a:r>
              <a:rPr lang="ar-DZ" sz="3200" b="1" dirty="0" smtClean="0">
                <a:solidFill>
                  <a:srgbClr val="FF0000"/>
                </a:solidFill>
                <a:latin typeface="Times New Roman" pitchFamily="18" charset="0"/>
                <a:cs typeface="Times New Roman" pitchFamily="18" charset="0"/>
              </a:rPr>
              <a:t>قواعد حساب التعويض من الناقل:</a:t>
            </a:r>
            <a:endParaRPr lang="fr-FR" sz="3200" dirty="0">
              <a:solidFill>
                <a:srgbClr val="FF0000"/>
              </a:solidFill>
            </a:endParaRPr>
          </a:p>
        </p:txBody>
      </p:sp>
      <p:sp>
        <p:nvSpPr>
          <p:cNvPr id="5" name="Espace réservé du contenu 2"/>
          <p:cNvSpPr txBox="1">
            <a:spLocks/>
          </p:cNvSpPr>
          <p:nvPr/>
        </p:nvSpPr>
        <p:spPr>
          <a:xfrm>
            <a:off x="304800" y="2438400"/>
            <a:ext cx="8534400" cy="609600"/>
          </a:xfrm>
          <a:prstGeom prst="rect">
            <a:avLst/>
          </a:prstGeom>
        </p:spPr>
        <p:txBody>
          <a:bodyPr vert="horz">
            <a:normAutofit/>
          </a:bodyPr>
          <a:lstStyle/>
          <a:p>
            <a:pPr marL="0" marR="0" lvl="0" indent="233363" algn="just" defTabSz="914400" rtl="1" eaLnBrk="1" fontAlgn="auto" latinLnBrk="0" hangingPunct="1">
              <a:lnSpc>
                <a:spcPct val="100000"/>
              </a:lnSpc>
              <a:spcBef>
                <a:spcPts val="600"/>
              </a:spcBef>
              <a:spcAft>
                <a:spcPts val="0"/>
              </a:spcAft>
              <a:buClr>
                <a:srgbClr val="FF0000"/>
              </a:buClr>
              <a:buSzPct val="80000"/>
              <a:buFont typeface="Wingdings" pitchFamily="2" charset="2"/>
              <a:buChar char="§"/>
              <a:tabLst/>
              <a:defRPr/>
            </a:pP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النقل الجوي (اتفاقية وارسو): 16.5837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ح</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س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خ</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كغ = 23.33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أورو</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كغ</a:t>
            </a:r>
            <a:r>
              <a:rPr lang="ar-DZ" sz="2600" b="1" dirty="0" smtClean="0">
                <a:latin typeface="Times New Roman" pitchFamily="18" charset="0"/>
                <a:cs typeface="Times New Roman" pitchFamily="18" charset="0"/>
              </a:rPr>
              <a:t>.</a:t>
            </a:r>
            <a:endPar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6" name="Espace réservé du contenu 2"/>
          <p:cNvSpPr txBox="1">
            <a:spLocks/>
          </p:cNvSpPr>
          <p:nvPr/>
        </p:nvSpPr>
        <p:spPr>
          <a:xfrm>
            <a:off x="304800" y="3429000"/>
            <a:ext cx="8534400" cy="533400"/>
          </a:xfrm>
          <a:prstGeom prst="rect">
            <a:avLst/>
          </a:prstGeom>
        </p:spPr>
        <p:txBody>
          <a:bodyPr vert="horz">
            <a:normAutofit/>
          </a:bodyPr>
          <a:lstStyle/>
          <a:p>
            <a:pPr marL="0" marR="0" lvl="0" indent="233363" algn="just" defTabSz="914400" rtl="1" eaLnBrk="1" fontAlgn="auto" latinLnBrk="0" hangingPunct="1">
              <a:lnSpc>
                <a:spcPct val="100000"/>
              </a:lnSpc>
              <a:spcBef>
                <a:spcPts val="600"/>
              </a:spcBef>
              <a:spcAft>
                <a:spcPts val="0"/>
              </a:spcAft>
              <a:buClr>
                <a:srgbClr val="FF0000"/>
              </a:buClr>
              <a:buSzPct val="80000"/>
              <a:buFont typeface="Wingdings" pitchFamily="2" charset="2"/>
              <a:buChar char="§"/>
              <a:tabLst/>
              <a:defRPr/>
            </a:pP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النقل الجوي (اتفاقية مونتريال): 17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ح</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س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خ</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كغ = 20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أورو</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كغ.</a:t>
            </a:r>
          </a:p>
        </p:txBody>
      </p:sp>
      <p:sp>
        <p:nvSpPr>
          <p:cNvPr id="7" name="Espace réservé du contenu 2"/>
          <p:cNvSpPr txBox="1">
            <a:spLocks/>
          </p:cNvSpPr>
          <p:nvPr/>
        </p:nvSpPr>
        <p:spPr>
          <a:xfrm>
            <a:off x="304800" y="4419600"/>
            <a:ext cx="8534400" cy="914400"/>
          </a:xfrm>
          <a:prstGeom prst="rect">
            <a:avLst/>
          </a:prstGeom>
        </p:spPr>
        <p:txBody>
          <a:bodyPr vert="horz">
            <a:normAutofit/>
          </a:bodyPr>
          <a:lstStyle/>
          <a:p>
            <a:pPr marL="0" marR="0" lvl="0" indent="233363" algn="just" defTabSz="914400" rtl="1" eaLnBrk="1" fontAlgn="auto" latinLnBrk="0" hangingPunct="1">
              <a:lnSpc>
                <a:spcPct val="100000"/>
              </a:lnSpc>
              <a:spcBef>
                <a:spcPts val="600"/>
              </a:spcBef>
              <a:spcAft>
                <a:spcPts val="0"/>
              </a:spcAft>
              <a:buClr>
                <a:srgbClr val="FF0000"/>
              </a:buClr>
              <a:buSzPct val="80000"/>
              <a:buFont typeface="Wingdings" pitchFamily="2" charset="2"/>
              <a:buChar char="§"/>
              <a:tabLst/>
              <a:defRPr/>
            </a:pP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النقل البحري( قواعد لاهاي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وفيسبي</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2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ح</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س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خ</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كغ = 2.82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أورو</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كغ أو 666.66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ح</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س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خ</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طرد = 938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أورو</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طرد ( الأكبر من بينهما).</a:t>
            </a:r>
          </a:p>
        </p:txBody>
      </p:sp>
      <p:sp>
        <p:nvSpPr>
          <p:cNvPr id="8" name="Espace réservé du contenu 2"/>
          <p:cNvSpPr txBox="1">
            <a:spLocks/>
          </p:cNvSpPr>
          <p:nvPr/>
        </p:nvSpPr>
        <p:spPr>
          <a:xfrm>
            <a:off x="304800" y="5562600"/>
            <a:ext cx="8534400" cy="914400"/>
          </a:xfrm>
          <a:prstGeom prst="rect">
            <a:avLst/>
          </a:prstGeom>
        </p:spPr>
        <p:txBody>
          <a:bodyPr vert="horz">
            <a:normAutofit/>
          </a:bodyPr>
          <a:lstStyle/>
          <a:p>
            <a:pPr marL="0" marR="0" lvl="0" indent="233363" algn="just" defTabSz="914400" rtl="1" eaLnBrk="1" fontAlgn="auto" latinLnBrk="0" hangingPunct="1">
              <a:lnSpc>
                <a:spcPct val="100000"/>
              </a:lnSpc>
              <a:spcBef>
                <a:spcPts val="600"/>
              </a:spcBef>
              <a:spcAft>
                <a:spcPts val="0"/>
              </a:spcAft>
              <a:buClr>
                <a:srgbClr val="FF0000"/>
              </a:buClr>
              <a:buSzPct val="80000"/>
              <a:buFont typeface="Wingdings" pitchFamily="2" charset="2"/>
              <a:buChar char="§"/>
              <a:tabLst/>
              <a:defRPr/>
            </a:pP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النقل البحري ( قواعد هامبورغ): 835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ح</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س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خ</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طرد= 1159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أورو</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طرد أو 2.5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ح</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س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خ</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كغ =3.47 </a:t>
            </a:r>
            <a:r>
              <a:rPr kumimoji="0" lang="ar-DZ" sz="26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أورو</a:t>
            </a:r>
            <a:r>
              <a:rPr kumimoji="0" lang="ar-DZ"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كغ ( الأكبر من بينهما).</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685800"/>
            <a:ext cx="8458200" cy="762000"/>
          </a:xfrm>
        </p:spPr>
        <p:txBody>
          <a:bodyPr>
            <a:normAutofit/>
          </a:bodyPr>
          <a:lstStyle/>
          <a:p>
            <a:pPr marL="0" indent="0" algn="just" rtl="1">
              <a:buNone/>
            </a:pPr>
            <a:r>
              <a:rPr lang="ar-DZ" sz="3500" b="1" dirty="0" smtClean="0">
                <a:solidFill>
                  <a:srgbClr val="FF0000"/>
                </a:solidFill>
                <a:latin typeface="Times New Roman" pitchFamily="18" charset="0"/>
                <a:cs typeface="Times New Roman" pitchFamily="18" charset="0"/>
              </a:rPr>
              <a:t>ز. بوليصة تأمين </a:t>
            </a:r>
            <a:r>
              <a:rPr lang="fr-FR" sz="3500" b="1" dirty="0" smtClean="0">
                <a:solidFill>
                  <a:srgbClr val="FF0000"/>
                </a:solidFill>
                <a:latin typeface="Times New Roman" pitchFamily="18" charset="0"/>
                <a:cs typeface="Times New Roman" pitchFamily="18" charset="0"/>
              </a:rPr>
              <a:t>Ad valorem</a:t>
            </a:r>
            <a:r>
              <a:rPr lang="ar-DZ" sz="3500" b="1" dirty="0" smtClean="0">
                <a:solidFill>
                  <a:srgbClr val="FF0000"/>
                </a:solidFill>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
        <p:nvSpPr>
          <p:cNvPr id="4" name="Espace réservé du contenu 2"/>
          <p:cNvSpPr txBox="1">
            <a:spLocks/>
          </p:cNvSpPr>
          <p:nvPr/>
        </p:nvSpPr>
        <p:spPr>
          <a:xfrm>
            <a:off x="152400" y="1600200"/>
            <a:ext cx="8763000" cy="19050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28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تأمين على أساس قيمة البضاعة المصرح بها من طرف الشاحن عند الانطلاق، وهي غير إجبارية، لكنها ذات فائدة أكيدة، خاصة إذا كانت قيمة البضاعة مرتفعة، ويمكن إبرامه من طرف الشاحن مباشرة أو بوساطة وكيل النقل.</a:t>
            </a:r>
          </a:p>
        </p:txBody>
      </p:sp>
      <p:sp>
        <p:nvSpPr>
          <p:cNvPr id="6" name="Espace réservé du contenu 2"/>
          <p:cNvSpPr txBox="1">
            <a:spLocks/>
          </p:cNvSpPr>
          <p:nvPr/>
        </p:nvSpPr>
        <p:spPr>
          <a:xfrm>
            <a:off x="152400" y="3962400"/>
            <a:ext cx="8763000" cy="1981200"/>
          </a:xfrm>
          <a:prstGeom prst="rect">
            <a:avLst/>
          </a:prstGeom>
        </p:spPr>
        <p:txBody>
          <a:bodyPr vert="horz">
            <a:norm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في حالة تلف البضاعة، يتم تعويض الشاحن مباشرة من قبل شركة التأمين التي ترجع بعد ذلك ضد الناقل، وإذا كانت التلف كليا، فإن شركة التأمين تدفع التعويض المقابل للقيمة المعلنة في وقت إبرام العقد، وإذا كان الضرر جزئيًا، فسيتم تعويض التعويض عن الخسارة المتكبدة.</a:t>
            </a:r>
            <a:endParaRPr kumimoji="0" lang="fr-FR" sz="2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28600" y="1143000"/>
            <a:ext cx="8534400" cy="2895600"/>
          </a:xfrm>
          <a:prstGeom prst="rect">
            <a:avLst/>
          </a:prstGeom>
        </p:spPr>
        <p:txBody>
          <a:bodyPr vert="horz">
            <a:normAutofit lnSpcReduction="10000"/>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في حالة تلف أو ضياع البضاعة المنقولة، مسؤولية الناقل في الغالب محددة باتفاقيات دولية حسب كل نمط نقل( بحري، جوي، بري)، وبالتالي التعويض يكون أقل من القيمة الحقيقية للبضاعة التالفة أو المفقودة، وقد لا يكون هناك أي تعويض، وهذا لأن الاتفاقيات الدولية غالبا ما تعطي أفضلية للناقلين( التعويض حسب الوزن وليس القيمة، سقف التعويض أحيانا أقل من القيمة الحقيقية للبضاعة، استفادة الناقل من إعفاءات تقلص أو تلغي التعويض).</a:t>
            </a:r>
            <a:endPar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3200400" y="1219200"/>
            <a:ext cx="5562600" cy="553998"/>
          </a:xfrm>
          <a:prstGeom prst="rect">
            <a:avLst/>
          </a:prstGeom>
        </p:spPr>
        <p:txBody>
          <a:bodyPr wrap="square">
            <a:spAutoFit/>
          </a:bodyPr>
          <a:lstStyle/>
          <a:p>
            <a:pPr marL="0" indent="0" algn="just" rtl="1">
              <a:buNone/>
            </a:pPr>
            <a:r>
              <a:rPr lang="ar-DZ" sz="3000" b="1" dirty="0" smtClean="0">
                <a:latin typeface="Times New Roman" pitchFamily="18" charset="0"/>
                <a:cs typeface="Times New Roman" pitchFamily="18" charset="0"/>
              </a:rPr>
              <a:t>    يحمل مفهوم التأمين البحري معنيان</a:t>
            </a:r>
            <a:r>
              <a:rPr lang="fr-FR" sz="3000" b="1" dirty="0" smtClean="0">
                <a:latin typeface="Times New Roman" pitchFamily="18" charset="0"/>
                <a:cs typeface="Times New Roman" pitchFamily="18" charset="0"/>
              </a:rPr>
              <a:t>:</a:t>
            </a:r>
          </a:p>
        </p:txBody>
      </p:sp>
      <p:sp>
        <p:nvSpPr>
          <p:cNvPr id="6" name="Rectangle 5"/>
          <p:cNvSpPr/>
          <p:nvPr/>
        </p:nvSpPr>
        <p:spPr>
          <a:xfrm>
            <a:off x="4648200" y="457200"/>
            <a:ext cx="4039888"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2. مفهوم التأمين البحري:</a:t>
            </a:r>
            <a:endParaRPr lang="fr-FR" sz="3600" b="1" dirty="0"/>
          </a:p>
        </p:txBody>
      </p:sp>
      <p:sp>
        <p:nvSpPr>
          <p:cNvPr id="7" name="Espace réservé du contenu 3"/>
          <p:cNvSpPr txBox="1">
            <a:spLocks/>
          </p:cNvSpPr>
          <p:nvPr/>
        </p:nvSpPr>
        <p:spPr>
          <a:xfrm>
            <a:off x="2209800" y="2265402"/>
            <a:ext cx="6553200" cy="553998"/>
          </a:xfrm>
          <a:prstGeom prst="rect">
            <a:avLst/>
          </a:prstGeom>
        </p:spPr>
        <p:txBody>
          <a:bodyPr vert="horz" wrap="square">
            <a:sp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معنى ضيق: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التأمين على البضائع المنقولة بحراً</a:t>
            </a:r>
            <a:r>
              <a:rPr kumimoji="0" lang="fr-FR"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
        <p:nvSpPr>
          <p:cNvPr id="8" name="Espace réservé du contenu 3"/>
          <p:cNvSpPr txBox="1">
            <a:spLocks/>
          </p:cNvSpPr>
          <p:nvPr/>
        </p:nvSpPr>
        <p:spPr>
          <a:xfrm>
            <a:off x="1600200" y="3103602"/>
            <a:ext cx="7162800" cy="553998"/>
          </a:xfrm>
          <a:prstGeom prst="rect">
            <a:avLst/>
          </a:prstGeom>
        </p:spPr>
        <p:txBody>
          <a:bodyPr vert="horz" wrap="square">
            <a:spAutoFit/>
          </a:bodyPr>
          <a:lstStyle/>
          <a:p>
            <a:pPr marL="0" marR="0" lvl="0" indent="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DZ"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معنى واسع</a:t>
            </a:r>
            <a:r>
              <a:rPr kumimoji="0" lang="ar-SA"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تأمينات نقل البضائع أو البضائع المنقولة</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
        <p:nvSpPr>
          <p:cNvPr id="9" name="Espace réservé du contenu 3"/>
          <p:cNvSpPr txBox="1">
            <a:spLocks/>
          </p:cNvSpPr>
          <p:nvPr/>
        </p:nvSpPr>
        <p:spPr>
          <a:xfrm>
            <a:off x="457200" y="4157008"/>
            <a:ext cx="8305800" cy="1938992"/>
          </a:xfrm>
          <a:prstGeom prst="rect">
            <a:avLst/>
          </a:prstGeom>
        </p:spPr>
        <p:txBody>
          <a:bodyPr vert="horz" wrap="square">
            <a:spAutoFit/>
          </a:bodyPr>
          <a:lstStyle/>
          <a:p>
            <a:pPr lvl="0" algn="just" rtl="1">
              <a:spcBef>
                <a:spcPts val="600"/>
              </a:spcBef>
              <a:buClr>
                <a:schemeClr val="tx2"/>
              </a:buClr>
              <a:buSzPct val="73000"/>
            </a:pPr>
            <a:r>
              <a:rPr kumimoji="0" lang="ar-DZ"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يضل المعنيان مترادفان</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لأنه لا يعقل أن تقتصر التغطية التأمينية </a:t>
            </a:r>
            <a:r>
              <a:rPr lang="ar-DZ" sz="3000" b="1" dirty="0" smtClean="0">
                <a:latin typeface="Times New Roman" pitchFamily="18" charset="0"/>
                <a:cs typeface="Times New Roman" pitchFamily="18" charset="0"/>
              </a:rPr>
              <a:t>على </a:t>
            </a:r>
            <a:r>
              <a:rPr lang="ar-DZ" sz="3000" b="1" dirty="0" err="1" smtClean="0">
                <a:latin typeface="Times New Roman" pitchFamily="18" charset="0"/>
                <a:cs typeface="Times New Roman" pitchFamily="18" charset="0"/>
              </a:rPr>
              <a:t>ا</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لبضائع المنقولة بحراً فقط</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بل يجب أن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تمتد لتشمل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نقل </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بر</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جو</a:t>
            </a:r>
            <a:r>
              <a:rPr lang="ar-DZ" sz="3000" b="1" dirty="0" smtClean="0">
                <a:latin typeface="Times New Roman" pitchFamily="18" charset="0"/>
                <a:cs typeface="Times New Roman" pitchFamily="18" charset="0"/>
              </a:rPr>
              <a:t>ي للبضائع </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والطرود البريدية</a:t>
            </a:r>
            <a:r>
              <a:rPr kumimoji="0" lang="ar-DZ"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إضافة إلى النقل البحري</a:t>
            </a:r>
            <a:r>
              <a:rPr kumimoji="0" lang="fr-FR" sz="3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4151293"/>
            <a:ext cx="8305800" cy="954107"/>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أهمية </a:t>
            </a:r>
            <a:r>
              <a:rPr lang="ar-SA" sz="2800" b="1" dirty="0" smtClean="0">
                <a:solidFill>
                  <a:srgbClr val="FF0000"/>
                </a:solidFill>
                <a:latin typeface="Times New Roman" pitchFamily="18" charset="0"/>
                <a:cs typeface="Times New Roman" pitchFamily="18" charset="0"/>
              </a:rPr>
              <a:t>التأمين البحري </a:t>
            </a:r>
            <a:r>
              <a:rPr lang="ar-SA" sz="2800" b="1" dirty="0" smtClean="0">
                <a:latin typeface="Times New Roman" pitchFamily="18" charset="0"/>
                <a:cs typeface="Times New Roman" pitchFamily="18" charset="0"/>
              </a:rPr>
              <a:t>في مفهومه الواسع</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يوفر مظلة </a:t>
            </a:r>
            <a:r>
              <a:rPr lang="ar-DZ" sz="2800" b="1" dirty="0" smtClean="0">
                <a:latin typeface="Times New Roman" pitchFamily="18" charset="0"/>
                <a:cs typeface="Times New Roman" pitchFamily="18" charset="0"/>
              </a:rPr>
              <a:t>واسعة </a:t>
            </a:r>
            <a:r>
              <a:rPr lang="ar-SA" sz="2800" b="1" dirty="0" smtClean="0">
                <a:latin typeface="Times New Roman" pitchFamily="18" charset="0"/>
                <a:cs typeface="Times New Roman" pitchFamily="18" charset="0"/>
              </a:rPr>
              <a:t>لعمليات نقل البضائع</a:t>
            </a:r>
            <a:r>
              <a:rPr lang="ar-DZ" sz="2800" b="1" dirty="0" smtClean="0">
                <a:latin typeface="Times New Roman" pitchFamily="18" charset="0"/>
                <a:cs typeface="Times New Roman" pitchFamily="18" charset="0"/>
              </a:rPr>
              <a:t>،</a:t>
            </a:r>
            <a:r>
              <a:rPr lang="ar-SA" sz="2800" b="1" dirty="0" smtClean="0">
                <a:latin typeface="Times New Roman" pitchFamily="18" charset="0"/>
                <a:cs typeface="Times New Roman" pitchFamily="18" charset="0"/>
              </a:rPr>
              <a:t> مما </a:t>
            </a:r>
            <a:r>
              <a:rPr lang="ar-SA" sz="2800" b="1" dirty="0" err="1" smtClean="0">
                <a:latin typeface="Times New Roman" pitchFamily="18" charset="0"/>
                <a:cs typeface="Times New Roman" pitchFamily="18" charset="0"/>
              </a:rPr>
              <a:t>ي</a:t>
            </a:r>
            <a:r>
              <a:rPr lang="ar-DZ" sz="2800" b="1" dirty="0" err="1" smtClean="0">
                <a:latin typeface="Times New Roman" pitchFamily="18" charset="0"/>
                <a:cs typeface="Times New Roman" pitchFamily="18" charset="0"/>
              </a:rPr>
              <a:t>سا</a:t>
            </a:r>
            <a:r>
              <a:rPr lang="ar-SA" sz="2800" b="1" dirty="0" smtClean="0">
                <a:latin typeface="Times New Roman" pitchFamily="18" charset="0"/>
                <a:cs typeface="Times New Roman" pitchFamily="18" charset="0"/>
              </a:rPr>
              <a:t>هم في تطوير </a:t>
            </a:r>
            <a:r>
              <a:rPr lang="ar-DZ" sz="2800" b="1" dirty="0" smtClean="0">
                <a:latin typeface="Times New Roman" pitchFamily="18" charset="0"/>
                <a:cs typeface="Times New Roman" pitchFamily="18" charset="0"/>
              </a:rPr>
              <a:t>التجارة الدولية.</a:t>
            </a:r>
            <a:endParaRPr lang="fr-FR" sz="2800" b="1" dirty="0">
              <a:latin typeface="Times New Roman" pitchFamily="18" charset="0"/>
              <a:cs typeface="Times New Roman" pitchFamily="18" charset="0"/>
            </a:endParaRPr>
          </a:p>
        </p:txBody>
      </p:sp>
      <p:sp>
        <p:nvSpPr>
          <p:cNvPr id="5" name="Rectangle 4"/>
          <p:cNvSpPr/>
          <p:nvPr/>
        </p:nvSpPr>
        <p:spPr>
          <a:xfrm>
            <a:off x="457200" y="1510605"/>
            <a:ext cx="8229600" cy="1384995"/>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مصطلح </a:t>
            </a:r>
            <a:r>
              <a:rPr lang="ar-SA" sz="2800" b="1" dirty="0" smtClean="0">
                <a:solidFill>
                  <a:srgbClr val="FF0000"/>
                </a:solidFill>
                <a:latin typeface="Times New Roman" pitchFamily="18" charset="0"/>
                <a:cs typeface="Times New Roman" pitchFamily="18" charset="0"/>
              </a:rPr>
              <a:t>التامين البحري</a:t>
            </a:r>
            <a:r>
              <a:rPr lang="ar-DZ" sz="2800" b="1" dirty="0" smtClean="0">
                <a:solidFill>
                  <a:srgbClr val="FF0000"/>
                </a:solidFill>
                <a:latin typeface="Times New Roman" pitchFamily="18" charset="0"/>
                <a:cs typeface="Times New Roman" pitchFamily="18" charset="0"/>
              </a:rPr>
              <a:t> </a:t>
            </a:r>
            <a:r>
              <a:rPr lang="ar-SA" sz="2800" b="1" dirty="0" smtClean="0">
                <a:latin typeface="Times New Roman" pitchFamily="18" charset="0"/>
                <a:cs typeface="Times New Roman" pitchFamily="18" charset="0"/>
              </a:rPr>
              <a:t>لا يقصد به التأمين على البضائع المنقولة بحرا فقط دون غيرها</a:t>
            </a:r>
            <a:r>
              <a:rPr lang="ar-DZ" sz="2800" b="1" dirty="0" smtClean="0">
                <a:latin typeface="Times New Roman" pitchFamily="18" charset="0"/>
                <a:cs typeface="Times New Roman" pitchFamily="18" charset="0"/>
              </a:rPr>
              <a:t>،</a:t>
            </a:r>
            <a:r>
              <a:rPr lang="ar-SA"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بل </a:t>
            </a:r>
            <a:r>
              <a:rPr lang="ar-SA" sz="2800" b="1" dirty="0" smtClean="0">
                <a:latin typeface="Times New Roman" pitchFamily="18" charset="0"/>
                <a:cs typeface="Times New Roman" pitchFamily="18" charset="0"/>
              </a:rPr>
              <a:t>تأمينات نقل البضائع بكل وسائط النقل</a:t>
            </a: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سواء كانت بحرية </a:t>
            </a:r>
            <a:r>
              <a:rPr lang="ar-DZ" sz="2800" b="1" dirty="0" err="1" smtClean="0">
                <a:latin typeface="Times New Roman" pitchFamily="18" charset="0"/>
                <a:cs typeface="Times New Roman" pitchFamily="18" charset="0"/>
              </a:rPr>
              <a:t>أ</a:t>
            </a:r>
            <a:r>
              <a:rPr lang="ar-SA" sz="2800" b="1" dirty="0" smtClean="0">
                <a:latin typeface="Times New Roman" pitchFamily="18" charset="0"/>
                <a:cs typeface="Times New Roman" pitchFamily="18" charset="0"/>
              </a:rPr>
              <a:t>و برية </a:t>
            </a:r>
            <a:r>
              <a:rPr lang="ar-DZ" sz="2800" b="1" dirty="0" err="1" smtClean="0">
                <a:latin typeface="Times New Roman" pitchFamily="18" charset="0"/>
                <a:cs typeface="Times New Roman" pitchFamily="18" charset="0"/>
              </a:rPr>
              <a:t>أ</a:t>
            </a:r>
            <a:r>
              <a:rPr lang="ar-SA" sz="2800" b="1" dirty="0" smtClean="0">
                <a:latin typeface="Times New Roman" pitchFamily="18" charset="0"/>
                <a:cs typeface="Times New Roman" pitchFamily="18" charset="0"/>
              </a:rPr>
              <a:t>و جوية </a:t>
            </a:r>
            <a:r>
              <a:rPr lang="ar-DZ" sz="2800" b="1" dirty="0" smtClean="0">
                <a:latin typeface="Times New Roman" pitchFamily="18" charset="0"/>
                <a:cs typeface="Times New Roman" pitchFamily="18" charset="0"/>
              </a:rPr>
              <a:t>أ</a:t>
            </a:r>
            <a:r>
              <a:rPr lang="ar-SA" sz="2800" b="1" dirty="0" smtClean="0">
                <a:latin typeface="Times New Roman" pitchFamily="18" charset="0"/>
                <a:cs typeface="Times New Roman" pitchFamily="18" charset="0"/>
              </a:rPr>
              <a:t>و طرود بريدية</a:t>
            </a:r>
            <a:r>
              <a:rPr lang="fr-FR" sz="2800" b="1" dirty="0" smtClean="0">
                <a:latin typeface="Times New Roman" pitchFamily="18" charset="0"/>
                <a:cs typeface="Times New Roman" pitchFamily="18" charset="0"/>
              </a:rPr>
              <a:t>.</a:t>
            </a:r>
            <a:endParaRPr lang="fr-FR" sz="2800" dirty="0"/>
          </a:p>
        </p:txBody>
      </p:sp>
      <p:sp>
        <p:nvSpPr>
          <p:cNvPr id="6" name="Rectangle 5"/>
          <p:cNvSpPr/>
          <p:nvPr/>
        </p:nvSpPr>
        <p:spPr>
          <a:xfrm>
            <a:off x="7010400" y="762000"/>
            <a:ext cx="1457450"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ملاحظة:</a:t>
            </a:r>
            <a:endParaRPr lang="fr-FR" sz="3600" dirty="0"/>
          </a:p>
        </p:txBody>
      </p:sp>
      <p:sp>
        <p:nvSpPr>
          <p:cNvPr id="7" name="Rectangle 6"/>
          <p:cNvSpPr/>
          <p:nvPr/>
        </p:nvSpPr>
        <p:spPr>
          <a:xfrm>
            <a:off x="7086600" y="3239869"/>
            <a:ext cx="1457450" cy="646331"/>
          </a:xfrm>
          <a:prstGeom prst="rect">
            <a:avLst/>
          </a:prstGeom>
        </p:spPr>
        <p:txBody>
          <a:bodyPr wrap="none">
            <a:spAutoFit/>
          </a:bodyPr>
          <a:lstStyle/>
          <a:p>
            <a:r>
              <a:rPr lang="ar-DZ" sz="3600" b="1" dirty="0" smtClean="0">
                <a:solidFill>
                  <a:srgbClr val="FF0000"/>
                </a:solidFill>
                <a:latin typeface="Times New Roman" pitchFamily="18" charset="0"/>
                <a:cs typeface="Times New Roman" pitchFamily="18" charset="0"/>
              </a:rPr>
              <a:t>ملاحظة:</a:t>
            </a:r>
            <a:endParaRPr lang="fr-FR"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00400" y="1600200"/>
            <a:ext cx="5486400" cy="838200"/>
          </a:xfrm>
        </p:spPr>
        <p:txBody>
          <a:bodyPr>
            <a:normAutofit/>
          </a:bodyPr>
          <a:lstStyle/>
          <a:p>
            <a:pPr marL="3175" indent="12700" algn="just" rtl="1">
              <a:buNone/>
            </a:pPr>
            <a:r>
              <a:rPr lang="ar-DZ" sz="3600" b="1" dirty="0" smtClean="0">
                <a:solidFill>
                  <a:srgbClr val="FF0000"/>
                </a:solidFill>
                <a:latin typeface="Times New Roman" pitchFamily="18" charset="0"/>
                <a:cs typeface="Times New Roman" pitchFamily="18" charset="0"/>
              </a:rPr>
              <a:t>3. تعريف عقد التأمين البحري:</a:t>
            </a:r>
            <a:endParaRPr lang="ar-DZ" sz="3600" b="1" dirty="0" smtClean="0"/>
          </a:p>
        </p:txBody>
      </p:sp>
      <p:sp>
        <p:nvSpPr>
          <p:cNvPr id="4" name="Espace réservé du contenu 2"/>
          <p:cNvSpPr txBox="1">
            <a:spLocks/>
          </p:cNvSpPr>
          <p:nvPr/>
        </p:nvSpPr>
        <p:spPr>
          <a:xfrm>
            <a:off x="304800" y="2895600"/>
            <a:ext cx="8534400" cy="2209800"/>
          </a:xfrm>
          <a:prstGeom prst="rect">
            <a:avLst/>
          </a:prstGeom>
        </p:spPr>
        <p:txBody>
          <a:bodyPr vert="horz">
            <a:normAutofit/>
          </a:bodyPr>
          <a:lstStyle/>
          <a:p>
            <a:pPr marL="3175" marR="0" lvl="0" indent="12700" algn="just" defTabSz="914400" rtl="1" eaLnBrk="1" fontAlgn="auto" latinLnBrk="0" hangingPunct="1">
              <a:lnSpc>
                <a:spcPct val="100000"/>
              </a:lnSpc>
              <a:spcBef>
                <a:spcPts val="600"/>
              </a:spcBef>
              <a:spcAft>
                <a:spcPts val="0"/>
              </a:spcAft>
              <a:buClr>
                <a:schemeClr val="tx2"/>
              </a:buClr>
              <a:buSzPct val="73000"/>
              <a:buFont typeface="Wingdings 2"/>
              <a:buNone/>
              <a:tabLst/>
              <a:defRPr/>
            </a:pP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عقد يرضى بمقتضاه مؤمن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شركة التأمين)</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بتعويض مؤمن له</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(الشاحن، الناقل)</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عن الضرر اللاحق به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خلال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رحلة بحرية عن هلاك حقيقي لقيمة ما</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مقابل دفع قسط</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على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 لا يتجاوز التعويض قيمة ال</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شياء الهالكة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95800" y="1828800"/>
            <a:ext cx="4267200" cy="685800"/>
          </a:xfrm>
        </p:spPr>
        <p:txBody>
          <a:bodyPr>
            <a:normAutofit/>
          </a:bodyPr>
          <a:lstStyle/>
          <a:p>
            <a:pPr marL="0" indent="0" algn="just" rtl="1">
              <a:lnSpc>
                <a:spcPct val="90000"/>
              </a:lnSpc>
              <a:buNone/>
            </a:pPr>
            <a:r>
              <a:rPr lang="ar-DZ" sz="3600" b="1" dirty="0" smtClean="0">
                <a:solidFill>
                  <a:srgbClr val="FF0000"/>
                </a:solidFill>
                <a:latin typeface="Times New Roman" pitchFamily="18" charset="0"/>
                <a:cs typeface="Times New Roman" pitchFamily="18" charset="0"/>
              </a:rPr>
              <a:t>أ. </a:t>
            </a:r>
            <a:r>
              <a:rPr lang="ar-SA" sz="3600" b="1" dirty="0" smtClean="0">
                <a:solidFill>
                  <a:srgbClr val="FF0000"/>
                </a:solidFill>
                <a:latin typeface="Times New Roman" pitchFamily="18" charset="0"/>
                <a:cs typeface="Times New Roman" pitchFamily="18" charset="0"/>
              </a:rPr>
              <a:t>القرض البحري :</a:t>
            </a:r>
            <a:endParaRPr lang="ar-DZ" sz="3600" b="1" dirty="0" smtClean="0">
              <a:latin typeface="Times New Roman" pitchFamily="18" charset="0"/>
              <a:cs typeface="Times New Roman" pitchFamily="18" charset="0"/>
            </a:endParaRPr>
          </a:p>
          <a:p>
            <a:endParaRPr lang="fr-FR" sz="3600" dirty="0"/>
          </a:p>
        </p:txBody>
      </p:sp>
      <p:sp>
        <p:nvSpPr>
          <p:cNvPr id="4" name="Rectangle 3"/>
          <p:cNvSpPr/>
          <p:nvPr/>
        </p:nvSpPr>
        <p:spPr>
          <a:xfrm>
            <a:off x="3352800" y="685800"/>
            <a:ext cx="5533887" cy="707886"/>
          </a:xfrm>
          <a:prstGeom prst="rect">
            <a:avLst/>
          </a:prstGeom>
        </p:spPr>
        <p:txBody>
          <a:bodyPr wrap="none">
            <a:spAutoFit/>
          </a:bodyPr>
          <a:lstStyle/>
          <a:p>
            <a:r>
              <a:rPr lang="ar-DZ" sz="4000" b="1" dirty="0" smtClean="0">
                <a:solidFill>
                  <a:srgbClr val="FF0000"/>
                </a:solidFill>
                <a:latin typeface="Times New Roman" pitchFamily="18" charset="0"/>
                <a:cs typeface="Times New Roman" pitchFamily="18" charset="0"/>
              </a:rPr>
              <a:t>4. نشأة وتطور التأمين البحري: </a:t>
            </a:r>
            <a:endParaRPr lang="fr-FR" sz="4000" b="1" dirty="0"/>
          </a:p>
        </p:txBody>
      </p:sp>
      <p:sp>
        <p:nvSpPr>
          <p:cNvPr id="6" name="Espace réservé du contenu 2"/>
          <p:cNvSpPr txBox="1">
            <a:spLocks/>
          </p:cNvSpPr>
          <p:nvPr/>
        </p:nvSpPr>
        <p:spPr>
          <a:xfrm>
            <a:off x="304800" y="2819400"/>
            <a:ext cx="8458200" cy="2514600"/>
          </a:xfrm>
          <a:prstGeom prst="rect">
            <a:avLst/>
          </a:prstGeom>
        </p:spPr>
        <p:txBody>
          <a:bodyPr vert="horz">
            <a:noAutofit/>
          </a:bodyPr>
          <a:lstStyle/>
          <a:p>
            <a:pPr marL="0" marR="0" lvl="0" indent="0" algn="just" defTabSz="914400" rtl="1" eaLnBrk="1" fontAlgn="auto" latinLnBrk="0" hangingPunct="1">
              <a:lnSpc>
                <a:spcPct val="90000"/>
              </a:lnSpc>
              <a:spcBef>
                <a:spcPts val="600"/>
              </a:spcBef>
              <a:spcAft>
                <a:spcPts val="0"/>
              </a:spcAft>
              <a:buClr>
                <a:schemeClr val="tx2"/>
              </a:buClr>
              <a:buSzPct val="73000"/>
              <a:buFont typeface="Wingdings 2"/>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ظهر في القرن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16 </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م</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مجموعة من الممولين يقرضون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صحاب السفن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قرضا برهن السفين</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ة</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وما عليها من بضائع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بفائد</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مرتفعة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و</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يسترد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صل القرض </a:t>
            </a:r>
            <a:r>
              <a:rPr kumimoji="0" lang="ar-SA"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و</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ف</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ائدة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عند وصول السفين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سالم</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لي ميناء الوصول</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ما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ذا فقدت السفين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ثناء الرحل</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ف</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ن التزام المدين في سداد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صل القرض والفوائد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سقط.</a:t>
            </a: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90000"/>
              </a:lnSpc>
              <a:spcBef>
                <a:spcPts val="600"/>
              </a:spcBef>
              <a:spcAft>
                <a:spcPts val="0"/>
              </a:spcAft>
              <a:buClr>
                <a:schemeClr val="tx2"/>
              </a:buClr>
              <a:buSzPct val="73000"/>
              <a:buFont typeface="Wingdings 2"/>
              <a:buNone/>
              <a:tabLst/>
              <a:defRPr/>
            </a:pP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Char char=""/>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1470</TotalTime>
  <Words>4170</Words>
  <Application>Microsoft Office PowerPoint</Application>
  <PresentationFormat>Affichage à l'écran (4:3)</PresentationFormat>
  <Paragraphs>392</Paragraphs>
  <Slides>57</Slides>
  <Notes>0</Notes>
  <HiddenSlides>0</HiddenSlides>
  <MMClips>0</MMClips>
  <ScaleCrop>false</ScaleCrop>
  <HeadingPairs>
    <vt:vector size="4" baseType="variant">
      <vt:variant>
        <vt:lpstr>Thème</vt:lpstr>
      </vt:variant>
      <vt:variant>
        <vt:i4>1</vt:i4>
      </vt:variant>
      <vt:variant>
        <vt:lpstr>Titres des diapositives</vt:lpstr>
      </vt:variant>
      <vt:variant>
        <vt:i4>57</vt:i4>
      </vt:variant>
    </vt:vector>
  </HeadingPairs>
  <TitlesOfParts>
    <vt:vector size="58" baseType="lpstr">
      <vt:lpstr>Opulent</vt:lpstr>
      <vt:lpstr>Diapositive 1</vt:lpstr>
      <vt:lpstr>Diapositive 2</vt:lpstr>
      <vt:lpstr>عناصر المحاضرة:</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155</cp:revision>
  <dcterms:created xsi:type="dcterms:W3CDTF">2019-11-20T15:44:09Z</dcterms:created>
  <dcterms:modified xsi:type="dcterms:W3CDTF">2021-01-28T10:21:13Z</dcterms:modified>
</cp:coreProperties>
</file>