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3" r:id="rId2"/>
    <p:sldId id="274" r:id="rId3"/>
    <p:sldId id="275" r:id="rId4"/>
    <p:sldId id="278" r:id="rId5"/>
    <p:sldId id="279" r:id="rId6"/>
    <p:sldId id="280" r:id="rId7"/>
    <p:sldId id="281" r:id="rId8"/>
    <p:sldId id="282" r:id="rId9"/>
    <p:sldId id="259" r:id="rId10"/>
    <p:sldId id="283" r:id="rId11"/>
    <p:sldId id="284" r:id="rId12"/>
    <p:sldId id="285"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3907" autoAdjust="0"/>
  </p:normalViewPr>
  <p:slideViewPr>
    <p:cSldViewPr>
      <p:cViewPr varScale="1">
        <p:scale>
          <a:sx n="68" d="100"/>
          <a:sy n="68" d="100"/>
        </p:scale>
        <p:origin x="-1434" y="-108"/>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7A05DE-6248-44C2-9900-0CC5ECC86B95}" type="datetimeFigureOut">
              <a:rPr lang="fr-FR" smtClean="0"/>
              <a:pPr/>
              <a:t>27/01/2021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84858-AF2C-4BB6-84E2-8E05A59CC14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27/01/2021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C3C7E-3EAE-4F33-A647-59F14BAE280D}" type="datetimeFigureOut">
              <a:rPr lang="fr-FR" smtClean="0"/>
              <a:pPr/>
              <a:t>27/01/2021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14266-F9A2-48E1-A843-8176C59144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noAutofit/>
          </a:bodyPr>
          <a:lstStyle/>
          <a:p>
            <a:r>
              <a:rPr lang="en-US" sz="2800" dirty="0" smtClean="0">
                <a:solidFill>
                  <a:schemeClr val="tx1"/>
                </a:solidFill>
              </a:rPr>
              <a:t>The marketing environment consists of a microenvironment and a </a:t>
            </a:r>
            <a:r>
              <a:rPr lang="en-US" sz="2800" dirty="0" err="1" smtClean="0">
                <a:solidFill>
                  <a:schemeClr val="tx1"/>
                </a:solidFill>
              </a:rPr>
              <a:t>macroenvironment</a:t>
            </a:r>
            <a:r>
              <a:rPr lang="en-US" sz="2800" dirty="0" smtClean="0">
                <a:solidFill>
                  <a:schemeClr val="tx1"/>
                </a:solidFill>
              </a:rPr>
              <a:t>.</a:t>
            </a:r>
          </a:p>
          <a:p>
            <a:r>
              <a:rPr lang="en-US" sz="2800" dirty="0" smtClean="0">
                <a:solidFill>
                  <a:schemeClr val="tx1"/>
                </a:solidFill>
              </a:rPr>
              <a:t>The </a:t>
            </a:r>
            <a:r>
              <a:rPr lang="en-US" sz="2800" b="1" dirty="0" smtClean="0">
                <a:solidFill>
                  <a:schemeClr val="tx1"/>
                </a:solidFill>
              </a:rPr>
              <a:t>microenvironment </a:t>
            </a:r>
            <a:r>
              <a:rPr lang="en-US" sz="2800" dirty="0" smtClean="0">
                <a:solidFill>
                  <a:schemeClr val="tx1"/>
                </a:solidFill>
              </a:rPr>
              <a:t>consists of the forces close to the company that affect its ability to serve its customers – the company, suppliers, marketing channel firms, customer markets, competitors and publics. The </a:t>
            </a:r>
            <a:r>
              <a:rPr lang="en-US" sz="2800" b="1" dirty="0" err="1" smtClean="0">
                <a:solidFill>
                  <a:schemeClr val="tx1"/>
                </a:solidFill>
              </a:rPr>
              <a:t>macroenvironment</a:t>
            </a:r>
            <a:r>
              <a:rPr lang="en-US" sz="2800" b="1" dirty="0" smtClean="0">
                <a:solidFill>
                  <a:schemeClr val="tx1"/>
                </a:solidFill>
              </a:rPr>
              <a:t> </a:t>
            </a:r>
            <a:r>
              <a:rPr lang="en-US" sz="2800" dirty="0" smtClean="0">
                <a:solidFill>
                  <a:schemeClr val="tx1"/>
                </a:solidFill>
              </a:rPr>
              <a:t>consists of the larger societal forces that affect the whole microenvironment – demographic, economic, natural, technological, political and cultural forces. We look first at the company’s microenvironment.</a:t>
            </a:r>
          </a:p>
          <a:p>
            <a:pPr eaLnBrk="1" hangingPunct="1"/>
            <a:r>
              <a:rPr lang="en-US" sz="2800" dirty="0" smtClean="0">
                <a:solidFill>
                  <a:schemeClr val="tx1"/>
                </a:solidFill>
                <a:latin typeface="Garamond" pitchFamily="18" charset="0"/>
              </a:rPr>
              <a:t/>
            </a:r>
            <a:br>
              <a:rPr lang="en-US" sz="2800" dirty="0" smtClean="0">
                <a:solidFill>
                  <a:schemeClr val="tx1"/>
                </a:solidFill>
                <a:latin typeface="Garamond" pitchFamily="18" charset="0"/>
              </a:rPr>
            </a:br>
            <a:endParaRPr lang="en-US" sz="2800" b="1" i="1" dirty="0" smtClean="0">
              <a:solidFill>
                <a:schemeClr val="tx1"/>
              </a:solidFill>
              <a:latin typeface="Garamond" pitchFamily="18" charset="0"/>
            </a:endParaRPr>
          </a:p>
        </p:txBody>
      </p:sp>
      <p:sp>
        <p:nvSpPr>
          <p:cNvPr id="8"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2"/>
          <p:cNvSpPr>
            <a:spLocks noChangeArrowheads="1"/>
          </p:cNvSpPr>
          <p:nvPr/>
        </p:nvSpPr>
        <p:spPr bwMode="auto">
          <a:xfrm>
            <a:off x="0" y="1142984"/>
            <a:ext cx="8501090" cy="5324535"/>
          </a:xfrm>
          <a:prstGeom prst="rect">
            <a:avLst/>
          </a:prstGeom>
          <a:noFill/>
          <a:ln w="9525">
            <a:noFill/>
            <a:miter lim="800000"/>
            <a:headEnd/>
            <a:tailEnd/>
          </a:ln>
        </p:spPr>
        <p:txBody>
          <a:bodyPr wrap="square">
            <a:spAutoFit/>
          </a:bodyPr>
          <a:lstStyle/>
          <a:p>
            <a:r>
              <a:rPr lang="en-US" sz="2000" b="1" i="1" u="sng" dirty="0"/>
              <a:t>6- Publics</a:t>
            </a:r>
          </a:p>
          <a:p>
            <a:r>
              <a:rPr lang="en-US" sz="1600" dirty="0"/>
              <a:t>The company’s marketing environment also includes various publics. A </a:t>
            </a:r>
            <a:r>
              <a:rPr lang="en-US" sz="1600" b="1" dirty="0"/>
              <a:t>public </a:t>
            </a:r>
            <a:r>
              <a:rPr lang="en-US" sz="1600" dirty="0"/>
              <a:t>is any group that has an actual or potential interest in or impact on an </a:t>
            </a:r>
            <a:r>
              <a:rPr lang="en-US" sz="1600" dirty="0" err="1"/>
              <a:t>organisation’s</a:t>
            </a:r>
            <a:r>
              <a:rPr lang="en-US" sz="1600" dirty="0"/>
              <a:t> ability to achieve its objectives. </a:t>
            </a:r>
            <a:r>
              <a:rPr lang="en-US" sz="1600" b="1" i="1" u="sng" dirty="0"/>
              <a:t>Figure 3.4</a:t>
            </a:r>
            <a:r>
              <a:rPr lang="en-US" sz="1600" dirty="0"/>
              <a:t> shows seven types of public:</a:t>
            </a:r>
          </a:p>
          <a:p>
            <a:r>
              <a:rPr lang="en-US" sz="1600" dirty="0"/>
              <a:t>1. </a:t>
            </a:r>
            <a:r>
              <a:rPr lang="en-US" sz="1600" i="1" dirty="0"/>
              <a:t>Financial publics</a:t>
            </a:r>
            <a:r>
              <a:rPr lang="en-US" sz="1600" dirty="0"/>
              <a:t>. Financial publics influence the company’s ability to obtain funds. Banks, investment houses and stockholders are the principal financial publics.</a:t>
            </a:r>
          </a:p>
          <a:p>
            <a:r>
              <a:rPr lang="en-US" sz="1600" dirty="0"/>
              <a:t>2. </a:t>
            </a:r>
            <a:r>
              <a:rPr lang="en-US" sz="1600" i="1" dirty="0"/>
              <a:t>Media publics</a:t>
            </a:r>
            <a:r>
              <a:rPr lang="en-US" sz="1600" dirty="0"/>
              <a:t>. Media publics include newspapers, magazines and radio and television stations that carry news, features and editorial opinion.</a:t>
            </a:r>
          </a:p>
          <a:p>
            <a:r>
              <a:rPr lang="en-US" sz="1600" dirty="0"/>
              <a:t>3. </a:t>
            </a:r>
            <a:r>
              <a:rPr lang="en-US" sz="1600" i="1" dirty="0"/>
              <a:t>Government publics</a:t>
            </a:r>
            <a:r>
              <a:rPr lang="en-US" sz="1600" dirty="0"/>
              <a:t>. Management must take government developments into account. Marketers must often consult the company’s lawyers on issues of product safety, truth in advertising and other matters.</a:t>
            </a:r>
          </a:p>
          <a:p>
            <a:r>
              <a:rPr lang="en-US" sz="1600" dirty="0"/>
              <a:t>4. </a:t>
            </a:r>
            <a:r>
              <a:rPr lang="en-US" sz="1600" i="1" dirty="0"/>
              <a:t>Citizen action publics</a:t>
            </a:r>
            <a:r>
              <a:rPr lang="en-US" sz="1600" dirty="0"/>
              <a:t>. A company’s marketing decisions may be questioned by consumer </a:t>
            </a:r>
            <a:r>
              <a:rPr lang="en-US" sz="1600" dirty="0" err="1"/>
              <a:t>organisations</a:t>
            </a:r>
            <a:r>
              <a:rPr lang="en-US" sz="1600" dirty="0"/>
              <a:t>, environmental groups, minority groups and other pressure groups (see Marketing Insights 3.1). Its public relations department can help it stay in touch with consumer and citizen groups.</a:t>
            </a:r>
          </a:p>
          <a:p>
            <a:r>
              <a:rPr lang="en-US" sz="1600" dirty="0"/>
              <a:t>5. </a:t>
            </a:r>
            <a:r>
              <a:rPr lang="en-US" sz="1600" i="1" dirty="0"/>
              <a:t>Local publics</a:t>
            </a:r>
            <a:r>
              <a:rPr lang="en-US" sz="1600" dirty="0"/>
              <a:t>. Every company has local publics, such as </a:t>
            </a:r>
            <a:r>
              <a:rPr lang="en-US" sz="1600" dirty="0" err="1"/>
              <a:t>neighbourhood</a:t>
            </a:r>
            <a:r>
              <a:rPr lang="en-US" sz="1600" dirty="0"/>
              <a:t> residents and community </a:t>
            </a:r>
            <a:r>
              <a:rPr lang="en-US" sz="1600" dirty="0" err="1"/>
              <a:t>organisations</a:t>
            </a:r>
            <a:r>
              <a:rPr lang="en-US" sz="1600" dirty="0"/>
              <a:t>. Large companies usually appoint a community-relations officer to deal with the community, attend meetings, answer questions and contribute to worthwhile causes.</a:t>
            </a:r>
          </a:p>
          <a:p>
            <a:r>
              <a:rPr lang="en-US" sz="1600" dirty="0"/>
              <a:t>6. </a:t>
            </a:r>
            <a:r>
              <a:rPr lang="en-US" sz="1600" i="1" dirty="0"/>
              <a:t>General public</a:t>
            </a:r>
            <a:r>
              <a:rPr lang="en-US" sz="1600" dirty="0"/>
              <a:t>. A company needs to be concerned about the general public’s attitude towards its products and activities. The public’s image of the company affects its buying. Thus, many large corporations invest huge sums of money to promote and build a healthy corporate image.</a:t>
            </a:r>
          </a:p>
        </p:txBody>
      </p:sp>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377825" y="1071546"/>
            <a:ext cx="8208963" cy="4949842"/>
          </a:xfrm>
          <a:prstGeom prst="rect">
            <a:avLst/>
          </a:prstGeom>
          <a:noFill/>
          <a:ln w="9525">
            <a:noFill/>
            <a:miter lim="800000"/>
            <a:headEnd/>
            <a:tailEnd/>
          </a:ln>
        </p:spPr>
      </p:pic>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319231"/>
            <a:ext cx="8501090" cy="4752975"/>
          </a:xfrm>
          <a:prstGeom prst="rect">
            <a:avLst/>
          </a:prstGeom>
          <a:noFill/>
          <a:ln w="9525">
            <a:noFill/>
            <a:miter lim="800000"/>
            <a:headEnd/>
            <a:tailEnd/>
          </a:ln>
        </p:spPr>
      </p:pic>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92"/>
          <p:cNvPicPr>
            <a:picLocks noChangeAspect="1" noChangeArrowheads="1"/>
          </p:cNvPicPr>
          <p:nvPr/>
        </p:nvPicPr>
        <p:blipFill>
          <a:blip r:embed="rId3"/>
          <a:srcRect/>
          <a:stretch>
            <a:fillRect/>
          </a:stretch>
        </p:blipFill>
        <p:spPr bwMode="auto">
          <a:xfrm>
            <a:off x="214282" y="1214422"/>
            <a:ext cx="8286808" cy="4643470"/>
          </a:xfrm>
          <a:prstGeom prst="rect">
            <a:avLst/>
          </a:prstGeom>
          <a:noFill/>
          <a:ln w="9525">
            <a:noFill/>
            <a:miter lim="800000"/>
            <a:headEnd/>
            <a:tailEnd/>
          </a:ln>
        </p:spPr>
      </p:pic>
      <p:sp>
        <p:nvSpPr>
          <p:cNvPr id="9" name="Titre 1"/>
          <p:cNvSpPr txBox="1">
            <a:spLocks noGrp="1"/>
          </p:cNvSpPr>
          <p:nvPr>
            <p:ph type="ctrTitle"/>
          </p:nvPr>
        </p:nvSpPr>
        <p:spPr>
          <a:xfrm>
            <a:off x="214282" y="214291"/>
            <a:ext cx="7929618" cy="571504"/>
          </a:xfrm>
          <a:prstGeom prst="rect">
            <a:avLst/>
          </a:prstGeom>
          <a:solidFill>
            <a:schemeClr val="accent6"/>
          </a:solidFill>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محاضرات التسويق الداخلي المصرفي/د.</a:t>
            </a:r>
            <a:r>
              <a:rPr lang="ar-DZ" sz="3600" b="1" dirty="0" err="1" smtClean="0"/>
              <a:t>براهيمي</a:t>
            </a:r>
            <a:r>
              <a:rPr lang="ar-DZ" sz="3600" b="1" dirty="0" smtClean="0"/>
              <a:t> فاروق</a:t>
            </a:r>
            <a:endParaRPr lang="fr-FR"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36"/>
          <p:cNvPicPr>
            <a:picLocks noChangeAspect="1" noChangeArrowheads="1"/>
          </p:cNvPicPr>
          <p:nvPr/>
        </p:nvPicPr>
        <p:blipFill>
          <a:blip r:embed="rId3"/>
          <a:srcRect/>
          <a:stretch>
            <a:fillRect/>
          </a:stretch>
        </p:blipFill>
        <p:spPr bwMode="auto">
          <a:xfrm>
            <a:off x="0" y="1714488"/>
            <a:ext cx="8572528" cy="3571900"/>
          </a:xfrm>
          <a:prstGeom prst="rect">
            <a:avLst/>
          </a:prstGeom>
          <a:noFill/>
          <a:ln w="9525">
            <a:noFill/>
            <a:miter lim="800000"/>
            <a:headEnd/>
            <a:tailEnd/>
          </a:ln>
        </p:spPr>
      </p:pic>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600" b="1" dirty="0" smtClean="0"/>
              <a:t>محاضرات التسويق الداخلي المصرفي/د.</a:t>
            </a:r>
            <a:r>
              <a:rPr lang="ar-DZ" sz="3600" b="1" dirty="0" err="1" smtClean="0"/>
              <a:t>براهيمي</a:t>
            </a:r>
            <a:r>
              <a:rPr lang="ar-DZ" sz="3600" b="1" dirty="0" smtClean="0"/>
              <a:t> فاروق</a:t>
            </a:r>
            <a:endParaRPr lang="fr-FR" sz="40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282" y="1571612"/>
            <a:ext cx="8215339" cy="3429007"/>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5"/>
          <p:cNvSpPr>
            <a:spLocks noChangeArrowheads="1"/>
          </p:cNvSpPr>
          <p:nvPr/>
        </p:nvSpPr>
        <p:spPr bwMode="auto">
          <a:xfrm>
            <a:off x="322262" y="1357298"/>
            <a:ext cx="7821638" cy="3478212"/>
          </a:xfrm>
          <a:prstGeom prst="rect">
            <a:avLst/>
          </a:prstGeom>
          <a:noFill/>
          <a:ln w="9525">
            <a:noFill/>
            <a:miter lim="800000"/>
            <a:headEnd/>
            <a:tailEnd/>
          </a:ln>
        </p:spPr>
        <p:txBody>
          <a:bodyPr wrap="square">
            <a:spAutoFit/>
          </a:bodyPr>
          <a:lstStyle/>
          <a:p>
            <a:r>
              <a:rPr lang="en-US" sz="2400" b="1" i="1" u="sng" dirty="0"/>
              <a:t>2- Suppliers</a:t>
            </a:r>
          </a:p>
          <a:p>
            <a:r>
              <a:rPr lang="en-US" b="1" dirty="0"/>
              <a:t>Suppliers </a:t>
            </a:r>
            <a:r>
              <a:rPr lang="en-US" dirty="0"/>
              <a:t>are an important link in the company’s overall customer value delivery system. They provide the resources needed by the company to produce its goods and services. Supplier developments can seriously affect marketing. Marketing managers must watch supply availability – supply shortages or delays, </a:t>
            </a:r>
            <a:r>
              <a:rPr lang="en-US" dirty="0" err="1"/>
              <a:t>labour</a:t>
            </a:r>
            <a:r>
              <a:rPr lang="en-US" dirty="0"/>
              <a:t> strikes and other events can cost sales in the short run and damage customer satisfaction in the long run. Marketing managers also monitor the price trends of their key inputs. Rising supply costs may force price increases that can harm the company’s sales volume. Increasingly, today’s marketers are treating their suppliers as partners in creating and delivering customer value.</a:t>
            </a:r>
          </a:p>
          <a:p>
            <a:endParaRPr lang="fr-FR"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ectangle 2"/>
          <p:cNvSpPr>
            <a:spLocks noGrp="1" noChangeArrowheads="1"/>
          </p:cNvSpPr>
          <p:nvPr>
            <p:ph type="subTitle" idx="1"/>
          </p:nvPr>
        </p:nvSpPr>
        <p:spPr bwMode="auto">
          <a:xfrm>
            <a:off x="214313" y="1071563"/>
            <a:ext cx="8215312" cy="5287601"/>
          </a:xfrm>
          <a:prstGeom prst="rect">
            <a:avLst/>
          </a:prstGeom>
          <a:noFill/>
          <a:ln w="9525">
            <a:noFill/>
            <a:miter lim="800000"/>
            <a:headEnd/>
            <a:tailEnd/>
          </a:ln>
        </p:spPr>
        <p:txBody>
          <a:bodyPr wrap="square">
            <a:spAutoFit/>
          </a:bodyPr>
          <a:lstStyle/>
          <a:p>
            <a:r>
              <a:rPr lang="en-US" sz="2400" b="1" i="1" u="sng" dirty="0"/>
              <a:t>3- Marketing intermediaries</a:t>
            </a:r>
          </a:p>
          <a:p>
            <a:r>
              <a:rPr lang="en-US" b="1" dirty="0"/>
              <a:t>Marketing intermediaries </a:t>
            </a:r>
            <a:r>
              <a:rPr lang="en-US" dirty="0"/>
              <a:t>are firms that help the company to promote, sell and distribute its goods to final buyers. They include </a:t>
            </a:r>
            <a:r>
              <a:rPr lang="en-US" i="1" dirty="0"/>
              <a:t>resellers</a:t>
            </a:r>
            <a:r>
              <a:rPr lang="en-US" dirty="0"/>
              <a:t>, </a:t>
            </a:r>
            <a:r>
              <a:rPr lang="en-US" i="1" dirty="0"/>
              <a:t>physical distribution firms</a:t>
            </a:r>
            <a:r>
              <a:rPr lang="en-US" dirty="0"/>
              <a:t>, </a:t>
            </a:r>
            <a:r>
              <a:rPr lang="en-US" i="1" dirty="0"/>
              <a:t>marketing services agencies </a:t>
            </a:r>
            <a:r>
              <a:rPr lang="en-US" dirty="0"/>
              <a:t>and </a:t>
            </a:r>
            <a:r>
              <a:rPr lang="en-US" i="1" dirty="0"/>
              <a:t>financial </a:t>
            </a:r>
            <a:r>
              <a:rPr lang="en-US" i="1" dirty="0" err="1" smtClean="0"/>
              <a:t>intermediaries</a:t>
            </a:r>
            <a:r>
              <a:rPr lang="en-US" dirty="0" err="1" smtClean="0"/>
              <a:t>the</a:t>
            </a:r>
            <a:r>
              <a:rPr lang="en-US" dirty="0" smtClean="0"/>
              <a:t> </a:t>
            </a:r>
            <a:r>
              <a:rPr lang="en-US" dirty="0"/>
              <a:t>manufacturer out of large markets.</a:t>
            </a:r>
          </a:p>
          <a:p>
            <a:r>
              <a:rPr lang="en-US" b="1" dirty="0"/>
              <a:t>Physical </a:t>
            </a:r>
            <a:r>
              <a:rPr lang="en-US" b="1" dirty="0" smtClean="0"/>
              <a:t>distribution</a:t>
            </a:r>
            <a:endParaRPr lang="en-US" dirty="0"/>
          </a:p>
          <a:p>
            <a:r>
              <a:rPr lang="en-US" b="1" dirty="0"/>
              <a:t>Marketing services </a:t>
            </a:r>
            <a:r>
              <a:rPr lang="en-US" b="1" dirty="0" smtClean="0"/>
              <a:t>agencies</a:t>
            </a:r>
            <a:endParaRPr lang="en-US" dirty="0"/>
          </a:p>
          <a:p>
            <a:r>
              <a:rPr lang="en-US" b="1" dirty="0"/>
              <a:t>Financial </a:t>
            </a:r>
            <a:r>
              <a:rPr lang="en-US" b="1" dirty="0" smtClean="0"/>
              <a:t>intermediaries</a:t>
            </a:r>
            <a:r>
              <a:rPr lang="en-US" dirty="0" smtClean="0"/>
              <a:t>. </a:t>
            </a:r>
            <a:endParaRPr lang="en-US" dirty="0"/>
          </a:p>
        </p:txBody>
      </p:sp>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8" name="Rectangle 7"/>
          <p:cNvSpPr/>
          <p:nvPr/>
        </p:nvSpPr>
        <p:spPr>
          <a:xfrm>
            <a:off x="714348" y="1357298"/>
            <a:ext cx="7500990" cy="3785652"/>
          </a:xfrm>
          <a:prstGeom prst="rect">
            <a:avLst/>
          </a:prstGeom>
        </p:spPr>
        <p:txBody>
          <a:bodyPr wrap="square">
            <a:spAutoFit/>
          </a:bodyPr>
          <a:lstStyle/>
          <a:p>
            <a:r>
              <a:rPr lang="en-US" sz="2400" b="1" i="1" u="sng" dirty="0" smtClean="0"/>
              <a:t>4- Customers</a:t>
            </a:r>
          </a:p>
          <a:p>
            <a:r>
              <a:rPr lang="en-US" dirty="0" smtClean="0"/>
              <a:t>The company must study its customer markets closely. Figure 3.3 shows six types of customer market. </a:t>
            </a:r>
            <a:r>
              <a:rPr lang="en-US" i="1" dirty="0" smtClean="0"/>
              <a:t>Consumer markets </a:t>
            </a:r>
            <a:r>
              <a:rPr lang="en-US" dirty="0" smtClean="0"/>
              <a:t>consist of individuals and households that buy goods and services for personal consumption. </a:t>
            </a:r>
            <a:r>
              <a:rPr lang="en-US" i="1" dirty="0" smtClean="0"/>
              <a:t>Business markets </a:t>
            </a:r>
            <a:r>
              <a:rPr lang="en-US" dirty="0" smtClean="0"/>
              <a:t>buy goods and services for further processing or for use in their production process, whereas </a:t>
            </a:r>
            <a:r>
              <a:rPr lang="en-US" i="1" dirty="0" smtClean="0"/>
              <a:t>reseller markets </a:t>
            </a:r>
            <a:r>
              <a:rPr lang="en-US" dirty="0" smtClean="0"/>
              <a:t>buy goods and services to resell at a profit. </a:t>
            </a:r>
            <a:r>
              <a:rPr lang="en-US" i="1" dirty="0" smtClean="0"/>
              <a:t>Institutional markets </a:t>
            </a:r>
            <a:r>
              <a:rPr lang="en-US" dirty="0" smtClean="0"/>
              <a:t>are made up of schools, hospitals, nursing homes, prisons and </a:t>
            </a:r>
            <a:r>
              <a:rPr lang="en-US" dirty="0" err="1" smtClean="0"/>
              <a:t>otherinstitutions</a:t>
            </a:r>
            <a:r>
              <a:rPr lang="en-US" dirty="0" smtClean="0"/>
              <a:t> that provide goods and services to people in their care. </a:t>
            </a:r>
            <a:r>
              <a:rPr lang="en-US" i="1" dirty="0" smtClean="0"/>
              <a:t>Government markets </a:t>
            </a:r>
            <a:r>
              <a:rPr lang="en-US" dirty="0" smtClean="0"/>
              <a:t>are made up of government agencies that buy goods and services in order to produce public services</a:t>
            </a:r>
          </a:p>
          <a:p>
            <a:r>
              <a:rPr lang="en-US" dirty="0" smtClean="0"/>
              <a:t>or transfer the goods and services to others who need them. Finally, </a:t>
            </a:r>
            <a:r>
              <a:rPr lang="en-US" i="1" dirty="0" smtClean="0"/>
              <a:t>international markets </a:t>
            </a:r>
            <a:r>
              <a:rPr lang="en-US" dirty="0" smtClean="0"/>
              <a:t>consist of buyers in other countries, including consumers, producers, resellers and governments.</a:t>
            </a:r>
            <a:endParaRPr lang="en-US" dirty="0"/>
          </a:p>
        </p:txBody>
      </p:sp>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849457"/>
            <a:ext cx="8821738" cy="4437063"/>
          </a:xfrm>
          <a:prstGeom prst="rect">
            <a:avLst/>
          </a:prstGeom>
          <a:noFill/>
          <a:ln w="9525">
            <a:noFill/>
            <a:miter lim="800000"/>
            <a:headEnd/>
            <a:tailEnd/>
          </a:ln>
        </p:spPr>
      </p:pic>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2"/>
          <p:cNvSpPr>
            <a:spLocks noChangeArrowheads="1"/>
          </p:cNvSpPr>
          <p:nvPr/>
        </p:nvSpPr>
        <p:spPr bwMode="auto">
          <a:xfrm>
            <a:off x="214282" y="928670"/>
            <a:ext cx="8215370" cy="3785652"/>
          </a:xfrm>
          <a:prstGeom prst="rect">
            <a:avLst/>
          </a:prstGeom>
          <a:noFill/>
          <a:ln w="9525">
            <a:noFill/>
            <a:miter lim="800000"/>
            <a:headEnd/>
            <a:tailEnd/>
          </a:ln>
        </p:spPr>
        <p:txBody>
          <a:bodyPr wrap="square">
            <a:spAutoFit/>
          </a:bodyPr>
          <a:lstStyle/>
          <a:p>
            <a:r>
              <a:rPr lang="en-US" sz="2400" b="1" i="1" u="sng" dirty="0"/>
              <a:t>5- Competitors</a:t>
            </a:r>
          </a:p>
          <a:p>
            <a:r>
              <a:rPr lang="en-US" dirty="0"/>
              <a:t>The marketing concept states that, to be successful, a company must provide greater customer value and satisfaction than its competitors do. Thus, marketers must do more than simply adapt to the needs of target consumers. They must also gain strategic advantage by positioning their offerings strongly against competitors’ offerings in the minds of consumers.</a:t>
            </a:r>
          </a:p>
          <a:p>
            <a:r>
              <a:rPr lang="en-US" dirty="0"/>
              <a:t>No single competitive marketing strategy is best for all companies. Each firm should</a:t>
            </a:r>
          </a:p>
          <a:p>
            <a:r>
              <a:rPr lang="en-US" dirty="0"/>
              <a:t>consider its own size and industry position compared to those of its competitors. Large firms with dominant positions in an industry can use certain strategies that smaller firms cannot afford. But being large is not enough. There are winning strategies for large firms, but there are also losing ones. And small firms can develop strategies that give them better rates of return than large firms enjoy.</a:t>
            </a:r>
          </a:p>
          <a:p>
            <a:endParaRPr lang="en-US" dirty="0"/>
          </a:p>
        </p:txBody>
      </p:sp>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endParaRPr lang="en-US" b="1" i="1" dirty="0" smtClean="0">
              <a:solidFill>
                <a:schemeClr val="tx1"/>
              </a:solidFill>
              <a:latin typeface="Garamond" pitchFamily="18" charset="0"/>
            </a:endParaRPr>
          </a:p>
        </p:txBody>
      </p:sp>
      <p:pic>
        <p:nvPicPr>
          <p:cNvPr id="7" name="Image 6"/>
          <p:cNvPicPr/>
          <p:nvPr/>
        </p:nvPicPr>
        <p:blipFill>
          <a:blip r:embed="rId3"/>
          <a:srcRect/>
          <a:stretch>
            <a:fillRect/>
          </a:stretch>
        </p:blipFill>
        <p:spPr bwMode="auto">
          <a:xfrm>
            <a:off x="357158" y="857232"/>
            <a:ext cx="7858180" cy="6000768"/>
          </a:xfrm>
          <a:prstGeom prst="rect">
            <a:avLst/>
          </a:prstGeom>
          <a:noFill/>
          <a:ln w="9525">
            <a:noFill/>
            <a:miter lim="800000"/>
            <a:headEnd/>
            <a:tailEnd/>
          </a:ln>
        </p:spPr>
      </p:pic>
      <p:sp>
        <p:nvSpPr>
          <p:cNvPr id="9" name="Titre 1"/>
          <p:cNvSpPr txBox="1">
            <a:spLocks/>
          </p:cNvSpPr>
          <p:nvPr/>
        </p:nvSpPr>
        <p:spPr>
          <a:xfrm>
            <a:off x="214282" y="214291"/>
            <a:ext cx="7929618" cy="571504"/>
          </a:xfrm>
          <a:prstGeom prst="rect">
            <a:avLst/>
          </a:prstGeom>
          <a:solidFill>
            <a:schemeClr val="accent6"/>
          </a:solidFill>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smtClean="0">
                <a:ln>
                  <a:noFill/>
                </a:ln>
                <a:solidFill>
                  <a:schemeClr val="tx1"/>
                </a:solidFill>
                <a:effectLst/>
                <a:uLnTx/>
                <a:uFillTx/>
                <a:latin typeface="+mj-lt"/>
                <a:ea typeface="+mj-ea"/>
                <a:cs typeface="+mj-cs"/>
              </a:rPr>
              <a:t>محاضرات التسويق الداخلي المصرفي/د.براهيمي فاروق</a:t>
            </a:r>
            <a:endParaRPr kumimoji="0" lang="fr-FR" sz="4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1096</TotalTime>
  <Words>870</Words>
  <Application>Microsoft Office PowerPoint</Application>
  <PresentationFormat>Affichage à l'écran (4:3)</PresentationFormat>
  <Paragraphs>46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Diapositive 1</vt:lpstr>
      <vt:lpstr>محاضرات التسويق الداخلي المصرفي/د.براهيمي فاروق</vt:lpstr>
      <vt:lpstr>Diapositive 3</vt:lpstr>
      <vt:lpstr>محاضرات التسويق الداخلي المصرفي/د.براهيمي فاروق</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التسويق الداخلي المصرفي/د.براهيمي فاروق</dc:title>
  <dc:creator>client</dc:creator>
  <cp:lastModifiedBy>client</cp:lastModifiedBy>
  <cp:revision>23</cp:revision>
  <dcterms:created xsi:type="dcterms:W3CDTF">2020-12-16T09:25:46Z</dcterms:created>
  <dcterms:modified xsi:type="dcterms:W3CDTF">2021-01-27T17:57:54Z</dcterms:modified>
</cp:coreProperties>
</file>