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6" r:id="rId4"/>
    <p:sldId id="277" r:id="rId5"/>
    <p:sldId id="258" r:id="rId6"/>
    <p:sldId id="259" r:id="rId7"/>
    <p:sldId id="260" r:id="rId8"/>
    <p:sldId id="261" r:id="rId9"/>
    <p:sldId id="268" r:id="rId10"/>
    <p:sldId id="267" r:id="rId11"/>
    <p:sldId id="278" r:id="rId12"/>
    <p:sldId id="279" r:id="rId13"/>
    <p:sldId id="280" r:id="rId14"/>
    <p:sldId id="281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7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07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37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23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72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18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78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9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67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02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5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5A22-F049-4172-89CF-7FCBDE9B30C5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9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74006" y="204716"/>
            <a:ext cx="502237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000" dirty="0" smtClean="0"/>
              <a:t>جامعة محمد خيضر بسكرة</a:t>
            </a:r>
          </a:p>
          <a:p>
            <a:pPr algn="r" rtl="1"/>
            <a:r>
              <a:rPr lang="ar-DZ" sz="2000" dirty="0" smtClean="0"/>
              <a:t>كلية العلوم الاقتصادية والتجارية وعلوم التسيير</a:t>
            </a:r>
          </a:p>
          <a:p>
            <a:pPr algn="r" rtl="1"/>
            <a:r>
              <a:rPr lang="ar-DZ" sz="2000" dirty="0" smtClean="0"/>
              <a:t>قسم العلوم التجارية</a:t>
            </a:r>
            <a:endParaRPr lang="ar-DZ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218364" y="586854"/>
            <a:ext cx="259307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2400" b="1" dirty="0" smtClean="0">
                <a:solidFill>
                  <a:srgbClr val="FF0000"/>
                </a:solidFill>
              </a:rPr>
              <a:t>السنة الثانية ماستر محاسبة وتدقيق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70245" y="2866047"/>
            <a:ext cx="650998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00B050"/>
                </a:solidFill>
              </a:rPr>
              <a:t>حل السلسة 03</a:t>
            </a:r>
            <a:endParaRPr lang="ar-DZ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0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43701" y="2511202"/>
            <a:ext cx="58139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حل التمرين الثاني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7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845" y="1152993"/>
            <a:ext cx="9430603" cy="5161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من حساب النتائج حسب الطبيعة لشركة الاحسان للدورة </a:t>
            </a:r>
            <a:r>
              <a:rPr lang="fr-FR" sz="2400" dirty="0">
                <a:ea typeface="Calibri"/>
                <a:cs typeface="Arial"/>
              </a:rPr>
              <a:t>N</a:t>
            </a:r>
            <a:r>
              <a:rPr lang="ar-DZ" sz="2400" dirty="0">
                <a:ea typeface="Calibri"/>
              </a:rPr>
              <a:t> تحصلنا على المعلومات التالية: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-القيمة المضافة للاستغلال: 2100000.	-المبيعات والمنتوجات الملحقة: 3000000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-الانتاج المخزن: 500000.		-الانتاج المثبت: 240000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-اعانات الاستغلال: 142000		</a:t>
            </a:r>
            <a:endParaRPr lang="ar-DZ" sz="2400" dirty="0" smtClean="0">
              <a:ea typeface="Calibri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 smtClean="0">
                <a:ea typeface="Calibri"/>
              </a:rPr>
              <a:t>المشتريات </a:t>
            </a:r>
            <a:r>
              <a:rPr lang="ar-DZ" sz="2400" dirty="0">
                <a:ea typeface="Calibri"/>
              </a:rPr>
              <a:t>المستهلكة/13=الخدمات الخارجية/8=الخدمات الخارجية الأخرى/6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-أعباء المستخدمين: 98000.		-الضرائب والرسوم: 36000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-مخصصات </a:t>
            </a:r>
            <a:r>
              <a:rPr lang="ar-DZ" sz="2400" dirty="0" err="1">
                <a:ea typeface="Calibri"/>
              </a:rPr>
              <a:t>الاهتلاكات</a:t>
            </a:r>
            <a:r>
              <a:rPr lang="ar-DZ" sz="2400" dirty="0">
                <a:ea typeface="Calibri"/>
              </a:rPr>
              <a:t> </a:t>
            </a:r>
            <a:r>
              <a:rPr lang="ar-DZ" sz="2400" dirty="0" err="1">
                <a:ea typeface="Calibri"/>
              </a:rPr>
              <a:t>والمؤونات</a:t>
            </a:r>
            <a:r>
              <a:rPr lang="ar-DZ" sz="2400" dirty="0">
                <a:ea typeface="Calibri"/>
              </a:rPr>
              <a:t>: 93000. –استرجاع عن خسائر القيمة </a:t>
            </a:r>
            <a:r>
              <a:rPr lang="ar-DZ" sz="2400" dirty="0" err="1">
                <a:ea typeface="Calibri"/>
              </a:rPr>
              <a:t>والمؤونات</a:t>
            </a:r>
            <a:r>
              <a:rPr lang="ar-DZ" sz="2400" dirty="0">
                <a:ea typeface="Calibri"/>
              </a:rPr>
              <a:t>: 43000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-الأعباء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الأخرى: 115000 تتضمن نواقص القيمة عن خروج الأصول الثابتة غير المالية 54000.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-المنتوجات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الأخرى: 240000 تتضمن فوائض القيمة عن خروج الأصول الثابتة غير المالية 160000.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48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355" y="437412"/>
            <a:ext cx="9376012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-المنتوجات المالية: 90000 تتضمن ما يلي: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		-فارق التقييم عن الأصول المالية، فوائض القيمة </a:t>
            </a:r>
            <a:r>
              <a:rPr lang="ar-DZ" sz="2400" dirty="0" smtClean="0">
                <a:ea typeface="Calibri"/>
              </a:rPr>
              <a:t>37000</a:t>
            </a: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  <a:cs typeface="Arial"/>
              </a:rPr>
              <a:t>	</a:t>
            </a:r>
            <a:r>
              <a:rPr lang="ar-DZ" sz="2400" dirty="0" smtClean="0">
                <a:ea typeface="Calibri"/>
                <a:cs typeface="Arial"/>
              </a:rPr>
              <a:t>	-الأرباح الصافية عن التنازل عن الأصول المالية 9000</a:t>
            </a: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 smtClean="0">
                <a:ea typeface="Calibri"/>
                <a:cs typeface="Arial"/>
              </a:rPr>
              <a:t>-الأعباء المالية: 75000 تتضمن:</a:t>
            </a: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  <a:cs typeface="Arial"/>
              </a:rPr>
              <a:t>	</a:t>
            </a:r>
            <a:r>
              <a:rPr lang="ar-DZ" sz="2400" dirty="0" smtClean="0">
                <a:ea typeface="Calibri"/>
                <a:cs typeface="Arial"/>
              </a:rPr>
              <a:t>	-حـ665 فارق التقييم عن الأصول المالية نواقص قيمة 18000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		-الخسائر الصافية عن التنازل عن الأصول المالية 25000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-عناصر غير عادية منتوجات 14000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-عناصر غير عادية أعباء: 5000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-معدل الضريبة على النتائج العادية 19 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b="1" dirty="0">
                <a:ea typeface="Calibri"/>
              </a:rPr>
              <a:t>العمل المطلوب:</a:t>
            </a:r>
            <a:r>
              <a:rPr lang="ar-DZ" sz="2400" dirty="0">
                <a:ea typeface="Calibri"/>
              </a:rPr>
              <a:t> اعداد حساب النتائج حسب الطبيعة، مع التعليق على النتائج.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		    احسب نسب تجزئة اجمالي فائض الاستغلال</a:t>
            </a:r>
            <a:endParaRPr lang="en-US" sz="24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</a:rPr>
              <a:t>		    احسب القدرة على التمويل الذاتي بطريقتين مع الشرح</a:t>
            </a:r>
            <a:endParaRPr lang="en-US" sz="2400" dirty="0">
              <a:ea typeface="Calibri"/>
              <a:cs typeface="Arial"/>
            </a:endParaRPr>
          </a:p>
          <a:p>
            <a:pPr algn="r" rtl="1"/>
            <a:r>
              <a:rPr lang="ar-DZ" sz="2400" dirty="0">
                <a:ea typeface="Calibri"/>
              </a:rPr>
              <a:t>		    احسب التمويل الذاتي علما أن الشركة توزع 40 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الأرباح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39556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824436"/>
              </p:ext>
            </p:extLst>
          </p:nvPr>
        </p:nvGraphicFramePr>
        <p:xfrm>
          <a:off x="2032000" y="719666"/>
          <a:ext cx="8128000" cy="539496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5901899"/>
                <a:gridCol w="2226101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البيان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المبلغ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المبيعات والمنتوجات الملحقة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الانتاج</a:t>
                      </a:r>
                      <a:r>
                        <a:rPr lang="ar-DZ" sz="2000" b="1" baseline="0" dirty="0" smtClean="0"/>
                        <a:t> المخزن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الانتاج المثبت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اعانات الاستغلال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3000000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500000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240000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142000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1-انتاج</a:t>
                      </a:r>
                      <a:r>
                        <a:rPr lang="ar-DZ" sz="2000" b="1" baseline="0" dirty="0" smtClean="0"/>
                        <a:t> السنة المالية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المشتريات المستهلكة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الخدمات الخارجية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الخدمات الخارجية الأخرى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2-استهلاك السنة المالية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3-القيمة المضافة للاستغلال</a:t>
                      </a:r>
                      <a:r>
                        <a:rPr lang="ar-DZ" sz="2000" b="1" baseline="0" dirty="0" smtClean="0"/>
                        <a:t> (1-2)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2100000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أعباء المستخدمين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الضرائب والرسوم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98000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36000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4-اجمالي فائض الاستغلال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9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934726"/>
              </p:ext>
            </p:extLst>
          </p:nvPr>
        </p:nvGraphicFramePr>
        <p:xfrm>
          <a:off x="1856096" y="719666"/>
          <a:ext cx="8303904" cy="548640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6215797"/>
                <a:gridCol w="2088107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المنتوجات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الأخرى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الأعباء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الأخرى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مخصصات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الاهتلاكات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والمؤونات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استرجاع عن خسائر القيمة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والمؤونات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5-النتييجة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المنتوجات المالية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الأعباء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6-النتيجة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7-النتيجة العادية قبل الضرائب (5+6)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الضرائب الواجب دفعها عن النتائج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8-النتيجة الصافية للأنشطة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عناصر غير عادية-منتوجات</a:t>
                      </a:r>
                    </a:p>
                    <a:p>
                      <a:pPr algn="r" rtl="1"/>
                      <a:r>
                        <a:rPr lang="ar-DZ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عناصر غير عادية-أعباء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9-النتيجة غير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10-صافي نتيجة السنة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5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09935" y="436725"/>
            <a:ext cx="1041324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1-حساب قيمة المشتريات المستهلكة والخدمات الخارجية والخدمات الخارجية الأخرى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60061" y="1050875"/>
            <a:ext cx="1026311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4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القيمة المضافة للاستغلال = انتاج السنة المالية –استهلاك السنة المالية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160061" y="1651376"/>
            <a:ext cx="1026311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4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2100000=(3000000+500000+240000+142000)-استهلاك السنة المالية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967785" y="2347415"/>
            <a:ext cx="630526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استهلاك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السنة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المالية=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1782000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54584" y="2893325"/>
            <a:ext cx="1166883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4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sz="4000" dirty="0"/>
              <a:t>استهلاك السنة المالية= المشتريات المستهلكة + الخدمات الخارجية + الخدمات الخارجية الأخرى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09934" y="3534770"/>
            <a:ext cx="10263117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4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نرمز للمشتريات المستهلكة بـ </a:t>
            </a:r>
            <a:r>
              <a:rPr lang="fr-FR" dirty="0"/>
              <a:t>X</a:t>
            </a:r>
          </a:p>
          <a:p>
            <a:r>
              <a:rPr lang="ar-DZ" dirty="0"/>
              <a:t>       الخدمات الخارجية بـ </a:t>
            </a:r>
            <a:r>
              <a:rPr lang="fr-FR" dirty="0"/>
              <a:t>Y</a:t>
            </a:r>
            <a:r>
              <a:rPr lang="ar-DZ" dirty="0"/>
              <a:t> </a:t>
            </a:r>
          </a:p>
          <a:p>
            <a:r>
              <a:rPr lang="ar-DZ" dirty="0"/>
              <a:t>       الخدمات الخارجية الأخرى بـ </a:t>
            </a:r>
            <a:r>
              <a:rPr lang="fr-FR" dirty="0"/>
              <a:t>Z</a:t>
            </a:r>
            <a:endParaRPr lang="ar-DZ" dirty="0"/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751803"/>
              </p:ext>
            </p:extLst>
          </p:nvPr>
        </p:nvGraphicFramePr>
        <p:xfrm>
          <a:off x="5937061" y="4226849"/>
          <a:ext cx="140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Équation" r:id="rId4" imgW="1409400" imgH="393480" progId="Equation.3">
                  <p:embed/>
                </p:oleObj>
              </mc:Choice>
              <mc:Fallback>
                <p:oleObj name="Équation" r:id="rId4" imgW="1409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37061" y="4226849"/>
                        <a:ext cx="14097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90113" y="5622892"/>
            <a:ext cx="678293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4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وبالتالي يمكننا الحصول على المعادلة التالية:</a:t>
            </a:r>
          </a:p>
        </p:txBody>
      </p:sp>
    </p:spTree>
    <p:extLst>
      <p:ext uri="{BB962C8B-B14F-4D97-AF65-F5344CB8AC3E}">
        <p14:creationId xmlns:p14="http://schemas.microsoft.com/office/powerpoint/2010/main" val="414639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677549"/>
              </p:ext>
            </p:extLst>
          </p:nvPr>
        </p:nvGraphicFramePr>
        <p:xfrm>
          <a:off x="3125749" y="1542559"/>
          <a:ext cx="58134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Équation" r:id="rId3" imgW="1409088" imgH="393529" progId="Equation.3">
                  <p:embed/>
                </p:oleObj>
              </mc:Choice>
              <mc:Fallback>
                <p:oleObj name="Équation" r:id="rId3" imgW="1409088" imgH="393529" progId="Equation.3">
                  <p:embed/>
                  <p:pic>
                    <p:nvPicPr>
                      <p:cNvPr id="0" name="Obje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49" y="1542559"/>
                        <a:ext cx="5813425" cy="1317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483893" y="3712191"/>
            <a:ext cx="7738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dirty="0" smtClean="0"/>
              <a:t>بعد الحل والتبسيط نجد: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238233" y="4394579"/>
            <a:ext cx="816136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/>
              <a:t>المشتريات المستهلكة = 858000 </a:t>
            </a:r>
          </a:p>
          <a:p>
            <a:pPr algn="r" rtl="1"/>
            <a:r>
              <a:rPr lang="ar-DZ" sz="2400" b="1" dirty="0" smtClean="0"/>
              <a:t>الخدمات الخارجية = 528000</a:t>
            </a:r>
          </a:p>
          <a:p>
            <a:pPr algn="r" rtl="1"/>
            <a:r>
              <a:rPr lang="ar-DZ" sz="2400" b="1" dirty="0" smtClean="0"/>
              <a:t>الخدمات الخارجية الأخرى = 396000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136094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59355" y="177421"/>
            <a:ext cx="56638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/>
              <a:t>حساب النتائج حسب الطبيعة</a:t>
            </a:r>
            <a:endParaRPr lang="ar-DZ" sz="24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14885"/>
              </p:ext>
            </p:extLst>
          </p:nvPr>
        </p:nvGraphicFramePr>
        <p:xfrm>
          <a:off x="2032000" y="719666"/>
          <a:ext cx="8128000" cy="539496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5901899"/>
                <a:gridCol w="2226101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البيان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المبلغ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المبيعات والمنتوجات الملحقة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الانتاج</a:t>
                      </a:r>
                      <a:r>
                        <a:rPr lang="ar-DZ" sz="2000" b="1" baseline="0" dirty="0" smtClean="0"/>
                        <a:t> المخزن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الانتاج المثبت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اعانات الاستغلال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3000000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500000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240000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142000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1-انتاج</a:t>
                      </a:r>
                      <a:r>
                        <a:rPr lang="ar-DZ" sz="2000" b="1" baseline="0" dirty="0" smtClean="0"/>
                        <a:t> السنة المالية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3882000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المشتريات المستهلكة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الخدمات الخارجية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الخدمات الخارجية الأخرى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858000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528000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396000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2-استهلاك السنة المالية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1782000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3-القيمة المضافة للاستغلال</a:t>
                      </a:r>
                      <a:r>
                        <a:rPr lang="ar-DZ" sz="2000" b="1" baseline="0" dirty="0" smtClean="0"/>
                        <a:t> (1-2)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2100000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أعباء المستخدمين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الضرائب والرسوم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98000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36000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4-اجمالي فائض الاستغلال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1966000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5769"/>
              </p:ext>
            </p:extLst>
          </p:nvPr>
        </p:nvGraphicFramePr>
        <p:xfrm>
          <a:off x="1856096" y="719666"/>
          <a:ext cx="8303904" cy="548640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6215797"/>
                <a:gridCol w="2088107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المنتوجات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الأخرى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الأعباء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الأخرى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مخصصات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الاهتلاكات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والمؤونات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استرجاع عن خسائر القيمة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والمؤونات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5-النتييجة </a:t>
                      </a:r>
                      <a:r>
                        <a:rPr lang="ar-D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العملياتية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2041000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المنتوجات المالية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الأعباء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6-النتيجة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7-النتيجة العادية قبل الضرائب (5+6)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2056000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الضرائب الواجب دفعها عن النتائج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390640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8-النتيجة الصافية للأنشطة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1665360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عناصر غير عادية-منتوجات</a:t>
                      </a:r>
                    </a:p>
                    <a:p>
                      <a:pPr algn="r" rtl="1"/>
                      <a:r>
                        <a:rPr lang="ar-DZ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عناصر غير عادية-أعباء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14000</a:t>
                      </a:r>
                    </a:p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9-النتيجة غير العادية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10-صافي نتيجة السنة المالية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1674360</a:t>
                      </a:r>
                      <a:endParaRPr lang="ar-DZ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441743" y="655093"/>
            <a:ext cx="444917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حساب النسب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688609" y="1378424"/>
            <a:ext cx="83797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بالنسبة للمستخدمين =ح 63 / </a:t>
            </a:r>
            <a:r>
              <a:rPr lang="fr-FR" dirty="0"/>
              <a:t>VA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5909481" y="1937982"/>
            <a:ext cx="515885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المستخدمين= 4.66 </a:t>
            </a:r>
            <a:r>
              <a:rPr lang="fr-FR" dirty="0"/>
              <a:t>%</a:t>
            </a:r>
            <a:endParaRPr lang="ar-DZ" dirty="0"/>
          </a:p>
        </p:txBody>
      </p:sp>
      <p:sp>
        <p:nvSpPr>
          <p:cNvPr id="6" name="ZoneTexte 5"/>
          <p:cNvSpPr txBox="1"/>
          <p:nvPr/>
        </p:nvSpPr>
        <p:spPr>
          <a:xfrm>
            <a:off x="5909481" y="2716754"/>
            <a:ext cx="515885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بالنسبة للدولة= ح 64 /</a:t>
            </a:r>
            <a:r>
              <a:rPr lang="fr-FR" dirty="0"/>
              <a:t>VA </a:t>
            </a:r>
            <a:endParaRPr lang="ar-DZ" dirty="0"/>
          </a:p>
        </p:txBody>
      </p:sp>
      <p:sp>
        <p:nvSpPr>
          <p:cNvPr id="7" name="ZoneTexte 6"/>
          <p:cNvSpPr txBox="1"/>
          <p:nvPr/>
        </p:nvSpPr>
        <p:spPr>
          <a:xfrm>
            <a:off x="5909481" y="3411950"/>
            <a:ext cx="515885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الدولة = 1.71 </a:t>
            </a:r>
            <a:r>
              <a:rPr lang="fr-FR" dirty="0"/>
              <a:t>%</a:t>
            </a:r>
            <a:endParaRPr lang="ar-DZ" dirty="0"/>
          </a:p>
        </p:txBody>
      </p:sp>
      <p:sp>
        <p:nvSpPr>
          <p:cNvPr id="8" name="ZoneTexte 7"/>
          <p:cNvSpPr txBox="1"/>
          <p:nvPr/>
        </p:nvSpPr>
        <p:spPr>
          <a:xfrm>
            <a:off x="2210938" y="4329768"/>
            <a:ext cx="86799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بالنسبة للفائض الاجمالي للاستغلال=</a:t>
            </a:r>
            <a:r>
              <a:rPr lang="fr-FR" dirty="0"/>
              <a:t>EBE </a:t>
            </a:r>
            <a:r>
              <a:rPr lang="ar-DZ" dirty="0"/>
              <a:t>/</a:t>
            </a:r>
            <a:r>
              <a:rPr lang="fr-FR" dirty="0"/>
              <a:t>VA</a:t>
            </a:r>
            <a:endParaRPr lang="ar-DZ" dirty="0"/>
          </a:p>
        </p:txBody>
      </p:sp>
      <p:sp>
        <p:nvSpPr>
          <p:cNvPr id="9" name="ZoneTexte 8"/>
          <p:cNvSpPr txBox="1"/>
          <p:nvPr/>
        </p:nvSpPr>
        <p:spPr>
          <a:xfrm>
            <a:off x="6096000" y="5363594"/>
            <a:ext cx="47949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r-FR"/>
            </a:defPPr>
            <a:lvl1pPr algn="r" rtl="1">
              <a:defRPr sz="4000" b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ar-DZ" dirty="0"/>
              <a:t>الفائض الاجمالي للاستغلال= 93.61 </a:t>
            </a:r>
            <a:r>
              <a:rPr lang="fr-FR" dirty="0"/>
              <a:t>%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80735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43701" y="2511202"/>
            <a:ext cx="58139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حل التمرين الأول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36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17409" y="163773"/>
            <a:ext cx="72469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حساب القدرة على التمويل الذاتي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50424" y="736979"/>
            <a:ext cx="58139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00B050"/>
                </a:solidFill>
              </a:rPr>
              <a:t>الطريقة الأولى: انطلاقا من اجمالي فائض الاستغلال</a:t>
            </a:r>
            <a:endParaRPr lang="ar-DZ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155770"/>
              </p:ext>
            </p:extLst>
          </p:nvPr>
        </p:nvGraphicFramePr>
        <p:xfrm>
          <a:off x="1105470" y="1538557"/>
          <a:ext cx="10160000" cy="332232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6024730"/>
                <a:gridCol w="1932675"/>
                <a:gridCol w="2202595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البيان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المبالغ (+)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المبالغ (-)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اجمالي فائض الاستغلال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المنتوجات </a:t>
                      </a:r>
                      <a:r>
                        <a:rPr lang="ar-DZ" sz="2000" b="1" dirty="0" err="1" smtClean="0"/>
                        <a:t>العملياتية</a:t>
                      </a:r>
                      <a:r>
                        <a:rPr lang="ar-DZ" sz="2000" b="1" dirty="0" smtClean="0"/>
                        <a:t> الأخرى ما عدا حـ 752 (240000-160000)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المنتوجات المالية ماعدا الحسابين 765 و 767</a:t>
                      </a:r>
                    </a:p>
                    <a:p>
                      <a:pPr algn="r" rtl="1"/>
                      <a:r>
                        <a:rPr lang="ar-DZ" sz="2000" b="1" dirty="0" smtClean="0"/>
                        <a:t>90000-(37000+9000)</a:t>
                      </a:r>
                    </a:p>
                    <a:p>
                      <a:pPr algn="r" rtl="1"/>
                      <a:r>
                        <a:rPr lang="ar-DZ" sz="2000" b="1" dirty="0" smtClean="0"/>
                        <a:t>الأعباء </a:t>
                      </a:r>
                      <a:r>
                        <a:rPr lang="ar-DZ" sz="2000" b="1" dirty="0" err="1" smtClean="0"/>
                        <a:t>العملياتية</a:t>
                      </a:r>
                      <a:r>
                        <a:rPr lang="ar-DZ" sz="2000" b="1" dirty="0" smtClean="0"/>
                        <a:t> الأخرى ما عدا حـ652</a:t>
                      </a:r>
                      <a:r>
                        <a:rPr lang="ar-DZ" sz="2000" b="1" baseline="0" dirty="0" smtClean="0"/>
                        <a:t> (115000-54000)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الأعباء المالية ماعدا الحسابين 665 و 667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75000-(</a:t>
                      </a:r>
                      <a:r>
                        <a:rPr lang="ar-DZ" sz="2000" b="1" baseline="0" dirty="0" smtClean="0"/>
                        <a:t>18000+25000</a:t>
                      </a:r>
                      <a:r>
                        <a:rPr lang="ar-DZ" sz="2000" b="1" baseline="0" dirty="0" smtClean="0"/>
                        <a:t>)</a:t>
                      </a:r>
                    </a:p>
                    <a:p>
                      <a:pPr algn="r" rtl="1"/>
                      <a:r>
                        <a:rPr lang="ar-DZ" sz="2000" b="1" baseline="0" dirty="0" smtClean="0"/>
                        <a:t>الضرائب غلى الأرباح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1966000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80000</a:t>
                      </a:r>
                    </a:p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r>
                        <a:rPr lang="ar-DZ" sz="2000" b="1" dirty="0" smtClean="0"/>
                        <a:t>44000</a:t>
                      </a:r>
                      <a:endParaRPr lang="ar-D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r>
                        <a:rPr lang="ar-DZ" sz="2000" b="1" dirty="0" smtClean="0"/>
                        <a:t>61000</a:t>
                      </a:r>
                    </a:p>
                    <a:p>
                      <a:pPr algn="r" rtl="1"/>
                      <a:endParaRPr lang="ar-DZ" sz="2000" b="1" dirty="0" smtClean="0"/>
                    </a:p>
                    <a:p>
                      <a:pPr algn="r" rtl="1"/>
                      <a:r>
                        <a:rPr lang="ar-DZ" sz="2000" b="1" dirty="0" smtClean="0"/>
                        <a:t>32000</a:t>
                      </a:r>
                    </a:p>
                    <a:p>
                      <a:pPr algn="r" rtl="1"/>
                      <a:r>
                        <a:rPr lang="ar-DZ" sz="2000" b="1" dirty="0" smtClean="0"/>
                        <a:t>390640</a:t>
                      </a:r>
                      <a:endParaRPr lang="ar-D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قدرة التمويل الذاتي</a:t>
                      </a:r>
                      <a:endParaRPr lang="ar-DZ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solidFill>
                            <a:srgbClr val="FF0000"/>
                          </a:solidFill>
                        </a:rPr>
                        <a:t>1606360</a:t>
                      </a:r>
                      <a:endParaRPr lang="ar-D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3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948472"/>
              </p:ext>
            </p:extLst>
          </p:nvPr>
        </p:nvGraphicFramePr>
        <p:xfrm>
          <a:off x="1604575" y="802852"/>
          <a:ext cx="8426529" cy="5330508"/>
        </p:xfrm>
        <a:graphic>
          <a:graphicData uri="http://schemas.openxmlformats.org/drawingml/2006/table">
            <a:tbl>
              <a:tblPr rtl="1" firstRow="1" firstCol="1" bandRow="1">
                <a:tableStyleId>{ED083AE6-46FA-4A59-8FB0-9F97EB10719F}</a:tableStyleId>
              </a:tblPr>
              <a:tblGrid>
                <a:gridCol w="5054455"/>
                <a:gridCol w="1686037"/>
                <a:gridCol w="1686037"/>
              </a:tblGrid>
              <a:tr h="16192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CAF</a:t>
                      </a: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انطلاقا من 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المبالغ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مخصصات </a:t>
                      </a:r>
                      <a:r>
                        <a:rPr lang="ar-DZ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الاهتلاكات</a:t>
                      </a: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والمؤونات</a:t>
                      </a: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وخسائر ق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استرجاعات</a:t>
                      </a: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عن </a:t>
                      </a:r>
                      <a:r>
                        <a:rPr lang="ar-DZ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المؤونات</a:t>
                      </a: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وخسائر القيمة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نواقص القيمة عن خروج الأصول المثبتة غير المالية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فوائض القيمة عن خروج الأصول المثبتة غير المالية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فارق التقييم عم الأصول المالية-نواقص قيمة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فارق التقييم عم الأصول المالية-فوائض قيمة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الخسائر الصافية عن التنازل عن الأصول المالية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 الصافية عن التنازل عن الأصول المالية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1665360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93000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54000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18000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25000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43000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160000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37000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ar-D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قدرة التمويل الذاتي </a:t>
                      </a:r>
                      <a:r>
                        <a:rPr lang="fr-FR"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CAF</a:t>
                      </a:r>
                      <a:endParaRPr lang="en-US" sz="20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ar-D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1606360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950424" y="341187"/>
            <a:ext cx="58139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00B050"/>
                </a:solidFill>
              </a:rPr>
              <a:t>الطريقة الثانية: انطلاقا من النتيجة الصافية</a:t>
            </a:r>
            <a:endParaRPr lang="ar-DZ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363570" y="668740"/>
            <a:ext cx="57730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حساب التمويل الذاتي</a:t>
            </a:r>
            <a:endParaRPr lang="ar-DZ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62818" y="1351128"/>
            <a:ext cx="66737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التمويل الذاتي = القدرة على التمويل الذاتي – الأرباح الموزعة</a:t>
            </a:r>
            <a:endParaRPr lang="ar-DZ" sz="24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462818" y="2060812"/>
            <a:ext cx="66737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التمويل الذاتي= 490216</a:t>
            </a:r>
            <a:endParaRPr lang="ar-D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0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579928"/>
              </p:ext>
            </p:extLst>
          </p:nvPr>
        </p:nvGraphicFramePr>
        <p:xfrm>
          <a:off x="3856354" y="1037231"/>
          <a:ext cx="6734308" cy="5307979"/>
        </p:xfrm>
        <a:graphic>
          <a:graphicData uri="http://schemas.openxmlformats.org/drawingml/2006/table">
            <a:tbl>
              <a:tblPr rtl="1" firstRow="1" firstCol="1" bandRow="1"/>
              <a:tblGrid>
                <a:gridCol w="4717000"/>
                <a:gridCol w="2017308"/>
              </a:tblGrid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4-اجمالي فائض الاستغلال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265000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52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المنتوجات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الأخرى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الأعباء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الأخرى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مخصصات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الاهتلاكات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والمؤونات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وخسائر القيمة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استرجاع عن خسائر القيمة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والمؤونات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89000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40000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5-النتيجة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4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المنتوجات المالية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الأعباء المالية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70000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6-النتيجة المالية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40000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7-النتيجة العادية قبل الضرائب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الضرائب الواجب دفعها عن النتائج العادية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صافي نتيجة السنة المالية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423593" y="378304"/>
            <a:ext cx="35654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000" b="1" dirty="0" smtClean="0">
                <a:ea typeface="Calibri"/>
              </a:rPr>
              <a:t>حساب </a:t>
            </a:r>
            <a:r>
              <a:rPr lang="ar-DZ" sz="2000" b="1" dirty="0">
                <a:ea typeface="Calibri"/>
              </a:rPr>
              <a:t>النتائج حسب الطبيعة لشركة </a:t>
            </a:r>
            <a:r>
              <a:rPr lang="ar-DZ" sz="2000" b="1" dirty="0" smtClean="0">
                <a:ea typeface="Calibri"/>
              </a:rPr>
              <a:t>النور</a:t>
            </a:r>
            <a:endParaRPr lang="ar-DZ" sz="2000" b="1" dirty="0"/>
          </a:p>
        </p:txBody>
      </p:sp>
    </p:spTree>
    <p:extLst>
      <p:ext uri="{BB962C8B-B14F-4D97-AF65-F5344CB8AC3E}">
        <p14:creationId xmlns:p14="http://schemas.microsoft.com/office/powerpoint/2010/main" val="155083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696" y="2447962"/>
            <a:ext cx="9485193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800" dirty="0">
                <a:ea typeface="Calibri"/>
              </a:rPr>
              <a:t>معلومات اضافية: </a:t>
            </a:r>
            <a:endParaRPr lang="en-US" sz="28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800" dirty="0">
                <a:ea typeface="Calibri"/>
              </a:rPr>
              <a:t>-معدل الضريبة على النتائج العادية 19</a:t>
            </a:r>
            <a:r>
              <a:rPr lang="fr-FR" sz="2800" dirty="0">
                <a:ea typeface="Calibri"/>
                <a:cs typeface="Arial"/>
              </a:rPr>
              <a:t>%</a:t>
            </a:r>
            <a:endParaRPr lang="en-US" sz="28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800" dirty="0">
                <a:ea typeface="Calibri"/>
              </a:rPr>
              <a:t>-المنتوجات والأعباء </a:t>
            </a:r>
            <a:r>
              <a:rPr lang="ar-DZ" sz="2800" dirty="0" err="1">
                <a:ea typeface="Calibri"/>
              </a:rPr>
              <a:t>العملياتية</a:t>
            </a:r>
            <a:r>
              <a:rPr lang="ar-DZ" sz="2800" dirty="0">
                <a:ea typeface="Calibri"/>
              </a:rPr>
              <a:t> الأخرى تمثل 30</a:t>
            </a:r>
            <a:r>
              <a:rPr lang="fr-FR" sz="2800" dirty="0">
                <a:ea typeface="Calibri"/>
                <a:cs typeface="Arial"/>
              </a:rPr>
              <a:t>%</a:t>
            </a:r>
            <a:r>
              <a:rPr lang="ar-DZ" sz="2800" dirty="0">
                <a:ea typeface="Calibri"/>
              </a:rPr>
              <a:t> و 20</a:t>
            </a:r>
            <a:r>
              <a:rPr lang="fr-FR" sz="2800" dirty="0">
                <a:ea typeface="Calibri"/>
                <a:cs typeface="Arial"/>
              </a:rPr>
              <a:t>%</a:t>
            </a:r>
            <a:r>
              <a:rPr lang="ar-DZ" sz="2800" dirty="0">
                <a:ea typeface="Calibri"/>
              </a:rPr>
              <a:t> من النتيجة </a:t>
            </a:r>
            <a:r>
              <a:rPr lang="ar-DZ" sz="2800" dirty="0" err="1">
                <a:ea typeface="Calibri"/>
              </a:rPr>
              <a:t>العملياتية</a:t>
            </a:r>
            <a:endParaRPr lang="en-US" sz="2800" dirty="0">
              <a:ea typeface="Calibri"/>
              <a:cs typeface="Arial"/>
            </a:endParaRPr>
          </a:p>
          <a:p>
            <a:pPr indent="323850" algn="just" rtl="1">
              <a:lnSpc>
                <a:spcPct val="115000"/>
              </a:lnSpc>
              <a:spcAft>
                <a:spcPts val="0"/>
              </a:spcAft>
            </a:pPr>
            <a:r>
              <a:rPr lang="ar-DZ" sz="2800" dirty="0">
                <a:ea typeface="Calibri"/>
              </a:rPr>
              <a:t> </a:t>
            </a:r>
            <a:endParaRPr lang="en-US" sz="2800" dirty="0">
              <a:ea typeface="Calibri"/>
              <a:cs typeface="Arial"/>
            </a:endParaRPr>
          </a:p>
          <a:p>
            <a:pPr algn="r" rtl="1"/>
            <a:r>
              <a:rPr lang="ar-DZ" sz="2800" b="1" dirty="0">
                <a:ea typeface="Calibri"/>
              </a:rPr>
              <a:t>العمل المطلوب:</a:t>
            </a:r>
            <a:r>
              <a:rPr lang="ar-DZ" sz="2800" dirty="0">
                <a:ea typeface="Calibri"/>
              </a:rPr>
              <a:t> أكمل حساب النتائج حسب الطبيعة، مع التعليق على النتائج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29630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8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833578"/>
            <a:ext cx="76668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من حساب النتائج لدينا:</a:t>
            </a:r>
            <a:endParaRPr lang="fr-FR" sz="3600" b="1" dirty="0" smtClean="0">
              <a:solidFill>
                <a:schemeClr val="bg1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05469" y="2076322"/>
            <a:ext cx="9609423" cy="27053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النتيجة</a:t>
            </a:r>
            <a:r>
              <a:rPr lang="fr-FR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  اجمالي فائض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الاستغلال +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المنتوجات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الأخرى -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الأعباء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الأخرى - مخصصات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الاهتلاكات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والمؤونات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وخسائر القيمة+ استرجاع عن خسائر القيمة </a:t>
            </a:r>
            <a:r>
              <a:rPr lang="ar-DZ" sz="4400" b="1" dirty="0" err="1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والمؤونات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........(1)</a:t>
            </a:r>
            <a:endParaRPr lang="en-US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r" rtl="1"/>
            <a:endParaRPr lang="ar-DZ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86950" y="4566100"/>
            <a:ext cx="771098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نرمز</a:t>
            </a:r>
            <a:r>
              <a:rPr lang="ar-DZ" dirty="0" smtClean="0">
                <a:solidFill>
                  <a:schemeClr val="bg1"/>
                </a:solidFill>
              </a:rPr>
              <a:t> 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للنتيجة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بالرمز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endParaRPr lang="ar-DZ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4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8"/>
            <a:ext cx="12192000" cy="68580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098042" y="996287"/>
            <a:ext cx="7014949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لدينا</a:t>
            </a:r>
            <a:r>
              <a:rPr lang="ar-DZ" dirty="0" smtClean="0">
                <a:solidFill>
                  <a:schemeClr val="bg1"/>
                </a:solidFill>
              </a:rPr>
              <a:t>: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المنتوجات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 0.3 النتيجة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endParaRPr lang="ar-DZ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     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الأعباء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0.2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النتيجة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err="1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endParaRPr lang="ar-DZ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28804" y="2702255"/>
            <a:ext cx="846161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وبالتالي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يمكننا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كتابة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المعادلة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(1) كما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يلي: ، بعد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التعويض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بالقيم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العددية،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05468" y="3577568"/>
            <a:ext cx="9609423" cy="11480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  265000+ 0.3 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- 0.2 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-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89000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+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40000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........(1)</a:t>
            </a:r>
            <a:endParaRPr lang="en-US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r" rtl="1"/>
            <a:endParaRPr lang="ar-DZ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36275" y="4981433"/>
            <a:ext cx="495414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ar-DZ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240000</a:t>
            </a:r>
            <a:endParaRPr lang="ar-DZ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06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1038836"/>
            <a:ext cx="10808677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إذن النتيجة </a:t>
            </a:r>
            <a:r>
              <a:rPr lang="ar-DZ" sz="4400" b="1" dirty="0" err="1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تساوي 432000، وبالتعويض نجد أن:</a:t>
            </a: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المنتوجات </a:t>
            </a:r>
            <a:r>
              <a:rPr lang="ar-DZ" sz="4400" b="1" dirty="0" err="1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العملياتية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 72000</a:t>
            </a: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الأعباء </a:t>
            </a:r>
            <a:r>
              <a:rPr lang="ar-DZ" sz="4400" b="1" dirty="0" err="1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العلياتية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= 48000</a:t>
            </a:r>
            <a:endParaRPr lang="fr-FR" sz="4400" b="1" dirty="0" smtClean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55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324461"/>
            <a:ext cx="108086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النتيجة المالية= المنتوجات المالية –الاعباء المالية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00752" y="1774209"/>
            <a:ext cx="10167582" cy="10464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المنتوجات المالية=النتيجة المالية- الأعباء المالية </a:t>
            </a:r>
          </a:p>
          <a:p>
            <a:pPr algn="r" rtl="1"/>
            <a:endParaRPr lang="ar-DZ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4143" y="2975212"/>
            <a:ext cx="818865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الأعباء المالية=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30000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endParaRPr lang="ar-DZ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69791" y="3744653"/>
            <a:ext cx="34938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dirty="0" smtClean="0"/>
              <a:t>النتيجة العادية </a:t>
            </a:r>
            <a:endParaRPr lang="ar-DZ" dirty="0"/>
          </a:p>
        </p:txBody>
      </p:sp>
      <p:sp>
        <p:nvSpPr>
          <p:cNvPr id="7" name="ZoneTexte 6"/>
          <p:cNvSpPr txBox="1"/>
          <p:nvPr/>
        </p:nvSpPr>
        <p:spPr>
          <a:xfrm>
            <a:off x="5036024" y="4113985"/>
            <a:ext cx="582759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النتيجة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العادية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قبل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الضريبة</a:t>
            </a:r>
            <a:r>
              <a:rPr lang="ar-DZ" dirty="0" smtClean="0">
                <a:solidFill>
                  <a:schemeClr val="bg1"/>
                </a:solidFill>
              </a:rPr>
              <a:t>= </a:t>
            </a:r>
            <a:r>
              <a:rPr lang="ar-DZ" sz="44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280000</a:t>
            </a:r>
            <a:endParaRPr lang="ar-DZ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644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61589"/>
              </p:ext>
            </p:extLst>
          </p:nvPr>
        </p:nvGraphicFramePr>
        <p:xfrm>
          <a:off x="3856354" y="1037231"/>
          <a:ext cx="6734308" cy="5307979"/>
        </p:xfrm>
        <a:graphic>
          <a:graphicData uri="http://schemas.openxmlformats.org/drawingml/2006/table">
            <a:tbl>
              <a:tblPr rtl="1" firstRow="1" firstCol="1" bandRow="1"/>
              <a:tblGrid>
                <a:gridCol w="4717000"/>
                <a:gridCol w="2017308"/>
              </a:tblGrid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4-اجمالي فائض الاستغلال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265000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52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المنتوجات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الأخرى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الأعباء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الأخرى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مخصصات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الاهتلاكات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والمؤونات</a:t>
                      </a: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 وخسائر القيمة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استرجاع عن خسائر القيمة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والمؤونات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72000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48000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89000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40000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5-النتيجة </a:t>
                      </a:r>
                      <a:r>
                        <a:rPr lang="ar-DZ" sz="16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العملياتية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240000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4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المنتوجات المالية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الأعباء المالية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70000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6-النتيجة المالية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40000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7-النتيجة العادية قبل الضرائب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280000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الضرائب الواجب دفعها عن النتائج العادية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53200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5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صافي نتيجة السنة المالية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226800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7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844</Words>
  <Application>Microsoft Office PowerPoint</Application>
  <PresentationFormat>Personnalisé</PresentationFormat>
  <Paragraphs>287</Paragraphs>
  <Slides>22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Thème Office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HP-PC</dc:creator>
  <cp:lastModifiedBy>TAHRI</cp:lastModifiedBy>
  <cp:revision>64</cp:revision>
  <dcterms:created xsi:type="dcterms:W3CDTF">2020-12-22T09:48:27Z</dcterms:created>
  <dcterms:modified xsi:type="dcterms:W3CDTF">2021-02-17T09:27:41Z</dcterms:modified>
</cp:coreProperties>
</file>