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44" r:id="rId1"/>
  </p:sldMasterIdLst>
  <p:sldIdLst>
    <p:sldId id="256" r:id="rId2"/>
    <p:sldId id="257" r:id="rId3"/>
    <p:sldId id="258" r:id="rId4"/>
    <p:sldId id="259" r:id="rId5"/>
    <p:sldId id="260" r:id="rId6"/>
    <p:sldId id="261" r:id="rId7"/>
    <p:sldId id="262" r:id="rId8"/>
    <p:sldId id="267" r:id="rId9"/>
    <p:sldId id="263" r:id="rId10"/>
    <p:sldId id="264"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t12DZoyCqSKaKvNcHts2Ew==" hashData="MykvnjdEmdo3brlpDEqBso4umMeURUZ3bISUXlXeral0qbugJ0j8QbWnUT2FkiQGCzRw8p8PCRjLcnI+UbKn0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p:restoredTop sz="93088"/>
  </p:normalViewPr>
  <p:slideViewPr>
    <p:cSldViewPr snapToGrid="0" snapToObjects="1">
      <p:cViewPr varScale="1">
        <p:scale>
          <a:sx n="102" d="100"/>
          <a:sy n="102" d="100"/>
        </p:scale>
        <p:origin x="8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260201-3753-CA4E-8A25-68029C4E0609}" type="doc">
      <dgm:prSet loTypeId="urn:microsoft.com/office/officeart/2005/8/layout/default" loCatId="" qsTypeId="urn:microsoft.com/office/officeart/2005/8/quickstyle/simple1" qsCatId="simple" csTypeId="urn:microsoft.com/office/officeart/2005/8/colors/colorful1" csCatId="colorful" phldr="1"/>
      <dgm:spPr/>
      <dgm:t>
        <a:bodyPr/>
        <a:lstStyle/>
        <a:p>
          <a:endParaRPr lang="fr-FR"/>
        </a:p>
      </dgm:t>
    </dgm:pt>
    <dgm:pt modelId="{B6F853B3-A68C-E349-A0FB-FC759A5C58EF}">
      <dgm:prSet phldrT="[Texte]"/>
      <dgm:spPr/>
      <dgm:t>
        <a:bodyPr/>
        <a:lstStyle/>
        <a:p>
          <a:pPr rtl="1"/>
          <a:r>
            <a:rPr lang="ar-SA" dirty="0">
              <a:solidFill>
                <a:schemeClr val="tx1"/>
              </a:solidFill>
            </a:rPr>
            <a:t>تأمين الصادرات و الواردات</a:t>
          </a:r>
          <a:endParaRPr lang="fr-FR" dirty="0">
            <a:solidFill>
              <a:schemeClr val="tx1"/>
            </a:solidFill>
          </a:endParaRPr>
        </a:p>
      </dgm:t>
    </dgm:pt>
    <dgm:pt modelId="{CCF59D1D-F07C-1449-A276-E1155D39BE05}" type="parTrans" cxnId="{CC9FA3E6-A58F-704F-932A-FC6148351691}">
      <dgm:prSet/>
      <dgm:spPr/>
      <dgm:t>
        <a:bodyPr/>
        <a:lstStyle/>
        <a:p>
          <a:endParaRPr lang="fr-FR"/>
        </a:p>
      </dgm:t>
    </dgm:pt>
    <dgm:pt modelId="{7E93F946-456D-FA44-B5BE-A0111245080E}" type="sibTrans" cxnId="{CC9FA3E6-A58F-704F-932A-FC6148351691}">
      <dgm:prSet/>
      <dgm:spPr/>
      <dgm:t>
        <a:bodyPr/>
        <a:lstStyle/>
        <a:p>
          <a:endParaRPr lang="fr-FR"/>
        </a:p>
      </dgm:t>
    </dgm:pt>
    <dgm:pt modelId="{2247207D-644F-7B40-81B7-ADEC261E3428}">
      <dgm:prSet phldrT="[Texte]" custT="1"/>
      <dgm:spPr/>
      <dgm:t>
        <a:bodyPr/>
        <a:lstStyle/>
        <a:p>
          <a:pPr rtl="1"/>
          <a:r>
            <a:rPr lang="ar-SA" sz="3600" b="1" dirty="0">
              <a:solidFill>
                <a:schemeClr val="tx1"/>
              </a:solidFill>
            </a:rPr>
            <a:t>التأمين:</a:t>
          </a:r>
          <a:r>
            <a:rPr lang="ar-SA" sz="3200" dirty="0">
              <a:solidFill>
                <a:schemeClr val="tx1"/>
              </a:solidFill>
            </a:rPr>
            <a:t> مفهوم التأمين، أنواع التأمينات، الفاعلون في التأمين واليات التعويض </a:t>
          </a:r>
          <a:endParaRPr lang="fr-FR" sz="3200" dirty="0">
            <a:solidFill>
              <a:schemeClr val="tx1"/>
            </a:solidFill>
          </a:endParaRPr>
        </a:p>
      </dgm:t>
    </dgm:pt>
    <dgm:pt modelId="{3E70FB47-1624-9D4F-A48A-C74DD3AE3137}" type="parTrans" cxnId="{CE9D00D8-15E3-9B41-BCCB-CFB1DECABA52}">
      <dgm:prSet/>
      <dgm:spPr/>
      <dgm:t>
        <a:bodyPr/>
        <a:lstStyle/>
        <a:p>
          <a:endParaRPr lang="fr-FR"/>
        </a:p>
      </dgm:t>
    </dgm:pt>
    <dgm:pt modelId="{8EF0F66C-D239-E44D-9A20-3B7EB7E7F39C}" type="sibTrans" cxnId="{CE9D00D8-15E3-9B41-BCCB-CFB1DECABA52}">
      <dgm:prSet/>
      <dgm:spPr/>
      <dgm:t>
        <a:bodyPr/>
        <a:lstStyle/>
        <a:p>
          <a:endParaRPr lang="fr-FR"/>
        </a:p>
      </dgm:t>
    </dgm:pt>
    <dgm:pt modelId="{A6D217B3-DFE5-E64B-8E83-436608C43DCF}">
      <dgm:prSet phldrT="[Texte]" custT="1"/>
      <dgm:spPr/>
      <dgm:t>
        <a:bodyPr/>
        <a:lstStyle/>
        <a:p>
          <a:pPr rtl="1"/>
          <a:r>
            <a:rPr lang="ar-SA" sz="3200" b="1" dirty="0">
              <a:solidFill>
                <a:schemeClr val="tx1"/>
              </a:solidFill>
            </a:rPr>
            <a:t>الخطر:</a:t>
          </a:r>
          <a:r>
            <a:rPr lang="ar-SA" sz="3100" dirty="0">
              <a:solidFill>
                <a:schemeClr val="tx1"/>
              </a:solidFill>
            </a:rPr>
            <a:t> مفهوم وأنواع الخطر، الأخطار المؤمنة واليات تسعيرها</a:t>
          </a:r>
          <a:endParaRPr lang="fr-FR" sz="3100" dirty="0">
            <a:solidFill>
              <a:schemeClr val="tx1"/>
            </a:solidFill>
          </a:endParaRPr>
        </a:p>
      </dgm:t>
    </dgm:pt>
    <dgm:pt modelId="{E63AF50F-0870-7F4D-935B-E4B2DB642DD5}" type="parTrans" cxnId="{6E107609-27C2-7F43-958B-8D0D8CDA1B2A}">
      <dgm:prSet/>
      <dgm:spPr/>
      <dgm:t>
        <a:bodyPr/>
        <a:lstStyle/>
        <a:p>
          <a:endParaRPr lang="fr-FR"/>
        </a:p>
      </dgm:t>
    </dgm:pt>
    <dgm:pt modelId="{B8F3AA59-B132-6841-A7BF-6910DB31DCBE}" type="sibTrans" cxnId="{6E107609-27C2-7F43-958B-8D0D8CDA1B2A}">
      <dgm:prSet/>
      <dgm:spPr/>
      <dgm:t>
        <a:bodyPr/>
        <a:lstStyle/>
        <a:p>
          <a:endParaRPr lang="fr-FR"/>
        </a:p>
      </dgm:t>
    </dgm:pt>
    <dgm:pt modelId="{AF73EE81-7467-BE43-89D9-CEA13E9D4FEC}">
      <dgm:prSet phldrT="[Texte]"/>
      <dgm:spPr/>
      <dgm:t>
        <a:bodyPr/>
        <a:lstStyle/>
        <a:p>
          <a:pPr rtl="1"/>
          <a:r>
            <a:rPr lang="ar-SA" dirty="0">
              <a:solidFill>
                <a:schemeClr val="tx1"/>
              </a:solidFill>
            </a:rPr>
            <a:t>أسواق التأمين الدولي</a:t>
          </a:r>
          <a:endParaRPr lang="fr-FR" dirty="0">
            <a:solidFill>
              <a:schemeClr val="tx1"/>
            </a:solidFill>
          </a:endParaRPr>
        </a:p>
      </dgm:t>
    </dgm:pt>
    <dgm:pt modelId="{4FEF45A7-4C4D-9845-A11E-48F92585F85B}" type="parTrans" cxnId="{709E4B40-C1C9-4444-A0B1-07B650494086}">
      <dgm:prSet/>
      <dgm:spPr/>
      <dgm:t>
        <a:bodyPr/>
        <a:lstStyle/>
        <a:p>
          <a:endParaRPr lang="fr-FR"/>
        </a:p>
      </dgm:t>
    </dgm:pt>
    <dgm:pt modelId="{FB003F4E-87A0-6648-9679-853F3E9C90CD}" type="sibTrans" cxnId="{709E4B40-C1C9-4444-A0B1-07B650494086}">
      <dgm:prSet/>
      <dgm:spPr/>
      <dgm:t>
        <a:bodyPr/>
        <a:lstStyle/>
        <a:p>
          <a:endParaRPr lang="fr-FR"/>
        </a:p>
      </dgm:t>
    </dgm:pt>
    <dgm:pt modelId="{2395CFD4-68A3-A149-80AE-0AADE09B5357}">
      <dgm:prSet phldrT="[Texte]"/>
      <dgm:spPr/>
      <dgm:t>
        <a:bodyPr/>
        <a:lstStyle/>
        <a:p>
          <a:pPr rtl="1"/>
          <a:r>
            <a:rPr lang="ar-SA" dirty="0">
              <a:solidFill>
                <a:schemeClr val="tx1"/>
              </a:solidFill>
            </a:rPr>
            <a:t>تأمينات النقل – البري، البحري الجوي-</a:t>
          </a:r>
          <a:endParaRPr lang="fr-FR" dirty="0">
            <a:solidFill>
              <a:schemeClr val="tx1"/>
            </a:solidFill>
          </a:endParaRPr>
        </a:p>
      </dgm:t>
    </dgm:pt>
    <dgm:pt modelId="{C82D2BA8-4703-3246-A3AF-3CA051EDB46C}" type="parTrans" cxnId="{E5F86824-8729-DC45-93A7-FCAEA6676045}">
      <dgm:prSet/>
      <dgm:spPr/>
      <dgm:t>
        <a:bodyPr/>
        <a:lstStyle/>
        <a:p>
          <a:endParaRPr lang="fr-FR"/>
        </a:p>
      </dgm:t>
    </dgm:pt>
    <dgm:pt modelId="{10EF028A-1513-344C-95AB-D48339EE7173}" type="sibTrans" cxnId="{E5F86824-8729-DC45-93A7-FCAEA6676045}">
      <dgm:prSet/>
      <dgm:spPr/>
      <dgm:t>
        <a:bodyPr/>
        <a:lstStyle/>
        <a:p>
          <a:endParaRPr lang="fr-FR"/>
        </a:p>
      </dgm:t>
    </dgm:pt>
    <dgm:pt modelId="{B56BD23F-BD3B-7543-902D-A619D312D978}" type="pres">
      <dgm:prSet presAssocID="{10260201-3753-CA4E-8A25-68029C4E0609}" presName="diagram" presStyleCnt="0">
        <dgm:presLayoutVars>
          <dgm:dir/>
          <dgm:resizeHandles val="exact"/>
        </dgm:presLayoutVars>
      </dgm:prSet>
      <dgm:spPr/>
    </dgm:pt>
    <dgm:pt modelId="{854715C7-0D68-D840-9EEF-64D8416E94C7}" type="pres">
      <dgm:prSet presAssocID="{B6F853B3-A68C-E349-A0FB-FC759A5C58EF}" presName="node" presStyleLbl="node1" presStyleIdx="0" presStyleCnt="5" custScaleX="77360">
        <dgm:presLayoutVars>
          <dgm:bulletEnabled val="1"/>
        </dgm:presLayoutVars>
      </dgm:prSet>
      <dgm:spPr/>
    </dgm:pt>
    <dgm:pt modelId="{F1AD250E-BC5E-804B-A207-A0E277AA1490}" type="pres">
      <dgm:prSet presAssocID="{7E93F946-456D-FA44-B5BE-A0111245080E}" presName="sibTrans" presStyleCnt="0"/>
      <dgm:spPr/>
    </dgm:pt>
    <dgm:pt modelId="{FD929541-F3B2-1547-969E-4F451199A9D7}" type="pres">
      <dgm:prSet presAssocID="{2247207D-644F-7B40-81B7-ADEC261E3428}" presName="node" presStyleLbl="node1" presStyleIdx="1" presStyleCnt="5">
        <dgm:presLayoutVars>
          <dgm:bulletEnabled val="1"/>
        </dgm:presLayoutVars>
      </dgm:prSet>
      <dgm:spPr/>
    </dgm:pt>
    <dgm:pt modelId="{4A0830AE-8892-9A48-98AD-946182D2983A}" type="pres">
      <dgm:prSet presAssocID="{8EF0F66C-D239-E44D-9A20-3B7EB7E7F39C}" presName="sibTrans" presStyleCnt="0"/>
      <dgm:spPr/>
    </dgm:pt>
    <dgm:pt modelId="{F23CC266-E6C7-FC42-9EF3-86783DC0E4A1}" type="pres">
      <dgm:prSet presAssocID="{A6D217B3-DFE5-E64B-8E83-436608C43DCF}" presName="node" presStyleLbl="node1" presStyleIdx="2" presStyleCnt="5">
        <dgm:presLayoutVars>
          <dgm:bulletEnabled val="1"/>
        </dgm:presLayoutVars>
      </dgm:prSet>
      <dgm:spPr/>
    </dgm:pt>
    <dgm:pt modelId="{187B9172-D5DB-EE49-856A-A40245410DE5}" type="pres">
      <dgm:prSet presAssocID="{B8F3AA59-B132-6841-A7BF-6910DB31DCBE}" presName="sibTrans" presStyleCnt="0"/>
      <dgm:spPr/>
    </dgm:pt>
    <dgm:pt modelId="{174A0294-F990-B742-A804-CC5CB038C7C0}" type="pres">
      <dgm:prSet presAssocID="{AF73EE81-7467-BE43-89D9-CEA13E9D4FEC}" presName="node" presStyleLbl="node1" presStyleIdx="3" presStyleCnt="5" custScaleY="99148" custLinFactNeighborX="484">
        <dgm:presLayoutVars>
          <dgm:bulletEnabled val="1"/>
        </dgm:presLayoutVars>
      </dgm:prSet>
      <dgm:spPr/>
    </dgm:pt>
    <dgm:pt modelId="{FB99FF1D-6012-E54F-95C9-B71968C7421D}" type="pres">
      <dgm:prSet presAssocID="{FB003F4E-87A0-6648-9679-853F3E9C90CD}" presName="sibTrans" presStyleCnt="0"/>
      <dgm:spPr/>
    </dgm:pt>
    <dgm:pt modelId="{14EE7987-E635-8A42-95D2-62354B5F476B}" type="pres">
      <dgm:prSet presAssocID="{2395CFD4-68A3-A149-80AE-0AADE09B5357}" presName="node" presStyleLbl="node1" presStyleIdx="4" presStyleCnt="5">
        <dgm:presLayoutVars>
          <dgm:bulletEnabled val="1"/>
        </dgm:presLayoutVars>
      </dgm:prSet>
      <dgm:spPr/>
    </dgm:pt>
  </dgm:ptLst>
  <dgm:cxnLst>
    <dgm:cxn modelId="{6E107609-27C2-7F43-958B-8D0D8CDA1B2A}" srcId="{10260201-3753-CA4E-8A25-68029C4E0609}" destId="{A6D217B3-DFE5-E64B-8E83-436608C43DCF}" srcOrd="2" destOrd="0" parTransId="{E63AF50F-0870-7F4D-935B-E4B2DB642DD5}" sibTransId="{B8F3AA59-B132-6841-A7BF-6910DB31DCBE}"/>
    <dgm:cxn modelId="{E5F86824-8729-DC45-93A7-FCAEA6676045}" srcId="{10260201-3753-CA4E-8A25-68029C4E0609}" destId="{2395CFD4-68A3-A149-80AE-0AADE09B5357}" srcOrd="4" destOrd="0" parTransId="{C82D2BA8-4703-3246-A3AF-3CA051EDB46C}" sibTransId="{10EF028A-1513-344C-95AB-D48339EE7173}"/>
    <dgm:cxn modelId="{709E4B40-C1C9-4444-A0B1-07B650494086}" srcId="{10260201-3753-CA4E-8A25-68029C4E0609}" destId="{AF73EE81-7467-BE43-89D9-CEA13E9D4FEC}" srcOrd="3" destOrd="0" parTransId="{4FEF45A7-4C4D-9845-A11E-48F92585F85B}" sibTransId="{FB003F4E-87A0-6648-9679-853F3E9C90CD}"/>
    <dgm:cxn modelId="{A0DE0C59-6DEA-C54C-8DB6-521E69A718BD}" type="presOf" srcId="{AF73EE81-7467-BE43-89D9-CEA13E9D4FEC}" destId="{174A0294-F990-B742-A804-CC5CB038C7C0}" srcOrd="0" destOrd="0" presId="urn:microsoft.com/office/officeart/2005/8/layout/default"/>
    <dgm:cxn modelId="{9A43865D-060E-C249-87FF-44D7243B7D03}" type="presOf" srcId="{A6D217B3-DFE5-E64B-8E83-436608C43DCF}" destId="{F23CC266-E6C7-FC42-9EF3-86783DC0E4A1}" srcOrd="0" destOrd="0" presId="urn:microsoft.com/office/officeart/2005/8/layout/default"/>
    <dgm:cxn modelId="{A543FC7B-EA49-7F49-A0F1-0521BB76F74B}" type="presOf" srcId="{B6F853B3-A68C-E349-A0FB-FC759A5C58EF}" destId="{854715C7-0D68-D840-9EEF-64D8416E94C7}" srcOrd="0" destOrd="0" presId="urn:microsoft.com/office/officeart/2005/8/layout/default"/>
    <dgm:cxn modelId="{AAAC76B9-D76D-7141-BBDE-CEC25330421E}" type="presOf" srcId="{2395CFD4-68A3-A149-80AE-0AADE09B5357}" destId="{14EE7987-E635-8A42-95D2-62354B5F476B}" srcOrd="0" destOrd="0" presId="urn:microsoft.com/office/officeart/2005/8/layout/default"/>
    <dgm:cxn modelId="{18BEF8BF-7E0B-3E46-B393-E1F5BBEF37D8}" type="presOf" srcId="{2247207D-644F-7B40-81B7-ADEC261E3428}" destId="{FD929541-F3B2-1547-969E-4F451199A9D7}" srcOrd="0" destOrd="0" presId="urn:microsoft.com/office/officeart/2005/8/layout/default"/>
    <dgm:cxn modelId="{CE9D00D8-15E3-9B41-BCCB-CFB1DECABA52}" srcId="{10260201-3753-CA4E-8A25-68029C4E0609}" destId="{2247207D-644F-7B40-81B7-ADEC261E3428}" srcOrd="1" destOrd="0" parTransId="{3E70FB47-1624-9D4F-A48A-C74DD3AE3137}" sibTransId="{8EF0F66C-D239-E44D-9A20-3B7EB7E7F39C}"/>
    <dgm:cxn modelId="{6C02C7E1-1235-AF4F-B525-69A24281D4BF}" type="presOf" srcId="{10260201-3753-CA4E-8A25-68029C4E0609}" destId="{B56BD23F-BD3B-7543-902D-A619D312D978}" srcOrd="0" destOrd="0" presId="urn:microsoft.com/office/officeart/2005/8/layout/default"/>
    <dgm:cxn modelId="{CC9FA3E6-A58F-704F-932A-FC6148351691}" srcId="{10260201-3753-CA4E-8A25-68029C4E0609}" destId="{B6F853B3-A68C-E349-A0FB-FC759A5C58EF}" srcOrd="0" destOrd="0" parTransId="{CCF59D1D-F07C-1449-A276-E1155D39BE05}" sibTransId="{7E93F946-456D-FA44-B5BE-A0111245080E}"/>
    <dgm:cxn modelId="{7C5D2833-DDF9-404D-B864-E8072AB17B54}" type="presParOf" srcId="{B56BD23F-BD3B-7543-902D-A619D312D978}" destId="{854715C7-0D68-D840-9EEF-64D8416E94C7}" srcOrd="0" destOrd="0" presId="urn:microsoft.com/office/officeart/2005/8/layout/default"/>
    <dgm:cxn modelId="{A1C9A843-C53D-2D40-AA40-2FC3FD05ED57}" type="presParOf" srcId="{B56BD23F-BD3B-7543-902D-A619D312D978}" destId="{F1AD250E-BC5E-804B-A207-A0E277AA1490}" srcOrd="1" destOrd="0" presId="urn:microsoft.com/office/officeart/2005/8/layout/default"/>
    <dgm:cxn modelId="{462B9337-7532-9E40-A729-835F0A416950}" type="presParOf" srcId="{B56BD23F-BD3B-7543-902D-A619D312D978}" destId="{FD929541-F3B2-1547-969E-4F451199A9D7}" srcOrd="2" destOrd="0" presId="urn:microsoft.com/office/officeart/2005/8/layout/default"/>
    <dgm:cxn modelId="{A3D1A69B-AA92-EA44-A27A-7D9F5448C340}" type="presParOf" srcId="{B56BD23F-BD3B-7543-902D-A619D312D978}" destId="{4A0830AE-8892-9A48-98AD-946182D2983A}" srcOrd="3" destOrd="0" presId="urn:microsoft.com/office/officeart/2005/8/layout/default"/>
    <dgm:cxn modelId="{21ECB028-D75F-A14F-AD55-1809389AAFF1}" type="presParOf" srcId="{B56BD23F-BD3B-7543-902D-A619D312D978}" destId="{F23CC266-E6C7-FC42-9EF3-86783DC0E4A1}" srcOrd="4" destOrd="0" presId="urn:microsoft.com/office/officeart/2005/8/layout/default"/>
    <dgm:cxn modelId="{F523F54D-C83B-184D-9E34-4827B1E01CBD}" type="presParOf" srcId="{B56BD23F-BD3B-7543-902D-A619D312D978}" destId="{187B9172-D5DB-EE49-856A-A40245410DE5}" srcOrd="5" destOrd="0" presId="urn:microsoft.com/office/officeart/2005/8/layout/default"/>
    <dgm:cxn modelId="{400B1478-DC71-CC4D-8933-F57F1BE3D05B}" type="presParOf" srcId="{B56BD23F-BD3B-7543-902D-A619D312D978}" destId="{174A0294-F990-B742-A804-CC5CB038C7C0}" srcOrd="6" destOrd="0" presId="urn:microsoft.com/office/officeart/2005/8/layout/default"/>
    <dgm:cxn modelId="{578BF3D9-E536-024E-A8D0-D971FC90156A}" type="presParOf" srcId="{B56BD23F-BD3B-7543-902D-A619D312D978}" destId="{FB99FF1D-6012-E54F-95C9-B71968C7421D}" srcOrd="7" destOrd="0" presId="urn:microsoft.com/office/officeart/2005/8/layout/default"/>
    <dgm:cxn modelId="{646DA5E3-B89F-5F45-9E27-78FB01FACDE1}" type="presParOf" srcId="{B56BD23F-BD3B-7543-902D-A619D312D978}" destId="{14EE7987-E635-8A42-95D2-62354B5F476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715C7-0D68-D840-9EEF-64D8416E94C7}">
      <dsp:nvSpPr>
        <dsp:cNvPr id="0" name=""/>
        <dsp:cNvSpPr/>
      </dsp:nvSpPr>
      <dsp:spPr>
        <a:xfrm>
          <a:off x="234575" y="2981"/>
          <a:ext cx="2613643" cy="202712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kern="1200" dirty="0">
              <a:solidFill>
                <a:schemeClr val="tx1"/>
              </a:solidFill>
            </a:rPr>
            <a:t>تأمين الصادرات و الواردات</a:t>
          </a:r>
          <a:endParaRPr lang="fr-FR" sz="4000" kern="1200" dirty="0">
            <a:solidFill>
              <a:schemeClr val="tx1"/>
            </a:solidFill>
          </a:endParaRPr>
        </a:p>
      </dsp:txBody>
      <dsp:txXfrm>
        <a:off x="234575" y="2981"/>
        <a:ext cx="2613643" cy="2027128"/>
      </dsp:txXfrm>
    </dsp:sp>
    <dsp:sp modelId="{FD929541-F3B2-1547-969E-4F451199A9D7}">
      <dsp:nvSpPr>
        <dsp:cNvPr id="0" name=""/>
        <dsp:cNvSpPr/>
      </dsp:nvSpPr>
      <dsp:spPr>
        <a:xfrm>
          <a:off x="3186074" y="2981"/>
          <a:ext cx="3378546" cy="202712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ar-SA" sz="3600" b="1" kern="1200" dirty="0">
              <a:solidFill>
                <a:schemeClr val="tx1"/>
              </a:solidFill>
            </a:rPr>
            <a:t>التأمين:</a:t>
          </a:r>
          <a:r>
            <a:rPr lang="ar-SA" sz="3200" kern="1200" dirty="0">
              <a:solidFill>
                <a:schemeClr val="tx1"/>
              </a:solidFill>
            </a:rPr>
            <a:t> مفهوم التأمين، أنواع التأمينات، الفاعلون في التأمين واليات التعويض </a:t>
          </a:r>
          <a:endParaRPr lang="fr-FR" sz="3200" kern="1200" dirty="0">
            <a:solidFill>
              <a:schemeClr val="tx1"/>
            </a:solidFill>
          </a:endParaRPr>
        </a:p>
      </dsp:txBody>
      <dsp:txXfrm>
        <a:off x="3186074" y="2981"/>
        <a:ext cx="3378546" cy="2027128"/>
      </dsp:txXfrm>
    </dsp:sp>
    <dsp:sp modelId="{F23CC266-E6C7-FC42-9EF3-86783DC0E4A1}">
      <dsp:nvSpPr>
        <dsp:cNvPr id="0" name=""/>
        <dsp:cNvSpPr/>
      </dsp:nvSpPr>
      <dsp:spPr>
        <a:xfrm>
          <a:off x="6902476" y="2981"/>
          <a:ext cx="3378546" cy="202712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ar-SA" sz="3200" b="1" kern="1200" dirty="0">
              <a:solidFill>
                <a:schemeClr val="tx1"/>
              </a:solidFill>
            </a:rPr>
            <a:t>الخطر:</a:t>
          </a:r>
          <a:r>
            <a:rPr lang="ar-SA" sz="3100" kern="1200" dirty="0">
              <a:solidFill>
                <a:schemeClr val="tx1"/>
              </a:solidFill>
            </a:rPr>
            <a:t> مفهوم وأنواع الخطر، الأخطار المؤمنة واليات تسعيرها</a:t>
          </a:r>
          <a:endParaRPr lang="fr-FR" sz="3100" kern="1200" dirty="0">
            <a:solidFill>
              <a:schemeClr val="tx1"/>
            </a:solidFill>
          </a:endParaRPr>
        </a:p>
      </dsp:txBody>
      <dsp:txXfrm>
        <a:off x="6902476" y="2981"/>
        <a:ext cx="3378546" cy="2027128"/>
      </dsp:txXfrm>
    </dsp:sp>
    <dsp:sp modelId="{174A0294-F990-B742-A804-CC5CB038C7C0}">
      <dsp:nvSpPr>
        <dsp:cNvPr id="0" name=""/>
        <dsp:cNvSpPr/>
      </dsp:nvSpPr>
      <dsp:spPr>
        <a:xfrm>
          <a:off x="1726677" y="2376600"/>
          <a:ext cx="3378546" cy="200985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kern="1200" dirty="0">
              <a:solidFill>
                <a:schemeClr val="tx1"/>
              </a:solidFill>
            </a:rPr>
            <a:t>أسواق التأمين الدولي</a:t>
          </a:r>
          <a:endParaRPr lang="fr-FR" sz="4000" kern="1200" dirty="0">
            <a:solidFill>
              <a:schemeClr val="tx1"/>
            </a:solidFill>
          </a:endParaRPr>
        </a:p>
      </dsp:txBody>
      <dsp:txXfrm>
        <a:off x="1726677" y="2376600"/>
        <a:ext cx="3378546" cy="2009857"/>
      </dsp:txXfrm>
    </dsp:sp>
    <dsp:sp modelId="{14EE7987-E635-8A42-95D2-62354B5F476B}">
      <dsp:nvSpPr>
        <dsp:cNvPr id="0" name=""/>
        <dsp:cNvSpPr/>
      </dsp:nvSpPr>
      <dsp:spPr>
        <a:xfrm>
          <a:off x="5426726" y="2367964"/>
          <a:ext cx="3378546" cy="2027128"/>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kern="1200" dirty="0">
              <a:solidFill>
                <a:schemeClr val="tx1"/>
              </a:solidFill>
            </a:rPr>
            <a:t>تأمينات النقل – البري، البحري الجوي-</a:t>
          </a:r>
          <a:endParaRPr lang="fr-FR" sz="4000" kern="1200" dirty="0">
            <a:solidFill>
              <a:schemeClr val="tx1"/>
            </a:solidFill>
          </a:endParaRPr>
        </a:p>
      </dsp:txBody>
      <dsp:txXfrm>
        <a:off x="5426726" y="2367964"/>
        <a:ext cx="3378546" cy="202712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F6AABD1A-252A-5346-90A0-446B944E9F9F}" type="datetimeFigureOut">
              <a:rPr lang="fr-FR" smtClean="0"/>
              <a:t>21/10/2019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1715055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F6AABD1A-252A-5346-90A0-446B944E9F9F}" type="datetimeFigureOut">
              <a:rPr lang="fr-FR" smtClean="0"/>
              <a:t>21/10/2019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454157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F6AABD1A-252A-5346-90A0-446B944E9F9F}" type="datetimeFigureOut">
              <a:rPr lang="fr-FR" smtClean="0"/>
              <a:t>21/10/2019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70531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F6AABD1A-252A-5346-90A0-446B944E9F9F}" type="datetimeFigureOut">
              <a:rPr lang="fr-FR" smtClean="0"/>
              <a:t>21/10/2019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2244943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F6AABD1A-252A-5346-90A0-446B944E9F9F}" type="datetimeFigureOut">
              <a:rPr lang="fr-FR" smtClean="0"/>
              <a:t>21/10/2019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142808824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Modifier les styles du texte du masque
Deuxième niveau
Troisième niveau
Quatrième niveau
Cinquième niveau</a:t>
            </a:r>
            <a:endParaRPr lang="en-US" dirty="0"/>
          </a:p>
        </p:txBody>
      </p:sp>
      <p:sp>
        <p:nvSpPr>
          <p:cNvPr id="8" name="Date Placeholder 7"/>
          <p:cNvSpPr>
            <a:spLocks noGrp="1"/>
          </p:cNvSpPr>
          <p:nvPr>
            <p:ph type="dt" sz="half" idx="10"/>
          </p:nvPr>
        </p:nvSpPr>
        <p:spPr/>
        <p:txBody>
          <a:bodyPr/>
          <a:lstStyle/>
          <a:p>
            <a:fld id="{F6AABD1A-252A-5346-90A0-446B944E9F9F}" type="datetimeFigureOut">
              <a:rPr lang="fr-FR" smtClean="0"/>
              <a:t>21/10/2019</a:t>
            </a:fld>
            <a:endParaRPr lang="fr-FR"/>
          </a:p>
        </p:txBody>
      </p:sp>
      <p:sp>
        <p:nvSpPr>
          <p:cNvPr id="9" name="Footer Placeholder 8"/>
          <p:cNvSpPr>
            <a:spLocks noGrp="1"/>
          </p:cNvSpPr>
          <p:nvPr>
            <p:ph type="ftr" sz="quarter" idx="11"/>
          </p:nvPr>
        </p:nvSpPr>
        <p:spPr/>
        <p:txBody>
          <a:bodyPr/>
          <a:lstStyle/>
          <a:p>
            <a:endParaRPr lang="fr-FR"/>
          </a:p>
        </p:txBody>
      </p:sp>
      <p:sp>
        <p:nvSpPr>
          <p:cNvPr id="10" name="Slide Number Placeholder 9"/>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3357486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Modifier les styles du texte du masque
Deuxième niveau
Troisième niveau
Quatrième niveau
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F6AABD1A-252A-5346-90A0-446B944E9F9F}" type="datetimeFigureOut">
              <a:rPr lang="fr-FR" smtClean="0"/>
              <a:t>21/10/2019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0D366C6-D8D4-2E4F-A174-8C59B204C454}"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1886596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6AABD1A-252A-5346-90A0-446B944E9F9F}" type="datetimeFigureOut">
              <a:rPr lang="fr-FR" smtClean="0"/>
              <a:t>21/10/2019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1102766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ABD1A-252A-5346-90A0-446B944E9F9F}" type="datetimeFigureOut">
              <a:rPr lang="fr-FR" smtClean="0"/>
              <a:t>21/10/2019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225889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9" name="Date Placeholder 8"/>
          <p:cNvSpPr>
            <a:spLocks noGrp="1"/>
          </p:cNvSpPr>
          <p:nvPr>
            <p:ph type="dt" sz="half" idx="10"/>
          </p:nvPr>
        </p:nvSpPr>
        <p:spPr/>
        <p:txBody>
          <a:bodyPr/>
          <a:lstStyle/>
          <a:p>
            <a:fld id="{F6AABD1A-252A-5346-90A0-446B944E9F9F}" type="datetimeFigureOut">
              <a:rPr lang="fr-FR" smtClean="0"/>
              <a:t>21/10/2019</a:t>
            </a:fld>
            <a:endParaRPr lang="fr-F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r-FR"/>
          </a:p>
        </p:txBody>
      </p:sp>
      <p:sp>
        <p:nvSpPr>
          <p:cNvPr id="11" name="Slide Number Placeholder 10"/>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77694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6AABD1A-252A-5346-90A0-446B944E9F9F}" type="datetimeFigureOut">
              <a:rPr lang="fr-FR" smtClean="0"/>
              <a:t>21/10/2019</a:t>
            </a:fld>
            <a:endParaRPr lang="fr-F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r-FR"/>
          </a:p>
        </p:txBody>
      </p:sp>
      <p:sp>
        <p:nvSpPr>
          <p:cNvPr id="10" name="Slide Number Placeholder 9"/>
          <p:cNvSpPr>
            <a:spLocks noGrp="1"/>
          </p:cNvSpPr>
          <p:nvPr>
            <p:ph type="sldNum" sz="quarter" idx="12"/>
          </p:nvPr>
        </p:nvSpPr>
        <p:spPr/>
        <p:txBody>
          <a:bodyPr/>
          <a:lstStyle/>
          <a:p>
            <a:fld id="{90D366C6-D8D4-2E4F-A174-8C59B204C454}" type="slidenum">
              <a:rPr lang="fr-FR" smtClean="0"/>
              <a:t>‹N°›</a:t>
            </a:fld>
            <a:endParaRPr lang="fr-FR"/>
          </a:p>
        </p:txBody>
      </p:sp>
    </p:spTree>
    <p:extLst>
      <p:ext uri="{BB962C8B-B14F-4D97-AF65-F5344CB8AC3E}">
        <p14:creationId xmlns:p14="http://schemas.microsoft.com/office/powerpoint/2010/main" val="40130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6AABD1A-252A-5346-90A0-446B944E9F9F}" type="datetimeFigureOut">
              <a:rPr lang="fr-FR" smtClean="0"/>
              <a:t>21/10/2019</a:t>
            </a:fld>
            <a:endParaRPr lang="fr-F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fr-F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D366C6-D8D4-2E4F-A174-8C59B204C454}" type="slidenum">
              <a:rPr lang="fr-FR" smtClean="0"/>
              <a:t>‹N°›</a:t>
            </a:fld>
            <a:endParaRPr lang="fr-FR"/>
          </a:p>
        </p:txBody>
      </p:sp>
    </p:spTree>
    <p:extLst>
      <p:ext uri="{BB962C8B-B14F-4D97-AF65-F5344CB8AC3E}">
        <p14:creationId xmlns:p14="http://schemas.microsoft.com/office/powerpoint/2010/main" val="460802670"/>
      </p:ext>
    </p:extLst>
  </p:cSld>
  <p:clrMap bg1="lt1" tx1="dk1" bg2="lt2" tx2="dk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994111-E654-554D-AF7D-8FDE5E4BF83A}"/>
              </a:ext>
            </a:extLst>
          </p:cNvPr>
          <p:cNvSpPr>
            <a:spLocks noGrp="1"/>
          </p:cNvSpPr>
          <p:nvPr>
            <p:ph type="ctrTitle"/>
          </p:nvPr>
        </p:nvSpPr>
        <p:spPr/>
        <p:txBody>
          <a:bodyPr>
            <a:normAutofit/>
          </a:bodyPr>
          <a:lstStyle/>
          <a:p>
            <a:r>
              <a:rPr lang="ar-SA" sz="7200" dirty="0"/>
              <a:t>التأمين الدولي</a:t>
            </a:r>
            <a:endParaRPr lang="fr-FR" sz="7200" dirty="0"/>
          </a:p>
        </p:txBody>
      </p:sp>
      <p:sp>
        <p:nvSpPr>
          <p:cNvPr id="3" name="Sous-titre 2">
            <a:extLst>
              <a:ext uri="{FF2B5EF4-FFF2-40B4-BE49-F238E27FC236}">
                <a16:creationId xmlns:a16="http://schemas.microsoft.com/office/drawing/2014/main" id="{61D66F5B-5933-FD4D-B4CE-EE3B8C2D0827}"/>
              </a:ext>
            </a:extLst>
          </p:cNvPr>
          <p:cNvSpPr>
            <a:spLocks noGrp="1"/>
          </p:cNvSpPr>
          <p:nvPr>
            <p:ph type="subTitle" idx="1"/>
          </p:nvPr>
        </p:nvSpPr>
        <p:spPr>
          <a:xfrm>
            <a:off x="1524000" y="3602037"/>
            <a:ext cx="9144000" cy="2387599"/>
          </a:xfrm>
        </p:spPr>
        <p:txBody>
          <a:bodyPr/>
          <a:lstStyle/>
          <a:p>
            <a:pPr marL="0" indent="0" algn="ctr" defTabSz="914400" rtl="0" eaLnBrk="1" latinLnBrk="0" hangingPunct="1">
              <a:lnSpc>
                <a:spcPct val="90000"/>
              </a:lnSpc>
              <a:spcBef>
                <a:spcPts val="1000"/>
              </a:spcBef>
              <a:buFont typeface="Arial" panose="020B0604020202020204" pitchFamily="34" charset="0"/>
              <a:buNone/>
            </a:pPr>
            <a:endParaRPr lang="fr-FR" sz="3200" dirty="0">
              <a:cs typeface="+mj-cs"/>
            </a:endParaRPr>
          </a:p>
          <a:p>
            <a:pPr marL="0" indent="0" algn="ctr" defTabSz="914400" rtl="0" eaLnBrk="1" latinLnBrk="0" hangingPunct="1">
              <a:lnSpc>
                <a:spcPct val="90000"/>
              </a:lnSpc>
              <a:spcBef>
                <a:spcPts val="1000"/>
              </a:spcBef>
              <a:buFont typeface="Arial" panose="020B0604020202020204" pitchFamily="34" charset="0"/>
              <a:buNone/>
            </a:pPr>
            <a:r>
              <a:rPr lang="ar-SA" sz="3200" dirty="0">
                <a:cs typeface="+mj-cs"/>
              </a:rPr>
              <a:t>الأستاذة: د. قشاري يسمينة </a:t>
            </a:r>
          </a:p>
          <a:p>
            <a:pPr marL="0" indent="0" algn="ctr" defTabSz="914400" rtl="0" eaLnBrk="1" latinLnBrk="0" hangingPunct="1">
              <a:lnSpc>
                <a:spcPct val="90000"/>
              </a:lnSpc>
              <a:spcBef>
                <a:spcPts val="1000"/>
              </a:spcBef>
              <a:buFont typeface="Arial" panose="020B0604020202020204" pitchFamily="34" charset="0"/>
              <a:buNone/>
            </a:pPr>
            <a:r>
              <a:rPr lang="fr-FR" dirty="0">
                <a:latin typeface="Times New Roman" panose="02020603050405020304" pitchFamily="18" charset="0"/>
                <a:cs typeface="Times New Roman" panose="02020603050405020304" pitchFamily="18" charset="0"/>
              </a:rPr>
              <a:t>E-mail: guechariuniv2016@gmail.com</a:t>
            </a:r>
          </a:p>
        </p:txBody>
      </p:sp>
    </p:spTree>
    <p:extLst>
      <p:ext uri="{BB962C8B-B14F-4D97-AF65-F5344CB8AC3E}">
        <p14:creationId xmlns:p14="http://schemas.microsoft.com/office/powerpoint/2010/main" val="328333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FAD3A8-B0CA-4444-A52A-B5915151A198}"/>
              </a:ext>
            </a:extLst>
          </p:cNvPr>
          <p:cNvSpPr>
            <a:spLocks noGrp="1"/>
          </p:cNvSpPr>
          <p:nvPr>
            <p:ph type="title"/>
          </p:nvPr>
        </p:nvSpPr>
        <p:spPr/>
        <p:txBody>
          <a:bodyPr/>
          <a:lstStyle/>
          <a:p>
            <a:pPr marL="742950" indent="-742950" algn="ctr" rtl="1">
              <a:buFont typeface="+mj-lt"/>
              <a:buAutoNum type="arabicPeriod" startAt="3"/>
            </a:pPr>
            <a:r>
              <a:rPr lang="ar-SA" b="1"/>
              <a:t>الأخطار المؤمنة واليات التسعير</a:t>
            </a:r>
            <a:endParaRPr lang="fr-FR"/>
          </a:p>
        </p:txBody>
      </p:sp>
      <p:sp>
        <p:nvSpPr>
          <p:cNvPr id="3" name="Espace réservé du contenu 2">
            <a:extLst>
              <a:ext uri="{FF2B5EF4-FFF2-40B4-BE49-F238E27FC236}">
                <a16:creationId xmlns:a16="http://schemas.microsoft.com/office/drawing/2014/main" id="{2BF211CC-ED20-A846-A311-7D16F83F5F44}"/>
              </a:ext>
            </a:extLst>
          </p:cNvPr>
          <p:cNvSpPr>
            <a:spLocks noGrp="1"/>
          </p:cNvSpPr>
          <p:nvPr>
            <p:ph idx="1"/>
          </p:nvPr>
        </p:nvSpPr>
        <p:spPr>
          <a:xfrm>
            <a:off x="2231136" y="2638044"/>
            <a:ext cx="7729728" cy="3799826"/>
          </a:xfrm>
        </p:spPr>
        <p:txBody>
          <a:bodyPr>
            <a:normAutofit fontScale="92500" lnSpcReduction="20000"/>
          </a:bodyPr>
          <a:lstStyle/>
          <a:p>
            <a:pPr algn="r" rtl="1"/>
            <a:r>
              <a:rPr lang="ar-DZ" sz="3000">
                <a:latin typeface="TraditionalArabic"/>
              </a:rPr>
              <a:t>يقصد بالقسط تلك "المساهمة التي يدفعها المؤمن له للمؤمن مقابل الضمان الممنوح له، يدفع في بداية فترة التأمين ؛ والقسط هو أيضا "المبلغ من المال الذي يلتزم المؤمن له بدفعه للمؤمن مقابل تغطية المخاطر المؤمن منها، فالقسط هو دائما أساس لتقدير قيمة الخطر، فإذا ما تغير الخطر تغير معه القسط بالزيادة أو بالنقصان. </a:t>
            </a:r>
            <a:r>
              <a:rPr lang="ar-DZ" sz="3000"/>
              <a:t>ي</a:t>
            </a:r>
            <a:r>
              <a:rPr lang="ar-DZ" sz="3000">
                <a:latin typeface="TraditionalArabic"/>
              </a:rPr>
              <a:t>شمل القسط العناصر التالية: القسط الصافي، العلاوات، الأرباح، الضرائب والرسوم.</a:t>
            </a:r>
          </a:p>
          <a:p>
            <a:pPr algn="r" rtl="1"/>
            <a:r>
              <a:rPr lang="ar-DZ" sz="3000"/>
              <a:t>وعليه فتحديد قيمة هذا القسط أو ما يعرف بالتسعير تتحكم فيه عدة عوامل ويخضع لأسس رياضية وإحصائية. </a:t>
            </a:r>
          </a:p>
          <a:p>
            <a:pPr marL="0" indent="0" algn="r">
              <a:buNone/>
            </a:pPr>
            <a:r>
              <a:rPr lang="ar-DZ" sz="3000">
                <a:latin typeface="TraditionalArabic"/>
              </a:rPr>
              <a:t> </a:t>
            </a:r>
            <a:endParaRPr lang="ar-DZ" sz="3000"/>
          </a:p>
          <a:p>
            <a:pPr marL="228600" indent="-228600" algn="r" defTabSz="914400" rtl="1" eaLnBrk="1" latinLnBrk="0" hangingPunct="1">
              <a:lnSpc>
                <a:spcPct val="90000"/>
              </a:lnSpc>
              <a:spcBef>
                <a:spcPts val="1000"/>
              </a:spcBef>
              <a:buFont typeface="Arial" panose="020B0604020202020204" pitchFamily="34" charset="0"/>
              <a:buChar char="•"/>
            </a:pPr>
            <a:endParaRPr lang="fr-FR"/>
          </a:p>
        </p:txBody>
      </p:sp>
    </p:spTree>
    <p:extLst>
      <p:ext uri="{BB962C8B-B14F-4D97-AF65-F5344CB8AC3E}">
        <p14:creationId xmlns:p14="http://schemas.microsoft.com/office/powerpoint/2010/main" val="1778032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8E25DC-DA20-4F4C-8FE3-5E7914500407}"/>
              </a:ext>
            </a:extLst>
          </p:cNvPr>
          <p:cNvSpPr>
            <a:spLocks noGrp="1"/>
          </p:cNvSpPr>
          <p:nvPr>
            <p:ph type="title"/>
          </p:nvPr>
        </p:nvSpPr>
        <p:spPr/>
        <p:txBody>
          <a:bodyPr/>
          <a:lstStyle/>
          <a:p>
            <a:pPr marL="742950" indent="-742950" algn="ctr" rtl="1">
              <a:buFont typeface="+mj-lt"/>
              <a:buAutoNum type="arabicPeriod" startAt="3"/>
            </a:pPr>
            <a:r>
              <a:rPr lang="ar-SA" b="1"/>
              <a:t>الأخطار المؤمنة واليات التسعير</a:t>
            </a:r>
            <a:endParaRPr lang="fr-FR"/>
          </a:p>
        </p:txBody>
      </p:sp>
      <p:sp>
        <p:nvSpPr>
          <p:cNvPr id="3" name="Espace réservé du contenu 2">
            <a:extLst>
              <a:ext uri="{FF2B5EF4-FFF2-40B4-BE49-F238E27FC236}">
                <a16:creationId xmlns:a16="http://schemas.microsoft.com/office/drawing/2014/main" id="{73085FB7-EEBC-4A42-B44D-521AB222359F}"/>
              </a:ext>
            </a:extLst>
          </p:cNvPr>
          <p:cNvSpPr>
            <a:spLocks noGrp="1"/>
          </p:cNvSpPr>
          <p:nvPr>
            <p:ph idx="1"/>
          </p:nvPr>
        </p:nvSpPr>
        <p:spPr>
          <a:xfrm>
            <a:off x="838200" y="2372497"/>
            <a:ext cx="10515600" cy="4202474"/>
          </a:xfrm>
        </p:spPr>
        <p:txBody>
          <a:bodyPr>
            <a:normAutofit/>
          </a:bodyPr>
          <a:lstStyle/>
          <a:p>
            <a:pPr algn="r" rtl="1"/>
            <a:r>
              <a:rPr lang="ar-SA" sz="2800" b="1" dirty="0"/>
              <a:t>العوامل المحددة </a:t>
            </a:r>
            <a:r>
              <a:rPr lang="ar-SA" sz="2800" b="1" dirty="0" err="1"/>
              <a:t>لل</a:t>
            </a:r>
            <a:r>
              <a:rPr lang="ar-DZ" sz="2800" b="1" dirty="0"/>
              <a:t>أقساط التأمين: </a:t>
            </a:r>
            <a:r>
              <a:rPr lang="ar-DZ" sz="2800" dirty="0"/>
              <a:t>تنظر شركات التأمين في عدة عوامل عند حساب أقساط التأمين:</a:t>
            </a:r>
          </a:p>
          <a:p>
            <a:pPr algn="r" rtl="1"/>
            <a:r>
              <a:rPr lang="ar-DZ" sz="2800" b="1" dirty="0"/>
              <a:t>عمرك</a:t>
            </a:r>
            <a:r>
              <a:rPr lang="ar-DZ" sz="2800" dirty="0"/>
              <a:t>: تنظر شركات التأمين إلى عمرك لأن ذلك يمكن أن يتنبأ باحتمالية استخدام التأمين. فالتأمين الصحي ، تقل احتمالية احتياج الشباب إلى رعاية طبية ، لذلك تكون أقساطهم أرخص بشكل عام. تزداد الأقساط مع تقدم العمر وتزيد فرصة احتياج الفرد إلى المزيد من الخدمات الطبية. السائقون المراهقون يعملون على بناء الخبرة لذا تكلفة التأمين لهم اكبر من تكلفة تأمين السائقين الأكثر خبرة. </a:t>
            </a:r>
          </a:p>
          <a:p>
            <a:pPr algn="r" rtl="1"/>
            <a:r>
              <a:rPr lang="ar-DZ" sz="2800" b="1" dirty="0"/>
              <a:t>نوع التغطية: </a:t>
            </a:r>
            <a:r>
              <a:rPr lang="ar-DZ" sz="2800" dirty="0"/>
              <a:t>بشكل عام ، لديك عدة خيارات عند شراء اشتراك تأمين. كلما حصلت على تغطية أكثر شمولاً ، زادت تكلفة ذلك. على سبيل المثال ، إذا كان لديك تأمين على السيارات تغطي المسؤولية فقط ، فستكون أرخص مما إذا كانت تتضمن خطر تصادم ومدفوعات طبية وتغطية الركاب غير مؤمنين.</a:t>
            </a:r>
            <a:endParaRPr lang="fr-FR" sz="2800" dirty="0"/>
          </a:p>
        </p:txBody>
      </p:sp>
    </p:spTree>
    <p:extLst>
      <p:ext uri="{BB962C8B-B14F-4D97-AF65-F5344CB8AC3E}">
        <p14:creationId xmlns:p14="http://schemas.microsoft.com/office/powerpoint/2010/main" val="149863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26C4CA-6693-EA43-A4BE-18CA8E4A4322}"/>
              </a:ext>
            </a:extLst>
          </p:cNvPr>
          <p:cNvSpPr>
            <a:spLocks noGrp="1"/>
          </p:cNvSpPr>
          <p:nvPr>
            <p:ph type="title"/>
          </p:nvPr>
        </p:nvSpPr>
        <p:spPr/>
        <p:txBody>
          <a:bodyPr/>
          <a:lstStyle/>
          <a:p>
            <a:pPr marL="742950" indent="-742950" algn="ctr" rtl="1">
              <a:buFont typeface="+mj-lt"/>
              <a:buAutoNum type="arabicPeriod" startAt="3"/>
            </a:pPr>
            <a:r>
              <a:rPr lang="ar-SA" b="1"/>
              <a:t>الأخطار المؤمنة واليات التسعير</a:t>
            </a:r>
            <a:endParaRPr lang="fr-FR"/>
          </a:p>
        </p:txBody>
      </p:sp>
      <p:sp>
        <p:nvSpPr>
          <p:cNvPr id="3" name="Espace réservé du contenu 2">
            <a:extLst>
              <a:ext uri="{FF2B5EF4-FFF2-40B4-BE49-F238E27FC236}">
                <a16:creationId xmlns:a16="http://schemas.microsoft.com/office/drawing/2014/main" id="{1F48E38D-F185-3145-AD04-AC1BCD973D1A}"/>
              </a:ext>
            </a:extLst>
          </p:cNvPr>
          <p:cNvSpPr>
            <a:spLocks noGrp="1"/>
          </p:cNvSpPr>
          <p:nvPr>
            <p:ph idx="1"/>
          </p:nvPr>
        </p:nvSpPr>
        <p:spPr>
          <a:xfrm>
            <a:off x="2231136" y="2594919"/>
            <a:ext cx="7729728" cy="3929449"/>
          </a:xfrm>
        </p:spPr>
        <p:txBody>
          <a:bodyPr>
            <a:normAutofit/>
          </a:bodyPr>
          <a:lstStyle/>
          <a:p>
            <a:pPr algn="r" rtl="1"/>
            <a:r>
              <a:rPr lang="ar-DZ" sz="2800" b="1" dirty="0"/>
              <a:t>مقدار التغطية: </a:t>
            </a:r>
            <a:r>
              <a:rPr lang="ar-DZ" sz="2800" dirty="0"/>
              <a:t>أقل تغطية ، أقساط </a:t>
            </a:r>
            <a:r>
              <a:rPr lang="ar-SA" sz="2800" dirty="0"/>
              <a:t>ارخص</a:t>
            </a:r>
            <a:r>
              <a:rPr lang="ar-DZ" sz="2800" dirty="0"/>
              <a:t>- بغض النظر عن الشيئ المؤمن. إذا قمت بشراء تأمين صحي ، على سبيل المثال ، فستدفع أقساط أقل لنفس النوع من التغطية إذا كان لديك حد أعلى للخصم. وبالمثل ، سيكلف تأمين المنزل 400000 دولار أكثر من 200000 دولار.</a:t>
            </a:r>
          </a:p>
          <a:p>
            <a:pPr algn="r" rtl="1"/>
            <a:r>
              <a:rPr lang="ar-DZ" sz="2800" b="1" dirty="0"/>
              <a:t>معلومات شخصية: </a:t>
            </a:r>
            <a:r>
              <a:rPr lang="ar-DZ" sz="2800" dirty="0"/>
              <a:t>بناءً على نوع التأمين الذي تبحث عنه ، قد تقوم شركة التأمين بإلقاء نظرة فاحصة على أشياء مثل </a:t>
            </a:r>
            <a:r>
              <a:rPr lang="ar-DZ" sz="2800"/>
              <a:t>سجل القيادة، </a:t>
            </a:r>
            <a:r>
              <a:rPr lang="ar-DZ" sz="2800" dirty="0"/>
              <a:t>الجنس ، الحالة الاجتماعية ، نمط الحياة ، التاريخ الطبي للعائلة ، الصحة ، حالة التدخين ، الهوايات ، الوظيفة ، وأين تعيش.....</a:t>
            </a:r>
            <a:endParaRPr lang="fr-FR" sz="2800" dirty="0"/>
          </a:p>
        </p:txBody>
      </p:sp>
    </p:spTree>
    <p:extLst>
      <p:ext uri="{BB962C8B-B14F-4D97-AF65-F5344CB8AC3E}">
        <p14:creationId xmlns:p14="http://schemas.microsoft.com/office/powerpoint/2010/main" val="862628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BF942B-93A7-CC43-AFEB-717C12D33438}"/>
              </a:ext>
            </a:extLst>
          </p:cNvPr>
          <p:cNvSpPr>
            <a:spLocks noGrp="1"/>
          </p:cNvSpPr>
          <p:nvPr>
            <p:ph type="title"/>
          </p:nvPr>
        </p:nvSpPr>
        <p:spPr>
          <a:xfrm>
            <a:off x="838200" y="365126"/>
            <a:ext cx="10515600" cy="1004188"/>
          </a:xfrm>
        </p:spPr>
        <p:txBody>
          <a:bodyPr>
            <a:normAutofit/>
          </a:bodyPr>
          <a:lstStyle/>
          <a:p>
            <a:pPr algn="ctr" defTabSz="914400" rtl="1" eaLnBrk="1" latinLnBrk="0" hangingPunct="1">
              <a:lnSpc>
                <a:spcPct val="90000"/>
              </a:lnSpc>
              <a:spcBef>
                <a:spcPct val="0"/>
              </a:spcBef>
              <a:buNone/>
            </a:pPr>
            <a:r>
              <a:rPr lang="ar-SA" sz="4400" dirty="0"/>
              <a:t>محتوى المقياس</a:t>
            </a:r>
            <a:endParaRPr lang="fr-FR" sz="4400" dirty="0"/>
          </a:p>
        </p:txBody>
      </p:sp>
      <p:sp>
        <p:nvSpPr>
          <p:cNvPr id="3" name="Espace réservé du contenu 2">
            <a:extLst>
              <a:ext uri="{FF2B5EF4-FFF2-40B4-BE49-F238E27FC236}">
                <a16:creationId xmlns:a16="http://schemas.microsoft.com/office/drawing/2014/main" id="{8A71F0DA-90E1-FD4B-BF38-D1AAE9FAEEF3}"/>
              </a:ext>
            </a:extLst>
          </p:cNvPr>
          <p:cNvSpPr>
            <a:spLocks noGrp="1"/>
          </p:cNvSpPr>
          <p:nvPr>
            <p:ph idx="1"/>
          </p:nvPr>
        </p:nvSpPr>
        <p:spPr>
          <a:xfrm>
            <a:off x="838200" y="1538514"/>
            <a:ext cx="10515600" cy="4638449"/>
          </a:xfrm>
        </p:spPr>
        <p:txBody>
          <a:bodyPr/>
          <a:lstStyle/>
          <a:p>
            <a:pPr marL="228600" indent="-228600" algn="r" defTabSz="914400" rtl="1" eaLnBrk="1" latinLnBrk="0" hangingPunct="1">
              <a:lnSpc>
                <a:spcPct val="90000"/>
              </a:lnSpc>
              <a:spcBef>
                <a:spcPts val="1000"/>
              </a:spcBef>
              <a:buFont typeface="Arial" panose="020B0604020202020204" pitchFamily="34" charset="0"/>
              <a:buChar char="•"/>
            </a:pPr>
            <a:r>
              <a:rPr lang="ar-SA" sz="2800" dirty="0"/>
              <a:t>في هذا المقياس سنتطرق الى المحاور التالية:</a:t>
            </a:r>
          </a:p>
          <a:p>
            <a:pPr marL="228600" indent="-228600" algn="r" defTabSz="914400" rtl="1" eaLnBrk="1" latinLnBrk="0" hangingPunct="1">
              <a:lnSpc>
                <a:spcPct val="90000"/>
              </a:lnSpc>
              <a:spcBef>
                <a:spcPts val="1000"/>
              </a:spcBef>
              <a:buFont typeface="Arial" panose="020B0604020202020204" pitchFamily="34" charset="0"/>
              <a:buChar char="•"/>
            </a:pPr>
            <a:endParaRPr lang="fr-FR" dirty="0"/>
          </a:p>
        </p:txBody>
      </p:sp>
      <p:graphicFrame>
        <p:nvGraphicFramePr>
          <p:cNvPr id="12" name="Diagramme 11">
            <a:extLst>
              <a:ext uri="{FF2B5EF4-FFF2-40B4-BE49-F238E27FC236}">
                <a16:creationId xmlns:a16="http://schemas.microsoft.com/office/drawing/2014/main" id="{15D03162-0C69-064D-8DC6-CA7C8E81C55C}"/>
              </a:ext>
            </a:extLst>
          </p:cNvPr>
          <p:cNvGraphicFramePr/>
          <p:nvPr>
            <p:extLst>
              <p:ext uri="{D42A27DB-BD31-4B8C-83A1-F6EECF244321}">
                <p14:modId xmlns:p14="http://schemas.microsoft.com/office/powerpoint/2010/main" val="1749323974"/>
              </p:ext>
            </p:extLst>
          </p:nvPr>
        </p:nvGraphicFramePr>
        <p:xfrm>
          <a:off x="728419" y="2235200"/>
          <a:ext cx="10515599" cy="4398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530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A8ECCA-DD3B-C949-975F-40376CBD6199}"/>
              </a:ext>
            </a:extLst>
          </p:cNvPr>
          <p:cNvSpPr>
            <a:spLocks noGrp="1"/>
          </p:cNvSpPr>
          <p:nvPr>
            <p:ph type="title"/>
          </p:nvPr>
        </p:nvSpPr>
        <p:spPr>
          <a:xfrm>
            <a:off x="838200" y="365126"/>
            <a:ext cx="10515600" cy="833480"/>
          </a:xfrm>
        </p:spPr>
        <p:txBody>
          <a:bodyPr>
            <a:normAutofit fontScale="90000"/>
          </a:bodyPr>
          <a:lstStyle/>
          <a:p>
            <a:pPr algn="ctr" defTabSz="914400" rtl="1" eaLnBrk="1" latinLnBrk="0" hangingPunct="1">
              <a:lnSpc>
                <a:spcPct val="90000"/>
              </a:lnSpc>
              <a:spcBef>
                <a:spcPct val="0"/>
              </a:spcBef>
              <a:buNone/>
            </a:pPr>
            <a:r>
              <a:rPr lang="ar-SA" b="1" dirty="0"/>
              <a:t>1</a:t>
            </a:r>
            <a:r>
              <a:rPr lang="ar-SA" sz="4800" b="1" dirty="0"/>
              <a:t>. مفهوم الخطر</a:t>
            </a:r>
            <a:endParaRPr lang="fr-FR" b="1" dirty="0"/>
          </a:p>
        </p:txBody>
      </p:sp>
      <p:sp>
        <p:nvSpPr>
          <p:cNvPr id="3" name="Espace réservé du contenu 2">
            <a:extLst>
              <a:ext uri="{FF2B5EF4-FFF2-40B4-BE49-F238E27FC236}">
                <a16:creationId xmlns:a16="http://schemas.microsoft.com/office/drawing/2014/main" id="{81CCC210-A639-5047-BB94-1ED045E71DCB}"/>
              </a:ext>
            </a:extLst>
          </p:cNvPr>
          <p:cNvSpPr>
            <a:spLocks noGrp="1"/>
          </p:cNvSpPr>
          <p:nvPr>
            <p:ph idx="1"/>
          </p:nvPr>
        </p:nvSpPr>
        <p:spPr>
          <a:xfrm>
            <a:off x="838200" y="1334530"/>
            <a:ext cx="10515600" cy="5338119"/>
          </a:xfrm>
        </p:spPr>
        <p:txBody>
          <a:bodyPr>
            <a:normAutofit/>
          </a:bodyPr>
          <a:lstStyle/>
          <a:p>
            <a:pPr marL="514350" indent="-514350" algn="r" rtl="1">
              <a:buFont typeface="+mj-lt"/>
              <a:buAutoNum type="arabicPeriod"/>
            </a:pPr>
            <a:r>
              <a:rPr lang="ar-DZ" sz="2800" b="1" dirty="0"/>
              <a:t>تعريف الخطر</a:t>
            </a:r>
            <a:r>
              <a:rPr lang="ar-DZ" sz="2800" dirty="0"/>
              <a:t>: هو توقع للخسارة المصاحبة لحالة عدم التأكد من الاحداث المستقبلية. </a:t>
            </a:r>
            <a:r>
              <a:rPr lang="ar-DZ" sz="2800" b="1" dirty="0"/>
              <a:t>فالخطر:</a:t>
            </a:r>
            <a:r>
              <a:rPr lang="ar-DZ" sz="2800" dirty="0"/>
              <a:t> هو حادث احتمالي غير مؤكد الوقوع ينتج عن وقوعه نتائج غير مرغوبة.</a:t>
            </a:r>
          </a:p>
          <a:p>
            <a:pPr marL="514350" indent="-514350" algn="r" rtl="1">
              <a:buFont typeface="+mj-lt"/>
              <a:buAutoNum type="arabicPeriod" startAt="2"/>
            </a:pPr>
            <a:r>
              <a:rPr lang="ar-DZ" sz="2800" b="1" dirty="0"/>
              <a:t>اركان اوعاصر الخطر</a:t>
            </a:r>
            <a:r>
              <a:rPr lang="ar-DZ" sz="2800" dirty="0"/>
              <a:t>: يجب أن يتوفر في الخطر </a:t>
            </a:r>
            <a:r>
              <a:rPr lang="ar-SA" sz="2800" dirty="0"/>
              <a:t>ركنان اساسيان</a:t>
            </a:r>
            <a:r>
              <a:rPr lang="ar-DZ" sz="2800" dirty="0"/>
              <a:t>: </a:t>
            </a:r>
          </a:p>
          <a:p>
            <a:pPr algn="r" rtl="1">
              <a:buFont typeface="Wingdings" pitchFamily="2" charset="2"/>
              <a:buChar char="ü"/>
            </a:pPr>
            <a:r>
              <a:rPr lang="ar-DZ" sz="2800" b="1" dirty="0"/>
              <a:t>عنصر عدم التأكد:</a:t>
            </a:r>
            <a:r>
              <a:rPr lang="ar-DZ" sz="2800" dirty="0"/>
              <a:t> أي انه حادث احتمالي غير مؤكد الوقوع، والاحتمالية هنا جاءت لتبريرعدم الدقة في معرفتنا بوقوع أو عدم وقوع الخطر حيث يتراوج عنصر عدم التأكد بين الاستحالة المطلقة و التأكد المطلق.</a:t>
            </a:r>
          </a:p>
          <a:p>
            <a:pPr algn="r" rtl="1">
              <a:buFont typeface="Wingdings" pitchFamily="2" charset="2"/>
              <a:buChar char="ü"/>
            </a:pPr>
            <a:r>
              <a:rPr lang="ar-DZ" sz="2800" b="1" dirty="0"/>
              <a:t>عنصر الخسارة</a:t>
            </a:r>
            <a:r>
              <a:rPr lang="ar-DZ" sz="2800" dirty="0"/>
              <a:t>: أن يكون للحادث أو الخطر عند وقوعه نتائج غير مرغوب فيها ، أي أنه يسبب أضرارا مادية أوجسمية لشخص أو مجموعة أشخاص، والخسارة قد تكون جزئية او كلية كما يمكن ان تكون مباشرة او غير مباشرة.</a:t>
            </a:r>
          </a:p>
        </p:txBody>
      </p:sp>
    </p:spTree>
    <p:extLst>
      <p:ext uri="{BB962C8B-B14F-4D97-AF65-F5344CB8AC3E}">
        <p14:creationId xmlns:p14="http://schemas.microsoft.com/office/powerpoint/2010/main" val="3789460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8721B5-582F-644A-8A41-EA594228893F}"/>
              </a:ext>
            </a:extLst>
          </p:cNvPr>
          <p:cNvSpPr>
            <a:spLocks noGrp="1"/>
          </p:cNvSpPr>
          <p:nvPr>
            <p:ph type="title"/>
          </p:nvPr>
        </p:nvSpPr>
        <p:spPr/>
        <p:txBody>
          <a:bodyPr>
            <a:normAutofit/>
          </a:bodyPr>
          <a:lstStyle/>
          <a:p>
            <a:pPr marL="742950" indent="-742950" algn="ctr" defTabSz="914400" rtl="1" eaLnBrk="1" latinLnBrk="0" hangingPunct="1">
              <a:lnSpc>
                <a:spcPct val="90000"/>
              </a:lnSpc>
              <a:spcBef>
                <a:spcPct val="0"/>
              </a:spcBef>
              <a:buFont typeface="+mj-lt"/>
              <a:buAutoNum type="arabicPeriod"/>
            </a:pPr>
            <a:r>
              <a:rPr lang="ar-SA" sz="4800" b="1" dirty="0"/>
              <a:t>مفهوم الخطر</a:t>
            </a:r>
            <a:endParaRPr lang="fr-FR" sz="4800" b="1" dirty="0"/>
          </a:p>
        </p:txBody>
      </p:sp>
      <p:sp>
        <p:nvSpPr>
          <p:cNvPr id="3" name="Espace réservé du contenu 2">
            <a:extLst>
              <a:ext uri="{FF2B5EF4-FFF2-40B4-BE49-F238E27FC236}">
                <a16:creationId xmlns:a16="http://schemas.microsoft.com/office/drawing/2014/main" id="{28A17D81-C3AB-7C48-A9C3-BD7E70702EED}"/>
              </a:ext>
            </a:extLst>
          </p:cNvPr>
          <p:cNvSpPr>
            <a:spLocks noGrp="1"/>
          </p:cNvSpPr>
          <p:nvPr>
            <p:ph idx="1"/>
          </p:nvPr>
        </p:nvSpPr>
        <p:spPr/>
        <p:txBody>
          <a:bodyPr/>
          <a:lstStyle/>
          <a:p>
            <a:pPr marL="514350" indent="-514350" algn="r" rtl="1">
              <a:buFont typeface="+mj-lt"/>
              <a:buAutoNum type="arabicPeriod" startAt="3"/>
            </a:pPr>
            <a:r>
              <a:rPr lang="ar-SA" sz="2800" b="1" dirty="0"/>
              <a:t>أسباب الخطر: </a:t>
            </a:r>
            <a:r>
              <a:rPr lang="ar-DZ" sz="2800"/>
              <a:t>هي تلك الأ</a:t>
            </a:r>
            <a:r>
              <a:rPr lang="ar-SA" sz="2800" dirty="0"/>
              <a:t>حداث</a:t>
            </a:r>
            <a:r>
              <a:rPr lang="ar-DZ" sz="2800"/>
              <a:t> التي تؤدي إلى وقوع الخطر وتسبقه زمنيا ، وتكون على نوعين :</a:t>
            </a:r>
          </a:p>
          <a:p>
            <a:pPr algn="r" rtl="1"/>
            <a:r>
              <a:rPr lang="ar-DZ" sz="2800"/>
              <a:t> </a:t>
            </a:r>
            <a:r>
              <a:rPr lang="ar-DZ" sz="2800" b="1"/>
              <a:t>أسباب طبيعية: </a:t>
            </a:r>
            <a:r>
              <a:rPr lang="ar-DZ" sz="2800"/>
              <a:t>كالظواهر الطبيعية التي ليس للإنسان دخل في وقوعها كالزلازل والبراكين والفيضانات والكوارث الطبيعية الأخرى.</a:t>
            </a:r>
          </a:p>
          <a:p>
            <a:pPr algn="r" rtl="1"/>
            <a:r>
              <a:rPr lang="ar-DZ" sz="2800" b="1"/>
              <a:t>أسباب شخصية: </a:t>
            </a:r>
            <a:r>
              <a:rPr lang="ar-DZ" sz="2800"/>
              <a:t>كالحرائق والسرقات وحوادث السيارات و التي يكون الإنسان سببا في وقوعها.</a:t>
            </a:r>
          </a:p>
          <a:p>
            <a:pPr algn="r" rtl="1"/>
            <a:endParaRPr lang="fr-FR" b="1" dirty="0"/>
          </a:p>
        </p:txBody>
      </p:sp>
    </p:spTree>
    <p:extLst>
      <p:ext uri="{BB962C8B-B14F-4D97-AF65-F5344CB8AC3E}">
        <p14:creationId xmlns:p14="http://schemas.microsoft.com/office/powerpoint/2010/main" val="3023305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03C9A4-50E7-9B40-ADFA-0B5E1754DCD3}"/>
              </a:ext>
            </a:extLst>
          </p:cNvPr>
          <p:cNvSpPr>
            <a:spLocks noGrp="1"/>
          </p:cNvSpPr>
          <p:nvPr>
            <p:ph type="title"/>
          </p:nvPr>
        </p:nvSpPr>
        <p:spPr>
          <a:xfrm>
            <a:off x="838200" y="365126"/>
            <a:ext cx="10515600" cy="1068258"/>
          </a:xfrm>
        </p:spPr>
        <p:txBody>
          <a:bodyPr>
            <a:normAutofit/>
          </a:bodyPr>
          <a:lstStyle/>
          <a:p>
            <a:pPr marL="742950" indent="-742950" algn="ctr" defTabSz="914400" rtl="1" eaLnBrk="1" latinLnBrk="0" hangingPunct="1">
              <a:lnSpc>
                <a:spcPct val="90000"/>
              </a:lnSpc>
              <a:spcBef>
                <a:spcPct val="0"/>
              </a:spcBef>
              <a:buFont typeface="+mj-lt"/>
              <a:buAutoNum type="arabicPeriod" startAt="2"/>
            </a:pPr>
            <a:r>
              <a:rPr lang="ar-SA" sz="4000" b="1" dirty="0"/>
              <a:t>أنواع الخطر</a:t>
            </a:r>
            <a:endParaRPr lang="fr-FR" sz="4000" b="1" dirty="0"/>
          </a:p>
        </p:txBody>
      </p:sp>
      <p:sp>
        <p:nvSpPr>
          <p:cNvPr id="3" name="Espace réservé du contenu 2">
            <a:extLst>
              <a:ext uri="{FF2B5EF4-FFF2-40B4-BE49-F238E27FC236}">
                <a16:creationId xmlns:a16="http://schemas.microsoft.com/office/drawing/2014/main" id="{21583C40-06A4-4B47-BF55-41A45B68492D}"/>
              </a:ext>
            </a:extLst>
          </p:cNvPr>
          <p:cNvSpPr>
            <a:spLocks noGrp="1"/>
          </p:cNvSpPr>
          <p:nvPr>
            <p:ph idx="1"/>
          </p:nvPr>
        </p:nvSpPr>
        <p:spPr>
          <a:xfrm>
            <a:off x="838200" y="1692876"/>
            <a:ext cx="10719216" cy="4972994"/>
          </a:xfrm>
        </p:spPr>
        <p:txBody>
          <a:bodyPr>
            <a:normAutofit fontScale="92500" lnSpcReduction="20000"/>
          </a:bodyPr>
          <a:lstStyle/>
          <a:p>
            <a:pPr algn="r" rtl="1"/>
            <a:r>
              <a:rPr lang="ar-DZ" sz="2800"/>
              <a:t>يمكن تصنيف الأخطار إلى خمسة أنواع هي : </a:t>
            </a:r>
          </a:p>
          <a:p>
            <a:pPr marL="514350" indent="-514350" algn="r" rtl="1">
              <a:buFont typeface="+mj-lt"/>
              <a:buAutoNum type="arabicPeriod"/>
            </a:pPr>
            <a:r>
              <a:rPr lang="ar-DZ" sz="2800" b="1"/>
              <a:t>الأخطار حسب تأثيرها وتصنف إلى :</a:t>
            </a:r>
            <a:r>
              <a:rPr lang="ar-DZ" sz="2800"/>
              <a:t> </a:t>
            </a:r>
          </a:p>
          <a:p>
            <a:pPr marL="514350" indent="-514350" algn="r" rtl="1">
              <a:buAutoNum type="arabic1Minus"/>
            </a:pPr>
            <a:r>
              <a:rPr lang="ar-DZ" sz="2800"/>
              <a:t>الأخطار التي تصيب الأشخاص</a:t>
            </a:r>
          </a:p>
          <a:p>
            <a:pPr marL="514350" indent="-514350" algn="r" rtl="1">
              <a:buAutoNum type="arabic1Minus"/>
            </a:pPr>
            <a:r>
              <a:rPr lang="ar-DZ" sz="2800"/>
              <a:t>الأخطار التي تصيب الأموال والممتلكات</a:t>
            </a:r>
          </a:p>
          <a:p>
            <a:pPr marL="0" indent="0" algn="r" rtl="1">
              <a:buNone/>
            </a:pPr>
            <a:r>
              <a:rPr lang="ar-DZ" sz="2800"/>
              <a:t>ج -   أخطار المسؤولية تجاه الغير</a:t>
            </a:r>
          </a:p>
          <a:p>
            <a:pPr marL="514350" indent="-514350" algn="r" rtl="1">
              <a:buFont typeface="+mj-lt"/>
              <a:buAutoNum type="arabicPeriod" startAt="2"/>
            </a:pPr>
            <a:r>
              <a:rPr lang="ar-DZ" sz="2800" b="1"/>
              <a:t> الإخطار حسب نتائجها وتصنف إلى :</a:t>
            </a:r>
            <a:br>
              <a:rPr lang="ar-DZ" sz="2800"/>
            </a:br>
            <a:r>
              <a:rPr lang="ar-DZ" sz="2800"/>
              <a:t>أ- أخطار اقتصادية - كأخطار المضاربة -</a:t>
            </a:r>
            <a:r>
              <a:rPr lang="fr-FR" sz="2800" dirty="0"/>
              <a:t> </a:t>
            </a:r>
            <a:r>
              <a:rPr lang="ar-SA" sz="2800" dirty="0"/>
              <a:t>والاخطار الصافية</a:t>
            </a:r>
            <a:br>
              <a:rPr lang="ar-DZ" sz="2800"/>
            </a:br>
            <a:r>
              <a:rPr lang="ar-DZ" sz="2800"/>
              <a:t>ب- أخطار غير اقتصادية ( الأخطار الاجتماعية او معنوية )</a:t>
            </a:r>
          </a:p>
          <a:p>
            <a:pPr marL="514350" indent="-514350" algn="r" rtl="1">
              <a:buFont typeface="+mj-lt"/>
              <a:buAutoNum type="arabicPeriod" startAt="3"/>
            </a:pPr>
            <a:r>
              <a:rPr lang="ar-DZ" sz="2800" b="1"/>
              <a:t>الأخطار حسب طبيعتها وتصنف إلى </a:t>
            </a:r>
            <a:r>
              <a:rPr lang="ar-DZ" sz="2800"/>
              <a:t>:</a:t>
            </a:r>
            <a:br>
              <a:rPr lang="ar-DZ" sz="2800"/>
            </a:br>
            <a:r>
              <a:rPr lang="ar-DZ" sz="2800"/>
              <a:t>أ- الأخطار العامة </a:t>
            </a:r>
            <a:br>
              <a:rPr lang="ar-DZ" sz="2800"/>
            </a:br>
            <a:r>
              <a:rPr lang="ar-DZ" sz="2800"/>
              <a:t>ب- الأخطار الخاصة</a:t>
            </a:r>
            <a:br>
              <a:rPr lang="ar-DZ" sz="2800"/>
            </a:br>
            <a:endParaRPr lang="fr-FR" sz="2800" dirty="0"/>
          </a:p>
        </p:txBody>
      </p:sp>
    </p:spTree>
    <p:extLst>
      <p:ext uri="{BB962C8B-B14F-4D97-AF65-F5344CB8AC3E}">
        <p14:creationId xmlns:p14="http://schemas.microsoft.com/office/powerpoint/2010/main" val="695845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5EF432-DC83-8D44-A9F6-0D81A4D54586}"/>
              </a:ext>
            </a:extLst>
          </p:cNvPr>
          <p:cNvSpPr>
            <a:spLocks noGrp="1"/>
          </p:cNvSpPr>
          <p:nvPr>
            <p:ph type="title"/>
          </p:nvPr>
        </p:nvSpPr>
        <p:spPr/>
        <p:txBody>
          <a:bodyPr/>
          <a:lstStyle/>
          <a:p>
            <a:pPr marL="742950" indent="-742950" algn="ctr" defTabSz="914400" rtl="1" eaLnBrk="1" latinLnBrk="0" hangingPunct="1">
              <a:lnSpc>
                <a:spcPct val="90000"/>
              </a:lnSpc>
              <a:spcBef>
                <a:spcPct val="0"/>
              </a:spcBef>
              <a:buFont typeface="+mj-lt"/>
              <a:buAutoNum type="arabicPeriod" startAt="2"/>
            </a:pPr>
            <a:r>
              <a:rPr lang="ar-SA" b="1" dirty="0"/>
              <a:t>أنواع الخطر</a:t>
            </a:r>
            <a:endParaRPr lang="fr-FR" b="1" dirty="0"/>
          </a:p>
        </p:txBody>
      </p:sp>
      <p:sp>
        <p:nvSpPr>
          <p:cNvPr id="3" name="Espace réservé du contenu 2">
            <a:extLst>
              <a:ext uri="{FF2B5EF4-FFF2-40B4-BE49-F238E27FC236}">
                <a16:creationId xmlns:a16="http://schemas.microsoft.com/office/drawing/2014/main" id="{13BC981C-681B-454D-A163-E95ACE64C3D8}"/>
              </a:ext>
            </a:extLst>
          </p:cNvPr>
          <p:cNvSpPr>
            <a:spLocks noGrp="1"/>
          </p:cNvSpPr>
          <p:nvPr>
            <p:ph idx="1"/>
          </p:nvPr>
        </p:nvSpPr>
        <p:spPr/>
        <p:txBody>
          <a:bodyPr>
            <a:normAutofit/>
          </a:bodyPr>
          <a:lstStyle/>
          <a:p>
            <a:pPr marL="514350" indent="-514350" algn="r" rtl="1">
              <a:buFont typeface="+mj-lt"/>
              <a:buAutoNum type="arabicPeriod" startAt="4"/>
            </a:pPr>
            <a:r>
              <a:rPr lang="ar-DZ" sz="2800" b="1"/>
              <a:t>الأخطار حسب مسبباتها وتصنف إلى :</a:t>
            </a:r>
            <a:br>
              <a:rPr lang="ar-DZ" sz="2800"/>
            </a:br>
            <a:r>
              <a:rPr lang="ar-DZ" sz="2800"/>
              <a:t>أ- الأخطار الطبيعية </a:t>
            </a:r>
            <a:br>
              <a:rPr lang="ar-DZ" sz="2800"/>
            </a:br>
            <a:r>
              <a:rPr lang="ar-DZ" sz="2800"/>
              <a:t>ب- الأخطار الشخصية </a:t>
            </a:r>
          </a:p>
          <a:p>
            <a:pPr marL="514350" indent="-514350" algn="r" rtl="1">
              <a:buFont typeface="+mj-lt"/>
              <a:buAutoNum type="arabicPeriod" startAt="4"/>
            </a:pPr>
            <a:r>
              <a:rPr lang="ar-DZ" sz="2800" b="1"/>
              <a:t>أخطار </a:t>
            </a:r>
            <a:r>
              <a:rPr lang="ar-SA" sz="2800" b="1" dirty="0"/>
              <a:t>الحركة والسكون</a:t>
            </a:r>
          </a:p>
          <a:p>
            <a:pPr marL="0" indent="0" algn="r" rtl="1">
              <a:buNone/>
            </a:pPr>
            <a:r>
              <a:rPr lang="ar-SA" sz="2800" dirty="0"/>
              <a:t>     </a:t>
            </a:r>
            <a:r>
              <a:rPr lang="ar-SA" sz="2800" dirty="0" err="1"/>
              <a:t>أ</a:t>
            </a:r>
            <a:r>
              <a:rPr lang="ar-SA" sz="2800"/>
              <a:t>- اخطار السكون</a:t>
            </a:r>
          </a:p>
          <a:p>
            <a:pPr marL="0" indent="0" algn="r" rtl="1">
              <a:buNone/>
            </a:pPr>
            <a:r>
              <a:rPr lang="ar-SA" sz="2800"/>
              <a:t>     ب - أخطار الحركة</a:t>
            </a:r>
            <a:endParaRPr lang="fr-FR" sz="2800"/>
          </a:p>
        </p:txBody>
      </p:sp>
    </p:spTree>
    <p:extLst>
      <p:ext uri="{BB962C8B-B14F-4D97-AF65-F5344CB8AC3E}">
        <p14:creationId xmlns:p14="http://schemas.microsoft.com/office/powerpoint/2010/main" val="361894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CB235E-70A6-284C-B5FE-7ECAEE0EED0E}"/>
              </a:ext>
            </a:extLst>
          </p:cNvPr>
          <p:cNvSpPr>
            <a:spLocks noGrp="1"/>
          </p:cNvSpPr>
          <p:nvPr>
            <p:ph type="title"/>
          </p:nvPr>
        </p:nvSpPr>
        <p:spPr>
          <a:xfrm>
            <a:off x="838200" y="210065"/>
            <a:ext cx="10515600" cy="977600"/>
          </a:xfrm>
        </p:spPr>
        <p:txBody>
          <a:bodyPr>
            <a:normAutofit fontScale="90000"/>
          </a:bodyPr>
          <a:lstStyle/>
          <a:p>
            <a:pPr marL="742950" indent="-742950" algn="ctr" rtl="1">
              <a:buFont typeface="+mj-lt"/>
              <a:buAutoNum type="arabicPeriod" startAt="3"/>
            </a:pPr>
            <a:r>
              <a:rPr lang="ar-SA" sz="4900" b="1"/>
              <a:t>الأخطار المؤمنة واليات التسعير</a:t>
            </a:r>
            <a:br>
              <a:rPr lang="fr-FR"/>
            </a:br>
            <a:endParaRPr lang="fr-FR"/>
          </a:p>
        </p:txBody>
      </p:sp>
      <p:sp>
        <p:nvSpPr>
          <p:cNvPr id="3" name="Espace réservé du contenu 2">
            <a:extLst>
              <a:ext uri="{FF2B5EF4-FFF2-40B4-BE49-F238E27FC236}">
                <a16:creationId xmlns:a16="http://schemas.microsoft.com/office/drawing/2014/main" id="{3C07DFB0-6D79-F241-9C4F-AA8C993EB188}"/>
              </a:ext>
            </a:extLst>
          </p:cNvPr>
          <p:cNvSpPr>
            <a:spLocks noGrp="1"/>
          </p:cNvSpPr>
          <p:nvPr>
            <p:ph idx="1"/>
          </p:nvPr>
        </p:nvSpPr>
        <p:spPr>
          <a:xfrm>
            <a:off x="838200" y="1433384"/>
            <a:ext cx="10515600" cy="5078627"/>
          </a:xfrm>
        </p:spPr>
        <p:txBody>
          <a:bodyPr>
            <a:normAutofit/>
          </a:bodyPr>
          <a:lstStyle/>
          <a:p>
            <a:pPr marL="514350" indent="-514350" algn="r" rtl="1">
              <a:buFont typeface="+mj-lt"/>
              <a:buAutoNum type="arabicPeriod"/>
            </a:pPr>
            <a:r>
              <a:rPr lang="ar-SA" sz="2800" b="1"/>
              <a:t>الخطر القابل للتأمين: </a:t>
            </a:r>
            <a:r>
              <a:rPr lang="ar-SA" sz="2800"/>
              <a:t>لكي يكون الخطر قابل للتأمين يجب توفر الشروط الاتية:</a:t>
            </a:r>
          </a:p>
          <a:p>
            <a:pPr algn="r" rtl="1"/>
            <a:r>
              <a:rPr lang="ar-DZ" sz="2800"/>
              <a:t>الاحتمالية: يقصد بها ان يكون الخطر محتمل الوقوع.</a:t>
            </a:r>
          </a:p>
          <a:p>
            <a:pPr algn="r" rtl="1"/>
            <a:r>
              <a:rPr lang="ar-DZ" sz="2800"/>
              <a:t> الخسارة يجب ان تكون نتيجة حادث عرضي غير متعمد.</a:t>
            </a:r>
          </a:p>
          <a:p>
            <a:pPr algn="r" rtl="1"/>
            <a:r>
              <a:rPr lang="ar-DZ" sz="2800"/>
              <a:t>الخسارة يجب ان تكون قابلة للقياس والتحديد.</a:t>
            </a:r>
          </a:p>
          <a:p>
            <a:pPr algn="r" rtl="1"/>
            <a:r>
              <a:rPr lang="ar-DZ" sz="2800"/>
              <a:t>ان لا تكون الخسارة مركزة: يعني ان لانكون الخسارة المحتملة كارثية.</a:t>
            </a:r>
          </a:p>
          <a:p>
            <a:pPr algn="r" rtl="1"/>
            <a:r>
              <a:rPr lang="ar-DZ" sz="2800"/>
              <a:t>إمكانية حساب فرصة الخسارة</a:t>
            </a:r>
          </a:p>
          <a:p>
            <a:pPr algn="r" rtl="1"/>
            <a:r>
              <a:rPr lang="ar-DZ" sz="2800"/>
              <a:t>القسط يجب ان يكون اقتصاديا.</a:t>
            </a:r>
          </a:p>
        </p:txBody>
      </p:sp>
    </p:spTree>
    <p:extLst>
      <p:ext uri="{BB962C8B-B14F-4D97-AF65-F5344CB8AC3E}">
        <p14:creationId xmlns:p14="http://schemas.microsoft.com/office/powerpoint/2010/main" val="2105020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8EB249-519D-154C-8D2B-E89F7722B1EC}"/>
              </a:ext>
            </a:extLst>
          </p:cNvPr>
          <p:cNvSpPr>
            <a:spLocks noGrp="1"/>
          </p:cNvSpPr>
          <p:nvPr>
            <p:ph type="title"/>
          </p:nvPr>
        </p:nvSpPr>
        <p:spPr/>
        <p:txBody>
          <a:bodyPr/>
          <a:lstStyle/>
          <a:p>
            <a:pPr marL="742950" indent="-742950" algn="ctr" rtl="1">
              <a:buFont typeface="+mj-lt"/>
              <a:buAutoNum type="arabicPeriod" startAt="3"/>
            </a:pPr>
            <a:r>
              <a:rPr lang="ar-SA" b="1"/>
              <a:t>الأخطار المؤمنة واليات التسعير</a:t>
            </a:r>
            <a:endParaRPr lang="fr-FR"/>
          </a:p>
        </p:txBody>
      </p:sp>
      <p:sp>
        <p:nvSpPr>
          <p:cNvPr id="3" name="Espace réservé du contenu 2">
            <a:extLst>
              <a:ext uri="{FF2B5EF4-FFF2-40B4-BE49-F238E27FC236}">
                <a16:creationId xmlns:a16="http://schemas.microsoft.com/office/drawing/2014/main" id="{DE0F15D1-F188-6E47-A637-FC604F9976D8}"/>
              </a:ext>
            </a:extLst>
          </p:cNvPr>
          <p:cNvSpPr>
            <a:spLocks noGrp="1"/>
          </p:cNvSpPr>
          <p:nvPr>
            <p:ph idx="1"/>
          </p:nvPr>
        </p:nvSpPr>
        <p:spPr>
          <a:xfrm>
            <a:off x="2231136" y="2638044"/>
            <a:ext cx="7729728" cy="3503264"/>
          </a:xfrm>
        </p:spPr>
        <p:txBody>
          <a:bodyPr>
            <a:normAutofit fontScale="92500"/>
          </a:bodyPr>
          <a:lstStyle/>
          <a:p>
            <a:pPr algn="r" rtl="1"/>
            <a:r>
              <a:rPr lang="ar-DZ" sz="2800"/>
              <a:t>إذا كان لديك اشتراك تأمين ، فقد تتساءل كيف تحسب الشركات أقساط التأمين الخاصة بك. أنت تدفع أقساط التأمين عن التأمينات التي تغطي صحتك وأيضًا سيارتك ومنزلك حياتك وغيرها من الأشياء الثمينة. يتحدد المبلغ الذي تدفعه على سنك ونوع التغطية التي تريدها ومقدار التغطية التي تحتاجها ومعلوماتك الشخصية وعوامل أخرى.</a:t>
            </a:r>
            <a:endParaRPr lang="fr-FR" sz="2800"/>
          </a:p>
          <a:p>
            <a:pPr algn="r" rtl="1"/>
            <a:r>
              <a:rPr lang="ar-DZ" sz="2800"/>
              <a:t>إذا كان لديك اشتراك تأمين، تفرض الشركة عليك نقودًا مقابل هذه التغطية. وتعرف هذه التكلفة بسعر التأمين قد تدفع القسط شهريًا أو نصف سنوي. في بعض الحالات ، قد يُطلب منك دفع المبلغ بالكامل مقدمًا ، قبل بدء التغطية</a:t>
            </a:r>
            <a:r>
              <a:rPr lang="ar-DZ"/>
              <a:t>.</a:t>
            </a:r>
            <a:endParaRPr lang="fr-FR"/>
          </a:p>
        </p:txBody>
      </p:sp>
    </p:spTree>
    <p:extLst>
      <p:ext uri="{BB962C8B-B14F-4D97-AF65-F5344CB8AC3E}">
        <p14:creationId xmlns:p14="http://schemas.microsoft.com/office/powerpoint/2010/main" val="1281614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7951A9-BE37-1341-A025-D08D14F9F5A1}"/>
              </a:ext>
            </a:extLst>
          </p:cNvPr>
          <p:cNvSpPr>
            <a:spLocks noGrp="1"/>
          </p:cNvSpPr>
          <p:nvPr>
            <p:ph type="title"/>
          </p:nvPr>
        </p:nvSpPr>
        <p:spPr/>
        <p:txBody>
          <a:bodyPr/>
          <a:lstStyle/>
          <a:p>
            <a:pPr marL="742950" indent="-742950" algn="ctr" rtl="1">
              <a:buFont typeface="+mj-lt"/>
              <a:buAutoNum type="arabicPeriod" startAt="3"/>
            </a:pPr>
            <a:r>
              <a:rPr lang="ar-SA" b="1"/>
              <a:t>الأخطار المؤمنة واليات التسعير</a:t>
            </a:r>
            <a:endParaRPr lang="fr-FR"/>
          </a:p>
        </p:txBody>
      </p:sp>
      <p:sp>
        <p:nvSpPr>
          <p:cNvPr id="3" name="Espace réservé du contenu 2">
            <a:extLst>
              <a:ext uri="{FF2B5EF4-FFF2-40B4-BE49-F238E27FC236}">
                <a16:creationId xmlns:a16="http://schemas.microsoft.com/office/drawing/2014/main" id="{7F85E0CD-70EC-3D46-AB03-11B6BB5ADE4B}"/>
              </a:ext>
            </a:extLst>
          </p:cNvPr>
          <p:cNvSpPr>
            <a:spLocks noGrp="1"/>
          </p:cNvSpPr>
          <p:nvPr>
            <p:ph idx="1"/>
          </p:nvPr>
        </p:nvSpPr>
        <p:spPr>
          <a:xfrm>
            <a:off x="2231136" y="2533135"/>
            <a:ext cx="7729728" cy="3978876"/>
          </a:xfrm>
        </p:spPr>
        <p:txBody>
          <a:bodyPr>
            <a:normAutofit lnSpcReduction="10000"/>
          </a:bodyPr>
          <a:lstStyle/>
          <a:p>
            <a:pPr marL="514350" indent="-514350" algn="r" defTabSz="914400" rtl="1" eaLnBrk="1" latinLnBrk="0" hangingPunct="1">
              <a:lnSpc>
                <a:spcPct val="90000"/>
              </a:lnSpc>
              <a:spcBef>
                <a:spcPts val="1000"/>
              </a:spcBef>
              <a:buFont typeface="+mj-lt"/>
              <a:buAutoNum type="arabicPeriod" startAt="2"/>
            </a:pPr>
            <a:r>
              <a:rPr lang="ar-SA" sz="3200" b="1"/>
              <a:t>اليات تسعير الاخطار المؤمنة:</a:t>
            </a:r>
          </a:p>
          <a:p>
            <a:pPr marL="0" indent="0" algn="r" defTabSz="914400" rtl="1" eaLnBrk="1" latinLnBrk="0" hangingPunct="1">
              <a:lnSpc>
                <a:spcPct val="90000"/>
              </a:lnSpc>
              <a:spcBef>
                <a:spcPts val="1000"/>
              </a:spcBef>
              <a:buNone/>
            </a:pPr>
            <a:r>
              <a:rPr lang="ar-SA" sz="2400"/>
              <a:t>يقصد بالتسعير مجموعة الإجراءات والخطط والقرارات التي تهدف الى تحديد أسعار التأمين المناسبة، حيث تهدف عملية التسعير بصفة أساسية الى محاولة الوصول الى أقساط مناسبة حيث يتم تحديد السعر وفقا لأسس رياضية واحصائية وكذا بالإعتماد على البيانات الحقيقية.</a:t>
            </a:r>
          </a:p>
          <a:p>
            <a:pPr marL="0" indent="0" algn="r" defTabSz="914400" rtl="1" eaLnBrk="1" latinLnBrk="0" hangingPunct="1">
              <a:lnSpc>
                <a:spcPct val="90000"/>
              </a:lnSpc>
              <a:spcBef>
                <a:spcPts val="1000"/>
              </a:spcBef>
              <a:buNone/>
            </a:pPr>
            <a:r>
              <a:rPr lang="ar-SA" sz="2400"/>
              <a:t>مثلا: سعر وثيقة تأمين السيارة يتحدد بالاعتماد على البيانات الحقيقية مثل: السجل المروري للسائق، تجربة السائق، عمر نوع السيارة، وظيفة المؤمن له، المسافة بين العمل والسكن ومكان الحصول على الرخصة....</a:t>
            </a:r>
          </a:p>
          <a:p>
            <a:pPr marL="0" indent="0" algn="r" rtl="1">
              <a:buNone/>
            </a:pPr>
            <a:r>
              <a:rPr lang="ar-DZ" sz="2400"/>
              <a:t>هذه العناصر الفنية المعتمدة لتسعير وثائق التأمين موجودة في جميع شركات التأمين عبر العالم، إلا أنها تتباين من شركة إلى أخرى وفق حسابات الخبير الاكتواري –خبير بشؤون التأمين- والرؤية الاكتتابية لمجلس إدارة كل شركة.</a:t>
            </a:r>
            <a:endParaRPr lang="ar-SA" sz="2400"/>
          </a:p>
          <a:p>
            <a:pPr marL="0" indent="0" algn="r" defTabSz="914400" rtl="1" eaLnBrk="1" latinLnBrk="0" hangingPunct="1">
              <a:lnSpc>
                <a:spcPct val="90000"/>
              </a:lnSpc>
              <a:spcBef>
                <a:spcPts val="1000"/>
              </a:spcBef>
              <a:buNone/>
            </a:pPr>
            <a:endParaRPr lang="fr-FR" sz="3200" b="1"/>
          </a:p>
        </p:txBody>
      </p:sp>
    </p:spTree>
    <p:extLst>
      <p:ext uri="{BB962C8B-B14F-4D97-AF65-F5344CB8AC3E}">
        <p14:creationId xmlns:p14="http://schemas.microsoft.com/office/powerpoint/2010/main" val="4260877066"/>
      </p:ext>
    </p:extLst>
  </p:cSld>
  <p:clrMapOvr>
    <a:masterClrMapping/>
  </p:clrMapOvr>
</p:sld>
</file>

<file path=ppt/theme/theme1.xml><?xml version="1.0" encoding="utf-8"?>
<a:theme xmlns:a="http://schemas.openxmlformats.org/drawingml/2006/main" name="Colis">
  <a:themeElements>
    <a:clrScheme name="Colis">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{FEF0AB38-5B5A-8049-BB24-A7BF10933F26}tf10001121</Template>
  <TotalTime>3865</TotalTime>
  <Words>864</Words>
  <Application>Microsoft Macintosh PowerPoint</Application>
  <PresentationFormat>Grand écran</PresentationFormat>
  <Paragraphs>60</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Gill Sans MT</vt:lpstr>
      <vt:lpstr>Times New Roman</vt:lpstr>
      <vt:lpstr>TraditionalArabic</vt:lpstr>
      <vt:lpstr>Wingdings</vt:lpstr>
      <vt:lpstr>Colis</vt:lpstr>
      <vt:lpstr>التأمين الدولي</vt:lpstr>
      <vt:lpstr>محتوى المقياس</vt:lpstr>
      <vt:lpstr>1. مفهوم الخطر</vt:lpstr>
      <vt:lpstr>مفهوم الخطر</vt:lpstr>
      <vt:lpstr>أنواع الخطر</vt:lpstr>
      <vt:lpstr>أنواع الخطر</vt:lpstr>
      <vt:lpstr>الأخطار المؤمنة واليات التسعير </vt:lpstr>
      <vt:lpstr>الأخطار المؤمنة واليات التسعير</vt:lpstr>
      <vt:lpstr>الأخطار المؤمنة واليات التسعير</vt:lpstr>
      <vt:lpstr>الأخطار المؤمنة واليات التسعير</vt:lpstr>
      <vt:lpstr>الأخطار المؤمنة واليات التسعير</vt:lpstr>
      <vt:lpstr>الأخطار المؤمنة واليات التسعير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التأمين الدولي</dc:title>
  <dc:creator>Microsoft Office User</dc:creator>
  <cp:lastModifiedBy>Microsoft Office User</cp:lastModifiedBy>
  <cp:revision>45</cp:revision>
  <dcterms:created xsi:type="dcterms:W3CDTF">2019-10-16T09:18:20Z</dcterms:created>
  <dcterms:modified xsi:type="dcterms:W3CDTF">2019-10-21T19:50:16Z</dcterms:modified>
</cp:coreProperties>
</file>