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362" r:id="rId2"/>
    <p:sldId id="363" r:id="rId3"/>
    <p:sldId id="261" r:id="rId4"/>
    <p:sldId id="373" r:id="rId5"/>
    <p:sldId id="258" r:id="rId6"/>
    <p:sldId id="344" r:id="rId7"/>
    <p:sldId id="374" r:id="rId8"/>
  </p:sldIdLst>
  <p:sldSz cx="9144000" cy="6858000" type="screen4x3"/>
  <p:notesSz cx="6669088" cy="9885363"/>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F7F7F"/>
    <a:srgbClr val="FFFF8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159" autoAdjust="0"/>
    <p:restoredTop sz="97491" autoAdjust="0"/>
  </p:normalViewPr>
  <p:slideViewPr>
    <p:cSldViewPr>
      <p:cViewPr>
        <p:scale>
          <a:sx n="100" d="100"/>
          <a:sy n="100" d="100"/>
        </p:scale>
        <p:origin x="-57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60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371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p:cNvSpPr>
            <a:spLocks noGrp="1"/>
          </p:cNvSpPr>
          <p:nvPr>
            <p:ph type="dt" sz="quarter" idx="1"/>
          </p:nvPr>
        </p:nvSpPr>
        <p:spPr>
          <a:xfrm>
            <a:off x="3778250" y="0"/>
            <a:ext cx="2889250" cy="493713"/>
          </a:xfrm>
          <a:prstGeom prst="rect">
            <a:avLst/>
          </a:prstGeom>
        </p:spPr>
        <p:txBody>
          <a:bodyPr vert="horz" lIns="91440" tIns="45720" rIns="91440" bIns="45720" rtlCol="0"/>
          <a:lstStyle>
            <a:lvl1pPr algn="r" eaLnBrk="1" hangingPunct="1">
              <a:defRPr sz="1200">
                <a:latin typeface="Arial" charset="0"/>
              </a:defRPr>
            </a:lvl1pPr>
          </a:lstStyle>
          <a:p>
            <a:pPr>
              <a:defRPr/>
            </a:pPr>
            <a:fld id="{71329F8B-760B-43B0-8FE0-4D7DF3060422}" type="datetimeFigureOut">
              <a:rPr lang="fr-FR"/>
              <a:pPr>
                <a:defRPr/>
              </a:pPr>
              <a:t>12/05/2020</a:t>
            </a:fld>
            <a:endParaRPr lang="fr-FR"/>
          </a:p>
        </p:txBody>
      </p:sp>
      <p:sp>
        <p:nvSpPr>
          <p:cNvPr id="4" name="Espace réservé du pied de page 3"/>
          <p:cNvSpPr>
            <a:spLocks noGrp="1"/>
          </p:cNvSpPr>
          <p:nvPr>
            <p:ph type="ftr" sz="quarter" idx="2"/>
          </p:nvPr>
        </p:nvSpPr>
        <p:spPr>
          <a:xfrm>
            <a:off x="0" y="9390063"/>
            <a:ext cx="2889250" cy="493712"/>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778250" y="9390063"/>
            <a:ext cx="288925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11CF97A-D739-4C11-A460-31105056CBB2}" type="slidenum">
              <a:rPr lang="fr-FR"/>
              <a:pPr>
                <a:defRPr/>
              </a:pPr>
              <a:t>‹#›</a:t>
            </a:fld>
            <a:endParaRPr lang="fr-FR"/>
          </a:p>
        </p:txBody>
      </p:sp>
    </p:spTree>
    <p:extLst>
      <p:ext uri="{BB962C8B-B14F-4D97-AF65-F5344CB8AC3E}">
        <p14:creationId xmlns="" xmlns:p14="http://schemas.microsoft.com/office/powerpoint/2010/main" val="1245747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371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p:cNvSpPr>
            <a:spLocks noGrp="1"/>
          </p:cNvSpPr>
          <p:nvPr>
            <p:ph type="dt" idx="1"/>
          </p:nvPr>
        </p:nvSpPr>
        <p:spPr>
          <a:xfrm>
            <a:off x="3778250" y="0"/>
            <a:ext cx="2889250" cy="493713"/>
          </a:xfrm>
          <a:prstGeom prst="rect">
            <a:avLst/>
          </a:prstGeom>
        </p:spPr>
        <p:txBody>
          <a:bodyPr vert="horz" lIns="91440" tIns="45720" rIns="91440" bIns="45720" rtlCol="0"/>
          <a:lstStyle>
            <a:lvl1pPr algn="r" eaLnBrk="1" hangingPunct="1">
              <a:defRPr sz="1200">
                <a:latin typeface="Arial" charset="0"/>
              </a:defRPr>
            </a:lvl1pPr>
          </a:lstStyle>
          <a:p>
            <a:pPr>
              <a:defRPr/>
            </a:pPr>
            <a:fld id="{D5829EA4-9C4C-4221-83E7-10735F00134B}" type="datetimeFigureOut">
              <a:rPr lang="fr-FR"/>
              <a:pPr>
                <a:defRPr/>
              </a:pPr>
              <a:t>12/05/2020</a:t>
            </a:fld>
            <a:endParaRPr lang="fr-FR"/>
          </a:p>
        </p:txBody>
      </p:sp>
      <p:sp>
        <p:nvSpPr>
          <p:cNvPr id="4" name="Espace réservé de l'image des diapositives 3"/>
          <p:cNvSpPr>
            <a:spLocks noGrp="1" noRot="1" noChangeAspect="1"/>
          </p:cNvSpPr>
          <p:nvPr>
            <p:ph type="sldImg" idx="2"/>
          </p:nvPr>
        </p:nvSpPr>
        <p:spPr>
          <a:xfrm>
            <a:off x="863600" y="741363"/>
            <a:ext cx="4941888" cy="3706812"/>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66750" y="4695825"/>
            <a:ext cx="5335588" cy="444817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390063"/>
            <a:ext cx="2889250" cy="493712"/>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778250" y="9390063"/>
            <a:ext cx="288925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CD66B20-F253-4258-B646-6870E2D39563}" type="slidenum">
              <a:rPr lang="fr-FR"/>
              <a:pPr>
                <a:defRPr/>
              </a:pPr>
              <a:t>‹#›</a:t>
            </a:fld>
            <a:endParaRPr lang="fr-FR"/>
          </a:p>
        </p:txBody>
      </p:sp>
    </p:spTree>
    <p:extLst>
      <p:ext uri="{BB962C8B-B14F-4D97-AF65-F5344CB8AC3E}">
        <p14:creationId xmlns="" xmlns:p14="http://schemas.microsoft.com/office/powerpoint/2010/main" val="146326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8"/>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F406DA-3B7A-4C33-8F0E-7C8C7BA0B929}" type="slidenum">
              <a:rPr lang="en-GB">
                <a:latin typeface="Arial" panose="020B0604020202020204" pitchFamily="34" charset="0"/>
                <a:ea typeface="MS Gothic" panose="020B0609070205080204" pitchFamily="49" charset="-128"/>
              </a:rPr>
              <a:pPr>
                <a:spcBef>
                  <a:spcPct val="0"/>
                </a:spcBef>
              </a:pPr>
              <a:t>1</a:t>
            </a:fld>
            <a:endParaRPr lang="en-GB">
              <a:latin typeface="Arial" panose="020B0604020202020204" pitchFamily="34" charset="0"/>
              <a:ea typeface="MS Gothic" panose="020B0609070205080204" pitchFamily="49" charset="-128"/>
            </a:endParaRPr>
          </a:p>
        </p:txBody>
      </p:sp>
      <p:sp>
        <p:nvSpPr>
          <p:cNvPr id="5123" name="Text Box 1"/>
          <p:cNvSpPr txBox="1">
            <a:spLocks noChangeArrowheads="1"/>
          </p:cNvSpPr>
          <p:nvPr/>
        </p:nvSpPr>
        <p:spPr bwMode="auto">
          <a:xfrm>
            <a:off x="1111250" y="741363"/>
            <a:ext cx="4446588" cy="3706812"/>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lnSpc>
                <a:spcPct val="90000"/>
              </a:lnSpc>
              <a:spcBef>
                <a:spcPct val="0"/>
              </a:spcBef>
              <a:buClr>
                <a:srgbClr val="000000"/>
              </a:buClr>
              <a:buFont typeface="Times New Roman" panose="02020603050405020304" pitchFamily="18" charset="0"/>
              <a:buNone/>
            </a:pPr>
            <a:endParaRPr lang="fr-FR" sz="1800">
              <a:latin typeface="Arial" panose="020B0604020202020204" pitchFamily="34" charset="0"/>
            </a:endParaRPr>
          </a:p>
        </p:txBody>
      </p:sp>
      <p:sp>
        <p:nvSpPr>
          <p:cNvPr id="5124" name="Rectangle 2"/>
          <p:cNvSpPr>
            <a:spLocks noGrp="1" noChangeArrowheads="1"/>
          </p:cNvSpPr>
          <p:nvPr>
            <p:ph type="body"/>
          </p:nvPr>
        </p:nvSpPr>
        <p:spPr bwMode="auto">
          <a:xfrm>
            <a:off x="889000" y="4695825"/>
            <a:ext cx="4891088" cy="774700"/>
          </a:xfrm>
          <a:solidFill>
            <a:srgbClr val="FFFFFF"/>
          </a:solidFill>
          <a:ln w="9360">
            <a:solidFill>
              <a:srgbClr val="000000"/>
            </a:solidFill>
            <a:miter lim="800000"/>
            <a:headEnd/>
            <a:tailEnd/>
          </a:ln>
        </p:spPr>
        <p:txBody>
          <a:bodyPr wrap="square" numCol="1" anchor="t" anchorCtr="0" compatLnSpc="1">
            <a:prstTxWarp prst="textNoShape">
              <a:avLst/>
            </a:prstTxWarp>
            <a:spAutoFit/>
          </a:bodyPr>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mtClean="0">
              <a:ea typeface="MS Gothic" panose="020B0609070205080204" pitchFamily="49" charset="-128"/>
            </a:endParaRP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mtClean="0">
              <a:ea typeface="MS Gothic" panose="020B0609070205080204" pitchFamily="49" charset="-128"/>
            </a:endParaRP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mtClean="0">
              <a:ea typeface="MS Gothic" panose="020B0609070205080204" pitchFamily="49" charset="-128"/>
            </a:endParaRPr>
          </a:p>
        </p:txBody>
      </p:sp>
    </p:spTree>
    <p:extLst>
      <p:ext uri="{BB962C8B-B14F-4D97-AF65-F5344CB8AC3E}">
        <p14:creationId xmlns="" xmlns:p14="http://schemas.microsoft.com/office/powerpoint/2010/main" val="244530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Dans un premier temps je vais vous présenter le contexte dans lequel s’est effectué ce travail de recherche. </a:t>
            </a:r>
          </a:p>
          <a:p>
            <a:r>
              <a:rPr lang="fr-FR" smtClean="0"/>
              <a:t>-Au niveau mondial, 18% des émissions de gaz à effet de serres sont imputées à l’élevage seul. En France, 77% des émissions d’ammoniac qui est un gaz polluant responsable de l’acidification des sols et de l’eutrophisation des écosystèmes, sont issues de l’élevage. </a:t>
            </a:r>
          </a:p>
          <a:p>
            <a:r>
              <a:rPr lang="fr-FR" smtClean="0"/>
              <a:t>-Dans la chaîne alimentaire animale, 31% des émissions de GES sont issues des méthodes de gestion des fumiers. </a:t>
            </a:r>
          </a:p>
          <a:p>
            <a:r>
              <a:rPr lang="fr-FR" smtClean="0"/>
              <a:t>-Finalement, de part l’augmentation de la démographie humaine et de la demande en viande, ovo et lactoproduits, l’OCDE prévoit une augmentation importante de la production animale dans le futur. </a:t>
            </a:r>
          </a:p>
          <a:p>
            <a:r>
              <a:rPr lang="fr-FR" smtClean="0"/>
              <a:t>-Cette croissance de la filière animale engendre donc une augmentation du volumes des déjections à traiter ainsi que les émissions gazeuses polluantes liées à l’élevage. Il semble donc nécessaire d’améliorer les pratiques de gestion des effluents afin de minimiser l’impact de l’élevage sur l’environnement.</a:t>
            </a:r>
          </a:p>
        </p:txBody>
      </p:sp>
      <p:sp>
        <p:nvSpPr>
          <p:cNvPr id="717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D1F7C4-B2F2-445C-B64D-F93D41AD5FA5}" type="slidenum">
              <a:rPr lang="fr-FR">
                <a:latin typeface="Arial" panose="020B0604020202020204" pitchFamily="34" charset="0"/>
              </a:rPr>
              <a:pPr>
                <a:spcBef>
                  <a:spcPct val="0"/>
                </a:spcBef>
              </a:pPr>
              <a:t>2</a:t>
            </a:fld>
            <a:endParaRPr lang="fr-FR">
              <a:latin typeface="Arial" panose="020B0604020202020204" pitchFamily="34" charset="0"/>
            </a:endParaRPr>
          </a:p>
        </p:txBody>
      </p:sp>
    </p:spTree>
    <p:extLst>
      <p:ext uri="{BB962C8B-B14F-4D97-AF65-F5344CB8AC3E}">
        <p14:creationId xmlns="" xmlns:p14="http://schemas.microsoft.com/office/powerpoint/2010/main" val="1352368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Dans un premier temps je vais vous présenter le contexte dans lequel s’est effectué ce travail de recherche. </a:t>
            </a:r>
          </a:p>
          <a:p>
            <a:r>
              <a:rPr lang="fr-FR" smtClean="0"/>
              <a:t>-Au niveau mondial, 18% des émissions de gaz à effet de serres sont imputées à l’élevage seul. En France, 77% des émissions d’ammoniac qui est un gaz polluant responsable de l’acidification des sols et de l’eutrophisation des écosystèmes, sont issues de l’élevage. </a:t>
            </a:r>
          </a:p>
          <a:p>
            <a:r>
              <a:rPr lang="fr-FR" smtClean="0"/>
              <a:t>-Dans la chaîne alimentaire animale, 31% des émissions de GES sont issues des méthodes de gestion des fumiers. </a:t>
            </a:r>
          </a:p>
          <a:p>
            <a:r>
              <a:rPr lang="fr-FR" smtClean="0"/>
              <a:t>-Finalement, de part l’augmentation de la démographie humaine et de la demande en viande, ovo et lactoproduits, l’OCDE prévoit une augmentation importante de la production animale dans le futur. </a:t>
            </a:r>
          </a:p>
          <a:p>
            <a:r>
              <a:rPr lang="fr-FR" smtClean="0"/>
              <a:t>-Cette croissance de la filière animale engendre donc une augmentation du volumes des déjections à traiter ainsi que les émissions gazeuses polluantes liées à l’élevage. Il semble donc nécessaire d’améliorer les pratiques de gestion des effluents afin de minimiser l’impact de l’élevage sur l’environnement.</a:t>
            </a:r>
          </a:p>
        </p:txBody>
      </p:sp>
      <p:sp>
        <p:nvSpPr>
          <p:cNvPr id="9220"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3A1017-C862-4A33-9AE3-EAD7BCBFEBCF}" type="slidenum">
              <a:rPr lang="fr-FR">
                <a:latin typeface="Arial" panose="020B0604020202020204" pitchFamily="34" charset="0"/>
              </a:rPr>
              <a:pPr>
                <a:spcBef>
                  <a:spcPct val="0"/>
                </a:spcBef>
              </a:pPr>
              <a:t>3</a:t>
            </a:fld>
            <a:endParaRPr lang="fr-FR">
              <a:latin typeface="Arial" panose="020B0604020202020204" pitchFamily="34" charset="0"/>
            </a:endParaRPr>
          </a:p>
        </p:txBody>
      </p:sp>
    </p:spTree>
    <p:extLst>
      <p:ext uri="{BB962C8B-B14F-4D97-AF65-F5344CB8AC3E}">
        <p14:creationId xmlns="" xmlns:p14="http://schemas.microsoft.com/office/powerpoint/2010/main" val="289483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Dans un premier temps je vais vous présenter le contexte dans lequel s’est effectué ce travail de recherche. </a:t>
            </a:r>
          </a:p>
          <a:p>
            <a:r>
              <a:rPr lang="fr-FR" smtClean="0"/>
              <a:t>-Au niveau mondial, 18% des émissions de gaz à effet de serres sont imputées à l’élevage seul. En France, 77% des émissions d’ammoniac qui est un gaz polluant responsable de l’acidification des sols et de l’eutrophisation des écosystèmes, sont issues de l’élevage. </a:t>
            </a:r>
          </a:p>
          <a:p>
            <a:r>
              <a:rPr lang="fr-FR" smtClean="0"/>
              <a:t>-Dans la chaîne alimentaire animale, 31% des émissions de GES sont issues des méthodes de gestion des fumiers. </a:t>
            </a:r>
          </a:p>
          <a:p>
            <a:r>
              <a:rPr lang="fr-FR" smtClean="0"/>
              <a:t>-Finalement, de part l’augmentation de la démographie humaine et de la demande en viande, ovo et lactoproduits, l’OCDE prévoit une augmentation importante de la production animale dans le futur. </a:t>
            </a:r>
          </a:p>
          <a:p>
            <a:r>
              <a:rPr lang="fr-FR" smtClean="0"/>
              <a:t>-Cette croissance de la filière animale engendre donc une augmentation du volumes des déjections à traiter ainsi que les émissions gazeuses polluantes liées à l’élevage. Il semble donc nécessaire d’améliorer les pratiques de gestion des effluents afin de minimiser l’impact de l’élevage sur l’environnement.</a:t>
            </a:r>
          </a:p>
        </p:txBody>
      </p:sp>
      <p:sp>
        <p:nvSpPr>
          <p:cNvPr id="9220"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3A1017-C862-4A33-9AE3-EAD7BCBFEBCF}" type="slidenum">
              <a:rPr lang="fr-FR">
                <a:latin typeface="Arial" panose="020B0604020202020204" pitchFamily="34" charset="0"/>
              </a:rPr>
              <a:pPr>
                <a:spcBef>
                  <a:spcPct val="0"/>
                </a:spcBef>
              </a:pPr>
              <a:t>4</a:t>
            </a:fld>
            <a:endParaRPr lang="fr-FR">
              <a:latin typeface="Arial" panose="020B0604020202020204" pitchFamily="34" charset="0"/>
            </a:endParaRPr>
          </a:p>
        </p:txBody>
      </p:sp>
    </p:spTree>
    <p:extLst>
      <p:ext uri="{BB962C8B-B14F-4D97-AF65-F5344CB8AC3E}">
        <p14:creationId xmlns="" xmlns:p14="http://schemas.microsoft.com/office/powerpoint/2010/main" val="28948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267"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11268"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107D46-0A1C-4172-BF2F-16D2CF39D877}" type="slidenum">
              <a:rPr lang="fr-FR">
                <a:latin typeface="Arial" panose="020B0604020202020204" pitchFamily="34" charset="0"/>
              </a:rPr>
              <a:pPr>
                <a:spcBef>
                  <a:spcPct val="0"/>
                </a:spcBef>
              </a:pPr>
              <a:t>5</a:t>
            </a:fld>
            <a:endParaRPr lang="fr-FR">
              <a:latin typeface="Arial" panose="020B0604020202020204" pitchFamily="34" charset="0"/>
            </a:endParaRPr>
          </a:p>
        </p:txBody>
      </p:sp>
    </p:spTree>
    <p:extLst>
      <p:ext uri="{BB962C8B-B14F-4D97-AF65-F5344CB8AC3E}">
        <p14:creationId xmlns="" xmlns:p14="http://schemas.microsoft.com/office/powerpoint/2010/main" val="3069429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5"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13316"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7DA7BC-CA5A-4F4F-A8B5-FB58983A99FF}" type="slidenum">
              <a:rPr lang="fr-FR">
                <a:latin typeface="Arial" panose="020B0604020202020204" pitchFamily="34" charset="0"/>
              </a:rPr>
              <a:pPr>
                <a:spcBef>
                  <a:spcPct val="0"/>
                </a:spcBef>
              </a:pPr>
              <a:t>6</a:t>
            </a:fld>
            <a:endParaRPr lang="fr-FR">
              <a:latin typeface="Arial" panose="020B0604020202020204" pitchFamily="34" charset="0"/>
            </a:endParaRPr>
          </a:p>
        </p:txBody>
      </p:sp>
    </p:spTree>
    <p:extLst>
      <p:ext uri="{BB962C8B-B14F-4D97-AF65-F5344CB8AC3E}">
        <p14:creationId xmlns="" xmlns:p14="http://schemas.microsoft.com/office/powerpoint/2010/main" val="40579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5"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13316"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7DA7BC-CA5A-4F4F-A8B5-FB58983A99FF}" type="slidenum">
              <a:rPr lang="fr-FR">
                <a:latin typeface="Arial" panose="020B0604020202020204" pitchFamily="34" charset="0"/>
              </a:rPr>
              <a:pPr>
                <a:spcBef>
                  <a:spcPct val="0"/>
                </a:spcBef>
              </a:pPr>
              <a:t>7</a:t>
            </a:fld>
            <a:endParaRPr lang="fr-FR">
              <a:latin typeface="Arial" panose="020B0604020202020204" pitchFamily="34" charset="0"/>
            </a:endParaRPr>
          </a:p>
        </p:txBody>
      </p:sp>
    </p:spTree>
    <p:extLst>
      <p:ext uri="{BB962C8B-B14F-4D97-AF65-F5344CB8AC3E}">
        <p14:creationId xmlns="" xmlns:p14="http://schemas.microsoft.com/office/powerpoint/2010/main" val="40579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a:defRPr/>
            </a:pPr>
            <a:fld id="{1B81B33D-EC07-418B-97F2-08E1BE263199}" type="datetime1">
              <a:rPr lang="fr-FR" smtClean="0"/>
              <a:pPr>
                <a:defRPr/>
              </a:pPr>
              <a:t>12/05/2020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21396D42-5A3D-4E65-BDA8-7D66D5350750}" type="slidenum">
              <a:rPr lang="fr-FR" smtClean="0"/>
              <a:pPr>
                <a:defRPr/>
              </a:pPr>
              <a:t>‹#›</a:t>
            </a:fld>
            <a:endParaRPr lang="fr-FR"/>
          </a:p>
        </p:txBody>
      </p:sp>
    </p:spTree>
    <p:extLst>
      <p:ext uri="{BB962C8B-B14F-4D97-AF65-F5344CB8AC3E}">
        <p14:creationId xmlns="" xmlns:p14="http://schemas.microsoft.com/office/powerpoint/2010/main" val="3373022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12/05/2020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a:t>
            </a:fld>
            <a:endParaRPr lang="fr-FR"/>
          </a:p>
        </p:txBody>
      </p:sp>
    </p:spTree>
    <p:extLst>
      <p:ext uri="{BB962C8B-B14F-4D97-AF65-F5344CB8AC3E}">
        <p14:creationId xmlns="" xmlns:p14="http://schemas.microsoft.com/office/powerpoint/2010/main" val="40601013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12/05/2020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156637734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12/05/2020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a:t>
            </a:fld>
            <a:endParaRPr lang="fr-FR"/>
          </a:p>
        </p:txBody>
      </p:sp>
    </p:spTree>
    <p:extLst>
      <p:ext uri="{BB962C8B-B14F-4D97-AF65-F5344CB8AC3E}">
        <p14:creationId xmlns="" xmlns:p14="http://schemas.microsoft.com/office/powerpoint/2010/main" val="358537222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12/05/2020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112059536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12/05/2020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a:t>
            </a:fld>
            <a:endParaRPr lang="fr-FR"/>
          </a:p>
        </p:txBody>
      </p:sp>
    </p:spTree>
    <p:extLst>
      <p:ext uri="{BB962C8B-B14F-4D97-AF65-F5344CB8AC3E}">
        <p14:creationId xmlns="" xmlns:p14="http://schemas.microsoft.com/office/powerpoint/2010/main" val="22876392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126D4B65-02E5-4B58-AB4F-324C3D8E13FF}" type="datetime1">
              <a:rPr lang="fr-FR" smtClean="0"/>
              <a:pPr>
                <a:defRPr/>
              </a:pPr>
              <a:t>12/05/2020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EC86D8F1-21CD-4B04-AB3C-2BBBBD194ABC}" type="slidenum">
              <a:rPr lang="fr-FR" smtClean="0"/>
              <a:pPr>
                <a:defRPr/>
              </a:pPr>
              <a:t>‹#›</a:t>
            </a:fld>
            <a:endParaRPr lang="fr-FR"/>
          </a:p>
        </p:txBody>
      </p:sp>
    </p:spTree>
    <p:extLst>
      <p:ext uri="{BB962C8B-B14F-4D97-AF65-F5344CB8AC3E}">
        <p14:creationId xmlns="" xmlns:p14="http://schemas.microsoft.com/office/powerpoint/2010/main" val="813102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8A1C1281-3B79-4D67-B5B6-F22C907BAD34}" type="datetime1">
              <a:rPr lang="fr-FR" smtClean="0"/>
              <a:pPr>
                <a:defRPr/>
              </a:pPr>
              <a:t>12/05/2020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61769FA3-DF08-45F4-897F-C90F4645AA1E}" type="slidenum">
              <a:rPr lang="fr-FR" smtClean="0"/>
              <a:pPr>
                <a:defRPr/>
              </a:pPr>
              <a:t>‹#›</a:t>
            </a:fld>
            <a:endParaRPr lang="fr-FR"/>
          </a:p>
        </p:txBody>
      </p:sp>
    </p:spTree>
    <p:extLst>
      <p:ext uri="{BB962C8B-B14F-4D97-AF65-F5344CB8AC3E}">
        <p14:creationId xmlns="" xmlns:p14="http://schemas.microsoft.com/office/powerpoint/2010/main" val="260324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1C32CBF3-54CE-43A0-AC59-2BBD0A91E86D}" type="datetime1">
              <a:rPr lang="fr-FR" smtClean="0"/>
              <a:pPr>
                <a:defRPr/>
              </a:pPr>
              <a:t>12/05/2020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6B71FA05-5BE8-4AA3-ADE2-FBC580CB7B8B}" type="slidenum">
              <a:rPr lang="fr-FR" smtClean="0"/>
              <a:pPr>
                <a:defRPr/>
              </a:pPr>
              <a:t>‹#›</a:t>
            </a:fld>
            <a:endParaRPr lang="fr-FR"/>
          </a:p>
        </p:txBody>
      </p:sp>
    </p:spTree>
    <p:extLst>
      <p:ext uri="{BB962C8B-B14F-4D97-AF65-F5344CB8AC3E}">
        <p14:creationId xmlns="" xmlns:p14="http://schemas.microsoft.com/office/powerpoint/2010/main" val="317480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7C4474FD-2FC5-446F-8616-B752ABCF49AB}" type="datetime1">
              <a:rPr lang="fr-FR" smtClean="0"/>
              <a:pPr>
                <a:defRPr/>
              </a:pPr>
              <a:t>12/05/2020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26176BEA-0D91-41CD-B7FE-F3EE2CE1C36C}" type="slidenum">
              <a:rPr lang="fr-FR" smtClean="0"/>
              <a:pPr>
                <a:defRPr/>
              </a:pPr>
              <a:t>‹#›</a:t>
            </a:fld>
            <a:endParaRPr lang="fr-FR"/>
          </a:p>
        </p:txBody>
      </p:sp>
    </p:spTree>
    <p:extLst>
      <p:ext uri="{BB962C8B-B14F-4D97-AF65-F5344CB8AC3E}">
        <p14:creationId xmlns="" xmlns:p14="http://schemas.microsoft.com/office/powerpoint/2010/main" val="398203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a:defRPr/>
            </a:pPr>
            <a:fld id="{1F56FBBF-F912-4134-A1D4-101087159D47}" type="datetime1">
              <a:rPr lang="fr-FR" smtClean="0"/>
              <a:pPr>
                <a:defRPr/>
              </a:pPr>
              <a:t>12/05/2020</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3FDDD91F-E3C0-4C71-A837-1D6096001DE8}" type="slidenum">
              <a:rPr lang="fr-FR" smtClean="0"/>
              <a:pPr>
                <a:defRPr/>
              </a:pPr>
              <a:t>‹#›</a:t>
            </a:fld>
            <a:endParaRPr lang="fr-FR"/>
          </a:p>
        </p:txBody>
      </p:sp>
    </p:spTree>
    <p:extLst>
      <p:ext uri="{BB962C8B-B14F-4D97-AF65-F5344CB8AC3E}">
        <p14:creationId xmlns="" xmlns:p14="http://schemas.microsoft.com/office/powerpoint/2010/main" val="23966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fld id="{3C5780EF-1450-4EF0-9FAB-41C0D0DA27DD}" type="datetime1">
              <a:rPr lang="fr-FR" smtClean="0"/>
              <a:pPr>
                <a:defRPr/>
              </a:pPr>
              <a:t>12/05/2020</a:t>
            </a:fld>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6DA65AC5-38F2-4508-A90C-76A0B669B56E}" type="slidenum">
              <a:rPr lang="fr-FR" smtClean="0"/>
              <a:pPr>
                <a:defRPr/>
              </a:pPr>
              <a:t>‹#›</a:t>
            </a:fld>
            <a:endParaRPr lang="fr-FR"/>
          </a:p>
        </p:txBody>
      </p:sp>
    </p:spTree>
    <p:extLst>
      <p:ext uri="{BB962C8B-B14F-4D97-AF65-F5344CB8AC3E}">
        <p14:creationId xmlns="" xmlns:p14="http://schemas.microsoft.com/office/powerpoint/2010/main" val="218588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defRPr/>
            </a:pPr>
            <a:fld id="{F241A333-C7EB-4381-A12B-732A20A4F255}" type="datetime1">
              <a:rPr lang="fr-FR" smtClean="0"/>
              <a:pPr>
                <a:defRPr/>
              </a:pPr>
              <a:t>12/05/2020</a:t>
            </a:fld>
            <a:endParaRPr lang="fr-F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050F493A-DB6B-4868-B121-32D3D54FB00F}" type="slidenum">
              <a:rPr lang="fr-FR" smtClean="0"/>
              <a:pPr>
                <a:defRPr/>
              </a:pPr>
              <a:t>‹#›</a:t>
            </a:fld>
            <a:endParaRPr lang="fr-FR"/>
          </a:p>
        </p:txBody>
      </p:sp>
    </p:spTree>
    <p:extLst>
      <p:ext uri="{BB962C8B-B14F-4D97-AF65-F5344CB8AC3E}">
        <p14:creationId xmlns="" xmlns:p14="http://schemas.microsoft.com/office/powerpoint/2010/main" val="291191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B2C6197-0DF5-4DBA-B0A6-A50DCD88D5EE}" type="datetime1">
              <a:rPr lang="fr-FR" smtClean="0"/>
              <a:pPr>
                <a:defRPr/>
              </a:pPr>
              <a:t>12/05/2020</a:t>
            </a:fld>
            <a:endParaRPr lang="fr-FR"/>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pPr>
              <a:defRPr/>
            </a:pPr>
            <a:fld id="{8746B5F7-25D2-4702-BF96-CD7EABB48E5B}" type="slidenum">
              <a:rPr lang="fr-FR" smtClean="0"/>
              <a:pPr>
                <a:defRPr/>
              </a:pPr>
              <a:t>‹#›</a:t>
            </a:fld>
            <a:endParaRPr lang="fr-FR"/>
          </a:p>
        </p:txBody>
      </p:sp>
    </p:spTree>
    <p:extLst>
      <p:ext uri="{BB962C8B-B14F-4D97-AF65-F5344CB8AC3E}">
        <p14:creationId xmlns="" xmlns:p14="http://schemas.microsoft.com/office/powerpoint/2010/main" val="12639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01B11807-DE8E-4503-BB01-E3FCE0C226F4}" type="datetime1">
              <a:rPr lang="fr-FR" smtClean="0"/>
              <a:pPr>
                <a:defRPr/>
              </a:pPr>
              <a:t>12/05/2020</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38AC20C8-DA5D-4942-A433-2A34C44BF126}" type="slidenum">
              <a:rPr lang="fr-FR" smtClean="0"/>
              <a:pPr>
                <a:defRPr/>
              </a:pPr>
              <a:t>‹#›</a:t>
            </a:fld>
            <a:endParaRPr lang="fr-FR"/>
          </a:p>
        </p:txBody>
      </p:sp>
    </p:spTree>
    <p:extLst>
      <p:ext uri="{BB962C8B-B14F-4D97-AF65-F5344CB8AC3E}">
        <p14:creationId xmlns="" xmlns:p14="http://schemas.microsoft.com/office/powerpoint/2010/main" val="424905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7BB42FCE-628B-41E4-8669-4C2D6069F41A}" type="datetime1">
              <a:rPr lang="fr-FR" smtClean="0"/>
              <a:pPr>
                <a:defRPr/>
              </a:pPr>
              <a:t>12/05/2020</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FDAB1733-7645-4C32-9D70-38341D4BCBD7}" type="slidenum">
              <a:rPr lang="fr-FR" smtClean="0"/>
              <a:pPr>
                <a:defRPr/>
              </a:pPr>
              <a:t>‹#›</a:t>
            </a:fld>
            <a:endParaRPr lang="fr-FR"/>
          </a:p>
        </p:txBody>
      </p:sp>
    </p:spTree>
    <p:extLst>
      <p:ext uri="{BB962C8B-B14F-4D97-AF65-F5344CB8AC3E}">
        <p14:creationId xmlns="" xmlns:p14="http://schemas.microsoft.com/office/powerpoint/2010/main" val="155816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BD16165-6EE4-4911-9E75-FAA4BF9C5D9B}" type="datetime1">
              <a:rPr lang="fr-FR" smtClean="0"/>
              <a:pPr>
                <a:defRPr/>
              </a:pPr>
              <a:t>12/05/2020</a:t>
            </a:fld>
            <a:endParaRPr lang="fr-F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F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C5F7E0DE-44E1-4F03-ABE6-92D247933A34}" type="slidenum">
              <a:rPr lang="fr-FR" smtClean="0"/>
              <a:pPr>
                <a:defRPr/>
              </a:pPr>
              <a:t>‹#›</a:t>
            </a:fld>
            <a:endParaRPr lang="fr-FR"/>
          </a:p>
        </p:txBody>
      </p:sp>
    </p:spTree>
    <p:extLst>
      <p:ext uri="{BB962C8B-B14F-4D97-AF65-F5344CB8AC3E}">
        <p14:creationId xmlns="" xmlns:p14="http://schemas.microsoft.com/office/powerpoint/2010/main" val="4077958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audio" Target="../media/audio2.wav"/><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audio" Target="../media/audio3.wav"/><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audio" Target="../media/audio4.wav"/><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audio6.wav"/><Relationship Id="rId1" Type="http://schemas.openxmlformats.org/officeDocument/2006/relationships/audio" Target="../media/audio5.wav"/><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258888" y="125413"/>
            <a:ext cx="7345362" cy="197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Clr>
                <a:srgbClr val="000000"/>
              </a:buClr>
              <a:buFont typeface="Times New Roman" panose="02020603050405020304" pitchFamily="18" charset="0"/>
              <a:buNone/>
            </a:pPr>
            <a:r>
              <a:rPr lang="fr-FR" sz="1800" b="1">
                <a:latin typeface="Arial" panose="020B0604020202020204" pitchFamily="34" charset="0"/>
              </a:rPr>
              <a:t>République Algérienne Démocratique et Populaire</a:t>
            </a:r>
          </a:p>
          <a:p>
            <a:pPr algn="ctr" eaLnBrk="1" hangingPunct="1">
              <a:spcBef>
                <a:spcPct val="0"/>
              </a:spcBef>
              <a:buFontTx/>
              <a:buNone/>
            </a:pPr>
            <a:r>
              <a:rPr lang="fr-FR" sz="1800" b="1">
                <a:latin typeface="Arial" panose="020B0604020202020204" pitchFamily="34" charset="0"/>
              </a:rPr>
              <a:t>Ministère De L’enseignement Supérieur Et de La Recherche Scientifique</a:t>
            </a:r>
            <a:endParaRPr lang="fr-FR" sz="1800" b="1" i="1" u="sng">
              <a:latin typeface="Arial" panose="020B0604020202020204" pitchFamily="34" charset="0"/>
            </a:endParaRPr>
          </a:p>
          <a:p>
            <a:pPr algn="ctr" eaLnBrk="1" hangingPunct="1">
              <a:spcBef>
                <a:spcPct val="0"/>
              </a:spcBef>
              <a:buFontTx/>
              <a:buNone/>
            </a:pPr>
            <a:endParaRPr lang="fr-FR" sz="1800" b="1" i="1" u="sng">
              <a:latin typeface="Arial" panose="020B0604020202020204" pitchFamily="34" charset="0"/>
            </a:endParaRPr>
          </a:p>
          <a:p>
            <a:pPr algn="ctr" eaLnBrk="1" hangingPunct="1">
              <a:lnSpc>
                <a:spcPct val="90000"/>
              </a:lnSpc>
              <a:spcBef>
                <a:spcPct val="0"/>
              </a:spcBef>
              <a:buClr>
                <a:srgbClr val="000000"/>
              </a:buClr>
              <a:buFont typeface="Times New Roman" panose="02020603050405020304" pitchFamily="18" charset="0"/>
              <a:buNone/>
            </a:pPr>
            <a:r>
              <a:rPr lang="fr-FR" sz="1800" b="1">
                <a:latin typeface="Arial" panose="020B0604020202020204" pitchFamily="34" charset="0"/>
              </a:rPr>
              <a:t>Université de BISKRA </a:t>
            </a:r>
          </a:p>
          <a:p>
            <a:pPr algn="ctr" eaLnBrk="1" hangingPunct="1">
              <a:lnSpc>
                <a:spcPct val="90000"/>
              </a:lnSpc>
              <a:spcBef>
                <a:spcPct val="0"/>
              </a:spcBef>
              <a:buClr>
                <a:srgbClr val="000000"/>
              </a:buClr>
              <a:buFont typeface="Times New Roman" panose="02020603050405020304" pitchFamily="18" charset="0"/>
              <a:buNone/>
            </a:pPr>
            <a:r>
              <a:rPr lang="fr-FR" sz="1800" b="1">
                <a:latin typeface="Arial" panose="020B0604020202020204" pitchFamily="34" charset="0"/>
              </a:rPr>
              <a:t>Département de Génie Civil et Hydraulique</a:t>
            </a:r>
          </a:p>
          <a:p>
            <a:pPr eaLnBrk="1" hangingPunct="1">
              <a:lnSpc>
                <a:spcPct val="90000"/>
              </a:lnSpc>
              <a:spcBef>
                <a:spcPct val="0"/>
              </a:spcBef>
              <a:buClr>
                <a:srgbClr val="000000"/>
              </a:buClr>
              <a:buFont typeface="Times New Roman" panose="02020603050405020304" pitchFamily="18" charset="0"/>
              <a:buNone/>
            </a:pPr>
            <a:r>
              <a:rPr lang="fr-FR" sz="1800">
                <a:latin typeface="Arial" panose="020B0604020202020204" pitchFamily="34" charset="0"/>
              </a:rPr>
              <a:t> </a:t>
            </a:r>
          </a:p>
        </p:txBody>
      </p:sp>
      <p:sp>
        <p:nvSpPr>
          <p:cNvPr id="4099" name="Rectangle 4"/>
          <p:cNvSpPr>
            <a:spLocks noChangeArrowheads="1"/>
          </p:cNvSpPr>
          <p:nvPr/>
        </p:nvSpPr>
        <p:spPr bwMode="auto">
          <a:xfrm>
            <a:off x="468313" y="6453188"/>
            <a:ext cx="4849812" cy="196850"/>
          </a:xfrm>
          <a:prstGeom prst="rect">
            <a:avLst/>
          </a:prstGeom>
          <a:solidFill>
            <a:srgbClr val="3366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Clr>
                <a:srgbClr val="000000"/>
              </a:buClr>
              <a:buFont typeface="Times New Roman" panose="02020603050405020304" pitchFamily="18" charset="0"/>
              <a:buNone/>
            </a:pPr>
            <a:endParaRPr lang="fr-FR" sz="1800">
              <a:latin typeface="Arial" panose="020B0604020202020204" pitchFamily="34" charset="0"/>
            </a:endParaRPr>
          </a:p>
        </p:txBody>
      </p:sp>
      <p:sp>
        <p:nvSpPr>
          <p:cNvPr id="4100" name="Rectangle 31"/>
          <p:cNvSpPr>
            <a:spLocks noChangeArrowheads="1"/>
          </p:cNvSpPr>
          <p:nvPr/>
        </p:nvSpPr>
        <p:spPr bwMode="auto">
          <a:xfrm>
            <a:off x="6715125" y="6500813"/>
            <a:ext cx="1944688" cy="215900"/>
          </a:xfrm>
          <a:prstGeom prst="rect">
            <a:avLst/>
          </a:prstGeom>
          <a:solidFill>
            <a:srgbClr val="3366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lgn="ctr">
              <a:spcBef>
                <a:spcPct val="0"/>
              </a:spcBef>
              <a:buClr>
                <a:srgbClr val="FFFF00"/>
              </a:buClr>
              <a:buFont typeface="Arial" panose="020B0604020202020204" pitchFamily="34" charset="0"/>
              <a:buNone/>
            </a:pPr>
            <a:r>
              <a:rPr lang="fr-FR" sz="1400" b="1" dirty="0" smtClean="0">
                <a:solidFill>
                  <a:srgbClr val="FFFF00"/>
                </a:solidFill>
                <a:latin typeface="Arial" panose="020B0604020202020204" pitchFamily="34" charset="0"/>
              </a:rPr>
              <a:t>2019/2020</a:t>
            </a:r>
            <a:endParaRPr lang="en-GB" sz="1400" b="1" dirty="0">
              <a:solidFill>
                <a:srgbClr val="FFFF00"/>
              </a:solidFill>
              <a:latin typeface="Arial" panose="020B0604020202020204" pitchFamily="34" charset="0"/>
            </a:endParaRPr>
          </a:p>
        </p:txBody>
      </p:sp>
      <p:cxnSp>
        <p:nvCxnSpPr>
          <p:cNvPr id="3" name="Connecteur droit 2"/>
          <p:cNvCxnSpPr/>
          <p:nvPr/>
        </p:nvCxnSpPr>
        <p:spPr>
          <a:xfrm>
            <a:off x="468313" y="4518025"/>
            <a:ext cx="79200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404813" y="3429000"/>
            <a:ext cx="7920037"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103" name="Group 14"/>
          <p:cNvGrpSpPr>
            <a:grpSpLocks/>
          </p:cNvGrpSpPr>
          <p:nvPr/>
        </p:nvGrpSpPr>
        <p:grpSpPr bwMode="auto">
          <a:xfrm>
            <a:off x="642938" y="1143000"/>
            <a:ext cx="1328737" cy="1100138"/>
            <a:chOff x="5988" y="2511"/>
            <a:chExt cx="1110" cy="1205"/>
          </a:xfrm>
        </p:grpSpPr>
        <p:pic>
          <p:nvPicPr>
            <p:cNvPr id="4112" name="Picture 15" descr="SigleUNI4"/>
            <p:cNvPicPr preferRelativeResize="0">
              <a:picLocks noChangeAspect="1" noChangeArrowheads="1"/>
            </p:cNvPicPr>
            <p:nvPr/>
          </p:nvPicPr>
          <p:blipFill>
            <a:blip r:embed="rId3">
              <a:extLst>
                <a:ext uri="{28A0092B-C50C-407E-A947-70E740481C1C}">
                  <a14:useLocalDpi xmlns="" xmlns:a14="http://schemas.microsoft.com/office/drawing/2010/main" val="0"/>
                </a:ext>
              </a:extLst>
            </a:blip>
            <a:srcRect l="2623" t="1465" r="1811"/>
            <a:stretch>
              <a:fillRect/>
            </a:stretch>
          </p:blipFill>
          <p:spPr bwMode="auto">
            <a:xfrm>
              <a:off x="6106" y="2619"/>
              <a:ext cx="839" cy="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13" name="WordArt 16"/>
            <p:cNvSpPr>
              <a:spLocks noChangeArrowheads="1" noChangeShapeType="1" noTextEdit="1"/>
            </p:cNvSpPr>
            <p:nvPr/>
          </p:nvSpPr>
          <p:spPr bwMode="auto">
            <a:xfrm>
              <a:off x="5988" y="2511"/>
              <a:ext cx="1110" cy="120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spcFirstLastPara="1" wrap="none" fromWordArt="1">
              <a:prstTxWarp prst="textArchUp">
                <a:avLst>
                  <a:gd name="adj" fmla="val 12917851"/>
                </a:avLst>
              </a:prstTxWarp>
            </a:bodyPr>
            <a:lstStyle/>
            <a:p>
              <a:pPr algn="ctr" rtl="1"/>
              <a:r>
                <a:rPr lang="ar-DZ" sz="1200" b="1" kern="10">
                  <a:solidFill>
                    <a:srgbClr val="000080"/>
                  </a:solidFill>
                  <a:latin typeface="Traditional Arabic" panose="02020603050405020304" pitchFamily="18" charset="-78"/>
                  <a:cs typeface="Traditional Arabic" panose="02020603050405020304" pitchFamily="18" charset="-78"/>
                </a:rPr>
                <a:t>كلية العلوم و التكنولوجيا</a:t>
              </a:r>
              <a:endParaRPr lang="fr-FR" sz="1200" b="1" kern="10">
                <a:solidFill>
                  <a:srgbClr val="000080"/>
                </a:solidFill>
                <a:latin typeface="Traditional Arabic" panose="02020603050405020304" pitchFamily="18" charset="-78"/>
                <a:cs typeface="Traditional Arabic" panose="02020603050405020304" pitchFamily="18" charset="-78"/>
              </a:endParaRPr>
            </a:p>
          </p:txBody>
        </p:sp>
        <p:sp>
          <p:nvSpPr>
            <p:cNvPr id="4114" name="WordArt 17"/>
            <p:cNvSpPr>
              <a:spLocks noChangeArrowheads="1" noChangeShapeType="1" noTextEdit="1"/>
            </p:cNvSpPr>
            <p:nvPr/>
          </p:nvSpPr>
          <p:spPr bwMode="auto">
            <a:xfrm>
              <a:off x="6078" y="3376"/>
              <a:ext cx="1012" cy="15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a:r>
                <a:rPr lang="ar-DZ" sz="800" b="1" kern="10">
                  <a:solidFill>
                    <a:srgbClr val="000080"/>
                  </a:solidFill>
                  <a:latin typeface="Traditional Arabic" panose="02020603050405020304" pitchFamily="18" charset="-78"/>
                  <a:cs typeface="Traditional Arabic" panose="02020603050405020304" pitchFamily="18" charset="-78"/>
                </a:rPr>
                <a:t>جامعة محمد خيضر بسكرة</a:t>
              </a:r>
              <a:endParaRPr lang="fr-FR" sz="800" b="1" kern="10">
                <a:solidFill>
                  <a:srgbClr val="000080"/>
                </a:solidFill>
                <a:latin typeface="Traditional Arabic" panose="02020603050405020304" pitchFamily="18" charset="-78"/>
                <a:cs typeface="Traditional Arabic" panose="02020603050405020304" pitchFamily="18" charset="-78"/>
              </a:endParaRPr>
            </a:p>
          </p:txBody>
        </p:sp>
      </p:grpSp>
      <p:grpSp>
        <p:nvGrpSpPr>
          <p:cNvPr id="4104" name="Group 14"/>
          <p:cNvGrpSpPr>
            <a:grpSpLocks/>
          </p:cNvGrpSpPr>
          <p:nvPr/>
        </p:nvGrpSpPr>
        <p:grpSpPr bwMode="auto">
          <a:xfrm>
            <a:off x="5429250" y="6286500"/>
            <a:ext cx="1071563" cy="428625"/>
            <a:chOff x="5988" y="2511"/>
            <a:chExt cx="1110" cy="1205"/>
          </a:xfrm>
        </p:grpSpPr>
        <p:pic>
          <p:nvPicPr>
            <p:cNvPr id="4109" name="Picture 15" descr="SigleUNI4"/>
            <p:cNvPicPr preferRelativeResize="0">
              <a:picLocks noChangeAspect="1" noChangeArrowheads="1"/>
            </p:cNvPicPr>
            <p:nvPr/>
          </p:nvPicPr>
          <p:blipFill>
            <a:blip r:embed="rId4" cstate="print">
              <a:extLst>
                <a:ext uri="{28A0092B-C50C-407E-A947-70E740481C1C}">
                  <a14:useLocalDpi xmlns="" xmlns:a14="http://schemas.microsoft.com/office/drawing/2010/main" val="0"/>
                </a:ext>
              </a:extLst>
            </a:blip>
            <a:srcRect l="2623" t="1465" r="1811"/>
            <a:stretch>
              <a:fillRect/>
            </a:stretch>
          </p:blipFill>
          <p:spPr bwMode="auto">
            <a:xfrm>
              <a:off x="6106" y="2619"/>
              <a:ext cx="839" cy="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10" name="WordArt 16"/>
            <p:cNvSpPr>
              <a:spLocks noChangeArrowheads="1" noChangeShapeType="1" noTextEdit="1"/>
            </p:cNvSpPr>
            <p:nvPr/>
          </p:nvSpPr>
          <p:spPr bwMode="auto">
            <a:xfrm>
              <a:off x="5988" y="2511"/>
              <a:ext cx="1110" cy="120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spcFirstLastPara="1" wrap="none" fromWordArt="1">
              <a:prstTxWarp prst="textArchUp">
                <a:avLst>
                  <a:gd name="adj" fmla="val 12917851"/>
                </a:avLst>
              </a:prstTxWarp>
            </a:bodyPr>
            <a:lstStyle/>
            <a:p>
              <a:pPr algn="ctr" rtl="1"/>
              <a:r>
                <a:rPr lang="ar-DZ" sz="1200" b="1" kern="10">
                  <a:solidFill>
                    <a:srgbClr val="000080"/>
                  </a:solidFill>
                  <a:latin typeface="Traditional Arabic" panose="02020603050405020304" pitchFamily="18" charset="-78"/>
                  <a:cs typeface="Traditional Arabic" panose="02020603050405020304" pitchFamily="18" charset="-78"/>
                </a:rPr>
                <a:t>كلية العلوم و التكنولوجيا</a:t>
              </a:r>
              <a:endParaRPr lang="fr-FR" sz="1200" b="1" kern="10">
                <a:solidFill>
                  <a:srgbClr val="000080"/>
                </a:solidFill>
                <a:latin typeface="Traditional Arabic" panose="02020603050405020304" pitchFamily="18" charset="-78"/>
                <a:cs typeface="Traditional Arabic" panose="02020603050405020304" pitchFamily="18" charset="-78"/>
              </a:endParaRPr>
            </a:p>
          </p:txBody>
        </p:sp>
        <p:sp>
          <p:nvSpPr>
            <p:cNvPr id="4111" name="WordArt 17"/>
            <p:cNvSpPr>
              <a:spLocks noChangeArrowheads="1" noChangeShapeType="1" noTextEdit="1"/>
            </p:cNvSpPr>
            <p:nvPr/>
          </p:nvSpPr>
          <p:spPr bwMode="auto">
            <a:xfrm>
              <a:off x="6078" y="3376"/>
              <a:ext cx="1012" cy="15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a:r>
                <a:rPr lang="ar-DZ" sz="800" b="1" kern="10">
                  <a:solidFill>
                    <a:srgbClr val="000080"/>
                  </a:solidFill>
                  <a:latin typeface="Traditional Arabic" panose="02020603050405020304" pitchFamily="18" charset="-78"/>
                  <a:cs typeface="Traditional Arabic" panose="02020603050405020304" pitchFamily="18" charset="-78"/>
                </a:rPr>
                <a:t>جامعة محمد خيضر بسكرة</a:t>
              </a:r>
              <a:endParaRPr lang="fr-FR" sz="800" b="1" kern="10">
                <a:solidFill>
                  <a:srgbClr val="000080"/>
                </a:solidFill>
                <a:latin typeface="Traditional Arabic" panose="02020603050405020304" pitchFamily="18" charset="-78"/>
                <a:cs typeface="Traditional Arabic" panose="02020603050405020304" pitchFamily="18" charset="-78"/>
              </a:endParaRPr>
            </a:p>
          </p:txBody>
        </p:sp>
      </p:grpSp>
      <p:sp>
        <p:nvSpPr>
          <p:cNvPr id="4105" name="ZoneTexte 19"/>
          <p:cNvSpPr txBox="1">
            <a:spLocks noChangeArrowheads="1"/>
          </p:cNvSpPr>
          <p:nvPr/>
        </p:nvSpPr>
        <p:spPr bwMode="auto">
          <a:xfrm>
            <a:off x="1928813" y="3643313"/>
            <a:ext cx="5286375"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2800" b="1" dirty="0" smtClean="0">
                <a:latin typeface="Arial" panose="020B0604020202020204" pitchFamily="34" charset="0"/>
              </a:rPr>
              <a:t>CONSTRUCTION METALLIQUE (CM2)</a:t>
            </a:r>
          </a:p>
          <a:p>
            <a:pPr algn="ctr" eaLnBrk="1" hangingPunct="1">
              <a:spcBef>
                <a:spcPct val="0"/>
              </a:spcBef>
              <a:buFontTx/>
              <a:buNone/>
            </a:pPr>
            <a:r>
              <a:rPr lang="fr-FR" sz="2800" b="1" dirty="0" smtClean="0">
                <a:latin typeface="Arial" panose="020B0604020202020204" pitchFamily="34" charset="0"/>
              </a:rPr>
              <a:t> (3LMDGC) </a:t>
            </a:r>
            <a:endParaRPr lang="fr-FR" sz="2800" b="1" dirty="0">
              <a:latin typeface="Arial" panose="020B0604020202020204" pitchFamily="34" charset="0"/>
            </a:endParaRPr>
          </a:p>
        </p:txBody>
      </p:sp>
      <p:sp>
        <p:nvSpPr>
          <p:cNvPr id="4106" name="ZoneTexte 20"/>
          <p:cNvSpPr txBox="1">
            <a:spLocks noChangeArrowheads="1"/>
          </p:cNvSpPr>
          <p:nvPr/>
        </p:nvSpPr>
        <p:spPr bwMode="auto">
          <a:xfrm>
            <a:off x="3143250" y="2857500"/>
            <a:ext cx="26431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2400" b="1">
                <a:latin typeface="Arial" panose="020B0604020202020204" pitchFamily="34" charset="0"/>
              </a:rPr>
              <a:t>MATIERE</a:t>
            </a:r>
          </a:p>
        </p:txBody>
      </p:sp>
      <p:sp>
        <p:nvSpPr>
          <p:cNvPr id="4107" name="ZoneTexte 21"/>
          <p:cNvSpPr txBox="1">
            <a:spLocks noChangeArrowheads="1"/>
          </p:cNvSpPr>
          <p:nvPr/>
        </p:nvSpPr>
        <p:spPr bwMode="auto">
          <a:xfrm>
            <a:off x="1000125" y="5395913"/>
            <a:ext cx="69294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2400" b="1">
                <a:latin typeface="Arial" panose="020B0604020202020204" pitchFamily="34" charset="0"/>
              </a:rPr>
              <a:t>CHARGEE DU MODULE: CHADLI MOUNIRA</a:t>
            </a:r>
          </a:p>
        </p:txBody>
      </p:sp>
    </p:spTree>
  </p:cSld>
  <p:clrMapOvr>
    <a:masterClrMapping/>
  </p:clrMapOvr>
  <p:transition spd="slow">
    <p:cove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numéro de diapositive 10"/>
          <p:cNvSpPr>
            <a:spLocks noGrp="1"/>
          </p:cNvSpPr>
          <p:nvPr>
            <p:ph type="sldNum" sz="quarter" idx="12"/>
          </p:nvPr>
        </p:nvSpPr>
        <p:spPr bwMode="auto">
          <a:xfrm>
            <a:off x="6553200" y="6376988"/>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172C317-5810-48D0-94EA-4154DB4F2842}" type="slidenum">
              <a:rPr lang="fr-FR" sz="1200">
                <a:solidFill>
                  <a:srgbClr val="898989"/>
                </a:solidFill>
              </a:rPr>
              <a:pPr>
                <a:spcBef>
                  <a:spcPct val="0"/>
                </a:spcBef>
                <a:buFontTx/>
                <a:buNone/>
              </a:pPr>
              <a:t>2</a:t>
            </a:fld>
            <a:endParaRPr lang="fr-FR" sz="1200">
              <a:solidFill>
                <a:srgbClr val="898989"/>
              </a:solidFill>
            </a:endParaRPr>
          </a:p>
        </p:txBody>
      </p:sp>
      <p:sp>
        <p:nvSpPr>
          <p:cNvPr id="17" name="Rogner un rectangle à un seul coin 16"/>
          <p:cNvSpPr/>
          <p:nvPr/>
        </p:nvSpPr>
        <p:spPr>
          <a:xfrm>
            <a:off x="0" y="44450"/>
            <a:ext cx="8856663"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2000" b="1" dirty="0">
                <a:solidFill>
                  <a:schemeClr val="tx1"/>
                </a:solidFill>
                <a:ea typeface="Calibri" pitchFamily="34" charset="0"/>
                <a:cs typeface="Cambria,Bold"/>
              </a:rPr>
              <a:t>CONTENU DE LA MATIÈRE </a:t>
            </a:r>
            <a:r>
              <a:rPr lang="fr-FR" sz="2000" b="1" dirty="0" smtClean="0">
                <a:solidFill>
                  <a:schemeClr val="tx1"/>
                </a:solidFill>
                <a:ea typeface="Calibri" pitchFamily="34" charset="0"/>
                <a:cs typeface="Cambria,Bold"/>
              </a:rPr>
              <a:t> CM2: </a:t>
            </a:r>
            <a:endParaRPr lang="fr-FR" sz="2000" dirty="0">
              <a:solidFill>
                <a:schemeClr val="tx1"/>
              </a:solidFill>
            </a:endParaRPr>
          </a:p>
        </p:txBody>
      </p:sp>
      <p:sp>
        <p:nvSpPr>
          <p:cNvPr id="6148" name="Rectangle 21"/>
          <p:cNvSpPr>
            <a:spLocks noChangeArrowheads="1"/>
          </p:cNvSpPr>
          <p:nvPr/>
        </p:nvSpPr>
        <p:spPr bwMode="auto">
          <a:xfrm>
            <a:off x="0" y="0"/>
            <a:ext cx="118427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a:spcBef>
                <a:spcPct val="0"/>
              </a:spcBef>
              <a:buFontTx/>
              <a:buNone/>
            </a:pPr>
            <a:r>
              <a:rPr lang="fr-FR" sz="1200" b="1" i="1">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149" name="Rectangle 1"/>
          <p:cNvSpPr>
            <a:spLocks noChangeArrowheads="1"/>
          </p:cNvSpPr>
          <p:nvPr/>
        </p:nvSpPr>
        <p:spPr bwMode="auto">
          <a:xfrm>
            <a:off x="0" y="857250"/>
            <a:ext cx="8286750" cy="45858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fr-FR" sz="2000" b="1" dirty="0" smtClean="0"/>
              <a:t>Chapitre 1. Assemblages 	</a:t>
            </a:r>
            <a:endParaRPr lang="en-US" sz="2000" b="1" dirty="0" smtClean="0"/>
          </a:p>
          <a:p>
            <a:r>
              <a:rPr lang="fr-FR" sz="2000" dirty="0" smtClean="0"/>
              <a:t>Généralités sur les liaisons, Moyens d’assemblage (Rivets, boulons, soudure), Aspects technologiques et Principe de fonctionnement</a:t>
            </a:r>
            <a:endParaRPr lang="en-US" sz="2000" dirty="0" smtClean="0"/>
          </a:p>
          <a:p>
            <a:pPr>
              <a:buNone/>
            </a:pPr>
            <a:endParaRPr lang="en-US" sz="2000" b="1" dirty="0" smtClean="0"/>
          </a:p>
          <a:p>
            <a:r>
              <a:rPr lang="fr-FR" sz="2000" b="1" dirty="0" smtClean="0"/>
              <a:t>Chapitre 2. Phénomènes d’instabilités élastiques	</a:t>
            </a:r>
            <a:endParaRPr lang="en-US" sz="2000" b="1" dirty="0" smtClean="0"/>
          </a:p>
          <a:p>
            <a:r>
              <a:rPr lang="fr-FR" sz="2000" dirty="0" smtClean="0"/>
              <a:t>Présentation de l’instabilité; différents types d’instabilité; règlementations. </a:t>
            </a:r>
            <a:endParaRPr lang="en-US" sz="2000" dirty="0" smtClean="0"/>
          </a:p>
          <a:p>
            <a:r>
              <a:rPr lang="fr-FR" sz="2000" b="1" dirty="0" smtClean="0"/>
              <a:t>Chapitre 3. Calcul des pièces sollicitées en flambement composé	</a:t>
            </a:r>
            <a:r>
              <a:rPr lang="fr-FR" sz="2000" dirty="0" smtClean="0"/>
              <a:t>Aspects théoriques et réglementaires du flambement composé ( EC3 et CCM97).</a:t>
            </a:r>
            <a:endParaRPr lang="en-US" sz="2000" dirty="0" smtClean="0"/>
          </a:p>
          <a:p>
            <a:r>
              <a:rPr lang="fr-FR" sz="2000" b="1" dirty="0" smtClean="0"/>
              <a:t>Chapitre 4. Déversement des pièces métalliques	</a:t>
            </a:r>
            <a:endParaRPr lang="en-US" sz="2000" b="1" dirty="0" smtClean="0"/>
          </a:p>
          <a:p>
            <a:r>
              <a:rPr lang="fr-FR" sz="2000" dirty="0" smtClean="0"/>
              <a:t>Présentation du phénomène de déversement, Moment d’inertie de torsion des profilés ouverts, Rappels sur la torsion avec gauchissement (torsion non uniforme).</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10"/>
          <p:cNvSpPr>
            <a:spLocks noGrp="1"/>
          </p:cNvSpPr>
          <p:nvPr>
            <p:ph type="sldNum" sz="quarter" idx="12"/>
          </p:nvPr>
        </p:nvSpPr>
        <p:spPr bwMode="auto">
          <a:xfrm>
            <a:off x="6553200" y="6376988"/>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E521AD-4B61-4BF7-B55F-29F3AC325527}" type="slidenum">
              <a:rPr lang="fr-FR" sz="1200">
                <a:solidFill>
                  <a:srgbClr val="898989"/>
                </a:solidFill>
              </a:rPr>
              <a:pPr>
                <a:spcBef>
                  <a:spcPct val="0"/>
                </a:spcBef>
                <a:buFontTx/>
                <a:buNone/>
              </a:pPr>
              <a:t>3</a:t>
            </a:fld>
            <a:endParaRPr lang="fr-FR" sz="1200">
              <a:solidFill>
                <a:srgbClr val="898989"/>
              </a:solidFill>
            </a:endParaRPr>
          </a:p>
        </p:txBody>
      </p:sp>
      <p:sp>
        <p:nvSpPr>
          <p:cNvPr id="17" name="Rogner un rectangle à un seul coin 16"/>
          <p:cNvSpPr/>
          <p:nvPr/>
        </p:nvSpPr>
        <p:spPr>
          <a:xfrm>
            <a:off x="-32" y="44450"/>
            <a:ext cx="8856663"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solidFill>
                <a:schemeClr val="tx1"/>
              </a:solidFill>
            </a:endParaRPr>
          </a:p>
        </p:txBody>
      </p:sp>
      <p:sp>
        <p:nvSpPr>
          <p:cNvPr id="8196" name="Rectangle 21"/>
          <p:cNvSpPr>
            <a:spLocks noChangeArrowheads="1"/>
          </p:cNvSpPr>
          <p:nvPr/>
        </p:nvSpPr>
        <p:spPr bwMode="auto">
          <a:xfrm>
            <a:off x="-328887" y="-153868"/>
            <a:ext cx="520206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a:spcBef>
                <a:spcPct val="0"/>
              </a:spcBef>
              <a:buFontTx/>
              <a:buNone/>
            </a:pPr>
            <a:r>
              <a:rPr lang="fr-FR" sz="1200" b="1" i="1" dirty="0">
                <a:latin typeface="Times New Roman" panose="02020603050405020304" pitchFamily="18" charset="0"/>
                <a:ea typeface="Calibri" panose="020F0502020204030204" pitchFamily="34" charset="0"/>
                <a:cs typeface="Times New Roman" panose="02020603050405020304" pitchFamily="18" charset="0"/>
              </a:rPr>
              <a:t>                          </a:t>
            </a:r>
          </a:p>
          <a:p>
            <a:pPr algn="justLow">
              <a:spcBef>
                <a:spcPct val="0"/>
              </a:spcBef>
              <a:buNone/>
            </a:pPr>
            <a:r>
              <a:rPr lang="fr-FR" sz="2000" b="1" i="1" dirty="0">
                <a:latin typeface="Times New Roman" panose="02020603050405020304" pitchFamily="18" charset="0"/>
                <a:ea typeface="Calibri" panose="020F0502020204030204" pitchFamily="34" charset="0"/>
                <a:cs typeface="Times New Roman" panose="02020603050405020304" pitchFamily="18" charset="0"/>
              </a:rPr>
              <a:t>   </a:t>
            </a:r>
            <a:r>
              <a:rPr lang="fr-FR" sz="2000" b="1" i="1" dirty="0" smtClean="0">
                <a:latin typeface="Times New Roman" panose="02020603050405020304" pitchFamily="18" charset="0"/>
                <a:ea typeface="Calibri" panose="020F0502020204030204" pitchFamily="34" charset="0"/>
                <a:cs typeface="Times New Roman" panose="02020603050405020304" pitchFamily="18" charset="0"/>
              </a:rPr>
              <a:t>CHAPITRE 3                                                 </a:t>
            </a:r>
            <a:endParaRPr lang="fr-FR"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7" name="مستطيل 6"/>
          <p:cNvSpPr/>
          <p:nvPr/>
        </p:nvSpPr>
        <p:spPr>
          <a:xfrm>
            <a:off x="2214547" y="142852"/>
            <a:ext cx="6572296" cy="369332"/>
          </a:xfrm>
          <a:prstGeom prst="rect">
            <a:avLst/>
          </a:prstGeom>
        </p:spPr>
        <p:txBody>
          <a:bodyPr wrap="square">
            <a:spAutoFit/>
          </a:bodyPr>
          <a:lstStyle/>
          <a:p>
            <a:r>
              <a:rPr lang="fr-FR" b="1" dirty="0" smtClean="0"/>
              <a:t>Calcul des pièces sollicitées en flambement composé</a:t>
            </a:r>
            <a:endParaRPr lang="ar-SA" dirty="0"/>
          </a:p>
        </p:txBody>
      </p:sp>
      <p:sp>
        <p:nvSpPr>
          <p:cNvPr id="8" name="مربع نص 7"/>
          <p:cNvSpPr txBox="1"/>
          <p:nvPr/>
        </p:nvSpPr>
        <p:spPr>
          <a:xfrm>
            <a:off x="500034" y="785794"/>
            <a:ext cx="8286808" cy="1754326"/>
          </a:xfrm>
          <a:prstGeom prst="rect">
            <a:avLst/>
          </a:prstGeom>
          <a:noFill/>
        </p:spPr>
        <p:txBody>
          <a:bodyPr wrap="square" rtlCol="1">
            <a:spAutoFit/>
          </a:bodyPr>
          <a:lstStyle/>
          <a:p>
            <a:r>
              <a:rPr lang="en-US" b="1" u="sng" dirty="0" smtClean="0">
                <a:solidFill>
                  <a:srgbClr val="C00000"/>
                </a:solidFill>
              </a:rPr>
              <a:t>Aspects </a:t>
            </a:r>
            <a:r>
              <a:rPr lang="en-US" b="1" u="sng" dirty="0" err="1" smtClean="0">
                <a:solidFill>
                  <a:srgbClr val="C00000"/>
                </a:solidFill>
              </a:rPr>
              <a:t>réglementaires</a:t>
            </a:r>
            <a:r>
              <a:rPr lang="en-US" b="1" u="sng" dirty="0" smtClean="0">
                <a:solidFill>
                  <a:srgbClr val="C00000"/>
                </a:solidFill>
              </a:rPr>
              <a:t> du </a:t>
            </a:r>
            <a:r>
              <a:rPr lang="en-US" b="1" u="sng" dirty="0" err="1" smtClean="0">
                <a:solidFill>
                  <a:srgbClr val="C00000"/>
                </a:solidFill>
              </a:rPr>
              <a:t>flambement</a:t>
            </a:r>
            <a:r>
              <a:rPr lang="en-US" b="1" u="sng" dirty="0" smtClean="0">
                <a:solidFill>
                  <a:srgbClr val="C00000"/>
                </a:solidFill>
              </a:rPr>
              <a:t> avec flexion</a:t>
            </a:r>
          </a:p>
          <a:p>
            <a:r>
              <a:rPr lang="en-US" b="1" dirty="0" smtClean="0"/>
              <a:t> </a:t>
            </a:r>
          </a:p>
          <a:p>
            <a:r>
              <a:rPr lang="en-US" b="1" dirty="0" smtClean="0"/>
              <a:t>Les </a:t>
            </a:r>
            <a:r>
              <a:rPr lang="en-US" b="1" dirty="0" err="1" smtClean="0"/>
              <a:t>éléments</a:t>
            </a:r>
            <a:r>
              <a:rPr lang="en-US" b="1" dirty="0" smtClean="0"/>
              <a:t> </a:t>
            </a:r>
            <a:r>
              <a:rPr lang="en-US" b="1" dirty="0" err="1" smtClean="0"/>
              <a:t>d’une</a:t>
            </a:r>
            <a:r>
              <a:rPr lang="en-US" b="1" dirty="0" smtClean="0"/>
              <a:t> structure </a:t>
            </a:r>
            <a:r>
              <a:rPr lang="en-US" b="1" dirty="0" err="1" smtClean="0"/>
              <a:t>métallique</a:t>
            </a:r>
            <a:r>
              <a:rPr lang="en-US" b="1" dirty="0" smtClean="0"/>
              <a:t> </a:t>
            </a:r>
            <a:r>
              <a:rPr lang="en-US" b="1" dirty="0" err="1" smtClean="0"/>
              <a:t>peuvent</a:t>
            </a:r>
            <a:r>
              <a:rPr lang="en-US" b="1" dirty="0" smtClean="0"/>
              <a:t> </a:t>
            </a:r>
            <a:r>
              <a:rPr lang="en-US" b="1" dirty="0" err="1" smtClean="0"/>
              <a:t>être</a:t>
            </a:r>
            <a:r>
              <a:rPr lang="en-US" b="1" dirty="0" smtClean="0"/>
              <a:t> </a:t>
            </a:r>
            <a:r>
              <a:rPr lang="en-US" b="1" dirty="0" err="1" smtClean="0"/>
              <a:t>soumis</a:t>
            </a:r>
            <a:r>
              <a:rPr lang="en-US" b="1" dirty="0" smtClean="0"/>
              <a:t> à des charges </a:t>
            </a:r>
            <a:r>
              <a:rPr lang="en-US" b="1" dirty="0" err="1" smtClean="0"/>
              <a:t>pouvant</a:t>
            </a:r>
            <a:r>
              <a:rPr lang="en-US" b="1" dirty="0" smtClean="0"/>
              <a:t> </a:t>
            </a:r>
            <a:r>
              <a:rPr lang="en-US" b="1" dirty="0" err="1" smtClean="0"/>
              <a:t>induire</a:t>
            </a:r>
            <a:r>
              <a:rPr lang="en-US" b="1" dirty="0" smtClean="0"/>
              <a:t> de la flexion et à des charges </a:t>
            </a:r>
            <a:r>
              <a:rPr lang="en-US" b="1" dirty="0" err="1" smtClean="0"/>
              <a:t>axiales</a:t>
            </a:r>
            <a:r>
              <a:rPr lang="en-US" b="1" dirty="0" smtClean="0"/>
              <a:t> </a:t>
            </a:r>
            <a:r>
              <a:rPr lang="en-US" b="1" dirty="0" err="1" smtClean="0"/>
              <a:t>produisant</a:t>
            </a:r>
            <a:r>
              <a:rPr lang="en-US" b="1" dirty="0" smtClean="0"/>
              <a:t> de la compression.</a:t>
            </a:r>
          </a:p>
          <a:p>
            <a:endParaRPr lang="ar-SA" b="1" dirty="0"/>
          </a:p>
        </p:txBody>
      </p:sp>
      <p:pic>
        <p:nvPicPr>
          <p:cNvPr id="1026" name="Picture 2"/>
          <p:cNvPicPr>
            <a:picLocks noChangeAspect="1" noChangeArrowheads="1"/>
          </p:cNvPicPr>
          <p:nvPr/>
        </p:nvPicPr>
        <p:blipFill>
          <a:blip r:embed="rId4"/>
          <a:srcRect/>
          <a:stretch>
            <a:fillRect/>
          </a:stretch>
        </p:blipFill>
        <p:spPr bwMode="auto">
          <a:xfrm>
            <a:off x="1214414" y="2214554"/>
            <a:ext cx="5505450" cy="1384300"/>
          </a:xfrm>
          <a:prstGeom prst="rect">
            <a:avLst/>
          </a:prstGeom>
          <a:noFill/>
        </p:spPr>
      </p:pic>
      <p:sp>
        <p:nvSpPr>
          <p:cNvPr id="10" name="مستطيل 9"/>
          <p:cNvSpPr/>
          <p:nvPr/>
        </p:nvSpPr>
        <p:spPr>
          <a:xfrm>
            <a:off x="3714744" y="2143116"/>
            <a:ext cx="1289135" cy="307777"/>
          </a:xfrm>
          <a:prstGeom prst="rect">
            <a:avLst/>
          </a:prstGeom>
        </p:spPr>
        <p:txBody>
          <a:bodyPr wrap="none">
            <a:spAutoFit/>
          </a:bodyPr>
          <a:lstStyle/>
          <a:p>
            <a:r>
              <a:rPr lang="en-US" sz="1400" dirty="0" smtClean="0"/>
              <a:t>Charge </a:t>
            </a:r>
            <a:r>
              <a:rPr lang="en-US" sz="1400" dirty="0" err="1" smtClean="0"/>
              <a:t>axiale</a:t>
            </a:r>
            <a:endParaRPr lang="ar-SA" sz="1400" dirty="0"/>
          </a:p>
        </p:txBody>
      </p:sp>
      <p:sp>
        <p:nvSpPr>
          <p:cNvPr id="28" name="مربع نص 27"/>
          <p:cNvSpPr txBox="1"/>
          <p:nvPr/>
        </p:nvSpPr>
        <p:spPr>
          <a:xfrm>
            <a:off x="214282" y="3786190"/>
            <a:ext cx="8643998" cy="1200329"/>
          </a:xfrm>
          <a:prstGeom prst="rect">
            <a:avLst/>
          </a:prstGeom>
          <a:noFill/>
        </p:spPr>
        <p:txBody>
          <a:bodyPr wrap="square" rtlCol="1">
            <a:spAutoFit/>
          </a:bodyPr>
          <a:lstStyle/>
          <a:p>
            <a:r>
              <a:rPr lang="fr-FR" b="1" dirty="0" smtClean="0"/>
              <a:t>Les éléments sollicités simultanément en flexion et en compression axiale, doivent satisfaire à diverses conditions représentées par des rapports des efforts appliqués par des efforts résistants, selon la classe de leur section transversale.</a:t>
            </a:r>
            <a:endParaRPr lang="en-US" b="1" dirty="0"/>
          </a:p>
        </p:txBody>
      </p:sp>
      <p:pic>
        <p:nvPicPr>
          <p:cNvPr id="29" name="صوت مسجّل">
            <a:hlinkClick r:id="" action="ppaction://media"/>
          </p:cNvPr>
          <p:cNvPicPr>
            <a:picLocks noRot="1" noChangeAspect="1"/>
          </p:cNvPicPr>
          <p:nvPr>
            <a:wavAudioFile r:embed="rId1" name="صوت مسجّل"/>
          </p:nvPr>
        </p:nvPicPr>
        <p:blipFill>
          <a:blip r:embed="rId5"/>
          <a:stretch>
            <a:fillRect/>
          </a:stretch>
        </p:blipFill>
        <p:spPr>
          <a:xfrm>
            <a:off x="8143900" y="1000108"/>
            <a:ext cx="857256" cy="71438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8207" fill="hold"/>
                                        <p:tgtEl>
                                          <p:spTgt spid="29"/>
                                        </p:tgtEl>
                                      </p:cBhvr>
                                    </p:cmd>
                                  </p:childTnLst>
                                </p:cTn>
                              </p:par>
                            </p:childTnLst>
                          </p:cTn>
                        </p:par>
                      </p:childTnLst>
                    </p:cTn>
                  </p:par>
                </p:childTnLst>
              </p:cTn>
              <p:nextCondLst>
                <p:cond evt="onClick" delay="0">
                  <p:tgtEl>
                    <p:spTgt spid="29"/>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2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10"/>
          <p:cNvSpPr>
            <a:spLocks noGrp="1"/>
          </p:cNvSpPr>
          <p:nvPr>
            <p:ph type="sldNum" sz="quarter" idx="12"/>
          </p:nvPr>
        </p:nvSpPr>
        <p:spPr bwMode="auto">
          <a:xfrm>
            <a:off x="6553200" y="6376988"/>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E521AD-4B61-4BF7-B55F-29F3AC325527}" type="slidenum">
              <a:rPr lang="fr-FR" sz="1200">
                <a:solidFill>
                  <a:srgbClr val="898989"/>
                </a:solidFill>
              </a:rPr>
              <a:pPr>
                <a:spcBef>
                  <a:spcPct val="0"/>
                </a:spcBef>
                <a:buFontTx/>
                <a:buNone/>
              </a:pPr>
              <a:t>4</a:t>
            </a:fld>
            <a:endParaRPr lang="fr-FR" sz="1200">
              <a:solidFill>
                <a:srgbClr val="898989"/>
              </a:solidFill>
            </a:endParaRPr>
          </a:p>
        </p:txBody>
      </p:sp>
      <p:sp>
        <p:nvSpPr>
          <p:cNvPr id="17" name="Rogner un rectangle à un seul coin 16"/>
          <p:cNvSpPr/>
          <p:nvPr/>
        </p:nvSpPr>
        <p:spPr>
          <a:xfrm>
            <a:off x="-32" y="44450"/>
            <a:ext cx="8856663"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solidFill>
                <a:schemeClr val="tx1"/>
              </a:solidFill>
            </a:endParaRPr>
          </a:p>
        </p:txBody>
      </p:sp>
      <p:sp>
        <p:nvSpPr>
          <p:cNvPr id="8196" name="Rectangle 21"/>
          <p:cNvSpPr>
            <a:spLocks noChangeArrowheads="1"/>
          </p:cNvSpPr>
          <p:nvPr/>
        </p:nvSpPr>
        <p:spPr bwMode="auto">
          <a:xfrm>
            <a:off x="-328887" y="-153868"/>
            <a:ext cx="2896947"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a:spcBef>
                <a:spcPct val="0"/>
              </a:spcBef>
              <a:buFontTx/>
              <a:buNone/>
            </a:pPr>
            <a:r>
              <a:rPr lang="fr-FR" sz="1200" b="1" i="1" dirty="0">
                <a:latin typeface="Times New Roman" panose="02020603050405020304" pitchFamily="18" charset="0"/>
                <a:ea typeface="Calibri" panose="020F0502020204030204" pitchFamily="34" charset="0"/>
                <a:cs typeface="Times New Roman" panose="02020603050405020304" pitchFamily="18" charset="0"/>
              </a:rPr>
              <a:t>                          </a:t>
            </a:r>
          </a:p>
          <a:p>
            <a:pPr algn="justLow">
              <a:spcBef>
                <a:spcPct val="0"/>
              </a:spcBef>
              <a:buNone/>
            </a:pPr>
            <a:r>
              <a:rPr lang="fr-FR" sz="2000" b="1" i="1" dirty="0">
                <a:latin typeface="Times New Roman" panose="02020603050405020304" pitchFamily="18" charset="0"/>
                <a:ea typeface="Calibri" panose="020F0502020204030204" pitchFamily="34" charset="0"/>
                <a:cs typeface="Times New Roman" panose="02020603050405020304" pitchFamily="18" charset="0"/>
              </a:rPr>
              <a:t>   </a:t>
            </a:r>
            <a:r>
              <a:rPr lang="fr-FR" sz="2000" b="1" i="1" dirty="0" smtClean="0">
                <a:latin typeface="Times New Roman" panose="02020603050405020304" pitchFamily="18" charset="0"/>
                <a:ea typeface="Calibri" panose="020F0502020204030204" pitchFamily="34" charset="0"/>
                <a:cs typeface="Times New Roman" panose="02020603050405020304" pitchFamily="18" charset="0"/>
              </a:rPr>
              <a:t>CHAPITRE3</a:t>
            </a:r>
            <a:endParaRPr lang="en-US" sz="2000" b="1" dirty="0" smtClean="0"/>
          </a:p>
          <a:p>
            <a:pPr algn="justLow">
              <a:spcBef>
                <a:spcPct val="0"/>
              </a:spcBef>
              <a:buNone/>
            </a:pPr>
            <a:r>
              <a:rPr lang="fr-FR" sz="1800" b="1" i="1" dirty="0" smtClean="0">
                <a:latin typeface="Times New Roman" panose="02020603050405020304" pitchFamily="18" charset="0"/>
                <a:ea typeface="Calibri" panose="020F0502020204030204" pitchFamily="34" charset="0"/>
                <a:cs typeface="Times New Roman" panose="02020603050405020304" pitchFamily="18" charset="0"/>
              </a:rPr>
              <a:t>                                               </a:t>
            </a:r>
            <a:endParaRPr lang="fr-FR" sz="2000" dirty="0"/>
          </a:p>
          <a:p>
            <a:pPr algn="justLow">
              <a:spcBef>
                <a:spcPct val="0"/>
              </a:spcBef>
              <a:buFontTx/>
              <a:buNone/>
            </a:pPr>
            <a:r>
              <a:rPr lang="fr-FR" sz="1800" b="1" i="1" dirty="0" smtClean="0">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9" name="مربع نص 8"/>
          <p:cNvSpPr txBox="1"/>
          <p:nvPr/>
        </p:nvSpPr>
        <p:spPr>
          <a:xfrm>
            <a:off x="2143108" y="0"/>
            <a:ext cx="6858048" cy="646331"/>
          </a:xfrm>
          <a:prstGeom prst="rect">
            <a:avLst/>
          </a:prstGeom>
          <a:noFill/>
        </p:spPr>
        <p:txBody>
          <a:bodyPr wrap="square" rtlCol="1">
            <a:spAutoFit/>
          </a:bodyPr>
          <a:lstStyle/>
          <a:p>
            <a:r>
              <a:rPr lang="fr-FR" b="1" dirty="0" smtClean="0"/>
              <a:t>Calcul des pièces sollicitées en flambement composé</a:t>
            </a:r>
            <a:endParaRPr lang="ar-SA" dirty="0" smtClean="0"/>
          </a:p>
          <a:p>
            <a:endParaRPr lang="ar-SA" dirty="0"/>
          </a:p>
        </p:txBody>
      </p:sp>
      <p:sp>
        <p:nvSpPr>
          <p:cNvPr id="10" name="مربع نص 9"/>
          <p:cNvSpPr txBox="1"/>
          <p:nvPr/>
        </p:nvSpPr>
        <p:spPr>
          <a:xfrm>
            <a:off x="500034" y="857232"/>
            <a:ext cx="8143932" cy="1200329"/>
          </a:xfrm>
          <a:prstGeom prst="rect">
            <a:avLst/>
          </a:prstGeom>
          <a:noFill/>
        </p:spPr>
        <p:txBody>
          <a:bodyPr wrap="square" rtlCol="1">
            <a:spAutoFit/>
          </a:bodyPr>
          <a:lstStyle/>
          <a:p>
            <a:r>
              <a:rPr lang="en-US" b="1" dirty="0" smtClean="0"/>
              <a:t>Sections de </a:t>
            </a:r>
            <a:r>
              <a:rPr lang="en-US" b="1" dirty="0" err="1" smtClean="0"/>
              <a:t>classe</a:t>
            </a:r>
            <a:r>
              <a:rPr lang="en-US" b="1" dirty="0" smtClean="0"/>
              <a:t> 1 et 2</a:t>
            </a:r>
            <a:endParaRPr lang="en-US" dirty="0" smtClean="0"/>
          </a:p>
          <a:p>
            <a:pPr lvl="0"/>
            <a:r>
              <a:rPr lang="fr-FR" b="1" dirty="0" smtClean="0"/>
              <a:t>Pour la flexion dans le plan et pour les sections de classe 1 et 2 nous aurons à vérifier :</a:t>
            </a:r>
            <a:endParaRPr lang="en-US" b="1" dirty="0" smtClean="0"/>
          </a:p>
          <a:p>
            <a:endParaRPr lang="ar-SA" dirty="0"/>
          </a:p>
        </p:txBody>
      </p:sp>
      <p:graphicFrame>
        <p:nvGraphicFramePr>
          <p:cNvPr id="11" name="جدول 10"/>
          <p:cNvGraphicFramePr>
            <a:graphicFrameLocks noGrp="1"/>
          </p:cNvGraphicFramePr>
          <p:nvPr/>
        </p:nvGraphicFramePr>
        <p:xfrm>
          <a:off x="3571868" y="1928802"/>
          <a:ext cx="2143142" cy="1095037"/>
        </p:xfrm>
        <a:graphic>
          <a:graphicData uri="http://schemas.openxmlformats.org/drawingml/2006/table">
            <a:tbl>
              <a:tblPr/>
              <a:tblGrid>
                <a:gridCol w="384148"/>
                <a:gridCol w="121310"/>
                <a:gridCol w="202183"/>
                <a:gridCol w="181965"/>
                <a:gridCol w="181965"/>
                <a:gridCol w="303275"/>
                <a:gridCol w="161746"/>
                <a:gridCol w="242620"/>
                <a:gridCol w="60655"/>
                <a:gridCol w="303275"/>
              </a:tblGrid>
              <a:tr h="333377">
                <a:tc gridSpan="2">
                  <a:txBody>
                    <a:bodyPr/>
                    <a:lstStyle/>
                    <a:p>
                      <a:pPr marL="94615" algn="ctr">
                        <a:spcAft>
                          <a:spcPts val="0"/>
                        </a:spcAft>
                      </a:pPr>
                      <a:r>
                        <a:rPr lang="en-US" sz="1200" b="1" i="1" dirty="0">
                          <a:latin typeface="Times New Roman"/>
                          <a:ea typeface="Times New Roman"/>
                          <a:cs typeface="Arial"/>
                        </a:rPr>
                        <a:t>N</a:t>
                      </a:r>
                      <a:endParaRPr lang="en-US" sz="1200" b="1" dirty="0">
                        <a:latin typeface="Calibri"/>
                        <a:ea typeface="Calibri"/>
                        <a:cs typeface="Arial"/>
                      </a:endParaRPr>
                    </a:p>
                  </a:txBody>
                  <a:tcPr marL="0" marR="0" marT="0" marB="0" anchor="b">
                    <a:lnL>
                      <a:noFill/>
                    </a:lnL>
                    <a:lnR>
                      <a:noFill/>
                    </a:lnR>
                    <a:lnT>
                      <a:noFill/>
                    </a:lnT>
                    <a:lnB>
                      <a:noFill/>
                    </a:lnB>
                  </a:tcPr>
                </a:tc>
                <a:tc hMerge="1">
                  <a:txBody>
                    <a:bodyPr/>
                    <a:lstStyle/>
                    <a:p>
                      <a:pPr rtl="1"/>
                      <a:endParaRPr lang="ar-SA"/>
                    </a:p>
                  </a:txBody>
                  <a:tcPr/>
                </a:tc>
                <a:tc>
                  <a:txBody>
                    <a:bodyPr/>
                    <a:lstStyle/>
                    <a:p>
                      <a:pPr>
                        <a:spcAft>
                          <a:spcPts val="0"/>
                        </a:spcAft>
                      </a:pPr>
                      <a:endParaRPr lang="en-US" sz="1200" b="1" dirty="0">
                        <a:latin typeface="Times New Roman"/>
                        <a:ea typeface="Times New Roman"/>
                        <a:cs typeface="Arial"/>
                      </a:endParaRPr>
                    </a:p>
                  </a:txBody>
                  <a:tcPr marL="0" marR="0" marT="0" marB="0" anchor="b">
                    <a:lnL>
                      <a:noFill/>
                    </a:lnL>
                    <a:lnR>
                      <a:noFill/>
                    </a:lnR>
                    <a:lnT>
                      <a:noFill/>
                    </a:lnT>
                    <a:lnB>
                      <a:noFill/>
                    </a:lnB>
                  </a:tcPr>
                </a:tc>
                <a:tc>
                  <a:txBody>
                    <a:bodyPr/>
                    <a:lstStyle/>
                    <a:p>
                      <a:pPr>
                        <a:spcAft>
                          <a:spcPts val="0"/>
                        </a:spcAft>
                      </a:pPr>
                      <a:endParaRPr lang="en-US" sz="1200" b="1">
                        <a:latin typeface="Times New Roman"/>
                        <a:ea typeface="Times New Roman"/>
                        <a:cs typeface="Arial"/>
                      </a:endParaRPr>
                    </a:p>
                  </a:txBody>
                  <a:tcPr marL="0" marR="0" marT="0" marB="0" anchor="b">
                    <a:lnL>
                      <a:noFill/>
                    </a:lnL>
                    <a:lnR>
                      <a:noFill/>
                    </a:lnR>
                    <a:lnT>
                      <a:noFill/>
                    </a:lnT>
                    <a:lnB>
                      <a:noFill/>
                    </a:lnB>
                  </a:tcPr>
                </a:tc>
                <a:tc rowSpan="3">
                  <a:txBody>
                    <a:bodyPr/>
                    <a:lstStyle/>
                    <a:p>
                      <a:pPr marL="25400">
                        <a:spcAft>
                          <a:spcPts val="0"/>
                        </a:spcAft>
                      </a:pPr>
                      <a:r>
                        <a:rPr lang="en-US" sz="1200" b="1">
                          <a:latin typeface="Symbol"/>
                          <a:ea typeface="Symbol"/>
                          <a:cs typeface="Arial"/>
                        </a:rPr>
                        <a:t>+</a:t>
                      </a:r>
                      <a:endParaRPr lang="en-US" sz="1200" b="1">
                        <a:latin typeface="Calibri"/>
                        <a:ea typeface="Calibri"/>
                        <a:cs typeface="Arial"/>
                      </a:endParaRPr>
                    </a:p>
                  </a:txBody>
                  <a:tcPr marL="0" marR="0" marT="0" marB="0" anchor="b">
                    <a:lnL>
                      <a:noFill/>
                    </a:lnL>
                    <a:lnR>
                      <a:noFill/>
                    </a:lnR>
                    <a:lnT>
                      <a:noFill/>
                    </a:lnT>
                    <a:lnB>
                      <a:noFill/>
                    </a:lnB>
                  </a:tcPr>
                </a:tc>
                <a:tc gridSpan="4">
                  <a:txBody>
                    <a:bodyPr/>
                    <a:lstStyle/>
                    <a:p>
                      <a:pPr marL="12700">
                        <a:spcAft>
                          <a:spcPts val="0"/>
                        </a:spcAft>
                      </a:pPr>
                      <a:r>
                        <a:rPr lang="en-US" sz="1200" b="1" i="1" dirty="0">
                          <a:latin typeface="Times New Roman"/>
                          <a:ea typeface="Times New Roman"/>
                          <a:cs typeface="Arial"/>
                        </a:rPr>
                        <a:t>k </a:t>
                      </a:r>
                      <a:r>
                        <a:rPr lang="en-US" sz="1200" b="1" i="1" baseline="-25000" dirty="0">
                          <a:latin typeface="Times New Roman"/>
                          <a:ea typeface="Times New Roman"/>
                          <a:cs typeface="Arial"/>
                        </a:rPr>
                        <a:t>y</a:t>
                      </a:r>
                      <a:r>
                        <a:rPr lang="en-US" sz="1200" b="1" i="1" dirty="0">
                          <a:latin typeface="Times New Roman"/>
                          <a:ea typeface="Times New Roman"/>
                          <a:cs typeface="Arial"/>
                        </a:rPr>
                        <a:t> </a:t>
                      </a:r>
                      <a:r>
                        <a:rPr lang="en-US" sz="1200" b="1" i="1" dirty="0" smtClean="0">
                          <a:latin typeface="Times New Roman"/>
                          <a:ea typeface="Times New Roman"/>
                          <a:cs typeface="Arial"/>
                        </a:rPr>
                        <a:t>    </a:t>
                      </a:r>
                      <a:r>
                        <a:rPr lang="en-US" sz="1200" b="1" dirty="0" smtClean="0">
                          <a:latin typeface="Times New Roman"/>
                          <a:ea typeface="Times New Roman"/>
                          <a:cs typeface="Arial"/>
                        </a:rPr>
                        <a:t>.</a:t>
                      </a:r>
                      <a:r>
                        <a:rPr lang="en-US" sz="1200" b="1" i="1" dirty="0">
                          <a:latin typeface="Times New Roman"/>
                          <a:ea typeface="Times New Roman"/>
                          <a:cs typeface="Arial"/>
                        </a:rPr>
                        <a:t>M </a:t>
                      </a:r>
                      <a:r>
                        <a:rPr lang="en-US" sz="1200" b="1" i="1" baseline="-25000" dirty="0">
                          <a:latin typeface="Times New Roman"/>
                          <a:ea typeface="Times New Roman"/>
                          <a:cs typeface="Arial"/>
                        </a:rPr>
                        <a:t>y</a:t>
                      </a:r>
                      <a:endParaRPr lang="en-US" sz="1200" b="1" dirty="0">
                        <a:latin typeface="Calibri"/>
                        <a:ea typeface="Calibri"/>
                        <a:cs typeface="Arial"/>
                      </a:endParaRPr>
                    </a:p>
                  </a:txBody>
                  <a:tcPr marL="0" marR="0" marT="0" marB="0" anchor="b">
                    <a:lnL>
                      <a:noFill/>
                    </a:lnL>
                    <a:lnR>
                      <a:noFill/>
                    </a:lnR>
                    <a:lnT>
                      <a:noFill/>
                    </a:lnT>
                    <a:lnB>
                      <a:noFill/>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rowSpan="3">
                  <a:txBody>
                    <a:bodyPr/>
                    <a:lstStyle/>
                    <a:p>
                      <a:pPr marL="38100">
                        <a:spcAft>
                          <a:spcPts val="0"/>
                        </a:spcAft>
                      </a:pPr>
                      <a:r>
                        <a:rPr lang="en-US" sz="1200" b="1">
                          <a:latin typeface="Symbol"/>
                          <a:ea typeface="Symbol"/>
                          <a:cs typeface="Arial"/>
                        </a:rPr>
                        <a:t>£</a:t>
                      </a:r>
                      <a:r>
                        <a:rPr lang="en-US" sz="1200" b="1">
                          <a:latin typeface="Times New Roman"/>
                          <a:ea typeface="Times New Roman"/>
                          <a:cs typeface="Arial"/>
                        </a:rPr>
                        <a:t>1</a:t>
                      </a:r>
                      <a:endParaRPr lang="en-US" sz="1200" b="1">
                        <a:latin typeface="Calibri"/>
                        <a:ea typeface="Calibri"/>
                        <a:cs typeface="Arial"/>
                      </a:endParaRPr>
                    </a:p>
                  </a:txBody>
                  <a:tcPr marL="0" marR="0" marT="0" marB="0" anchor="b">
                    <a:lnL>
                      <a:noFill/>
                    </a:lnL>
                    <a:lnR>
                      <a:noFill/>
                    </a:lnR>
                    <a:lnT>
                      <a:noFill/>
                    </a:lnT>
                    <a:lnB>
                      <a:noFill/>
                    </a:lnB>
                  </a:tcPr>
                </a:tc>
              </a:tr>
              <a:tr h="46302">
                <a:tc>
                  <a:txBody>
                    <a:bodyPr/>
                    <a:lstStyle/>
                    <a:p>
                      <a:pPr>
                        <a:lnSpc>
                          <a:spcPts val="100"/>
                        </a:lnSpc>
                        <a:spcAft>
                          <a:spcPts val="0"/>
                        </a:spcAft>
                      </a:pPr>
                      <a:endParaRPr lang="en-US" sz="1200" b="1">
                        <a:latin typeface="Times New Roman"/>
                        <a:ea typeface="Times New Roman"/>
                        <a:cs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ts val="100"/>
                        </a:lnSpc>
                        <a:spcAft>
                          <a:spcPts val="0"/>
                        </a:spcAft>
                      </a:pPr>
                      <a:endParaRPr lang="en-US" sz="1200" b="1">
                        <a:latin typeface="Times New Roman"/>
                        <a:ea typeface="Times New Roman"/>
                        <a:cs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ts val="100"/>
                        </a:lnSpc>
                        <a:spcAft>
                          <a:spcPts val="0"/>
                        </a:spcAft>
                      </a:pPr>
                      <a:endParaRPr lang="en-US" sz="1200" b="1" dirty="0">
                        <a:latin typeface="Times New Roman"/>
                        <a:ea typeface="Times New Roman"/>
                        <a:cs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ts val="100"/>
                        </a:lnSpc>
                        <a:spcAft>
                          <a:spcPts val="0"/>
                        </a:spcAft>
                      </a:pPr>
                      <a:endParaRPr lang="en-US" sz="1200" b="1" dirty="0">
                        <a:latin typeface="Times New Roman"/>
                        <a:ea typeface="Times New Roman"/>
                        <a:cs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a:txBody>
                    <a:bodyPr/>
                    <a:lstStyle/>
                    <a:p>
                      <a:pPr>
                        <a:lnSpc>
                          <a:spcPts val="100"/>
                        </a:lnSpc>
                        <a:spcAft>
                          <a:spcPts val="0"/>
                        </a:spcAft>
                      </a:pPr>
                      <a:endParaRPr lang="en-US" sz="1200" b="1">
                        <a:latin typeface="Times New Roman"/>
                        <a:ea typeface="Times New Roman"/>
                        <a:cs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ts val="100"/>
                        </a:lnSpc>
                        <a:spcAft>
                          <a:spcPts val="0"/>
                        </a:spcAft>
                      </a:pPr>
                      <a:endParaRPr lang="en-US" sz="1200" b="1">
                        <a:latin typeface="Times New Roman"/>
                        <a:ea typeface="Times New Roman"/>
                        <a:cs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ts val="100"/>
                        </a:lnSpc>
                        <a:spcAft>
                          <a:spcPts val="0"/>
                        </a:spcAft>
                      </a:pPr>
                      <a:endParaRPr lang="en-US" sz="1200" b="1">
                        <a:latin typeface="Times New Roman"/>
                        <a:ea typeface="Times New Roman"/>
                        <a:cs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ts val="100"/>
                        </a:lnSpc>
                        <a:spcAft>
                          <a:spcPts val="0"/>
                        </a:spcAft>
                      </a:pPr>
                      <a:endParaRPr lang="en-US" sz="1200" b="1">
                        <a:latin typeface="Times New Roman"/>
                        <a:ea typeface="Times New Roman"/>
                        <a:cs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vMerge="1">
                  <a:txBody>
                    <a:bodyPr/>
                    <a:lstStyle/>
                    <a:p>
                      <a:pPr rtl="1"/>
                      <a:endParaRPr lang="ar-SA"/>
                    </a:p>
                  </a:txBody>
                  <a:tcPr/>
                </a:tc>
              </a:tr>
              <a:tr h="87975">
                <a:tc rowSpan="2" gridSpan="3">
                  <a:txBody>
                    <a:bodyPr/>
                    <a:lstStyle/>
                    <a:p>
                      <a:pPr algn="ctr">
                        <a:lnSpc>
                          <a:spcPts val="1305"/>
                        </a:lnSpc>
                        <a:spcAft>
                          <a:spcPts val="0"/>
                        </a:spcAft>
                      </a:pPr>
                      <a:r>
                        <a:rPr lang="en-US" sz="1200" b="1" i="1" dirty="0" smtClean="0">
                          <a:latin typeface="Symbol"/>
                          <a:ea typeface="Symbol"/>
                          <a:cs typeface="Arial"/>
                        </a:rPr>
                        <a:t>C       </a:t>
                      </a:r>
                      <a:r>
                        <a:rPr lang="en-US" sz="1200" b="1" i="1" baseline="30000" dirty="0" smtClean="0">
                          <a:latin typeface="Times New Roman"/>
                          <a:ea typeface="Times New Roman"/>
                          <a:cs typeface="Arial"/>
                        </a:rPr>
                        <a:t>N </a:t>
                      </a:r>
                      <a:r>
                        <a:rPr lang="en-US" sz="1200" b="1" i="1" dirty="0">
                          <a:latin typeface="Times New Roman"/>
                          <a:ea typeface="Times New Roman"/>
                          <a:cs typeface="Arial"/>
                        </a:rPr>
                        <a:t>pl</a:t>
                      </a:r>
                      <a:endParaRPr lang="en-US" sz="1200" b="1" dirty="0">
                        <a:latin typeface="Calibri"/>
                        <a:ea typeface="Calibri"/>
                        <a:cs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rowSpan="2" hMerge="1">
                  <a:txBody>
                    <a:bodyPr/>
                    <a:lstStyle/>
                    <a:p>
                      <a:pPr rtl="1"/>
                      <a:endParaRPr lang="ar-SA"/>
                    </a:p>
                  </a:txBody>
                  <a:tcPr/>
                </a:tc>
                <a:tc rowSpan="2" hMerge="1">
                  <a:txBody>
                    <a:bodyPr/>
                    <a:lstStyle/>
                    <a:p>
                      <a:pPr rtl="1"/>
                      <a:endParaRPr lang="ar-SA"/>
                    </a:p>
                  </a:txBody>
                  <a:tcPr/>
                </a:tc>
                <a:tc>
                  <a:txBody>
                    <a:bodyPr/>
                    <a:lstStyle/>
                    <a:p>
                      <a:pPr>
                        <a:spcAft>
                          <a:spcPts val="0"/>
                        </a:spcAft>
                      </a:pPr>
                      <a:endParaRPr lang="en-US" sz="1200" b="1" dirty="0">
                        <a:latin typeface="Times New Roman"/>
                        <a:ea typeface="Times New Roman"/>
                        <a:cs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vMerge="1">
                  <a:txBody>
                    <a:bodyPr/>
                    <a:lstStyle/>
                    <a:p>
                      <a:pPr rtl="1"/>
                      <a:endParaRPr lang="ar-SA"/>
                    </a:p>
                  </a:txBody>
                  <a:tcPr/>
                </a:tc>
                <a:tc>
                  <a:txBody>
                    <a:bodyPr/>
                    <a:lstStyle/>
                    <a:p>
                      <a:pPr>
                        <a:spcAft>
                          <a:spcPts val="0"/>
                        </a:spcAft>
                      </a:pPr>
                      <a:endParaRPr lang="en-US" sz="1200" b="1">
                        <a:latin typeface="Times New Roman"/>
                        <a:ea typeface="Times New Roman"/>
                        <a:cs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rowSpan="2" gridSpan="3">
                  <a:txBody>
                    <a:bodyPr/>
                    <a:lstStyle/>
                    <a:p>
                      <a:pPr marL="12700">
                        <a:lnSpc>
                          <a:spcPts val="1305"/>
                        </a:lnSpc>
                        <a:spcAft>
                          <a:spcPts val="0"/>
                        </a:spcAft>
                      </a:pPr>
                      <a:r>
                        <a:rPr lang="en-US" sz="1200" b="1" i="1" baseline="30000" dirty="0" smtClean="0">
                          <a:latin typeface="Times New Roman"/>
                          <a:ea typeface="Times New Roman"/>
                          <a:cs typeface="Arial"/>
                        </a:rPr>
                        <a:t>  M</a:t>
                      </a:r>
                      <a:r>
                        <a:rPr lang="en-US" sz="1200" b="1" i="1" dirty="0" smtClean="0">
                          <a:latin typeface="Times New Roman"/>
                          <a:ea typeface="Times New Roman"/>
                          <a:cs typeface="Arial"/>
                        </a:rPr>
                        <a:t> </a:t>
                      </a:r>
                      <a:r>
                        <a:rPr lang="en-US" sz="1200" b="1" i="1" dirty="0">
                          <a:latin typeface="Times New Roman"/>
                          <a:ea typeface="Times New Roman"/>
                          <a:cs typeface="Arial"/>
                        </a:rPr>
                        <a:t>ply</a:t>
                      </a:r>
                      <a:endParaRPr lang="en-US" sz="1200" b="1" dirty="0">
                        <a:latin typeface="Calibri"/>
                        <a:ea typeface="Calibri"/>
                        <a:cs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rtl="1"/>
                      <a:endParaRPr lang="ar-SA"/>
                    </a:p>
                  </a:txBody>
                  <a:tcPr/>
                </a:tc>
                <a:tc rowSpan="2" hMerge="1">
                  <a:txBody>
                    <a:bodyPr/>
                    <a:lstStyle/>
                    <a:p>
                      <a:pPr rtl="1"/>
                      <a:endParaRPr lang="ar-SA"/>
                    </a:p>
                  </a:txBody>
                  <a:tcPr/>
                </a:tc>
                <a:tc vMerge="1">
                  <a:txBody>
                    <a:bodyPr/>
                    <a:lstStyle/>
                    <a:p>
                      <a:pPr rtl="1"/>
                      <a:endParaRPr lang="ar-SA"/>
                    </a:p>
                  </a:txBody>
                  <a:tcPr/>
                </a:tc>
              </a:tr>
              <a:tr h="222252">
                <a:tc gridSpan="3" vMerge="1">
                  <a:txBody>
                    <a:bodyPr/>
                    <a:lstStyle/>
                    <a:p>
                      <a:pPr rtl="1"/>
                      <a:endParaRPr lang="ar-SA"/>
                    </a:p>
                  </a:txBody>
                  <a:tcPr/>
                </a:tc>
                <a:tc hMerge="1" vMerge="1">
                  <a:txBody>
                    <a:bodyPr/>
                    <a:lstStyle/>
                    <a:p>
                      <a:pPr rtl="1"/>
                      <a:endParaRPr lang="ar-SA"/>
                    </a:p>
                  </a:txBody>
                  <a:tcPr/>
                </a:tc>
                <a:tc hMerge="1" vMerge="1">
                  <a:txBody>
                    <a:bodyPr/>
                    <a:lstStyle/>
                    <a:p>
                      <a:pPr rtl="1"/>
                      <a:endParaRPr lang="ar-SA"/>
                    </a:p>
                  </a:txBody>
                  <a:tcPr/>
                </a:tc>
                <a:tc>
                  <a:txBody>
                    <a:bodyPr/>
                    <a:lstStyle/>
                    <a:p>
                      <a:pPr>
                        <a:spcAft>
                          <a:spcPts val="0"/>
                        </a:spcAft>
                      </a:pPr>
                      <a:endParaRPr lang="en-US" sz="1200" b="1">
                        <a:latin typeface="Times New Roman"/>
                        <a:ea typeface="Times New Roman"/>
                        <a:cs typeface="Arial"/>
                      </a:endParaRPr>
                    </a:p>
                  </a:txBody>
                  <a:tcPr marL="0" marR="0" marT="0" marB="0" anchor="b">
                    <a:lnL>
                      <a:noFill/>
                    </a:lnL>
                    <a:lnR>
                      <a:noFill/>
                    </a:lnR>
                    <a:lnT>
                      <a:noFill/>
                    </a:lnT>
                    <a:lnB>
                      <a:noFill/>
                    </a:lnB>
                  </a:tcPr>
                </a:tc>
                <a:tc>
                  <a:txBody>
                    <a:bodyPr/>
                    <a:lstStyle/>
                    <a:p>
                      <a:pPr>
                        <a:spcAft>
                          <a:spcPts val="0"/>
                        </a:spcAft>
                      </a:pPr>
                      <a:endParaRPr lang="en-US" sz="1200" b="1">
                        <a:latin typeface="Times New Roman"/>
                        <a:ea typeface="Times New Roman"/>
                        <a:cs typeface="Arial"/>
                      </a:endParaRPr>
                    </a:p>
                  </a:txBody>
                  <a:tcPr marL="0" marR="0" marT="0" marB="0" anchor="b">
                    <a:lnL>
                      <a:noFill/>
                    </a:lnL>
                    <a:lnR>
                      <a:noFill/>
                    </a:lnR>
                    <a:lnT>
                      <a:noFill/>
                    </a:lnT>
                    <a:lnB>
                      <a:noFill/>
                    </a:lnB>
                  </a:tcPr>
                </a:tc>
                <a:tc>
                  <a:txBody>
                    <a:bodyPr/>
                    <a:lstStyle/>
                    <a:p>
                      <a:pPr>
                        <a:spcAft>
                          <a:spcPts val="0"/>
                        </a:spcAft>
                      </a:pPr>
                      <a:endParaRPr lang="en-US" sz="1200" b="1" dirty="0">
                        <a:latin typeface="Times New Roman"/>
                        <a:ea typeface="Times New Roman"/>
                        <a:cs typeface="Arial"/>
                      </a:endParaRPr>
                    </a:p>
                  </a:txBody>
                  <a:tcPr marL="0" marR="0" marT="0" marB="0" anchor="b">
                    <a:lnL>
                      <a:noFill/>
                    </a:lnL>
                    <a:lnR>
                      <a:noFill/>
                    </a:lnR>
                    <a:lnT>
                      <a:noFill/>
                    </a:lnT>
                    <a:lnB>
                      <a:noFill/>
                    </a:lnB>
                  </a:tcPr>
                </a:tc>
                <a:tc gridSpan="3" vMerge="1">
                  <a:txBody>
                    <a:bodyPr/>
                    <a:lstStyle/>
                    <a:p>
                      <a:pPr rtl="1"/>
                      <a:endParaRPr lang="ar-SA"/>
                    </a:p>
                  </a:txBody>
                  <a:tcPr/>
                </a:tc>
                <a:tc hMerge="1" vMerge="1">
                  <a:txBody>
                    <a:bodyPr/>
                    <a:lstStyle/>
                    <a:p>
                      <a:pPr rtl="1"/>
                      <a:endParaRPr lang="ar-SA"/>
                    </a:p>
                  </a:txBody>
                  <a:tcPr/>
                </a:tc>
                <a:tc hMerge="1" vMerge="1">
                  <a:txBody>
                    <a:bodyPr/>
                    <a:lstStyle/>
                    <a:p>
                      <a:pPr rtl="1"/>
                      <a:endParaRPr lang="ar-SA"/>
                    </a:p>
                  </a:txBody>
                  <a:tcPr/>
                </a:tc>
                <a:tc>
                  <a:txBody>
                    <a:bodyPr/>
                    <a:lstStyle/>
                    <a:p>
                      <a:pPr>
                        <a:spcAft>
                          <a:spcPts val="0"/>
                        </a:spcAft>
                      </a:pPr>
                      <a:endParaRPr lang="en-US" sz="1200" b="1" dirty="0">
                        <a:latin typeface="Times New Roman"/>
                        <a:ea typeface="Times New Roman"/>
                        <a:cs typeface="Arial"/>
                      </a:endParaRPr>
                    </a:p>
                  </a:txBody>
                  <a:tcPr marL="0" marR="0" marT="0" marB="0" anchor="b">
                    <a:lnL>
                      <a:noFill/>
                    </a:lnL>
                    <a:lnR>
                      <a:noFill/>
                    </a:lnR>
                    <a:lnT>
                      <a:noFill/>
                    </a:lnT>
                    <a:lnB>
                      <a:noFill/>
                    </a:lnB>
                  </a:tcPr>
                </a:tc>
              </a:tr>
              <a:tr h="263924">
                <a:tc>
                  <a:txBody>
                    <a:bodyPr/>
                    <a:lstStyle/>
                    <a:p>
                      <a:pPr marL="88900">
                        <a:lnSpc>
                          <a:spcPts val="545"/>
                        </a:lnSpc>
                        <a:spcAft>
                          <a:spcPts val="0"/>
                        </a:spcAft>
                      </a:pPr>
                      <a:r>
                        <a:rPr lang="en-US" sz="1200" b="1" dirty="0">
                          <a:latin typeface="Times New Roman"/>
                          <a:ea typeface="Times New Roman"/>
                          <a:cs typeface="Arial"/>
                        </a:rPr>
                        <a:t>min</a:t>
                      </a:r>
                      <a:endParaRPr lang="en-US" sz="1200" b="1" dirty="0">
                        <a:latin typeface="Calibri"/>
                        <a:ea typeface="Calibri"/>
                        <a:cs typeface="Arial"/>
                      </a:endParaRPr>
                    </a:p>
                  </a:txBody>
                  <a:tcPr marL="0" marR="0" marT="0" marB="0" anchor="b">
                    <a:lnL>
                      <a:noFill/>
                    </a:lnL>
                    <a:lnR>
                      <a:noFill/>
                    </a:lnR>
                    <a:lnT>
                      <a:noFill/>
                    </a:lnT>
                    <a:lnB>
                      <a:noFill/>
                    </a:lnB>
                  </a:tcPr>
                </a:tc>
                <a:tc>
                  <a:txBody>
                    <a:bodyPr/>
                    <a:lstStyle/>
                    <a:p>
                      <a:pPr marL="12700">
                        <a:lnSpc>
                          <a:spcPts val="1140"/>
                        </a:lnSpc>
                        <a:spcAft>
                          <a:spcPts val="0"/>
                        </a:spcAft>
                      </a:pPr>
                      <a:r>
                        <a:rPr lang="en-US" sz="1200" b="1" i="1" dirty="0">
                          <a:latin typeface="Symbol"/>
                          <a:ea typeface="Symbol"/>
                          <a:cs typeface="Arial"/>
                        </a:rPr>
                        <a:t>g</a:t>
                      </a:r>
                      <a:endParaRPr lang="en-US" sz="1200" b="1" dirty="0">
                        <a:latin typeface="Calibri"/>
                        <a:ea typeface="Calibri"/>
                        <a:cs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spcAft>
                          <a:spcPts val="0"/>
                        </a:spcAft>
                      </a:pPr>
                      <a:endParaRPr lang="en-US" sz="1200" b="1" dirty="0">
                        <a:latin typeface="Calibri"/>
                        <a:ea typeface="Calibri"/>
                        <a:cs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endParaRPr lang="en-US" sz="1200" b="1" dirty="0">
                        <a:latin typeface="Times New Roman"/>
                        <a:ea typeface="Times New Roman"/>
                        <a:cs typeface="Arial"/>
                      </a:endParaRPr>
                    </a:p>
                  </a:txBody>
                  <a:tcPr marL="0" marR="0" marT="0" marB="0" anchor="b">
                    <a:lnL>
                      <a:noFill/>
                    </a:lnL>
                    <a:lnR>
                      <a:noFill/>
                    </a:lnR>
                    <a:lnT>
                      <a:noFill/>
                    </a:lnT>
                    <a:lnB>
                      <a:noFill/>
                    </a:lnB>
                  </a:tcPr>
                </a:tc>
                <a:tc>
                  <a:txBody>
                    <a:bodyPr/>
                    <a:lstStyle/>
                    <a:p>
                      <a:pPr>
                        <a:spcAft>
                          <a:spcPts val="0"/>
                        </a:spcAft>
                      </a:pPr>
                      <a:endParaRPr lang="en-US" sz="1200" b="1">
                        <a:latin typeface="Times New Roman"/>
                        <a:ea typeface="Times New Roman"/>
                        <a:cs typeface="Arial"/>
                      </a:endParaRPr>
                    </a:p>
                  </a:txBody>
                  <a:tcPr marL="0" marR="0" marT="0" marB="0" anchor="b">
                    <a:lnL>
                      <a:noFill/>
                    </a:lnL>
                    <a:lnR>
                      <a:noFill/>
                    </a:lnR>
                    <a:lnT>
                      <a:noFill/>
                    </a:lnT>
                    <a:lnB>
                      <a:noFill/>
                    </a:lnB>
                  </a:tcPr>
                </a:tc>
                <a:tc>
                  <a:txBody>
                    <a:bodyPr/>
                    <a:lstStyle/>
                    <a:p>
                      <a:pPr>
                        <a:spcAft>
                          <a:spcPts val="0"/>
                        </a:spcAft>
                      </a:pPr>
                      <a:endParaRPr lang="en-US" sz="1200" b="1">
                        <a:latin typeface="Times New Roman"/>
                        <a:ea typeface="Times New Roman"/>
                        <a:cs typeface="Arial"/>
                      </a:endParaRPr>
                    </a:p>
                  </a:txBody>
                  <a:tcPr marL="0" marR="0" marT="0" marB="0" anchor="b">
                    <a:lnL>
                      <a:noFill/>
                    </a:lnL>
                    <a:lnR>
                      <a:noFill/>
                    </a:lnR>
                    <a:lnT>
                      <a:noFill/>
                    </a:lnT>
                    <a:lnB>
                      <a:noFill/>
                    </a:lnB>
                  </a:tcPr>
                </a:tc>
                <a:tc>
                  <a:txBody>
                    <a:bodyPr/>
                    <a:lstStyle/>
                    <a:p>
                      <a:pPr marL="38100">
                        <a:lnSpc>
                          <a:spcPts val="1140"/>
                        </a:lnSpc>
                        <a:spcAft>
                          <a:spcPts val="0"/>
                        </a:spcAft>
                      </a:pPr>
                      <a:r>
                        <a:rPr lang="en-US" sz="1200" b="1" i="1">
                          <a:latin typeface="Symbol"/>
                          <a:ea typeface="Symbol"/>
                          <a:cs typeface="Arial"/>
                        </a:rPr>
                        <a:t>g</a:t>
                      </a:r>
                      <a:endParaRPr lang="en-US" sz="1200" b="1">
                        <a:latin typeface="Calibri"/>
                        <a:ea typeface="Calibri"/>
                        <a:cs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spcAft>
                          <a:spcPts val="0"/>
                        </a:spcAft>
                      </a:pPr>
                      <a:r>
                        <a:rPr lang="en-US" sz="1200" b="1" dirty="0" smtClean="0">
                          <a:latin typeface="Times New Roman"/>
                          <a:ea typeface="Times New Roman"/>
                          <a:cs typeface="Arial"/>
                        </a:rPr>
                        <a:t>1</a:t>
                      </a:r>
                      <a:endParaRPr lang="en-US" sz="1200" b="1" dirty="0">
                        <a:latin typeface="Calibri"/>
                        <a:ea typeface="Calibri"/>
                        <a:cs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spcAft>
                          <a:spcPts val="0"/>
                        </a:spcAft>
                      </a:pPr>
                      <a:endParaRPr lang="en-US" sz="1200" b="1">
                        <a:latin typeface="Times New Roman"/>
                        <a:ea typeface="Times New Roman"/>
                        <a:cs typeface="Arial"/>
                      </a:endParaRPr>
                    </a:p>
                  </a:txBody>
                  <a:tcPr marL="0" marR="0" marT="0" marB="0" anchor="b">
                    <a:lnL>
                      <a:noFill/>
                    </a:lnL>
                    <a:lnR>
                      <a:noFill/>
                    </a:lnR>
                    <a:lnT>
                      <a:noFill/>
                    </a:lnT>
                    <a:lnB>
                      <a:noFill/>
                    </a:lnB>
                  </a:tcPr>
                </a:tc>
                <a:tc>
                  <a:txBody>
                    <a:bodyPr/>
                    <a:lstStyle/>
                    <a:p>
                      <a:pPr>
                        <a:spcAft>
                          <a:spcPts val="0"/>
                        </a:spcAft>
                      </a:pPr>
                      <a:endParaRPr lang="en-US" sz="1200" b="1" dirty="0">
                        <a:latin typeface="Times New Roman"/>
                        <a:ea typeface="Times New Roman"/>
                        <a:cs typeface="Arial"/>
                      </a:endParaRPr>
                    </a:p>
                  </a:txBody>
                  <a:tcPr marL="0" marR="0" marT="0" marB="0" anchor="b">
                    <a:lnL>
                      <a:noFill/>
                    </a:lnL>
                    <a:lnR>
                      <a:noFill/>
                    </a:lnR>
                    <a:lnT>
                      <a:noFill/>
                    </a:lnT>
                    <a:lnB>
                      <a:noFill/>
                    </a:lnB>
                  </a:tcPr>
                </a:tc>
              </a:tr>
              <a:tr h="46302">
                <a:tc>
                  <a:txBody>
                    <a:bodyPr/>
                    <a:lstStyle/>
                    <a:p>
                      <a:pPr>
                        <a:spcAft>
                          <a:spcPts val="0"/>
                        </a:spcAft>
                      </a:pPr>
                      <a:endParaRPr lang="en-US" sz="100">
                        <a:latin typeface="Times New Roman"/>
                        <a:ea typeface="Times New Roman"/>
                        <a:cs typeface="Arial"/>
                      </a:endParaRPr>
                    </a:p>
                  </a:txBody>
                  <a:tcPr marL="0" marR="0" marT="0" marB="0" anchor="b">
                    <a:lnL>
                      <a:noFill/>
                    </a:lnL>
                    <a:lnR>
                      <a:noFill/>
                    </a:lnR>
                    <a:lnT>
                      <a:noFill/>
                    </a:lnT>
                    <a:lnB>
                      <a:noFill/>
                    </a:lnB>
                  </a:tcPr>
                </a:tc>
                <a:tc>
                  <a:txBody>
                    <a:bodyPr/>
                    <a:lstStyle/>
                    <a:p>
                      <a:pPr>
                        <a:spcAft>
                          <a:spcPts val="0"/>
                        </a:spcAft>
                      </a:pPr>
                      <a:endParaRPr lang="en-US" sz="100">
                        <a:latin typeface="Times New Roman"/>
                        <a:ea typeface="Times New Roman"/>
                        <a:cs typeface="Arial"/>
                      </a:endParaRPr>
                    </a:p>
                  </a:txBody>
                  <a:tcPr marL="0" marR="0" marT="0" marB="0" anchor="b">
                    <a:lnL>
                      <a:noFill/>
                    </a:lnL>
                    <a:lnR>
                      <a:noFill/>
                    </a:lnR>
                    <a:lnT>
                      <a:noFill/>
                    </a:lnT>
                    <a:lnB>
                      <a:noFill/>
                    </a:lnB>
                  </a:tcPr>
                </a:tc>
                <a:tc vMerge="1">
                  <a:txBody>
                    <a:bodyPr/>
                    <a:lstStyle/>
                    <a:p>
                      <a:pPr rtl="1"/>
                      <a:endParaRPr lang="ar-SA"/>
                    </a:p>
                  </a:txBody>
                  <a:tcPr/>
                </a:tc>
                <a:tc>
                  <a:txBody>
                    <a:bodyPr/>
                    <a:lstStyle/>
                    <a:p>
                      <a:pPr>
                        <a:spcAft>
                          <a:spcPts val="0"/>
                        </a:spcAft>
                      </a:pPr>
                      <a:endParaRPr lang="en-US" sz="100">
                        <a:latin typeface="Times New Roman"/>
                        <a:ea typeface="Times New Roman"/>
                        <a:cs typeface="Arial"/>
                      </a:endParaRPr>
                    </a:p>
                  </a:txBody>
                  <a:tcPr marL="0" marR="0" marT="0" marB="0" anchor="b">
                    <a:lnL>
                      <a:noFill/>
                    </a:lnL>
                    <a:lnR>
                      <a:noFill/>
                    </a:lnR>
                    <a:lnT>
                      <a:noFill/>
                    </a:lnT>
                    <a:lnB>
                      <a:noFill/>
                    </a:lnB>
                  </a:tcPr>
                </a:tc>
                <a:tc>
                  <a:txBody>
                    <a:bodyPr/>
                    <a:lstStyle/>
                    <a:p>
                      <a:pPr>
                        <a:spcAft>
                          <a:spcPts val="0"/>
                        </a:spcAft>
                      </a:pPr>
                      <a:endParaRPr lang="en-US" sz="100">
                        <a:latin typeface="Times New Roman"/>
                        <a:ea typeface="Times New Roman"/>
                        <a:cs typeface="Arial"/>
                      </a:endParaRPr>
                    </a:p>
                  </a:txBody>
                  <a:tcPr marL="0" marR="0" marT="0" marB="0" anchor="b">
                    <a:lnL>
                      <a:noFill/>
                    </a:lnL>
                    <a:lnR>
                      <a:noFill/>
                    </a:lnR>
                    <a:lnT>
                      <a:noFill/>
                    </a:lnT>
                    <a:lnB>
                      <a:noFill/>
                    </a:lnB>
                  </a:tcPr>
                </a:tc>
                <a:tc>
                  <a:txBody>
                    <a:bodyPr/>
                    <a:lstStyle/>
                    <a:p>
                      <a:pPr>
                        <a:spcAft>
                          <a:spcPts val="0"/>
                        </a:spcAft>
                      </a:pPr>
                      <a:endParaRPr lang="en-US" sz="100">
                        <a:latin typeface="Times New Roman"/>
                        <a:ea typeface="Times New Roman"/>
                        <a:cs typeface="Arial"/>
                      </a:endParaRPr>
                    </a:p>
                  </a:txBody>
                  <a:tcPr marL="0" marR="0" marT="0" marB="0" anchor="b">
                    <a:lnL>
                      <a:noFill/>
                    </a:lnL>
                    <a:lnR>
                      <a:noFill/>
                    </a:lnR>
                    <a:lnT>
                      <a:noFill/>
                    </a:lnT>
                    <a:lnB>
                      <a:noFill/>
                    </a:lnB>
                  </a:tcPr>
                </a:tc>
                <a:tc>
                  <a:txBody>
                    <a:bodyPr/>
                    <a:lstStyle/>
                    <a:p>
                      <a:pPr>
                        <a:spcAft>
                          <a:spcPts val="0"/>
                        </a:spcAft>
                      </a:pPr>
                      <a:endParaRPr lang="en-US" sz="100">
                        <a:latin typeface="Times New Roman"/>
                        <a:ea typeface="Times New Roman"/>
                        <a:cs typeface="Arial"/>
                      </a:endParaRPr>
                    </a:p>
                  </a:txBody>
                  <a:tcPr marL="0" marR="0" marT="0" marB="0" anchor="b">
                    <a:lnL>
                      <a:noFill/>
                    </a:lnL>
                    <a:lnR>
                      <a:noFill/>
                    </a:lnR>
                    <a:lnT>
                      <a:noFill/>
                    </a:lnT>
                    <a:lnB>
                      <a:noFill/>
                    </a:lnB>
                  </a:tcPr>
                </a:tc>
                <a:tc vMerge="1">
                  <a:txBody>
                    <a:bodyPr/>
                    <a:lstStyle/>
                    <a:p>
                      <a:pPr rtl="1"/>
                      <a:endParaRPr lang="ar-SA"/>
                    </a:p>
                  </a:txBody>
                  <a:tcPr/>
                </a:tc>
                <a:tc vMerge="1">
                  <a:txBody>
                    <a:bodyPr/>
                    <a:lstStyle/>
                    <a:p>
                      <a:pPr rtl="1"/>
                      <a:endParaRPr lang="ar-SA"/>
                    </a:p>
                  </a:txBody>
                  <a:tcPr/>
                </a:tc>
                <a:tc>
                  <a:txBody>
                    <a:bodyPr/>
                    <a:lstStyle/>
                    <a:p>
                      <a:pPr>
                        <a:spcAft>
                          <a:spcPts val="0"/>
                        </a:spcAft>
                      </a:pPr>
                      <a:endParaRPr lang="en-US" sz="100" dirty="0">
                        <a:latin typeface="Times New Roman"/>
                        <a:ea typeface="Times New Roman"/>
                        <a:cs typeface="Arial"/>
                      </a:endParaRPr>
                    </a:p>
                  </a:txBody>
                  <a:tcPr marL="0" marR="0" marT="0" marB="0" anchor="b">
                    <a:lnL>
                      <a:noFill/>
                    </a:lnL>
                    <a:lnR>
                      <a:noFill/>
                    </a:lnR>
                    <a:lnT>
                      <a:noFill/>
                    </a:lnT>
                    <a:lnB>
                      <a:noFill/>
                    </a:lnB>
                  </a:tcPr>
                </a:tc>
              </a:tr>
            </a:tbl>
          </a:graphicData>
        </a:graphic>
      </p:graphicFrame>
      <p:sp>
        <p:nvSpPr>
          <p:cNvPr id="12" name="مربع نص 11"/>
          <p:cNvSpPr txBox="1"/>
          <p:nvPr/>
        </p:nvSpPr>
        <p:spPr>
          <a:xfrm>
            <a:off x="285720" y="3143248"/>
            <a:ext cx="8572560" cy="1754326"/>
          </a:xfrm>
          <a:prstGeom prst="rect">
            <a:avLst/>
          </a:prstGeom>
          <a:noFill/>
        </p:spPr>
        <p:txBody>
          <a:bodyPr wrap="square" rtlCol="1">
            <a:spAutoFit/>
          </a:bodyPr>
          <a:lstStyle/>
          <a:p>
            <a:pPr lvl="0"/>
            <a:r>
              <a:rPr lang="fr-FR" b="1" dirty="0" smtClean="0"/>
              <a:t>Pour la flexion bi-axiale et pour les sections de classe 1 et 2 :</a:t>
            </a:r>
            <a:endParaRPr lang="en-US" b="1" dirty="0" smtClean="0"/>
          </a:p>
          <a:p>
            <a:r>
              <a:rPr lang="fr-FR" b="1" dirty="0" smtClean="0"/>
              <a:t> Pour la flexion bi-axiale nous aurons deux moments. En effet La projection de la charge dans le plan </a:t>
            </a:r>
            <a:r>
              <a:rPr lang="fr-FR" b="1" dirty="0" err="1" smtClean="0"/>
              <a:t>zy</a:t>
            </a:r>
            <a:r>
              <a:rPr lang="fr-FR" b="1" dirty="0" smtClean="0"/>
              <a:t> produit un moment hors du plan </a:t>
            </a:r>
            <a:r>
              <a:rPr lang="fr-FR" b="1" dirty="0" err="1" smtClean="0"/>
              <a:t>M</a:t>
            </a:r>
            <a:r>
              <a:rPr lang="fr-FR" b="1" baseline="-25000" dirty="0" err="1" smtClean="0"/>
              <a:t>y</a:t>
            </a:r>
            <a:r>
              <a:rPr lang="fr-FR" b="1" dirty="0" smtClean="0"/>
              <a:t> par contre la projection de q dans le plan </a:t>
            </a:r>
            <a:r>
              <a:rPr lang="fr-FR" b="1" dirty="0" err="1" smtClean="0"/>
              <a:t>yz</a:t>
            </a:r>
            <a:r>
              <a:rPr lang="fr-FR" b="1" dirty="0" smtClean="0"/>
              <a:t> produit un moment dans le plan M</a:t>
            </a:r>
            <a:r>
              <a:rPr lang="fr-FR" b="1" baseline="-25000" dirty="0" smtClean="0"/>
              <a:t>z</a:t>
            </a:r>
            <a:r>
              <a:rPr lang="fr-FR" b="1" dirty="0" smtClean="0"/>
              <a:t>.</a:t>
            </a:r>
            <a:endParaRPr lang="en-US" b="1" dirty="0" smtClean="0"/>
          </a:p>
          <a:p>
            <a:r>
              <a:rPr lang="fr-FR" b="1" dirty="0" smtClean="0"/>
              <a:t> </a:t>
            </a:r>
            <a:endParaRPr lang="en-US" b="1" dirty="0" smtClean="0"/>
          </a:p>
          <a:p>
            <a:endParaRPr lang="ar-SA" dirty="0"/>
          </a:p>
        </p:txBody>
      </p:sp>
      <p:pic>
        <p:nvPicPr>
          <p:cNvPr id="36865" name="Picture 1"/>
          <p:cNvPicPr>
            <a:picLocks noChangeAspect="1" noChangeArrowheads="1"/>
          </p:cNvPicPr>
          <p:nvPr/>
        </p:nvPicPr>
        <p:blipFill>
          <a:blip r:embed="rId4"/>
          <a:srcRect/>
          <a:stretch>
            <a:fillRect/>
          </a:stretch>
        </p:blipFill>
        <p:spPr bwMode="auto">
          <a:xfrm>
            <a:off x="2714612" y="4786322"/>
            <a:ext cx="2439988" cy="1104900"/>
          </a:xfrm>
          <a:prstGeom prst="rect">
            <a:avLst/>
          </a:prstGeom>
          <a:noFill/>
        </p:spPr>
      </p:pic>
      <p:pic>
        <p:nvPicPr>
          <p:cNvPr id="13" name="صوت مسجّل">
            <a:hlinkClick r:id="" action="ppaction://media"/>
          </p:cNvPr>
          <p:cNvPicPr>
            <a:picLocks noRot="1" noChangeAspect="1"/>
          </p:cNvPicPr>
          <p:nvPr>
            <a:wavAudioFile r:embed="rId1" name="صوت مسجّل"/>
          </p:nvPr>
        </p:nvPicPr>
        <p:blipFill>
          <a:blip r:embed="rId5"/>
          <a:stretch>
            <a:fillRect/>
          </a:stretch>
        </p:blipFill>
        <p:spPr>
          <a:xfrm>
            <a:off x="6715140" y="1857364"/>
            <a:ext cx="733428" cy="71438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913"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242"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8D3E12A-49DF-4149-B979-019C9BE961E7}" type="slidenum">
              <a:rPr lang="fr-FR" sz="1400">
                <a:solidFill>
                  <a:srgbClr val="898989"/>
                </a:solidFill>
              </a:rPr>
              <a:pPr algn="r" eaLnBrk="1" hangingPunct="1">
                <a:spcBef>
                  <a:spcPct val="0"/>
                </a:spcBef>
                <a:buFontTx/>
                <a:buNone/>
              </a:pPr>
              <a:t>5</a:t>
            </a:fld>
            <a:endParaRPr lang="fr-FR" sz="1400">
              <a:solidFill>
                <a:srgbClr val="898989"/>
              </a:solidFill>
            </a:endParaRPr>
          </a:p>
        </p:txBody>
      </p:sp>
      <p:sp>
        <p:nvSpPr>
          <p:cNvPr id="61"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b="1" dirty="0" smtClean="0"/>
              <a:t>  </a:t>
            </a:r>
            <a:r>
              <a:rPr lang="fr-FR" b="1" dirty="0" smtClean="0">
                <a:solidFill>
                  <a:schemeClr val="tx2"/>
                </a:solidFill>
              </a:rPr>
              <a:t> CHAPITRE 3                        </a:t>
            </a:r>
            <a:r>
              <a:rPr lang="fr-FR" b="1" dirty="0" smtClean="0"/>
              <a:t>      </a:t>
            </a:r>
            <a:endParaRPr lang="fr-FR" dirty="0">
              <a:solidFill>
                <a:schemeClr val="tx2"/>
              </a:solidFill>
              <a:latin typeface="Arial" pitchFamily="34" charset="0"/>
            </a:endParaRPr>
          </a:p>
        </p:txBody>
      </p:sp>
      <p:sp>
        <p:nvSpPr>
          <p:cNvPr id="20" name="مربع نص 19"/>
          <p:cNvSpPr txBox="1"/>
          <p:nvPr/>
        </p:nvSpPr>
        <p:spPr>
          <a:xfrm>
            <a:off x="642910" y="3929066"/>
            <a:ext cx="184730" cy="707886"/>
          </a:xfrm>
          <a:prstGeom prst="rect">
            <a:avLst/>
          </a:prstGeom>
          <a:noFill/>
        </p:spPr>
        <p:txBody>
          <a:bodyPr wrap="none" rtlCol="1">
            <a:spAutoFit/>
          </a:bodyPr>
          <a:lstStyle/>
          <a:p>
            <a:pPr lvl="0"/>
            <a:endParaRPr lang="en-US" sz="2000" b="1" dirty="0" smtClean="0">
              <a:cs typeface="Arial" pitchFamily="34" charset="0"/>
            </a:endParaRPr>
          </a:p>
          <a:p>
            <a:endParaRPr lang="ar-SA" sz="2000" b="1" dirty="0"/>
          </a:p>
        </p:txBody>
      </p:sp>
      <p:sp>
        <p:nvSpPr>
          <p:cNvPr id="7" name="مربع نص 6"/>
          <p:cNvSpPr txBox="1"/>
          <p:nvPr/>
        </p:nvSpPr>
        <p:spPr>
          <a:xfrm>
            <a:off x="2357422" y="214290"/>
            <a:ext cx="6500858" cy="369332"/>
          </a:xfrm>
          <a:prstGeom prst="rect">
            <a:avLst/>
          </a:prstGeom>
          <a:noFill/>
        </p:spPr>
        <p:txBody>
          <a:bodyPr wrap="square" rtlCol="1">
            <a:spAutoFit/>
          </a:bodyPr>
          <a:lstStyle/>
          <a:p>
            <a:r>
              <a:rPr lang="fr-FR" b="1" dirty="0" smtClean="0"/>
              <a:t>Calcul des pièces sollicitées en flambement composé</a:t>
            </a:r>
            <a:endParaRPr lang="ar-SA" dirty="0"/>
          </a:p>
        </p:txBody>
      </p:sp>
      <p:sp>
        <p:nvSpPr>
          <p:cNvPr id="9" name="مربع نص 8"/>
          <p:cNvSpPr txBox="1"/>
          <p:nvPr/>
        </p:nvSpPr>
        <p:spPr>
          <a:xfrm>
            <a:off x="285720" y="714356"/>
            <a:ext cx="8501122" cy="1477328"/>
          </a:xfrm>
          <a:prstGeom prst="rect">
            <a:avLst/>
          </a:prstGeom>
          <a:noFill/>
        </p:spPr>
        <p:txBody>
          <a:bodyPr wrap="square" rtlCol="1">
            <a:spAutoFit/>
          </a:bodyPr>
          <a:lstStyle/>
          <a:p>
            <a:r>
              <a:rPr lang="fr-FR" b="1" dirty="0" smtClean="0"/>
              <a:t>Ainsi pour les sections de classe 1 et 2 soumises à N, </a:t>
            </a:r>
            <a:r>
              <a:rPr lang="fr-FR" b="1" dirty="0" err="1" smtClean="0"/>
              <a:t>M</a:t>
            </a:r>
            <a:r>
              <a:rPr lang="fr-FR" b="1" baseline="-25000" dirty="0" err="1" smtClean="0"/>
              <a:t>y</a:t>
            </a:r>
            <a:r>
              <a:rPr lang="fr-FR" b="1" dirty="0" smtClean="0"/>
              <a:t>, </a:t>
            </a:r>
            <a:r>
              <a:rPr lang="fr-FR" b="1" dirty="0" err="1" smtClean="0"/>
              <a:t>M</a:t>
            </a:r>
            <a:r>
              <a:rPr lang="fr-FR" b="1" baseline="-25000" dirty="0" err="1" smtClean="0"/>
              <a:t>z</a:t>
            </a:r>
            <a:r>
              <a:rPr lang="fr-FR" b="1" dirty="0" smtClean="0"/>
              <a:t> nous aurons à vérifier :</a:t>
            </a:r>
          </a:p>
          <a:p>
            <a:endParaRPr lang="fr-FR" b="1" dirty="0" smtClean="0"/>
          </a:p>
          <a:p>
            <a:endParaRPr lang="en-US" b="1" dirty="0" smtClean="0"/>
          </a:p>
          <a:p>
            <a:endParaRPr lang="ar-SA" b="1" dirty="0"/>
          </a:p>
        </p:txBody>
      </p:sp>
      <p:sp>
        <p:nvSpPr>
          <p:cNvPr id="3481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723672" tIns="477687" rIns="536406" bIns="171396" numCol="1" anchor="ctr" anchorCtr="0" compatLnSpc="1">
            <a:prstTxWarp prst="textNoShape">
              <a:avLst/>
            </a:prstTxWarp>
            <a:spAutoFit/>
          </a:bodyPr>
          <a:lstStyle/>
          <a:p>
            <a:endParaRPr lang="ar-SA"/>
          </a:p>
        </p:txBody>
      </p:sp>
      <p:sp>
        <p:nvSpPr>
          <p:cNvPr id="34820"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7" name="Picture 3"/>
          <p:cNvPicPr>
            <a:picLocks noChangeAspect="1" noChangeArrowheads="1"/>
          </p:cNvPicPr>
          <p:nvPr/>
        </p:nvPicPr>
        <p:blipFill>
          <a:blip r:embed="rId4"/>
          <a:srcRect/>
          <a:stretch>
            <a:fillRect/>
          </a:stretch>
        </p:blipFill>
        <p:spPr bwMode="auto">
          <a:xfrm>
            <a:off x="357158" y="1285860"/>
            <a:ext cx="8501122" cy="4691078"/>
          </a:xfrm>
          <a:prstGeom prst="rect">
            <a:avLst/>
          </a:prstGeom>
          <a:noFill/>
          <a:ln w="9525">
            <a:noFill/>
            <a:miter lim="800000"/>
            <a:headEnd/>
            <a:tailEnd/>
          </a:ln>
          <a:effectLst/>
        </p:spPr>
      </p:pic>
      <p:pic>
        <p:nvPicPr>
          <p:cNvPr id="11" name="صوت مسجّل">
            <a:hlinkClick r:id="" action="ppaction://media"/>
          </p:cNvPr>
          <p:cNvPicPr>
            <a:picLocks noRot="1" noChangeAspect="1"/>
          </p:cNvPicPr>
          <p:nvPr>
            <a:wavAudioFile r:embed="rId1" name="صوت مسجّل"/>
          </p:nvPr>
        </p:nvPicPr>
        <p:blipFill>
          <a:blip r:embed="rId5"/>
          <a:stretch>
            <a:fillRect/>
          </a:stretch>
        </p:blipFill>
        <p:spPr>
          <a:xfrm>
            <a:off x="8215338" y="928670"/>
            <a:ext cx="733428" cy="64294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2626"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90850FD-DC79-4998-8404-E22FD57278F2}" type="slidenum">
              <a:rPr lang="fr-FR" sz="1400">
                <a:solidFill>
                  <a:srgbClr val="898989"/>
                </a:solidFill>
              </a:rPr>
              <a:pPr algn="r" eaLnBrk="1" hangingPunct="1">
                <a:spcBef>
                  <a:spcPct val="0"/>
                </a:spcBef>
                <a:buFontTx/>
                <a:buNone/>
              </a:pPr>
              <a:t>6</a:t>
            </a:fld>
            <a:endParaRPr lang="fr-FR" sz="1400">
              <a:solidFill>
                <a:srgbClr val="898989"/>
              </a:solidFill>
            </a:endParaRPr>
          </a:p>
        </p:txBody>
      </p:sp>
      <p:sp>
        <p:nvSpPr>
          <p:cNvPr id="18447" name="Rectangle 1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3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300" b="0" i="1"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مربع نص 3"/>
          <p:cNvSpPr txBox="1"/>
          <p:nvPr/>
        </p:nvSpPr>
        <p:spPr>
          <a:xfrm>
            <a:off x="285720" y="357166"/>
            <a:ext cx="8572560" cy="2862322"/>
          </a:xfrm>
          <a:prstGeom prst="rect">
            <a:avLst/>
          </a:prstGeom>
          <a:noFill/>
        </p:spPr>
        <p:txBody>
          <a:bodyPr wrap="square" rtlCol="1">
            <a:spAutoFit/>
          </a:bodyPr>
          <a:lstStyle/>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r>
              <a:rPr lang="fr-FR" b="1" dirty="0" smtClean="0"/>
              <a:t>coefficients d’amplification de la flexion </a:t>
            </a:r>
            <a:r>
              <a:rPr lang="fr-FR" b="1" dirty="0" err="1" smtClean="0"/>
              <a:t>k</a:t>
            </a:r>
            <a:r>
              <a:rPr lang="fr-FR" b="1" baseline="-25000" dirty="0" err="1" smtClean="0"/>
              <a:t>y</a:t>
            </a:r>
            <a:r>
              <a:rPr lang="fr-FR" b="1" baseline="-25000" dirty="0" smtClean="0"/>
              <a:t>   </a:t>
            </a:r>
            <a:r>
              <a:rPr lang="fr-FR" b="1" dirty="0" smtClean="0"/>
              <a:t>ou </a:t>
            </a:r>
            <a:r>
              <a:rPr lang="fr-FR" b="1" dirty="0" err="1" smtClean="0"/>
              <a:t>k</a:t>
            </a:r>
            <a:r>
              <a:rPr lang="fr-FR" b="1" baseline="-25000" dirty="0" err="1" smtClean="0"/>
              <a:t>z</a:t>
            </a:r>
            <a:r>
              <a:rPr lang="fr-FR" b="1" dirty="0" smtClean="0"/>
              <a:t>  du à l’effort normal appliqué qui produit</a:t>
            </a:r>
            <a:endParaRPr lang="en-US" b="1" dirty="0" smtClean="0"/>
          </a:p>
          <a:p>
            <a:endParaRPr lang="ar-SA" dirty="0"/>
          </a:p>
        </p:txBody>
      </p:sp>
      <p:sp>
        <p:nvSpPr>
          <p:cNvPr id="5" name="مربع نص 4"/>
          <p:cNvSpPr txBox="1"/>
          <p:nvPr/>
        </p:nvSpPr>
        <p:spPr>
          <a:xfrm>
            <a:off x="428596" y="1142984"/>
            <a:ext cx="8501122" cy="2769989"/>
          </a:xfrm>
          <a:prstGeom prst="rect">
            <a:avLst/>
          </a:prstGeom>
          <a:noFill/>
        </p:spPr>
        <p:txBody>
          <a:bodyPr wrap="square" rtlCol="1">
            <a:spAutoFit/>
          </a:bodyPr>
          <a:lstStyle/>
          <a:p>
            <a:pPr lvl="0"/>
            <a:endParaRPr lang="fr-FR" b="1" i="1" baseline="-25000" dirty="0" smtClean="0"/>
          </a:p>
          <a:p>
            <a:pPr lvl="0"/>
            <a:endParaRPr lang="fr-FR" b="1" i="1" baseline="-25000" dirty="0" smtClean="0"/>
          </a:p>
          <a:p>
            <a:pPr lvl="0"/>
            <a:endParaRPr lang="fr-FR" b="1" i="1" baseline="-25000" dirty="0" smtClean="0"/>
          </a:p>
          <a:p>
            <a:pPr lvl="0"/>
            <a:endParaRPr lang="fr-FR" b="1" i="1" baseline="-25000" dirty="0" smtClean="0"/>
          </a:p>
          <a:p>
            <a:pPr lvl="0"/>
            <a:endParaRPr lang="fr-FR" b="1" i="1" baseline="-25000" dirty="0" smtClean="0"/>
          </a:p>
          <a:p>
            <a:pPr lvl="0"/>
            <a:endParaRPr lang="fr-FR" b="1" i="1" baseline="-25000" dirty="0" smtClean="0"/>
          </a:p>
          <a:p>
            <a:pPr lvl="0"/>
            <a:endParaRPr lang="fr-FR" b="1" i="1" baseline="-25000" dirty="0" smtClean="0"/>
          </a:p>
          <a:p>
            <a:pPr lvl="0"/>
            <a:endParaRPr lang="fr-FR" b="1" i="1" baseline="-25000" dirty="0" smtClean="0"/>
          </a:p>
          <a:p>
            <a:pPr lvl="0"/>
            <a:endParaRPr lang="fr-FR" b="1" i="1" baseline="-25000" dirty="0" smtClean="0"/>
          </a:p>
          <a:p>
            <a:pPr lvl="0"/>
            <a:endParaRPr lang="fr-FR" b="1" i="1" baseline="-25000" dirty="0" smtClean="0"/>
          </a:p>
          <a:p>
            <a:pPr lvl="0"/>
            <a:r>
              <a:rPr lang="fr-FR" b="1" i="1" baseline="-25000" dirty="0" err="1" smtClean="0"/>
              <a:t>BMy</a:t>
            </a:r>
            <a:r>
              <a:rPr lang="fr-FR" b="1" dirty="0" smtClean="0"/>
              <a:t>  </a:t>
            </a:r>
            <a:r>
              <a:rPr lang="fr-FR" b="1" i="1" baseline="-25000" dirty="0" smtClean="0"/>
              <a:t>et</a:t>
            </a:r>
            <a:r>
              <a:rPr lang="fr-FR" b="1" dirty="0" smtClean="0"/>
              <a:t>  </a:t>
            </a:r>
            <a:r>
              <a:rPr lang="en-US" b="1" i="1" dirty="0" smtClean="0"/>
              <a:t>B</a:t>
            </a:r>
            <a:r>
              <a:rPr lang="fr-FR" b="1" i="1" baseline="-25000" dirty="0" err="1" smtClean="0"/>
              <a:t>Mz</a:t>
            </a:r>
            <a:r>
              <a:rPr lang="fr-FR" b="1" dirty="0" smtClean="0"/>
              <a:t>  : sont les facteurs de moment uniforme équivalent pour le flambement par flexion.</a:t>
            </a:r>
            <a:endParaRPr lang="en-US" b="1" dirty="0" smtClean="0"/>
          </a:p>
          <a:p>
            <a:endParaRPr lang="ar-SA" dirty="0"/>
          </a:p>
        </p:txBody>
      </p:sp>
      <p:sp>
        <p:nvSpPr>
          <p:cNvPr id="6"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b="1" dirty="0" smtClean="0"/>
              <a:t>  </a:t>
            </a:r>
            <a:r>
              <a:rPr lang="fr-FR" b="1" dirty="0" smtClean="0">
                <a:solidFill>
                  <a:schemeClr val="tx2"/>
                </a:solidFill>
              </a:rPr>
              <a:t> CHAPITRE 3                        </a:t>
            </a:r>
            <a:r>
              <a:rPr lang="fr-FR" b="1" dirty="0" smtClean="0"/>
              <a:t>      </a:t>
            </a:r>
            <a:endParaRPr lang="fr-FR" dirty="0">
              <a:solidFill>
                <a:schemeClr val="tx2"/>
              </a:solidFill>
              <a:latin typeface="Arial" pitchFamily="34" charset="0"/>
            </a:endParaRPr>
          </a:p>
        </p:txBody>
      </p:sp>
      <p:graphicFrame>
        <p:nvGraphicFramePr>
          <p:cNvPr id="7" name="جدول 6"/>
          <p:cNvGraphicFramePr>
            <a:graphicFrameLocks noGrp="1"/>
          </p:cNvGraphicFramePr>
          <p:nvPr/>
        </p:nvGraphicFramePr>
        <p:xfrm>
          <a:off x="285720" y="714356"/>
          <a:ext cx="8358247" cy="1329378"/>
        </p:xfrm>
        <a:graphic>
          <a:graphicData uri="http://schemas.openxmlformats.org/drawingml/2006/table">
            <a:tbl>
              <a:tblPr/>
              <a:tblGrid>
                <a:gridCol w="3834881"/>
                <a:gridCol w="39062"/>
                <a:gridCol w="407294"/>
                <a:gridCol w="39062"/>
                <a:gridCol w="573914"/>
                <a:gridCol w="185134"/>
                <a:gridCol w="39062"/>
                <a:gridCol w="3239838"/>
              </a:tblGrid>
              <a:tr h="863648">
                <a:tc>
                  <a:txBody>
                    <a:bodyPr/>
                    <a:lstStyle/>
                    <a:p>
                      <a:pPr>
                        <a:spcAft>
                          <a:spcPts val="0"/>
                        </a:spcAft>
                      </a:pPr>
                      <a:r>
                        <a:rPr lang="fr-FR" sz="1600" b="1" dirty="0" smtClean="0">
                          <a:latin typeface="Times New Roman"/>
                          <a:ea typeface="Times New Roman"/>
                          <a:cs typeface="Arial"/>
                        </a:rPr>
                        <a:t>Ou </a:t>
                      </a:r>
                      <a:r>
                        <a:rPr lang="fr-FR" sz="1600" b="1" dirty="0" err="1" smtClean="0">
                          <a:latin typeface="Times New Roman"/>
                          <a:ea typeface="Times New Roman"/>
                          <a:cs typeface="Arial"/>
                        </a:rPr>
                        <a:t>N</a:t>
                      </a:r>
                      <a:r>
                        <a:rPr lang="fr-FR" sz="1600" b="1" baseline="-25000" dirty="0" err="1" smtClean="0">
                          <a:latin typeface="Times New Roman"/>
                          <a:ea typeface="Times New Roman"/>
                          <a:cs typeface="Arial"/>
                        </a:rPr>
                        <a:t>pl</a:t>
                      </a:r>
                      <a:r>
                        <a:rPr lang="fr-FR" sz="1600" b="1" dirty="0" smtClean="0">
                          <a:latin typeface="Times New Roman"/>
                          <a:ea typeface="Times New Roman"/>
                          <a:cs typeface="Arial"/>
                        </a:rPr>
                        <a:t>  représente l’effort de plastification</a:t>
                      </a:r>
                      <a:endParaRPr lang="en-US" sz="1600" b="1" dirty="0">
                        <a:latin typeface="Calibri"/>
                        <a:ea typeface="Calibri"/>
                        <a:cs typeface="Arial"/>
                      </a:endParaRPr>
                    </a:p>
                  </a:txBody>
                  <a:tcPr marL="0" marR="0" marT="0" marB="0" anchor="b">
                    <a:lnL>
                      <a:noFill/>
                    </a:lnL>
                    <a:lnR>
                      <a:noFill/>
                    </a:lnR>
                    <a:lnT>
                      <a:noFill/>
                    </a:lnT>
                    <a:lnB>
                      <a:noFill/>
                    </a:lnB>
                  </a:tcPr>
                </a:tc>
                <a:tc>
                  <a:txBody>
                    <a:bodyPr/>
                    <a:lstStyle/>
                    <a:p>
                      <a:pPr>
                        <a:spcAft>
                          <a:spcPts val="0"/>
                        </a:spcAft>
                      </a:pPr>
                      <a:endParaRPr lang="fr-FR" sz="1600" b="1">
                        <a:latin typeface="Times New Roman"/>
                        <a:ea typeface="Times New Roman"/>
                        <a:cs typeface="Arial"/>
                      </a:endParaRPr>
                    </a:p>
                  </a:txBody>
                  <a:tcPr marL="0" marR="0" marT="0" marB="0" anchor="b">
                    <a:lnL>
                      <a:noFill/>
                    </a:lnL>
                    <a:lnR>
                      <a:noFill/>
                    </a:lnR>
                    <a:lnT>
                      <a:noFill/>
                    </a:lnT>
                    <a:lnB>
                      <a:noFill/>
                    </a:lnB>
                  </a:tcPr>
                </a:tc>
                <a:tc>
                  <a:txBody>
                    <a:bodyPr/>
                    <a:lstStyle/>
                    <a:p>
                      <a:pPr marL="50800">
                        <a:lnSpc>
                          <a:spcPts val="2560"/>
                        </a:lnSpc>
                        <a:spcAft>
                          <a:spcPts val="0"/>
                        </a:spcAft>
                      </a:pPr>
                      <a:r>
                        <a:rPr lang="en-US" sz="1600" b="1" i="1" baseline="30000">
                          <a:latin typeface="Times New Roman"/>
                          <a:ea typeface="Times New Roman"/>
                          <a:cs typeface="Arial"/>
                        </a:rPr>
                        <a:t>N</a:t>
                      </a:r>
                      <a:r>
                        <a:rPr lang="en-US" sz="1600" b="1" i="1">
                          <a:latin typeface="Times New Roman"/>
                          <a:ea typeface="Times New Roman"/>
                          <a:cs typeface="Arial"/>
                        </a:rPr>
                        <a:t> pl</a:t>
                      </a:r>
                      <a:endParaRPr lang="en-US" sz="1600" b="1">
                        <a:latin typeface="Calibri"/>
                        <a:ea typeface="Calibri"/>
                        <a:cs typeface="Arial"/>
                      </a:endParaRPr>
                    </a:p>
                  </a:txBody>
                  <a:tcPr marL="0" marR="0" marT="0" marB="0" anchor="b">
                    <a:lnL>
                      <a:noFill/>
                    </a:lnL>
                    <a:lnR>
                      <a:noFill/>
                    </a:lnR>
                    <a:lnT>
                      <a:noFill/>
                    </a:lnT>
                    <a:lnB>
                      <a:noFill/>
                    </a:lnB>
                  </a:tcPr>
                </a:tc>
                <a:tc>
                  <a:txBody>
                    <a:bodyPr/>
                    <a:lstStyle/>
                    <a:p>
                      <a:pPr>
                        <a:spcAft>
                          <a:spcPts val="0"/>
                        </a:spcAft>
                      </a:pPr>
                      <a:endParaRPr lang="en-US" sz="1600" b="1">
                        <a:latin typeface="Times New Roman"/>
                        <a:ea typeface="Times New Roman"/>
                        <a:cs typeface="Arial"/>
                      </a:endParaRPr>
                    </a:p>
                  </a:txBody>
                  <a:tcPr marL="0" marR="0" marT="0" marB="0" anchor="b">
                    <a:lnL>
                      <a:noFill/>
                    </a:lnL>
                    <a:lnR>
                      <a:noFill/>
                    </a:lnR>
                    <a:lnT>
                      <a:noFill/>
                    </a:lnT>
                    <a:lnB>
                      <a:noFill/>
                    </a:lnB>
                  </a:tcPr>
                </a:tc>
                <a:tc>
                  <a:txBody>
                    <a:bodyPr/>
                    <a:lstStyle/>
                    <a:p>
                      <a:pPr marL="12700">
                        <a:spcAft>
                          <a:spcPts val="0"/>
                        </a:spcAft>
                      </a:pPr>
                      <a:r>
                        <a:rPr lang="en-US" sz="1600" b="1" dirty="0">
                          <a:latin typeface="Symbol"/>
                          <a:ea typeface="Symbol"/>
                          <a:cs typeface="Arial"/>
                        </a:rPr>
                        <a:t>=</a:t>
                      </a:r>
                      <a:r>
                        <a:rPr lang="en-US" sz="1600" b="1" i="1" dirty="0">
                          <a:latin typeface="Times New Roman"/>
                          <a:ea typeface="Times New Roman"/>
                          <a:cs typeface="Arial"/>
                        </a:rPr>
                        <a:t> A</a:t>
                      </a:r>
                      <a:r>
                        <a:rPr lang="en-US" sz="1600" b="1" dirty="0">
                          <a:latin typeface="Times New Roman"/>
                          <a:ea typeface="Times New Roman"/>
                          <a:cs typeface="Arial"/>
                        </a:rPr>
                        <a:t>.</a:t>
                      </a:r>
                      <a:r>
                        <a:rPr lang="en-US" sz="1600" b="1" i="1" dirty="0">
                          <a:latin typeface="Times New Roman"/>
                          <a:ea typeface="Times New Roman"/>
                          <a:cs typeface="Arial"/>
                        </a:rPr>
                        <a:t> f </a:t>
                      </a:r>
                      <a:r>
                        <a:rPr lang="en-US" sz="1600" b="1" i="1" baseline="-25000" dirty="0">
                          <a:latin typeface="Times New Roman"/>
                          <a:ea typeface="Times New Roman"/>
                          <a:cs typeface="Arial"/>
                        </a:rPr>
                        <a:t>y</a:t>
                      </a:r>
                      <a:endParaRPr lang="en-US" sz="1600" b="1" dirty="0">
                        <a:latin typeface="Calibri"/>
                        <a:ea typeface="Calibri"/>
                        <a:cs typeface="Arial"/>
                      </a:endParaRPr>
                    </a:p>
                  </a:txBody>
                  <a:tcPr marL="0" marR="0" marT="0" marB="0" anchor="b">
                    <a:lnL>
                      <a:noFill/>
                    </a:lnL>
                    <a:lnR>
                      <a:noFill/>
                    </a:lnR>
                    <a:lnT>
                      <a:noFill/>
                    </a:lnT>
                    <a:lnB>
                      <a:noFill/>
                    </a:lnB>
                  </a:tcPr>
                </a:tc>
                <a:tc>
                  <a:txBody>
                    <a:bodyPr/>
                    <a:lstStyle/>
                    <a:p>
                      <a:pPr algn="ctr">
                        <a:spcAft>
                          <a:spcPts val="0"/>
                        </a:spcAft>
                      </a:pPr>
                      <a:r>
                        <a:rPr lang="en-US" sz="1600" b="1">
                          <a:latin typeface="Times New Roman"/>
                          <a:ea typeface="Times New Roman"/>
                          <a:cs typeface="Arial"/>
                        </a:rPr>
                        <a:t>;</a:t>
                      </a:r>
                      <a:endParaRPr lang="en-US" sz="1600" b="1">
                        <a:latin typeface="Calibri"/>
                        <a:ea typeface="Calibri"/>
                        <a:cs typeface="Arial"/>
                      </a:endParaRPr>
                    </a:p>
                  </a:txBody>
                  <a:tcPr marL="0" marR="0" marT="0" marB="0" anchor="b">
                    <a:lnL>
                      <a:noFill/>
                    </a:lnL>
                    <a:lnR>
                      <a:noFill/>
                    </a:lnR>
                    <a:lnT>
                      <a:noFill/>
                    </a:lnT>
                    <a:lnB>
                      <a:noFill/>
                    </a:lnB>
                  </a:tcPr>
                </a:tc>
                <a:tc>
                  <a:txBody>
                    <a:bodyPr/>
                    <a:lstStyle/>
                    <a:p>
                      <a:pPr>
                        <a:spcAft>
                          <a:spcPts val="0"/>
                        </a:spcAft>
                      </a:pPr>
                      <a:endParaRPr lang="en-US" sz="1600" b="1">
                        <a:latin typeface="Times New Roman"/>
                        <a:ea typeface="Times New Roman"/>
                        <a:cs typeface="Arial"/>
                      </a:endParaRPr>
                    </a:p>
                  </a:txBody>
                  <a:tcPr marL="0" marR="0" marT="0" marB="0" anchor="b">
                    <a:lnL>
                      <a:noFill/>
                    </a:lnL>
                    <a:lnR>
                      <a:noFill/>
                    </a:lnR>
                    <a:lnT>
                      <a:noFill/>
                    </a:lnT>
                    <a:lnB>
                      <a:noFill/>
                    </a:lnB>
                  </a:tcPr>
                </a:tc>
                <a:tc>
                  <a:txBody>
                    <a:bodyPr/>
                    <a:lstStyle/>
                    <a:p>
                      <a:pPr marL="63500">
                        <a:spcAft>
                          <a:spcPts val="0"/>
                        </a:spcAft>
                      </a:pPr>
                      <a:r>
                        <a:rPr lang="fr-FR" sz="1600" b="1" dirty="0">
                          <a:latin typeface="Times New Roman"/>
                          <a:ea typeface="Times New Roman"/>
                          <a:cs typeface="Arial"/>
                        </a:rPr>
                        <a:t>et </a:t>
                      </a:r>
                      <a:r>
                        <a:rPr lang="fr-FR" sz="1600" b="1" dirty="0" err="1">
                          <a:latin typeface="Times New Roman"/>
                          <a:ea typeface="Times New Roman"/>
                          <a:cs typeface="Arial"/>
                        </a:rPr>
                        <a:t>M</a:t>
                      </a:r>
                      <a:r>
                        <a:rPr lang="fr-FR" sz="1600" b="1" baseline="-25000" dirty="0" err="1">
                          <a:latin typeface="Times New Roman"/>
                          <a:ea typeface="Times New Roman"/>
                          <a:cs typeface="Arial"/>
                        </a:rPr>
                        <a:t>pl</a:t>
                      </a:r>
                      <a:r>
                        <a:rPr lang="fr-FR" sz="1600" b="1" dirty="0">
                          <a:latin typeface="Times New Roman"/>
                          <a:ea typeface="Times New Roman"/>
                          <a:cs typeface="Arial"/>
                        </a:rPr>
                        <a:t>  le moment de plastification</a:t>
                      </a:r>
                      <a:endParaRPr lang="en-US" sz="1600" b="1" dirty="0">
                        <a:latin typeface="Calibri"/>
                        <a:ea typeface="Calibri"/>
                        <a:cs typeface="Arial"/>
                      </a:endParaRPr>
                    </a:p>
                  </a:txBody>
                  <a:tcPr marL="0" marR="0" marT="0" marB="0" anchor="b">
                    <a:lnL>
                      <a:noFill/>
                    </a:lnL>
                    <a:lnR>
                      <a:noFill/>
                    </a:lnR>
                    <a:lnT>
                      <a:noFill/>
                    </a:lnT>
                    <a:lnB>
                      <a:noFill/>
                    </a:lnB>
                  </a:tcPr>
                </a:tc>
              </a:tr>
              <a:tr h="465730">
                <a:tc gridSpan="3">
                  <a:txBody>
                    <a:bodyPr/>
                    <a:lstStyle/>
                    <a:p>
                      <a:pPr marL="25400">
                        <a:spcAft>
                          <a:spcPts val="0"/>
                        </a:spcAft>
                      </a:pPr>
                      <a:r>
                        <a:rPr lang="fr-FR" sz="1600" b="1" i="1" dirty="0">
                          <a:latin typeface="Times New Roman"/>
                          <a:ea typeface="Times New Roman"/>
                          <a:cs typeface="Arial"/>
                        </a:rPr>
                        <a:t>M </a:t>
                      </a:r>
                      <a:r>
                        <a:rPr lang="fr-FR" sz="1600" b="1" i="1" baseline="-25000" dirty="0" err="1">
                          <a:latin typeface="Times New Roman"/>
                          <a:ea typeface="Times New Roman"/>
                          <a:cs typeface="Arial"/>
                        </a:rPr>
                        <a:t>pl</a:t>
                      </a:r>
                      <a:r>
                        <a:rPr lang="fr-FR" sz="1600" b="1" i="1" dirty="0">
                          <a:latin typeface="Times New Roman"/>
                          <a:ea typeface="Times New Roman"/>
                          <a:cs typeface="Arial"/>
                        </a:rPr>
                        <a:t>  </a:t>
                      </a:r>
                      <a:r>
                        <a:rPr lang="en-US" sz="1600" b="1" dirty="0">
                          <a:latin typeface="Symbol"/>
                          <a:ea typeface="Symbol"/>
                          <a:cs typeface="Arial"/>
                        </a:rPr>
                        <a:t>=</a:t>
                      </a:r>
                      <a:r>
                        <a:rPr lang="fr-FR" sz="1600" b="1" i="1" dirty="0">
                          <a:latin typeface="Times New Roman"/>
                          <a:ea typeface="Times New Roman"/>
                          <a:cs typeface="Arial"/>
                        </a:rPr>
                        <a:t>W </a:t>
                      </a:r>
                      <a:r>
                        <a:rPr lang="fr-FR" sz="1600" b="1" i="1" baseline="-25000" dirty="0" err="1">
                          <a:latin typeface="Times New Roman"/>
                          <a:ea typeface="Times New Roman"/>
                          <a:cs typeface="Arial"/>
                        </a:rPr>
                        <a:t>pl</a:t>
                      </a:r>
                      <a:r>
                        <a:rPr lang="fr-FR" sz="1600" b="1" i="1" dirty="0">
                          <a:latin typeface="Times New Roman"/>
                          <a:ea typeface="Times New Roman"/>
                          <a:cs typeface="Arial"/>
                        </a:rPr>
                        <a:t> </a:t>
                      </a:r>
                      <a:r>
                        <a:rPr lang="fr-FR" sz="1600" b="1" dirty="0">
                          <a:latin typeface="Times New Roman"/>
                          <a:ea typeface="Times New Roman"/>
                          <a:cs typeface="Arial"/>
                        </a:rPr>
                        <a:t>.</a:t>
                      </a:r>
                      <a:r>
                        <a:rPr lang="fr-FR" sz="1600" b="1" i="1" dirty="0">
                          <a:latin typeface="Times New Roman"/>
                          <a:ea typeface="Times New Roman"/>
                          <a:cs typeface="Arial"/>
                        </a:rPr>
                        <a:t> f </a:t>
                      </a:r>
                      <a:r>
                        <a:rPr lang="fr-FR" sz="1600" b="1" i="1" baseline="-25000" dirty="0">
                          <a:latin typeface="Times New Roman"/>
                          <a:ea typeface="Times New Roman"/>
                          <a:cs typeface="Arial"/>
                        </a:rPr>
                        <a:t>y</a:t>
                      </a:r>
                      <a:r>
                        <a:rPr lang="fr-FR" sz="1600" b="1" i="1" dirty="0">
                          <a:latin typeface="Times New Roman"/>
                          <a:ea typeface="Times New Roman"/>
                          <a:cs typeface="Arial"/>
                        </a:rPr>
                        <a:t>  </a:t>
                      </a:r>
                      <a:r>
                        <a:rPr lang="fr-FR" sz="1600" b="1" dirty="0">
                          <a:latin typeface="Times New Roman"/>
                          <a:ea typeface="Times New Roman"/>
                          <a:cs typeface="Arial"/>
                        </a:rPr>
                        <a:t>; le coefficient de réduction</a:t>
                      </a:r>
                      <a:r>
                        <a:rPr lang="fr-FR" sz="1600" b="1" i="1" dirty="0">
                          <a:latin typeface="Times New Roman"/>
                          <a:ea typeface="Times New Roman"/>
                          <a:cs typeface="Arial"/>
                        </a:rPr>
                        <a:t> </a:t>
                      </a:r>
                      <a:r>
                        <a:rPr lang="en-US" sz="1600" b="1" dirty="0">
                          <a:latin typeface="Georgia"/>
                          <a:ea typeface="Georgia"/>
                          <a:cs typeface="Arial"/>
                        </a:rPr>
                        <a:t>χ</a:t>
                      </a:r>
                      <a:r>
                        <a:rPr lang="fr-FR" sz="1600" b="1" baseline="-25000" dirty="0">
                          <a:latin typeface="Times New Roman"/>
                          <a:ea typeface="Times New Roman"/>
                          <a:cs typeface="Arial"/>
                        </a:rPr>
                        <a:t>min</a:t>
                      </a:r>
                      <a:endParaRPr lang="en-US" sz="1600" b="1" dirty="0">
                        <a:latin typeface="Calibri"/>
                        <a:ea typeface="Calibri"/>
                        <a:cs typeface="Arial"/>
                      </a:endParaRPr>
                    </a:p>
                  </a:txBody>
                  <a:tcPr marL="0" marR="0" marT="0" marB="0" anchor="b">
                    <a:lnL>
                      <a:noFill/>
                    </a:lnL>
                    <a:lnR>
                      <a:noFill/>
                    </a:lnR>
                    <a:lnT>
                      <a:noFill/>
                    </a:lnT>
                    <a:lnB>
                      <a:noFill/>
                    </a:lnB>
                  </a:tcPr>
                </a:tc>
                <a:tc hMerge="1">
                  <a:txBody>
                    <a:bodyPr/>
                    <a:lstStyle/>
                    <a:p>
                      <a:pPr rtl="1"/>
                      <a:endParaRPr lang="ar-SA"/>
                    </a:p>
                  </a:txBody>
                  <a:tcPr/>
                </a:tc>
                <a:tc hMerge="1">
                  <a:txBody>
                    <a:bodyPr/>
                    <a:lstStyle/>
                    <a:p>
                      <a:pPr rtl="1"/>
                      <a:endParaRPr lang="ar-SA"/>
                    </a:p>
                  </a:txBody>
                  <a:tcPr/>
                </a:tc>
                <a:tc>
                  <a:txBody>
                    <a:bodyPr/>
                    <a:lstStyle/>
                    <a:p>
                      <a:pPr>
                        <a:spcAft>
                          <a:spcPts val="0"/>
                        </a:spcAft>
                      </a:pPr>
                      <a:endParaRPr lang="fr-FR" sz="1600" b="1">
                        <a:latin typeface="Times New Roman"/>
                        <a:ea typeface="Times New Roman"/>
                        <a:cs typeface="Arial"/>
                      </a:endParaRPr>
                    </a:p>
                  </a:txBody>
                  <a:tcPr marL="0" marR="0" marT="0" marB="0" anchor="b">
                    <a:lnL>
                      <a:noFill/>
                    </a:lnL>
                    <a:lnR>
                      <a:noFill/>
                    </a:lnR>
                    <a:lnT>
                      <a:noFill/>
                    </a:lnT>
                    <a:lnB>
                      <a:noFill/>
                    </a:lnB>
                  </a:tcPr>
                </a:tc>
                <a:tc gridSpan="4">
                  <a:txBody>
                    <a:bodyPr/>
                    <a:lstStyle/>
                    <a:p>
                      <a:pPr marL="25400">
                        <a:spcAft>
                          <a:spcPts val="0"/>
                        </a:spcAft>
                      </a:pPr>
                      <a:r>
                        <a:rPr lang="fr-FR" sz="1600" b="1" dirty="0">
                          <a:latin typeface="Times New Roman"/>
                          <a:ea typeface="Times New Roman"/>
                          <a:cs typeface="Arial"/>
                        </a:rPr>
                        <a:t>est la valeur minimale de </a:t>
                      </a:r>
                      <a:r>
                        <a:rPr lang="en-US" sz="1600" b="1" dirty="0">
                          <a:latin typeface="Georgia"/>
                          <a:ea typeface="Georgia"/>
                          <a:cs typeface="Arial"/>
                        </a:rPr>
                        <a:t>χ</a:t>
                      </a:r>
                      <a:r>
                        <a:rPr lang="fr-FR" sz="1600" b="1" baseline="-25000" dirty="0">
                          <a:latin typeface="Times New Roman"/>
                          <a:ea typeface="Times New Roman"/>
                          <a:cs typeface="Arial"/>
                        </a:rPr>
                        <a:t>y</a:t>
                      </a:r>
                      <a:r>
                        <a:rPr lang="fr-FR" sz="1600" b="1" dirty="0">
                          <a:latin typeface="Times New Roman"/>
                          <a:ea typeface="Times New Roman"/>
                          <a:cs typeface="Arial"/>
                        </a:rPr>
                        <a:t>  et de </a:t>
                      </a:r>
                      <a:r>
                        <a:rPr lang="en-US" sz="1600" b="1" dirty="0">
                          <a:latin typeface="Georgia"/>
                          <a:ea typeface="Georgia"/>
                          <a:cs typeface="Arial"/>
                        </a:rPr>
                        <a:t>χ</a:t>
                      </a:r>
                      <a:r>
                        <a:rPr lang="fr-FR" sz="1600" b="1" baseline="-25000" dirty="0">
                          <a:latin typeface="Times New Roman"/>
                          <a:ea typeface="Times New Roman"/>
                          <a:cs typeface="Arial"/>
                        </a:rPr>
                        <a:t>z</a:t>
                      </a:r>
                      <a:r>
                        <a:rPr lang="fr-FR" sz="1600" b="1" dirty="0">
                          <a:latin typeface="Times New Roman"/>
                          <a:ea typeface="Times New Roman"/>
                          <a:cs typeface="Arial"/>
                        </a:rPr>
                        <a:t>. </a:t>
                      </a:r>
                      <a:r>
                        <a:rPr lang="en-US" sz="1600" b="1" dirty="0">
                          <a:latin typeface="Times New Roman"/>
                          <a:ea typeface="Times New Roman"/>
                          <a:cs typeface="Arial"/>
                        </a:rPr>
                        <a:t>Les</a:t>
                      </a:r>
                      <a:endParaRPr lang="en-US" sz="1600" b="1" dirty="0">
                        <a:latin typeface="Calibri"/>
                        <a:ea typeface="Calibri"/>
                        <a:cs typeface="Arial"/>
                      </a:endParaRPr>
                    </a:p>
                  </a:txBody>
                  <a:tcPr marL="0" marR="0" marT="0" marB="0" anchor="b">
                    <a:lnL>
                      <a:noFill/>
                    </a:lnL>
                    <a:lnR>
                      <a:noFill/>
                    </a:lnR>
                    <a:lnT>
                      <a:noFill/>
                    </a:lnT>
                    <a:lnB>
                      <a:noFill/>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bl>
          </a:graphicData>
        </a:graphic>
      </p:graphicFrame>
      <p:pic>
        <p:nvPicPr>
          <p:cNvPr id="8" name="صوت مسجّل">
            <a:hlinkClick r:id="" action="ppaction://media"/>
          </p:cNvPr>
          <p:cNvPicPr>
            <a:picLocks noRot="1" noChangeAspect="1"/>
          </p:cNvPicPr>
          <p:nvPr>
            <a:wavAudioFile r:embed="rId1" name="صوت مسجّل"/>
          </p:nvPr>
        </p:nvPicPr>
        <p:blipFill>
          <a:blip r:embed="rId4"/>
          <a:stretch>
            <a:fillRect/>
          </a:stretch>
        </p:blipFill>
        <p:spPr>
          <a:xfrm>
            <a:off x="7715272" y="714356"/>
            <a:ext cx="785818" cy="571504"/>
          </a:xfrm>
          <a:prstGeom prst="rect">
            <a:avLst/>
          </a:prstGeom>
        </p:spPr>
      </p:pic>
      <p:sp>
        <p:nvSpPr>
          <p:cNvPr id="9" name="مربع نص 8"/>
          <p:cNvSpPr txBox="1"/>
          <p:nvPr/>
        </p:nvSpPr>
        <p:spPr>
          <a:xfrm>
            <a:off x="2357422" y="142852"/>
            <a:ext cx="6500858" cy="369332"/>
          </a:xfrm>
          <a:prstGeom prst="rect">
            <a:avLst/>
          </a:prstGeom>
          <a:noFill/>
        </p:spPr>
        <p:txBody>
          <a:bodyPr wrap="square" rtlCol="1">
            <a:spAutoFit/>
          </a:bodyPr>
          <a:lstStyle/>
          <a:p>
            <a:r>
              <a:rPr lang="fr-FR" b="1" dirty="0" smtClean="0"/>
              <a:t>Calcul des pièces sollicitées en flambement composé</a:t>
            </a:r>
            <a:endParaRPr lang="ar-SA"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438"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90850FD-DC79-4998-8404-E22FD57278F2}" type="slidenum">
              <a:rPr lang="fr-FR" sz="1400">
                <a:solidFill>
                  <a:srgbClr val="898989"/>
                </a:solidFill>
              </a:rPr>
              <a:pPr algn="r" eaLnBrk="1" hangingPunct="1">
                <a:spcBef>
                  <a:spcPct val="0"/>
                </a:spcBef>
                <a:buFontTx/>
                <a:buNone/>
              </a:pPr>
              <a:t>7</a:t>
            </a:fld>
            <a:endParaRPr lang="fr-FR" sz="1400">
              <a:solidFill>
                <a:srgbClr val="898989"/>
              </a:solidFill>
            </a:endParaRPr>
          </a:p>
        </p:txBody>
      </p:sp>
      <p:sp>
        <p:nvSpPr>
          <p:cNvPr id="18447" name="Rectangle 1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3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300" b="0" i="1"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b="1" dirty="0" smtClean="0"/>
              <a:t>  </a:t>
            </a:r>
            <a:r>
              <a:rPr lang="fr-FR" b="1" dirty="0" smtClean="0">
                <a:solidFill>
                  <a:schemeClr val="tx2"/>
                </a:solidFill>
              </a:rPr>
              <a:t> CHAPITRE 3                        </a:t>
            </a:r>
            <a:r>
              <a:rPr lang="fr-FR" b="1" dirty="0" smtClean="0"/>
              <a:t>      </a:t>
            </a:r>
            <a:endParaRPr lang="fr-FR" dirty="0">
              <a:solidFill>
                <a:schemeClr val="tx2"/>
              </a:solidFill>
              <a:latin typeface="Arial" pitchFamily="34" charset="0"/>
            </a:endParaRPr>
          </a:p>
        </p:txBody>
      </p:sp>
      <p:pic>
        <p:nvPicPr>
          <p:cNvPr id="2050" name="Picture 2"/>
          <p:cNvPicPr>
            <a:picLocks noChangeAspect="1" noChangeArrowheads="1"/>
          </p:cNvPicPr>
          <p:nvPr/>
        </p:nvPicPr>
        <p:blipFill>
          <a:blip r:embed="rId5"/>
          <a:srcRect/>
          <a:stretch>
            <a:fillRect/>
          </a:stretch>
        </p:blipFill>
        <p:spPr bwMode="auto">
          <a:xfrm>
            <a:off x="1285852" y="785794"/>
            <a:ext cx="6215106" cy="5000660"/>
          </a:xfrm>
          <a:prstGeom prst="rect">
            <a:avLst/>
          </a:prstGeom>
          <a:noFill/>
        </p:spPr>
      </p:pic>
      <p:pic>
        <p:nvPicPr>
          <p:cNvPr id="2051" name="Picture 3"/>
          <p:cNvPicPr>
            <a:picLocks noChangeAspect="1" noChangeArrowheads="1"/>
          </p:cNvPicPr>
          <p:nvPr/>
        </p:nvPicPr>
        <p:blipFill>
          <a:blip r:embed="rId6"/>
          <a:srcRect/>
          <a:stretch>
            <a:fillRect/>
          </a:stretch>
        </p:blipFill>
        <p:spPr bwMode="auto">
          <a:xfrm>
            <a:off x="428596" y="5786454"/>
            <a:ext cx="7991499" cy="1060448"/>
          </a:xfrm>
          <a:prstGeom prst="rect">
            <a:avLst/>
          </a:prstGeom>
          <a:noFill/>
          <a:ln w="9525">
            <a:noFill/>
            <a:miter lim="800000"/>
            <a:headEnd/>
            <a:tailEnd/>
          </a:ln>
          <a:effectLst/>
        </p:spPr>
      </p:pic>
      <p:sp>
        <p:nvSpPr>
          <p:cNvPr id="7" name="مربع نص 6"/>
          <p:cNvSpPr txBox="1"/>
          <p:nvPr/>
        </p:nvSpPr>
        <p:spPr>
          <a:xfrm>
            <a:off x="2428860" y="142852"/>
            <a:ext cx="6500858" cy="369332"/>
          </a:xfrm>
          <a:prstGeom prst="rect">
            <a:avLst/>
          </a:prstGeom>
          <a:noFill/>
        </p:spPr>
        <p:txBody>
          <a:bodyPr wrap="square" rtlCol="1">
            <a:spAutoFit/>
          </a:bodyPr>
          <a:lstStyle/>
          <a:p>
            <a:r>
              <a:rPr lang="fr-FR" b="1" dirty="0" smtClean="0"/>
              <a:t>Calcul des pièces sollicitées en flambement composé</a:t>
            </a:r>
            <a:endParaRPr lang="ar-SA" dirty="0"/>
          </a:p>
        </p:txBody>
      </p:sp>
      <p:pic>
        <p:nvPicPr>
          <p:cNvPr id="8" name="صوت مسجّل">
            <a:hlinkClick r:id="" action="ppaction://media"/>
          </p:cNvPr>
          <p:cNvPicPr>
            <a:picLocks noRot="1" noChangeAspect="1"/>
          </p:cNvPicPr>
          <p:nvPr>
            <a:wavAudioFile r:embed="rId1" name="صوت مسجّل"/>
          </p:nvPr>
        </p:nvPicPr>
        <p:blipFill>
          <a:blip r:embed="rId7"/>
          <a:stretch>
            <a:fillRect/>
          </a:stretch>
        </p:blipFill>
        <p:spPr>
          <a:xfrm>
            <a:off x="7715272" y="2571744"/>
            <a:ext cx="804866" cy="857256"/>
          </a:xfrm>
          <a:prstGeom prst="rect">
            <a:avLst/>
          </a:prstGeom>
        </p:spPr>
      </p:pic>
      <p:pic>
        <p:nvPicPr>
          <p:cNvPr id="9" name="صوت مسجّل">
            <a:hlinkClick r:id="" action="ppaction://media"/>
          </p:cNvPr>
          <p:cNvPicPr>
            <a:picLocks noRot="1" noChangeAspect="1"/>
          </p:cNvPicPr>
          <p:nvPr>
            <a:wavAudioFile r:embed="rId2" name="صوت مسجّل"/>
          </p:nvPr>
        </p:nvPicPr>
        <p:blipFill>
          <a:blip r:embed="rId8"/>
          <a:stretch>
            <a:fillRect/>
          </a:stretch>
        </p:blipFill>
        <p:spPr>
          <a:xfrm>
            <a:off x="8072462" y="4429132"/>
            <a:ext cx="661990" cy="87630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475"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7695" fill="hold"/>
                                        <p:tgtEl>
                                          <p:spTgt spid="9"/>
                                        </p:tgtEl>
                                      </p:cBhvr>
                                    </p:cmd>
                                  </p:childTnLst>
                                </p:cTn>
                              </p:par>
                            </p:childTnLst>
                          </p:cTn>
                        </p:par>
                      </p:childTnLst>
                    </p:cTn>
                  </p:par>
                </p:childTnLst>
              </p:cTn>
              <p:nextCondLst>
                <p:cond evt="onClick" delay="0">
                  <p:tgtEl>
                    <p:spTgt spid="9"/>
                  </p:tgtEl>
                </p:cond>
              </p:nextCondLst>
            </p:seq>
            <p:audio>
              <p:cMediaNode vol="80000">
                <p:cTn id="1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27887</TotalTime>
  <Words>1488</Words>
  <Application>Microsoft Office PowerPoint</Application>
  <PresentationFormat>عرض على الشاشة (3:4)‏</PresentationFormat>
  <Paragraphs>128</Paragraphs>
  <Slides>7</Slides>
  <Notes>7</Notes>
  <HiddenSlides>0</HiddenSlides>
  <MMClips>6</MMClips>
  <ScaleCrop>false</ScaleCrop>
  <HeadingPairs>
    <vt:vector size="4" baseType="variant">
      <vt:variant>
        <vt:lpstr>سمة</vt:lpstr>
      </vt:variant>
      <vt:variant>
        <vt:i4>1</vt:i4>
      </vt:variant>
      <vt:variant>
        <vt:lpstr>عناوين الشرائح</vt:lpstr>
      </vt:variant>
      <vt:variant>
        <vt:i4>7</vt:i4>
      </vt:variant>
    </vt:vector>
  </HeadingPairs>
  <TitlesOfParts>
    <vt:vector size="8" baseType="lpstr">
      <vt:lpstr>Facette</vt:lpstr>
      <vt:lpstr>الشريحة 1</vt:lpstr>
      <vt:lpstr>الشريحة 2</vt:lpstr>
      <vt:lpstr>الشريحة 3</vt:lpstr>
      <vt:lpstr>الشريحة 4</vt:lpstr>
      <vt:lpstr>الشريحة 5</vt:lpstr>
      <vt:lpstr>الشريحة 6</vt:lpstr>
      <vt:lpstr>الشريحة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Paul</dc:creator>
  <cp:lastModifiedBy>R2019</cp:lastModifiedBy>
  <cp:revision>375</cp:revision>
  <dcterms:created xsi:type="dcterms:W3CDTF">2013-08-19T06:57:44Z</dcterms:created>
  <dcterms:modified xsi:type="dcterms:W3CDTF">2020-05-12T08:31:36Z</dcterms:modified>
</cp:coreProperties>
</file>