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6" r:id="rId1"/>
  </p:sldMasterIdLst>
  <p:notesMasterIdLst>
    <p:notesMasterId r:id="rId40"/>
  </p:notesMasterIdLst>
  <p:sldIdLst>
    <p:sldId id="256" r:id="rId2"/>
    <p:sldId id="258" r:id="rId3"/>
    <p:sldId id="259" r:id="rId4"/>
    <p:sldId id="284" r:id="rId5"/>
    <p:sldId id="260" r:id="rId6"/>
    <p:sldId id="261" r:id="rId7"/>
    <p:sldId id="262" r:id="rId8"/>
    <p:sldId id="263" r:id="rId9"/>
    <p:sldId id="264" r:id="rId10"/>
    <p:sldId id="266" r:id="rId11"/>
    <p:sldId id="267" r:id="rId12"/>
    <p:sldId id="269" r:id="rId13"/>
    <p:sldId id="270" r:id="rId14"/>
    <p:sldId id="272" r:id="rId15"/>
    <p:sldId id="273" r:id="rId16"/>
    <p:sldId id="285" r:id="rId17"/>
    <p:sldId id="274" r:id="rId18"/>
    <p:sldId id="275" r:id="rId19"/>
    <p:sldId id="286" r:id="rId20"/>
    <p:sldId id="277" r:id="rId21"/>
    <p:sldId id="278" r:id="rId22"/>
    <p:sldId id="279" r:id="rId23"/>
    <p:sldId id="280" r:id="rId24"/>
    <p:sldId id="292" r:id="rId25"/>
    <p:sldId id="293" r:id="rId26"/>
    <p:sldId id="294" r:id="rId27"/>
    <p:sldId id="295" r:id="rId28"/>
    <p:sldId id="296" r:id="rId29"/>
    <p:sldId id="297" r:id="rId30"/>
    <p:sldId id="298" r:id="rId31"/>
    <p:sldId id="281" r:id="rId32"/>
    <p:sldId id="287" r:id="rId33"/>
    <p:sldId id="288" r:id="rId34"/>
    <p:sldId id="282" r:id="rId35"/>
    <p:sldId id="289" r:id="rId36"/>
    <p:sldId id="290" r:id="rId37"/>
    <p:sldId id="291" r:id="rId38"/>
    <p:sldId id="27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9" autoAdjust="0"/>
    <p:restoredTop sz="94660"/>
  </p:normalViewPr>
  <p:slideViewPr>
    <p:cSldViewPr snapToGrid="0">
      <p:cViewPr varScale="1">
        <p:scale>
          <a:sx n="97" d="100"/>
          <a:sy n="97" d="100"/>
        </p:scale>
        <p:origin x="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60B21-EC01-CE47-94E8-C1314B3CB8DD}" type="datetimeFigureOut">
              <a:rPr lang="fr-FR" smtClean="0"/>
              <a:t>25/01/2021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CFF9C-B9B6-254C-AC65-8BB82D22D021}" type="slidenum">
              <a:rPr lang="fr-FR" smtClean="0"/>
              <a:t>‹N°›</a:t>
            </a:fld>
            <a:endParaRPr lang="fr-FR"/>
          </a:p>
        </p:txBody>
      </p:sp>
    </p:spTree>
    <p:extLst>
      <p:ext uri="{BB962C8B-B14F-4D97-AF65-F5344CB8AC3E}">
        <p14:creationId xmlns:p14="http://schemas.microsoft.com/office/powerpoint/2010/main" val="76539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4CFF9C-B9B6-254C-AC65-8BB82D22D021}" type="slidenum">
              <a:rPr lang="fr-FR" smtClean="0"/>
              <a:t>5</a:t>
            </a:fld>
            <a:endParaRPr lang="fr-FR"/>
          </a:p>
        </p:txBody>
      </p:sp>
    </p:spTree>
    <p:extLst>
      <p:ext uri="{BB962C8B-B14F-4D97-AF65-F5344CB8AC3E}">
        <p14:creationId xmlns:p14="http://schemas.microsoft.com/office/powerpoint/2010/main" val="399620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5F4CFF9C-B9B6-254C-AC65-8BB82D22D021}" type="slidenum">
              <a:rPr lang="fr-FR" smtClean="0"/>
              <a:t>34</a:t>
            </a:fld>
            <a:endParaRPr lang="fr-FR"/>
          </a:p>
        </p:txBody>
      </p:sp>
    </p:spTree>
    <p:extLst>
      <p:ext uri="{BB962C8B-B14F-4D97-AF65-F5344CB8AC3E}">
        <p14:creationId xmlns:p14="http://schemas.microsoft.com/office/powerpoint/2010/main" val="1581459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25/01/2021</a:t>
            </a:r>
          </a:p>
        </p:txBody>
      </p:sp>
      <p:sp>
        <p:nvSpPr>
          <p:cNvPr id="5" name="Footer Placeholder 4"/>
          <p:cNvSpPr>
            <a:spLocks noGrp="1"/>
          </p:cNvSpPr>
          <p:nvPr>
            <p:ph type="ftr" sz="quarter" idx="11"/>
          </p:nvPr>
        </p:nvSpPr>
        <p:spPr/>
        <p:txBody>
          <a:bodyPr/>
          <a:lstStyle/>
          <a:p>
            <a:r>
              <a:rPr lang="ar-DZ"/>
              <a:t>د. قشاري يسمينة</a:t>
            </a:r>
            <a:endParaRPr lang="fr-FR"/>
          </a:p>
        </p:txBody>
      </p:sp>
      <p:sp>
        <p:nvSpPr>
          <p:cNvPr id="6" name="Slide Number Placeholder 5"/>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38291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25/01/2021</a:t>
            </a:r>
          </a:p>
        </p:txBody>
      </p:sp>
      <p:sp>
        <p:nvSpPr>
          <p:cNvPr id="6" name="Footer Placeholder 5"/>
          <p:cNvSpPr>
            <a:spLocks noGrp="1"/>
          </p:cNvSpPr>
          <p:nvPr>
            <p:ph type="ftr" sz="quarter" idx="11"/>
          </p:nvPr>
        </p:nvSpPr>
        <p:spPr/>
        <p:txBody>
          <a:bodyPr/>
          <a:lstStyle/>
          <a:p>
            <a:r>
              <a:rPr lang="ar-DZ"/>
              <a:t>د. قشاري يسمينة</a:t>
            </a:r>
            <a:endParaRPr lang="fr-FR"/>
          </a:p>
        </p:txBody>
      </p:sp>
      <p:sp>
        <p:nvSpPr>
          <p:cNvPr id="7" name="Slide Number Placeholder 6"/>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365211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25/01/2021</a:t>
            </a:r>
          </a:p>
        </p:txBody>
      </p:sp>
      <p:sp>
        <p:nvSpPr>
          <p:cNvPr id="6" name="Footer Placeholder 5"/>
          <p:cNvSpPr>
            <a:spLocks noGrp="1"/>
          </p:cNvSpPr>
          <p:nvPr>
            <p:ph type="ftr" sz="quarter" idx="11"/>
          </p:nvPr>
        </p:nvSpPr>
        <p:spPr/>
        <p:txBody>
          <a:bodyPr/>
          <a:lstStyle/>
          <a:p>
            <a:r>
              <a:rPr lang="ar-DZ"/>
              <a:t>د. قشاري يسمينة</a:t>
            </a:r>
            <a:endParaRPr lang="fr-FR"/>
          </a:p>
        </p:txBody>
      </p:sp>
      <p:sp>
        <p:nvSpPr>
          <p:cNvPr id="7" name="Slide Number Placeholder 6"/>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3449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25/01/2021</a:t>
            </a:r>
          </a:p>
        </p:txBody>
      </p:sp>
      <p:sp>
        <p:nvSpPr>
          <p:cNvPr id="6" name="Footer Placeholder 5"/>
          <p:cNvSpPr>
            <a:spLocks noGrp="1"/>
          </p:cNvSpPr>
          <p:nvPr>
            <p:ph type="ftr" sz="quarter" idx="11"/>
          </p:nvPr>
        </p:nvSpPr>
        <p:spPr/>
        <p:txBody>
          <a:bodyPr/>
          <a:lstStyle/>
          <a:p>
            <a:r>
              <a:rPr lang="ar-DZ"/>
              <a:t>د. قشاري يسمينة</a:t>
            </a:r>
            <a:endParaRPr lang="fr-FR"/>
          </a:p>
        </p:txBody>
      </p:sp>
      <p:sp>
        <p:nvSpPr>
          <p:cNvPr id="7" name="Slide Number Placeholder 6"/>
          <p:cNvSpPr>
            <a:spLocks noGrp="1"/>
          </p:cNvSpPr>
          <p:nvPr>
            <p:ph type="sldNum" sz="quarter" idx="12"/>
          </p:nvPr>
        </p:nvSpPr>
        <p:spPr/>
        <p:txBody>
          <a:bodyPr/>
          <a:lstStyle/>
          <a:p>
            <a:fld id="{97B7C08A-A0FE-491C-86B9-ADFCCADE159A}"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4082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25/01/2021</a:t>
            </a:r>
          </a:p>
        </p:txBody>
      </p:sp>
      <p:sp>
        <p:nvSpPr>
          <p:cNvPr id="6" name="Footer Placeholder 5"/>
          <p:cNvSpPr>
            <a:spLocks noGrp="1"/>
          </p:cNvSpPr>
          <p:nvPr>
            <p:ph type="ftr" sz="quarter" idx="11"/>
          </p:nvPr>
        </p:nvSpPr>
        <p:spPr/>
        <p:txBody>
          <a:bodyPr/>
          <a:lstStyle/>
          <a:p>
            <a:r>
              <a:rPr lang="ar-DZ"/>
              <a:t>د. قشاري يسمينة</a:t>
            </a:r>
            <a:endParaRPr lang="fr-FR"/>
          </a:p>
        </p:txBody>
      </p:sp>
      <p:sp>
        <p:nvSpPr>
          <p:cNvPr id="7" name="Slide Number Placeholder 6"/>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126836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r>
              <a:rPr lang="fr-FR"/>
              <a:t>25/01/2021</a:t>
            </a:r>
          </a:p>
        </p:txBody>
      </p:sp>
      <p:sp>
        <p:nvSpPr>
          <p:cNvPr id="4" name="Footer Placeholder 3"/>
          <p:cNvSpPr>
            <a:spLocks noGrp="1"/>
          </p:cNvSpPr>
          <p:nvPr>
            <p:ph type="ftr" sz="quarter" idx="11"/>
          </p:nvPr>
        </p:nvSpPr>
        <p:spPr/>
        <p:txBody>
          <a:bodyPr/>
          <a:lstStyle/>
          <a:p>
            <a:r>
              <a:rPr lang="ar-DZ"/>
              <a:t>د. قشاري يسمينة</a:t>
            </a:r>
            <a:endParaRPr lang="fr-FR"/>
          </a:p>
        </p:txBody>
      </p:sp>
      <p:sp>
        <p:nvSpPr>
          <p:cNvPr id="5" name="Slide Number Placeholder 4"/>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1530357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r>
              <a:rPr lang="fr-FR"/>
              <a:t>25/01/2021</a:t>
            </a:r>
          </a:p>
        </p:txBody>
      </p:sp>
      <p:sp>
        <p:nvSpPr>
          <p:cNvPr id="4" name="Footer Placeholder 3"/>
          <p:cNvSpPr>
            <a:spLocks noGrp="1"/>
          </p:cNvSpPr>
          <p:nvPr>
            <p:ph type="ftr" sz="quarter" idx="11"/>
          </p:nvPr>
        </p:nvSpPr>
        <p:spPr/>
        <p:txBody>
          <a:bodyPr/>
          <a:lstStyle/>
          <a:p>
            <a:r>
              <a:rPr lang="ar-DZ"/>
              <a:t>د. قشاري يسمينة</a:t>
            </a:r>
            <a:endParaRPr lang="fr-FR"/>
          </a:p>
        </p:txBody>
      </p:sp>
      <p:sp>
        <p:nvSpPr>
          <p:cNvPr id="5" name="Slide Number Placeholder 4"/>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40543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25/01/2021</a:t>
            </a:r>
          </a:p>
        </p:txBody>
      </p:sp>
      <p:sp>
        <p:nvSpPr>
          <p:cNvPr id="5" name="Footer Placeholder 4"/>
          <p:cNvSpPr>
            <a:spLocks noGrp="1"/>
          </p:cNvSpPr>
          <p:nvPr>
            <p:ph type="ftr" sz="quarter" idx="11"/>
          </p:nvPr>
        </p:nvSpPr>
        <p:spPr/>
        <p:txBody>
          <a:bodyPr/>
          <a:lstStyle/>
          <a:p>
            <a:r>
              <a:rPr lang="ar-DZ"/>
              <a:t>د. قشاري يسمينة</a:t>
            </a:r>
            <a:endParaRPr lang="fr-FR"/>
          </a:p>
        </p:txBody>
      </p:sp>
      <p:sp>
        <p:nvSpPr>
          <p:cNvPr id="6" name="Slide Number Placeholder 5"/>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3032289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25/01/2021</a:t>
            </a:r>
          </a:p>
        </p:txBody>
      </p:sp>
      <p:sp>
        <p:nvSpPr>
          <p:cNvPr id="5" name="Footer Placeholder 4"/>
          <p:cNvSpPr>
            <a:spLocks noGrp="1"/>
          </p:cNvSpPr>
          <p:nvPr>
            <p:ph type="ftr" sz="quarter" idx="11"/>
          </p:nvPr>
        </p:nvSpPr>
        <p:spPr/>
        <p:txBody>
          <a:bodyPr/>
          <a:lstStyle/>
          <a:p>
            <a:r>
              <a:rPr lang="ar-DZ"/>
              <a:t>د. قشاري يسمينة</a:t>
            </a:r>
            <a:endParaRPr lang="fr-FR"/>
          </a:p>
        </p:txBody>
      </p:sp>
      <p:sp>
        <p:nvSpPr>
          <p:cNvPr id="6" name="Slide Number Placeholder 5"/>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882203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25/01/2021</a:t>
            </a:r>
          </a:p>
        </p:txBody>
      </p:sp>
      <p:sp>
        <p:nvSpPr>
          <p:cNvPr id="8" name="Footer Placeholder 7"/>
          <p:cNvSpPr>
            <a:spLocks noGrp="1"/>
          </p:cNvSpPr>
          <p:nvPr>
            <p:ph type="ftr" sz="quarter" idx="11"/>
          </p:nvPr>
        </p:nvSpPr>
        <p:spPr/>
        <p:txBody>
          <a:bodyPr/>
          <a:lstStyle/>
          <a:p>
            <a:r>
              <a:rPr lang="ar-DZ"/>
              <a:t>د. قشاري يسمينة</a:t>
            </a:r>
            <a:endParaRPr lang="fr-FR"/>
          </a:p>
        </p:txBody>
      </p:sp>
      <p:sp>
        <p:nvSpPr>
          <p:cNvPr id="9" name="Slide Number Placeholder 8"/>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56276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25/01/2021</a:t>
            </a:r>
          </a:p>
        </p:txBody>
      </p:sp>
      <p:sp>
        <p:nvSpPr>
          <p:cNvPr id="5" name="Footer Placeholder 4"/>
          <p:cNvSpPr>
            <a:spLocks noGrp="1"/>
          </p:cNvSpPr>
          <p:nvPr>
            <p:ph type="ftr" sz="quarter" idx="11"/>
          </p:nvPr>
        </p:nvSpPr>
        <p:spPr/>
        <p:txBody>
          <a:bodyPr/>
          <a:lstStyle/>
          <a:p>
            <a:r>
              <a:rPr lang="ar-DZ"/>
              <a:t>د. قشاري يسمينة</a:t>
            </a:r>
            <a:endParaRPr lang="fr-FR"/>
          </a:p>
        </p:txBody>
      </p:sp>
      <p:sp>
        <p:nvSpPr>
          <p:cNvPr id="6" name="Slide Number Placeholder 5"/>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104352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25/01/2021</a:t>
            </a:r>
          </a:p>
        </p:txBody>
      </p:sp>
      <p:sp>
        <p:nvSpPr>
          <p:cNvPr id="5" name="Footer Placeholder 4"/>
          <p:cNvSpPr>
            <a:spLocks noGrp="1"/>
          </p:cNvSpPr>
          <p:nvPr>
            <p:ph type="ftr" sz="quarter" idx="11"/>
          </p:nvPr>
        </p:nvSpPr>
        <p:spPr/>
        <p:txBody>
          <a:bodyPr/>
          <a:lstStyle/>
          <a:p>
            <a:r>
              <a:rPr lang="ar-DZ"/>
              <a:t>د. قشاري يسمينة</a:t>
            </a:r>
            <a:endParaRPr lang="fr-FR"/>
          </a:p>
        </p:txBody>
      </p:sp>
      <p:sp>
        <p:nvSpPr>
          <p:cNvPr id="6" name="Slide Number Placeholder 5"/>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76141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25/01/2021</a:t>
            </a:r>
          </a:p>
        </p:txBody>
      </p:sp>
      <p:sp>
        <p:nvSpPr>
          <p:cNvPr id="6" name="Footer Placeholder 5"/>
          <p:cNvSpPr>
            <a:spLocks noGrp="1"/>
          </p:cNvSpPr>
          <p:nvPr>
            <p:ph type="ftr" sz="quarter" idx="11"/>
          </p:nvPr>
        </p:nvSpPr>
        <p:spPr/>
        <p:txBody>
          <a:bodyPr/>
          <a:lstStyle/>
          <a:p>
            <a:r>
              <a:rPr lang="ar-DZ"/>
              <a:t>د. قشاري يسمينة</a:t>
            </a:r>
            <a:endParaRPr lang="fr-FR"/>
          </a:p>
        </p:txBody>
      </p:sp>
      <p:sp>
        <p:nvSpPr>
          <p:cNvPr id="7" name="Slide Number Placeholder 6"/>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73077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25/01/2021</a:t>
            </a:r>
          </a:p>
        </p:txBody>
      </p:sp>
      <p:sp>
        <p:nvSpPr>
          <p:cNvPr id="8" name="Footer Placeholder 7"/>
          <p:cNvSpPr>
            <a:spLocks noGrp="1"/>
          </p:cNvSpPr>
          <p:nvPr>
            <p:ph type="ftr" sz="quarter" idx="11"/>
          </p:nvPr>
        </p:nvSpPr>
        <p:spPr/>
        <p:txBody>
          <a:bodyPr/>
          <a:lstStyle/>
          <a:p>
            <a:r>
              <a:rPr lang="ar-DZ"/>
              <a:t>د. قشاري يسمينة</a:t>
            </a:r>
            <a:endParaRPr lang="fr-FR"/>
          </a:p>
        </p:txBody>
      </p:sp>
      <p:sp>
        <p:nvSpPr>
          <p:cNvPr id="9" name="Slide Number Placeholder 8"/>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301256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25/01/2021</a:t>
            </a:r>
          </a:p>
        </p:txBody>
      </p:sp>
      <p:sp>
        <p:nvSpPr>
          <p:cNvPr id="4" name="Footer Placeholder 3"/>
          <p:cNvSpPr>
            <a:spLocks noGrp="1"/>
          </p:cNvSpPr>
          <p:nvPr>
            <p:ph type="ftr" sz="quarter" idx="11"/>
          </p:nvPr>
        </p:nvSpPr>
        <p:spPr/>
        <p:txBody>
          <a:bodyPr/>
          <a:lstStyle/>
          <a:p>
            <a:r>
              <a:rPr lang="ar-DZ"/>
              <a:t>د. قشاري يسمينة</a:t>
            </a:r>
            <a:endParaRPr lang="fr-FR"/>
          </a:p>
        </p:txBody>
      </p:sp>
      <p:sp>
        <p:nvSpPr>
          <p:cNvPr id="5" name="Slide Number Placeholder 4"/>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94487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fr-FR"/>
              <a:t>25/01/2021</a:t>
            </a:r>
          </a:p>
        </p:txBody>
      </p:sp>
      <p:sp>
        <p:nvSpPr>
          <p:cNvPr id="3" name="Footer Placeholder 2"/>
          <p:cNvSpPr>
            <a:spLocks noGrp="1"/>
          </p:cNvSpPr>
          <p:nvPr>
            <p:ph type="ftr" sz="quarter" idx="11"/>
          </p:nvPr>
        </p:nvSpPr>
        <p:spPr/>
        <p:txBody>
          <a:bodyPr/>
          <a:lstStyle/>
          <a:p>
            <a:r>
              <a:rPr lang="ar-DZ"/>
              <a:t>د. قشاري يسمينة</a:t>
            </a:r>
            <a:endParaRPr lang="fr-FR"/>
          </a:p>
        </p:txBody>
      </p:sp>
      <p:sp>
        <p:nvSpPr>
          <p:cNvPr id="4" name="Slide Number Placeholder 3"/>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27182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25/01/2021</a:t>
            </a:r>
          </a:p>
        </p:txBody>
      </p:sp>
      <p:sp>
        <p:nvSpPr>
          <p:cNvPr id="6" name="Footer Placeholder 5"/>
          <p:cNvSpPr>
            <a:spLocks noGrp="1"/>
          </p:cNvSpPr>
          <p:nvPr>
            <p:ph type="ftr" sz="quarter" idx="11"/>
          </p:nvPr>
        </p:nvSpPr>
        <p:spPr/>
        <p:txBody>
          <a:bodyPr/>
          <a:lstStyle/>
          <a:p>
            <a:r>
              <a:rPr lang="ar-DZ"/>
              <a:t>د. قشاري يسمينة</a:t>
            </a:r>
            <a:endParaRPr lang="fr-FR"/>
          </a:p>
        </p:txBody>
      </p:sp>
      <p:sp>
        <p:nvSpPr>
          <p:cNvPr id="7" name="Slide Number Placeholder 6"/>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47003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25/01/2021</a:t>
            </a:r>
          </a:p>
        </p:txBody>
      </p:sp>
      <p:sp>
        <p:nvSpPr>
          <p:cNvPr id="6" name="Footer Placeholder 5"/>
          <p:cNvSpPr>
            <a:spLocks noGrp="1"/>
          </p:cNvSpPr>
          <p:nvPr>
            <p:ph type="ftr" sz="quarter" idx="11"/>
          </p:nvPr>
        </p:nvSpPr>
        <p:spPr/>
        <p:txBody>
          <a:bodyPr/>
          <a:lstStyle/>
          <a:p>
            <a:r>
              <a:rPr lang="ar-DZ"/>
              <a:t>د. قشاري يسمينة</a:t>
            </a:r>
            <a:endParaRPr lang="en-US" dirty="0"/>
          </a:p>
        </p:txBody>
      </p:sp>
      <p:sp>
        <p:nvSpPr>
          <p:cNvPr id="7" name="Slide Number Placeholder 6"/>
          <p:cNvSpPr>
            <a:spLocks noGrp="1"/>
          </p:cNvSpPr>
          <p:nvPr>
            <p:ph type="sldNum" sz="quarter" idx="12"/>
          </p:nvPr>
        </p:nvSpPr>
        <p:spPr/>
        <p:txBody>
          <a:bodyPr/>
          <a:lstStyle/>
          <a:p>
            <a:fld id="{97B7C08A-A0FE-491C-86B9-ADFCCADE159A}" type="slidenum">
              <a:rPr lang="fr-FR" smtClean="0"/>
              <a:t>‹N°›</a:t>
            </a:fld>
            <a:endParaRPr lang="fr-FR"/>
          </a:p>
        </p:txBody>
      </p:sp>
    </p:spTree>
    <p:extLst>
      <p:ext uri="{BB962C8B-B14F-4D97-AF65-F5344CB8AC3E}">
        <p14:creationId xmlns:p14="http://schemas.microsoft.com/office/powerpoint/2010/main" val="233314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fr-FR"/>
              <a:t>25/01/2021</a:t>
            </a: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ar-DZ"/>
              <a:t>د. قشاري يسمينة</a:t>
            </a:r>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7B7C08A-A0FE-491C-86B9-ADFCCADE159A}" type="slidenum">
              <a:rPr lang="fr-FR" smtClean="0"/>
              <a:t>‹N°›</a:t>
            </a:fld>
            <a:endParaRPr lang="fr-FR"/>
          </a:p>
        </p:txBody>
      </p:sp>
    </p:spTree>
    <p:extLst>
      <p:ext uri="{BB962C8B-B14F-4D97-AF65-F5344CB8AC3E}">
        <p14:creationId xmlns:p14="http://schemas.microsoft.com/office/powerpoint/2010/main" val="4040600210"/>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35617" y="1236372"/>
            <a:ext cx="8809149" cy="4610635"/>
          </a:xfrm>
        </p:spPr>
        <p:txBody>
          <a:bodyPr/>
          <a:lstStyle/>
          <a:p>
            <a:endParaRPr lang="fr-FR" dirty="0"/>
          </a:p>
          <a:p>
            <a:pPr algn="ctr"/>
            <a:r>
              <a:rPr lang="ar-DZ" sz="5400" b="1" dirty="0">
                <a:cs typeface="+mj-cs"/>
              </a:rPr>
              <a:t>اسعار الصرف الأجنبي</a:t>
            </a:r>
          </a:p>
          <a:p>
            <a:pPr algn="ctr"/>
            <a:r>
              <a:rPr lang="ar-DZ" sz="3600" dirty="0">
                <a:cs typeface="+mj-cs"/>
              </a:rPr>
              <a:t>اعداد: د. قشاري يسمينة</a:t>
            </a:r>
          </a:p>
          <a:p>
            <a:pPr algn="ctr"/>
            <a:r>
              <a:rPr lang="fr-FR" sz="3600" dirty="0">
                <a:cs typeface="+mj-cs"/>
              </a:rPr>
              <a:t>E-</a:t>
            </a:r>
            <a:r>
              <a:rPr lang="fr-FR" sz="3200" cap="none" dirty="0">
                <a:cs typeface="+mj-cs"/>
              </a:rPr>
              <a:t>mail</a:t>
            </a:r>
            <a:r>
              <a:rPr lang="fr-FR" sz="3600" dirty="0">
                <a:cs typeface="+mj-cs"/>
              </a:rPr>
              <a:t>:</a:t>
            </a:r>
            <a:r>
              <a:rPr lang="fr-FR" sz="3600" cap="none" dirty="0">
                <a:cs typeface="+mj-cs"/>
              </a:rPr>
              <a:t>guechariuniv2016@gmail.com</a:t>
            </a:r>
          </a:p>
        </p:txBody>
      </p:sp>
    </p:spTree>
    <p:extLst>
      <p:ext uri="{BB962C8B-B14F-4D97-AF65-F5344CB8AC3E}">
        <p14:creationId xmlns:p14="http://schemas.microsoft.com/office/powerpoint/2010/main" val="407541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910107"/>
          </a:xfrm>
        </p:spPr>
        <p:txBody>
          <a:bodyPr>
            <a:normAutofit/>
          </a:bodyPr>
          <a:lstStyle/>
          <a:p>
            <a:pPr marL="742950" indent="-742950" algn="ctr" rtl="1">
              <a:buFont typeface="+mj-lt"/>
              <a:buAutoNum type="arabicPeriod" startAt="3"/>
            </a:pPr>
            <a:r>
              <a:rPr lang="ar-DZ" sz="4000" dirty="0">
                <a:latin typeface="Tahoma" panose="020B0604030504040204" pitchFamily="34" charset="0"/>
                <a:ea typeface="Tahoma" panose="020B0604030504040204" pitchFamily="34" charset="0"/>
                <a:cs typeface="Tahoma" panose="020B0604030504040204" pitchFamily="34" charset="0"/>
              </a:rPr>
              <a:t>سوق الصرف الاجنبي</a:t>
            </a:r>
            <a:endParaRPr lang="fr-FR"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85801" y="1519708"/>
            <a:ext cx="10131425" cy="5100034"/>
          </a:xfrm>
        </p:spPr>
        <p:txBody>
          <a:bodyPr>
            <a:normAutofit fontScale="92500"/>
          </a:bodyPr>
          <a:lstStyle/>
          <a:p>
            <a:pPr marL="342900" indent="-342900" algn="r" rtl="1">
              <a:buFont typeface="+mj-lt"/>
              <a:buAutoNum type="arabicPeriod"/>
            </a:pPr>
            <a:r>
              <a:rPr lang="ar-DZ" sz="2800" b="1" dirty="0">
                <a:latin typeface="Tahoma" panose="020B0604030504040204" pitchFamily="34" charset="0"/>
                <a:ea typeface="Tahoma" panose="020B0604030504040204" pitchFamily="34" charset="0"/>
                <a:cs typeface="Tahoma" panose="020B0604030504040204" pitchFamily="34" charset="0"/>
              </a:rPr>
              <a:t>ماهية سوق الصرف: </a:t>
            </a:r>
            <a:r>
              <a:rPr lang="ar-DZ" sz="2800" dirty="0">
                <a:latin typeface="Tahoma" panose="020B0604030504040204" pitchFamily="34" charset="0"/>
                <a:ea typeface="Tahoma" panose="020B0604030504040204" pitchFamily="34" charset="0"/>
                <a:cs typeface="Tahoma" panose="020B0604030504040204" pitchFamily="34" charset="0"/>
              </a:rPr>
              <a:t>يمكن تعريف سوق الصرف الأجنبي بأنه الإطار المؤسسي الذي تتم خلاله عمليات شراء وبيع العملات الأجنبية.</a:t>
            </a:r>
          </a:p>
          <a:p>
            <a:pPr algn="r" rtl="1"/>
            <a:r>
              <a:rPr lang="ar-DZ" sz="2800" dirty="0">
                <a:latin typeface="Tahoma" panose="020B0604030504040204" pitchFamily="34" charset="0"/>
                <a:ea typeface="Tahoma" panose="020B0604030504040204" pitchFamily="34" charset="0"/>
                <a:cs typeface="Tahoma" panose="020B0604030504040204" pitchFamily="34" charset="0"/>
              </a:rPr>
              <a:t> سوق الصرف الاجنبي ليس كغيره من الأسواق (المالية أو التجارية), إذ أنه ليس محددا بمكان معين يجمع البائع والمشتري, وإنما يتم التعامل في سوق الصرف بواسطة أجهزة الاتصال داخل غرف التعامل بالصرف الأجنبي</a:t>
            </a:r>
            <a:r>
              <a:rPr lang="fr-FR" sz="2800" dirty="0" err="1">
                <a:latin typeface="Tahoma" panose="020B0604030504040204" pitchFamily="34" charset="0"/>
                <a:ea typeface="Tahoma" panose="020B0604030504040204" pitchFamily="34" charset="0"/>
                <a:cs typeface="Tahoma" panose="020B0604030504040204" pitchFamily="34" charset="0"/>
              </a:rPr>
              <a:t>Dealing</a:t>
            </a:r>
            <a:r>
              <a:rPr lang="fr-FR" sz="2800" dirty="0">
                <a:latin typeface="Tahoma" panose="020B0604030504040204" pitchFamily="34" charset="0"/>
                <a:ea typeface="Tahoma" panose="020B0604030504040204" pitchFamily="34" charset="0"/>
                <a:cs typeface="Tahoma" panose="020B0604030504040204" pitchFamily="34" charset="0"/>
              </a:rPr>
              <a:t> </a:t>
            </a:r>
            <a:r>
              <a:rPr lang="fr-FR" sz="2800" dirty="0" err="1">
                <a:latin typeface="Tahoma" panose="020B0604030504040204" pitchFamily="34" charset="0"/>
                <a:ea typeface="Tahoma" panose="020B0604030504040204" pitchFamily="34" charset="0"/>
                <a:cs typeface="Tahoma" panose="020B0604030504040204" pitchFamily="34" charset="0"/>
              </a:rPr>
              <a:t>Rooms</a:t>
            </a:r>
            <a:r>
              <a:rPr lang="fr-FR" sz="2800" dirty="0">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 في البنوك العاملة في مختلف المراكز المالية.</a:t>
            </a:r>
          </a:p>
          <a:p>
            <a:pPr algn="r" rtl="1"/>
            <a:r>
              <a:rPr lang="ar-DZ" sz="2800" dirty="0">
                <a:latin typeface="Tahoma" panose="020B0604030504040204" pitchFamily="34" charset="0"/>
                <a:ea typeface="Tahoma" panose="020B0604030504040204" pitchFamily="34" charset="0"/>
                <a:cs typeface="Tahoma" panose="020B0604030504040204" pitchFamily="34" charset="0"/>
              </a:rPr>
              <a:t> وتكون غرف التعامل في البنوك مزودة بأجهزة المعلومات والتي تعرض على شاشاتها التغيرات الفورية التي تطرأ على أسعار العملات المختلفة.</a:t>
            </a:r>
          </a:p>
        </p:txBody>
      </p:sp>
      <p:sp>
        <p:nvSpPr>
          <p:cNvPr id="4" name="Espace réservé de la date 3">
            <a:extLst>
              <a:ext uri="{FF2B5EF4-FFF2-40B4-BE49-F238E27FC236}">
                <a16:creationId xmlns:a16="http://schemas.microsoft.com/office/drawing/2014/main" id="{10FAF0E8-EF4B-3D4E-9042-09E0EFE9D49D}"/>
              </a:ext>
            </a:extLst>
          </p:cNvPr>
          <p:cNvSpPr>
            <a:spLocks noGrp="1"/>
          </p:cNvSpPr>
          <p:nvPr>
            <p:ph type="dt" sz="half" idx="10"/>
          </p:nvPr>
        </p:nvSpPr>
        <p:spPr>
          <a:xfrm>
            <a:off x="7678736" y="6241774"/>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5636A709-BBDB-1448-A4C9-113DD54FD167}"/>
              </a:ext>
            </a:extLst>
          </p:cNvPr>
          <p:cNvSpPr>
            <a:spLocks noGrp="1"/>
          </p:cNvSpPr>
          <p:nvPr>
            <p:ph type="ftr" sz="quarter" idx="11"/>
          </p:nvPr>
        </p:nvSpPr>
        <p:spPr>
          <a:xfrm>
            <a:off x="717646" y="6221895"/>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8C345F8E-0C91-E548-A486-089E784E9914}"/>
              </a:ext>
            </a:extLst>
          </p:cNvPr>
          <p:cNvSpPr>
            <a:spLocks noGrp="1"/>
          </p:cNvSpPr>
          <p:nvPr>
            <p:ph type="sldNum" sz="quarter" idx="12"/>
          </p:nvPr>
        </p:nvSpPr>
        <p:spPr>
          <a:xfrm>
            <a:off x="10663091" y="6241773"/>
            <a:ext cx="764215" cy="365125"/>
          </a:xfrm>
        </p:spPr>
        <p:txBody>
          <a:bodyPr/>
          <a:lstStyle/>
          <a:p>
            <a:fld id="{97B7C08A-A0FE-491C-86B9-ADFCCADE159A}" type="slidenum">
              <a:rPr lang="fr-FR" smtClean="0"/>
              <a:t>10</a:t>
            </a:fld>
            <a:endParaRPr lang="fr-FR" dirty="0"/>
          </a:p>
        </p:txBody>
      </p:sp>
    </p:spTree>
    <p:extLst>
      <p:ext uri="{BB962C8B-B14F-4D97-AF65-F5344CB8AC3E}">
        <p14:creationId xmlns:p14="http://schemas.microsoft.com/office/powerpoint/2010/main" val="4616523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897228"/>
          </a:xfrm>
        </p:spPr>
        <p:txBody>
          <a:bodyPr>
            <a:normAutofit/>
          </a:bodyPr>
          <a:lstStyle/>
          <a:p>
            <a:pPr marL="742950" indent="-742950" algn="ctr" rtl="1">
              <a:buFont typeface="+mj-lt"/>
              <a:buAutoNum type="arabicPeriod" startAt="3"/>
            </a:pPr>
            <a:r>
              <a:rPr lang="ar-DZ" sz="4000" dirty="0">
                <a:latin typeface="Tahoma" panose="020B0604030504040204" pitchFamily="34" charset="0"/>
                <a:ea typeface="Tahoma" panose="020B0604030504040204" pitchFamily="34" charset="0"/>
                <a:cs typeface="Tahoma" panose="020B0604030504040204" pitchFamily="34" charset="0"/>
              </a:rPr>
              <a:t>سوق الصرف الاجنبي</a:t>
            </a:r>
            <a:endParaRPr lang="fr-FR" dirty="0"/>
          </a:p>
        </p:txBody>
      </p:sp>
      <p:sp>
        <p:nvSpPr>
          <p:cNvPr id="3" name="Espace réservé du contenu 2"/>
          <p:cNvSpPr>
            <a:spLocks noGrp="1"/>
          </p:cNvSpPr>
          <p:nvPr>
            <p:ph idx="1"/>
          </p:nvPr>
        </p:nvSpPr>
        <p:spPr>
          <a:xfrm>
            <a:off x="685801" y="1622738"/>
            <a:ext cx="10131425" cy="4932607"/>
          </a:xfrm>
        </p:spPr>
        <p:txBody>
          <a:bodyPr>
            <a:normAutofit/>
          </a:bodyPr>
          <a:lstStyle/>
          <a:p>
            <a:pPr marL="514350" indent="-514350" algn="r" rtl="1">
              <a:buFont typeface="+mj-lt"/>
              <a:buAutoNum type="arabicPeriod" startAt="2"/>
            </a:pPr>
            <a:r>
              <a:rPr lang="ar-DZ" sz="2800" b="1" dirty="0">
                <a:latin typeface="Tahoma" panose="020B0604030504040204" pitchFamily="34" charset="0"/>
                <a:ea typeface="Tahoma" panose="020B0604030504040204" pitchFamily="34" charset="0"/>
                <a:cs typeface="Tahoma" panose="020B0604030504040204" pitchFamily="34" charset="0"/>
              </a:rPr>
              <a:t>أنواع أسواق الصرف: </a:t>
            </a:r>
            <a:r>
              <a:rPr lang="ar-DZ" sz="2800" dirty="0">
                <a:latin typeface="Tahoma" panose="020B0604030504040204" pitchFamily="34" charset="0"/>
                <a:ea typeface="Tahoma" panose="020B0604030504040204" pitchFamily="34" charset="0"/>
                <a:cs typeface="Tahoma" panose="020B0604030504040204" pitchFamily="34" charset="0"/>
              </a:rPr>
              <a:t>تصنف أسواق الصرف الأجنبي الى:</a:t>
            </a:r>
          </a:p>
          <a:p>
            <a:pPr marL="571500" indent="-571500" algn="r" rtl="1">
              <a:buFont typeface="+mj-lt"/>
              <a:buAutoNum type="romanLcPeriod"/>
            </a:pPr>
            <a:r>
              <a:rPr lang="ar-DZ" sz="2800" b="1" dirty="0">
                <a:latin typeface="Tahoma" panose="020B0604030504040204" pitchFamily="34" charset="0"/>
                <a:ea typeface="Tahoma" panose="020B0604030504040204" pitchFamily="34" charset="0"/>
                <a:cs typeface="Tahoma" panose="020B0604030504040204" pitchFamily="34" charset="0"/>
              </a:rPr>
              <a:t>سوق الصرف العاجل: </a:t>
            </a:r>
            <a:r>
              <a:rPr lang="ar-DZ" sz="2800" dirty="0">
                <a:latin typeface="Tahoma" panose="020B0604030504040204" pitchFamily="34" charset="0"/>
                <a:ea typeface="Tahoma" panose="020B0604030504040204" pitchFamily="34" charset="0"/>
                <a:cs typeface="Tahoma" panose="020B0604030504040204" pitchFamily="34" charset="0"/>
              </a:rPr>
              <a:t>هو السوق الذي تتم فيه مبادلة العملات فيما بينها بسعر يتحدد عند التعاقد ، والتسليم فورا أو بعد يومين على الأكثر ، ويطلق على سعر الصرف المتعامل به في هذا السوق بسعر الصرف العاجل.</a:t>
            </a:r>
          </a:p>
          <a:p>
            <a:pPr marL="571500" indent="-571500" algn="r" rtl="1">
              <a:buFont typeface="+mj-lt"/>
              <a:buAutoNum type="romanLcPeriod"/>
            </a:pPr>
            <a:r>
              <a:rPr lang="ar-DZ" sz="2800" b="1" dirty="0">
                <a:latin typeface="Tahoma" panose="020B0604030504040204" pitchFamily="34" charset="0"/>
                <a:ea typeface="Tahoma" panose="020B0604030504040204" pitchFamily="34" charset="0"/>
                <a:cs typeface="Tahoma" panose="020B0604030504040204" pitchFamily="34" charset="0"/>
              </a:rPr>
              <a:t>سوق الصرف الاجل:  </a:t>
            </a:r>
            <a:r>
              <a:rPr lang="ar-DZ" sz="2800" dirty="0">
                <a:latin typeface="Tahoma" panose="020B0604030504040204" pitchFamily="34" charset="0"/>
                <a:ea typeface="Tahoma" panose="020B0604030504040204" pitchFamily="34" charset="0"/>
                <a:cs typeface="Tahoma" panose="020B0604030504040204" pitchFamily="34" charset="0"/>
              </a:rPr>
              <a:t>هو السوق الذي تتم فيه عمليات شراء وبيع العملات في تاريخ آجل بحيث يتم تحديد سعر التبادل وتاريخ التسليم وقيمة العملات المتبادلة في وقت إجراء العقد. والسعر المعمول به في هذا السوق هو سعر الصرف الاجل </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F9BFFCE8-B908-1945-952A-0D3D46BE63CA}"/>
              </a:ext>
            </a:extLst>
          </p:cNvPr>
          <p:cNvSpPr>
            <a:spLocks noGrp="1"/>
          </p:cNvSpPr>
          <p:nvPr>
            <p:ph type="dt" sz="half" idx="10"/>
          </p:nvPr>
        </p:nvSpPr>
        <p:spPr>
          <a:xfrm>
            <a:off x="7957033" y="6343692"/>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2D8489AC-4074-8146-AF60-6225AD52241F}"/>
              </a:ext>
            </a:extLst>
          </p:cNvPr>
          <p:cNvSpPr>
            <a:spLocks noGrp="1"/>
          </p:cNvSpPr>
          <p:nvPr>
            <p:ph type="ftr" sz="quarter" idx="11"/>
          </p:nvPr>
        </p:nvSpPr>
        <p:spPr>
          <a:xfrm>
            <a:off x="476452" y="6306129"/>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F49EC664-128B-7E43-9428-3BF5F6B46649}"/>
              </a:ext>
            </a:extLst>
          </p:cNvPr>
          <p:cNvSpPr>
            <a:spLocks noGrp="1"/>
          </p:cNvSpPr>
          <p:nvPr>
            <p:ph type="sldNum" sz="quarter" idx="12"/>
          </p:nvPr>
        </p:nvSpPr>
        <p:spPr>
          <a:xfrm>
            <a:off x="10860705" y="6306128"/>
            <a:ext cx="764215" cy="365125"/>
          </a:xfrm>
        </p:spPr>
        <p:txBody>
          <a:bodyPr/>
          <a:lstStyle/>
          <a:p>
            <a:fld id="{97B7C08A-A0FE-491C-86B9-ADFCCADE159A}" type="slidenum">
              <a:rPr lang="fr-FR" smtClean="0"/>
              <a:t>11</a:t>
            </a:fld>
            <a:endParaRPr lang="fr-FR" dirty="0"/>
          </a:p>
        </p:txBody>
      </p:sp>
    </p:spTree>
    <p:extLst>
      <p:ext uri="{BB962C8B-B14F-4D97-AF65-F5344CB8AC3E}">
        <p14:creationId xmlns:p14="http://schemas.microsoft.com/office/powerpoint/2010/main" val="69835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897228"/>
          </a:xfrm>
        </p:spPr>
        <p:txBody>
          <a:bodyPr>
            <a:normAutofit/>
          </a:bodyPr>
          <a:lstStyle/>
          <a:p>
            <a:pPr marL="742950" indent="-742950" algn="ctr" rtl="1">
              <a:buFont typeface="+mj-lt"/>
              <a:buAutoNum type="arabicPeriod" startAt="4"/>
            </a:pPr>
            <a:r>
              <a:rPr lang="ar-DZ" sz="4000" dirty="0">
                <a:latin typeface="Tahoma" panose="020B0604030504040204" pitchFamily="34" charset="0"/>
                <a:ea typeface="Tahoma" panose="020B0604030504040204" pitchFamily="34" charset="0"/>
                <a:cs typeface="Tahoma" panose="020B0604030504040204" pitchFamily="34" charset="0"/>
              </a:rPr>
              <a:t>التسعير في سوق الصرف</a:t>
            </a:r>
            <a:endParaRPr lang="fr-FR"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85801" y="1648497"/>
            <a:ext cx="10131425" cy="4945486"/>
          </a:xfrm>
        </p:spPr>
        <p:txBody>
          <a:bodyPr/>
          <a:lstStyle/>
          <a:p>
            <a:endParaRPr lang="fr-FR" dirty="0"/>
          </a:p>
        </p:txBody>
      </p:sp>
      <p:cxnSp>
        <p:nvCxnSpPr>
          <p:cNvPr id="10" name="Connecteur droit avec flèche 9"/>
          <p:cNvCxnSpPr/>
          <p:nvPr/>
        </p:nvCxnSpPr>
        <p:spPr>
          <a:xfrm flipV="1">
            <a:off x="2614411" y="2240924"/>
            <a:ext cx="0" cy="3116687"/>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12" name="Connecteur droit avec flèche 11"/>
          <p:cNvCxnSpPr/>
          <p:nvPr/>
        </p:nvCxnSpPr>
        <p:spPr>
          <a:xfrm>
            <a:off x="2472744" y="5280338"/>
            <a:ext cx="45462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2614411" y="2550017"/>
            <a:ext cx="3760631" cy="273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910625" y="2936383"/>
            <a:ext cx="2575775" cy="2125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799268" y="2550017"/>
            <a:ext cx="2305318" cy="1906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54001" y="2240923"/>
            <a:ext cx="383147" cy="3348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D'</a:t>
            </a:r>
          </a:p>
        </p:txBody>
      </p:sp>
      <p:sp>
        <p:nvSpPr>
          <p:cNvPr id="21" name="Rectangle 20"/>
          <p:cNvSpPr/>
          <p:nvPr/>
        </p:nvSpPr>
        <p:spPr>
          <a:xfrm>
            <a:off x="3181083" y="2749639"/>
            <a:ext cx="347730" cy="3734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D</a:t>
            </a:r>
          </a:p>
        </p:txBody>
      </p:sp>
      <p:sp>
        <p:nvSpPr>
          <p:cNvPr id="22" name="Rectangle 21"/>
          <p:cNvSpPr/>
          <p:nvPr/>
        </p:nvSpPr>
        <p:spPr>
          <a:xfrm>
            <a:off x="5761174" y="2369712"/>
            <a:ext cx="325190" cy="3606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S</a:t>
            </a:r>
          </a:p>
        </p:txBody>
      </p:sp>
      <p:cxnSp>
        <p:nvCxnSpPr>
          <p:cNvPr id="36" name="Connecteur droit 35"/>
          <p:cNvCxnSpPr/>
          <p:nvPr/>
        </p:nvCxnSpPr>
        <p:spPr>
          <a:xfrm>
            <a:off x="4275783" y="4056845"/>
            <a:ext cx="0" cy="1223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2614411" y="4043966"/>
            <a:ext cx="16227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5009882" y="3554569"/>
            <a:ext cx="25757" cy="1725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flipV="1">
            <a:off x="2640169" y="3503054"/>
            <a:ext cx="2356834" cy="38636"/>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845121" y="5357611"/>
            <a:ext cx="347730" cy="3606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a:t>£</a:t>
            </a:r>
          </a:p>
        </p:txBody>
      </p:sp>
      <p:sp>
        <p:nvSpPr>
          <p:cNvPr id="44" name="Rectangle 43"/>
          <p:cNvSpPr/>
          <p:nvPr/>
        </p:nvSpPr>
        <p:spPr>
          <a:xfrm>
            <a:off x="1841677" y="2034862"/>
            <a:ext cx="610140" cy="3348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a:t>£/$</a:t>
            </a:r>
            <a:endParaRPr lang="fr-FR" dirty="0"/>
          </a:p>
        </p:txBody>
      </p:sp>
      <p:sp>
        <p:nvSpPr>
          <p:cNvPr id="45" name="Rectangle 44"/>
          <p:cNvSpPr/>
          <p:nvPr/>
        </p:nvSpPr>
        <p:spPr>
          <a:xfrm>
            <a:off x="1571223" y="3335627"/>
            <a:ext cx="933718" cy="270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a:t>1,90 $</a:t>
            </a:r>
            <a:endParaRPr lang="fr-FR" dirty="0"/>
          </a:p>
        </p:txBody>
      </p:sp>
      <p:sp>
        <p:nvSpPr>
          <p:cNvPr id="46" name="Rectangle 45"/>
          <p:cNvSpPr/>
          <p:nvPr/>
        </p:nvSpPr>
        <p:spPr>
          <a:xfrm>
            <a:off x="1571222" y="3825024"/>
            <a:ext cx="914399" cy="3219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a:t>1,60 $</a:t>
            </a:r>
            <a:endParaRPr lang="fr-FR" dirty="0"/>
          </a:p>
        </p:txBody>
      </p:sp>
      <p:sp>
        <p:nvSpPr>
          <p:cNvPr id="4" name="Espace réservé de la date 3">
            <a:extLst>
              <a:ext uri="{FF2B5EF4-FFF2-40B4-BE49-F238E27FC236}">
                <a16:creationId xmlns:a16="http://schemas.microsoft.com/office/drawing/2014/main" id="{E16940CA-8E9B-F349-99D0-275F86C09FB0}"/>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FF3489DD-8217-FD42-868D-B6D127EC93DA}"/>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7A084D2C-39E6-C74C-8D21-9BE5302D8229}"/>
              </a:ext>
            </a:extLst>
          </p:cNvPr>
          <p:cNvSpPr>
            <a:spLocks noGrp="1"/>
          </p:cNvSpPr>
          <p:nvPr>
            <p:ph type="sldNum" sz="quarter" idx="12"/>
          </p:nvPr>
        </p:nvSpPr>
        <p:spPr/>
        <p:txBody>
          <a:bodyPr/>
          <a:lstStyle/>
          <a:p>
            <a:fld id="{97B7C08A-A0FE-491C-86B9-ADFCCADE159A}" type="slidenum">
              <a:rPr lang="fr-FR" smtClean="0"/>
              <a:t>12</a:t>
            </a:fld>
            <a:endParaRPr lang="fr-FR"/>
          </a:p>
        </p:txBody>
      </p:sp>
    </p:spTree>
    <p:extLst>
      <p:ext uri="{BB962C8B-B14F-4D97-AF65-F5344CB8AC3E}">
        <p14:creationId xmlns:p14="http://schemas.microsoft.com/office/powerpoint/2010/main" val="3053156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347731"/>
            <a:ext cx="10131425" cy="746974"/>
          </a:xfrm>
        </p:spPr>
        <p:txBody>
          <a:bodyPr>
            <a:normAutofit/>
          </a:bodyPr>
          <a:lstStyle/>
          <a:p>
            <a:pPr marL="742950" indent="-742950" algn="ctr" rtl="1">
              <a:buFont typeface="+mj-lt"/>
              <a:buAutoNum type="arabicPeriod" startAt="4"/>
            </a:pPr>
            <a:r>
              <a:rPr lang="ar-DZ" sz="4000" dirty="0">
                <a:latin typeface="Tahoma" panose="020B0604030504040204" pitchFamily="34" charset="0"/>
                <a:ea typeface="Tahoma" panose="020B0604030504040204" pitchFamily="34" charset="0"/>
                <a:cs typeface="Tahoma" panose="020B0604030504040204" pitchFamily="34" charset="0"/>
              </a:rPr>
              <a:t>التسعير في سوق الصرف</a:t>
            </a:r>
            <a:endParaRPr lang="fr-FR" dirty="0"/>
          </a:p>
        </p:txBody>
      </p:sp>
      <p:sp>
        <p:nvSpPr>
          <p:cNvPr id="3" name="Espace réservé du contenu 2"/>
          <p:cNvSpPr>
            <a:spLocks noGrp="1"/>
          </p:cNvSpPr>
          <p:nvPr>
            <p:ph idx="1"/>
          </p:nvPr>
        </p:nvSpPr>
        <p:spPr>
          <a:xfrm>
            <a:off x="685801" y="1094706"/>
            <a:ext cx="10937928" cy="5280336"/>
          </a:xfrm>
        </p:spPr>
        <p:txBody>
          <a:bodyPr>
            <a:normAutofit fontScale="92500" lnSpcReduction="10000"/>
          </a:bodyPr>
          <a:lstStyle/>
          <a:p>
            <a:pPr algn="r" rtl="1"/>
            <a:r>
              <a:rPr lang="ar-DZ" sz="2800" dirty="0">
                <a:latin typeface="Tahoma" panose="020B0604030504040204" pitchFamily="34" charset="0"/>
                <a:ea typeface="Tahoma" panose="020B0604030504040204" pitchFamily="34" charset="0"/>
                <a:cs typeface="Tahoma" panose="020B0604030504040204" pitchFamily="34" charset="0"/>
              </a:rPr>
              <a:t>تتحدد أسعار صرف العملات في ظل نظام حرية الصرف بواسطة قوى العرض والطلب.</a:t>
            </a:r>
            <a:r>
              <a:rPr lang="fr-FR" sz="2800" dirty="0">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يوضح الشكل السابق كيفية تحديد سعر صرف الإسترليني £ بالنسبة للدولار $.</a:t>
            </a:r>
            <a:r>
              <a:rPr lang="fr-FR" sz="2800" dirty="0">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مستوى التوازن لسعر الصرف يتحدد عند نقطة التقاء منحنى الطلب مع منحنى العرض وتحرك السعر إلى الأعلى يعني زيادة سعر الإسترليني بالنسبة للدولار.</a:t>
            </a:r>
            <a:endParaRPr lang="fr-FR" sz="2800" dirty="0">
              <a:latin typeface="Tahoma" panose="020B0604030504040204" pitchFamily="34" charset="0"/>
              <a:ea typeface="Tahoma" panose="020B0604030504040204" pitchFamily="34" charset="0"/>
              <a:cs typeface="Tahoma" panose="020B0604030504040204" pitchFamily="34" charset="0"/>
            </a:endParaRPr>
          </a:p>
          <a:p>
            <a:pPr lvl="0" algn="r" rtl="1">
              <a:buClr>
                <a:prstClr val="white"/>
              </a:buClr>
            </a:pPr>
            <a:r>
              <a:rPr lang="ar-DZ" sz="2800" dirty="0">
                <a:latin typeface="Tahoma" panose="020B0604030504040204" pitchFamily="34" charset="0"/>
                <a:ea typeface="Tahoma" panose="020B0604030504040204" pitchFamily="34" charset="0"/>
                <a:cs typeface="Tahoma" panose="020B0604030504040204" pitchFamily="34" charset="0"/>
              </a:rPr>
              <a:t>وينشأ الطلب على الإسترليني من المستوردين الأجانب لسداد قيمة صادرات إنجلترا إليهم والمستثمرين الأجانب الذين يرغبون في الاستثمار في إنجلترا أو البنوك المركزية الأخرى التي تشتري الإسترليني لدعم قيمته.</a:t>
            </a:r>
            <a:endParaRPr lang="fr-FR" sz="2800" dirty="0">
              <a:latin typeface="Tahoma" panose="020B0604030504040204" pitchFamily="34" charset="0"/>
              <a:ea typeface="Tahoma" panose="020B0604030504040204" pitchFamily="34" charset="0"/>
              <a:cs typeface="Tahoma" panose="020B0604030504040204" pitchFamily="34" charset="0"/>
            </a:endParaRPr>
          </a:p>
          <a:p>
            <a:pPr lvl="0" algn="r" rtl="1">
              <a:buClr>
                <a:prstClr val="white"/>
              </a:buClr>
            </a:pPr>
            <a:r>
              <a:rPr lang="ar-DZ" sz="2800" dirty="0">
                <a:latin typeface="Tahoma" panose="020B0604030504040204" pitchFamily="34" charset="0"/>
                <a:ea typeface="Tahoma" panose="020B0604030504040204" pitchFamily="34" charset="0"/>
                <a:cs typeface="Tahoma" panose="020B0604030504040204" pitchFamily="34" charset="0"/>
              </a:rPr>
              <a:t>أما عرض الإسترليني فينشأ من بيع المستوردين الإنجليز لعملتهم من أجل الحصول على العملات الأخرى اللازمة لتسديد قيمة وارداتهم من الخارج, أو من المستثمرين الإنجليز الذين يرغبون في الاستثمار في الخارج.</a:t>
            </a:r>
          </a:p>
        </p:txBody>
      </p:sp>
      <p:sp>
        <p:nvSpPr>
          <p:cNvPr id="4" name="Espace réservé de la date 3">
            <a:extLst>
              <a:ext uri="{FF2B5EF4-FFF2-40B4-BE49-F238E27FC236}">
                <a16:creationId xmlns:a16="http://schemas.microsoft.com/office/drawing/2014/main" id="{02CD1A56-42DC-DB42-AB0B-70E18C339562}"/>
              </a:ext>
            </a:extLst>
          </p:cNvPr>
          <p:cNvSpPr>
            <a:spLocks noGrp="1"/>
          </p:cNvSpPr>
          <p:nvPr>
            <p:ph type="dt" sz="half" idx="10"/>
          </p:nvPr>
        </p:nvSpPr>
        <p:spPr>
          <a:xfrm>
            <a:off x="7712046" y="6192479"/>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9B5129C8-2DA3-3248-BF3C-D611552CDC0B}"/>
              </a:ext>
            </a:extLst>
          </p:cNvPr>
          <p:cNvSpPr>
            <a:spLocks noGrp="1"/>
          </p:cNvSpPr>
          <p:nvPr>
            <p:ph type="ftr" sz="quarter" idx="11"/>
          </p:nvPr>
        </p:nvSpPr>
        <p:spPr>
          <a:xfrm>
            <a:off x="568271" y="6248400"/>
            <a:ext cx="6672887" cy="365125"/>
          </a:xfrm>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B2B578F1-1FDC-474B-A2B1-F9862368F6BF}"/>
              </a:ext>
            </a:extLst>
          </p:cNvPr>
          <p:cNvSpPr>
            <a:spLocks noGrp="1"/>
          </p:cNvSpPr>
          <p:nvPr>
            <p:ph type="sldNum" sz="quarter" idx="12"/>
          </p:nvPr>
        </p:nvSpPr>
        <p:spPr>
          <a:xfrm>
            <a:off x="10657380" y="6185853"/>
            <a:ext cx="764215" cy="365125"/>
          </a:xfrm>
        </p:spPr>
        <p:txBody>
          <a:bodyPr/>
          <a:lstStyle/>
          <a:p>
            <a:fld id="{97B7C08A-A0FE-491C-86B9-ADFCCADE159A}" type="slidenum">
              <a:rPr lang="fr-FR" smtClean="0"/>
              <a:t>13</a:t>
            </a:fld>
            <a:endParaRPr lang="fr-FR" dirty="0"/>
          </a:p>
        </p:txBody>
      </p:sp>
    </p:spTree>
    <p:extLst>
      <p:ext uri="{BB962C8B-B14F-4D97-AF65-F5344CB8AC3E}">
        <p14:creationId xmlns:p14="http://schemas.microsoft.com/office/powerpoint/2010/main" val="585847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4421" y="133083"/>
            <a:ext cx="10131425" cy="871470"/>
          </a:xfrm>
        </p:spPr>
        <p:txBody>
          <a:bodyPr>
            <a:normAutofit/>
          </a:bodyPr>
          <a:lstStyle/>
          <a:p>
            <a:pPr marL="742950" indent="-742950" algn="ctr" rtl="1">
              <a:buFont typeface="+mj-lt"/>
              <a:buAutoNum type="arabicPeriod" startAt="5"/>
            </a:pPr>
            <a:r>
              <a:rPr lang="ar-DZ" sz="4000" dirty="0">
                <a:latin typeface="Tahoma" panose="020B0604030504040204" pitchFamily="34" charset="0"/>
                <a:ea typeface="Tahoma" panose="020B0604030504040204" pitchFamily="34" charset="0"/>
                <a:cs typeface="Tahoma" panose="020B0604030504040204" pitchFamily="34" charset="0"/>
              </a:rPr>
              <a:t>طرق تسعير الصرف</a:t>
            </a:r>
            <a:endParaRPr lang="fr-FR"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85801" y="1004553"/>
            <a:ext cx="10428667" cy="5537915"/>
          </a:xfrm>
        </p:spPr>
        <p:txBody>
          <a:bodyPr>
            <a:noAutofit/>
          </a:bodyPr>
          <a:lstStyle/>
          <a:p>
            <a:pPr marL="742950" indent="-457200" algn="just" rtl="1">
              <a:spcAft>
                <a:spcPts val="0"/>
              </a:spcAft>
            </a:pPr>
            <a:r>
              <a:rPr lang="ar-SA" sz="2800" dirty="0">
                <a:latin typeface="Tahoma" panose="020B0604030504040204" pitchFamily="34" charset="0"/>
                <a:ea typeface="Tahoma" panose="020B0604030504040204" pitchFamily="34" charset="0"/>
                <a:cs typeface="Tahoma" panose="020B0604030504040204" pitchFamily="34" charset="0"/>
              </a:rPr>
              <a:t>هناك طريقتان لتسعير العملات: طريقة التسعير المباشر </a:t>
            </a:r>
            <a:r>
              <a:rPr lang="fr-FR" sz="2800" dirty="0">
                <a:latin typeface="Tahoma" panose="020B0604030504040204" pitchFamily="34" charset="0"/>
                <a:ea typeface="Tahoma" panose="020B0604030504040204" pitchFamily="34" charset="0"/>
                <a:cs typeface="Tahoma" panose="020B0604030504040204" pitchFamily="34" charset="0"/>
              </a:rPr>
              <a:t>Direct </a:t>
            </a:r>
            <a:r>
              <a:rPr lang="fr-FR" sz="2800" dirty="0" err="1">
                <a:latin typeface="Tahoma" panose="020B0604030504040204" pitchFamily="34" charset="0"/>
                <a:ea typeface="Tahoma" panose="020B0604030504040204" pitchFamily="34" charset="0"/>
                <a:cs typeface="Tahoma" panose="020B0604030504040204" pitchFamily="34" charset="0"/>
              </a:rPr>
              <a:t>Quote</a:t>
            </a:r>
            <a:r>
              <a:rPr lang="ar-DZ" sz="2800" dirty="0">
                <a:latin typeface="Tahoma" panose="020B0604030504040204" pitchFamily="34" charset="0"/>
                <a:ea typeface="Tahoma" panose="020B0604030504040204" pitchFamily="34" charset="0"/>
                <a:cs typeface="Tahoma" panose="020B0604030504040204" pitchFamily="34" charset="0"/>
              </a:rPr>
              <a:t>، و</a:t>
            </a:r>
            <a:r>
              <a:rPr lang="ar-SA" sz="2800" dirty="0">
                <a:latin typeface="Tahoma" panose="020B0604030504040204" pitchFamily="34" charset="0"/>
                <a:ea typeface="Tahoma" panose="020B0604030504040204" pitchFamily="34" charset="0"/>
                <a:cs typeface="Tahoma" panose="020B0604030504040204" pitchFamily="34" charset="0"/>
              </a:rPr>
              <a:t>طريقة التسعير غير مباشر</a:t>
            </a:r>
            <a:r>
              <a:rPr lang="fr-FR" sz="2800" dirty="0">
                <a:latin typeface="Tahoma" panose="020B0604030504040204" pitchFamily="34" charset="0"/>
                <a:ea typeface="Tahoma" panose="020B0604030504040204" pitchFamily="34" charset="0"/>
                <a:cs typeface="Tahoma" panose="020B0604030504040204" pitchFamily="34" charset="0"/>
              </a:rPr>
              <a:t>Indirect </a:t>
            </a:r>
            <a:r>
              <a:rPr lang="fr-FR" sz="2800" dirty="0" err="1">
                <a:latin typeface="Tahoma" panose="020B0604030504040204" pitchFamily="34" charset="0"/>
                <a:ea typeface="Tahoma" panose="020B0604030504040204" pitchFamily="34" charset="0"/>
                <a:cs typeface="Tahoma" panose="020B0604030504040204" pitchFamily="34" charset="0"/>
              </a:rPr>
              <a:t>Quote</a:t>
            </a:r>
            <a:r>
              <a:rPr lang="fr-FR" sz="2800" dirty="0">
                <a:latin typeface="Tahoma" panose="020B0604030504040204" pitchFamily="34" charset="0"/>
                <a:ea typeface="Tahoma" panose="020B0604030504040204" pitchFamily="34" charset="0"/>
                <a:cs typeface="Tahoma" panose="020B0604030504040204" pitchFamily="34" charset="0"/>
              </a:rPr>
              <a:t> </a:t>
            </a:r>
            <a:r>
              <a:rPr lang="ar-SA" sz="2800" dirty="0">
                <a:latin typeface="Tahoma" panose="020B0604030504040204" pitchFamily="34" charset="0"/>
                <a:ea typeface="Tahoma" panose="020B0604030504040204" pitchFamily="34" charset="0"/>
                <a:cs typeface="Tahoma" panose="020B0604030504040204" pitchFamily="34" charset="0"/>
              </a:rPr>
              <a:t>.</a:t>
            </a:r>
            <a:endParaRPr lang="fr-FR" sz="2800" dirty="0">
              <a:latin typeface="Tahoma" panose="020B0604030504040204" pitchFamily="34" charset="0"/>
              <a:ea typeface="Tahoma" panose="020B0604030504040204" pitchFamily="34" charset="0"/>
              <a:cs typeface="Tahoma" panose="020B0604030504040204" pitchFamily="34" charset="0"/>
            </a:endParaRPr>
          </a:p>
          <a:p>
            <a:pPr marL="800100" indent="-514350" algn="just" rtl="1">
              <a:spcAft>
                <a:spcPts val="0"/>
              </a:spcAft>
              <a:buFont typeface="+mj-lt"/>
              <a:buAutoNum type="arabicPeriod"/>
            </a:pPr>
            <a:r>
              <a:rPr lang="ar-DZ" sz="2800" b="1" dirty="0">
                <a:latin typeface="Tahoma" panose="020B0604030504040204" pitchFamily="34" charset="0"/>
                <a:ea typeface="Tahoma" panose="020B0604030504040204" pitchFamily="34" charset="0"/>
                <a:cs typeface="Tahoma" panose="020B0604030504040204" pitchFamily="34" charset="0"/>
              </a:rPr>
              <a:t>طريقة التسعير المباشر: </a:t>
            </a:r>
            <a:r>
              <a:rPr lang="ar-DZ" sz="2800" dirty="0">
                <a:latin typeface="Tahoma" panose="020B0604030504040204" pitchFamily="34" charset="0"/>
                <a:ea typeface="Tahoma" panose="020B0604030504040204" pitchFamily="34" charset="0"/>
                <a:cs typeface="Tahoma" panose="020B0604030504040204" pitchFamily="34" charset="0"/>
              </a:rPr>
              <a:t>تعبر عن </a:t>
            </a:r>
            <a:r>
              <a:rPr lang="ar-SA" sz="2800" dirty="0">
                <a:latin typeface="Tahoma" panose="020B0604030504040204" pitchFamily="34" charset="0"/>
                <a:ea typeface="Tahoma" panose="020B0604030504040204" pitchFamily="34" charset="0"/>
                <a:cs typeface="Tahoma" panose="020B0604030504040204" pitchFamily="34" charset="0"/>
              </a:rPr>
              <a:t>عدد وحدات العملة الوطنية اللازمة لشراء وحدة واحدة من العملة الأجنبية فالعملة الوطنية هي المبلغ المتغير، أما الأجنبية فمبلغها ثابت وتسمى عملة الأساس</a:t>
            </a:r>
            <a:r>
              <a:rPr lang="ar-DZ" sz="2800" dirty="0">
                <a:latin typeface="Tahoma" panose="020B0604030504040204" pitchFamily="34" charset="0"/>
                <a:ea typeface="Tahoma" panose="020B0604030504040204" pitchFamily="34" charset="0"/>
                <a:cs typeface="Tahoma" panose="020B0604030504040204" pitchFamily="34" charset="0"/>
              </a:rPr>
              <a:t>، فمثلا اذا اعلن</a:t>
            </a:r>
            <a:r>
              <a:rPr lang="ar-SA" sz="2800" dirty="0">
                <a:latin typeface="Tahoma" panose="020B0604030504040204" pitchFamily="34" charset="0"/>
                <a:ea typeface="Tahoma" panose="020B0604030504040204" pitchFamily="34" charset="0"/>
                <a:cs typeface="Tahoma" panose="020B0604030504040204" pitchFamily="34" charset="0"/>
              </a:rPr>
              <a:t> بنك </a:t>
            </a:r>
            <a:r>
              <a:rPr lang="ar-DZ" sz="2800" dirty="0">
                <a:latin typeface="Tahoma" panose="020B0604030504040204" pitchFamily="34" charset="0"/>
                <a:ea typeface="Tahoma" panose="020B0604030504040204" pitchFamily="34" charset="0"/>
                <a:cs typeface="Tahoma" panose="020B0604030504040204" pitchFamily="34" charset="0"/>
              </a:rPr>
              <a:t>الجزائر ان يستبدل 119.64دج</a:t>
            </a:r>
            <a:r>
              <a:rPr lang="ar-SA" sz="2800" dirty="0">
                <a:latin typeface="Tahoma" panose="020B0604030504040204" pitchFamily="34" charset="0"/>
                <a:ea typeface="Tahoma" panose="020B0604030504040204" pitchFamily="34" charset="0"/>
                <a:cs typeface="Tahoma" panose="020B0604030504040204" pitchFamily="34" charset="0"/>
              </a:rPr>
              <a:t> (مبلغ متغير) مقابل 1</a:t>
            </a:r>
            <a:r>
              <a:rPr lang="ar-DZ" sz="2800" dirty="0">
                <a:latin typeface="Tahoma" panose="020B0604030504040204" pitchFamily="34" charset="0"/>
                <a:ea typeface="Tahoma" panose="020B0604030504040204" pitchFamily="34" charset="0"/>
                <a:cs typeface="Tahoma" panose="020B0604030504040204" pitchFamily="34" charset="0"/>
              </a:rPr>
              <a:t> دولار</a:t>
            </a:r>
            <a:r>
              <a:rPr lang="ar-SA" sz="2800" dirty="0">
                <a:latin typeface="Tahoma" panose="020B0604030504040204" pitchFamily="34" charset="0"/>
                <a:ea typeface="Tahoma" panose="020B0604030504040204" pitchFamily="34" charset="0"/>
                <a:cs typeface="Tahoma" panose="020B0604030504040204" pitchFamily="34" charset="0"/>
              </a:rPr>
              <a:t> (مبلغ ثابت</a:t>
            </a:r>
            <a:r>
              <a:rPr lang="ar-DZ"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a:t>
            </a:r>
            <a:endParaRPr lang="ar-DZ" sz="2800" dirty="0">
              <a:latin typeface="Tahoma" panose="020B0604030504040204" pitchFamily="34" charset="0"/>
              <a:ea typeface="Tahoma" panose="020B0604030504040204" pitchFamily="34" charset="0"/>
              <a:cs typeface="Tahoma" panose="020B0604030504040204" pitchFamily="34" charset="0"/>
            </a:endParaRPr>
          </a:p>
          <a:p>
            <a:pPr marL="800100" indent="-514350" algn="just" rtl="1">
              <a:spcAft>
                <a:spcPts val="0"/>
              </a:spcAft>
              <a:buFont typeface="+mj-lt"/>
              <a:buAutoNum type="arabicPeriod"/>
            </a:pPr>
            <a:r>
              <a:rPr lang="ar-DZ" sz="2800" b="1" dirty="0">
                <a:latin typeface="Tahoma" panose="020B0604030504040204" pitchFamily="34" charset="0"/>
                <a:ea typeface="Tahoma" panose="020B0604030504040204" pitchFamily="34" charset="0"/>
                <a:cs typeface="Tahoma" panose="020B0604030504040204" pitchFamily="34" charset="0"/>
              </a:rPr>
              <a:t>طريقة التسعير غير مباشر: </a:t>
            </a:r>
            <a:r>
              <a:rPr lang="ar-DZ" sz="2800" dirty="0">
                <a:latin typeface="Tahoma" panose="020B0604030504040204" pitchFamily="34" charset="0"/>
                <a:ea typeface="Tahoma" panose="020B0604030504040204" pitchFamily="34" charset="0"/>
                <a:cs typeface="Tahoma" panose="020B0604030504040204" pitchFamily="34" charset="0"/>
              </a:rPr>
              <a:t>فهي تبين عدد وحدات العملة الأجنبية التي تشترى مقابل وحدة واحدة من العملة الوطنية التي تعتبر عملة اساس, أما العملة الأجنبية تمثل المبلغ المتغير.</a:t>
            </a:r>
            <a:r>
              <a:rPr lang="fr-FR" sz="28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e la date 3">
            <a:extLst>
              <a:ext uri="{FF2B5EF4-FFF2-40B4-BE49-F238E27FC236}">
                <a16:creationId xmlns:a16="http://schemas.microsoft.com/office/drawing/2014/main" id="{2364EDC2-A585-8E45-BAC0-E635FA539A00}"/>
              </a:ext>
            </a:extLst>
          </p:cNvPr>
          <p:cNvSpPr>
            <a:spLocks noGrp="1"/>
          </p:cNvSpPr>
          <p:nvPr>
            <p:ph type="dt" sz="half" idx="10"/>
          </p:nvPr>
        </p:nvSpPr>
        <p:spPr>
          <a:xfrm>
            <a:off x="7783099" y="6333288"/>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E30E3549-6FC5-6F42-8ED8-D9DC44930EAA}"/>
              </a:ext>
            </a:extLst>
          </p:cNvPr>
          <p:cNvSpPr>
            <a:spLocks noGrp="1"/>
          </p:cNvSpPr>
          <p:nvPr>
            <p:ph type="ftr" sz="quarter" idx="11"/>
          </p:nvPr>
        </p:nvSpPr>
        <p:spPr>
          <a:xfrm>
            <a:off x="522043" y="6339914"/>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4C40A581-995B-054A-8AF2-8254231D1557}"/>
              </a:ext>
            </a:extLst>
          </p:cNvPr>
          <p:cNvSpPr>
            <a:spLocks noGrp="1"/>
          </p:cNvSpPr>
          <p:nvPr>
            <p:ph type="sldNum" sz="quarter" idx="12"/>
          </p:nvPr>
        </p:nvSpPr>
        <p:spPr>
          <a:xfrm>
            <a:off x="10732360" y="6255315"/>
            <a:ext cx="764215" cy="365125"/>
          </a:xfrm>
        </p:spPr>
        <p:txBody>
          <a:bodyPr/>
          <a:lstStyle/>
          <a:p>
            <a:fld id="{97B7C08A-A0FE-491C-86B9-ADFCCADE159A}" type="slidenum">
              <a:rPr lang="fr-FR" smtClean="0"/>
              <a:t>14</a:t>
            </a:fld>
            <a:endParaRPr lang="fr-FR" dirty="0"/>
          </a:p>
        </p:txBody>
      </p:sp>
    </p:spTree>
    <p:extLst>
      <p:ext uri="{BB962C8B-B14F-4D97-AF65-F5344CB8AC3E}">
        <p14:creationId xmlns:p14="http://schemas.microsoft.com/office/powerpoint/2010/main" val="128047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361628"/>
            <a:ext cx="10131425" cy="807076"/>
          </a:xfrm>
        </p:spPr>
        <p:txBody>
          <a:bodyPr>
            <a:normAutofit/>
          </a:bodyPr>
          <a:lstStyle/>
          <a:p>
            <a:pPr marL="742950" indent="-742950" algn="ctr" rtl="1">
              <a:buFont typeface="+mj-lt"/>
              <a:buAutoNum type="arabicPeriod" startAt="5"/>
            </a:pPr>
            <a:r>
              <a:rPr lang="ar-DZ" sz="4000" dirty="0">
                <a:latin typeface="Tahoma" panose="020B0604030504040204" pitchFamily="34" charset="0"/>
                <a:ea typeface="Tahoma" panose="020B0604030504040204" pitchFamily="34" charset="0"/>
                <a:cs typeface="Tahoma" panose="020B0604030504040204" pitchFamily="34" charset="0"/>
              </a:rPr>
              <a:t>طرق تسعير الصرف</a:t>
            </a:r>
            <a:endParaRPr lang="fr-FR" dirty="0"/>
          </a:p>
        </p:txBody>
      </p:sp>
      <p:sp>
        <p:nvSpPr>
          <p:cNvPr id="3" name="Espace réservé du contenu 2"/>
          <p:cNvSpPr>
            <a:spLocks noGrp="1"/>
          </p:cNvSpPr>
          <p:nvPr>
            <p:ph idx="1"/>
          </p:nvPr>
        </p:nvSpPr>
        <p:spPr>
          <a:xfrm>
            <a:off x="685801" y="1134725"/>
            <a:ext cx="10906931" cy="5591539"/>
          </a:xfrm>
        </p:spPr>
        <p:txBody>
          <a:bodyPr>
            <a:noAutofit/>
          </a:bodyPr>
          <a:lstStyle/>
          <a:p>
            <a:pPr marL="285750" indent="0" algn="just" rtl="1">
              <a:spcAft>
                <a:spcPts val="0"/>
              </a:spcAft>
              <a:buClr>
                <a:prstClr val="white"/>
              </a:buClr>
              <a:buNone/>
            </a:pPr>
            <a:r>
              <a:rPr lang="ar-DZ" sz="2400" dirty="0">
                <a:latin typeface="Tahoma" panose="020B0604030504040204" pitchFamily="34" charset="0"/>
                <a:ea typeface="Tahoma" panose="020B0604030504040204" pitchFamily="34" charset="0"/>
                <a:cs typeface="Tahoma" panose="020B0604030504040204" pitchFamily="34" charset="0"/>
              </a:rPr>
              <a:t>ويعطي المتعاملون في الصرف الأجنبي سعرين لكل عملة: </a:t>
            </a:r>
          </a:p>
          <a:p>
            <a:pPr marL="342900" lvl="0" indent="-342900" algn="r" rtl="1">
              <a:lnSpc>
                <a:spcPct val="150000"/>
              </a:lnSpc>
              <a:spcAft>
                <a:spcPts val="0"/>
              </a:spcAft>
              <a:buFont typeface="Symbol" pitchFamily="2" charset="2"/>
              <a:buChar char=""/>
            </a:pPr>
            <a:r>
              <a:rPr lang="ar-SA" sz="2400" b="1" dirty="0">
                <a:latin typeface="Tahoma" panose="020B0604030504040204" pitchFamily="34" charset="0"/>
                <a:ea typeface="Tahoma" panose="020B0604030504040204" pitchFamily="34" charset="0"/>
                <a:cs typeface="Tahoma" panose="020B0604030504040204" pitchFamily="34" charset="0"/>
              </a:rPr>
              <a:t>سعر البيع او سعر الطلب (</a:t>
            </a:r>
            <a:r>
              <a:rPr lang="fr-FR" sz="2400" b="1" dirty="0" err="1">
                <a:latin typeface="Tahoma" panose="020B0604030504040204" pitchFamily="34" charset="0"/>
                <a:ea typeface="Tahoma" panose="020B0604030504040204" pitchFamily="34" charset="0"/>
                <a:cs typeface="Tahoma" panose="020B0604030504040204" pitchFamily="34" charset="0"/>
              </a:rPr>
              <a:t>Ask</a:t>
            </a:r>
            <a:r>
              <a:rPr lang="fr-FR" sz="2400" b="1" dirty="0">
                <a:latin typeface="Tahoma" panose="020B0604030504040204" pitchFamily="34" charset="0"/>
                <a:ea typeface="Tahoma" panose="020B0604030504040204" pitchFamily="34" charset="0"/>
                <a:cs typeface="Tahoma" panose="020B0604030504040204" pitchFamily="34" charset="0"/>
              </a:rPr>
              <a:t> </a:t>
            </a:r>
            <a:r>
              <a:rPr lang="fr-FR" sz="2400" b="1" dirty="0" err="1">
                <a:latin typeface="Tahoma" panose="020B0604030504040204" pitchFamily="34" charset="0"/>
                <a:ea typeface="Tahoma" panose="020B0604030504040204" pitchFamily="34" charset="0"/>
                <a:cs typeface="Tahoma" panose="020B0604030504040204" pitchFamily="34" charset="0"/>
              </a:rPr>
              <a:t>price</a:t>
            </a:r>
            <a:r>
              <a:rPr lang="ar-SA" sz="2400" b="1" dirty="0">
                <a:latin typeface="Tahoma" panose="020B0604030504040204" pitchFamily="34" charset="0"/>
                <a:ea typeface="Tahoma" panose="020B0604030504040204" pitchFamily="34" charset="0"/>
                <a:cs typeface="Tahoma" panose="020B0604030504040204" pitchFamily="34" charset="0"/>
              </a:rPr>
              <a:t>):</a:t>
            </a:r>
            <a:r>
              <a:rPr lang="ar-SA" sz="2400" dirty="0">
                <a:latin typeface="Tahoma" panose="020B0604030504040204" pitchFamily="34" charset="0"/>
                <a:ea typeface="Tahoma" panose="020B0604030504040204" pitchFamily="34" charset="0"/>
                <a:cs typeface="Tahoma" panose="020B0604030504040204" pitchFamily="34" charset="0"/>
              </a:rPr>
              <a:t> هو السعر الذي يبيع به وسيط التداول عملة الأساس مقابل عملة التسعير، بعبارة أخرى سعر الطلب </a:t>
            </a:r>
            <a:r>
              <a:rPr lang="ar-SA" sz="2400" dirty="0">
                <a:highlight>
                  <a:srgbClr val="FFFF00"/>
                </a:highlight>
                <a:latin typeface="Tahoma" panose="020B0604030504040204" pitchFamily="34" charset="0"/>
                <a:ea typeface="Tahoma" panose="020B0604030504040204" pitchFamily="34" charset="0"/>
                <a:cs typeface="Tahoma" panose="020B0604030504040204" pitchFamily="34" charset="0"/>
              </a:rPr>
              <a:t>(</a:t>
            </a:r>
            <a:r>
              <a:rPr lang="fr-FR" sz="2400" dirty="0" err="1">
                <a:highlight>
                  <a:srgbClr val="FFFF00"/>
                </a:highlight>
                <a:latin typeface="Tahoma" panose="020B0604030504040204" pitchFamily="34" charset="0"/>
                <a:ea typeface="Tahoma" panose="020B0604030504040204" pitchFamily="34" charset="0"/>
                <a:cs typeface="Tahoma" panose="020B0604030504040204" pitchFamily="34" charset="0"/>
              </a:rPr>
              <a:t>Ask</a:t>
            </a:r>
            <a:r>
              <a:rPr lang="fr-FR" sz="240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fr-FR" sz="2400" dirty="0" err="1">
                <a:highlight>
                  <a:srgbClr val="FFFF00"/>
                </a:highlight>
                <a:latin typeface="Tahoma" panose="020B0604030504040204" pitchFamily="34" charset="0"/>
                <a:ea typeface="Tahoma" panose="020B0604030504040204" pitchFamily="34" charset="0"/>
                <a:cs typeface="Tahoma" panose="020B0604030504040204" pitchFamily="34" charset="0"/>
              </a:rPr>
              <a:t>price</a:t>
            </a:r>
            <a:r>
              <a:rPr lang="ar-SA" sz="240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ar-SA" sz="2400" dirty="0">
                <a:latin typeface="Tahoma" panose="020B0604030504040204" pitchFamily="34" charset="0"/>
                <a:ea typeface="Tahoma" panose="020B0604030504040204" pitchFamily="34" charset="0"/>
                <a:cs typeface="Tahoma" panose="020B0604030504040204" pitchFamily="34" charset="0"/>
              </a:rPr>
              <a:t>افضل سعر متوفر يمكن للأشخاص والمستثمرين ان يشتروا به عملة الأساس مقابل عملة التسعير.</a:t>
            </a:r>
            <a:endParaRPr lang="fr-DZ" sz="2400" dirty="0">
              <a:latin typeface="Tahoma" panose="020B0604030504040204" pitchFamily="34" charset="0"/>
              <a:ea typeface="Tahoma" panose="020B0604030504040204" pitchFamily="34" charset="0"/>
              <a:cs typeface="Tahoma" panose="020B0604030504040204" pitchFamily="34" charset="0"/>
            </a:endParaRPr>
          </a:p>
          <a:p>
            <a:pPr marL="342900" lvl="0" indent="-342900" algn="r" rtl="1">
              <a:lnSpc>
                <a:spcPct val="150000"/>
              </a:lnSpc>
              <a:spcAft>
                <a:spcPts val="0"/>
              </a:spcAft>
              <a:buFont typeface="Symbol" pitchFamily="2" charset="2"/>
              <a:buChar char=""/>
            </a:pPr>
            <a:r>
              <a:rPr lang="ar-SA" sz="2400" b="1" dirty="0">
                <a:latin typeface="Tahoma" panose="020B0604030504040204" pitchFamily="34" charset="0"/>
                <a:ea typeface="Tahoma" panose="020B0604030504040204" pitchFamily="34" charset="0"/>
                <a:cs typeface="Tahoma" panose="020B0604030504040204" pitchFamily="34" charset="0"/>
              </a:rPr>
              <a:t>سعر الشراء او سعر العرض (</a:t>
            </a:r>
            <a:r>
              <a:rPr lang="fr-FR" sz="2400" b="1" dirty="0" err="1">
                <a:latin typeface="Tahoma" panose="020B0604030504040204" pitchFamily="34" charset="0"/>
                <a:ea typeface="Tahoma" panose="020B0604030504040204" pitchFamily="34" charset="0"/>
                <a:cs typeface="Tahoma" panose="020B0604030504040204" pitchFamily="34" charset="0"/>
              </a:rPr>
              <a:t>Bid</a:t>
            </a:r>
            <a:r>
              <a:rPr lang="fr-FR" sz="2400" b="1" dirty="0">
                <a:latin typeface="Tahoma" panose="020B0604030504040204" pitchFamily="34" charset="0"/>
                <a:ea typeface="Tahoma" panose="020B0604030504040204" pitchFamily="34" charset="0"/>
                <a:cs typeface="Tahoma" panose="020B0604030504040204" pitchFamily="34" charset="0"/>
              </a:rPr>
              <a:t> </a:t>
            </a:r>
            <a:r>
              <a:rPr lang="fr-FR" sz="2400" b="1" dirty="0" err="1">
                <a:latin typeface="Tahoma" panose="020B0604030504040204" pitchFamily="34" charset="0"/>
                <a:ea typeface="Tahoma" panose="020B0604030504040204" pitchFamily="34" charset="0"/>
                <a:cs typeface="Tahoma" panose="020B0604030504040204" pitchFamily="34" charset="0"/>
              </a:rPr>
              <a:t>price</a:t>
            </a:r>
            <a:r>
              <a:rPr lang="ar-SA" sz="2400" b="1" dirty="0">
                <a:latin typeface="Tahoma" panose="020B0604030504040204" pitchFamily="34" charset="0"/>
                <a:ea typeface="Tahoma" panose="020B0604030504040204" pitchFamily="34" charset="0"/>
                <a:cs typeface="Tahoma" panose="020B0604030504040204" pitchFamily="34" charset="0"/>
              </a:rPr>
              <a:t>): </a:t>
            </a:r>
            <a:r>
              <a:rPr lang="ar-SA" sz="2400" dirty="0">
                <a:latin typeface="Tahoma" panose="020B0604030504040204" pitchFamily="34" charset="0"/>
                <a:ea typeface="Tahoma" panose="020B0604030504040204" pitchFamily="34" charset="0"/>
                <a:cs typeface="Tahoma" panose="020B0604030504040204" pitchFamily="34" charset="0"/>
              </a:rPr>
              <a:t>هو السعر الذي يشتري به وسيط التداول عملة الأساس مقابل عملة التسعير، بمنظور آخر او بعبارة أخرى سعر العرض </a:t>
            </a:r>
            <a:r>
              <a:rPr lang="ar-SA" sz="2400" dirty="0">
                <a:highlight>
                  <a:srgbClr val="FFFF00"/>
                </a:highlight>
                <a:latin typeface="Tahoma" panose="020B0604030504040204" pitchFamily="34" charset="0"/>
                <a:ea typeface="Tahoma" panose="020B0604030504040204" pitchFamily="34" charset="0"/>
                <a:cs typeface="Tahoma" panose="020B0604030504040204" pitchFamily="34" charset="0"/>
              </a:rPr>
              <a:t>(</a:t>
            </a:r>
            <a:r>
              <a:rPr lang="fr-FR" sz="2400" dirty="0" err="1">
                <a:highlight>
                  <a:srgbClr val="FFFF00"/>
                </a:highlight>
                <a:latin typeface="Tahoma" panose="020B0604030504040204" pitchFamily="34" charset="0"/>
                <a:ea typeface="Tahoma" panose="020B0604030504040204" pitchFamily="34" charset="0"/>
                <a:cs typeface="Tahoma" panose="020B0604030504040204" pitchFamily="34" charset="0"/>
              </a:rPr>
              <a:t>Bid</a:t>
            </a:r>
            <a:r>
              <a:rPr lang="fr-FR" sz="240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fr-FR" sz="2400" dirty="0" err="1">
                <a:highlight>
                  <a:srgbClr val="FFFF00"/>
                </a:highlight>
                <a:latin typeface="Tahoma" panose="020B0604030504040204" pitchFamily="34" charset="0"/>
                <a:ea typeface="Tahoma" panose="020B0604030504040204" pitchFamily="34" charset="0"/>
                <a:cs typeface="Tahoma" panose="020B0604030504040204" pitchFamily="34" charset="0"/>
              </a:rPr>
              <a:t>price</a:t>
            </a:r>
            <a:r>
              <a:rPr lang="ar-SA" sz="240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ar-SA" sz="2400" dirty="0">
                <a:latin typeface="Tahoma" panose="020B0604030504040204" pitchFamily="34" charset="0"/>
                <a:ea typeface="Tahoma" panose="020B0604030504040204" pitchFamily="34" charset="0"/>
                <a:cs typeface="Tahoma" panose="020B0604030504040204" pitchFamily="34" charset="0"/>
              </a:rPr>
              <a:t>هو افضل سعر متوفر يمكن للأشخاص والمستثمرين ان يبيعوا به عملة الأساس للسوق.</a:t>
            </a:r>
            <a:endParaRPr lang="fr-DZ" sz="24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A019D514-F2C8-B64D-A18E-2CCB67D8A800}"/>
              </a:ext>
            </a:extLst>
          </p:cNvPr>
          <p:cNvSpPr>
            <a:spLocks noGrp="1"/>
          </p:cNvSpPr>
          <p:nvPr>
            <p:ph type="dt" sz="half" idx="10"/>
          </p:nvPr>
        </p:nvSpPr>
        <p:spPr>
          <a:xfrm>
            <a:off x="7770811" y="6248399"/>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D18BB08E-5EEA-4040-BAC4-B46D0C44FDDF}"/>
              </a:ext>
            </a:extLst>
          </p:cNvPr>
          <p:cNvSpPr>
            <a:spLocks noGrp="1"/>
          </p:cNvSpPr>
          <p:nvPr>
            <p:ph type="ftr" sz="quarter" idx="11"/>
          </p:nvPr>
        </p:nvSpPr>
        <p:spPr>
          <a:xfrm>
            <a:off x="685801" y="6248400"/>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FB013673-B158-1C42-B605-8A6B8219716A}"/>
              </a:ext>
            </a:extLst>
          </p:cNvPr>
          <p:cNvSpPr>
            <a:spLocks noGrp="1"/>
          </p:cNvSpPr>
          <p:nvPr>
            <p:ph type="sldNum" sz="quarter" idx="12"/>
          </p:nvPr>
        </p:nvSpPr>
        <p:spPr>
          <a:xfrm>
            <a:off x="10514011" y="6142284"/>
            <a:ext cx="764215" cy="365125"/>
          </a:xfrm>
        </p:spPr>
        <p:txBody>
          <a:bodyPr/>
          <a:lstStyle/>
          <a:p>
            <a:fld id="{97B7C08A-A0FE-491C-86B9-ADFCCADE159A}" type="slidenum">
              <a:rPr lang="fr-FR" smtClean="0"/>
              <a:t>15</a:t>
            </a:fld>
            <a:endParaRPr lang="fr-FR" dirty="0"/>
          </a:p>
        </p:txBody>
      </p:sp>
    </p:spTree>
    <p:extLst>
      <p:ext uri="{BB962C8B-B14F-4D97-AF65-F5344CB8AC3E}">
        <p14:creationId xmlns:p14="http://schemas.microsoft.com/office/powerpoint/2010/main" val="3167493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A28F55-7D76-574A-B509-98A37EE3D65E}"/>
              </a:ext>
            </a:extLst>
          </p:cNvPr>
          <p:cNvSpPr>
            <a:spLocks noGrp="1"/>
          </p:cNvSpPr>
          <p:nvPr>
            <p:ph type="title"/>
          </p:nvPr>
        </p:nvSpPr>
        <p:spPr/>
        <p:txBody>
          <a:bodyPr/>
          <a:lstStyle/>
          <a:p>
            <a:pPr marL="742950" indent="-742950" rtl="1">
              <a:buFont typeface="+mj-lt"/>
              <a:buAutoNum type="arabicPeriod" startAt="5"/>
            </a:pPr>
            <a:r>
              <a:rPr lang="ar-DZ" dirty="0">
                <a:latin typeface="Tahoma" panose="020B0604030504040204" pitchFamily="34" charset="0"/>
                <a:ea typeface="Tahoma" panose="020B0604030504040204" pitchFamily="34" charset="0"/>
                <a:cs typeface="Tahoma" panose="020B0604030504040204" pitchFamily="34" charset="0"/>
              </a:rPr>
              <a:t>طرق تسعير الصرف</a:t>
            </a:r>
            <a:endParaRPr lang="fr-DZ" dirty="0"/>
          </a:p>
        </p:txBody>
      </p:sp>
      <p:sp>
        <p:nvSpPr>
          <p:cNvPr id="3" name="Espace réservé du contenu 2">
            <a:extLst>
              <a:ext uri="{FF2B5EF4-FFF2-40B4-BE49-F238E27FC236}">
                <a16:creationId xmlns:a16="http://schemas.microsoft.com/office/drawing/2014/main" id="{E85A54D1-F2C8-CB4D-8E60-7F0E4A95499F}"/>
              </a:ext>
            </a:extLst>
          </p:cNvPr>
          <p:cNvSpPr>
            <a:spLocks noGrp="1"/>
          </p:cNvSpPr>
          <p:nvPr>
            <p:ph idx="1"/>
          </p:nvPr>
        </p:nvSpPr>
        <p:spPr/>
        <p:txBody>
          <a:bodyPr>
            <a:normAutofit fontScale="92500"/>
          </a:bodyPr>
          <a:lstStyle/>
          <a:p>
            <a:pPr marL="342900" lvl="0" indent="-342900" algn="r" rtl="1">
              <a:lnSpc>
                <a:spcPct val="150000"/>
              </a:lnSpc>
              <a:spcAft>
                <a:spcPts val="0"/>
              </a:spcAft>
              <a:buFont typeface="Symbol" pitchFamily="2" charset="2"/>
              <a:buChar char=""/>
            </a:pPr>
            <a:r>
              <a:rPr lang="ar-DZ" sz="2800" dirty="0">
                <a:latin typeface="Tahoma" panose="020B0604030504040204" pitchFamily="34" charset="0"/>
                <a:ea typeface="Tahoma" panose="020B0604030504040204" pitchFamily="34" charset="0"/>
                <a:cs typeface="Tahoma" panose="020B0604030504040204" pitchFamily="34" charset="0"/>
              </a:rPr>
              <a:t>ويختلف سعر الشراء عن سعر البيع بمقدار بسيط، ويسمى هذا المقدار بهامش الربح (</a:t>
            </a:r>
            <a:r>
              <a:rPr lang="fr-FR" sz="2800" dirty="0">
                <a:latin typeface="Tahoma" panose="020B0604030504040204" pitchFamily="34" charset="0"/>
                <a:ea typeface="Tahoma" panose="020B0604030504040204" pitchFamily="34" charset="0"/>
                <a:cs typeface="Tahoma" panose="020B0604030504040204" pitchFamily="34" charset="0"/>
              </a:rPr>
              <a:t>spread</a:t>
            </a:r>
            <a:r>
              <a:rPr lang="ar-DZ" sz="2800" dirty="0">
                <a:latin typeface="Tahoma" panose="020B0604030504040204" pitchFamily="34" charset="0"/>
                <a:ea typeface="Tahoma" panose="020B0604030504040204" pitchFamily="34" charset="0"/>
                <a:cs typeface="Tahoma" panose="020B0604030504040204" pitchFamily="34" charset="0"/>
              </a:rPr>
              <a:t>), وهو الهامش الربحي للطرف الذي ينفذ عملية الشراء أو البيع كالبنك أو شركة الوساطة أو مكتب الصرافة أو غيره ويمكن معرفة حجم الفارق السعري او الهامش عن طريق المعادلة الآتية</a:t>
            </a:r>
          </a:p>
          <a:p>
            <a:pPr marL="742950" indent="-457200" algn="r" rtl="1">
              <a:spcAft>
                <a:spcPts val="0"/>
              </a:spcAft>
              <a:buClr>
                <a:prstClr val="white"/>
              </a:buClr>
            </a:pPr>
            <a:r>
              <a:rPr lang="fr-FR" sz="2800" dirty="0">
                <a:latin typeface="Tahoma" panose="020B0604030504040204" pitchFamily="34" charset="0"/>
                <a:ea typeface="Tahoma" panose="020B0604030504040204" pitchFamily="34" charset="0"/>
                <a:cs typeface="Tahoma" panose="020B0604030504040204" pitchFamily="34" charset="0"/>
              </a:rPr>
              <a:t>= Spread</a:t>
            </a:r>
            <a:r>
              <a:rPr lang="ar-DZ" sz="2800" dirty="0">
                <a:latin typeface="Tahoma" panose="020B0604030504040204" pitchFamily="34" charset="0"/>
                <a:ea typeface="Tahoma" panose="020B0604030504040204" pitchFamily="34" charset="0"/>
                <a:cs typeface="Tahoma" panose="020B0604030504040204" pitchFamily="34" charset="0"/>
              </a:rPr>
              <a:t> </a:t>
            </a:r>
            <a:r>
              <a:rPr lang="fr-FR" sz="2800" dirty="0" err="1">
                <a:latin typeface="Tahoma" panose="020B0604030504040204" pitchFamily="34" charset="0"/>
                <a:ea typeface="Tahoma" panose="020B0604030504040204" pitchFamily="34" charset="0"/>
                <a:cs typeface="Tahoma" panose="020B0604030504040204" pitchFamily="34" charset="0"/>
              </a:rPr>
              <a:t>Ask</a:t>
            </a:r>
            <a:r>
              <a:rPr lang="fr-FR" sz="2800" dirty="0">
                <a:latin typeface="Tahoma" panose="020B0604030504040204" pitchFamily="34" charset="0"/>
                <a:ea typeface="Tahoma" panose="020B0604030504040204" pitchFamily="34" charset="0"/>
                <a:cs typeface="Tahoma" panose="020B0604030504040204" pitchFamily="34" charset="0"/>
              </a:rPr>
              <a:t> rate – </a:t>
            </a:r>
            <a:r>
              <a:rPr lang="fr-FR" sz="2800" dirty="0" err="1">
                <a:latin typeface="Tahoma" panose="020B0604030504040204" pitchFamily="34" charset="0"/>
                <a:ea typeface="Tahoma" panose="020B0604030504040204" pitchFamily="34" charset="0"/>
                <a:cs typeface="Tahoma" panose="020B0604030504040204" pitchFamily="34" charset="0"/>
              </a:rPr>
              <a:t>Bid</a:t>
            </a:r>
            <a:r>
              <a:rPr lang="fr-FR" sz="2800" dirty="0">
                <a:latin typeface="Tahoma" panose="020B0604030504040204" pitchFamily="34" charset="0"/>
                <a:ea typeface="Tahoma" panose="020B0604030504040204" pitchFamily="34" charset="0"/>
                <a:cs typeface="Tahoma" panose="020B0604030504040204" pitchFamily="34" charset="0"/>
              </a:rPr>
              <a:t> rate</a:t>
            </a:r>
            <a:endParaRPr lang="ar-DZ" sz="2800" dirty="0">
              <a:latin typeface="Tahoma" panose="020B0604030504040204" pitchFamily="34" charset="0"/>
              <a:ea typeface="Tahoma" panose="020B0604030504040204" pitchFamily="34" charset="0"/>
              <a:cs typeface="Tahoma" panose="020B0604030504040204" pitchFamily="34" charset="0"/>
            </a:endParaRPr>
          </a:p>
          <a:p>
            <a:pPr marL="742950" indent="-457200" algn="r" rtl="1">
              <a:spcAft>
                <a:spcPts val="0"/>
              </a:spcAft>
              <a:buClr>
                <a:prstClr val="white"/>
              </a:buClr>
            </a:pPr>
            <a:endParaRPr lang="ar-DZ" sz="1100" dirty="0">
              <a:solidFill>
                <a:prstClr val="white"/>
              </a:solidFill>
              <a:latin typeface="Tahoma" panose="020B0604030504040204" pitchFamily="34" charset="0"/>
              <a:ea typeface="Tahoma" panose="020B0604030504040204" pitchFamily="34" charset="0"/>
              <a:cs typeface="Tahoma" panose="020B0604030504040204" pitchFamily="34" charset="0"/>
            </a:endParaRPr>
          </a:p>
          <a:p>
            <a:endParaRPr lang="fr-DZ" dirty="0"/>
          </a:p>
        </p:txBody>
      </p:sp>
      <p:sp>
        <p:nvSpPr>
          <p:cNvPr id="4" name="Espace réservé de la date 3">
            <a:extLst>
              <a:ext uri="{FF2B5EF4-FFF2-40B4-BE49-F238E27FC236}">
                <a16:creationId xmlns:a16="http://schemas.microsoft.com/office/drawing/2014/main" id="{360A6A3E-98FF-9047-A2EE-AADE35CF1202}"/>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EE1BDA62-B239-1643-9F44-60C87E48F80C}"/>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D8BB1D5F-2815-0B4B-ADDF-02EAB0AF667A}"/>
              </a:ext>
            </a:extLst>
          </p:cNvPr>
          <p:cNvSpPr>
            <a:spLocks noGrp="1"/>
          </p:cNvSpPr>
          <p:nvPr>
            <p:ph type="sldNum" sz="quarter" idx="12"/>
          </p:nvPr>
        </p:nvSpPr>
        <p:spPr/>
        <p:txBody>
          <a:bodyPr/>
          <a:lstStyle/>
          <a:p>
            <a:fld id="{97B7C08A-A0FE-491C-86B9-ADFCCADE159A}" type="slidenum">
              <a:rPr lang="fr-FR" smtClean="0"/>
              <a:t>16</a:t>
            </a:fld>
            <a:endParaRPr lang="fr-FR"/>
          </a:p>
        </p:txBody>
      </p:sp>
    </p:spTree>
    <p:extLst>
      <p:ext uri="{BB962C8B-B14F-4D97-AF65-F5344CB8AC3E}">
        <p14:creationId xmlns:p14="http://schemas.microsoft.com/office/powerpoint/2010/main" val="58007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0287" y="392625"/>
            <a:ext cx="10131425" cy="858592"/>
          </a:xfrm>
        </p:spPr>
        <p:txBody>
          <a:bodyPr>
            <a:normAutofit/>
          </a:bodyPr>
          <a:lstStyle/>
          <a:p>
            <a:pPr marL="742950" indent="-742950" algn="ctr" rtl="1">
              <a:buFont typeface="+mj-lt"/>
              <a:buAutoNum type="arabicPeriod" startAt="5"/>
            </a:pPr>
            <a:r>
              <a:rPr lang="ar-DZ" sz="4000" dirty="0">
                <a:latin typeface="Tahoma" panose="020B0604030504040204" pitchFamily="34" charset="0"/>
                <a:ea typeface="Tahoma" panose="020B0604030504040204" pitchFamily="34" charset="0"/>
                <a:cs typeface="Tahoma" panose="020B0604030504040204" pitchFamily="34" charset="0"/>
              </a:rPr>
              <a:t>طرق تسعير الصرف</a:t>
            </a:r>
            <a:endParaRPr lang="fr-FR" dirty="0"/>
          </a:p>
        </p:txBody>
      </p:sp>
      <p:sp>
        <p:nvSpPr>
          <p:cNvPr id="5" name="Espace réservé du contenu 4"/>
          <p:cNvSpPr>
            <a:spLocks noGrp="1"/>
          </p:cNvSpPr>
          <p:nvPr>
            <p:ph idx="1"/>
          </p:nvPr>
        </p:nvSpPr>
        <p:spPr>
          <a:xfrm>
            <a:off x="763293" y="1251217"/>
            <a:ext cx="10937928" cy="5389808"/>
          </a:xfrm>
        </p:spPr>
        <p:txBody>
          <a:bodyPr>
            <a:noAutofit/>
          </a:bodyPr>
          <a:lstStyle/>
          <a:p>
            <a:pPr algn="r" rtl="1"/>
            <a:r>
              <a:rPr lang="ar-DZ" sz="2800" dirty="0">
                <a:latin typeface="Tahoma" panose="020B0604030504040204" pitchFamily="34" charset="0"/>
                <a:ea typeface="Tahoma" panose="020B0604030504040204" pitchFamily="34" charset="0"/>
                <a:cs typeface="Tahoma" panose="020B0604030504040204" pitchFamily="34" charset="0"/>
              </a:rPr>
              <a:t>وشركات الوساطة بالمتاجرة بالعملة والبنوك ستبيعك العملة بسعر وتشتريها منك بسعر أقل قليلاً ويكون هذا الفارق هو ربحها . لذلك عندما تتاجر بالعملات ستجد أن أسعار أي عملة تأتي بأزواج : سعر للبيع و سعر للشراء .</a:t>
            </a:r>
          </a:p>
          <a:p>
            <a:pPr lvl="1" algn="r" rtl="1"/>
            <a:r>
              <a:rPr lang="ar-DZ" sz="2600" dirty="0">
                <a:latin typeface="Tahoma" panose="020B0604030504040204" pitchFamily="34" charset="0"/>
                <a:ea typeface="Tahoma" panose="020B0604030504040204" pitchFamily="34" charset="0"/>
                <a:cs typeface="Tahoma" panose="020B0604030504040204" pitchFamily="34" charset="0"/>
              </a:rPr>
              <a:t>فمثلاً : سيكون سعر اليورو مقابل الدولار </a:t>
            </a:r>
            <a:r>
              <a:rPr lang="fr-FR" sz="2600" dirty="0">
                <a:latin typeface="Tahoma" panose="020B0604030504040204" pitchFamily="34" charset="0"/>
                <a:ea typeface="Tahoma" panose="020B0604030504040204" pitchFamily="34" charset="0"/>
                <a:cs typeface="Tahoma" panose="020B0604030504040204" pitchFamily="34" charset="0"/>
              </a:rPr>
              <a:t>EUR /USD 1,11/1,118</a:t>
            </a:r>
            <a:r>
              <a:rPr lang="ar-DZ" sz="2600" dirty="0">
                <a:latin typeface="Tahoma" panose="020B0604030504040204" pitchFamily="34" charset="0"/>
                <a:ea typeface="Tahoma" panose="020B0604030504040204" pitchFamily="34" charset="0"/>
                <a:cs typeface="Tahoma" panose="020B0604030504040204" pitchFamily="34" charset="0"/>
              </a:rPr>
              <a:t>أي لو كان لديك يورو وتريد بيعه لها مقابل الدولار , فستشتريه منك وتدفع لك </a:t>
            </a:r>
            <a:r>
              <a:rPr lang="fr-FR" sz="2600" dirty="0">
                <a:latin typeface="Tahoma" panose="020B0604030504040204" pitchFamily="34" charset="0"/>
                <a:ea typeface="Tahoma" panose="020B0604030504040204" pitchFamily="34" charset="0"/>
                <a:cs typeface="Tahoma" panose="020B0604030504040204" pitchFamily="34" charset="0"/>
              </a:rPr>
              <a:t>1,11</a:t>
            </a:r>
            <a:r>
              <a:rPr lang="ar-DZ" sz="2600" dirty="0">
                <a:latin typeface="Tahoma" panose="020B0604030504040204" pitchFamily="34" charset="0"/>
                <a:ea typeface="Tahoma" panose="020B0604030504040204" pitchFamily="34" charset="0"/>
                <a:cs typeface="Tahoma" panose="020B0604030504040204" pitchFamily="34" charset="0"/>
              </a:rPr>
              <a:t>$ </a:t>
            </a:r>
            <a:r>
              <a:rPr lang="fr-FR" sz="2600" dirty="0">
                <a:latin typeface="Tahoma" panose="020B0604030504040204" pitchFamily="34" charset="0"/>
                <a:ea typeface="Tahoma" panose="020B0604030504040204" pitchFamily="34" charset="0"/>
                <a:cs typeface="Tahoma" panose="020B0604030504040204" pitchFamily="34" charset="0"/>
              </a:rPr>
              <a:t>(</a:t>
            </a:r>
            <a:r>
              <a:rPr lang="fr-FR" sz="2600" dirty="0" err="1">
                <a:latin typeface="Tahoma" panose="020B0604030504040204" pitchFamily="34" charset="0"/>
                <a:ea typeface="Tahoma" panose="020B0604030504040204" pitchFamily="34" charset="0"/>
                <a:cs typeface="Tahoma" panose="020B0604030504040204" pitchFamily="34" charset="0"/>
              </a:rPr>
              <a:t>bid</a:t>
            </a:r>
            <a:r>
              <a:rPr lang="fr-FR" sz="2600" dirty="0">
                <a:latin typeface="Tahoma" panose="020B0604030504040204" pitchFamily="34" charset="0"/>
                <a:ea typeface="Tahoma" panose="020B0604030504040204" pitchFamily="34" charset="0"/>
                <a:cs typeface="Tahoma" panose="020B0604030504040204" pitchFamily="34" charset="0"/>
              </a:rPr>
              <a:t> rate)</a:t>
            </a:r>
            <a:r>
              <a:rPr lang="ar-DZ" sz="2600" dirty="0">
                <a:latin typeface="Tahoma" panose="020B0604030504040204" pitchFamily="34" charset="0"/>
                <a:ea typeface="Tahoma" panose="020B0604030504040204" pitchFamily="34" charset="0"/>
                <a:cs typeface="Tahoma" panose="020B0604030504040204" pitchFamily="34" charset="0"/>
              </a:rPr>
              <a:t> . أما لو كنت تريد أن تشتري اليورو مقابل الدولار , فعليك أن تدفع مقابل كل يورو </a:t>
            </a:r>
            <a:r>
              <a:rPr lang="fr-FR" sz="2600" dirty="0">
                <a:latin typeface="Tahoma" panose="020B0604030504040204" pitchFamily="34" charset="0"/>
                <a:ea typeface="Tahoma" panose="020B0604030504040204" pitchFamily="34" charset="0"/>
                <a:cs typeface="Tahoma" panose="020B0604030504040204" pitchFamily="34" charset="0"/>
              </a:rPr>
              <a:t>1,118</a:t>
            </a:r>
            <a:r>
              <a:rPr lang="ar-DZ" sz="2600" dirty="0">
                <a:latin typeface="Tahoma" panose="020B0604030504040204" pitchFamily="34" charset="0"/>
                <a:ea typeface="Tahoma" panose="020B0604030504040204" pitchFamily="34" charset="0"/>
                <a:cs typeface="Tahoma" panose="020B0604030504040204" pitchFamily="34" charset="0"/>
              </a:rPr>
              <a:t>$ </a:t>
            </a:r>
            <a:r>
              <a:rPr lang="fr-FR" sz="2600" dirty="0">
                <a:latin typeface="Tahoma" panose="020B0604030504040204" pitchFamily="34" charset="0"/>
                <a:ea typeface="Tahoma" panose="020B0604030504040204" pitchFamily="34" charset="0"/>
                <a:cs typeface="Tahoma" panose="020B0604030504040204" pitchFamily="34" charset="0"/>
              </a:rPr>
              <a:t>(</a:t>
            </a:r>
            <a:r>
              <a:rPr lang="fr-FR" sz="2600" dirty="0" err="1">
                <a:latin typeface="Tahoma" panose="020B0604030504040204" pitchFamily="34" charset="0"/>
                <a:ea typeface="Tahoma" panose="020B0604030504040204" pitchFamily="34" charset="0"/>
                <a:cs typeface="Tahoma" panose="020B0604030504040204" pitchFamily="34" charset="0"/>
              </a:rPr>
              <a:t>ask</a:t>
            </a:r>
            <a:r>
              <a:rPr lang="fr-FR" sz="2600" dirty="0">
                <a:latin typeface="Tahoma" panose="020B0604030504040204" pitchFamily="34" charset="0"/>
                <a:ea typeface="Tahoma" panose="020B0604030504040204" pitchFamily="34" charset="0"/>
                <a:cs typeface="Tahoma" panose="020B0604030504040204" pitchFamily="34" charset="0"/>
              </a:rPr>
              <a:t> rate)</a:t>
            </a:r>
            <a:r>
              <a:rPr lang="ar-DZ" sz="2600" dirty="0">
                <a:latin typeface="Tahoma" panose="020B0604030504040204" pitchFamily="34" charset="0"/>
                <a:ea typeface="Tahoma" panose="020B0604030504040204" pitchFamily="34" charset="0"/>
                <a:cs typeface="Tahoma" panose="020B0604030504040204" pitchFamily="34" charset="0"/>
              </a:rPr>
              <a:t> . </a:t>
            </a:r>
          </a:p>
          <a:p>
            <a:pPr algn="r" rtl="1">
              <a:buClr>
                <a:prstClr val="white"/>
              </a:buClr>
            </a:pPr>
            <a:r>
              <a:rPr lang="ar-DZ" sz="2800" dirty="0">
                <a:latin typeface="Tahoma" panose="020B0604030504040204" pitchFamily="34" charset="0"/>
                <a:ea typeface="Tahoma" panose="020B0604030504040204" pitchFamily="34" charset="0"/>
                <a:cs typeface="Tahoma" panose="020B0604030504040204" pitchFamily="34" charset="0"/>
              </a:rPr>
              <a:t>وبالتالي سعر البيع - سعر الشراء = الفارق السعري أو هامش</a:t>
            </a:r>
            <a:endParaRPr lang="fr-FR" sz="2800" dirty="0">
              <a:latin typeface="Tahoma" panose="020B0604030504040204" pitchFamily="34" charset="0"/>
              <a:ea typeface="Tahoma" panose="020B0604030504040204" pitchFamily="34" charset="0"/>
              <a:cs typeface="Tahoma" panose="020B0604030504040204" pitchFamily="34" charset="0"/>
            </a:endParaRPr>
          </a:p>
          <a:p>
            <a:pPr lvl="0" algn="r" rtl="1">
              <a:buClr>
                <a:prstClr val="white"/>
              </a:buClr>
            </a:pPr>
            <a:r>
              <a:rPr lang="ar-DZ" sz="2800" dirty="0">
                <a:latin typeface="Tahoma" panose="020B0604030504040204" pitchFamily="34" charset="0"/>
                <a:ea typeface="Tahoma" panose="020B0604030504040204" pitchFamily="34" charset="0"/>
                <a:cs typeface="Tahoma" panose="020B0604030504040204" pitchFamily="34" charset="0"/>
              </a:rPr>
              <a:t> الربح</a:t>
            </a:r>
            <a:r>
              <a:rPr lang="fr-FR" sz="2800" dirty="0">
                <a:latin typeface="Tahoma" panose="020B0604030504040204" pitchFamily="34" charset="0"/>
                <a:ea typeface="Tahoma" panose="020B0604030504040204" pitchFamily="34" charset="0"/>
                <a:cs typeface="Tahoma" panose="020B0604030504040204" pitchFamily="34" charset="0"/>
              </a:rPr>
              <a:t>  1,11-1,118 </a:t>
            </a:r>
            <a:r>
              <a:rPr lang="ar-DZ" sz="2800" dirty="0">
                <a:latin typeface="Tahoma" panose="020B0604030504040204" pitchFamily="34" charset="0"/>
                <a:ea typeface="Tahoma" panose="020B0604030504040204" pitchFamily="34" charset="0"/>
                <a:cs typeface="Tahoma" panose="020B0604030504040204" pitchFamily="34" charset="0"/>
              </a:rPr>
              <a:t>= </a:t>
            </a:r>
            <a:r>
              <a:rPr lang="fr-FR" sz="2800" dirty="0">
                <a:latin typeface="Tahoma" panose="020B0604030504040204" pitchFamily="34" charset="0"/>
                <a:ea typeface="Tahoma" panose="020B0604030504040204" pitchFamily="34" charset="0"/>
                <a:cs typeface="Tahoma" panose="020B0604030504040204" pitchFamily="34" charset="0"/>
              </a:rPr>
              <a:t>0,008</a:t>
            </a:r>
            <a:r>
              <a:rPr lang="ar-SA" sz="2800" dirty="0">
                <a:latin typeface="Tahoma" panose="020B0604030504040204" pitchFamily="34" charset="0"/>
                <a:ea typeface="Tahoma" panose="020B0604030504040204" pitchFamily="34" charset="0"/>
                <a:cs typeface="Tahoma" panose="020B0604030504040204" pitchFamily="34" charset="0"/>
              </a:rPr>
              <a:t> $ </a:t>
            </a:r>
            <a:endParaRPr lang="fr-FR" sz="2800" dirty="0">
              <a:latin typeface="Tahoma" panose="020B0604030504040204" pitchFamily="34" charset="0"/>
              <a:ea typeface="Tahoma" panose="020B0604030504040204" pitchFamily="34" charset="0"/>
              <a:cs typeface="Tahoma" panose="020B0604030504040204" pitchFamily="34" charset="0"/>
            </a:endParaRPr>
          </a:p>
          <a:p>
            <a:pPr lvl="1" algn="r" rtl="1"/>
            <a:endParaRPr lang="ar-DZ" sz="26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e la date 2">
            <a:extLst>
              <a:ext uri="{FF2B5EF4-FFF2-40B4-BE49-F238E27FC236}">
                <a16:creationId xmlns:a16="http://schemas.microsoft.com/office/drawing/2014/main" id="{8A42CC09-5F9F-0840-B845-D76D0443203F}"/>
              </a:ext>
            </a:extLst>
          </p:cNvPr>
          <p:cNvSpPr>
            <a:spLocks noGrp="1"/>
          </p:cNvSpPr>
          <p:nvPr>
            <p:ph type="dt" sz="half" idx="10"/>
          </p:nvPr>
        </p:nvSpPr>
        <p:spPr>
          <a:xfrm>
            <a:off x="7770811" y="6465374"/>
            <a:ext cx="2743200" cy="365125"/>
          </a:xfrm>
        </p:spPr>
        <p:txBody>
          <a:bodyPr/>
          <a:lstStyle/>
          <a:p>
            <a:r>
              <a:rPr lang="fr-FR" dirty="0"/>
              <a:t>25/01/2021</a:t>
            </a:r>
          </a:p>
        </p:txBody>
      </p:sp>
      <p:sp>
        <p:nvSpPr>
          <p:cNvPr id="4" name="Espace réservé du pied de page 3">
            <a:extLst>
              <a:ext uri="{FF2B5EF4-FFF2-40B4-BE49-F238E27FC236}">
                <a16:creationId xmlns:a16="http://schemas.microsoft.com/office/drawing/2014/main" id="{AA0C6663-EEC7-2D4C-8975-FCBE96A3A6F8}"/>
              </a:ext>
            </a:extLst>
          </p:cNvPr>
          <p:cNvSpPr>
            <a:spLocks noGrp="1"/>
          </p:cNvSpPr>
          <p:nvPr>
            <p:ph type="ftr" sz="quarter" idx="11"/>
          </p:nvPr>
        </p:nvSpPr>
        <p:spPr>
          <a:xfrm>
            <a:off x="490779" y="6282812"/>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18C18136-FC6C-9049-B7AD-7C9CC5EFB204}"/>
              </a:ext>
            </a:extLst>
          </p:cNvPr>
          <p:cNvSpPr>
            <a:spLocks noGrp="1"/>
          </p:cNvSpPr>
          <p:nvPr>
            <p:ph type="sldNum" sz="quarter" idx="12"/>
          </p:nvPr>
        </p:nvSpPr>
        <p:spPr>
          <a:xfrm>
            <a:off x="10786525" y="6458462"/>
            <a:ext cx="764215" cy="365125"/>
          </a:xfrm>
        </p:spPr>
        <p:txBody>
          <a:bodyPr/>
          <a:lstStyle/>
          <a:p>
            <a:fld id="{97B7C08A-A0FE-491C-86B9-ADFCCADE159A}" type="slidenum">
              <a:rPr lang="fr-FR" smtClean="0"/>
              <a:t>17</a:t>
            </a:fld>
            <a:endParaRPr lang="fr-FR" dirty="0"/>
          </a:p>
        </p:txBody>
      </p:sp>
    </p:spTree>
    <p:extLst>
      <p:ext uri="{BB962C8B-B14F-4D97-AF65-F5344CB8AC3E}">
        <p14:creationId xmlns:p14="http://schemas.microsoft.com/office/powerpoint/2010/main" val="3040102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454617"/>
            <a:ext cx="10131425" cy="845713"/>
          </a:xfrm>
        </p:spPr>
        <p:txBody>
          <a:bodyPr>
            <a:normAutofit/>
          </a:bodyPr>
          <a:lstStyle/>
          <a:p>
            <a:pPr marL="742950" indent="-742950" algn="ctr" rtl="1">
              <a:buFont typeface="+mj-lt"/>
              <a:buAutoNum type="arabicPeriod" startAt="5"/>
            </a:pPr>
            <a:r>
              <a:rPr lang="ar-DZ" sz="4000" dirty="0">
                <a:latin typeface="Tahoma" panose="020B0604030504040204" pitchFamily="34" charset="0"/>
                <a:ea typeface="Tahoma" panose="020B0604030504040204" pitchFamily="34" charset="0"/>
                <a:cs typeface="Tahoma" panose="020B0604030504040204" pitchFamily="34" charset="0"/>
              </a:rPr>
              <a:t>طرق تسعير الصرف</a:t>
            </a:r>
            <a:endParaRPr lang="fr-FR" dirty="0"/>
          </a:p>
        </p:txBody>
      </p:sp>
      <p:sp>
        <p:nvSpPr>
          <p:cNvPr id="3" name="Espace réservé du contenu 2"/>
          <p:cNvSpPr>
            <a:spLocks noGrp="1"/>
          </p:cNvSpPr>
          <p:nvPr>
            <p:ph idx="1"/>
          </p:nvPr>
        </p:nvSpPr>
        <p:spPr>
          <a:xfrm>
            <a:off x="369376" y="1445016"/>
            <a:ext cx="11453247" cy="5141764"/>
          </a:xfrm>
        </p:spPr>
        <p:txBody>
          <a:bodyPr>
            <a:normAutofit fontScale="92500" lnSpcReduction="10000"/>
          </a:bodyPr>
          <a:lstStyle/>
          <a:p>
            <a:pPr lvl="0" algn="r" rtl="1">
              <a:buClr>
                <a:prstClr val="white"/>
              </a:buClr>
            </a:pPr>
            <a:r>
              <a:rPr lang="ar-DZ" sz="2800" dirty="0">
                <a:solidFill>
                  <a:schemeClr val="tx1"/>
                </a:solidFill>
                <a:latin typeface="Tahoma" panose="020B0604030504040204" pitchFamily="34" charset="0"/>
                <a:ea typeface="Tahoma" panose="020B0604030504040204" pitchFamily="34" charset="0"/>
                <a:cs typeface="Tahoma" panose="020B0604030504040204" pitchFamily="34" charset="0"/>
              </a:rPr>
              <a:t>يعتبر سعر الصرف مشتقا إذا لم تكن العملة الوطنية طرفا مباشرا في عملية الاستبدال, بمعنى إيجاد سعر عملة مقابل عملة اخرى من خلال علاقة هاتين العملتين بعملة ثالثة مشتركة كالدولار مثلا.</a:t>
            </a:r>
            <a:endParaRPr lang="fr-F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r>
              <a:rPr lang="ar-SA" sz="2800" dirty="0">
                <a:latin typeface="Tahoma" panose="020B0604030504040204" pitchFamily="34" charset="0"/>
                <a:ea typeface="Tahoma" panose="020B0604030504040204" pitchFamily="34" charset="0"/>
                <a:cs typeface="Tahoma" panose="020B0604030504040204" pitchFamily="34" charset="0"/>
              </a:rPr>
              <a:t>ليكن سائح جزائري متجه نحو الصين وهو بحاجة للعملة الصينية (اليوان الصيني) فبمأن اليوان الصيني غير متداول عالميا وبالتالي فالسائح الجزائري يجب ان يبيع أولا الدينار ليحصل على الدولار من ثم عند الوصول الى المطار في الصين يبيع الدولار للحصول على اليوان الصيني. لنفرض ان السائح بحاجة الى 6000 يوان صيني فكم يلزمه دينار للحصول على 6000 يوان؟  علما ان</a:t>
            </a:r>
          </a:p>
          <a:p>
            <a:pPr marL="342900" lvl="0" indent="-342900" algn="r" rtl="1">
              <a:lnSpc>
                <a:spcPct val="115000"/>
              </a:lnSpc>
              <a:spcAft>
                <a:spcPts val="0"/>
              </a:spcAft>
              <a:buFont typeface="Symbol" pitchFamily="2" charset="2"/>
              <a:buChar char=""/>
            </a:pPr>
            <a:r>
              <a:rPr lang="fr-FR" sz="2800" i="1" dirty="0">
                <a:latin typeface="Calibri" panose="020F0502020204030204" pitchFamily="34" charset="0"/>
                <a:ea typeface="Calibri" panose="020F0502020204030204" pitchFamily="34" charset="0"/>
                <a:cs typeface="Arial" panose="020B0604020202020204" pitchFamily="34" charset="0"/>
              </a:rPr>
              <a:t>USD CNY </a:t>
            </a:r>
            <a:r>
              <a:rPr lang="ar-SA" sz="2800" i="1" dirty="0">
                <a:latin typeface="Calibri" panose="020F0502020204030204" pitchFamily="34" charset="0"/>
                <a:ea typeface="Calibri" panose="020F0502020204030204" pitchFamily="34" charset="0"/>
              </a:rPr>
              <a:t>       البيع 6.5834   /  الشراء   6.5826 </a:t>
            </a:r>
            <a:endParaRPr lang="fr-DZ"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0"/>
              </a:spcAft>
              <a:buFont typeface="Symbol" pitchFamily="2" charset="2"/>
              <a:buChar char=""/>
            </a:pPr>
            <a:r>
              <a:rPr lang="fr-FR" sz="2800" i="1" dirty="0">
                <a:latin typeface="Calibri" panose="020F0502020204030204" pitchFamily="34" charset="0"/>
                <a:ea typeface="Calibri" panose="020F0502020204030204" pitchFamily="34" charset="0"/>
                <a:cs typeface="Arial" panose="020B0604020202020204" pitchFamily="34" charset="0"/>
              </a:rPr>
              <a:t>USD DZD</a:t>
            </a:r>
            <a:r>
              <a:rPr lang="fr-FR" sz="2800" i="1" dirty="0">
                <a:latin typeface="Arial" panose="020B0604020202020204" pitchFamily="34" charset="0"/>
                <a:ea typeface="Calibri" panose="020F0502020204030204" pitchFamily="34" charset="0"/>
                <a:cs typeface="Arial" panose="020B0604020202020204" pitchFamily="34" charset="0"/>
              </a:rPr>
              <a:t> </a:t>
            </a:r>
            <a:r>
              <a:rPr lang="fr-FR" sz="2800" i="1" dirty="0">
                <a:latin typeface="Calibri" panose="020F0502020204030204" pitchFamily="34" charset="0"/>
                <a:ea typeface="Calibri" panose="020F0502020204030204" pitchFamily="34" charset="0"/>
                <a:cs typeface="Arial" panose="020B0604020202020204" pitchFamily="34" charset="0"/>
              </a:rPr>
              <a:t>   </a:t>
            </a:r>
            <a:r>
              <a:rPr lang="ar-SA" sz="2800" i="1" dirty="0">
                <a:latin typeface="Calibri" panose="020F0502020204030204" pitchFamily="34" charset="0"/>
                <a:ea typeface="Calibri" panose="020F0502020204030204" pitchFamily="34" charset="0"/>
              </a:rPr>
              <a:t>    البيع 128.89     / الشراء   128.81</a:t>
            </a:r>
            <a:endParaRPr lang="fr-DZ" sz="2800" dirty="0">
              <a:latin typeface="Calibri" panose="020F0502020204030204" pitchFamily="34" charset="0"/>
              <a:ea typeface="Calibri" panose="020F0502020204030204" pitchFamily="34" charset="0"/>
              <a:cs typeface="Arial" panose="020B0604020202020204" pitchFamily="34" charset="0"/>
            </a:endParaRPr>
          </a:p>
          <a:p>
            <a:pPr algn="r" rtl="1"/>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A702D794-4A57-E241-A4D8-B749137A83A1}"/>
              </a:ext>
            </a:extLst>
          </p:cNvPr>
          <p:cNvSpPr>
            <a:spLocks noGrp="1"/>
          </p:cNvSpPr>
          <p:nvPr>
            <p:ph type="dt" sz="half" idx="10"/>
          </p:nvPr>
        </p:nvSpPr>
        <p:spPr>
          <a:xfrm>
            <a:off x="7770811" y="6339837"/>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8D71B6E7-83C3-8B4C-AB5D-5CF5DB8FB330}"/>
              </a:ext>
            </a:extLst>
          </p:cNvPr>
          <p:cNvSpPr>
            <a:spLocks noGrp="1"/>
          </p:cNvSpPr>
          <p:nvPr>
            <p:ph type="ftr" sz="quarter" idx="11"/>
          </p:nvPr>
        </p:nvSpPr>
        <p:spPr>
          <a:xfrm>
            <a:off x="369376" y="6255026"/>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0387F14F-0BB7-124C-9C0E-B6D3E8540313}"/>
              </a:ext>
            </a:extLst>
          </p:cNvPr>
          <p:cNvSpPr>
            <a:spLocks noGrp="1"/>
          </p:cNvSpPr>
          <p:nvPr>
            <p:ph type="sldNum" sz="quarter" idx="12"/>
          </p:nvPr>
        </p:nvSpPr>
        <p:spPr>
          <a:xfrm>
            <a:off x="10786209" y="6280746"/>
            <a:ext cx="764215" cy="365125"/>
          </a:xfrm>
        </p:spPr>
        <p:txBody>
          <a:bodyPr/>
          <a:lstStyle/>
          <a:p>
            <a:fld id="{97B7C08A-A0FE-491C-86B9-ADFCCADE159A}" type="slidenum">
              <a:rPr lang="fr-FR" smtClean="0"/>
              <a:t>18</a:t>
            </a:fld>
            <a:endParaRPr lang="fr-FR" dirty="0"/>
          </a:p>
        </p:txBody>
      </p:sp>
    </p:spTree>
    <p:extLst>
      <p:ext uri="{BB962C8B-B14F-4D97-AF65-F5344CB8AC3E}">
        <p14:creationId xmlns:p14="http://schemas.microsoft.com/office/powerpoint/2010/main" val="26131693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993E1-24B0-0F4C-9656-32C4BC70A93D}"/>
              </a:ext>
            </a:extLst>
          </p:cNvPr>
          <p:cNvSpPr>
            <a:spLocks noGrp="1"/>
          </p:cNvSpPr>
          <p:nvPr>
            <p:ph type="title"/>
          </p:nvPr>
        </p:nvSpPr>
        <p:spPr>
          <a:xfrm>
            <a:off x="913775" y="618517"/>
            <a:ext cx="10364451" cy="884819"/>
          </a:xfrm>
        </p:spPr>
        <p:txBody>
          <a:bodyPr/>
          <a:lstStyle/>
          <a:p>
            <a:pPr marL="742950" indent="-742950" rtl="1">
              <a:buFont typeface="+mj-lt"/>
              <a:buAutoNum type="arabicPeriod" startAt="5"/>
            </a:pPr>
            <a:r>
              <a:rPr lang="ar-DZ" dirty="0">
                <a:latin typeface="Tahoma" panose="020B0604030504040204" pitchFamily="34" charset="0"/>
                <a:ea typeface="Tahoma" panose="020B0604030504040204" pitchFamily="34" charset="0"/>
                <a:cs typeface="Tahoma" panose="020B0604030504040204" pitchFamily="34" charset="0"/>
              </a:rPr>
              <a:t>طرق تسعير الصرف</a:t>
            </a:r>
            <a:endParaRPr lang="fr-DZ" dirty="0"/>
          </a:p>
        </p:txBody>
      </p:sp>
      <p:sp>
        <p:nvSpPr>
          <p:cNvPr id="3" name="Espace réservé du contenu 2">
            <a:extLst>
              <a:ext uri="{FF2B5EF4-FFF2-40B4-BE49-F238E27FC236}">
                <a16:creationId xmlns:a16="http://schemas.microsoft.com/office/drawing/2014/main" id="{A998B899-458E-3746-B996-0ACDB5CF3502}"/>
              </a:ext>
            </a:extLst>
          </p:cNvPr>
          <p:cNvSpPr>
            <a:spLocks noGrp="1"/>
          </p:cNvSpPr>
          <p:nvPr>
            <p:ph idx="1"/>
          </p:nvPr>
        </p:nvSpPr>
        <p:spPr>
          <a:xfrm>
            <a:off x="913775" y="1642820"/>
            <a:ext cx="10364452" cy="4928461"/>
          </a:xfrm>
        </p:spPr>
        <p:txBody>
          <a:bodyPr>
            <a:normAutofit fontScale="92500" lnSpcReduction="20000"/>
          </a:bodyPr>
          <a:lstStyle/>
          <a:p>
            <a:pPr marR="88900" algn="r" rtl="1">
              <a:lnSpc>
                <a:spcPct val="150000"/>
              </a:lnSpc>
              <a:spcAft>
                <a:spcPts val="800"/>
              </a:spcAft>
            </a:pPr>
            <a:r>
              <a:rPr lang="ar-SA" sz="3000" dirty="0">
                <a:latin typeface="Tahoma" panose="020B0604030504040204" pitchFamily="34" charset="0"/>
                <a:ea typeface="Tahoma" panose="020B0604030504040204" pitchFamily="34" charset="0"/>
                <a:cs typeface="Tahoma" panose="020B0604030504040204" pitchFamily="34" charset="0"/>
              </a:rPr>
              <a:t>لحل هذه الحالة نحتاج لحساب سعر الصرف بين اليوان الصيني والدينار الجزائري – سعر الصرف المشتق- يعني هنا السائح يقوم بشراء الدولار يدفع 128.89 دينار للحصول على دولار واحد ثم عند الوصول الى الصين يبيع الدولار للحصول على اليوان ويحصل على 6.5826 يوان مقابل كل دينار ومن هنا يمكننا استخراج سعر الصرف الذي خضع له السائح 1يوان=19.5804 دينار اي يلزم 19.5804 دينار للحصول على يوان واحد ومنه للحصول على 6000 يوان يلزم للسائح بيع 117482.4 دينار.</a:t>
            </a:r>
            <a:endParaRPr lang="fr-DZ" sz="2600" dirty="0">
              <a:latin typeface="Tahoma" panose="020B0604030504040204" pitchFamily="34" charset="0"/>
              <a:ea typeface="Tahoma" panose="020B0604030504040204" pitchFamily="34" charset="0"/>
              <a:cs typeface="Tahoma" panose="020B0604030504040204" pitchFamily="34" charset="0"/>
            </a:endParaRP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fr-DZ" sz="2400" dirty="0"/>
          </a:p>
        </p:txBody>
      </p:sp>
      <p:sp>
        <p:nvSpPr>
          <p:cNvPr id="4" name="Espace réservé de la date 3">
            <a:extLst>
              <a:ext uri="{FF2B5EF4-FFF2-40B4-BE49-F238E27FC236}">
                <a16:creationId xmlns:a16="http://schemas.microsoft.com/office/drawing/2014/main" id="{1FBF988C-C124-0E48-85F9-727E814E60EF}"/>
              </a:ext>
            </a:extLst>
          </p:cNvPr>
          <p:cNvSpPr>
            <a:spLocks noGrp="1"/>
          </p:cNvSpPr>
          <p:nvPr>
            <p:ph type="dt" sz="half" idx="10"/>
          </p:nvPr>
        </p:nvSpPr>
        <p:spPr>
          <a:xfrm>
            <a:off x="7678736" y="6219605"/>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F44662FA-0CDB-9040-845A-BA8A4535E085}"/>
              </a:ext>
            </a:extLst>
          </p:cNvPr>
          <p:cNvSpPr>
            <a:spLocks noGrp="1"/>
          </p:cNvSpPr>
          <p:nvPr>
            <p:ph type="ftr" sz="quarter" idx="11"/>
          </p:nvPr>
        </p:nvSpPr>
        <p:spPr>
          <a:xfrm>
            <a:off x="913773" y="6164109"/>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4B96BD10-460C-1647-9354-C9038B79EBFD}"/>
              </a:ext>
            </a:extLst>
          </p:cNvPr>
          <p:cNvSpPr>
            <a:spLocks noGrp="1"/>
          </p:cNvSpPr>
          <p:nvPr>
            <p:ph type="sldNum" sz="quarter" idx="12"/>
          </p:nvPr>
        </p:nvSpPr>
        <p:spPr>
          <a:xfrm>
            <a:off x="10606087" y="6241774"/>
            <a:ext cx="764215" cy="365125"/>
          </a:xfrm>
        </p:spPr>
        <p:txBody>
          <a:bodyPr/>
          <a:lstStyle/>
          <a:p>
            <a:fld id="{97B7C08A-A0FE-491C-86B9-ADFCCADE159A}" type="slidenum">
              <a:rPr lang="fr-FR" smtClean="0"/>
              <a:t>19</a:t>
            </a:fld>
            <a:endParaRPr lang="fr-FR" dirty="0"/>
          </a:p>
        </p:txBody>
      </p:sp>
    </p:spTree>
    <p:extLst>
      <p:ext uri="{BB962C8B-B14F-4D97-AF65-F5344CB8AC3E}">
        <p14:creationId xmlns:p14="http://schemas.microsoft.com/office/powerpoint/2010/main" val="351206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961623"/>
          </a:xfrm>
        </p:spPr>
        <p:txBody>
          <a:bodyPr/>
          <a:lstStyle/>
          <a:p>
            <a:pPr marL="742950" indent="-742950" algn="ctr" rtl="1">
              <a:buFont typeface="+mj-lt"/>
              <a:buAutoNum type="arabicPeriod"/>
            </a:pPr>
            <a:r>
              <a:rPr lang="ar-DZ" sz="4000" dirty="0">
                <a:solidFill>
                  <a:schemeClr val="tx1"/>
                </a:solidFill>
                <a:latin typeface="Tahoma" panose="020B0604030504040204" pitchFamily="34" charset="0"/>
                <a:ea typeface="Tahoma" panose="020B0604030504040204" pitchFamily="34" charset="0"/>
                <a:cs typeface="Tahoma" panose="020B0604030504040204" pitchFamily="34" charset="0"/>
              </a:rPr>
              <a:t>ماهية سعر الصرف</a:t>
            </a:r>
            <a:endParaRPr lang="fr-FR" dirty="0">
              <a:solidFill>
                <a:schemeClr val="tx1"/>
              </a:solidFill>
            </a:endParaRPr>
          </a:p>
        </p:txBody>
      </p:sp>
      <p:sp>
        <p:nvSpPr>
          <p:cNvPr id="3" name="Espace réservé du contenu 2"/>
          <p:cNvSpPr>
            <a:spLocks noGrp="1"/>
          </p:cNvSpPr>
          <p:nvPr>
            <p:ph idx="1"/>
          </p:nvPr>
        </p:nvSpPr>
        <p:spPr>
          <a:xfrm>
            <a:off x="685801" y="1571224"/>
            <a:ext cx="10432773" cy="5015106"/>
          </a:xfrm>
        </p:spPr>
        <p:txBody>
          <a:bodyPr>
            <a:normAutofit fontScale="85000" lnSpcReduction="10000"/>
          </a:bodyPr>
          <a:lstStyle/>
          <a:p>
            <a:pPr algn="r" rtl="1">
              <a:buClr>
                <a:prstClr val="white"/>
              </a:buClr>
            </a:pPr>
            <a:r>
              <a:rPr lang="ar-DZ" sz="2800" b="1" dirty="0">
                <a:latin typeface="Tahoma" panose="020B0604030504040204" pitchFamily="34" charset="0"/>
                <a:ea typeface="Tahoma" panose="020B0604030504040204" pitchFamily="34" charset="0"/>
                <a:cs typeface="Tahoma" panose="020B0604030504040204" pitchFamily="34" charset="0"/>
              </a:rPr>
              <a:t>تعريف سعر الصرف: </a:t>
            </a:r>
            <a:r>
              <a:rPr lang="ar-DZ" sz="2800" dirty="0">
                <a:latin typeface="Tahoma" panose="020B0604030504040204" pitchFamily="34" charset="0"/>
                <a:ea typeface="Tahoma" panose="020B0604030504040204" pitchFamily="34" charset="0"/>
                <a:cs typeface="Tahoma" panose="020B0604030504040204" pitchFamily="34" charset="0"/>
              </a:rPr>
              <a:t>يعرف على أنه النسبة التي تتم على أساسها مبادلة عملة دولة ما بعملة دولة أخرى. وفي هذا الصدد نجد ما يعرف:</a:t>
            </a:r>
          </a:p>
          <a:p>
            <a:pPr algn="r" rtl="1">
              <a:buClr>
                <a:prstClr val="white"/>
              </a:buClr>
            </a:pPr>
            <a:r>
              <a:rPr lang="ar-DZ" sz="2800" dirty="0">
                <a:latin typeface="Tahoma" panose="020B0604030504040204" pitchFamily="34" charset="0"/>
                <a:ea typeface="Tahoma" panose="020B0604030504040204" pitchFamily="34" charset="0"/>
                <a:cs typeface="Tahoma" panose="020B0604030504040204" pitchFamily="34" charset="0"/>
              </a:rPr>
              <a:t> </a:t>
            </a:r>
            <a:r>
              <a:rPr lang="ar-DZ" sz="2800" b="1" dirty="0">
                <a:highlight>
                  <a:srgbClr val="FFFF00"/>
                </a:highlight>
                <a:latin typeface="Tahoma" panose="020B0604030504040204" pitchFamily="34" charset="0"/>
                <a:ea typeface="Tahoma" panose="020B0604030504040204" pitchFamily="34" charset="0"/>
                <a:cs typeface="Tahoma" panose="020B0604030504040204" pitchFamily="34" charset="0"/>
              </a:rPr>
              <a:t>بالتسعير غير المباشر – </a:t>
            </a:r>
            <a:r>
              <a:rPr lang="fr-FR" sz="2800" b="1" cap="none" dirty="0">
                <a:highlight>
                  <a:srgbClr val="FFFF00"/>
                </a:highlight>
                <a:latin typeface="Tahoma" panose="020B0604030504040204" pitchFamily="34" charset="0"/>
                <a:ea typeface="Tahoma" panose="020B0604030504040204" pitchFamily="34" charset="0"/>
                <a:cs typeface="Tahoma" panose="020B0604030504040204" pitchFamily="34" charset="0"/>
              </a:rPr>
              <a:t>indirect </a:t>
            </a:r>
            <a:r>
              <a:rPr lang="fr-FR" sz="2800" b="1" cap="none" dirty="0" err="1">
                <a:highlight>
                  <a:srgbClr val="FFFF00"/>
                </a:highlight>
                <a:latin typeface="Tahoma" panose="020B0604030504040204" pitchFamily="34" charset="0"/>
                <a:ea typeface="Tahoma" panose="020B0604030504040204" pitchFamily="34" charset="0"/>
                <a:cs typeface="Tahoma" panose="020B0604030504040204" pitchFamily="34" charset="0"/>
              </a:rPr>
              <a:t>quote</a:t>
            </a:r>
            <a:r>
              <a:rPr lang="ar-SA" sz="2800" b="1" cap="none"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الذي يعبر عن عدد الوحدات من عملة أجنبية اللازمة للحصول على وحدة واحدة من العملة الوطنية، مثلا 1دج=</a:t>
            </a:r>
            <a:r>
              <a:rPr lang="ar-SA" sz="2800" dirty="0">
                <a:latin typeface="Tahoma" panose="020B0604030504040204" pitchFamily="34" charset="0"/>
                <a:ea typeface="Tahoma" panose="020B0604030504040204" pitchFamily="34" charset="0"/>
                <a:cs typeface="Tahoma" panose="020B0604030504040204" pitchFamily="34" charset="0"/>
              </a:rPr>
              <a:t>0.0084 </a:t>
            </a:r>
            <a:r>
              <a:rPr lang="ar-DZ" sz="2800" dirty="0">
                <a:latin typeface="Tahoma" panose="020B0604030504040204" pitchFamily="34" charset="0"/>
                <a:ea typeface="Tahoma" panose="020B0604030504040204" pitchFamily="34" charset="0"/>
                <a:cs typeface="Tahoma" panose="020B0604030504040204" pitchFamily="34" charset="0"/>
              </a:rPr>
              <a:t>دولار، في هذه الحالة العملة المحلية هي عملة الأساس</a:t>
            </a:r>
            <a:r>
              <a:rPr lang="fr-FR" sz="2800" dirty="0">
                <a:latin typeface="Tahoma" panose="020B0604030504040204" pitchFamily="34" charset="0"/>
                <a:ea typeface="Tahoma" panose="020B0604030504040204" pitchFamily="34" charset="0"/>
                <a:cs typeface="Tahoma" panose="020B0604030504040204" pitchFamily="34" charset="0"/>
              </a:rPr>
              <a:t>-</a:t>
            </a:r>
            <a:r>
              <a:rPr lang="ar-DZ" sz="2800" dirty="0">
                <a:latin typeface="Tahoma" panose="020B0604030504040204" pitchFamily="34" charset="0"/>
                <a:ea typeface="Tahoma" panose="020B0604030504040204" pitchFamily="34" charset="0"/>
                <a:cs typeface="Tahoma" panose="020B0604030504040204" pitchFamily="34" charset="0"/>
              </a:rPr>
              <a:t> </a:t>
            </a:r>
            <a:r>
              <a:rPr lang="fr-FR" sz="2800" cap="none" dirty="0">
                <a:latin typeface="Tahoma" panose="020B0604030504040204" pitchFamily="34" charset="0"/>
                <a:ea typeface="Tahoma" panose="020B0604030504040204" pitchFamily="34" charset="0"/>
                <a:cs typeface="Tahoma" panose="020B0604030504040204" pitchFamily="34" charset="0"/>
              </a:rPr>
              <a:t>base </a:t>
            </a:r>
            <a:r>
              <a:rPr lang="fr-FR" sz="2800" cap="none" dirty="0" err="1">
                <a:latin typeface="Tahoma" panose="020B0604030504040204" pitchFamily="34" charset="0"/>
                <a:ea typeface="Tahoma" panose="020B0604030504040204" pitchFamily="34" charset="0"/>
                <a:cs typeface="Tahoma" panose="020B0604030504040204" pitchFamily="34" charset="0"/>
              </a:rPr>
              <a:t>currency</a:t>
            </a:r>
            <a:r>
              <a:rPr lang="ar-SA" sz="2800" dirty="0">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او المبلغ الثابت، والعملة الأجنبية هي عملة التسعيير -</a:t>
            </a:r>
            <a:r>
              <a:rPr lang="fr-FR" sz="2800" cap="none" dirty="0" err="1">
                <a:latin typeface="Tahoma" panose="020B0604030504040204" pitchFamily="34" charset="0"/>
                <a:ea typeface="Tahoma" panose="020B0604030504040204" pitchFamily="34" charset="0"/>
                <a:cs typeface="Tahoma" panose="020B0604030504040204" pitchFamily="34" charset="0"/>
              </a:rPr>
              <a:t>quote</a:t>
            </a:r>
            <a:r>
              <a:rPr lang="fr-FR" sz="2800" cap="none" dirty="0">
                <a:latin typeface="Tahoma" panose="020B0604030504040204" pitchFamily="34" charset="0"/>
                <a:ea typeface="Tahoma" panose="020B0604030504040204" pitchFamily="34" charset="0"/>
                <a:cs typeface="Tahoma" panose="020B0604030504040204" pitchFamily="34" charset="0"/>
              </a:rPr>
              <a:t> </a:t>
            </a:r>
            <a:r>
              <a:rPr lang="fr-FR" sz="2800" cap="none" dirty="0" err="1">
                <a:latin typeface="Tahoma" panose="020B0604030504040204" pitchFamily="34" charset="0"/>
                <a:ea typeface="Tahoma" panose="020B0604030504040204" pitchFamily="34" charset="0"/>
                <a:cs typeface="Tahoma" panose="020B0604030504040204" pitchFamily="34" charset="0"/>
              </a:rPr>
              <a:t>currency</a:t>
            </a:r>
            <a:r>
              <a:rPr lang="ar-SA" sz="2800" dirty="0">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او المبلغ المتغير.</a:t>
            </a:r>
          </a:p>
          <a:p>
            <a:pPr algn="r" rtl="1">
              <a:buClr>
                <a:prstClr val="white"/>
              </a:buClr>
            </a:pPr>
            <a:r>
              <a:rPr lang="ar-DZ" sz="2800" b="1" dirty="0">
                <a:highlight>
                  <a:srgbClr val="FFFF00"/>
                </a:highlight>
                <a:latin typeface="Tahoma" panose="020B0604030504040204" pitchFamily="34" charset="0"/>
                <a:ea typeface="Tahoma" panose="020B0604030504040204" pitchFamily="34" charset="0"/>
                <a:cs typeface="Tahoma" panose="020B0604030504040204" pitchFamily="34" charset="0"/>
              </a:rPr>
              <a:t>التسعير</a:t>
            </a:r>
            <a:r>
              <a:rPr lang="ar-DZ" sz="280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ar-DZ" sz="2800" b="1" dirty="0">
                <a:highlight>
                  <a:srgbClr val="FFFF00"/>
                </a:highlight>
                <a:latin typeface="Tahoma" panose="020B0604030504040204" pitchFamily="34" charset="0"/>
                <a:ea typeface="Tahoma" panose="020B0604030504040204" pitchFamily="34" charset="0"/>
                <a:cs typeface="Tahoma" panose="020B0604030504040204" pitchFamily="34" charset="0"/>
              </a:rPr>
              <a:t>المباشر-</a:t>
            </a:r>
            <a:r>
              <a:rPr lang="fr-FR" sz="2800" b="1" cap="none" dirty="0">
                <a:highlight>
                  <a:srgbClr val="FFFF00"/>
                </a:highlight>
                <a:latin typeface="Tahoma" panose="020B0604030504040204" pitchFamily="34" charset="0"/>
                <a:ea typeface="Tahoma" panose="020B0604030504040204" pitchFamily="34" charset="0"/>
                <a:cs typeface="Tahoma" panose="020B0604030504040204" pitchFamily="34" charset="0"/>
              </a:rPr>
              <a:t>direct </a:t>
            </a:r>
            <a:r>
              <a:rPr lang="fr-FR" sz="2800" b="1" cap="none" dirty="0" err="1">
                <a:highlight>
                  <a:srgbClr val="FFFF00"/>
                </a:highlight>
                <a:latin typeface="Tahoma" panose="020B0604030504040204" pitchFamily="34" charset="0"/>
                <a:ea typeface="Tahoma" panose="020B0604030504040204" pitchFamily="34" charset="0"/>
                <a:cs typeface="Tahoma" panose="020B0604030504040204" pitchFamily="34" charset="0"/>
              </a:rPr>
              <a:t>quote</a:t>
            </a:r>
            <a:r>
              <a:rPr lang="ar-SA" sz="2800" b="1" cap="none" dirty="0">
                <a:highlight>
                  <a:srgbClr val="FFFF00"/>
                </a:highlight>
                <a:latin typeface="Tahoma" panose="020B0604030504040204" pitchFamily="34" charset="0"/>
                <a:ea typeface="Tahoma" panose="020B0604030504040204" pitchFamily="34" charset="0"/>
                <a:cs typeface="Tahoma" panose="020B0604030504040204" pitchFamily="34" charset="0"/>
              </a:rPr>
              <a:t>-:</a:t>
            </a:r>
            <a:r>
              <a:rPr lang="ar-DZ" sz="2800" dirty="0">
                <a:latin typeface="Tahoma" panose="020B0604030504040204" pitchFamily="34" charset="0"/>
                <a:ea typeface="Tahoma" panose="020B0604030504040204" pitchFamily="34" charset="0"/>
                <a:cs typeface="Tahoma" panose="020B0604030504040204" pitchFamily="34" charset="0"/>
              </a:rPr>
              <a:t> يعبر عنه بعدد الوحدات من العملة الوطنية اللازمة للحصول على وحدة واحدة من عملة أجنبية، مثلا : 1 دولار=119.64دج، في هذه الحالة العملة الأجنبية هي عملة الأساس</a:t>
            </a:r>
            <a:r>
              <a:rPr lang="fr-FR" sz="2800" dirty="0">
                <a:latin typeface="Tahoma" panose="020B0604030504040204" pitchFamily="34" charset="0"/>
                <a:ea typeface="Tahoma" panose="020B0604030504040204" pitchFamily="34" charset="0"/>
                <a:cs typeface="Tahoma" panose="020B0604030504040204" pitchFamily="34" charset="0"/>
              </a:rPr>
              <a:t>-</a:t>
            </a:r>
            <a:r>
              <a:rPr lang="ar-DZ" sz="2800" dirty="0">
                <a:latin typeface="Tahoma" panose="020B0604030504040204" pitchFamily="34" charset="0"/>
                <a:ea typeface="Tahoma" panose="020B0604030504040204" pitchFamily="34" charset="0"/>
                <a:cs typeface="Tahoma" panose="020B0604030504040204" pitchFamily="34" charset="0"/>
              </a:rPr>
              <a:t> </a:t>
            </a:r>
            <a:r>
              <a:rPr lang="fr-FR" sz="2800" cap="none" dirty="0">
                <a:latin typeface="Tahoma" panose="020B0604030504040204" pitchFamily="34" charset="0"/>
                <a:ea typeface="Tahoma" panose="020B0604030504040204" pitchFamily="34" charset="0"/>
                <a:cs typeface="Tahoma" panose="020B0604030504040204" pitchFamily="34" charset="0"/>
              </a:rPr>
              <a:t>base </a:t>
            </a:r>
            <a:r>
              <a:rPr lang="fr-FR" sz="2800" cap="none" dirty="0" err="1">
                <a:latin typeface="Tahoma" panose="020B0604030504040204" pitchFamily="34" charset="0"/>
                <a:ea typeface="Tahoma" panose="020B0604030504040204" pitchFamily="34" charset="0"/>
                <a:cs typeface="Tahoma" panose="020B0604030504040204" pitchFamily="34" charset="0"/>
              </a:rPr>
              <a:t>currency</a:t>
            </a:r>
            <a:r>
              <a:rPr lang="ar-SA" sz="2800" dirty="0">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او المبلغ الثابت والعملة المحلية هي عملة التسعيير -</a:t>
            </a:r>
            <a:r>
              <a:rPr lang="fr-FR" sz="2800" cap="none" dirty="0" err="1">
                <a:latin typeface="Tahoma" panose="020B0604030504040204" pitchFamily="34" charset="0"/>
                <a:ea typeface="Tahoma" panose="020B0604030504040204" pitchFamily="34" charset="0"/>
                <a:cs typeface="Tahoma" panose="020B0604030504040204" pitchFamily="34" charset="0"/>
              </a:rPr>
              <a:t>quote</a:t>
            </a:r>
            <a:r>
              <a:rPr lang="fr-FR" sz="2800" cap="none" dirty="0">
                <a:latin typeface="Tahoma" panose="020B0604030504040204" pitchFamily="34" charset="0"/>
                <a:ea typeface="Tahoma" panose="020B0604030504040204" pitchFamily="34" charset="0"/>
                <a:cs typeface="Tahoma" panose="020B0604030504040204" pitchFamily="34" charset="0"/>
              </a:rPr>
              <a:t> </a:t>
            </a:r>
            <a:r>
              <a:rPr lang="fr-FR" sz="2800" cap="none" dirty="0" err="1">
                <a:latin typeface="Tahoma" panose="020B0604030504040204" pitchFamily="34" charset="0"/>
                <a:ea typeface="Tahoma" panose="020B0604030504040204" pitchFamily="34" charset="0"/>
                <a:cs typeface="Tahoma" panose="020B0604030504040204" pitchFamily="34" charset="0"/>
              </a:rPr>
              <a:t>currency</a:t>
            </a:r>
            <a:r>
              <a:rPr lang="ar-SA" sz="2800" dirty="0">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او المبلغ المتغير.</a:t>
            </a:r>
          </a:p>
          <a:p>
            <a:pPr algn="r" rtl="1">
              <a:buClr>
                <a:prstClr val="white"/>
              </a:buClr>
            </a:pPr>
            <a:endParaRPr lang="ar-DZ" sz="2800" dirty="0">
              <a:latin typeface="Tahoma" panose="020B0604030504040204" pitchFamily="34" charset="0"/>
              <a:ea typeface="Tahoma" panose="020B0604030504040204" pitchFamily="34" charset="0"/>
              <a:cs typeface="Tahoma" panose="020B0604030504040204" pitchFamily="34" charset="0"/>
            </a:endParaRPr>
          </a:p>
          <a:p>
            <a:pPr algn="r" rtl="1"/>
            <a:endParaRPr lang="fr-FR" dirty="0"/>
          </a:p>
        </p:txBody>
      </p:sp>
      <p:sp>
        <p:nvSpPr>
          <p:cNvPr id="4" name="Espace réservé de la date 3">
            <a:extLst>
              <a:ext uri="{FF2B5EF4-FFF2-40B4-BE49-F238E27FC236}">
                <a16:creationId xmlns:a16="http://schemas.microsoft.com/office/drawing/2014/main" id="{AACEDF94-B0CF-EB4C-AA87-0296EBF19E13}"/>
              </a:ext>
            </a:extLst>
          </p:cNvPr>
          <p:cNvSpPr>
            <a:spLocks noGrp="1"/>
          </p:cNvSpPr>
          <p:nvPr>
            <p:ph type="dt" sz="half" idx="10"/>
          </p:nvPr>
        </p:nvSpPr>
        <p:spPr>
          <a:xfrm>
            <a:off x="8152918" y="6281530"/>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70F6A951-6AAC-414F-BB5D-BDF322E76B03}"/>
              </a:ext>
            </a:extLst>
          </p:cNvPr>
          <p:cNvSpPr>
            <a:spLocks noGrp="1"/>
          </p:cNvSpPr>
          <p:nvPr>
            <p:ph type="ftr" sz="quarter" idx="11"/>
          </p:nvPr>
        </p:nvSpPr>
        <p:spPr>
          <a:xfrm>
            <a:off x="505163" y="6241774"/>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EF99FB98-9DD7-7047-9AD0-DCBBEBC6F8F4}"/>
              </a:ext>
            </a:extLst>
          </p:cNvPr>
          <p:cNvSpPr>
            <a:spLocks noGrp="1"/>
          </p:cNvSpPr>
          <p:nvPr>
            <p:ph type="sldNum" sz="quarter" idx="12"/>
          </p:nvPr>
        </p:nvSpPr>
        <p:spPr>
          <a:xfrm>
            <a:off x="10922622" y="6281530"/>
            <a:ext cx="764215" cy="365125"/>
          </a:xfrm>
        </p:spPr>
        <p:txBody>
          <a:bodyPr/>
          <a:lstStyle/>
          <a:p>
            <a:fld id="{97B7C08A-A0FE-491C-86B9-ADFCCADE159A}" type="slidenum">
              <a:rPr lang="fr-FR" smtClean="0"/>
              <a:t>2</a:t>
            </a:fld>
            <a:endParaRPr lang="fr-FR" dirty="0"/>
          </a:p>
        </p:txBody>
      </p:sp>
    </p:spTree>
    <p:extLst>
      <p:ext uri="{BB962C8B-B14F-4D97-AF65-F5344CB8AC3E}">
        <p14:creationId xmlns:p14="http://schemas.microsoft.com/office/powerpoint/2010/main" val="27063463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704045"/>
          </a:xfrm>
        </p:spPr>
        <p:txBody>
          <a:bodyPr>
            <a:normAutofit/>
          </a:bodyPr>
          <a:lstStyle/>
          <a:p>
            <a:pPr marL="742950" indent="-742950" algn="ctr" rtl="1">
              <a:buFont typeface="+mj-lt"/>
              <a:buAutoNum type="arabicPeriod" startAt="6"/>
            </a:pPr>
            <a:r>
              <a:rPr lang="ar-DZ" sz="4000" dirty="0">
                <a:latin typeface="Tahoma" panose="020B0604030504040204" pitchFamily="34" charset="0"/>
                <a:ea typeface="Tahoma" panose="020B0604030504040204" pitchFamily="34" charset="0"/>
                <a:cs typeface="Tahoma" panose="020B0604030504040204" pitchFamily="34" charset="0"/>
              </a:rPr>
              <a:t>سعر الصرف الآجل </a:t>
            </a:r>
            <a:endParaRPr lang="fr-FR" dirty="0"/>
          </a:p>
        </p:txBody>
      </p:sp>
      <p:sp>
        <p:nvSpPr>
          <p:cNvPr id="3" name="Espace réservé du contenu 2"/>
          <p:cNvSpPr>
            <a:spLocks noGrp="1"/>
          </p:cNvSpPr>
          <p:nvPr>
            <p:ph idx="1"/>
          </p:nvPr>
        </p:nvSpPr>
        <p:spPr>
          <a:xfrm>
            <a:off x="685801" y="1506829"/>
            <a:ext cx="10131425" cy="4906850"/>
          </a:xfrm>
        </p:spPr>
        <p:txBody>
          <a:bodyPr>
            <a:normAutofit fontScale="92500"/>
          </a:bodyPr>
          <a:lstStyle/>
          <a:p>
            <a:pPr algn="r" rtl="1"/>
            <a:r>
              <a:rPr lang="ar-DZ" sz="2800" dirty="0">
                <a:latin typeface="Tahoma" panose="020B0604030504040204" pitchFamily="34" charset="0"/>
                <a:ea typeface="Tahoma" panose="020B0604030504040204" pitchFamily="34" charset="0"/>
                <a:cs typeface="Tahoma" panose="020B0604030504040204" pitchFamily="34" charset="0"/>
              </a:rPr>
              <a:t>وسعر الصرف الآجل ببساطة هو سعر الصرف الفوري السائد وقت الإبرام مضافا إليه سعري الفائدة السائدين في الأسواق  النقدية الدولية على العملتين موضوع التبادل. ولذلك يمكن احتساب سعر الصرف الآجل من اليوم الأول لتحرير عقد الصرف الآجل استنادا إلى ثلاثة عناصر: </a:t>
            </a:r>
          </a:p>
          <a:p>
            <a:pPr algn="r" rtl="1">
              <a:buFont typeface="Wingdings" panose="05000000000000000000" pitchFamily="2" charset="2"/>
              <a:buChar char="Ø"/>
            </a:pPr>
            <a:r>
              <a:rPr lang="ar-DZ" sz="2800" dirty="0">
                <a:latin typeface="Tahoma" panose="020B0604030504040204" pitchFamily="34" charset="0"/>
                <a:ea typeface="Tahoma" panose="020B0604030504040204" pitchFamily="34" charset="0"/>
                <a:cs typeface="Tahoma" panose="020B0604030504040204" pitchFamily="34" charset="0"/>
              </a:rPr>
              <a:t>سعر الصرف الفوري السائد في السوق في تاريخ إبرام عقد الصفقة.</a:t>
            </a:r>
          </a:p>
          <a:p>
            <a:pPr algn="r" rtl="1">
              <a:buFont typeface="Wingdings" panose="05000000000000000000" pitchFamily="2" charset="2"/>
              <a:buChar char="Ø"/>
            </a:pPr>
            <a:r>
              <a:rPr lang="ar-DZ" sz="2800" dirty="0">
                <a:latin typeface="Tahoma" panose="020B0604030504040204" pitchFamily="34" charset="0"/>
                <a:ea typeface="Tahoma" panose="020B0604030504040204" pitchFamily="34" charset="0"/>
                <a:cs typeface="Tahoma" panose="020B0604030504040204" pitchFamily="34" charset="0"/>
              </a:rPr>
              <a:t>سعر الفائدة الذي يدفعه العميل إذا ما اودع قيمة العملة المباعة التي سيتم السداد فيها عند استحقاق العقد الآجل.</a:t>
            </a:r>
          </a:p>
          <a:p>
            <a:pPr algn="r" rtl="1">
              <a:buFont typeface="Wingdings" panose="05000000000000000000" pitchFamily="2" charset="2"/>
              <a:buChar char="Ø"/>
            </a:pPr>
            <a:r>
              <a:rPr lang="ar-DZ" sz="2800" dirty="0">
                <a:latin typeface="Tahoma" panose="020B0604030504040204" pitchFamily="34" charset="0"/>
                <a:ea typeface="Tahoma" panose="020B0604030504040204" pitchFamily="34" charset="0"/>
                <a:cs typeface="Tahoma" panose="020B0604030504040204" pitchFamily="34" charset="0"/>
              </a:rPr>
              <a:t>سعر الفائدة الذي يحصل عليه العميل إذا ما أودع قيمة العملة </a:t>
            </a:r>
            <a:r>
              <a:rPr lang="ar-DZ" sz="2800" dirty="0" err="1">
                <a:latin typeface="Tahoma" panose="020B0604030504040204" pitchFamily="34" charset="0"/>
                <a:ea typeface="Tahoma" panose="020B0604030504040204" pitchFamily="34" charset="0"/>
                <a:cs typeface="Tahoma" panose="020B0604030504040204" pitchFamily="34" charset="0"/>
              </a:rPr>
              <a:t>المشتراة</a:t>
            </a:r>
            <a:r>
              <a:rPr lang="ar-DZ" sz="2800" dirty="0">
                <a:latin typeface="Tahoma" panose="020B0604030504040204" pitchFamily="34" charset="0"/>
                <a:ea typeface="Tahoma" panose="020B0604030504040204" pitchFamily="34" charset="0"/>
                <a:cs typeface="Tahoma" panose="020B0604030504040204" pitchFamily="34" charset="0"/>
              </a:rPr>
              <a:t> في وديعة ثابتة لفترة العقد الآجل.</a:t>
            </a:r>
          </a:p>
        </p:txBody>
      </p:sp>
      <p:sp>
        <p:nvSpPr>
          <p:cNvPr id="4" name="Espace réservé de la date 3">
            <a:extLst>
              <a:ext uri="{FF2B5EF4-FFF2-40B4-BE49-F238E27FC236}">
                <a16:creationId xmlns:a16="http://schemas.microsoft.com/office/drawing/2014/main" id="{E22E2582-006E-F04C-9A00-D27A50C2D2F5}"/>
              </a:ext>
            </a:extLst>
          </p:cNvPr>
          <p:cNvSpPr>
            <a:spLocks noGrp="1"/>
          </p:cNvSpPr>
          <p:nvPr>
            <p:ph type="dt" sz="half" idx="10"/>
          </p:nvPr>
        </p:nvSpPr>
        <p:spPr>
          <a:xfrm>
            <a:off x="7770811" y="6215198"/>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03C8DFE9-80E3-0745-B61B-8BAA8E34E9A0}"/>
              </a:ext>
            </a:extLst>
          </p:cNvPr>
          <p:cNvSpPr>
            <a:spLocks noGrp="1"/>
          </p:cNvSpPr>
          <p:nvPr>
            <p:ph type="ftr" sz="quarter" idx="11"/>
          </p:nvPr>
        </p:nvSpPr>
        <p:spPr>
          <a:xfrm>
            <a:off x="693325" y="6221860"/>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A844C6A3-379E-534B-B531-AE6620DECA37}"/>
              </a:ext>
            </a:extLst>
          </p:cNvPr>
          <p:cNvSpPr>
            <a:spLocks noGrp="1"/>
          </p:cNvSpPr>
          <p:nvPr>
            <p:ph type="sldNum" sz="quarter" idx="12"/>
          </p:nvPr>
        </p:nvSpPr>
        <p:spPr>
          <a:xfrm>
            <a:off x="10637418" y="6215197"/>
            <a:ext cx="764215" cy="365125"/>
          </a:xfrm>
        </p:spPr>
        <p:txBody>
          <a:bodyPr/>
          <a:lstStyle/>
          <a:p>
            <a:fld id="{97B7C08A-A0FE-491C-86B9-ADFCCADE159A}" type="slidenum">
              <a:rPr lang="fr-FR" smtClean="0"/>
              <a:t>20</a:t>
            </a:fld>
            <a:endParaRPr lang="fr-FR"/>
          </a:p>
        </p:txBody>
      </p:sp>
    </p:spTree>
    <p:extLst>
      <p:ext uri="{BB962C8B-B14F-4D97-AF65-F5344CB8AC3E}">
        <p14:creationId xmlns:p14="http://schemas.microsoft.com/office/powerpoint/2010/main" val="38560922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897228"/>
          </a:xfrm>
        </p:spPr>
        <p:txBody>
          <a:bodyPr>
            <a:normAutofit/>
          </a:bodyPr>
          <a:lstStyle/>
          <a:p>
            <a:pPr marL="742950" indent="-742950" algn="ctr" rtl="1">
              <a:buFont typeface="+mj-lt"/>
              <a:buAutoNum type="arabicPeriod" startAt="6"/>
            </a:pPr>
            <a:r>
              <a:rPr lang="ar-SA" sz="4000" dirty="0">
                <a:latin typeface="Tahoma" panose="020B0604030504040204" pitchFamily="34" charset="0"/>
                <a:ea typeface="Tahoma" panose="020B0604030504040204" pitchFamily="34" charset="0"/>
                <a:cs typeface="Tahoma" panose="020B0604030504040204" pitchFamily="34" charset="0"/>
              </a:rPr>
              <a:t>سعر الصرف الآجل</a:t>
            </a:r>
            <a:endParaRPr lang="fr-FR"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85801" y="1764407"/>
            <a:ext cx="10131425" cy="4778062"/>
          </a:xfrm>
        </p:spPr>
        <p:txBody>
          <a:bodyPr>
            <a:normAutofit/>
          </a:bodyPr>
          <a:lstStyle/>
          <a:p>
            <a:pPr algn="r" rtl="1"/>
            <a:r>
              <a:rPr lang="ar-DZ" sz="2800" b="1" dirty="0">
                <a:latin typeface="Tahoma" panose="020B0604030504040204" pitchFamily="34" charset="0"/>
                <a:ea typeface="Tahoma" panose="020B0604030504040204" pitchFamily="34" charset="0"/>
                <a:cs typeface="Tahoma" panose="020B0604030504040204" pitchFamily="34" charset="0"/>
              </a:rPr>
              <a:t>مثال1 :</a:t>
            </a:r>
            <a:r>
              <a:rPr lang="ar-DZ" sz="2800" dirty="0">
                <a:latin typeface="Tahoma" panose="020B0604030504040204" pitchFamily="34" charset="0"/>
                <a:ea typeface="Tahoma" panose="020B0604030504040204" pitchFamily="34" charset="0"/>
                <a:cs typeface="Tahoma" panose="020B0604030504040204" pitchFamily="34" charset="0"/>
              </a:rPr>
              <a:t> توضيح كيفية التوصل إلى تحديد السعر الآجل: </a:t>
            </a:r>
          </a:p>
          <a:p>
            <a:pPr algn="r" rtl="1"/>
            <a:r>
              <a:rPr lang="ar-DZ" sz="2800" dirty="0">
                <a:latin typeface="Tahoma" panose="020B0604030504040204" pitchFamily="34" charset="0"/>
                <a:ea typeface="Tahoma" panose="020B0604030504040204" pitchFamily="34" charset="0"/>
                <a:cs typeface="Tahoma" panose="020B0604030504040204" pitchFamily="34" charset="0"/>
              </a:rPr>
              <a:t>سنفترض أن عميلا لديه وديعة بالإسترليني لمدة سنة قدرها 100.000 جنيه بفائدة نسبتها 9.5% سنويا, وأن عميلا آخر لديه وديعة تعادل قيمة الوديعة الأولى ولكن بالدولار ونسبة الفائدة المحتسبة لها 5.2% وأن سعر الصرف الفوري للدولار مقابل الإسترليني هو 1.50 دولار لكل جنيه, فما هو السعر الآجل الذي يساوي بين وديعة الإسترليني ووديعة الدولار عند استحقاقهما؟</a:t>
            </a:r>
          </a:p>
          <a:p>
            <a:pPr algn="r" rtl="1"/>
            <a:r>
              <a:rPr lang="ar-DZ" sz="2800" dirty="0">
                <a:latin typeface="Tahoma" panose="020B0604030504040204" pitchFamily="34" charset="0"/>
                <a:ea typeface="Tahoma" panose="020B0604030504040204" pitchFamily="34" charset="0"/>
                <a:cs typeface="Tahoma" panose="020B0604030504040204" pitchFamily="34" charset="0"/>
              </a:rPr>
              <a:t>الحل: حسب ما ذكرناه سابقا, علينا أن نحدد العناصر الثلاثة التالية:</a:t>
            </a:r>
          </a:p>
        </p:txBody>
      </p:sp>
      <p:sp>
        <p:nvSpPr>
          <p:cNvPr id="4" name="Espace réservé de la date 3">
            <a:extLst>
              <a:ext uri="{FF2B5EF4-FFF2-40B4-BE49-F238E27FC236}">
                <a16:creationId xmlns:a16="http://schemas.microsoft.com/office/drawing/2014/main" id="{322CCF6D-FB93-1E4A-9A9D-E6A2C8D4564A}"/>
              </a:ext>
            </a:extLst>
          </p:cNvPr>
          <p:cNvSpPr>
            <a:spLocks noGrp="1"/>
          </p:cNvSpPr>
          <p:nvPr>
            <p:ph type="dt" sz="half" idx="10"/>
          </p:nvPr>
        </p:nvSpPr>
        <p:spPr>
          <a:xfrm>
            <a:off x="7770811" y="6212872"/>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76B09FD0-A008-D145-9593-43E75186DF9B}"/>
              </a:ext>
            </a:extLst>
          </p:cNvPr>
          <p:cNvSpPr>
            <a:spLocks noGrp="1"/>
          </p:cNvSpPr>
          <p:nvPr>
            <p:ph type="ftr" sz="quarter" idx="11"/>
          </p:nvPr>
        </p:nvSpPr>
        <p:spPr>
          <a:xfrm>
            <a:off x="891863" y="6248399"/>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E8159BE2-0778-BF4C-8376-6497FDCDC5AA}"/>
              </a:ext>
            </a:extLst>
          </p:cNvPr>
          <p:cNvSpPr>
            <a:spLocks noGrp="1"/>
          </p:cNvSpPr>
          <p:nvPr>
            <p:ph type="sldNum" sz="quarter" idx="12"/>
          </p:nvPr>
        </p:nvSpPr>
        <p:spPr>
          <a:xfrm>
            <a:off x="10698161" y="6212872"/>
            <a:ext cx="764215" cy="365125"/>
          </a:xfrm>
        </p:spPr>
        <p:txBody>
          <a:bodyPr/>
          <a:lstStyle/>
          <a:p>
            <a:fld id="{97B7C08A-A0FE-491C-86B9-ADFCCADE159A}" type="slidenum">
              <a:rPr lang="fr-FR" smtClean="0"/>
              <a:t>21</a:t>
            </a:fld>
            <a:endParaRPr lang="fr-FR"/>
          </a:p>
        </p:txBody>
      </p:sp>
    </p:spTree>
    <p:extLst>
      <p:ext uri="{BB962C8B-B14F-4D97-AF65-F5344CB8AC3E}">
        <p14:creationId xmlns:p14="http://schemas.microsoft.com/office/powerpoint/2010/main" val="3710432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678287"/>
          </a:xfrm>
        </p:spPr>
        <p:txBody>
          <a:bodyPr>
            <a:normAutofit/>
          </a:bodyPr>
          <a:lstStyle/>
          <a:p>
            <a:pPr marL="742950" indent="-742950" algn="ctr" rtl="1">
              <a:buFont typeface="+mj-lt"/>
              <a:buAutoNum type="arabicPeriod" startAt="6"/>
            </a:pPr>
            <a:r>
              <a:rPr lang="ar-DZ" sz="4000" dirty="0">
                <a:latin typeface="Tahoma" panose="020B0604030504040204" pitchFamily="34" charset="0"/>
                <a:ea typeface="Tahoma" panose="020B0604030504040204" pitchFamily="34" charset="0"/>
                <a:cs typeface="Tahoma" panose="020B0604030504040204" pitchFamily="34" charset="0"/>
              </a:rPr>
              <a:t>سعر الصرف الآجل </a:t>
            </a:r>
            <a:endParaRPr lang="fr-FR" dirty="0"/>
          </a:p>
        </p:txBody>
      </p:sp>
      <p:sp>
        <p:nvSpPr>
          <p:cNvPr id="3" name="Espace réservé du contenu 2"/>
          <p:cNvSpPr>
            <a:spLocks noGrp="1"/>
          </p:cNvSpPr>
          <p:nvPr>
            <p:ph idx="1"/>
          </p:nvPr>
        </p:nvSpPr>
        <p:spPr>
          <a:xfrm>
            <a:off x="528034" y="1558344"/>
            <a:ext cx="11359166" cy="5138669"/>
          </a:xfrm>
        </p:spPr>
        <p:txBody>
          <a:bodyPr>
            <a:noAutofit/>
          </a:bodyPr>
          <a:lstStyle/>
          <a:p>
            <a:pPr marL="0" indent="0" algn="r" rtl="1">
              <a:buNone/>
            </a:pPr>
            <a:r>
              <a:rPr lang="ar-DZ" sz="2800" dirty="0">
                <a:latin typeface="Tahoma" panose="020B0604030504040204" pitchFamily="34" charset="0"/>
                <a:ea typeface="Tahoma" panose="020B0604030504040204" pitchFamily="34" charset="0"/>
                <a:cs typeface="Tahoma" panose="020B0604030504040204" pitchFamily="34" charset="0"/>
              </a:rPr>
              <a:t>قيمة وديعة الإسترليني عند استحقاقها = 100.000 × (1+0.095) = 109500 جنيه إسترليني</a:t>
            </a:r>
          </a:p>
          <a:p>
            <a:pPr algn="r" rtl="1"/>
            <a:r>
              <a:rPr lang="ar-DZ" sz="2800" dirty="0">
                <a:latin typeface="Tahoma" panose="020B0604030504040204" pitchFamily="34" charset="0"/>
                <a:ea typeface="Tahoma" panose="020B0604030504040204" pitchFamily="34" charset="0"/>
                <a:cs typeface="Tahoma" panose="020B0604030504040204" pitchFamily="34" charset="0"/>
              </a:rPr>
              <a:t>قيمة الوديعة بالدولار المعادلة لمبلغ = 100.000 استرليني بالسعر الفوري  = 100.000 × 1.5 = 150.000 دولار</a:t>
            </a:r>
          </a:p>
          <a:p>
            <a:pPr algn="r" rtl="1"/>
            <a:r>
              <a:rPr lang="ar-DZ" sz="2800" dirty="0">
                <a:latin typeface="Tahoma" panose="020B0604030504040204" pitchFamily="34" charset="0"/>
                <a:ea typeface="Tahoma" panose="020B0604030504040204" pitchFamily="34" charset="0"/>
                <a:cs typeface="Tahoma" panose="020B0604030504040204" pitchFamily="34" charset="0"/>
              </a:rPr>
              <a:t>قيمة الوديعة بالدولار عند الاستحقاق = 150.000 × (1+0.0525) = 157875 دولار</a:t>
            </a:r>
          </a:p>
          <a:p>
            <a:pPr algn="r" rtl="1"/>
            <a:r>
              <a:rPr lang="ar-DZ" sz="2800" dirty="0">
                <a:latin typeface="Tahoma" panose="020B0604030504040204" pitchFamily="34" charset="0"/>
                <a:ea typeface="Tahoma" panose="020B0604030504040204" pitchFamily="34" charset="0"/>
                <a:cs typeface="Tahoma" panose="020B0604030504040204" pitchFamily="34" charset="0"/>
              </a:rPr>
              <a:t>فإذا كان سعر الصرف الفوري قدره 1.5 هو الذي يساوي بين مبلغ 100.000 إسترليني ومبلغ 150.000 دولار, فيكون السعر الآجل بطبيعة الحال هو السعر الذي يجعل الإسترليني يتساوى مع مبلغ الدولار عند الاستحقاق, </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E0DDF285-F9E1-AA4A-BB6F-76EB5E1C31DF}"/>
              </a:ext>
            </a:extLst>
          </p:cNvPr>
          <p:cNvSpPr>
            <a:spLocks noGrp="1"/>
          </p:cNvSpPr>
          <p:nvPr>
            <p:ph type="dt" sz="half" idx="10"/>
          </p:nvPr>
        </p:nvSpPr>
        <p:spPr>
          <a:xfrm>
            <a:off x="7719705" y="6486249"/>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429C60A1-0976-EF46-AA1B-86F324362CE5}"/>
              </a:ext>
            </a:extLst>
          </p:cNvPr>
          <p:cNvSpPr>
            <a:spLocks noGrp="1"/>
          </p:cNvSpPr>
          <p:nvPr>
            <p:ph type="ftr" sz="quarter" idx="11"/>
          </p:nvPr>
        </p:nvSpPr>
        <p:spPr>
          <a:xfrm>
            <a:off x="528034" y="6351765"/>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3918AF73-B40C-EA43-9F8D-2F2C56D89EC5}"/>
              </a:ext>
            </a:extLst>
          </p:cNvPr>
          <p:cNvSpPr>
            <a:spLocks noGrp="1"/>
          </p:cNvSpPr>
          <p:nvPr>
            <p:ph type="sldNum" sz="quarter" idx="12"/>
          </p:nvPr>
        </p:nvSpPr>
        <p:spPr>
          <a:xfrm>
            <a:off x="11017594" y="6351766"/>
            <a:ext cx="764215" cy="365125"/>
          </a:xfrm>
        </p:spPr>
        <p:txBody>
          <a:bodyPr/>
          <a:lstStyle/>
          <a:p>
            <a:fld id="{97B7C08A-A0FE-491C-86B9-ADFCCADE159A}" type="slidenum">
              <a:rPr lang="fr-FR" smtClean="0"/>
              <a:t>22</a:t>
            </a:fld>
            <a:endParaRPr lang="fr-FR" dirty="0"/>
          </a:p>
        </p:txBody>
      </p:sp>
    </p:spTree>
    <p:extLst>
      <p:ext uri="{BB962C8B-B14F-4D97-AF65-F5344CB8AC3E}">
        <p14:creationId xmlns:p14="http://schemas.microsoft.com/office/powerpoint/2010/main" val="3703635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716924"/>
          </a:xfrm>
        </p:spPr>
        <p:txBody>
          <a:bodyPr>
            <a:normAutofit/>
          </a:bodyPr>
          <a:lstStyle/>
          <a:p>
            <a:pPr marL="742950" indent="-742950" algn="ctr" rtl="1">
              <a:buFont typeface="+mj-lt"/>
              <a:buAutoNum type="arabicPeriod" startAt="6"/>
            </a:pPr>
            <a:r>
              <a:rPr lang="ar-DZ" dirty="0">
                <a:latin typeface="Tahoma" panose="020B0604030504040204" pitchFamily="34" charset="0"/>
                <a:ea typeface="Tahoma" panose="020B0604030504040204" pitchFamily="34" charset="0"/>
                <a:cs typeface="Tahoma" panose="020B0604030504040204" pitchFamily="34" charset="0"/>
              </a:rPr>
              <a:t>سعر الصرف الآجل </a:t>
            </a:r>
            <a:endParaRPr lang="fr-FR" dirty="0"/>
          </a:p>
        </p:txBody>
      </p:sp>
      <p:sp>
        <p:nvSpPr>
          <p:cNvPr id="3" name="Espace réservé du contenu 2"/>
          <p:cNvSpPr>
            <a:spLocks noGrp="1"/>
          </p:cNvSpPr>
          <p:nvPr>
            <p:ph idx="1"/>
          </p:nvPr>
        </p:nvSpPr>
        <p:spPr>
          <a:xfrm>
            <a:off x="540913" y="1468192"/>
            <a:ext cx="10276313" cy="5112911"/>
          </a:xfrm>
        </p:spPr>
        <p:txBody>
          <a:bodyPr>
            <a:normAutofit/>
          </a:bodyPr>
          <a:lstStyle/>
          <a:p>
            <a:pPr lvl="0" algn="r" rtl="1">
              <a:buClr>
                <a:prstClr val="white"/>
              </a:buClr>
            </a:pPr>
            <a:r>
              <a:rPr lang="ar-DZ" sz="2800" dirty="0">
                <a:latin typeface="Tahoma" panose="020B0604030504040204" pitchFamily="34" charset="0"/>
                <a:ea typeface="Tahoma" panose="020B0604030504040204" pitchFamily="34" charset="0"/>
                <a:cs typeface="Tahoma" panose="020B0604030504040204" pitchFamily="34" charset="0"/>
              </a:rPr>
              <a:t>أي ان السعر الآجل يساوي مبلغ الدولار عند الاستحقاق مقسوما على مبلغ الإسترليني عند الاستحقاق أي يساوي:</a:t>
            </a:r>
          </a:p>
          <a:p>
            <a:pPr lvl="0" algn="r" rtl="1">
              <a:buClr>
                <a:prstClr val="white"/>
              </a:buClr>
            </a:pPr>
            <a:r>
              <a:rPr lang="ar-DZ" sz="2800" dirty="0">
                <a:latin typeface="Tahoma" panose="020B0604030504040204" pitchFamily="34" charset="0"/>
                <a:ea typeface="Tahoma" panose="020B0604030504040204" pitchFamily="34" charset="0"/>
                <a:cs typeface="Tahoma" panose="020B0604030504040204" pitchFamily="34" charset="0"/>
              </a:rPr>
              <a:t>157875 ÷ 109500 = 1.442 دولار</a:t>
            </a:r>
          </a:p>
          <a:p>
            <a:pPr lvl="0" algn="r" rtl="1">
              <a:buClr>
                <a:prstClr val="white"/>
              </a:buClr>
            </a:pPr>
            <a:r>
              <a:rPr lang="ar-DZ" sz="2800" dirty="0">
                <a:latin typeface="Tahoma" panose="020B0604030504040204" pitchFamily="34" charset="0"/>
                <a:ea typeface="Tahoma" panose="020B0604030504040204" pitchFamily="34" charset="0"/>
                <a:cs typeface="Tahoma" panose="020B0604030504040204" pitchFamily="34" charset="0"/>
              </a:rPr>
              <a:t>أي أن السعر الآجل معدلا بفروق أسعار الفائدة = 1.442 دولار</a:t>
            </a:r>
          </a:p>
          <a:p>
            <a:pPr lvl="0" algn="r" rtl="1">
              <a:buClr>
                <a:prstClr val="white"/>
              </a:buClr>
            </a:pP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 </a:t>
            </a:r>
            <a:r>
              <a:rPr lang="ar-DZ" sz="2800" dirty="0">
                <a:latin typeface="Tahoma" panose="020B0604030504040204" pitchFamily="34" charset="0"/>
                <a:ea typeface="Tahoma" panose="020B0604030504040204" pitchFamily="34" charset="0"/>
                <a:cs typeface="Tahoma" panose="020B0604030504040204" pitchFamily="34" charset="0"/>
              </a:rPr>
              <a:t>وقد يحدث ان يتساوى سعر الصرف الآجل مع سعر الصرف الفوري وقد يختلف عنه.</a:t>
            </a:r>
          </a:p>
        </p:txBody>
      </p:sp>
      <p:sp>
        <p:nvSpPr>
          <p:cNvPr id="4" name="Espace réservé de la date 3">
            <a:extLst>
              <a:ext uri="{FF2B5EF4-FFF2-40B4-BE49-F238E27FC236}">
                <a16:creationId xmlns:a16="http://schemas.microsoft.com/office/drawing/2014/main" id="{73602833-FB71-B547-8E34-56ED0E885F4F}"/>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0A17E4A9-885F-7F44-AB57-1A2375B0D838}"/>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F216C45A-38DA-F845-B912-1A3AEAA4746E}"/>
              </a:ext>
            </a:extLst>
          </p:cNvPr>
          <p:cNvSpPr>
            <a:spLocks noGrp="1"/>
          </p:cNvSpPr>
          <p:nvPr>
            <p:ph type="sldNum" sz="quarter" idx="12"/>
          </p:nvPr>
        </p:nvSpPr>
        <p:spPr/>
        <p:txBody>
          <a:bodyPr/>
          <a:lstStyle/>
          <a:p>
            <a:fld id="{97B7C08A-A0FE-491C-86B9-ADFCCADE159A}" type="slidenum">
              <a:rPr lang="fr-FR" smtClean="0"/>
              <a:t>23</a:t>
            </a:fld>
            <a:endParaRPr lang="fr-FR"/>
          </a:p>
        </p:txBody>
      </p:sp>
    </p:spTree>
    <p:extLst>
      <p:ext uri="{BB962C8B-B14F-4D97-AF65-F5344CB8AC3E}">
        <p14:creationId xmlns:p14="http://schemas.microsoft.com/office/powerpoint/2010/main" val="1725188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BEA1B-DEDD-1C45-908B-090F5D5FD8D7}"/>
              </a:ext>
            </a:extLst>
          </p:cNvPr>
          <p:cNvSpPr>
            <a:spLocks noGrp="1"/>
          </p:cNvSpPr>
          <p:nvPr>
            <p:ph type="title"/>
          </p:nvPr>
        </p:nvSpPr>
        <p:spPr>
          <a:xfrm>
            <a:off x="913775" y="618517"/>
            <a:ext cx="10364451" cy="719953"/>
          </a:xfrm>
        </p:spPr>
        <p:txBody>
          <a:bodyPr>
            <a:normAutofit/>
          </a:bodyPr>
          <a:lstStyle/>
          <a:p>
            <a:pPr marL="742950" indent="-742950" rtl="1">
              <a:buFont typeface="+mj-lt"/>
              <a:buAutoNum type="arabicPeriod" startAt="7"/>
            </a:pPr>
            <a:r>
              <a:rPr lang="ar-SA" sz="4000" dirty="0">
                <a:latin typeface="Tahoma" panose="020B0604030504040204" pitchFamily="34" charset="0"/>
                <a:ea typeface="Tahoma" panose="020B0604030504040204" pitchFamily="34" charset="0"/>
                <a:cs typeface="Tahoma" panose="020B0604030504040204" pitchFamily="34" charset="0"/>
              </a:rPr>
              <a:t>وظائف سوق الصرف الأجنبي </a:t>
            </a:r>
            <a:endParaRPr lang="fr-DZ"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a:extLst>
              <a:ext uri="{FF2B5EF4-FFF2-40B4-BE49-F238E27FC236}">
                <a16:creationId xmlns:a16="http://schemas.microsoft.com/office/drawing/2014/main" id="{9A5370E0-6731-0042-A6AA-4B9A5C8A67DF}"/>
              </a:ext>
            </a:extLst>
          </p:cNvPr>
          <p:cNvSpPr>
            <a:spLocks noGrp="1"/>
          </p:cNvSpPr>
          <p:nvPr>
            <p:ph idx="1"/>
          </p:nvPr>
        </p:nvSpPr>
        <p:spPr>
          <a:xfrm>
            <a:off x="913775" y="1338470"/>
            <a:ext cx="10364452" cy="5208103"/>
          </a:xfrm>
        </p:spPr>
        <p:txBody>
          <a:bodyPr>
            <a:normAutofit/>
          </a:bodyPr>
          <a:lstStyle/>
          <a:p>
            <a:pPr marL="457200" indent="-457200" algn="r" rtl="1">
              <a:buFont typeface="+mj-lt"/>
              <a:buAutoNum type="arabicPeriod"/>
            </a:pPr>
            <a:r>
              <a:rPr lang="ar-SA" sz="2800" b="1" dirty="0">
                <a:latin typeface="Tahoma" panose="020B0604030504040204" pitchFamily="34" charset="0"/>
                <a:ea typeface="Tahoma" panose="020B0604030504040204" pitchFamily="34" charset="0"/>
                <a:cs typeface="Tahoma" panose="020B0604030504040204" pitchFamily="34" charset="0"/>
              </a:rPr>
              <a:t>تسوية المدفوعات الدولية</a:t>
            </a:r>
            <a:r>
              <a:rPr lang="fr-DZ" sz="2800" dirty="0">
                <a:latin typeface="Tahoma" panose="020B0604030504040204" pitchFamily="34" charset="0"/>
                <a:ea typeface="Tahoma" panose="020B0604030504040204" pitchFamily="34" charset="0"/>
                <a:cs typeface="Tahoma" panose="020B0604030504040204" pitchFamily="34" charset="0"/>
              </a:rPr>
              <a:t>: </a:t>
            </a:r>
            <a:r>
              <a:rPr lang="ar-SA" sz="2800" dirty="0">
                <a:latin typeface="Tahoma" panose="020B0604030504040204" pitchFamily="34" charset="0"/>
                <a:ea typeface="Tahoma" panose="020B0604030504040204" pitchFamily="34" charset="0"/>
                <a:cs typeface="Tahoma" panose="020B0604030504040204" pitchFamily="34" charset="0"/>
              </a:rPr>
              <a:t>يسهل سوق الصرف الأجنبي تسوية المدفوعات الدولية الناجمة عن المعاملات التجارية من استيراد وتصدير، والاستثمارات وحركة السياح.</a:t>
            </a:r>
          </a:p>
          <a:p>
            <a:pPr marL="457200" indent="-457200" algn="r" rtl="1">
              <a:buFont typeface="+mj-lt"/>
              <a:buAutoNum type="arabicPeriod"/>
            </a:pPr>
            <a:r>
              <a:rPr lang="ar-SA" sz="2800" b="1" dirty="0">
                <a:latin typeface="Tahoma" panose="020B0604030504040204" pitchFamily="34" charset="0"/>
                <a:ea typeface="Tahoma" panose="020B0604030504040204" pitchFamily="34" charset="0"/>
                <a:cs typeface="Tahoma" panose="020B0604030504040204" pitchFamily="34" charset="0"/>
              </a:rPr>
              <a:t>تحديد أسعار الصرف للعملات المختلفة:</a:t>
            </a:r>
            <a:r>
              <a:rPr lang="ar-SA" sz="2800" dirty="0">
                <a:latin typeface="Tahoma" panose="020B0604030504040204" pitchFamily="34" charset="0"/>
                <a:ea typeface="Tahoma" panose="020B0604030504040204" pitchFamily="34" charset="0"/>
                <a:cs typeface="Tahoma" panose="020B0604030504040204" pitchFamily="34" charset="0"/>
              </a:rPr>
              <a:t> يساهم سوق الصرف في تحديد أسعار العملات الأجنبية من خلال تلاقي قوى العرض والطلب فيه وبالتالي يعتبر كمصدر معلومات حول أسعار الصرف للعملات المتداولة فيه.</a:t>
            </a:r>
            <a:r>
              <a:rPr lang="fr-DZ" sz="36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e la date 3">
            <a:extLst>
              <a:ext uri="{FF2B5EF4-FFF2-40B4-BE49-F238E27FC236}">
                <a16:creationId xmlns:a16="http://schemas.microsoft.com/office/drawing/2014/main" id="{6014AD1C-B2BF-9A45-AFCC-FE563AAE6056}"/>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303E4FD6-675C-DB4D-91CE-E64BE4310D9D}"/>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55AB62B3-88E6-AA45-B633-308B04221F29}"/>
              </a:ext>
            </a:extLst>
          </p:cNvPr>
          <p:cNvSpPr>
            <a:spLocks noGrp="1"/>
          </p:cNvSpPr>
          <p:nvPr>
            <p:ph type="sldNum" sz="quarter" idx="12"/>
          </p:nvPr>
        </p:nvSpPr>
        <p:spPr/>
        <p:txBody>
          <a:bodyPr/>
          <a:lstStyle/>
          <a:p>
            <a:fld id="{97B7C08A-A0FE-491C-86B9-ADFCCADE159A}" type="slidenum">
              <a:rPr lang="fr-FR" smtClean="0"/>
              <a:t>24</a:t>
            </a:fld>
            <a:endParaRPr lang="fr-FR"/>
          </a:p>
        </p:txBody>
      </p:sp>
    </p:spTree>
    <p:extLst>
      <p:ext uri="{BB962C8B-B14F-4D97-AF65-F5344CB8AC3E}">
        <p14:creationId xmlns:p14="http://schemas.microsoft.com/office/powerpoint/2010/main" val="675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42247-F015-C94C-A3AE-1A582B5A2A87}"/>
              </a:ext>
            </a:extLst>
          </p:cNvPr>
          <p:cNvSpPr>
            <a:spLocks noGrp="1"/>
          </p:cNvSpPr>
          <p:nvPr>
            <p:ph type="title"/>
          </p:nvPr>
        </p:nvSpPr>
        <p:spPr>
          <a:xfrm>
            <a:off x="913775" y="618518"/>
            <a:ext cx="10364451" cy="839222"/>
          </a:xfrm>
        </p:spPr>
        <p:txBody>
          <a:bodyPr/>
          <a:lstStyle/>
          <a:p>
            <a:pPr marL="742950" indent="-742950" rtl="1">
              <a:buFont typeface="+mj-lt"/>
              <a:buAutoNum type="arabicPeriod" startAt="7"/>
            </a:pPr>
            <a:r>
              <a:rPr lang="ar-SA" dirty="0">
                <a:latin typeface="Tahoma" panose="020B0604030504040204" pitchFamily="34" charset="0"/>
                <a:ea typeface="Tahoma" panose="020B0604030504040204" pitchFamily="34" charset="0"/>
                <a:cs typeface="Tahoma" panose="020B0604030504040204" pitchFamily="34" charset="0"/>
              </a:rPr>
              <a:t>وظائف سوق الصرف الأجنبي </a:t>
            </a:r>
            <a:endParaRPr lang="fr-DZ" dirty="0"/>
          </a:p>
        </p:txBody>
      </p:sp>
      <p:sp>
        <p:nvSpPr>
          <p:cNvPr id="3" name="Espace réservé du contenu 2">
            <a:extLst>
              <a:ext uri="{FF2B5EF4-FFF2-40B4-BE49-F238E27FC236}">
                <a16:creationId xmlns:a16="http://schemas.microsoft.com/office/drawing/2014/main" id="{4156DA4F-BB85-BA4F-8D1A-842408AD195A}"/>
              </a:ext>
            </a:extLst>
          </p:cNvPr>
          <p:cNvSpPr>
            <a:spLocks noGrp="1"/>
          </p:cNvSpPr>
          <p:nvPr>
            <p:ph idx="1"/>
          </p:nvPr>
        </p:nvSpPr>
        <p:spPr>
          <a:xfrm>
            <a:off x="913775" y="1457741"/>
            <a:ext cx="10364452" cy="5049076"/>
          </a:xfrm>
        </p:spPr>
        <p:txBody>
          <a:bodyPr>
            <a:normAutofit fontScale="92500"/>
          </a:bodyPr>
          <a:lstStyle/>
          <a:p>
            <a:pPr marL="514350" indent="-514350" algn="r" rtl="1">
              <a:buFont typeface="+mj-lt"/>
              <a:buAutoNum type="arabicPeriod" startAt="3"/>
            </a:pPr>
            <a:r>
              <a:rPr lang="ar-SA" sz="2800" b="1" dirty="0">
                <a:latin typeface="Tahoma" panose="020B0604030504040204" pitchFamily="34" charset="0"/>
                <a:ea typeface="Tahoma" panose="020B0604030504040204" pitchFamily="34" charset="0"/>
                <a:cs typeface="Tahoma" panose="020B0604030504040204" pitchFamily="34" charset="0"/>
              </a:rPr>
              <a:t>التغطية: </a:t>
            </a:r>
            <a:r>
              <a:rPr lang="ar-SA" sz="2800" dirty="0">
                <a:latin typeface="Tahoma" panose="020B0604030504040204" pitchFamily="34" charset="0"/>
                <a:ea typeface="Tahoma" panose="020B0604030504040204" pitchFamily="34" charset="0"/>
                <a:cs typeface="Tahoma" panose="020B0604030504040204" pitchFamily="34" charset="0"/>
              </a:rPr>
              <a:t>يسمى أيضا بالتحوط، تتمثل في استراتيجية التحوط والحماية من مخاطر التحركات غير المواتية في سعر زوج العملات، في الفوركس تستعمل العقود المستقبلية لإجراء معاملات التحوط. فمثلا، نفرض ان مستورد امريكي بحاجة 12000000 ين ياباني بعد ثلاث اشهر للقيام بدفع مستحقات وارداته، علما ان سعر صرف الدولار/ الين هو 111.5 ين/ دولار إلا ان هذا السعر مرجح للارتفاع او الانخفاض وبالتالي المستورد لا يريد تحمل الخسارة الناتجة عن الحركة غير مرغوبة في سعر الصرف، وبالتالي يمكن للمستورد اللجوء لعملية التغطية في سوق الصرف عن طريق الدخول في عقد مستقبلي لشراء 12000000 ين ياباني بسعر111.70 ين/دولار (اي يحصل على 111.70 ين مقابل كل دولار يدفعه).</a:t>
            </a:r>
            <a:r>
              <a:rPr lang="fr-DZ" sz="28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e la date 3">
            <a:extLst>
              <a:ext uri="{FF2B5EF4-FFF2-40B4-BE49-F238E27FC236}">
                <a16:creationId xmlns:a16="http://schemas.microsoft.com/office/drawing/2014/main" id="{993E64FA-CB4E-6F4F-A1B0-7D20EEFE9481}"/>
              </a:ext>
            </a:extLst>
          </p:cNvPr>
          <p:cNvSpPr>
            <a:spLocks noGrp="1"/>
          </p:cNvSpPr>
          <p:nvPr>
            <p:ph type="dt" sz="half" idx="10"/>
          </p:nvPr>
        </p:nvSpPr>
        <p:spPr>
          <a:xfrm>
            <a:off x="7770811" y="6321962"/>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ECA2210B-A4E3-9045-96DC-E7913668161A}"/>
              </a:ext>
            </a:extLst>
          </p:cNvPr>
          <p:cNvSpPr>
            <a:spLocks noGrp="1"/>
          </p:cNvSpPr>
          <p:nvPr>
            <p:ph type="ftr" sz="quarter" idx="11"/>
          </p:nvPr>
        </p:nvSpPr>
        <p:spPr>
          <a:xfrm>
            <a:off x="357182" y="6324254"/>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D68215B4-3339-6F47-A368-EDBD1CF2D9AC}"/>
              </a:ext>
            </a:extLst>
          </p:cNvPr>
          <p:cNvSpPr>
            <a:spLocks noGrp="1"/>
          </p:cNvSpPr>
          <p:nvPr>
            <p:ph type="sldNum" sz="quarter" idx="12"/>
          </p:nvPr>
        </p:nvSpPr>
        <p:spPr>
          <a:xfrm>
            <a:off x="10659785" y="6321961"/>
            <a:ext cx="764215" cy="365125"/>
          </a:xfrm>
        </p:spPr>
        <p:txBody>
          <a:bodyPr/>
          <a:lstStyle/>
          <a:p>
            <a:fld id="{97B7C08A-A0FE-491C-86B9-ADFCCADE159A}" type="slidenum">
              <a:rPr lang="fr-FR" smtClean="0"/>
              <a:t>25</a:t>
            </a:fld>
            <a:endParaRPr lang="fr-FR" dirty="0"/>
          </a:p>
        </p:txBody>
      </p:sp>
    </p:spTree>
    <p:extLst>
      <p:ext uri="{BB962C8B-B14F-4D97-AF65-F5344CB8AC3E}">
        <p14:creationId xmlns:p14="http://schemas.microsoft.com/office/powerpoint/2010/main" val="35448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397B2-8306-774A-BCA4-A158742AEF54}"/>
              </a:ext>
            </a:extLst>
          </p:cNvPr>
          <p:cNvSpPr>
            <a:spLocks noGrp="1"/>
          </p:cNvSpPr>
          <p:nvPr>
            <p:ph type="title"/>
          </p:nvPr>
        </p:nvSpPr>
        <p:spPr>
          <a:xfrm>
            <a:off x="913775" y="618517"/>
            <a:ext cx="10364451" cy="878979"/>
          </a:xfrm>
        </p:spPr>
        <p:txBody>
          <a:bodyPr/>
          <a:lstStyle/>
          <a:p>
            <a:pPr marL="742950" indent="-742950" rtl="1">
              <a:buFont typeface="+mj-lt"/>
              <a:buAutoNum type="arabicPeriod" startAt="7"/>
            </a:pPr>
            <a:r>
              <a:rPr lang="ar-SA" dirty="0">
                <a:latin typeface="Tahoma" panose="020B0604030504040204" pitchFamily="34" charset="0"/>
                <a:ea typeface="Tahoma" panose="020B0604030504040204" pitchFamily="34" charset="0"/>
                <a:cs typeface="Tahoma" panose="020B0604030504040204" pitchFamily="34" charset="0"/>
              </a:rPr>
              <a:t>وظائف سوق الصرف الأجنبي </a:t>
            </a:r>
            <a:endParaRPr lang="fr-DZ" dirty="0"/>
          </a:p>
        </p:txBody>
      </p:sp>
      <p:sp>
        <p:nvSpPr>
          <p:cNvPr id="3" name="Espace réservé du contenu 2">
            <a:extLst>
              <a:ext uri="{FF2B5EF4-FFF2-40B4-BE49-F238E27FC236}">
                <a16:creationId xmlns:a16="http://schemas.microsoft.com/office/drawing/2014/main" id="{6522D7AB-4F72-2C4E-BA9D-86CA0EA354D2}"/>
              </a:ext>
            </a:extLst>
          </p:cNvPr>
          <p:cNvSpPr>
            <a:spLocks noGrp="1"/>
          </p:cNvSpPr>
          <p:nvPr>
            <p:ph idx="1"/>
          </p:nvPr>
        </p:nvSpPr>
        <p:spPr>
          <a:xfrm>
            <a:off x="913775" y="1497497"/>
            <a:ext cx="10364452" cy="5009320"/>
          </a:xfrm>
        </p:spPr>
        <p:txBody>
          <a:bodyPr>
            <a:normAutofit lnSpcReduction="10000"/>
          </a:bodyPr>
          <a:lstStyle/>
          <a:p>
            <a:pPr algn="r" rtl="1"/>
            <a:r>
              <a:rPr lang="ar-SA" sz="2800" dirty="0">
                <a:latin typeface="Tahoma" panose="020B0604030504040204" pitchFamily="34" charset="0"/>
                <a:ea typeface="Tahoma" panose="020B0604030504040204" pitchFamily="34" charset="0"/>
                <a:cs typeface="Tahoma" panose="020B0604030504040204" pitchFamily="34" charset="0"/>
              </a:rPr>
              <a:t>كما ذكرنا سابقا ان التعامل في الفوركس يحتاج لهامش مبدئي يدفعه المتعاملون للدخول في الصفقة والذي يحدد بالرافعة المالية فمثلا لبيع او شراء زوج الدولار/ين الهامش يحدد ب 4:100 اي 4٪ وبالتالي لشراء 12000000 ين او لبيع ( 12000000*111.70)= 107430.62 دولار يجب ان يكون في حساب العميل مبلغ 107430.62*0.04 = 4297.22 دولار، وبالدخول في مثل هذا العقد يكون هناك إعادة تقييم يومي للصفقة اذا تحقق ربح يتحصل عليه المستورد وإذ كانت خسارة يدفع المستورد قيمة الخسارة وهذا دائما بالمقارنة مع هامش آخر الذي يسمى هامش الصيانة الذي يمثل 80٪ من الهامش المبدئي (0.8*4297.22= 3437.78).</a:t>
            </a:r>
            <a:r>
              <a:rPr lang="fr-DZ" sz="28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e la date 3">
            <a:extLst>
              <a:ext uri="{FF2B5EF4-FFF2-40B4-BE49-F238E27FC236}">
                <a16:creationId xmlns:a16="http://schemas.microsoft.com/office/drawing/2014/main" id="{708B8AA7-E25D-9C40-A5E2-0010B269D424}"/>
              </a:ext>
            </a:extLst>
          </p:cNvPr>
          <p:cNvSpPr>
            <a:spLocks noGrp="1"/>
          </p:cNvSpPr>
          <p:nvPr>
            <p:ph type="dt" sz="half" idx="10"/>
          </p:nvPr>
        </p:nvSpPr>
        <p:spPr>
          <a:xfrm>
            <a:off x="7789174" y="6206007"/>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B255919C-CEC9-6E44-9290-0401E8792913}"/>
              </a:ext>
            </a:extLst>
          </p:cNvPr>
          <p:cNvSpPr>
            <a:spLocks noGrp="1"/>
          </p:cNvSpPr>
          <p:nvPr>
            <p:ph type="ftr" sz="quarter" idx="11"/>
          </p:nvPr>
        </p:nvSpPr>
        <p:spPr>
          <a:xfrm>
            <a:off x="370435" y="6324254"/>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B05CDA9B-7F50-B043-8DA9-67349682BCF0}"/>
              </a:ext>
            </a:extLst>
          </p:cNvPr>
          <p:cNvSpPr>
            <a:spLocks noGrp="1"/>
          </p:cNvSpPr>
          <p:nvPr>
            <p:ph type="sldNum" sz="quarter" idx="12"/>
          </p:nvPr>
        </p:nvSpPr>
        <p:spPr>
          <a:xfrm>
            <a:off x="10633281" y="6314990"/>
            <a:ext cx="764215" cy="365125"/>
          </a:xfrm>
        </p:spPr>
        <p:txBody>
          <a:bodyPr/>
          <a:lstStyle/>
          <a:p>
            <a:fld id="{97B7C08A-A0FE-491C-86B9-ADFCCADE159A}" type="slidenum">
              <a:rPr lang="fr-FR" smtClean="0"/>
              <a:t>26</a:t>
            </a:fld>
            <a:endParaRPr lang="fr-FR" dirty="0"/>
          </a:p>
        </p:txBody>
      </p:sp>
    </p:spTree>
    <p:extLst>
      <p:ext uri="{BB962C8B-B14F-4D97-AF65-F5344CB8AC3E}">
        <p14:creationId xmlns:p14="http://schemas.microsoft.com/office/powerpoint/2010/main" val="15128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514D0-52B9-C646-B5DA-1511E3708DD4}"/>
              </a:ext>
            </a:extLst>
          </p:cNvPr>
          <p:cNvSpPr>
            <a:spLocks noGrp="1"/>
          </p:cNvSpPr>
          <p:nvPr>
            <p:ph type="title"/>
          </p:nvPr>
        </p:nvSpPr>
        <p:spPr>
          <a:xfrm>
            <a:off x="913775" y="618518"/>
            <a:ext cx="10364451" cy="680196"/>
          </a:xfrm>
        </p:spPr>
        <p:txBody>
          <a:bodyPr/>
          <a:lstStyle/>
          <a:p>
            <a:pPr marL="742950" indent="-742950" rtl="1">
              <a:buFont typeface="+mj-lt"/>
              <a:buAutoNum type="arabicPeriod" startAt="7"/>
            </a:pPr>
            <a:r>
              <a:rPr lang="ar-SA" dirty="0">
                <a:latin typeface="Tahoma" panose="020B0604030504040204" pitchFamily="34" charset="0"/>
                <a:ea typeface="Tahoma" panose="020B0604030504040204" pitchFamily="34" charset="0"/>
                <a:cs typeface="Tahoma" panose="020B0604030504040204" pitchFamily="34" charset="0"/>
              </a:rPr>
              <a:t>وظائف سوق الصرف الأجنبي </a:t>
            </a:r>
            <a:endParaRPr lang="fr-DZ" dirty="0"/>
          </a:p>
        </p:txBody>
      </p:sp>
      <p:sp>
        <p:nvSpPr>
          <p:cNvPr id="3" name="Espace réservé du contenu 2">
            <a:extLst>
              <a:ext uri="{FF2B5EF4-FFF2-40B4-BE49-F238E27FC236}">
                <a16:creationId xmlns:a16="http://schemas.microsoft.com/office/drawing/2014/main" id="{D428DD7E-6241-2D44-B210-9B99223234CD}"/>
              </a:ext>
            </a:extLst>
          </p:cNvPr>
          <p:cNvSpPr>
            <a:spLocks noGrp="1"/>
          </p:cNvSpPr>
          <p:nvPr>
            <p:ph idx="1"/>
          </p:nvPr>
        </p:nvSpPr>
        <p:spPr>
          <a:xfrm>
            <a:off x="913775" y="1590261"/>
            <a:ext cx="10628868" cy="4890052"/>
          </a:xfrm>
        </p:spPr>
        <p:txBody>
          <a:bodyPr>
            <a:normAutofit fontScale="92500"/>
          </a:bodyPr>
          <a:lstStyle/>
          <a:p>
            <a:pPr algn="r" rtl="1"/>
            <a:r>
              <a:rPr lang="ar-SA" sz="2400" dirty="0">
                <a:latin typeface="Tahoma" panose="020B0604030504040204" pitchFamily="34" charset="0"/>
                <a:ea typeface="Tahoma" panose="020B0604030504040204" pitchFamily="34" charset="0"/>
                <a:cs typeface="Tahoma" panose="020B0604030504040204" pitchFamily="34" charset="0"/>
              </a:rPr>
              <a:t>فمثلا بعد يومين من العقد ارتفع سعر الدولار مقابل الين الى 111.80 ين/دولار اي ان العميل خسر 0.1 ين/دولا وبالتالي الخسارة الكلية تكون 96 دولار لأنه بدل ما يدفع 107334.62 دولار للحصول على 12000000ين دفع 107430.62 دولار، لو نخصم قيمة الخسارة من الهامش المبدئي نجد انه انخفض الى 4201.22 اكبر من هامش الصيانة وبالتالي فغرفة المقاصة لا تقوم بالاتصال بالعميل لدفع الخسارة، تتصل به في حالة انخفاض الهامش المبدئي تحت هامش الصيانة، واذا انخفض سعر صرف الدولار الى 111.45ين/دولار هنا العميل ربح 0.25 ين على كل دولار وبالتالي الربح الإجمالي يكون 368 دولار لان بدل ما يدفع 107671.60 سيدفع 107430.62دولار، وهكذا يتم إعادة تقيم العملية يوميا فإذا تحقق ربح يدفع للعميل واذا تحققت خسارة خفضت قيمة الهامش المبدئي تحت هامش الصيانة فيجب على المستورد ان يدفع الخسارة لإعادة الهامش المبدئي الى قيمته الاصلية. بالإضافة الى كل هذا في الأجل مهما انخفضت أسعار الدولار مقابل الين فالمستورد يمكنه شراء الين بسعر 111.70 ين/دولار</a:t>
            </a:r>
            <a:r>
              <a:rPr lang="fr-DZ" sz="24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e la date 3">
            <a:extLst>
              <a:ext uri="{FF2B5EF4-FFF2-40B4-BE49-F238E27FC236}">
                <a16:creationId xmlns:a16="http://schemas.microsoft.com/office/drawing/2014/main" id="{58EF4A8C-FD94-F746-993C-FA33F3E33501}"/>
              </a:ext>
            </a:extLst>
          </p:cNvPr>
          <p:cNvSpPr>
            <a:spLocks noGrp="1"/>
          </p:cNvSpPr>
          <p:nvPr>
            <p:ph type="dt" sz="half" idx="10"/>
          </p:nvPr>
        </p:nvSpPr>
        <p:spPr>
          <a:xfrm>
            <a:off x="7770811" y="6365378"/>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A2D90045-9E3E-634C-BF38-6E8200819DAE}"/>
              </a:ext>
            </a:extLst>
          </p:cNvPr>
          <p:cNvSpPr>
            <a:spLocks noGrp="1"/>
          </p:cNvSpPr>
          <p:nvPr>
            <p:ph type="ftr" sz="quarter" idx="11"/>
          </p:nvPr>
        </p:nvSpPr>
        <p:spPr>
          <a:xfrm>
            <a:off x="649357" y="6290199"/>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9BF0468C-243A-5140-B8C8-B96945117CD3}"/>
              </a:ext>
            </a:extLst>
          </p:cNvPr>
          <p:cNvSpPr>
            <a:spLocks noGrp="1"/>
          </p:cNvSpPr>
          <p:nvPr>
            <p:ph type="sldNum" sz="quarter" idx="12"/>
          </p:nvPr>
        </p:nvSpPr>
        <p:spPr>
          <a:xfrm>
            <a:off x="10778428" y="6376338"/>
            <a:ext cx="764215" cy="365125"/>
          </a:xfrm>
        </p:spPr>
        <p:txBody>
          <a:bodyPr/>
          <a:lstStyle/>
          <a:p>
            <a:fld id="{97B7C08A-A0FE-491C-86B9-ADFCCADE159A}" type="slidenum">
              <a:rPr lang="fr-FR" smtClean="0"/>
              <a:t>27</a:t>
            </a:fld>
            <a:endParaRPr lang="fr-FR" dirty="0"/>
          </a:p>
        </p:txBody>
      </p:sp>
    </p:spTree>
    <p:extLst>
      <p:ext uri="{BB962C8B-B14F-4D97-AF65-F5344CB8AC3E}">
        <p14:creationId xmlns:p14="http://schemas.microsoft.com/office/powerpoint/2010/main" val="40136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01351B-4C97-5E46-85EB-7E75B2975A83}"/>
              </a:ext>
            </a:extLst>
          </p:cNvPr>
          <p:cNvSpPr>
            <a:spLocks noGrp="1"/>
          </p:cNvSpPr>
          <p:nvPr>
            <p:ph type="title"/>
          </p:nvPr>
        </p:nvSpPr>
        <p:spPr>
          <a:xfrm>
            <a:off x="913774" y="499249"/>
            <a:ext cx="10364451" cy="812718"/>
          </a:xfrm>
        </p:spPr>
        <p:txBody>
          <a:bodyPr/>
          <a:lstStyle/>
          <a:p>
            <a:pPr marL="742950" indent="-742950" rtl="1">
              <a:buFont typeface="+mj-lt"/>
              <a:buAutoNum type="arabicPeriod" startAt="7"/>
            </a:pPr>
            <a:r>
              <a:rPr lang="ar-SA" dirty="0">
                <a:latin typeface="Tahoma" panose="020B0604030504040204" pitchFamily="34" charset="0"/>
                <a:ea typeface="Tahoma" panose="020B0604030504040204" pitchFamily="34" charset="0"/>
                <a:cs typeface="Tahoma" panose="020B0604030504040204" pitchFamily="34" charset="0"/>
              </a:rPr>
              <a:t>وظائف سوق الصرف الأجنبي </a:t>
            </a:r>
            <a:endParaRPr lang="fr-DZ" dirty="0"/>
          </a:p>
        </p:txBody>
      </p:sp>
      <p:sp>
        <p:nvSpPr>
          <p:cNvPr id="3" name="Espace réservé du contenu 2">
            <a:extLst>
              <a:ext uri="{FF2B5EF4-FFF2-40B4-BE49-F238E27FC236}">
                <a16:creationId xmlns:a16="http://schemas.microsoft.com/office/drawing/2014/main" id="{2A69CD2B-4D47-874D-AADB-BADD496821BA}"/>
              </a:ext>
            </a:extLst>
          </p:cNvPr>
          <p:cNvSpPr>
            <a:spLocks noGrp="1"/>
          </p:cNvSpPr>
          <p:nvPr>
            <p:ph idx="1"/>
          </p:nvPr>
        </p:nvSpPr>
        <p:spPr>
          <a:xfrm>
            <a:off x="913775" y="1484243"/>
            <a:ext cx="10364452" cy="5009322"/>
          </a:xfrm>
        </p:spPr>
        <p:txBody>
          <a:bodyPr/>
          <a:lstStyle/>
          <a:p>
            <a:pPr marL="457200" indent="-457200" algn="r" rtl="1">
              <a:buFont typeface="+mj-lt"/>
              <a:buAutoNum type="arabicPeriod" startAt="4"/>
            </a:pPr>
            <a:r>
              <a:rPr lang="ar-SA" sz="2400" b="1" dirty="0">
                <a:latin typeface="Tahoma" panose="020B0604030504040204" pitchFamily="34" charset="0"/>
                <a:ea typeface="Tahoma" panose="020B0604030504040204" pitchFamily="34" charset="0"/>
                <a:cs typeface="Tahoma" panose="020B0604030504040204" pitchFamily="34" charset="0"/>
              </a:rPr>
              <a:t>عمليات المراجحة: </a:t>
            </a:r>
            <a:r>
              <a:rPr lang="ar-SA" sz="2400" dirty="0">
                <a:latin typeface="Tahoma" panose="020B0604030504040204" pitchFamily="34" charset="0"/>
                <a:ea typeface="Tahoma" panose="020B0604030504040204" pitchFamily="34" charset="0"/>
                <a:cs typeface="Tahoma" panose="020B0604030504040204" pitchFamily="34" charset="0"/>
              </a:rPr>
              <a:t>تسمى أيضا بالموازنة او التحكيم، تتمثل المراجحة في محاولة الاستفادة من فروقات الأسعار بين مراكز مالية بهدف تحقيق الأرباح. </a:t>
            </a:r>
            <a:endParaRPr lang="fr-DZ" dirty="0">
              <a:latin typeface="Tahoma" panose="020B0604030504040204" pitchFamily="34" charset="0"/>
              <a:ea typeface="Tahoma" panose="020B0604030504040204" pitchFamily="34" charset="0"/>
              <a:cs typeface="Tahoma" panose="020B0604030504040204" pitchFamily="34" charset="0"/>
            </a:endParaRPr>
          </a:p>
          <a:p>
            <a:pPr marL="57785" algn="r" rtl="1"/>
            <a:r>
              <a:rPr lang="ar-SA" sz="2400" b="1" dirty="0">
                <a:latin typeface="Tahoma" panose="020B0604030504040204" pitchFamily="34" charset="0"/>
                <a:ea typeface="Tahoma" panose="020B0604030504040204" pitchFamily="34" charset="0"/>
                <a:cs typeface="Tahoma" panose="020B0604030504040204" pitchFamily="34" charset="0"/>
              </a:rPr>
              <a:t>مثلا:</a:t>
            </a:r>
            <a:r>
              <a:rPr lang="ar-SA" sz="2400" dirty="0">
                <a:latin typeface="Tahoma" panose="020B0604030504040204" pitchFamily="34" charset="0"/>
                <a:ea typeface="Tahoma" panose="020B0604030504040204" pitchFamily="34" charset="0"/>
                <a:cs typeface="Tahoma" panose="020B0604030504040204" pitchFamily="34" charset="0"/>
              </a:rPr>
              <a:t> مستثمر يملك مليون يورو وكان سعر صرف اليورو دولار بيعا وشراء في مركزين ماليين – بورصة فرانكفورت وبورصة نيويورك- مختلف، هنا اليورو هو عملة الأساس. </a:t>
            </a:r>
          </a:p>
          <a:p>
            <a:pPr marL="57785" algn="r" rtl="1"/>
            <a:endParaRPr lang="fr-DZ" dirty="0">
              <a:latin typeface="Tahoma" panose="020B0604030504040204" pitchFamily="34" charset="0"/>
              <a:ea typeface="Tahoma" panose="020B0604030504040204" pitchFamily="34" charset="0"/>
              <a:cs typeface="Tahoma" panose="020B0604030504040204" pitchFamily="34" charset="0"/>
            </a:endParaRP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fr-DZ" dirty="0"/>
          </a:p>
        </p:txBody>
      </p:sp>
      <p:graphicFrame>
        <p:nvGraphicFramePr>
          <p:cNvPr id="6" name="Tableau 5">
            <a:extLst>
              <a:ext uri="{FF2B5EF4-FFF2-40B4-BE49-F238E27FC236}">
                <a16:creationId xmlns:a16="http://schemas.microsoft.com/office/drawing/2014/main" id="{B19526CF-FDCD-0343-B55E-FF923FB2FEA5}"/>
              </a:ext>
            </a:extLst>
          </p:cNvPr>
          <p:cNvGraphicFramePr>
            <a:graphicFrameLocks noGrp="1"/>
          </p:cNvGraphicFramePr>
          <p:nvPr>
            <p:extLst>
              <p:ext uri="{D42A27DB-BD31-4B8C-83A1-F6EECF244321}">
                <p14:modId xmlns:p14="http://schemas.microsoft.com/office/powerpoint/2010/main" val="4019163792"/>
              </p:ext>
            </p:extLst>
          </p:nvPr>
        </p:nvGraphicFramePr>
        <p:xfrm>
          <a:off x="1285461" y="4116848"/>
          <a:ext cx="9621076" cy="1369551"/>
        </p:xfrm>
        <a:graphic>
          <a:graphicData uri="http://schemas.openxmlformats.org/drawingml/2006/table">
            <a:tbl>
              <a:tblPr rtl="1" firstRow="1" firstCol="1" bandRow="1">
                <a:tableStyleId>{5202B0CA-FC54-4496-8BCA-5EF66A818D29}</a:tableStyleId>
              </a:tblPr>
              <a:tblGrid>
                <a:gridCol w="3206669">
                  <a:extLst>
                    <a:ext uri="{9D8B030D-6E8A-4147-A177-3AD203B41FA5}">
                      <a16:colId xmlns:a16="http://schemas.microsoft.com/office/drawing/2014/main" val="3688246765"/>
                    </a:ext>
                  </a:extLst>
                </a:gridCol>
                <a:gridCol w="3206669">
                  <a:extLst>
                    <a:ext uri="{9D8B030D-6E8A-4147-A177-3AD203B41FA5}">
                      <a16:colId xmlns:a16="http://schemas.microsoft.com/office/drawing/2014/main" val="3915578486"/>
                    </a:ext>
                  </a:extLst>
                </a:gridCol>
                <a:gridCol w="3207738">
                  <a:extLst>
                    <a:ext uri="{9D8B030D-6E8A-4147-A177-3AD203B41FA5}">
                      <a16:colId xmlns:a16="http://schemas.microsoft.com/office/drawing/2014/main" val="3816230944"/>
                    </a:ext>
                  </a:extLst>
                </a:gridCol>
              </a:tblGrid>
              <a:tr h="456517">
                <a:tc>
                  <a:txBody>
                    <a:bodyPr/>
                    <a:lstStyle/>
                    <a:p>
                      <a:pPr algn="ctr" rtl="0"/>
                      <a:r>
                        <a:rPr lang="fr-FR" sz="2000" dirty="0">
                          <a:effectLst/>
                          <a:latin typeface="Tahoma" panose="020B0604030504040204" pitchFamily="34" charset="0"/>
                          <a:ea typeface="Tahoma" panose="020B0604030504040204" pitchFamily="34" charset="0"/>
                          <a:cs typeface="Tahoma" panose="020B0604030504040204" pitchFamily="34" charset="0"/>
                        </a:rPr>
                        <a:t>€/$</a:t>
                      </a:r>
                      <a:endParaRPr lang="fr-DZ"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r>
                        <a:rPr lang="ar-SA" sz="2000" dirty="0">
                          <a:effectLst/>
                          <a:latin typeface="Tahoma" panose="020B0604030504040204" pitchFamily="34" charset="0"/>
                          <a:ea typeface="Tahoma" panose="020B0604030504040204" pitchFamily="34" charset="0"/>
                          <a:cs typeface="Tahoma" panose="020B0604030504040204" pitchFamily="34" charset="0"/>
                        </a:rPr>
                        <a:t>سعر الشراء</a:t>
                      </a:r>
                      <a:endParaRPr lang="fr-DZ"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r>
                        <a:rPr lang="ar-SA" sz="2000" dirty="0">
                          <a:effectLst/>
                          <a:latin typeface="Tahoma" panose="020B0604030504040204" pitchFamily="34" charset="0"/>
                          <a:ea typeface="Tahoma" panose="020B0604030504040204" pitchFamily="34" charset="0"/>
                          <a:cs typeface="Tahoma" panose="020B0604030504040204" pitchFamily="34" charset="0"/>
                        </a:rPr>
                        <a:t>سعر البيع</a:t>
                      </a:r>
                      <a:endParaRPr lang="fr-DZ"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76571377"/>
                  </a:ext>
                </a:extLst>
              </a:tr>
              <a:tr h="456517">
                <a:tc>
                  <a:txBody>
                    <a:bodyPr/>
                    <a:lstStyle/>
                    <a:p>
                      <a:pPr algn="ctr" rtl="1"/>
                      <a:r>
                        <a:rPr lang="ar-SA" sz="2000">
                          <a:effectLst/>
                          <a:latin typeface="Tahoma" panose="020B0604030504040204" pitchFamily="34" charset="0"/>
                          <a:ea typeface="Tahoma" panose="020B0604030504040204" pitchFamily="34" charset="0"/>
                          <a:cs typeface="Tahoma" panose="020B0604030504040204" pitchFamily="34" charset="0"/>
                        </a:rPr>
                        <a:t>بورصة فرانكفورت </a:t>
                      </a:r>
                      <a:endParaRPr lang="fr-DZ"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r>
                        <a:rPr lang="ar-SA" sz="2000" dirty="0">
                          <a:effectLst/>
                          <a:latin typeface="Tahoma" panose="020B0604030504040204" pitchFamily="34" charset="0"/>
                          <a:ea typeface="Tahoma" panose="020B0604030504040204" pitchFamily="34" charset="0"/>
                          <a:cs typeface="Tahoma" panose="020B0604030504040204" pitchFamily="34" charset="0"/>
                        </a:rPr>
                        <a:t>1.2047</a:t>
                      </a:r>
                      <a:endParaRPr lang="fr-DZ"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r>
                        <a:rPr lang="ar-SA" sz="2000">
                          <a:effectLst/>
                          <a:latin typeface="Tahoma" panose="020B0604030504040204" pitchFamily="34" charset="0"/>
                          <a:ea typeface="Tahoma" panose="020B0604030504040204" pitchFamily="34" charset="0"/>
                          <a:cs typeface="Tahoma" panose="020B0604030504040204" pitchFamily="34" charset="0"/>
                        </a:rPr>
                        <a:t>1.2051</a:t>
                      </a:r>
                      <a:endParaRPr lang="fr-DZ"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732046923"/>
                  </a:ext>
                </a:extLst>
              </a:tr>
              <a:tr h="456517">
                <a:tc>
                  <a:txBody>
                    <a:bodyPr/>
                    <a:lstStyle/>
                    <a:p>
                      <a:pPr algn="ctr" rtl="1"/>
                      <a:r>
                        <a:rPr lang="ar-SA" sz="2000">
                          <a:effectLst/>
                          <a:latin typeface="Tahoma" panose="020B0604030504040204" pitchFamily="34" charset="0"/>
                          <a:ea typeface="Tahoma" panose="020B0604030504040204" pitchFamily="34" charset="0"/>
                          <a:cs typeface="Tahoma" panose="020B0604030504040204" pitchFamily="34" charset="0"/>
                        </a:rPr>
                        <a:t>بورصة نيويورك</a:t>
                      </a:r>
                      <a:endParaRPr lang="fr-DZ"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r>
                        <a:rPr lang="ar-SA" sz="2000" dirty="0">
                          <a:effectLst/>
                          <a:latin typeface="Tahoma" panose="020B0604030504040204" pitchFamily="34" charset="0"/>
                          <a:ea typeface="Tahoma" panose="020B0604030504040204" pitchFamily="34" charset="0"/>
                          <a:cs typeface="Tahoma" panose="020B0604030504040204" pitchFamily="34" charset="0"/>
                        </a:rPr>
                        <a:t>1.2056</a:t>
                      </a:r>
                      <a:endParaRPr lang="fr-DZ"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r>
                        <a:rPr lang="ar-SA" sz="2000" dirty="0">
                          <a:effectLst/>
                          <a:latin typeface="Tahoma" panose="020B0604030504040204" pitchFamily="34" charset="0"/>
                          <a:ea typeface="Tahoma" panose="020B0604030504040204" pitchFamily="34" charset="0"/>
                          <a:cs typeface="Tahoma" panose="020B0604030504040204" pitchFamily="34" charset="0"/>
                        </a:rPr>
                        <a:t>1.2062</a:t>
                      </a:r>
                      <a:endParaRPr lang="fr-DZ"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58811820"/>
                  </a:ext>
                </a:extLst>
              </a:tr>
            </a:tbl>
          </a:graphicData>
        </a:graphic>
      </p:graphicFrame>
      <p:sp>
        <p:nvSpPr>
          <p:cNvPr id="4" name="Espace réservé de la date 3">
            <a:extLst>
              <a:ext uri="{FF2B5EF4-FFF2-40B4-BE49-F238E27FC236}">
                <a16:creationId xmlns:a16="http://schemas.microsoft.com/office/drawing/2014/main" id="{1C02D0E7-C45B-5C4E-AB4E-39B4FA8AD9EE}"/>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06967D25-FF0B-1E41-BEC1-65940EAB0A99}"/>
              </a:ext>
            </a:extLst>
          </p:cNvPr>
          <p:cNvSpPr>
            <a:spLocks noGrp="1"/>
          </p:cNvSpPr>
          <p:nvPr>
            <p:ph type="ftr" sz="quarter" idx="11"/>
          </p:nvPr>
        </p:nvSpPr>
        <p:spPr/>
        <p:txBody>
          <a:bodyPr/>
          <a:lstStyle/>
          <a:p>
            <a:r>
              <a:rPr lang="ar-DZ"/>
              <a:t>د. قشاري يسمينة</a:t>
            </a:r>
            <a:endParaRPr lang="fr-FR"/>
          </a:p>
        </p:txBody>
      </p:sp>
      <p:sp>
        <p:nvSpPr>
          <p:cNvPr id="7" name="Espace réservé du numéro de diapositive 6">
            <a:extLst>
              <a:ext uri="{FF2B5EF4-FFF2-40B4-BE49-F238E27FC236}">
                <a16:creationId xmlns:a16="http://schemas.microsoft.com/office/drawing/2014/main" id="{381FDDB4-455D-8844-8801-7F11B3A7B412}"/>
              </a:ext>
            </a:extLst>
          </p:cNvPr>
          <p:cNvSpPr>
            <a:spLocks noGrp="1"/>
          </p:cNvSpPr>
          <p:nvPr>
            <p:ph type="sldNum" sz="quarter" idx="12"/>
          </p:nvPr>
        </p:nvSpPr>
        <p:spPr/>
        <p:txBody>
          <a:bodyPr/>
          <a:lstStyle/>
          <a:p>
            <a:fld id="{97B7C08A-A0FE-491C-86B9-ADFCCADE159A}" type="slidenum">
              <a:rPr lang="fr-FR" smtClean="0"/>
              <a:t>28</a:t>
            </a:fld>
            <a:endParaRPr lang="fr-FR"/>
          </a:p>
        </p:txBody>
      </p:sp>
    </p:spTree>
    <p:extLst>
      <p:ext uri="{BB962C8B-B14F-4D97-AF65-F5344CB8AC3E}">
        <p14:creationId xmlns:p14="http://schemas.microsoft.com/office/powerpoint/2010/main" val="310954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57E7AD-62ED-4042-8E14-8A2E8B71000A}"/>
              </a:ext>
            </a:extLst>
          </p:cNvPr>
          <p:cNvSpPr>
            <a:spLocks noGrp="1"/>
          </p:cNvSpPr>
          <p:nvPr>
            <p:ph type="title"/>
          </p:nvPr>
        </p:nvSpPr>
        <p:spPr>
          <a:xfrm>
            <a:off x="913775" y="618517"/>
            <a:ext cx="10364451" cy="733205"/>
          </a:xfrm>
        </p:spPr>
        <p:txBody>
          <a:bodyPr/>
          <a:lstStyle/>
          <a:p>
            <a:pPr marL="742950" indent="-742950" rtl="1">
              <a:buFont typeface="+mj-lt"/>
              <a:buAutoNum type="arabicPeriod" startAt="7"/>
            </a:pPr>
            <a:r>
              <a:rPr lang="ar-SA" dirty="0">
                <a:latin typeface="Tahoma" panose="020B0604030504040204" pitchFamily="34" charset="0"/>
                <a:ea typeface="Tahoma" panose="020B0604030504040204" pitchFamily="34" charset="0"/>
                <a:cs typeface="Tahoma" panose="020B0604030504040204" pitchFamily="34" charset="0"/>
              </a:rPr>
              <a:t>وظائف سوق الصرف الأجنبي </a:t>
            </a:r>
            <a:endParaRPr lang="fr-DZ" dirty="0"/>
          </a:p>
        </p:txBody>
      </p:sp>
      <p:sp>
        <p:nvSpPr>
          <p:cNvPr id="3" name="Espace réservé du contenu 2">
            <a:extLst>
              <a:ext uri="{FF2B5EF4-FFF2-40B4-BE49-F238E27FC236}">
                <a16:creationId xmlns:a16="http://schemas.microsoft.com/office/drawing/2014/main" id="{CB6954EC-71AB-3841-AA68-C0078421F9B6}"/>
              </a:ext>
            </a:extLst>
          </p:cNvPr>
          <p:cNvSpPr>
            <a:spLocks noGrp="1"/>
          </p:cNvSpPr>
          <p:nvPr>
            <p:ph idx="1"/>
          </p:nvPr>
        </p:nvSpPr>
        <p:spPr>
          <a:xfrm>
            <a:off x="808383" y="1484243"/>
            <a:ext cx="10469844" cy="4903305"/>
          </a:xfrm>
        </p:spPr>
        <p:txBody>
          <a:bodyPr>
            <a:normAutofit fontScale="92500" lnSpcReduction="10000"/>
          </a:bodyPr>
          <a:lstStyle/>
          <a:p>
            <a:pPr marL="57785" algn="r" rtl="1"/>
            <a:r>
              <a:rPr lang="ar-SA" sz="2800" dirty="0">
                <a:latin typeface="Tahoma" panose="020B0604030504040204" pitchFamily="34" charset="0"/>
                <a:ea typeface="Tahoma" panose="020B0604030504040204" pitchFamily="34" charset="0"/>
                <a:cs typeface="Tahoma" panose="020B0604030504040204" pitchFamily="34" charset="0"/>
              </a:rPr>
              <a:t>من الجدول نلاحظ ان سعر البيع والشراء لليورو مقابل الدولار مختلف في بورصتي فرانكفورت وبورصة نيويورك، وبالتالي المستثمر يمكنه تحقيق الربح من هذا الفرق وهذه بإتباع الخطوات التالية</a:t>
            </a:r>
            <a:endParaRPr lang="fr-DZ" sz="2400" dirty="0">
              <a:latin typeface="Tahoma" panose="020B0604030504040204" pitchFamily="34" charset="0"/>
              <a:ea typeface="Tahoma" panose="020B0604030504040204" pitchFamily="34" charset="0"/>
              <a:cs typeface="Tahoma" panose="020B0604030504040204" pitchFamily="34" charset="0"/>
            </a:endParaRPr>
          </a:p>
          <a:p>
            <a:pPr marL="57785" algn="r" rtl="1"/>
            <a:r>
              <a:rPr lang="ar-SA" sz="2800" dirty="0">
                <a:latin typeface="Tahoma" panose="020B0604030504040204" pitchFamily="34" charset="0"/>
                <a:ea typeface="Tahoma" panose="020B0604030504040204" pitchFamily="34" charset="0"/>
                <a:cs typeface="Tahoma" panose="020B0604030504040204" pitchFamily="34" charset="0"/>
              </a:rPr>
              <a:t>أولا-يقوم المستثمر ببيع اليورو في بورصة نيويورك بسعر 1.2056 اي يحصل على 1.2056 دولار مقابل كل أورو يبيعه وبالتالي يحصل على 1205600 دولار.</a:t>
            </a:r>
            <a:endParaRPr lang="ar-SA" sz="2400" dirty="0">
              <a:latin typeface="Tahoma" panose="020B0604030504040204" pitchFamily="34" charset="0"/>
              <a:ea typeface="Tahoma" panose="020B0604030504040204" pitchFamily="34" charset="0"/>
              <a:cs typeface="Tahoma" panose="020B0604030504040204" pitchFamily="34" charset="0"/>
            </a:endParaRPr>
          </a:p>
          <a:p>
            <a:pPr marL="57785" algn="r" rtl="1"/>
            <a:r>
              <a:rPr lang="ar-SA" sz="2600" dirty="0">
                <a:latin typeface="Tahoma" panose="020B0604030504040204" pitchFamily="34" charset="0"/>
                <a:ea typeface="Tahoma" panose="020B0604030504040204" pitchFamily="34" charset="0"/>
                <a:cs typeface="Tahoma" panose="020B0604030504040204" pitchFamily="34" charset="0"/>
              </a:rPr>
              <a:t>ثانيا- يعيد شراء اليورو في بورصة فرانكفورت بسعر 1.2051 اي يدفع 1.2051 دولار للحصول على أورو واحد وبالتالي مقابل 1205600 دولار يحصل على 1205600/1.2051= 1000441.9 يورو.</a:t>
            </a:r>
            <a:endParaRPr lang="fr-DZ" sz="2200" dirty="0">
              <a:latin typeface="Tahoma" panose="020B0604030504040204" pitchFamily="34" charset="0"/>
              <a:ea typeface="Tahoma" panose="020B0604030504040204" pitchFamily="34" charset="0"/>
              <a:cs typeface="Tahoma" panose="020B0604030504040204" pitchFamily="34" charset="0"/>
            </a:endParaRPr>
          </a:p>
          <a:p>
            <a:pPr marL="57785" algn="r" rtl="1"/>
            <a:r>
              <a:rPr lang="ar-SA" sz="2800" dirty="0">
                <a:latin typeface="Tahoma" panose="020B0604030504040204" pitchFamily="34" charset="0"/>
                <a:ea typeface="Tahoma" panose="020B0604030504040204" pitchFamily="34" charset="0"/>
                <a:cs typeface="Tahoma" panose="020B0604030504040204" pitchFamily="34" charset="0"/>
              </a:rPr>
              <a:t>وبالتالي يكون المستثمر قد باع مليون أورو وتحصل على 1000441.9 يورو هكذا يكون قد حقق ربح 441.9 يورو. </a:t>
            </a:r>
            <a:endParaRPr lang="fr-DZ" sz="2400" dirty="0">
              <a:latin typeface="Tahoma" panose="020B0604030504040204" pitchFamily="34" charset="0"/>
              <a:ea typeface="Tahoma" panose="020B0604030504040204" pitchFamily="34" charset="0"/>
              <a:cs typeface="Tahoma" panose="020B0604030504040204" pitchFamily="34" charset="0"/>
            </a:endParaRP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fr-DZ" dirty="0"/>
          </a:p>
        </p:txBody>
      </p:sp>
      <p:sp>
        <p:nvSpPr>
          <p:cNvPr id="4" name="Espace réservé de la date 3">
            <a:extLst>
              <a:ext uri="{FF2B5EF4-FFF2-40B4-BE49-F238E27FC236}">
                <a16:creationId xmlns:a16="http://schemas.microsoft.com/office/drawing/2014/main" id="{0B85AB8A-27B8-7144-8D5B-DE9A20E928BD}"/>
              </a:ext>
            </a:extLst>
          </p:cNvPr>
          <p:cNvSpPr>
            <a:spLocks noGrp="1"/>
          </p:cNvSpPr>
          <p:nvPr>
            <p:ph type="dt" sz="half" idx="10"/>
          </p:nvPr>
        </p:nvSpPr>
        <p:spPr>
          <a:xfrm>
            <a:off x="7697611" y="6204985"/>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D312D8BD-3772-8044-8335-60D8291E9270}"/>
              </a:ext>
            </a:extLst>
          </p:cNvPr>
          <p:cNvSpPr>
            <a:spLocks noGrp="1"/>
          </p:cNvSpPr>
          <p:nvPr>
            <p:ph type="ftr" sz="quarter" idx="11"/>
          </p:nvPr>
        </p:nvSpPr>
        <p:spPr>
          <a:xfrm>
            <a:off x="661982" y="6248400"/>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077E4D6A-C766-7E45-A0CB-C8F062FC82B0}"/>
              </a:ext>
            </a:extLst>
          </p:cNvPr>
          <p:cNvSpPr>
            <a:spLocks noGrp="1"/>
          </p:cNvSpPr>
          <p:nvPr>
            <p:ph type="sldNum" sz="quarter" idx="12"/>
          </p:nvPr>
        </p:nvSpPr>
        <p:spPr>
          <a:xfrm>
            <a:off x="10689949" y="6237192"/>
            <a:ext cx="764215" cy="365125"/>
          </a:xfrm>
        </p:spPr>
        <p:txBody>
          <a:bodyPr/>
          <a:lstStyle/>
          <a:p>
            <a:fld id="{97B7C08A-A0FE-491C-86B9-ADFCCADE159A}" type="slidenum">
              <a:rPr lang="fr-FR" smtClean="0"/>
              <a:t>29</a:t>
            </a:fld>
            <a:endParaRPr lang="fr-FR" dirty="0"/>
          </a:p>
        </p:txBody>
      </p:sp>
    </p:spTree>
    <p:extLst>
      <p:ext uri="{BB962C8B-B14F-4D97-AF65-F5344CB8AC3E}">
        <p14:creationId xmlns:p14="http://schemas.microsoft.com/office/powerpoint/2010/main" val="7639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807076"/>
          </a:xfrm>
        </p:spPr>
        <p:txBody>
          <a:bodyPr>
            <a:normAutofit/>
          </a:bodyPr>
          <a:lstStyle/>
          <a:p>
            <a:pPr marL="742950" indent="-742950" algn="ctr" rtl="1">
              <a:buFont typeface="+mj-lt"/>
              <a:buAutoNum type="arabicPeriod"/>
            </a:pPr>
            <a:r>
              <a:rPr lang="ar-DZ" sz="4000" dirty="0">
                <a:latin typeface="Tahoma" panose="020B0604030504040204" pitchFamily="34" charset="0"/>
                <a:ea typeface="Tahoma" panose="020B0604030504040204" pitchFamily="34" charset="0"/>
                <a:cs typeface="Tahoma" panose="020B0604030504040204" pitchFamily="34" charset="0"/>
              </a:rPr>
              <a:t>ماهية سعر الصرف</a:t>
            </a:r>
            <a:endParaRPr lang="fr-FR" dirty="0"/>
          </a:p>
        </p:txBody>
      </p:sp>
      <p:sp>
        <p:nvSpPr>
          <p:cNvPr id="3" name="Espace réservé du contenu 2"/>
          <p:cNvSpPr>
            <a:spLocks noGrp="1"/>
          </p:cNvSpPr>
          <p:nvPr>
            <p:ph idx="1"/>
          </p:nvPr>
        </p:nvSpPr>
        <p:spPr>
          <a:xfrm>
            <a:off x="685801" y="1519707"/>
            <a:ext cx="10131425" cy="4778062"/>
          </a:xfrm>
        </p:spPr>
        <p:txBody>
          <a:bodyPr>
            <a:normAutofit fontScale="85000" lnSpcReduction="10000"/>
          </a:bodyPr>
          <a:lstStyle/>
          <a:p>
            <a:pPr marL="342900" indent="-342900" algn="r" rtl="1">
              <a:buFont typeface="+mj-lt"/>
              <a:buAutoNum type="arabicPeriod" startAt="2"/>
            </a:pPr>
            <a:r>
              <a:rPr lang="ar-DZ" sz="2800" b="1" dirty="0">
                <a:latin typeface="Tahoma" panose="020B0604030504040204" pitchFamily="34" charset="0"/>
                <a:ea typeface="Tahoma" panose="020B0604030504040204" pitchFamily="34" charset="0"/>
                <a:cs typeface="Tahoma" panose="020B0604030504040204" pitchFamily="34" charset="0"/>
              </a:rPr>
              <a:t>أنواع سعر الصرف: </a:t>
            </a:r>
            <a:r>
              <a:rPr lang="ar-DZ" sz="2800" dirty="0">
                <a:latin typeface="Tahoma" panose="020B0604030504040204" pitchFamily="34" charset="0"/>
                <a:ea typeface="Tahoma" panose="020B0604030504040204" pitchFamily="34" charset="0"/>
                <a:cs typeface="Tahoma" panose="020B0604030504040204" pitchFamily="34" charset="0"/>
              </a:rPr>
              <a:t>نميز الأنواع التالية: </a:t>
            </a:r>
          </a:p>
          <a:p>
            <a:pPr marL="571500" indent="-571500" algn="r" rtl="1">
              <a:buFont typeface="+mj-lt"/>
              <a:buAutoNum type="romanUcPeriod"/>
            </a:pPr>
            <a:r>
              <a:rPr lang="ar-DZ" sz="2800" b="1" dirty="0">
                <a:latin typeface="Tahoma" panose="020B0604030504040204" pitchFamily="34" charset="0"/>
                <a:ea typeface="Tahoma" panose="020B0604030504040204" pitchFamily="34" charset="0"/>
                <a:cs typeface="Tahoma" panose="020B0604030504040204" pitchFamily="34" charset="0"/>
              </a:rPr>
              <a:t>سعر الصرف الثنائي: </a:t>
            </a:r>
            <a:r>
              <a:rPr lang="ar-DZ" sz="2800" dirty="0">
                <a:latin typeface="Tahoma" panose="020B0604030504040204" pitchFamily="34" charset="0"/>
                <a:ea typeface="Tahoma" panose="020B0604030504040204" pitchFamily="34" charset="0"/>
                <a:cs typeface="Tahoma" panose="020B0604030504040204" pitchFamily="34" charset="0"/>
              </a:rPr>
              <a:t>سعر الصرف الثنائي هو المعدل الذي يربط بين عملتي دولتين، ونجد فيه: </a:t>
            </a:r>
          </a:p>
          <a:p>
            <a:pPr marL="571500" indent="-571500" algn="r" rtl="1">
              <a:buFont typeface="+mj-lt"/>
              <a:buAutoNum type="romanLcPeriod"/>
            </a:pPr>
            <a:r>
              <a:rPr lang="ar-DZ" sz="2800" b="1" dirty="0">
                <a:latin typeface="Tahoma" panose="020B0604030504040204" pitchFamily="34" charset="0"/>
                <a:ea typeface="Tahoma" panose="020B0604030504040204" pitchFamily="34" charset="0"/>
                <a:cs typeface="Tahoma" panose="020B0604030504040204" pitchFamily="34" charset="0"/>
              </a:rPr>
              <a:t>سعر الصرف الثنائي الاسمي: </a:t>
            </a:r>
            <a:r>
              <a:rPr lang="ar-DZ" sz="2800" dirty="0">
                <a:latin typeface="Tahoma" panose="020B0604030504040204" pitchFamily="34" charset="0"/>
                <a:ea typeface="Tahoma" panose="020B0604030504040204" pitchFamily="34" charset="0"/>
                <a:cs typeface="Tahoma" panose="020B0604030504040204" pitchFamily="34" charset="0"/>
              </a:rPr>
              <a:t>يعرف سعر الصرف الثنائي الإسمي على أنه عدد الوحدات التي على أساسها يتم مبادلة عملة دولة ما مقابل عملة دولة أخرى، مثلا: 1دولار=119،64دج، 1دولار=0،90 يورو, 1دج=0،0084 دولار</a:t>
            </a:r>
          </a:p>
          <a:p>
            <a:pPr algn="r" rtl="1">
              <a:buFont typeface="Arial" panose="020B0604020202020204" pitchFamily="34" charset="0"/>
              <a:buChar char="•"/>
            </a:pPr>
            <a:r>
              <a:rPr lang="ar-DZ" sz="2800" dirty="0">
                <a:latin typeface="Tahoma" panose="020B0604030504040204" pitchFamily="34" charset="0"/>
                <a:ea typeface="Tahoma" panose="020B0604030504040204" pitchFamily="34" charset="0"/>
                <a:cs typeface="Tahoma" panose="020B0604030504040204" pitchFamily="34" charset="0"/>
              </a:rPr>
              <a:t>نقول انه ارتفع سعر الصرف عملة الاساس اذا زادت عدد وحدات العملة التسعير المحصلة مقابل وحدة واحدة من عملة الاساس أي العملة الاساس أصبحت ذات قيمة اعلى (غالية). ونقول انه انخفض في حالة نقص عدد الوحدات المحصلة من عملة التسعير مقابل وحدة واحدة من عملة الأساس.</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55AEA996-1945-BA41-BC50-C92C0604C571}"/>
              </a:ext>
            </a:extLst>
          </p:cNvPr>
          <p:cNvSpPr>
            <a:spLocks noGrp="1"/>
          </p:cNvSpPr>
          <p:nvPr>
            <p:ph type="dt" sz="half" idx="10"/>
          </p:nvPr>
        </p:nvSpPr>
        <p:spPr/>
        <p:txBody>
          <a:bodyPr/>
          <a:lstStyle/>
          <a:p>
            <a:r>
              <a:rPr lang="fr-FR" dirty="0"/>
              <a:t>25/01/2021</a:t>
            </a:r>
          </a:p>
        </p:txBody>
      </p:sp>
      <p:sp>
        <p:nvSpPr>
          <p:cNvPr id="5" name="Espace réservé du pied de page 4">
            <a:extLst>
              <a:ext uri="{FF2B5EF4-FFF2-40B4-BE49-F238E27FC236}">
                <a16:creationId xmlns:a16="http://schemas.microsoft.com/office/drawing/2014/main" id="{93F8241E-7C33-9A4E-82A5-C9051567B329}"/>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AB75463B-6E0B-8349-9A36-10FAB13D41F0}"/>
              </a:ext>
            </a:extLst>
          </p:cNvPr>
          <p:cNvSpPr>
            <a:spLocks noGrp="1"/>
          </p:cNvSpPr>
          <p:nvPr>
            <p:ph type="sldNum" sz="quarter" idx="12"/>
          </p:nvPr>
        </p:nvSpPr>
        <p:spPr/>
        <p:txBody>
          <a:bodyPr/>
          <a:lstStyle/>
          <a:p>
            <a:fld id="{97B7C08A-A0FE-491C-86B9-ADFCCADE159A}" type="slidenum">
              <a:rPr lang="fr-FR" smtClean="0"/>
              <a:t>3</a:t>
            </a:fld>
            <a:endParaRPr lang="fr-FR"/>
          </a:p>
        </p:txBody>
      </p:sp>
    </p:spTree>
    <p:extLst>
      <p:ext uri="{BB962C8B-B14F-4D97-AF65-F5344CB8AC3E}">
        <p14:creationId xmlns:p14="http://schemas.microsoft.com/office/powerpoint/2010/main" val="3446249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AE757-B971-374D-A214-792CDABBC1EF}"/>
              </a:ext>
            </a:extLst>
          </p:cNvPr>
          <p:cNvSpPr>
            <a:spLocks noGrp="1"/>
          </p:cNvSpPr>
          <p:nvPr>
            <p:ph type="title"/>
          </p:nvPr>
        </p:nvSpPr>
        <p:spPr>
          <a:xfrm>
            <a:off x="913774" y="419734"/>
            <a:ext cx="10364451" cy="746457"/>
          </a:xfrm>
        </p:spPr>
        <p:txBody>
          <a:bodyPr/>
          <a:lstStyle/>
          <a:p>
            <a:pPr marL="742950" indent="-742950" rtl="1">
              <a:buFont typeface="+mj-lt"/>
              <a:buAutoNum type="arabicPeriod" startAt="7"/>
            </a:pPr>
            <a:r>
              <a:rPr lang="ar-SA" dirty="0">
                <a:latin typeface="Tahoma" panose="020B0604030504040204" pitchFamily="34" charset="0"/>
                <a:ea typeface="Tahoma" panose="020B0604030504040204" pitchFamily="34" charset="0"/>
                <a:cs typeface="Tahoma" panose="020B0604030504040204" pitchFamily="34" charset="0"/>
              </a:rPr>
              <a:t>وظائف سوق الصرف الأجنبي </a:t>
            </a:r>
            <a:endParaRPr lang="fr-DZ" dirty="0"/>
          </a:p>
        </p:txBody>
      </p:sp>
      <p:sp>
        <p:nvSpPr>
          <p:cNvPr id="3" name="Espace réservé du contenu 2">
            <a:extLst>
              <a:ext uri="{FF2B5EF4-FFF2-40B4-BE49-F238E27FC236}">
                <a16:creationId xmlns:a16="http://schemas.microsoft.com/office/drawing/2014/main" id="{1EE5AB36-1986-4B43-8AEE-6579EF7912E2}"/>
              </a:ext>
            </a:extLst>
          </p:cNvPr>
          <p:cNvSpPr>
            <a:spLocks noGrp="1"/>
          </p:cNvSpPr>
          <p:nvPr>
            <p:ph idx="1"/>
          </p:nvPr>
        </p:nvSpPr>
        <p:spPr>
          <a:xfrm>
            <a:off x="913775" y="1404730"/>
            <a:ext cx="10364452" cy="5141843"/>
          </a:xfrm>
        </p:spPr>
        <p:txBody>
          <a:bodyPr>
            <a:normAutofit/>
          </a:bodyPr>
          <a:lstStyle/>
          <a:p>
            <a:pPr marL="457200" indent="-457200" algn="r" rtl="1">
              <a:buFont typeface="+mj-lt"/>
              <a:buAutoNum type="arabicPeriod" startAt="5"/>
            </a:pPr>
            <a:r>
              <a:rPr lang="ar-SA" sz="2400" b="1" dirty="0">
                <a:latin typeface="Tahoma" panose="020B0604030504040204" pitchFamily="34" charset="0"/>
                <a:ea typeface="Tahoma" panose="020B0604030504040204" pitchFamily="34" charset="0"/>
                <a:cs typeface="Tahoma" panose="020B0604030504040204" pitchFamily="34" charset="0"/>
              </a:rPr>
              <a:t>المضاربة:</a:t>
            </a:r>
            <a:r>
              <a:rPr lang="ar-SA" sz="2400" dirty="0">
                <a:latin typeface="Tahoma" panose="020B0604030504040204" pitchFamily="34" charset="0"/>
                <a:ea typeface="Tahoma" panose="020B0604030504040204" pitchFamily="34" charset="0"/>
                <a:cs typeface="Tahoma" panose="020B0604030504040204" pitchFamily="34" charset="0"/>
              </a:rPr>
              <a:t> يقصد بالمضاربة اخذ او الاحتفاظ بمركز مفتوح قصير او طويل وفقا للتوقعات وتخمينات المضاربين، حيث تتمثل في الاستفادة من الفرق بين السعر الآجل يوم التعاقد والسعر الآني يوم الاستحقاق، عملية المضاربة محفوفة بالمخاطر لأنها مبنية على توقعات يمكن ان تتحقق كما يمكن ان لا تتحقق. </a:t>
            </a:r>
          </a:p>
          <a:p>
            <a:pPr marL="56515" algn="r" rtl="1"/>
            <a:r>
              <a:rPr lang="ar-SA" sz="2400" b="1" dirty="0">
                <a:latin typeface="Tahoma" panose="020B0604030504040204" pitchFamily="34" charset="0"/>
                <a:ea typeface="Tahoma" panose="020B0604030504040204" pitchFamily="34" charset="0"/>
                <a:cs typeface="Tahoma" panose="020B0604030504040204" pitchFamily="34" charset="0"/>
              </a:rPr>
              <a:t>مثال: </a:t>
            </a:r>
            <a:r>
              <a:rPr lang="ar-SA" sz="2400" dirty="0">
                <a:latin typeface="Tahoma" panose="020B0604030504040204" pitchFamily="34" charset="0"/>
                <a:ea typeface="Tahoma" panose="020B0604030504040204" pitchFamily="34" charset="0"/>
                <a:cs typeface="Tahoma" panose="020B0604030504040204" pitchFamily="34" charset="0"/>
              </a:rPr>
              <a:t>اذ كان سعر صرف الدولار مقابل اليورو هو 1.2053 دولار/ يورو وتوقع مستثمر ما ان قيمة اليورو سترتفع بعد ثلاث اشهر الى 1.2058 دولار/ يورو، يقوم المستثمر بالدخول في عقد شراء مليون يورو </a:t>
            </a:r>
            <a:r>
              <a:rPr lang="ar-SA" sz="2400" dirty="0" err="1">
                <a:latin typeface="Tahoma" panose="020B0604030504040204" pitchFamily="34" charset="0"/>
                <a:ea typeface="Tahoma" panose="020B0604030504040204" pitchFamily="34" charset="0"/>
                <a:cs typeface="Tahoma" panose="020B0604030504040204" pitchFamily="34" charset="0"/>
              </a:rPr>
              <a:t>لاجل</a:t>
            </a:r>
            <a:r>
              <a:rPr lang="ar-SA" sz="2400" dirty="0">
                <a:latin typeface="Tahoma" panose="020B0604030504040204" pitchFamily="34" charset="0"/>
                <a:ea typeface="Tahoma" panose="020B0604030504040204" pitchFamily="34" charset="0"/>
                <a:cs typeface="Tahoma" panose="020B0604030504040204" pitchFamily="34" charset="0"/>
              </a:rPr>
              <a:t> 3 اشهر ويدفع 1205300 دولار، ثم عند تحقق توقعاته ارتفاع سعر اليورو الى 1.2058 دولار/ يورو يقوم ببيع المليون يورو الذي اشتراه قبل ثلاث اشهر ويتحصل على 1000000*1.2058=1205800 دولار، اي ان المستثمر اشترى المليون يورو ب 1205300 دولار وباعه ب 1205800 دولار ويكون قد حقق ربح 1205800-1205300=500 دولار.</a:t>
            </a:r>
            <a:r>
              <a:rPr lang="fr-DZ" sz="24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e la date 3">
            <a:extLst>
              <a:ext uri="{FF2B5EF4-FFF2-40B4-BE49-F238E27FC236}">
                <a16:creationId xmlns:a16="http://schemas.microsoft.com/office/drawing/2014/main" id="{198BCA30-01D5-A14A-B6DA-D4D43264769E}"/>
              </a:ext>
            </a:extLst>
          </p:cNvPr>
          <p:cNvSpPr>
            <a:spLocks noGrp="1"/>
          </p:cNvSpPr>
          <p:nvPr>
            <p:ph type="dt" sz="half" idx="10"/>
          </p:nvPr>
        </p:nvSpPr>
        <p:spPr>
          <a:xfrm>
            <a:off x="7770811" y="6330534"/>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F9FB1BF0-C82E-6144-AC77-0C649D5BDABD}"/>
              </a:ext>
            </a:extLst>
          </p:cNvPr>
          <p:cNvSpPr>
            <a:spLocks noGrp="1"/>
          </p:cNvSpPr>
          <p:nvPr>
            <p:ph type="ftr" sz="quarter" idx="11"/>
          </p:nvPr>
        </p:nvSpPr>
        <p:spPr>
          <a:xfrm>
            <a:off x="622226" y="6255026"/>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2FAB5788-8C06-5D4E-8791-10A2C94B3DFC}"/>
              </a:ext>
            </a:extLst>
          </p:cNvPr>
          <p:cNvSpPr>
            <a:spLocks noGrp="1"/>
          </p:cNvSpPr>
          <p:nvPr>
            <p:ph type="sldNum" sz="quarter" idx="12"/>
          </p:nvPr>
        </p:nvSpPr>
        <p:spPr>
          <a:xfrm>
            <a:off x="10805559" y="6330534"/>
            <a:ext cx="764215" cy="365125"/>
          </a:xfrm>
        </p:spPr>
        <p:txBody>
          <a:bodyPr/>
          <a:lstStyle/>
          <a:p>
            <a:fld id="{97B7C08A-A0FE-491C-86B9-ADFCCADE159A}" type="slidenum">
              <a:rPr lang="fr-FR" smtClean="0"/>
              <a:t>30</a:t>
            </a:fld>
            <a:endParaRPr lang="fr-FR" dirty="0"/>
          </a:p>
        </p:txBody>
      </p:sp>
    </p:spTree>
    <p:extLst>
      <p:ext uri="{BB962C8B-B14F-4D97-AF65-F5344CB8AC3E}">
        <p14:creationId xmlns:p14="http://schemas.microsoft.com/office/powerpoint/2010/main" val="24199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768439"/>
          </a:xfrm>
        </p:spPr>
        <p:txBody>
          <a:bodyPr>
            <a:normAutofit/>
          </a:bodyPr>
          <a:lstStyle/>
          <a:p>
            <a:pPr marL="742950" indent="-742950" algn="ctr" rtl="1">
              <a:buFont typeface="+mj-lt"/>
              <a:buAutoNum type="arabicPeriod" startAt="8"/>
            </a:pPr>
            <a:r>
              <a:rPr lang="ar-DZ" dirty="0">
                <a:latin typeface="Tahoma" panose="020B0604030504040204" pitchFamily="34" charset="0"/>
                <a:ea typeface="Tahoma" panose="020B0604030504040204" pitchFamily="34" charset="0"/>
                <a:cs typeface="Tahoma" panose="020B0604030504040204" pitchFamily="34" charset="0"/>
              </a:rPr>
              <a:t>النظريات المحددة لسعر الصرف</a:t>
            </a:r>
            <a:endParaRPr lang="fr-FR"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85801" y="1545465"/>
                <a:ext cx="10131425" cy="4921596"/>
              </a:xfrm>
            </p:spPr>
            <p:txBody>
              <a:bodyPr>
                <a:normAutofit/>
              </a:bodyPr>
              <a:lstStyle/>
              <a:p>
                <a:pPr algn="r" rtl="1"/>
                <a:r>
                  <a:rPr lang="ar-DZ" sz="2800" dirty="0">
                    <a:latin typeface="Tahoma" panose="020B0604030504040204" pitchFamily="34" charset="0"/>
                    <a:ea typeface="Tahoma" panose="020B0604030504040204" pitchFamily="34" charset="0"/>
                    <a:cs typeface="Tahoma" panose="020B0604030504040204" pitchFamily="34" charset="0"/>
                  </a:rPr>
                  <a:t>هناك عدة نظريات  فسرت كيفية تحديد سعر الصرف نذكر منها:</a:t>
                </a:r>
              </a:p>
              <a:p>
                <a:pPr marL="514350" indent="-514350" algn="r" rtl="1">
                  <a:buFont typeface="+mj-lt"/>
                  <a:buAutoNum type="arabicPeriod"/>
                </a:pPr>
                <a:r>
                  <a:rPr lang="ar-DZ" sz="2800" b="1" dirty="0">
                    <a:latin typeface="Tahoma" panose="020B0604030504040204" pitchFamily="34" charset="0"/>
                    <a:ea typeface="Tahoma" panose="020B0604030504040204" pitchFamily="34" charset="0"/>
                    <a:cs typeface="Tahoma" panose="020B0604030504040204" pitchFamily="34" charset="0"/>
                  </a:rPr>
                  <a:t>نظرية تكافؤ القوى الشرائية: </a:t>
                </a:r>
                <a:r>
                  <a:rPr lang="ar-SA" sz="2800" dirty="0">
                    <a:latin typeface="Tahoma" panose="020B0604030504040204" pitchFamily="34" charset="0"/>
                    <a:ea typeface="Tahoma" panose="020B0604030504040204" pitchFamily="34" charset="0"/>
                    <a:cs typeface="Tahoma" panose="020B0604030504040204" pitchFamily="34" charset="0"/>
                  </a:rPr>
                  <a:t>ي</a:t>
                </a:r>
                <a:r>
                  <a:rPr lang="ar-DZ" sz="2800" dirty="0">
                    <a:latin typeface="Tahoma" panose="020B0604030504040204" pitchFamily="34" charset="0"/>
                    <a:ea typeface="Tahoma" panose="020B0604030504040204" pitchFamily="34" charset="0"/>
                    <a:cs typeface="Tahoma" panose="020B0604030504040204" pitchFamily="34" charset="0"/>
                  </a:rPr>
                  <a:t>شير قانون السعر الواحد الى ان جميع السلع يتوجب ان تباع بنفس السعر في مختلف دول العالم، من هذا المنطلق جاءت نظرية تكافؤ القوى الشرائية لتؤكد على ان العملة الواحدة يكون لها نفس القوة الشرائية في جميع دول العالم، وعليه تبعا لهذه النظرية فان سعر الصرف الاسمي بين عملتي دولتين هو عبارة عن النسبة بين المستويات العامة للأسعار في كلا البلدين.</a:t>
                </a:r>
              </a:p>
              <a:p>
                <a:pPr marL="0" indent="0" algn="ctr" rtl="1">
                  <a:buNone/>
                </a:pPr>
                <a14:m>
                  <m:oMathPara xmlns:m="http://schemas.openxmlformats.org/officeDocument/2006/math">
                    <m:oMathParaPr>
                      <m:jc m:val="centerGroup"/>
                    </m:oMathParaPr>
                    <m:oMath xmlns:m="http://schemas.openxmlformats.org/officeDocument/2006/math">
                      <m:r>
                        <a:rPr lang="fr-FR" sz="3200" b="1" i="1">
                          <a:latin typeface="Cambria Math" panose="02040503050406030204" pitchFamily="18" charset="0"/>
                        </a:rPr>
                        <m:t>𝑺</m:t>
                      </m:r>
                      <m:r>
                        <a:rPr lang="fr-FR" sz="3200" b="1" i="1">
                          <a:latin typeface="Cambria Math" panose="02040503050406030204" pitchFamily="18" charset="0"/>
                        </a:rPr>
                        <m:t>=</m:t>
                      </m:r>
                      <m:f>
                        <m:fPr>
                          <m:type m:val="lin"/>
                          <m:ctrlPr>
                            <a:rPr lang="fr-DZ" sz="3200" b="1" i="1">
                              <a:latin typeface="Cambria Math" panose="02040503050406030204" pitchFamily="18" charset="0"/>
                            </a:rPr>
                          </m:ctrlPr>
                        </m:fPr>
                        <m:num>
                          <m:r>
                            <a:rPr lang="fr-FR" sz="3200" b="1" i="1">
                              <a:latin typeface="Cambria Math" panose="02040503050406030204" pitchFamily="18" charset="0"/>
                            </a:rPr>
                            <m:t>𝑷</m:t>
                          </m:r>
                        </m:num>
                        <m:den>
                          <m:sSup>
                            <m:sSupPr>
                              <m:ctrlPr>
                                <a:rPr lang="fr-DZ" sz="3200" b="1" i="1">
                                  <a:latin typeface="Cambria Math" panose="02040503050406030204" pitchFamily="18" charset="0"/>
                                </a:rPr>
                              </m:ctrlPr>
                            </m:sSupPr>
                            <m:e>
                              <m:r>
                                <a:rPr lang="fr-FR" sz="3200" b="1" i="1">
                                  <a:latin typeface="Cambria Math" panose="02040503050406030204" pitchFamily="18" charset="0"/>
                                </a:rPr>
                                <m:t>𝑷</m:t>
                              </m:r>
                            </m:e>
                            <m:sup>
                              <m:r>
                                <a:rPr lang="fr-FR" sz="3200" b="1" i="1">
                                  <a:latin typeface="Cambria Math" panose="02040503050406030204" pitchFamily="18" charset="0"/>
                                </a:rPr>
                                <m:t>∗</m:t>
                              </m:r>
                            </m:sup>
                          </m:sSup>
                        </m:den>
                      </m:f>
                    </m:oMath>
                  </m:oMathPara>
                </a14:m>
                <a:endParaRPr lang="fr-DZ" dirty="0"/>
              </a:p>
              <a:p>
                <a:pPr marL="0" indent="0" algn="ctr" rtl="1">
                  <a:buNone/>
                </a:pPr>
                <a:endParaRPr lang="ar-DZ"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85801" y="1545465"/>
                <a:ext cx="10131425" cy="4921596"/>
              </a:xfrm>
              <a:blipFill>
                <a:blip r:embed="rId2"/>
                <a:stretch>
                  <a:fillRect l="-2256" t="-771" r="-1253" b="-23136"/>
                </a:stretch>
              </a:blipFill>
            </p:spPr>
            <p:txBody>
              <a:bodyPr/>
              <a:lstStyle/>
              <a:p>
                <a:r>
                  <a:rPr lang="fr-DZ">
                    <a:noFill/>
                  </a:rPr>
                  <a:t> </a:t>
                </a:r>
              </a:p>
            </p:txBody>
          </p:sp>
        </mc:Fallback>
      </mc:AlternateContent>
      <p:sp>
        <p:nvSpPr>
          <p:cNvPr id="4" name="Espace réservé de la date 3">
            <a:extLst>
              <a:ext uri="{FF2B5EF4-FFF2-40B4-BE49-F238E27FC236}">
                <a16:creationId xmlns:a16="http://schemas.microsoft.com/office/drawing/2014/main" id="{61F5AE1C-5069-674A-A75D-BA7B2C6BE247}"/>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B3127C9C-6375-E946-8994-AF9001E9F8FF}"/>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9571AF91-9E1B-C647-8150-1B02B3482EE5}"/>
              </a:ext>
            </a:extLst>
          </p:cNvPr>
          <p:cNvSpPr>
            <a:spLocks noGrp="1"/>
          </p:cNvSpPr>
          <p:nvPr>
            <p:ph type="sldNum" sz="quarter" idx="12"/>
          </p:nvPr>
        </p:nvSpPr>
        <p:spPr/>
        <p:txBody>
          <a:bodyPr/>
          <a:lstStyle/>
          <a:p>
            <a:fld id="{97B7C08A-A0FE-491C-86B9-ADFCCADE159A}" type="slidenum">
              <a:rPr lang="fr-FR" smtClean="0"/>
              <a:t>31</a:t>
            </a:fld>
            <a:endParaRPr lang="fr-FR"/>
          </a:p>
        </p:txBody>
      </p:sp>
    </p:spTree>
    <p:extLst>
      <p:ext uri="{BB962C8B-B14F-4D97-AF65-F5344CB8AC3E}">
        <p14:creationId xmlns:p14="http://schemas.microsoft.com/office/powerpoint/2010/main" val="1050565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D60C6-254F-9648-A1D3-BA83B81FE3CD}"/>
              </a:ext>
            </a:extLst>
          </p:cNvPr>
          <p:cNvSpPr>
            <a:spLocks noGrp="1"/>
          </p:cNvSpPr>
          <p:nvPr>
            <p:ph type="title"/>
          </p:nvPr>
        </p:nvSpPr>
        <p:spPr>
          <a:xfrm>
            <a:off x="913775" y="618518"/>
            <a:ext cx="10364451" cy="839222"/>
          </a:xfrm>
        </p:spPr>
        <p:txBody>
          <a:bodyPr>
            <a:normAutofit/>
          </a:bodyPr>
          <a:lstStyle/>
          <a:p>
            <a:pPr marL="742950" indent="-742950" rtl="1">
              <a:buFont typeface="+mj-lt"/>
              <a:buAutoNum type="arabicPeriod" startAt="8"/>
            </a:pPr>
            <a:r>
              <a:rPr lang="ar-SA" sz="4000" dirty="0">
                <a:latin typeface="Tahoma" panose="020B0604030504040204" pitchFamily="34" charset="0"/>
                <a:ea typeface="Tahoma" panose="020B0604030504040204" pitchFamily="34" charset="0"/>
                <a:cs typeface="Tahoma" panose="020B0604030504040204" pitchFamily="34" charset="0"/>
              </a:rPr>
              <a:t>النظريات المحددة لسعر الصرف</a:t>
            </a:r>
            <a:endParaRPr lang="fr-DZ"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a:extLst>
              <a:ext uri="{FF2B5EF4-FFF2-40B4-BE49-F238E27FC236}">
                <a16:creationId xmlns:a16="http://schemas.microsoft.com/office/drawing/2014/main" id="{FE580E04-1B6A-8847-AC3C-D23BD921DA91}"/>
              </a:ext>
            </a:extLst>
          </p:cNvPr>
          <p:cNvSpPr>
            <a:spLocks noGrp="1"/>
          </p:cNvSpPr>
          <p:nvPr>
            <p:ph idx="1"/>
          </p:nvPr>
        </p:nvSpPr>
        <p:spPr>
          <a:xfrm>
            <a:off x="913774" y="1457741"/>
            <a:ext cx="10522851" cy="5062330"/>
          </a:xfrm>
        </p:spPr>
        <p:txBody>
          <a:bodyPr>
            <a:noAutofit/>
          </a:bodyPr>
          <a:lstStyle/>
          <a:p>
            <a:pPr marL="0" marR="88900" algn="r" rtl="1">
              <a:lnSpc>
                <a:spcPct val="150000"/>
              </a:lnSpc>
              <a:spcBef>
                <a:spcPts val="0"/>
              </a:spcBef>
            </a:pPr>
            <a:r>
              <a:rPr lang="ar-SA" sz="2400" b="1" dirty="0">
                <a:latin typeface="Tahoma" panose="020B0604030504040204" pitchFamily="34" charset="0"/>
                <a:ea typeface="Tahoma" panose="020B0604030504040204" pitchFamily="34" charset="0"/>
                <a:cs typeface="Tahoma" panose="020B0604030504040204" pitchFamily="34" charset="0"/>
              </a:rPr>
              <a:t>مثال:</a:t>
            </a:r>
            <a:r>
              <a:rPr lang="ar-SA" sz="2400" dirty="0">
                <a:latin typeface="Tahoma" panose="020B0604030504040204" pitchFamily="34" charset="0"/>
                <a:ea typeface="Tahoma" panose="020B0604030504040204" pitchFamily="34" charset="0"/>
                <a:cs typeface="Tahoma" panose="020B0604030504040204" pitchFamily="34" charset="0"/>
              </a:rPr>
              <a:t> لنفرض مثلا لتر من حليب كانديا سعره في الجزائر 100دج وسعره في فرنسا 0.98 يورو وبالتالي وفقا لنظرية تعادل القوة الشرائية فسعر صرف دينار يورو هو 102.041 دج / يورو او 0.0098 يورو / دج. بمعنى ان اذ كان عندنا 0.98 يورو احولها الى الدينار بسعر صرف 102.041 دج / يورو نستطيع شراء لتر من الحليب في الجزائر كما هو الحال في فرنسا.</a:t>
            </a:r>
            <a:endParaRPr lang="fr-DZ" dirty="0">
              <a:latin typeface="Tahoma" panose="020B0604030504040204" pitchFamily="34" charset="0"/>
              <a:ea typeface="Tahoma" panose="020B0604030504040204" pitchFamily="34" charset="0"/>
              <a:cs typeface="Tahoma" panose="020B0604030504040204" pitchFamily="34" charset="0"/>
            </a:endParaRPr>
          </a:p>
          <a:p>
            <a:pPr marL="0" marR="88900" algn="r" rtl="1">
              <a:lnSpc>
                <a:spcPct val="150000"/>
              </a:lnSpc>
              <a:spcBef>
                <a:spcPts val="0"/>
              </a:spcBef>
            </a:pPr>
            <a:r>
              <a:rPr lang="ar-SA" sz="2400" dirty="0">
                <a:latin typeface="Tahoma" panose="020B0604030504040204" pitchFamily="34" charset="0"/>
                <a:ea typeface="Tahoma" panose="020B0604030504040204" pitchFamily="34" charset="0"/>
                <a:cs typeface="Tahoma" panose="020B0604030504040204" pitchFamily="34" charset="0"/>
              </a:rPr>
              <a:t>وفقا لهذه النظرية فالسلع والخدمات المتجانسة التي يتم الاتجار فيها ينبغي أن يكون لها نفس السعر في الدولتين بعد تحويل اسعارها إلى عملة مشتركة. </a:t>
            </a:r>
          </a:p>
          <a:p>
            <a:pPr marL="0" marR="88900" algn="r" rtl="1">
              <a:lnSpc>
                <a:spcPct val="150000"/>
              </a:lnSpc>
              <a:spcBef>
                <a:spcPts val="0"/>
              </a:spcBef>
            </a:pPr>
            <a:r>
              <a:rPr lang="ar-SA" sz="2800" dirty="0">
                <a:latin typeface="Calibri" panose="020F0502020204030204" pitchFamily="34" charset="0"/>
                <a:ea typeface="Calibri" panose="020F0502020204030204" pitchFamily="34" charset="0"/>
                <a:cs typeface="Calibri" panose="020F0502020204030204" pitchFamily="34" charset="0"/>
              </a:rPr>
              <a:t>€</a:t>
            </a:r>
            <a:r>
              <a:rPr lang="fr-FR" sz="2800" i="1" dirty="0">
                <a:latin typeface="Calibri" panose="020F0502020204030204" pitchFamily="34" charset="0"/>
                <a:ea typeface="Calibri" panose="020F0502020204030204" pitchFamily="34" charset="0"/>
                <a:cs typeface="Arial" panose="020B0604020202020204" pitchFamily="34" charset="0"/>
              </a:rPr>
              <a:t>S=100/0.98=102.041 DZD/</a:t>
            </a:r>
            <a:endParaRPr lang="fr-DZ" sz="2400" dirty="0">
              <a:latin typeface="Calibri" panose="020F0502020204030204" pitchFamily="34" charset="0"/>
              <a:ea typeface="Calibri" panose="020F0502020204030204" pitchFamily="34" charset="0"/>
              <a:cs typeface="Arial" panose="020B0604020202020204" pitchFamily="34" charset="0"/>
            </a:endParaRPr>
          </a:p>
          <a:p>
            <a:pPr marL="0" algn="r" rtl="1">
              <a:spcBef>
                <a:spcPts val="0"/>
              </a:spcBef>
            </a:pPr>
            <a:r>
              <a:rPr lang="ar-SA" sz="2800" dirty="0">
                <a:latin typeface="Times New Roman" panose="02020603050405020304" pitchFamily="18" charset="0"/>
                <a:ea typeface="Times New Roman" panose="02020603050405020304" pitchFamily="18" charset="0"/>
              </a:rPr>
              <a:t>والسعر الغير مباشر يكون</a:t>
            </a:r>
            <a:r>
              <a:rPr lang="ar-SA" sz="2800" dirty="0">
                <a:ea typeface="Times New Roman" panose="02020603050405020304" pitchFamily="18" charset="0"/>
                <a:cs typeface="Calibri" panose="020F0502020204030204" pitchFamily="34" charset="0"/>
              </a:rPr>
              <a:t> </a:t>
            </a:r>
            <a:r>
              <a:rPr lang="fr-FR" sz="2800" i="1" dirty="0">
                <a:latin typeface="Calibri" panose="020F0502020204030204" pitchFamily="34" charset="0"/>
                <a:ea typeface="Times New Roman" panose="02020603050405020304" pitchFamily="18" charset="0"/>
              </a:rPr>
              <a:t>/DZD</a:t>
            </a:r>
            <a:r>
              <a:rPr lang="ar-SA" sz="2800" dirty="0">
                <a:ea typeface="Times New Roman" panose="02020603050405020304" pitchFamily="18" charset="0"/>
                <a:cs typeface="Calibri" panose="020F0502020204030204" pitchFamily="34" charset="0"/>
              </a:rPr>
              <a:t>€</a:t>
            </a:r>
            <a:r>
              <a:rPr lang="ar-SA" sz="2800" dirty="0">
                <a:latin typeface="Times New Roman" panose="02020603050405020304" pitchFamily="18" charset="0"/>
                <a:ea typeface="Times New Roman" panose="02020603050405020304" pitchFamily="18" charset="0"/>
              </a:rPr>
              <a:t> </a:t>
            </a:r>
            <a:r>
              <a:rPr lang="fr-FR" sz="2800" i="1" dirty="0">
                <a:latin typeface="Times New Roman" panose="02020603050405020304" pitchFamily="18" charset="0"/>
                <a:ea typeface="Times New Roman" panose="02020603050405020304" pitchFamily="18" charset="0"/>
                <a:cs typeface="Arial" panose="020B0604020202020204" pitchFamily="34" charset="0"/>
              </a:rPr>
              <a:t>S=0.98/100=0.0098</a:t>
            </a:r>
            <a:r>
              <a:rPr lang="fr-DZ" sz="2400" dirty="0"/>
              <a:t> </a:t>
            </a:r>
            <a:r>
              <a:rPr lang="ar-SA" sz="2400" dirty="0">
                <a:latin typeface="Tahoma" panose="020B0604030504040204" pitchFamily="34" charset="0"/>
                <a:ea typeface="Tahoma" panose="020B0604030504040204" pitchFamily="34" charset="0"/>
                <a:cs typeface="Tahoma" panose="020B0604030504040204" pitchFamily="34" charset="0"/>
              </a:rPr>
              <a:t> </a:t>
            </a:r>
            <a:endParaRPr lang="fr-DZ" dirty="0"/>
          </a:p>
        </p:txBody>
      </p:sp>
      <p:sp>
        <p:nvSpPr>
          <p:cNvPr id="4" name="Espace réservé de la date 3">
            <a:extLst>
              <a:ext uri="{FF2B5EF4-FFF2-40B4-BE49-F238E27FC236}">
                <a16:creationId xmlns:a16="http://schemas.microsoft.com/office/drawing/2014/main" id="{DE0D994A-85E1-9E49-A1E7-C6B5C430AE05}"/>
              </a:ext>
            </a:extLst>
          </p:cNvPr>
          <p:cNvSpPr>
            <a:spLocks noGrp="1"/>
          </p:cNvSpPr>
          <p:nvPr>
            <p:ph type="dt" sz="half" idx="10"/>
          </p:nvPr>
        </p:nvSpPr>
        <p:spPr>
          <a:xfrm>
            <a:off x="7815364" y="6337508"/>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4ACC99B4-94B7-6947-A0A0-595F23C3884E}"/>
              </a:ext>
            </a:extLst>
          </p:cNvPr>
          <p:cNvSpPr>
            <a:spLocks noGrp="1"/>
          </p:cNvSpPr>
          <p:nvPr>
            <p:ph type="ftr" sz="quarter" idx="11"/>
          </p:nvPr>
        </p:nvSpPr>
        <p:spPr>
          <a:xfrm>
            <a:off x="264417" y="6248400"/>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F1497A1D-74B5-1B40-86EB-F0FC8EB55F66}"/>
              </a:ext>
            </a:extLst>
          </p:cNvPr>
          <p:cNvSpPr>
            <a:spLocks noGrp="1"/>
          </p:cNvSpPr>
          <p:nvPr>
            <p:ph type="sldNum" sz="quarter" idx="12"/>
          </p:nvPr>
        </p:nvSpPr>
        <p:spPr>
          <a:xfrm>
            <a:off x="10729333" y="6248400"/>
            <a:ext cx="764215" cy="365125"/>
          </a:xfrm>
        </p:spPr>
        <p:txBody>
          <a:bodyPr/>
          <a:lstStyle/>
          <a:p>
            <a:fld id="{97B7C08A-A0FE-491C-86B9-ADFCCADE159A}" type="slidenum">
              <a:rPr lang="fr-FR" smtClean="0"/>
              <a:t>32</a:t>
            </a:fld>
            <a:endParaRPr lang="fr-FR" dirty="0"/>
          </a:p>
        </p:txBody>
      </p:sp>
    </p:spTree>
    <p:extLst>
      <p:ext uri="{BB962C8B-B14F-4D97-AF65-F5344CB8AC3E}">
        <p14:creationId xmlns:p14="http://schemas.microsoft.com/office/powerpoint/2010/main" val="1329656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AD5E5-0F99-3D41-9098-0905E017221F}"/>
              </a:ext>
            </a:extLst>
          </p:cNvPr>
          <p:cNvSpPr>
            <a:spLocks noGrp="1"/>
          </p:cNvSpPr>
          <p:nvPr>
            <p:ph type="title"/>
          </p:nvPr>
        </p:nvSpPr>
        <p:spPr/>
        <p:txBody>
          <a:bodyPr/>
          <a:lstStyle/>
          <a:p>
            <a:pPr marL="742950" indent="-742950" algn="ctr" defTabSz="914400" rtl="1" eaLnBrk="1" latinLnBrk="0" hangingPunct="1">
              <a:lnSpc>
                <a:spcPct val="90000"/>
              </a:lnSpc>
              <a:spcBef>
                <a:spcPct val="0"/>
              </a:spcBef>
              <a:buFont typeface="+mj-lt"/>
              <a:buAutoNum type="arabicPeriod" startAt="8"/>
            </a:pPr>
            <a:r>
              <a:rPr lang="ar-SA" dirty="0">
                <a:latin typeface="Tahoma" panose="020B0604030504040204" pitchFamily="34" charset="0"/>
                <a:ea typeface="Tahoma" panose="020B0604030504040204" pitchFamily="34" charset="0"/>
                <a:cs typeface="Tahoma" panose="020B0604030504040204" pitchFamily="34" charset="0"/>
              </a:rPr>
              <a:t>النظريات المحددة لسعر الصرف</a:t>
            </a:r>
            <a:endParaRPr lang="fr-DZ"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a:extLst>
              <a:ext uri="{FF2B5EF4-FFF2-40B4-BE49-F238E27FC236}">
                <a16:creationId xmlns:a16="http://schemas.microsoft.com/office/drawing/2014/main" id="{F257CD19-6ED8-D545-987C-96A38E8F86DC}"/>
              </a:ext>
            </a:extLst>
          </p:cNvPr>
          <p:cNvSpPr>
            <a:spLocks noGrp="1"/>
          </p:cNvSpPr>
          <p:nvPr>
            <p:ph idx="1"/>
          </p:nvPr>
        </p:nvSpPr>
        <p:spPr>
          <a:xfrm>
            <a:off x="913775" y="2367093"/>
            <a:ext cx="10364452" cy="4113220"/>
          </a:xfrm>
        </p:spPr>
        <p:txBody>
          <a:bodyPr>
            <a:normAutofit fontScale="92500" lnSpcReduction="20000"/>
          </a:bodyPr>
          <a:lstStyle/>
          <a:p>
            <a:pPr marL="457200" indent="-457200" algn="r" rtl="1">
              <a:buFont typeface="+mj-lt"/>
              <a:buAutoNum type="arabicPeriod" startAt="2"/>
            </a:pPr>
            <a:r>
              <a:rPr lang="ar-SA" sz="2600" b="1" dirty="0">
                <a:latin typeface="Tahoma" panose="020B0604030504040204" pitchFamily="34" charset="0"/>
                <a:ea typeface="Tahoma" panose="020B0604030504040204" pitchFamily="34" charset="0"/>
                <a:cs typeface="Tahoma" panose="020B0604030504040204" pitchFamily="34" charset="0"/>
              </a:rPr>
              <a:t>نظرية الأرصدة لميزان المدفوعات</a:t>
            </a:r>
          </a:p>
          <a:p>
            <a:pPr marL="0" indent="0" algn="r" rtl="1">
              <a:buNone/>
            </a:pPr>
            <a:r>
              <a:rPr lang="ar-SA" sz="2800" dirty="0">
                <a:latin typeface="Tahoma" panose="020B0604030504040204" pitchFamily="34" charset="0"/>
                <a:ea typeface="Tahoma" panose="020B0604030504040204" pitchFamily="34" charset="0"/>
                <a:cs typeface="Tahoma" panose="020B0604030504040204" pitchFamily="34" charset="0"/>
              </a:rPr>
              <a:t>اذا تم تسجيل </a:t>
            </a:r>
            <a:r>
              <a:rPr lang="ar-SA" sz="2800" dirty="0">
                <a:highlight>
                  <a:srgbClr val="00FFFF"/>
                </a:highlight>
                <a:latin typeface="Tahoma" panose="020B0604030504040204" pitchFamily="34" charset="0"/>
                <a:ea typeface="Tahoma" panose="020B0604030504040204" pitchFamily="34" charset="0"/>
                <a:cs typeface="Tahoma" panose="020B0604030504040204" pitchFamily="34" charset="0"/>
              </a:rPr>
              <a:t>فائض في ميزان </a:t>
            </a:r>
            <a:r>
              <a:rPr lang="ar-SA" sz="2800" dirty="0">
                <a:latin typeface="Tahoma" panose="020B0604030504040204" pitchFamily="34" charset="0"/>
                <a:ea typeface="Tahoma" panose="020B0604030504040204" pitchFamily="34" charset="0"/>
                <a:cs typeface="Tahoma" panose="020B0604030504040204" pitchFamily="34" charset="0"/>
              </a:rPr>
              <a:t>المدفوعات فهذا يعني زيادة في الطلب على العملة الوطنية نتيجة زيادة الصادرات وهذا من شأنه رفع القيمة الخارجية للعملة، وفي حالة تسجيل </a:t>
            </a:r>
            <a:r>
              <a:rPr lang="ar-SA" sz="2800" dirty="0">
                <a:highlight>
                  <a:srgbClr val="00FF00"/>
                </a:highlight>
                <a:latin typeface="Tahoma" panose="020B0604030504040204" pitchFamily="34" charset="0"/>
                <a:ea typeface="Tahoma" panose="020B0604030504040204" pitchFamily="34" charset="0"/>
                <a:cs typeface="Tahoma" panose="020B0604030504040204" pitchFamily="34" charset="0"/>
              </a:rPr>
              <a:t>عجز في ميزان </a:t>
            </a:r>
            <a:r>
              <a:rPr lang="ar-SA" sz="2800" dirty="0">
                <a:latin typeface="Tahoma" panose="020B0604030504040204" pitchFamily="34" charset="0"/>
                <a:ea typeface="Tahoma" panose="020B0604030504040204" pitchFamily="34" charset="0"/>
                <a:cs typeface="Tahoma" panose="020B0604030504040204" pitchFamily="34" charset="0"/>
              </a:rPr>
              <a:t>المدفوعات فهذا يعني ان هناك زيادة عرض العملة المحلية بسبب الزيادة في الواردات والذي من شأنه خفض القيمة الخارجية للعملة الوطنية. وبالتالي وفقا لهذه النظرية فإن رصيد ميزان المدفوعات هو العامل الحاسم في تحديد سعر صرف العملة الوطنية خاصة ارتفاعا وانخفاضا. </a:t>
            </a:r>
            <a:endParaRPr lang="fr-DZ" sz="2800" dirty="0">
              <a:latin typeface="Tahoma" panose="020B0604030504040204" pitchFamily="34" charset="0"/>
              <a:ea typeface="Tahoma" panose="020B0604030504040204" pitchFamily="34" charset="0"/>
              <a:cs typeface="Tahoma" panose="020B0604030504040204" pitchFamily="34" charset="0"/>
            </a:endParaRPr>
          </a:p>
          <a:p>
            <a:pPr marL="0" indent="0" algn="r" rtl="1">
              <a:buNone/>
            </a:pPr>
            <a:r>
              <a:rPr lang="fr-DZ" sz="28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e la date 3">
            <a:extLst>
              <a:ext uri="{FF2B5EF4-FFF2-40B4-BE49-F238E27FC236}">
                <a16:creationId xmlns:a16="http://schemas.microsoft.com/office/drawing/2014/main" id="{F769B314-16AF-9D48-8704-A86BED69F8E8}"/>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5851B6C5-46DB-1647-A7A4-B4EA20574C27}"/>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A631263B-D075-B449-8C30-B36C1EBA45FE}"/>
              </a:ext>
            </a:extLst>
          </p:cNvPr>
          <p:cNvSpPr>
            <a:spLocks noGrp="1"/>
          </p:cNvSpPr>
          <p:nvPr>
            <p:ph type="sldNum" sz="quarter" idx="12"/>
          </p:nvPr>
        </p:nvSpPr>
        <p:spPr/>
        <p:txBody>
          <a:bodyPr/>
          <a:lstStyle/>
          <a:p>
            <a:fld id="{97B7C08A-A0FE-491C-86B9-ADFCCADE159A}" type="slidenum">
              <a:rPr lang="fr-FR" smtClean="0"/>
              <a:t>33</a:t>
            </a:fld>
            <a:endParaRPr lang="fr-FR"/>
          </a:p>
        </p:txBody>
      </p:sp>
    </p:spTree>
    <p:extLst>
      <p:ext uri="{BB962C8B-B14F-4D97-AF65-F5344CB8AC3E}">
        <p14:creationId xmlns:p14="http://schemas.microsoft.com/office/powerpoint/2010/main" val="1029460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858592"/>
          </a:xfrm>
        </p:spPr>
        <p:txBody>
          <a:bodyPr/>
          <a:lstStyle/>
          <a:p>
            <a:pPr marL="742950" indent="-742950" algn="ctr" rtl="1">
              <a:buFont typeface="+mj-lt"/>
              <a:buAutoNum type="arabicPeriod" startAt="8"/>
            </a:pPr>
            <a:r>
              <a:rPr lang="ar-DZ" dirty="0">
                <a:latin typeface="Tahoma" panose="020B0604030504040204" pitchFamily="34" charset="0"/>
                <a:ea typeface="Tahoma" panose="020B0604030504040204" pitchFamily="34" charset="0"/>
                <a:cs typeface="Tahoma" panose="020B0604030504040204" pitchFamily="34" charset="0"/>
              </a:rPr>
              <a:t>النظريات المحددة لسعر الصرف</a:t>
            </a:r>
            <a:endParaRPr lang="fr-FR" dirty="0"/>
          </a:p>
        </p:txBody>
      </p:sp>
      <p:sp>
        <p:nvSpPr>
          <p:cNvPr id="3" name="Espace réservé du contenu 2"/>
          <p:cNvSpPr>
            <a:spLocks noGrp="1"/>
          </p:cNvSpPr>
          <p:nvPr>
            <p:ph idx="1"/>
          </p:nvPr>
        </p:nvSpPr>
        <p:spPr>
          <a:xfrm>
            <a:off x="685801" y="1468193"/>
            <a:ext cx="10131425" cy="5035638"/>
          </a:xfrm>
        </p:spPr>
        <p:txBody>
          <a:bodyPr>
            <a:normAutofit/>
          </a:bodyPr>
          <a:lstStyle/>
          <a:p>
            <a:pPr marL="514350" indent="-514350" algn="r" rtl="1">
              <a:buFont typeface="+mj-lt"/>
              <a:buAutoNum type="arabicPeriod" startAt="3"/>
            </a:pPr>
            <a:r>
              <a:rPr lang="ar-DZ" sz="2800" b="1" dirty="0">
                <a:latin typeface="Tahoma" panose="020B0604030504040204" pitchFamily="34" charset="0"/>
                <a:ea typeface="Tahoma" panose="020B0604030504040204" pitchFamily="34" charset="0"/>
                <a:cs typeface="Tahoma" panose="020B0604030504040204" pitchFamily="34" charset="0"/>
              </a:rPr>
              <a:t>نظرية تعادل أسعار الفائدة: </a:t>
            </a:r>
            <a:r>
              <a:rPr lang="ar-DZ" sz="2800" dirty="0">
                <a:latin typeface="Tahoma" panose="020B0604030504040204" pitchFamily="34" charset="0"/>
                <a:ea typeface="Tahoma" panose="020B0604030504040204" pitchFamily="34" charset="0"/>
                <a:cs typeface="Tahoma" panose="020B0604030504040204" pitchFamily="34" charset="0"/>
              </a:rPr>
              <a:t>تعمل نظرية تعادل أسعار الفائدة على تفسير تغيرات أسعار الصرف على المدى القصير من خلال التركيز على تدفقات رؤوس الأموال التي تحددها أسعار الفائدة محليا ودوليا,  اختلاف معدلات الفائدة على توظيف الأصول المالية هو ما يدفع المستثمرين الى البحث عن المردودية الأكبر لتوظيف رؤوس أموالهم.</a:t>
            </a:r>
          </a:p>
        </p:txBody>
      </p:sp>
      <p:sp>
        <p:nvSpPr>
          <p:cNvPr id="4" name="Espace réservé de la date 3">
            <a:extLst>
              <a:ext uri="{FF2B5EF4-FFF2-40B4-BE49-F238E27FC236}">
                <a16:creationId xmlns:a16="http://schemas.microsoft.com/office/drawing/2014/main" id="{B567ED68-3938-D043-B2E6-CFB5923A7451}"/>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57FBE4D8-04D3-E048-B6A8-5B53E8170DFB}"/>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E05A3001-6200-4A41-8275-D97154A94B48}"/>
              </a:ext>
            </a:extLst>
          </p:cNvPr>
          <p:cNvSpPr>
            <a:spLocks noGrp="1"/>
          </p:cNvSpPr>
          <p:nvPr>
            <p:ph type="sldNum" sz="quarter" idx="12"/>
          </p:nvPr>
        </p:nvSpPr>
        <p:spPr/>
        <p:txBody>
          <a:bodyPr/>
          <a:lstStyle/>
          <a:p>
            <a:fld id="{97B7C08A-A0FE-491C-86B9-ADFCCADE159A}" type="slidenum">
              <a:rPr lang="fr-FR" smtClean="0"/>
              <a:t>34</a:t>
            </a:fld>
            <a:endParaRPr lang="fr-FR"/>
          </a:p>
        </p:txBody>
      </p:sp>
    </p:spTree>
    <p:extLst>
      <p:ext uri="{BB962C8B-B14F-4D97-AF65-F5344CB8AC3E}">
        <p14:creationId xmlns:p14="http://schemas.microsoft.com/office/powerpoint/2010/main" val="3178864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488A5-4FEF-304C-AFFD-49274E29F3F2}"/>
              </a:ext>
            </a:extLst>
          </p:cNvPr>
          <p:cNvSpPr>
            <a:spLocks noGrp="1"/>
          </p:cNvSpPr>
          <p:nvPr>
            <p:ph type="title"/>
          </p:nvPr>
        </p:nvSpPr>
        <p:spPr>
          <a:xfrm>
            <a:off x="913775" y="618518"/>
            <a:ext cx="10364451" cy="878978"/>
          </a:xfrm>
        </p:spPr>
        <p:txBody>
          <a:bodyPr>
            <a:normAutofit/>
          </a:bodyPr>
          <a:lstStyle/>
          <a:p>
            <a:pPr marL="742950" indent="-742950" rtl="1">
              <a:buFont typeface="+mj-lt"/>
              <a:buAutoNum type="arabicPeriod" startAt="8"/>
            </a:pPr>
            <a:r>
              <a:rPr lang="ar-SA" sz="4000" dirty="0">
                <a:latin typeface="Tahoma" panose="020B0604030504040204" pitchFamily="34" charset="0"/>
                <a:ea typeface="Tahoma" panose="020B0604030504040204" pitchFamily="34" charset="0"/>
                <a:cs typeface="Tahoma" panose="020B0604030504040204" pitchFamily="34" charset="0"/>
              </a:rPr>
              <a:t>النظريات المحددة لسعر الصرف</a:t>
            </a:r>
            <a:endParaRPr lang="fr-DZ"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a:extLst>
              <a:ext uri="{FF2B5EF4-FFF2-40B4-BE49-F238E27FC236}">
                <a16:creationId xmlns:a16="http://schemas.microsoft.com/office/drawing/2014/main" id="{D3A44B26-FAB5-2143-9DDD-106E966F2C84}"/>
              </a:ext>
            </a:extLst>
          </p:cNvPr>
          <p:cNvSpPr>
            <a:spLocks noGrp="1"/>
          </p:cNvSpPr>
          <p:nvPr>
            <p:ph idx="1"/>
          </p:nvPr>
        </p:nvSpPr>
        <p:spPr>
          <a:xfrm>
            <a:off x="913775" y="1497497"/>
            <a:ext cx="10364452" cy="4863546"/>
          </a:xfrm>
        </p:spPr>
        <p:txBody>
          <a:bodyPr>
            <a:normAutofit lnSpcReduction="10000"/>
          </a:bodyPr>
          <a:lstStyle/>
          <a:p>
            <a:pPr algn="r" rtl="1"/>
            <a:r>
              <a:rPr lang="ar-SA" sz="2400" dirty="0">
                <a:latin typeface="Tahoma" panose="020B0604030504040204" pitchFamily="34" charset="0"/>
                <a:ea typeface="Tahoma" panose="020B0604030504040204" pitchFamily="34" charset="0"/>
                <a:cs typeface="Tahoma" panose="020B0604030504040204" pitchFamily="34" charset="0"/>
              </a:rPr>
              <a:t>مثلا نفرض ان سعر صرف الدينار الجزائري مقابل اليورو هو 150 دينار/ يورو وإذ كانت سعر الفائدة على الودائع بالدينار هو 2.5٪ وسعر الفائدة على الودائع بعملة اليورو هي </a:t>
            </a:r>
            <a:r>
              <a:rPr lang="fr-FR" sz="2400" dirty="0">
                <a:latin typeface="Tahoma" panose="020B0604030504040204" pitchFamily="34" charset="0"/>
                <a:ea typeface="Tahoma" panose="020B0604030504040204" pitchFamily="34" charset="0"/>
                <a:cs typeface="Tahoma" panose="020B0604030504040204" pitchFamily="34" charset="0"/>
              </a:rPr>
              <a:t>4</a:t>
            </a:r>
            <a:r>
              <a:rPr lang="ar-SA" sz="2400" dirty="0">
                <a:latin typeface="Tahoma" panose="020B0604030504040204" pitchFamily="34" charset="0"/>
                <a:ea typeface="Tahoma" panose="020B0604030504040204" pitchFamily="34" charset="0"/>
                <a:cs typeface="Tahoma" panose="020B0604030504040204" pitchFamily="34" charset="0"/>
              </a:rPr>
              <a:t>٪، بالنظر الى أسعار الفائدة فمن الطبيعي ان يتجه المستثمرين المحليين الى الخارج لتوظيف أموالهم، اي بيع العملة المحلية مقابل العملة الأجنبية وتوظيف المبلغ الناتج من العملة الأجنبية بسعر فائدة اجنبي سيؤدي بطبيعة الحال للحصول على فائدة اعلى من الفائدة التي نحصل عليها محليا الا ان عند إعادة بيع المبلغ المتحصل عليه بالعملة الاجنبية بعد مدة سيخسر المستثمرون في سعر الصرف بسبب ارتفاع سعر العملة المحلية نتيجة زيادة الطلب عليها وبالتالي فحسب هذه النظرية فان الربح المحقق من التفاوت في سعر الفائدة سيتم خسارته في أسعار الصرف بسبب ارتفاع أسعار العملة المحلية. يمكننا صياغة هذه الفكرة كما يلي،</a:t>
            </a:r>
            <a:r>
              <a:rPr lang="fr-DZ" sz="2400" dirty="0">
                <a:latin typeface="Tahoma" panose="020B0604030504040204" pitchFamily="34" charset="0"/>
                <a:ea typeface="Tahoma" panose="020B0604030504040204" pitchFamily="34" charset="0"/>
                <a:cs typeface="Tahoma" panose="020B0604030504040204" pitchFamily="34" charset="0"/>
              </a:rPr>
              <a:t> </a:t>
            </a:r>
          </a:p>
        </p:txBody>
      </p:sp>
      <p:sp>
        <p:nvSpPr>
          <p:cNvPr id="4" name="Espace réservé de la date 3">
            <a:extLst>
              <a:ext uri="{FF2B5EF4-FFF2-40B4-BE49-F238E27FC236}">
                <a16:creationId xmlns:a16="http://schemas.microsoft.com/office/drawing/2014/main" id="{A4CAF5C7-182F-C04C-97BA-3CD7C99C013B}"/>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1F48D9F2-E7DF-5A40-9886-9B11675D988F}"/>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CCC47C95-B94E-DA43-A7A6-114E280AB320}"/>
              </a:ext>
            </a:extLst>
          </p:cNvPr>
          <p:cNvSpPr>
            <a:spLocks noGrp="1"/>
          </p:cNvSpPr>
          <p:nvPr>
            <p:ph type="sldNum" sz="quarter" idx="12"/>
          </p:nvPr>
        </p:nvSpPr>
        <p:spPr/>
        <p:txBody>
          <a:bodyPr/>
          <a:lstStyle/>
          <a:p>
            <a:fld id="{97B7C08A-A0FE-491C-86B9-ADFCCADE159A}" type="slidenum">
              <a:rPr lang="fr-FR" smtClean="0"/>
              <a:t>35</a:t>
            </a:fld>
            <a:endParaRPr lang="fr-FR"/>
          </a:p>
        </p:txBody>
      </p:sp>
    </p:spTree>
    <p:extLst>
      <p:ext uri="{BB962C8B-B14F-4D97-AF65-F5344CB8AC3E}">
        <p14:creationId xmlns:p14="http://schemas.microsoft.com/office/powerpoint/2010/main" val="41841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8A4594-8CA2-5D4D-AA4E-4B2B41E1F413}"/>
              </a:ext>
            </a:extLst>
          </p:cNvPr>
          <p:cNvSpPr>
            <a:spLocks noGrp="1"/>
          </p:cNvSpPr>
          <p:nvPr>
            <p:ph type="title"/>
          </p:nvPr>
        </p:nvSpPr>
        <p:spPr>
          <a:xfrm>
            <a:off x="913775" y="618518"/>
            <a:ext cx="10364451" cy="825970"/>
          </a:xfrm>
        </p:spPr>
        <p:txBody>
          <a:bodyPr>
            <a:normAutofit/>
          </a:bodyPr>
          <a:lstStyle/>
          <a:p>
            <a:pPr marL="742950" indent="-742950" algn="ctr" defTabSz="914400" rtl="1" eaLnBrk="1" latinLnBrk="0" hangingPunct="1">
              <a:lnSpc>
                <a:spcPct val="90000"/>
              </a:lnSpc>
              <a:spcBef>
                <a:spcPct val="0"/>
              </a:spcBef>
              <a:buFont typeface="+mj-lt"/>
              <a:buAutoNum type="arabicPeriod" startAt="8"/>
            </a:pPr>
            <a:r>
              <a:rPr lang="ar-SA" sz="4000" dirty="0">
                <a:latin typeface="Tahoma" panose="020B0604030504040204" pitchFamily="34" charset="0"/>
                <a:ea typeface="Tahoma" panose="020B0604030504040204" pitchFamily="34" charset="0"/>
                <a:cs typeface="Tahoma" panose="020B0604030504040204" pitchFamily="34" charset="0"/>
              </a:rPr>
              <a:t>النظريات المحددة لسعر الصرف</a:t>
            </a:r>
            <a:endParaRPr lang="fr-DZ" sz="40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C440560B-1037-9E4F-9B70-0C374D77D0E0}"/>
                  </a:ext>
                </a:extLst>
              </p:cNvPr>
              <p:cNvSpPr>
                <a:spLocks noGrp="1"/>
              </p:cNvSpPr>
              <p:nvPr>
                <p:ph idx="1"/>
              </p:nvPr>
            </p:nvSpPr>
            <p:spPr>
              <a:xfrm>
                <a:off x="913774" y="1444489"/>
                <a:ext cx="10801147" cy="5168346"/>
              </a:xfrm>
              <a:ln>
                <a:solidFill>
                  <a:srgbClr val="FFFF00"/>
                </a:solidFill>
              </a:ln>
            </p:spPr>
            <p:txBody>
              <a:bodyPr>
                <a:normAutofit fontScale="92500" lnSpcReduction="10000"/>
              </a:bodyPr>
              <a:lstStyle/>
              <a:p>
                <a:pPr algn="r" rtl="1"/>
                <a:r>
                  <a:rPr lang="ar-SA" sz="2800" dirty="0">
                    <a:latin typeface="Tahoma" panose="020B0604030504040204" pitchFamily="34" charset="0"/>
                    <a:ea typeface="Tahoma" panose="020B0604030504040204" pitchFamily="34" charset="0"/>
                    <a:cs typeface="Tahoma" panose="020B0604030504040204" pitchFamily="34" charset="0"/>
                  </a:rPr>
                  <a:t>عند توظيف مبلغ من المال  </a:t>
                </a:r>
                <a:r>
                  <a:rPr lang="fr-FR" sz="2800" i="1" dirty="0">
                    <a:latin typeface="Tahoma" panose="020B0604030504040204" pitchFamily="34" charset="0"/>
                    <a:ea typeface="Tahoma" panose="020B0604030504040204" pitchFamily="34" charset="0"/>
                    <a:cs typeface="Tahoma" panose="020B0604030504040204" pitchFamily="34" charset="0"/>
                  </a:rPr>
                  <a:t> M</a:t>
                </a:r>
                <a:r>
                  <a:rPr lang="ar-SA" sz="2800" dirty="0">
                    <a:latin typeface="Tahoma" panose="020B0604030504040204" pitchFamily="34" charset="0"/>
                    <a:ea typeface="Tahoma" panose="020B0604030504040204" pitchFamily="34" charset="0"/>
                    <a:cs typeface="Tahoma" panose="020B0604030504040204" pitchFamily="34" charset="0"/>
                  </a:rPr>
                  <a:t>في السوق المحلي لمدة سنة مثلا، يحصل المستثمر في نهاية التوظيف على </a:t>
                </a:r>
                <a14:m>
                  <m:oMath xmlns:m="http://schemas.openxmlformats.org/officeDocument/2006/math">
                    <m:r>
                      <a:rPr lang="fr-FR" sz="2800" i="1">
                        <a:latin typeface="Cambria Math" panose="02040503050406030204" pitchFamily="18" charset="0"/>
                        <a:ea typeface="Times New Roman" panose="02020603050405020304" pitchFamily="18" charset="0"/>
                        <a:cs typeface="Simplified Arabic" panose="02020603050405020304" pitchFamily="18" charset="-78"/>
                      </a:rPr>
                      <m:t>𝑀</m:t>
                    </m:r>
                    <m:r>
                      <a:rPr lang="fr-FR" sz="2800" i="1">
                        <a:latin typeface="Cambria Math" panose="02040503050406030204" pitchFamily="18" charset="0"/>
                        <a:ea typeface="Times New Roman" panose="02020603050405020304" pitchFamily="18" charset="0"/>
                        <a:cs typeface="Simplified Arabic" panose="02020603050405020304" pitchFamily="18" charset="-78"/>
                      </a:rPr>
                      <m:t>(1+</m:t>
                    </m:r>
                    <m:sSub>
                      <m:sSubPr>
                        <m:ctrlPr>
                          <a:rPr lang="fr-DZ" sz="2800" i="1">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latin typeface="Cambria Math" panose="02040503050406030204" pitchFamily="18" charset="0"/>
                            <a:ea typeface="Times New Roman" panose="02020603050405020304" pitchFamily="18" charset="0"/>
                            <a:cs typeface="Simplified Arabic" panose="02020603050405020304" pitchFamily="18" charset="-78"/>
                          </a:rPr>
                          <m:t>𝑖</m:t>
                        </m:r>
                      </m:e>
                      <m:sub>
                        <m:r>
                          <a:rPr lang="fr-FR" sz="2800" i="1">
                            <a:latin typeface="Cambria Math" panose="02040503050406030204" pitchFamily="18" charset="0"/>
                            <a:ea typeface="Times New Roman" panose="02020603050405020304" pitchFamily="18" charset="0"/>
                            <a:cs typeface="Simplified Arabic" panose="02020603050405020304" pitchFamily="18" charset="-78"/>
                          </a:rPr>
                          <m:t>𝐷</m:t>
                        </m:r>
                        <m:r>
                          <a:rPr lang="fr-FR" sz="2800" i="1">
                            <a:latin typeface="Cambria Math" panose="02040503050406030204" pitchFamily="18" charset="0"/>
                            <a:ea typeface="Times New Roman" panose="02020603050405020304" pitchFamily="18" charset="0"/>
                            <a:cs typeface="Simplified Arabic" panose="02020603050405020304" pitchFamily="18" charset="-78"/>
                          </a:rPr>
                          <m:t> </m:t>
                        </m:r>
                      </m:sub>
                    </m:sSub>
                    <m:r>
                      <a:rPr lang="fr-FR" sz="2800" i="1">
                        <a:latin typeface="Cambria Math" panose="02040503050406030204" pitchFamily="18" charset="0"/>
                        <a:ea typeface="Times New Roman" panose="02020603050405020304" pitchFamily="18" charset="0"/>
                        <a:cs typeface="Simplified Arabic" panose="02020603050405020304" pitchFamily="18" charset="-78"/>
                      </a:rPr>
                      <m:t>)</m:t>
                    </m:r>
                  </m:oMath>
                </a14:m>
                <a:r>
                  <a:rPr lang="fr-FR" sz="2800" dirty="0">
                    <a:latin typeface="Tahoma" panose="020B0604030504040204" pitchFamily="34" charset="0"/>
                    <a:ea typeface="Tahoma" panose="020B0604030504040204" pitchFamily="34" charset="0"/>
                    <a:cs typeface="Tahoma" panose="020B0604030504040204" pitchFamily="34" charset="0"/>
                  </a:rPr>
                  <a:t>  </a:t>
                </a:r>
                <a:r>
                  <a:rPr lang="ar-SA" sz="2800" dirty="0">
                    <a:latin typeface="Tahoma" panose="020B0604030504040204" pitchFamily="34" charset="0"/>
                    <a:ea typeface="Tahoma" panose="020B0604030504040204" pitchFamily="34" charset="0"/>
                    <a:cs typeface="Tahoma" panose="020B0604030504040204" pitchFamily="34" charset="0"/>
                  </a:rPr>
                  <a:t>سيكون المبلغ مساويا للمبلغ المحصل عليه عند تحويل الأموال الى عملة اجنبية بسعر فوري وتوظيفها في الأسواق الأجنبية بمعدل الفائدة </a:t>
                </a:r>
                <a14:m>
                  <m:oMath xmlns:m="http://schemas.openxmlformats.org/officeDocument/2006/math">
                    <m:sSub>
                      <m:sSubPr>
                        <m:ctrlPr>
                          <a:rPr lang="fr-DZ" sz="2800" i="1">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latin typeface="Cambria Math" panose="02040503050406030204" pitchFamily="18" charset="0"/>
                            <a:ea typeface="Times New Roman" panose="02020603050405020304" pitchFamily="18" charset="0"/>
                            <a:cs typeface="Simplified Arabic" panose="02020603050405020304" pitchFamily="18" charset="-78"/>
                          </a:rPr>
                          <m:t>𝑖</m:t>
                        </m:r>
                      </m:e>
                      <m:sub>
                        <m:r>
                          <a:rPr lang="fr-FR" sz="2800" i="1">
                            <a:latin typeface="Cambria Math" panose="02040503050406030204" pitchFamily="18" charset="0"/>
                            <a:ea typeface="Times New Roman" panose="02020603050405020304" pitchFamily="18" charset="0"/>
                            <a:cs typeface="Simplified Arabic" panose="02020603050405020304" pitchFamily="18" charset="-78"/>
                          </a:rPr>
                          <m:t>𝐹</m:t>
                        </m:r>
                      </m:sub>
                    </m:sSub>
                  </m:oMath>
                </a14:m>
                <a:r>
                  <a:rPr lang="fr-FR" sz="2800" dirty="0">
                    <a:latin typeface="Tahoma" panose="020B0604030504040204" pitchFamily="34" charset="0"/>
                    <a:ea typeface="Tahoma" panose="020B0604030504040204" pitchFamily="34" charset="0"/>
                    <a:cs typeface="Tahoma" panose="020B0604030504040204" pitchFamily="34" charset="0"/>
                  </a:rPr>
                  <a:t> </a:t>
                </a:r>
                <a:r>
                  <a:rPr lang="ar-SA" sz="2800" dirty="0">
                    <a:latin typeface="Tahoma" panose="020B0604030504040204" pitchFamily="34" charset="0"/>
                    <a:ea typeface="Tahoma" panose="020B0604030504040204" pitchFamily="34" charset="0"/>
                    <a:cs typeface="Tahoma" panose="020B0604030504040204" pitchFamily="34" charset="0"/>
                  </a:rPr>
                  <a:t>وإعادة بيعها لأجل للحصول على المبلغ بالعملة المحلية ويمكن التعبير عن هذا وفقا للصيغة التالية:</a:t>
                </a:r>
                <a:endParaRPr lang="fr-DZ" sz="2400" dirty="0">
                  <a:latin typeface="Tahoma" panose="020B0604030504040204" pitchFamily="34" charset="0"/>
                  <a:ea typeface="Tahoma" panose="020B0604030504040204" pitchFamily="34" charset="0"/>
                  <a:cs typeface="Tahoma" panose="020B0604030504040204" pitchFamily="34" charset="0"/>
                </a:endParaRPr>
              </a:p>
              <a:p>
                <a:pPr marL="0" indent="0" algn="ctr" rtl="1">
                  <a:buNone/>
                </a:pPr>
                <a14:m>
                  <m:oMathPara xmlns:m="http://schemas.openxmlformats.org/officeDocument/2006/math">
                    <m:oMathParaPr>
                      <m:jc m:val="centerGroup"/>
                    </m:oMathParaPr>
                    <m:oMath xmlns:m="http://schemas.openxmlformats.org/officeDocument/2006/math">
                      <m:r>
                        <a:rPr lang="fr-FR" sz="2800" i="1" smtClean="0">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𝑀</m:t>
                      </m:r>
                      <m:r>
                        <a:rPr lang="fr-FR" sz="2800" i="1" smtClean="0">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(1+</m:t>
                      </m:r>
                      <m:sSub>
                        <m:sSubPr>
                          <m:ctrlPr>
                            <a:rPr lang="fr-DZ"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𝑖</m:t>
                          </m:r>
                        </m:e>
                        <m:sub>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𝐷</m:t>
                          </m:r>
                        </m:sub>
                      </m:sSub>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fr-DZ"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𝑀</m:t>
                          </m:r>
                        </m:num>
                        <m:den>
                          <m:sSub>
                            <m:sSubPr>
                              <m:ctrlPr>
                                <a:rPr lang="fr-DZ"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𝐸</m:t>
                              </m:r>
                            </m:e>
                            <m:sub>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𝑡</m:t>
                              </m:r>
                            </m:sub>
                          </m:sSub>
                        </m:den>
                      </m:f>
                      <m:d>
                        <m:dPr>
                          <m:ctrlPr>
                            <a:rPr lang="fr-DZ"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dPr>
                        <m:e>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1+</m:t>
                          </m:r>
                          <m:sSub>
                            <m:sSubPr>
                              <m:ctrlPr>
                                <a:rPr lang="fr-DZ"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𝑖</m:t>
                              </m:r>
                            </m:e>
                            <m:sub>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𝐹</m:t>
                              </m:r>
                            </m:sub>
                          </m:sSub>
                        </m:e>
                      </m:d>
                      <m:sSub>
                        <m:sSubPr>
                          <m:ctrlPr>
                            <a:rPr lang="fr-DZ"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𝐸</m:t>
                          </m:r>
                        </m:e>
                        <m:sub>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𝑡</m:t>
                          </m:r>
                          <m:r>
                            <a:rPr lang="fr-FR" sz="2800" i="1">
                              <a:solidFill>
                                <a:schemeClr val="accent5">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+1</m:t>
                          </m:r>
                        </m:sub>
                      </m:sSub>
                    </m:oMath>
                  </m:oMathPara>
                </a14:m>
                <a:endParaRPr lang="fr-DZ" sz="2400" dirty="0">
                  <a:latin typeface="Tahoma" panose="020B0604030504040204" pitchFamily="34" charset="0"/>
                  <a:ea typeface="Tahoma" panose="020B0604030504040204" pitchFamily="34" charset="0"/>
                  <a:cs typeface="Tahoma" panose="020B0604030504040204" pitchFamily="34" charset="0"/>
                </a:endParaRPr>
              </a:p>
              <a:p>
                <a:pPr algn="r" rtl="1"/>
                <a:r>
                  <a:rPr lang="ar-SA" sz="2800" dirty="0">
                    <a:latin typeface="Tahoma" panose="020B0604030504040204" pitchFamily="34" charset="0"/>
                    <a:ea typeface="Tahoma" panose="020B0604030504040204" pitchFamily="34" charset="0"/>
                    <a:cs typeface="Tahoma" panose="020B0604030504040204" pitchFamily="34" charset="0"/>
                  </a:rPr>
                  <a:t>حيث يمثل </a:t>
                </a:r>
                <a14:m>
                  <m:oMath xmlns:m="http://schemas.openxmlformats.org/officeDocument/2006/math">
                    <m:sSub>
                      <m:sSubPr>
                        <m:ctrlPr>
                          <a:rPr lang="fr-DZ" sz="2800" i="1">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latin typeface="Cambria Math" panose="02040503050406030204" pitchFamily="18" charset="0"/>
                            <a:ea typeface="Times New Roman" panose="02020603050405020304" pitchFamily="18" charset="0"/>
                            <a:cs typeface="Simplified Arabic" panose="02020603050405020304" pitchFamily="18" charset="-78"/>
                          </a:rPr>
                          <m:t>𝑖</m:t>
                        </m:r>
                      </m:e>
                      <m:sub>
                        <m:r>
                          <a:rPr lang="fr-FR" sz="2800" i="1">
                            <a:latin typeface="Cambria Math" panose="02040503050406030204" pitchFamily="18" charset="0"/>
                            <a:ea typeface="Times New Roman" panose="02020603050405020304" pitchFamily="18" charset="0"/>
                            <a:cs typeface="Simplified Arabic" panose="02020603050405020304" pitchFamily="18" charset="-78"/>
                          </a:rPr>
                          <m:t>𝐷</m:t>
                        </m:r>
                      </m:sub>
                    </m:sSub>
                  </m:oMath>
                </a14:m>
                <a:r>
                  <a:rPr lang="ar-SA" sz="2800" dirty="0">
                    <a:latin typeface="Tahoma" panose="020B0604030504040204" pitchFamily="34" charset="0"/>
                    <a:ea typeface="Tahoma" panose="020B0604030504040204" pitchFamily="34" charset="0"/>
                    <a:cs typeface="Tahoma" panose="020B0604030504040204" pitchFamily="34" charset="0"/>
                  </a:rPr>
                  <a:t> سعر الفائدة المحلي، </a:t>
                </a:r>
                <a14:m>
                  <m:oMath xmlns:m="http://schemas.openxmlformats.org/officeDocument/2006/math">
                    <m:sSub>
                      <m:sSubPr>
                        <m:ctrlPr>
                          <a:rPr lang="fr-DZ" sz="2800" i="1">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latin typeface="Cambria Math" panose="02040503050406030204" pitchFamily="18" charset="0"/>
                            <a:ea typeface="Times New Roman" panose="02020603050405020304" pitchFamily="18" charset="0"/>
                            <a:cs typeface="Simplified Arabic" panose="02020603050405020304" pitchFamily="18" charset="-78"/>
                          </a:rPr>
                          <m:t>𝑖</m:t>
                        </m:r>
                      </m:e>
                      <m:sub>
                        <m:r>
                          <a:rPr lang="fr-FR" sz="2800" i="1">
                            <a:latin typeface="Cambria Math" panose="02040503050406030204" pitchFamily="18" charset="0"/>
                            <a:ea typeface="Times New Roman" panose="02020603050405020304" pitchFamily="18" charset="0"/>
                            <a:cs typeface="Simplified Arabic" panose="02020603050405020304" pitchFamily="18" charset="-78"/>
                          </a:rPr>
                          <m:t>𝐹</m:t>
                        </m:r>
                      </m:sub>
                    </m:sSub>
                  </m:oMath>
                </a14:m>
                <a:r>
                  <a:rPr lang="ar-SA" sz="2800" dirty="0">
                    <a:latin typeface="Tahoma" panose="020B0604030504040204" pitchFamily="34" charset="0"/>
                    <a:ea typeface="Tahoma" panose="020B0604030504040204" pitchFamily="34" charset="0"/>
                    <a:cs typeface="Tahoma" panose="020B0604030504040204" pitchFamily="34" charset="0"/>
                  </a:rPr>
                  <a:t> يمثل سعر الفائدة الأجنبي، </a:t>
                </a:r>
                <a14:m>
                  <m:oMath xmlns:m="http://schemas.openxmlformats.org/officeDocument/2006/math">
                    <m:sSub>
                      <m:sSubPr>
                        <m:ctrlPr>
                          <a:rPr lang="fr-DZ" sz="2800" i="1">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latin typeface="Cambria Math" panose="02040503050406030204" pitchFamily="18" charset="0"/>
                            <a:ea typeface="Times New Roman" panose="02020603050405020304" pitchFamily="18" charset="0"/>
                            <a:cs typeface="Simplified Arabic" panose="02020603050405020304" pitchFamily="18" charset="-78"/>
                          </a:rPr>
                          <m:t>𝐸</m:t>
                        </m:r>
                      </m:e>
                      <m:sub>
                        <m:r>
                          <a:rPr lang="fr-FR" sz="2800" i="1">
                            <a:latin typeface="Cambria Math" panose="02040503050406030204" pitchFamily="18" charset="0"/>
                            <a:ea typeface="Times New Roman" panose="02020603050405020304" pitchFamily="18" charset="0"/>
                            <a:cs typeface="Simplified Arabic" panose="02020603050405020304" pitchFamily="18" charset="-78"/>
                          </a:rPr>
                          <m:t>𝑡</m:t>
                        </m:r>
                      </m:sub>
                    </m:sSub>
                  </m:oMath>
                </a14:m>
                <a:r>
                  <a:rPr lang="ar-SA" sz="2800" dirty="0">
                    <a:latin typeface="Tahoma" panose="020B0604030504040204" pitchFamily="34" charset="0"/>
                    <a:ea typeface="Tahoma" panose="020B0604030504040204" pitchFamily="34" charset="0"/>
                    <a:cs typeface="Tahoma" panose="020B0604030504040204" pitchFamily="34" charset="0"/>
                  </a:rPr>
                  <a:t> سعر الصرف في الفوري، </a:t>
                </a:r>
                <a14:m>
                  <m:oMath xmlns:m="http://schemas.openxmlformats.org/officeDocument/2006/math">
                    <m:sSub>
                      <m:sSubPr>
                        <m:ctrlPr>
                          <a:rPr lang="fr-DZ" sz="2800" i="1">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800" i="1">
                            <a:latin typeface="Cambria Math" panose="02040503050406030204" pitchFamily="18" charset="0"/>
                            <a:ea typeface="Times New Roman" panose="02020603050405020304" pitchFamily="18" charset="0"/>
                            <a:cs typeface="Simplified Arabic" panose="02020603050405020304" pitchFamily="18" charset="-78"/>
                          </a:rPr>
                          <m:t>𝐸</m:t>
                        </m:r>
                      </m:e>
                      <m:sub>
                        <m:r>
                          <a:rPr lang="fr-FR" sz="2800" i="1">
                            <a:latin typeface="Cambria Math" panose="02040503050406030204" pitchFamily="18" charset="0"/>
                            <a:ea typeface="Times New Roman" panose="02020603050405020304" pitchFamily="18" charset="0"/>
                            <a:cs typeface="Simplified Arabic" panose="02020603050405020304" pitchFamily="18" charset="-78"/>
                          </a:rPr>
                          <m:t>𝑡</m:t>
                        </m:r>
                        <m:r>
                          <a:rPr lang="fr-FR" sz="2800" i="1">
                            <a:latin typeface="Cambria Math" panose="02040503050406030204" pitchFamily="18" charset="0"/>
                            <a:ea typeface="Times New Roman" panose="02020603050405020304" pitchFamily="18" charset="0"/>
                            <a:cs typeface="Simplified Arabic" panose="02020603050405020304" pitchFamily="18" charset="-78"/>
                          </a:rPr>
                          <m:t>+1</m:t>
                        </m:r>
                      </m:sub>
                    </m:sSub>
                  </m:oMath>
                </a14:m>
                <a:r>
                  <a:rPr lang="ar-SA" sz="2800" dirty="0">
                    <a:latin typeface="Tahoma" panose="020B0604030504040204" pitchFamily="34" charset="0"/>
                    <a:ea typeface="Tahoma" panose="020B0604030504040204" pitchFamily="34" charset="0"/>
                    <a:cs typeface="Tahoma" panose="020B0604030504040204" pitchFamily="34" charset="0"/>
                  </a:rPr>
                  <a:t> يمثل سعر الصرف لأجَلْ معين مثلا بعد سنة.</a:t>
                </a:r>
              </a:p>
              <a:p>
                <a:pPr marL="457200" lvl="1" indent="0" algn="ctr" rtl="1">
                  <a:buNone/>
                </a:pPr>
                <a14:m>
                  <m:oMath xmlns:m="http://schemas.openxmlformats.org/officeDocument/2006/math">
                    <m:sSub>
                      <m:sSubPr>
                        <m:ctrlPr>
                          <a:rPr lang="fr-DZ" sz="3000" b="1" i="1" smtClean="0">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𝑬</m:t>
                        </m:r>
                      </m:e>
                      <m:sub>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𝒕</m:t>
                        </m:r>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m:t>
                        </m:r>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𝟏</m:t>
                        </m:r>
                      </m:sub>
                    </m:sSub>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fr-DZ"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fr-FR" sz="3000" b="1" i="1" smtClean="0">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 </m:t>
                        </m:r>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m:t>
                        </m:r>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𝟏</m:t>
                        </m:r>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m:t>
                        </m:r>
                        <m:sSub>
                          <m:sSubPr>
                            <m:ctrlPr>
                              <a:rPr lang="fr-DZ"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𝒊</m:t>
                            </m:r>
                          </m:e>
                          <m:sub>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𝑫</m:t>
                            </m:r>
                          </m:sub>
                        </m:sSub>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m:t>
                        </m:r>
                      </m:num>
                      <m:den>
                        <m:d>
                          <m:dPr>
                            <m:ctrlPr>
                              <a:rPr lang="fr-DZ"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dPr>
                          <m:e>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𝟏</m:t>
                            </m:r>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m:t>
                            </m:r>
                            <m:sSub>
                              <m:sSubPr>
                                <m:ctrlPr>
                                  <a:rPr lang="fr-DZ"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𝒊</m:t>
                                </m:r>
                              </m:e>
                              <m:sub>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𝑭</m:t>
                                </m:r>
                              </m:sub>
                            </m:sSub>
                          </m:e>
                        </m:d>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 </m:t>
                        </m:r>
                      </m:den>
                    </m:f>
                    <m:sSub>
                      <m:sSubPr>
                        <m:ctrlPr>
                          <a:rPr lang="fr-DZ"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𝑬</m:t>
                        </m:r>
                      </m:e>
                      <m:sub>
                        <m:r>
                          <a:rPr lang="fr-FR" sz="3000" b="1" i="1">
                            <a:solidFill>
                              <a:schemeClr val="accent6">
                                <a:lumMod val="75000"/>
                              </a:schemeClr>
                            </a:solidFill>
                            <a:latin typeface="Cambria Math" panose="02040503050406030204" pitchFamily="18" charset="0"/>
                            <a:ea typeface="Times New Roman" panose="02020603050405020304" pitchFamily="18" charset="0"/>
                            <a:cs typeface="Simplified Arabic" panose="02020603050405020304" pitchFamily="18" charset="-78"/>
                          </a:rPr>
                          <m:t>𝒕</m:t>
                        </m:r>
                      </m:sub>
                    </m:sSub>
                  </m:oMath>
                </a14:m>
                <a:r>
                  <a:rPr lang="ar-SA" sz="3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ar-SA" sz="1900" b="1" dirty="0">
                    <a:solidFill>
                      <a:schemeClr val="accent6">
                        <a:lumMod val="75000"/>
                      </a:schemeClr>
                    </a:solidFill>
                    <a:latin typeface="Times New Roman" panose="02020603050405020304" pitchFamily="18" charset="0"/>
                    <a:ea typeface="Times New Roman" panose="02020603050405020304" pitchFamily="18" charset="0"/>
                  </a:rPr>
                  <a:t> </a:t>
                </a:r>
                <a:r>
                  <a:rPr lang="ar-SA" dirty="0">
                    <a:solidFill>
                      <a:schemeClr val="accent6">
                        <a:lumMod val="75000"/>
                      </a:schemeClr>
                    </a:solidFill>
                    <a:latin typeface="Times New Roman" panose="02020603050405020304" pitchFamily="18" charset="0"/>
                    <a:ea typeface="Times New Roman" panose="02020603050405020304" pitchFamily="18" charset="0"/>
                  </a:rPr>
                  <a:t> </a:t>
                </a:r>
                <a:endParaRPr lang="fr-DZ" dirty="0">
                  <a:solidFill>
                    <a:schemeClr val="accent6">
                      <a:lumMod val="75000"/>
                    </a:schemeClr>
                  </a:solidFill>
                  <a:latin typeface="Times New Roman" panose="02020603050405020304" pitchFamily="18" charset="0"/>
                  <a:ea typeface="Times New Roman" panose="02020603050405020304" pitchFamily="18" charset="0"/>
                </a:endParaRPr>
              </a:p>
              <a:p>
                <a:pPr marL="914400" lvl="2" indent="0" algn="ctr" rtl="1">
                  <a:buNone/>
                </a:pPr>
                <a:endParaRPr lang="fr-DZ" sz="2600" dirty="0">
                  <a:latin typeface="Times New Roman" panose="02020603050405020304" pitchFamily="18" charset="0"/>
                  <a:ea typeface="Times New Roman" panose="02020603050405020304" pitchFamily="18" charset="0"/>
                </a:endParaRPr>
              </a:p>
              <a:p>
                <a:pPr algn="r" rtl="1"/>
                <a:endParaRPr lang="fr-DZ" sz="2400" dirty="0">
                  <a:latin typeface="Tahoma" panose="020B0604030504040204" pitchFamily="34" charset="0"/>
                  <a:ea typeface="Tahoma" panose="020B0604030504040204" pitchFamily="34" charset="0"/>
                  <a:cs typeface="Tahoma" panose="020B0604030504040204" pitchFamily="34" charset="0"/>
                </a:endParaRP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fr-DZ" dirty="0"/>
              </a:p>
            </p:txBody>
          </p:sp>
        </mc:Choice>
        <mc:Fallback>
          <p:sp>
            <p:nvSpPr>
              <p:cNvPr id="3" name="Espace réservé du contenu 2">
                <a:extLst>
                  <a:ext uri="{FF2B5EF4-FFF2-40B4-BE49-F238E27FC236}">
                    <a16:creationId xmlns:a16="http://schemas.microsoft.com/office/drawing/2014/main" id="{C440560B-1037-9E4F-9B70-0C374D77D0E0}"/>
                  </a:ext>
                </a:extLst>
              </p:cNvPr>
              <p:cNvSpPr>
                <a:spLocks noGrp="1" noRot="1" noChangeAspect="1" noMove="1" noResize="1" noEditPoints="1" noAdjustHandles="1" noChangeArrowheads="1" noChangeShapeType="1" noTextEdit="1"/>
              </p:cNvSpPr>
              <p:nvPr>
                <p:ph idx="1"/>
              </p:nvPr>
            </p:nvSpPr>
            <p:spPr>
              <a:xfrm>
                <a:off x="913774" y="1444489"/>
                <a:ext cx="10801147" cy="5168346"/>
              </a:xfrm>
              <a:blipFill>
                <a:blip r:embed="rId2"/>
                <a:stretch>
                  <a:fillRect l="-117" t="-978" r="-703"/>
                </a:stretch>
              </a:blipFill>
              <a:ln>
                <a:solidFill>
                  <a:srgbClr val="FFFF00"/>
                </a:solidFill>
              </a:ln>
            </p:spPr>
            <p:txBody>
              <a:bodyPr/>
              <a:lstStyle/>
              <a:p>
                <a:r>
                  <a:rPr lang="fr-DZ">
                    <a:noFill/>
                  </a:rPr>
                  <a:t> </a:t>
                </a:r>
              </a:p>
            </p:txBody>
          </p:sp>
        </mc:Fallback>
      </mc:AlternateContent>
      <p:sp>
        <p:nvSpPr>
          <p:cNvPr id="4" name="Espace réservé de la date 3">
            <a:extLst>
              <a:ext uri="{FF2B5EF4-FFF2-40B4-BE49-F238E27FC236}">
                <a16:creationId xmlns:a16="http://schemas.microsoft.com/office/drawing/2014/main" id="{363A6ED9-B45C-E34F-B4E9-CB2ABF988D16}"/>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D2ABC6E3-D8B9-6848-A78D-D4AA006D69B1}"/>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1872C974-38DE-7D46-B59F-29018FFD34AD}"/>
              </a:ext>
            </a:extLst>
          </p:cNvPr>
          <p:cNvSpPr>
            <a:spLocks noGrp="1"/>
          </p:cNvSpPr>
          <p:nvPr>
            <p:ph type="sldNum" sz="quarter" idx="12"/>
          </p:nvPr>
        </p:nvSpPr>
        <p:spPr/>
        <p:txBody>
          <a:bodyPr/>
          <a:lstStyle/>
          <a:p>
            <a:fld id="{97B7C08A-A0FE-491C-86B9-ADFCCADE159A}" type="slidenum">
              <a:rPr lang="fr-FR" smtClean="0"/>
              <a:t>36</a:t>
            </a:fld>
            <a:endParaRPr lang="fr-FR"/>
          </a:p>
        </p:txBody>
      </p:sp>
    </p:spTree>
    <p:extLst>
      <p:ext uri="{BB962C8B-B14F-4D97-AF65-F5344CB8AC3E}">
        <p14:creationId xmlns:p14="http://schemas.microsoft.com/office/powerpoint/2010/main" val="38766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80">
                                          <p:stCondLst>
                                            <p:cond delay="0"/>
                                          </p:stCondLst>
                                        </p:cTn>
                                        <p:tgtEl>
                                          <p:spTgt spid="3">
                                            <p:txEl>
                                              <p:pRg st="2" end="2"/>
                                            </p:txEl>
                                          </p:spTgt>
                                        </p:tgtEl>
                                      </p:cBhvr>
                                    </p:animEffect>
                                    <p:anim calcmode="lin" valueType="num">
                                      <p:cBhvr>
                                        <p:cTn id="3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2" end="2"/>
                                            </p:txEl>
                                          </p:spTgt>
                                        </p:tgtEl>
                                      </p:cBhvr>
                                      <p:to x="100000" y="60000"/>
                                    </p:animScale>
                                    <p:animScale>
                                      <p:cBhvr>
                                        <p:cTn id="38" dur="166" decel="50000">
                                          <p:stCondLst>
                                            <p:cond delay="676"/>
                                          </p:stCondLst>
                                        </p:cTn>
                                        <p:tgtEl>
                                          <p:spTgt spid="3">
                                            <p:txEl>
                                              <p:pRg st="2" end="2"/>
                                            </p:txEl>
                                          </p:spTgt>
                                        </p:tgtEl>
                                      </p:cBhvr>
                                      <p:to x="100000" y="100000"/>
                                    </p:animScale>
                                    <p:animScale>
                                      <p:cBhvr>
                                        <p:cTn id="39" dur="26">
                                          <p:stCondLst>
                                            <p:cond delay="1312"/>
                                          </p:stCondLst>
                                        </p:cTn>
                                        <p:tgtEl>
                                          <p:spTgt spid="3">
                                            <p:txEl>
                                              <p:pRg st="2" end="2"/>
                                            </p:txEl>
                                          </p:spTgt>
                                        </p:tgtEl>
                                      </p:cBhvr>
                                      <p:to x="100000" y="80000"/>
                                    </p:animScale>
                                    <p:animScale>
                                      <p:cBhvr>
                                        <p:cTn id="40" dur="166" decel="50000">
                                          <p:stCondLst>
                                            <p:cond delay="1338"/>
                                          </p:stCondLst>
                                        </p:cTn>
                                        <p:tgtEl>
                                          <p:spTgt spid="3">
                                            <p:txEl>
                                              <p:pRg st="2" end="2"/>
                                            </p:txEl>
                                          </p:spTgt>
                                        </p:tgtEl>
                                      </p:cBhvr>
                                      <p:to x="100000" y="100000"/>
                                    </p:animScale>
                                    <p:animScale>
                                      <p:cBhvr>
                                        <p:cTn id="41" dur="26">
                                          <p:stCondLst>
                                            <p:cond delay="1642"/>
                                          </p:stCondLst>
                                        </p:cTn>
                                        <p:tgtEl>
                                          <p:spTgt spid="3">
                                            <p:txEl>
                                              <p:pRg st="2" end="2"/>
                                            </p:txEl>
                                          </p:spTgt>
                                        </p:tgtEl>
                                      </p:cBhvr>
                                      <p:to x="100000" y="90000"/>
                                    </p:animScale>
                                    <p:animScale>
                                      <p:cBhvr>
                                        <p:cTn id="42" dur="166" decel="50000">
                                          <p:stCondLst>
                                            <p:cond delay="1668"/>
                                          </p:stCondLst>
                                        </p:cTn>
                                        <p:tgtEl>
                                          <p:spTgt spid="3">
                                            <p:txEl>
                                              <p:pRg st="2" end="2"/>
                                            </p:txEl>
                                          </p:spTgt>
                                        </p:tgtEl>
                                      </p:cBhvr>
                                      <p:to x="100000" y="100000"/>
                                    </p:animScale>
                                    <p:animScale>
                                      <p:cBhvr>
                                        <p:cTn id="43" dur="26">
                                          <p:stCondLst>
                                            <p:cond delay="1808"/>
                                          </p:stCondLst>
                                        </p:cTn>
                                        <p:tgtEl>
                                          <p:spTgt spid="3">
                                            <p:txEl>
                                              <p:pRg st="2" end="2"/>
                                            </p:txEl>
                                          </p:spTgt>
                                        </p:tgtEl>
                                      </p:cBhvr>
                                      <p:to x="100000" y="95000"/>
                                    </p:animScale>
                                    <p:animScale>
                                      <p:cBhvr>
                                        <p:cTn id="44" dur="166" decel="50000">
                                          <p:stCondLst>
                                            <p:cond delay="1834"/>
                                          </p:stCondLst>
                                        </p:cTn>
                                        <p:tgtEl>
                                          <p:spTgt spid="3">
                                            <p:txEl>
                                              <p:pRg st="2" end="2"/>
                                            </p:txEl>
                                          </p:spTgt>
                                        </p:tgtEl>
                                      </p:cBhvr>
                                      <p:to x="100000" y="100000"/>
                                    </p:animScale>
                                  </p:childTnLst>
                                </p:cTn>
                              </p:par>
                              <p:par>
                                <p:cTn id="45" presetID="26" presetClass="entr" presetSubtype="0" fill="hold" nodeType="withEffect">
                                  <p:stCondLst>
                                    <p:cond delay="0"/>
                                  </p:stCondLst>
                                  <p:iterate type="lt">
                                    <p:tmPct val="0"/>
                                  </p:iterate>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down)">
                                      <p:cBhvr>
                                        <p:cTn id="47" dur="580">
                                          <p:stCondLst>
                                            <p:cond delay="0"/>
                                          </p:stCondLst>
                                        </p:cTn>
                                        <p:tgtEl>
                                          <p:spTgt spid="3">
                                            <p:txEl>
                                              <p:pRg st="3" end="3"/>
                                            </p:txEl>
                                          </p:spTgt>
                                        </p:tgtEl>
                                      </p:cBhvr>
                                    </p:animEffect>
                                    <p:anim calcmode="lin" valueType="num">
                                      <p:cBhvr>
                                        <p:cTn id="4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3" end="3"/>
                                            </p:txEl>
                                          </p:spTgt>
                                        </p:tgtEl>
                                      </p:cBhvr>
                                      <p:to x="100000" y="60000"/>
                                    </p:animScale>
                                    <p:animScale>
                                      <p:cBhvr>
                                        <p:cTn id="54" dur="166" decel="50000">
                                          <p:stCondLst>
                                            <p:cond delay="676"/>
                                          </p:stCondLst>
                                        </p:cTn>
                                        <p:tgtEl>
                                          <p:spTgt spid="3">
                                            <p:txEl>
                                              <p:pRg st="3" end="3"/>
                                            </p:txEl>
                                          </p:spTgt>
                                        </p:tgtEl>
                                      </p:cBhvr>
                                      <p:to x="100000" y="100000"/>
                                    </p:animScale>
                                    <p:animScale>
                                      <p:cBhvr>
                                        <p:cTn id="55" dur="26">
                                          <p:stCondLst>
                                            <p:cond delay="1312"/>
                                          </p:stCondLst>
                                        </p:cTn>
                                        <p:tgtEl>
                                          <p:spTgt spid="3">
                                            <p:txEl>
                                              <p:pRg st="3" end="3"/>
                                            </p:txEl>
                                          </p:spTgt>
                                        </p:tgtEl>
                                      </p:cBhvr>
                                      <p:to x="100000" y="80000"/>
                                    </p:animScale>
                                    <p:animScale>
                                      <p:cBhvr>
                                        <p:cTn id="56" dur="166" decel="50000">
                                          <p:stCondLst>
                                            <p:cond delay="1338"/>
                                          </p:stCondLst>
                                        </p:cTn>
                                        <p:tgtEl>
                                          <p:spTgt spid="3">
                                            <p:txEl>
                                              <p:pRg st="3" end="3"/>
                                            </p:txEl>
                                          </p:spTgt>
                                        </p:tgtEl>
                                      </p:cBhvr>
                                      <p:to x="100000" y="100000"/>
                                    </p:animScale>
                                    <p:animScale>
                                      <p:cBhvr>
                                        <p:cTn id="57" dur="26">
                                          <p:stCondLst>
                                            <p:cond delay="1642"/>
                                          </p:stCondLst>
                                        </p:cTn>
                                        <p:tgtEl>
                                          <p:spTgt spid="3">
                                            <p:txEl>
                                              <p:pRg st="3" end="3"/>
                                            </p:txEl>
                                          </p:spTgt>
                                        </p:tgtEl>
                                      </p:cBhvr>
                                      <p:to x="100000" y="90000"/>
                                    </p:animScale>
                                    <p:animScale>
                                      <p:cBhvr>
                                        <p:cTn id="58" dur="166" decel="50000">
                                          <p:stCondLst>
                                            <p:cond delay="1668"/>
                                          </p:stCondLst>
                                        </p:cTn>
                                        <p:tgtEl>
                                          <p:spTgt spid="3">
                                            <p:txEl>
                                              <p:pRg st="3" end="3"/>
                                            </p:txEl>
                                          </p:spTgt>
                                        </p:tgtEl>
                                      </p:cBhvr>
                                      <p:to x="100000" y="100000"/>
                                    </p:animScale>
                                    <p:animScale>
                                      <p:cBhvr>
                                        <p:cTn id="59" dur="26">
                                          <p:stCondLst>
                                            <p:cond delay="1808"/>
                                          </p:stCondLst>
                                        </p:cTn>
                                        <p:tgtEl>
                                          <p:spTgt spid="3">
                                            <p:txEl>
                                              <p:pRg st="3" end="3"/>
                                            </p:txEl>
                                          </p:spTgt>
                                        </p:tgtEl>
                                      </p:cBhvr>
                                      <p:to x="100000" y="95000"/>
                                    </p:animScale>
                                    <p:animScale>
                                      <p:cBhvr>
                                        <p:cTn id="60" dur="166" decel="50000">
                                          <p:stCondLst>
                                            <p:cond delay="1834"/>
                                          </p:stCondLst>
                                        </p:cTn>
                                        <p:tgtEl>
                                          <p:spTgt spid="3">
                                            <p:txEl>
                                              <p:pRg st="3" end="3"/>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nodeType="clickEffect">
                                  <p:stCondLst>
                                    <p:cond delay="0"/>
                                  </p:stCondLst>
                                  <p:iterate type="lt">
                                    <p:tmPct val="10000"/>
                                  </p:iterate>
                                  <p:childTnLst>
                                    <p:set>
                                      <p:cBhvr>
                                        <p:cTn id="64" dur="1" fill="hold">
                                          <p:stCondLst>
                                            <p:cond delay="0"/>
                                          </p:stCondLst>
                                        </p:cTn>
                                        <p:tgtEl>
                                          <p:spTgt spid="3">
                                            <p:txEl>
                                              <p:pRg st="3" end="3"/>
                                            </p:txEl>
                                          </p:spTgt>
                                        </p:tgtEl>
                                        <p:attrNameLst>
                                          <p:attrName>style.visibility</p:attrName>
                                        </p:attrNameLst>
                                      </p:cBhvr>
                                      <p:to>
                                        <p:strVal val="visible"/>
                                      </p:to>
                                    </p:set>
                                    <p:anim calcmode="lin" valueType="num">
                                      <p:cBhvr>
                                        <p:cTn id="6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6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45CB6-4495-4F46-9FE6-9F98500CD267}"/>
              </a:ext>
            </a:extLst>
          </p:cNvPr>
          <p:cNvSpPr>
            <a:spLocks noGrp="1"/>
          </p:cNvSpPr>
          <p:nvPr>
            <p:ph type="title"/>
          </p:nvPr>
        </p:nvSpPr>
        <p:spPr>
          <a:xfrm>
            <a:off x="913774" y="326969"/>
            <a:ext cx="10364451" cy="892231"/>
          </a:xfrm>
        </p:spPr>
        <p:txBody>
          <a:bodyPr/>
          <a:lstStyle/>
          <a:p>
            <a:pPr marL="742950" indent="-742950" rtl="1">
              <a:buFont typeface="+mj-lt"/>
              <a:buAutoNum type="arabicPeriod" startAt="8"/>
            </a:pPr>
            <a:r>
              <a:rPr lang="ar-SA" dirty="0">
                <a:latin typeface="Tahoma" panose="020B0604030504040204" pitchFamily="34" charset="0"/>
                <a:ea typeface="Tahoma" panose="020B0604030504040204" pitchFamily="34" charset="0"/>
                <a:cs typeface="Tahoma" panose="020B0604030504040204" pitchFamily="34" charset="0"/>
              </a:rPr>
              <a:t>النظريات المحددة لسعر الصرف</a:t>
            </a:r>
            <a:endParaRPr lang="fr-DZ"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09BD8A9F-E766-6947-9A88-082A5D4F4FDF}"/>
                  </a:ext>
                </a:extLst>
              </p:cNvPr>
              <p:cNvSpPr>
                <a:spLocks noGrp="1"/>
              </p:cNvSpPr>
              <p:nvPr>
                <p:ph idx="1"/>
              </p:nvPr>
            </p:nvSpPr>
            <p:spPr>
              <a:xfrm>
                <a:off x="457199" y="1071136"/>
                <a:ext cx="11277600" cy="5605669"/>
              </a:xfrm>
            </p:spPr>
            <p:txBody>
              <a:bodyPr>
                <a:noAutofit/>
              </a:bodyPr>
              <a:lstStyle/>
              <a:p>
                <a:pPr marR="88900" algn="r" rtl="1">
                  <a:lnSpc>
                    <a:spcPct val="150000"/>
                  </a:lnSpc>
                  <a:spcAft>
                    <a:spcPts val="800"/>
                  </a:spcAft>
                </a:pPr>
                <a:r>
                  <a:rPr lang="ar-SA" sz="2400" dirty="0">
                    <a:latin typeface="Times New Roman" panose="02020603050405020304" pitchFamily="18" charset="0"/>
                    <a:ea typeface="Times New Roman" panose="02020603050405020304" pitchFamily="18" charset="0"/>
                  </a:rPr>
                  <a:t>وبالرجوع للمثال السابق نجد سعر الصرف لأجل يساوي </a:t>
                </a:r>
                <a:endParaRPr lang="fr-DZ" sz="2400" dirty="0">
                  <a:latin typeface="Times New Roman" panose="02020603050405020304" pitchFamily="18" charset="0"/>
                  <a:ea typeface="Times New Roman" panose="02020603050405020304" pitchFamily="18" charset="0"/>
                </a:endParaRPr>
              </a:p>
              <a:p>
                <a:pPr marL="0" algn="just" rtl="1">
                  <a:lnSpc>
                    <a:spcPct val="100000"/>
                  </a:lnSpc>
                  <a:spcBef>
                    <a:spcPts val="0"/>
                  </a:spcBef>
                </a:pPr>
                <a14:m>
                  <m:oMath xmlns:m="http://schemas.openxmlformats.org/officeDocument/2006/math">
                    <m:sSub>
                      <m:sSubPr>
                        <m:ctrlPr>
                          <a:rPr lang="fr-DZ" sz="2400" i="1">
                            <a:latin typeface="Cambria Math" panose="02040503050406030204" pitchFamily="18" charset="0"/>
                            <a:ea typeface="Times New Roman" panose="02020603050405020304" pitchFamily="18" charset="0"/>
                            <a:cs typeface="Simplified Arabic" panose="02020603050405020304" pitchFamily="18" charset="-78"/>
                          </a:rPr>
                        </m:ctrlPr>
                      </m:sSubPr>
                      <m:e>
                        <m:r>
                          <a:rPr lang="fr-FR" sz="2400" i="1">
                            <a:latin typeface="Cambria Math" panose="02040503050406030204" pitchFamily="18" charset="0"/>
                            <a:ea typeface="Times New Roman" panose="02020603050405020304" pitchFamily="18" charset="0"/>
                            <a:cs typeface="Simplified Arabic" panose="02020603050405020304" pitchFamily="18" charset="-78"/>
                          </a:rPr>
                          <m:t>𝐸</m:t>
                        </m:r>
                      </m:e>
                      <m:sub>
                        <m:r>
                          <a:rPr lang="fr-FR" sz="2400" i="1">
                            <a:latin typeface="Cambria Math" panose="02040503050406030204" pitchFamily="18" charset="0"/>
                            <a:ea typeface="Times New Roman" panose="02020603050405020304" pitchFamily="18" charset="0"/>
                            <a:cs typeface="Simplified Arabic" panose="02020603050405020304" pitchFamily="18" charset="-78"/>
                          </a:rPr>
                          <m:t>𝑡</m:t>
                        </m:r>
                        <m:r>
                          <a:rPr lang="fr-FR" sz="2400" i="1">
                            <a:latin typeface="Cambria Math" panose="02040503050406030204" pitchFamily="18" charset="0"/>
                            <a:ea typeface="Times New Roman" panose="02020603050405020304" pitchFamily="18" charset="0"/>
                            <a:cs typeface="Simplified Arabic" panose="02020603050405020304" pitchFamily="18" charset="-78"/>
                          </a:rPr>
                          <m:t>+1</m:t>
                        </m:r>
                      </m:sub>
                    </m:sSub>
                    <m:r>
                      <a:rPr lang="fr-FR" sz="2400" i="1">
                        <a:latin typeface="Cambria Math" panose="02040503050406030204" pitchFamily="18" charset="0"/>
                        <a:ea typeface="Times New Roman" panose="02020603050405020304" pitchFamily="18" charset="0"/>
                        <a:cs typeface="Simplified Arabic" panose="02020603050405020304" pitchFamily="18" charset="-78"/>
                      </a:rPr>
                      <m:t>=</m:t>
                    </m:r>
                    <m:f>
                      <m:fPr>
                        <m:ctrlPr>
                          <a:rPr lang="fr-DZ" sz="2400" i="1">
                            <a:latin typeface="Cambria Math" panose="02040503050406030204" pitchFamily="18" charset="0"/>
                            <a:ea typeface="Times New Roman" panose="02020603050405020304" pitchFamily="18" charset="0"/>
                            <a:cs typeface="Simplified Arabic" panose="02020603050405020304" pitchFamily="18" charset="-78"/>
                          </a:rPr>
                        </m:ctrlPr>
                      </m:fPr>
                      <m:num>
                        <m:r>
                          <a:rPr lang="fr-FR" sz="2400" i="1">
                            <a:latin typeface="Cambria Math" panose="02040503050406030204" pitchFamily="18" charset="0"/>
                            <a:ea typeface="Times New Roman" panose="02020603050405020304" pitchFamily="18" charset="0"/>
                            <a:cs typeface="Simplified Arabic" panose="02020603050405020304" pitchFamily="18" charset="-78"/>
                          </a:rPr>
                          <m:t>(1+0.025)</m:t>
                        </m:r>
                      </m:num>
                      <m:den>
                        <m:d>
                          <m:dPr>
                            <m:ctrlPr>
                              <a:rPr lang="fr-DZ" sz="2400" i="1">
                                <a:latin typeface="Cambria Math" panose="02040503050406030204" pitchFamily="18" charset="0"/>
                                <a:ea typeface="Times New Roman" panose="02020603050405020304" pitchFamily="18" charset="0"/>
                                <a:cs typeface="Simplified Arabic" panose="02020603050405020304" pitchFamily="18" charset="-78"/>
                              </a:rPr>
                            </m:ctrlPr>
                          </m:dPr>
                          <m:e>
                            <m:r>
                              <a:rPr lang="fr-FR" sz="2400" i="1">
                                <a:latin typeface="Cambria Math" panose="02040503050406030204" pitchFamily="18" charset="0"/>
                                <a:ea typeface="Times New Roman" panose="02020603050405020304" pitchFamily="18" charset="0"/>
                                <a:cs typeface="Simplified Arabic" panose="02020603050405020304" pitchFamily="18" charset="-78"/>
                              </a:rPr>
                              <m:t>1+0.04</m:t>
                            </m:r>
                          </m:e>
                        </m:d>
                        <m:r>
                          <a:rPr lang="fr-FR" sz="2400" i="1">
                            <a:latin typeface="Cambria Math" panose="02040503050406030204" pitchFamily="18" charset="0"/>
                            <a:ea typeface="Times New Roman" panose="02020603050405020304" pitchFamily="18" charset="0"/>
                            <a:cs typeface="Simplified Arabic" panose="02020603050405020304" pitchFamily="18" charset="-78"/>
                          </a:rPr>
                          <m:t> </m:t>
                        </m:r>
                      </m:den>
                    </m:f>
                    <m:r>
                      <a:rPr lang="fr-FR" sz="2400" i="1">
                        <a:latin typeface="Cambria Math" panose="02040503050406030204" pitchFamily="18" charset="0"/>
                        <a:ea typeface="Times New Roman" panose="02020603050405020304" pitchFamily="18" charset="0"/>
                        <a:cs typeface="Simplified Arabic" panose="02020603050405020304" pitchFamily="18" charset="-78"/>
                      </a:rPr>
                      <m:t>150=147.84</m:t>
                    </m:r>
                  </m:oMath>
                </a14:m>
                <a:endParaRPr lang="fr-DZ" sz="2400" dirty="0">
                  <a:latin typeface="Times New Roman" panose="02020603050405020304" pitchFamily="18" charset="0"/>
                  <a:ea typeface="Times New Roman" panose="02020603050405020304" pitchFamily="18" charset="0"/>
                </a:endParaRPr>
              </a:p>
              <a:p>
                <a:pPr algn="just" rtl="1"/>
                <a:r>
                  <a:rPr lang="ar-SA" sz="2400" dirty="0">
                    <a:latin typeface="Times New Roman" panose="02020603050405020304" pitchFamily="18" charset="0"/>
                    <a:ea typeface="Times New Roman" panose="02020603050405020304" pitchFamily="18" charset="0"/>
                    <a:cs typeface="Simplified Arabic" panose="02020603050405020304" pitchFamily="18" charset="-78"/>
                  </a:rPr>
                  <a:t>من هنا نلاحظ ارتفاع سعر الدينار مقابل اليورو، وفقا لهذه النظرية قمنا بتحديد سعر الصرف الدينار مقابل اليورو ب 147.84 دينار/ يورو.</a:t>
                </a:r>
                <a:endParaRPr lang="fr-DZ" sz="2400" dirty="0">
                  <a:latin typeface="Times New Roman" panose="02020603050405020304" pitchFamily="18" charset="0"/>
                  <a:ea typeface="Times New Roman" panose="02020603050405020304" pitchFamily="18" charset="0"/>
                </a:endParaRPr>
              </a:p>
              <a:p>
                <a:pPr algn="r" rtl="1"/>
                <a:r>
                  <a:rPr lang="ar-SA" sz="2400" dirty="0">
                    <a:latin typeface="Times New Roman" panose="02020603050405020304" pitchFamily="18" charset="0"/>
                    <a:ea typeface="Times New Roman" panose="02020603050405020304" pitchFamily="18" charset="0"/>
                    <a:cs typeface="Simplified Arabic" panose="02020603050405020304" pitchFamily="18" charset="-78"/>
                  </a:rPr>
                  <a:t> لنفرض ان مستثمر له 5000000 دينار بنفس المعطيات السابقة، اذا قام بتوظيف هذا المبلغ محليا لمدة سنة سيحصل على 5000000(1+0.025)=5125000 دج، واذا قام بتحويل المبلغ الى اليورو سيحصل على 5000000/150= 33333.33 يورو بتوظيف هذا المبلغ بسعر فائدة 4٪ نجد 33333.33(1+0.04)=34666.66 يورو</a:t>
                </a:r>
                <a:endParaRPr lang="fr-DZ" sz="2400" dirty="0">
                  <a:latin typeface="Times New Roman" panose="02020603050405020304" pitchFamily="18" charset="0"/>
                  <a:ea typeface="Times New Roman" panose="02020603050405020304" pitchFamily="18" charset="0"/>
                </a:endParaRPr>
              </a:p>
              <a:p>
                <a:pPr algn="r" rtl="1"/>
                <a:r>
                  <a:rPr lang="ar-SA" sz="2400" dirty="0">
                    <a:latin typeface="Times New Roman" panose="02020603050405020304" pitchFamily="18" charset="0"/>
                    <a:ea typeface="Times New Roman" panose="02020603050405020304" pitchFamily="18" charset="0"/>
                    <a:cs typeface="Simplified Arabic" panose="02020603050405020304" pitchFamily="18" charset="-78"/>
                  </a:rPr>
                  <a:t>وبالتالي باستخدام السعر لأجل 147.84 دينار/ يورو لتحويل قيمة الوديعة باليورو الى الدينار نجد </a:t>
                </a:r>
                <a:r>
                  <a:rPr lang="ar-SA" sz="2400" dirty="0">
                    <a:latin typeface="Times New Roman" panose="02020603050405020304" pitchFamily="18" charset="0"/>
                    <a:ea typeface="Times New Roman" panose="02020603050405020304" pitchFamily="18" charset="0"/>
                  </a:rPr>
                  <a:t>34666.66*147.84= 5125119 دينار وهو يساوي تقريبا قيمة الوديعة بالدينار وبالتالي الربح من أسعار الفائدة العالية لوديعة اليورو تلاشى بفعل ارتفاع أسعار العملة المحلية. </a:t>
                </a:r>
                <a:endParaRPr lang="fr-DZ" sz="2400" dirty="0"/>
              </a:p>
            </p:txBody>
          </p:sp>
        </mc:Choice>
        <mc:Fallback>
          <p:sp>
            <p:nvSpPr>
              <p:cNvPr id="3" name="Espace réservé du contenu 2">
                <a:extLst>
                  <a:ext uri="{FF2B5EF4-FFF2-40B4-BE49-F238E27FC236}">
                    <a16:creationId xmlns:a16="http://schemas.microsoft.com/office/drawing/2014/main" id="{09BD8A9F-E766-6947-9A88-082A5D4F4FDF}"/>
                  </a:ext>
                </a:extLst>
              </p:cNvPr>
              <p:cNvSpPr>
                <a:spLocks noGrp="1" noRot="1" noChangeAspect="1" noMove="1" noResize="1" noEditPoints="1" noAdjustHandles="1" noChangeArrowheads="1" noChangeShapeType="1" noTextEdit="1"/>
              </p:cNvSpPr>
              <p:nvPr>
                <p:ph idx="1"/>
              </p:nvPr>
            </p:nvSpPr>
            <p:spPr>
              <a:xfrm>
                <a:off x="457199" y="1071136"/>
                <a:ext cx="11277600" cy="5605669"/>
              </a:xfrm>
              <a:blipFill>
                <a:blip r:embed="rId2"/>
                <a:stretch>
                  <a:fillRect l="-1800" r="-562" b="-2489"/>
                </a:stretch>
              </a:blipFill>
            </p:spPr>
            <p:txBody>
              <a:bodyPr/>
              <a:lstStyle/>
              <a:p>
                <a:r>
                  <a:rPr lang="fr-DZ">
                    <a:noFill/>
                  </a:rPr>
                  <a:t> </a:t>
                </a:r>
              </a:p>
            </p:txBody>
          </p:sp>
        </mc:Fallback>
      </mc:AlternateContent>
      <p:sp>
        <p:nvSpPr>
          <p:cNvPr id="4" name="Espace réservé de la date 3">
            <a:extLst>
              <a:ext uri="{FF2B5EF4-FFF2-40B4-BE49-F238E27FC236}">
                <a16:creationId xmlns:a16="http://schemas.microsoft.com/office/drawing/2014/main" id="{77A2DC4C-FFDE-304B-BF8B-828740C0FE7C}"/>
              </a:ext>
            </a:extLst>
          </p:cNvPr>
          <p:cNvSpPr>
            <a:spLocks noGrp="1"/>
          </p:cNvSpPr>
          <p:nvPr>
            <p:ph type="dt" sz="half" idx="10"/>
          </p:nvPr>
        </p:nvSpPr>
        <p:spPr>
          <a:xfrm>
            <a:off x="7770811" y="6492875"/>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FFC0FB93-F92B-6A4F-9DAA-FAEB8E046BC3}"/>
              </a:ext>
            </a:extLst>
          </p:cNvPr>
          <p:cNvSpPr>
            <a:spLocks noGrp="1"/>
          </p:cNvSpPr>
          <p:nvPr>
            <p:ph type="ftr" sz="quarter" idx="11"/>
          </p:nvPr>
        </p:nvSpPr>
        <p:spPr>
          <a:xfrm>
            <a:off x="290922" y="6348468"/>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B7790F45-CAE2-994B-AE01-760F5F7F3EB0}"/>
              </a:ext>
            </a:extLst>
          </p:cNvPr>
          <p:cNvSpPr>
            <a:spLocks noGrp="1"/>
          </p:cNvSpPr>
          <p:nvPr>
            <p:ph type="sldNum" sz="quarter" idx="12"/>
          </p:nvPr>
        </p:nvSpPr>
        <p:spPr>
          <a:xfrm>
            <a:off x="10970584" y="6492875"/>
            <a:ext cx="764215" cy="365125"/>
          </a:xfrm>
        </p:spPr>
        <p:txBody>
          <a:bodyPr/>
          <a:lstStyle/>
          <a:p>
            <a:fld id="{97B7C08A-A0FE-491C-86B9-ADFCCADE159A}" type="slidenum">
              <a:rPr lang="fr-FR" smtClean="0"/>
              <a:t>37</a:t>
            </a:fld>
            <a:endParaRPr lang="fr-FR" dirty="0"/>
          </a:p>
        </p:txBody>
      </p:sp>
    </p:spTree>
    <p:extLst>
      <p:ext uri="{BB962C8B-B14F-4D97-AF65-F5344CB8AC3E}">
        <p14:creationId xmlns:p14="http://schemas.microsoft.com/office/powerpoint/2010/main" val="4928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1" end="1"/>
                                            </p:txEl>
                                          </p:spTgt>
                                        </p:tgtEl>
                                        <p:attrNameLst>
                                          <p:attrName>ppt_w</p:attrName>
                                        </p:attrNameLst>
                                      </p:cBhvr>
                                    </p:anim>
                                    <p:anim by="(#ppt_w*0.50)" calcmode="lin" valueType="num">
                                      <p:cBhvr>
                                        <p:cTn id="18" dur="500" decel="50000" autoRev="1" fill="hold">
                                          <p:stCondLst>
                                            <p:cond delay="0"/>
                                          </p:stCondLst>
                                        </p:cTn>
                                        <p:tgtEl>
                                          <p:spTgt spid="3">
                                            <p:txEl>
                                              <p:pRg st="1" end="1"/>
                                            </p:txEl>
                                          </p:spTgt>
                                        </p:tgtEl>
                                        <p:attrNameLst>
                                          <p:attrName>ppt_x</p:attrName>
                                        </p:attrNameLst>
                                      </p:cBhvr>
                                    </p:anim>
                                    <p:anim from="(-#ppt_h/2)" to="(#ppt_y)" calcmode="lin" valueType="num">
                                      <p:cBhvr>
                                        <p:cTn id="19" dur="1000" fill="hold">
                                          <p:stCondLst>
                                            <p:cond delay="0"/>
                                          </p:stCondLst>
                                        </p:cTn>
                                        <p:tgtEl>
                                          <p:spTgt spid="3">
                                            <p:txEl>
                                              <p:pRg st="1" end="1"/>
                                            </p:txEl>
                                          </p:spTgt>
                                        </p:tgtEl>
                                        <p:attrNameLst>
                                          <p:attrName>ppt_y</p:attrName>
                                        </p:attrNameLst>
                                      </p:cBhvr>
                                    </p:anim>
                                    <p:animRot by="21600000">
                                      <p:cBhvr>
                                        <p:cTn id="20" dur="1000" fill="hold">
                                          <p:stCondLst>
                                            <p:cond delay="0"/>
                                          </p:stCondLst>
                                        </p:cTn>
                                        <p:tgtEl>
                                          <p:spTgt spid="3">
                                            <p:txEl>
                                              <p:pRg st="1" end="1"/>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Scale>
                                      <p:cBhvr>
                                        <p:cTn id="2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2" end="2"/>
                                            </p:txEl>
                                          </p:spTgt>
                                        </p:tgtEl>
                                        <p:attrNameLst>
                                          <p:attrName>ppt_x</p:attrName>
                                          <p:attrName>ppt_y</p:attrName>
                                        </p:attrNameLst>
                                      </p:cBhvr>
                                    </p:animMotion>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858591"/>
          </a:xfrm>
        </p:spPr>
        <p:txBody>
          <a:bodyPr>
            <a:noAutofit/>
          </a:bodyPr>
          <a:lstStyle/>
          <a:p>
            <a:pPr marL="742950" indent="-742950" algn="ctr" rtl="1">
              <a:buFont typeface="+mj-lt"/>
              <a:buAutoNum type="arabicPeriod" startAt="9"/>
            </a:pPr>
            <a:r>
              <a:rPr lang="ar-DZ" sz="4000" dirty="0">
                <a:latin typeface="Tahoma" panose="020B0604030504040204" pitchFamily="34" charset="0"/>
                <a:ea typeface="Tahoma" panose="020B0604030504040204" pitchFamily="34" charset="0"/>
                <a:cs typeface="Tahoma" panose="020B0604030504040204" pitchFamily="34" charset="0"/>
              </a:rPr>
              <a:t>العوامل المؤثرة في أسعار الصرف</a:t>
            </a:r>
            <a:endParaRPr lang="fr-FR"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85801" y="1893194"/>
            <a:ext cx="10131425" cy="4623515"/>
          </a:xfrm>
        </p:spPr>
        <p:txBody>
          <a:bodyPr/>
          <a:lstStyle/>
          <a:p>
            <a:pPr algn="r" rtl="1"/>
            <a:r>
              <a:rPr lang="ar-DZ" sz="2800" dirty="0">
                <a:latin typeface="Tahoma" panose="020B0604030504040204" pitchFamily="34" charset="0"/>
                <a:ea typeface="Tahoma" panose="020B0604030504040204" pitchFamily="34" charset="0"/>
                <a:cs typeface="Tahoma" panose="020B0604030504040204" pitchFamily="34" charset="0"/>
              </a:rPr>
              <a:t>هناك بعض العوامل التي تؤثر على حركات اسعار الصرف</a:t>
            </a:r>
          </a:p>
          <a:p>
            <a:pPr marL="514350" indent="-514350" algn="r" rtl="1">
              <a:buFont typeface="+mj-lt"/>
              <a:buAutoNum type="arabicPeriod"/>
            </a:pPr>
            <a:r>
              <a:rPr lang="ar-DZ" sz="2800" dirty="0">
                <a:latin typeface="Tahoma" panose="020B0604030504040204" pitchFamily="34" charset="0"/>
                <a:ea typeface="Tahoma" panose="020B0604030504040204" pitchFamily="34" charset="0"/>
                <a:cs typeface="Tahoma" panose="020B0604030504040204" pitchFamily="34" charset="0"/>
              </a:rPr>
              <a:t>ناتج حساب العمليات الجارية في ميزان المدفوعات.</a:t>
            </a:r>
          </a:p>
          <a:p>
            <a:pPr marL="514350" indent="-514350" algn="r" rtl="1">
              <a:buFont typeface="+mj-lt"/>
              <a:buAutoNum type="arabicPeriod"/>
            </a:pPr>
            <a:r>
              <a:rPr lang="ar-DZ" sz="2800" dirty="0">
                <a:latin typeface="Tahoma" panose="020B0604030504040204" pitchFamily="34" charset="0"/>
                <a:ea typeface="Tahoma" panose="020B0604030504040204" pitchFamily="34" charset="0"/>
                <a:cs typeface="Tahoma" panose="020B0604030504040204" pitchFamily="34" charset="0"/>
              </a:rPr>
              <a:t>ناتج حساب العمليات الرأسمالية</a:t>
            </a:r>
          </a:p>
          <a:p>
            <a:pPr marL="514350" indent="-514350" algn="r" rtl="1">
              <a:buFont typeface="+mj-lt"/>
              <a:buAutoNum type="arabicPeriod"/>
            </a:pPr>
            <a:r>
              <a:rPr lang="ar-DZ" sz="2800" dirty="0">
                <a:latin typeface="Tahoma" panose="020B0604030504040204" pitchFamily="34" charset="0"/>
                <a:ea typeface="Tahoma" panose="020B0604030504040204" pitchFamily="34" charset="0"/>
                <a:cs typeface="Tahoma" panose="020B0604030504040204" pitchFamily="34" charset="0"/>
              </a:rPr>
              <a:t>نشاط البنوك المركزية </a:t>
            </a:r>
          </a:p>
          <a:p>
            <a:pPr marL="514350" indent="-514350" algn="r" rtl="1">
              <a:buFont typeface="+mj-lt"/>
              <a:buAutoNum type="arabicPeriod"/>
            </a:pPr>
            <a:r>
              <a:rPr lang="ar-DZ" sz="2800" dirty="0">
                <a:latin typeface="Tahoma" panose="020B0604030504040204" pitchFamily="34" charset="0"/>
                <a:ea typeface="Tahoma" panose="020B0604030504040204" pitchFamily="34" charset="0"/>
                <a:cs typeface="Tahoma" panose="020B0604030504040204" pitchFamily="34" charset="0"/>
              </a:rPr>
              <a:t>حالة </a:t>
            </a:r>
            <a:r>
              <a:rPr lang="ar-SA" sz="2800" dirty="0">
                <a:latin typeface="Tahoma" panose="020B0604030504040204" pitchFamily="34" charset="0"/>
                <a:ea typeface="Tahoma" panose="020B0604030504040204" pitchFamily="34" charset="0"/>
                <a:cs typeface="Tahoma" panose="020B0604030504040204" pitchFamily="34" charset="0"/>
              </a:rPr>
              <a:t>الكساد</a:t>
            </a:r>
            <a:endParaRPr lang="ar-DZ" sz="2800" dirty="0">
              <a:latin typeface="Tahoma" panose="020B0604030504040204" pitchFamily="34" charset="0"/>
              <a:ea typeface="Tahoma" panose="020B0604030504040204" pitchFamily="34" charset="0"/>
              <a:cs typeface="Tahoma" panose="020B0604030504040204" pitchFamily="34" charset="0"/>
            </a:endParaRPr>
          </a:p>
          <a:p>
            <a:pPr marL="514350" indent="-514350" algn="r" rtl="1">
              <a:buFont typeface="+mj-lt"/>
              <a:buAutoNum type="arabicPeriod"/>
            </a:pPr>
            <a:r>
              <a:rPr lang="ar-DZ" sz="2800" dirty="0">
                <a:latin typeface="Tahoma" panose="020B0604030504040204" pitchFamily="34" charset="0"/>
                <a:ea typeface="Tahoma" panose="020B0604030504040204" pitchFamily="34" charset="0"/>
                <a:cs typeface="Tahoma" panose="020B0604030504040204" pitchFamily="34" charset="0"/>
              </a:rPr>
              <a:t>الاستقرار السياسي</a:t>
            </a:r>
          </a:p>
          <a:p>
            <a:pPr marL="514350" indent="-514350" algn="r" rtl="1">
              <a:buFont typeface="+mj-lt"/>
              <a:buAutoNum type="arabicPeriod"/>
            </a:pPr>
            <a:endParaRPr lang="ar-DZ" sz="2800" dirty="0">
              <a:latin typeface="Tahoma" panose="020B0604030504040204" pitchFamily="34" charset="0"/>
              <a:ea typeface="Tahoma" panose="020B0604030504040204" pitchFamily="34" charset="0"/>
              <a:cs typeface="Tahoma" panose="020B0604030504040204" pitchFamily="34" charset="0"/>
            </a:endParaRPr>
          </a:p>
          <a:p>
            <a:pPr algn="r" rtl="1"/>
            <a:endParaRPr lang="fr-FR" dirty="0"/>
          </a:p>
        </p:txBody>
      </p:sp>
      <p:sp>
        <p:nvSpPr>
          <p:cNvPr id="4" name="Espace réservé de la date 3">
            <a:extLst>
              <a:ext uri="{FF2B5EF4-FFF2-40B4-BE49-F238E27FC236}">
                <a16:creationId xmlns:a16="http://schemas.microsoft.com/office/drawing/2014/main" id="{91444C89-BE67-DE42-9207-9EA7F5C964B0}"/>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2FC3E90A-0558-504A-88D8-62C86A35F160}"/>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807E96CD-6A04-4A4D-BBE4-0E1711F77530}"/>
              </a:ext>
            </a:extLst>
          </p:cNvPr>
          <p:cNvSpPr>
            <a:spLocks noGrp="1"/>
          </p:cNvSpPr>
          <p:nvPr>
            <p:ph type="sldNum" sz="quarter" idx="12"/>
          </p:nvPr>
        </p:nvSpPr>
        <p:spPr/>
        <p:txBody>
          <a:bodyPr/>
          <a:lstStyle/>
          <a:p>
            <a:fld id="{97B7C08A-A0FE-491C-86B9-ADFCCADE159A}" type="slidenum">
              <a:rPr lang="fr-FR" smtClean="0"/>
              <a:t>38</a:t>
            </a:fld>
            <a:endParaRPr lang="fr-FR"/>
          </a:p>
        </p:txBody>
      </p:sp>
    </p:spTree>
    <p:extLst>
      <p:ext uri="{BB962C8B-B14F-4D97-AF65-F5344CB8AC3E}">
        <p14:creationId xmlns:p14="http://schemas.microsoft.com/office/powerpoint/2010/main" val="3185982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CA3CF-19F1-2249-926B-2BC5C2419ED5}"/>
              </a:ext>
            </a:extLst>
          </p:cNvPr>
          <p:cNvSpPr>
            <a:spLocks noGrp="1"/>
          </p:cNvSpPr>
          <p:nvPr>
            <p:ph type="title"/>
          </p:nvPr>
        </p:nvSpPr>
        <p:spPr>
          <a:xfrm>
            <a:off x="913775" y="618518"/>
            <a:ext cx="10364451" cy="825970"/>
          </a:xfrm>
        </p:spPr>
        <p:txBody>
          <a:bodyPr/>
          <a:lstStyle/>
          <a:p>
            <a:pPr marL="742950" indent="-742950" rtl="1">
              <a:buFont typeface="+mj-lt"/>
              <a:buAutoNum type="arabicPeriod"/>
            </a:pPr>
            <a:r>
              <a:rPr lang="ar-DZ" dirty="0">
                <a:latin typeface="Tahoma" panose="020B0604030504040204" pitchFamily="34" charset="0"/>
                <a:ea typeface="Tahoma" panose="020B0604030504040204" pitchFamily="34" charset="0"/>
                <a:cs typeface="Tahoma" panose="020B0604030504040204" pitchFamily="34" charset="0"/>
              </a:rPr>
              <a:t>ماهية سعر الصرف</a:t>
            </a:r>
            <a:endParaRPr lang="fr-DZ" dirty="0"/>
          </a:p>
        </p:txBody>
      </p:sp>
      <p:sp>
        <p:nvSpPr>
          <p:cNvPr id="3" name="Espace réservé du contenu 2">
            <a:extLst>
              <a:ext uri="{FF2B5EF4-FFF2-40B4-BE49-F238E27FC236}">
                <a16:creationId xmlns:a16="http://schemas.microsoft.com/office/drawing/2014/main" id="{12A98714-97DA-BD43-A929-3053790F377A}"/>
              </a:ext>
            </a:extLst>
          </p:cNvPr>
          <p:cNvSpPr>
            <a:spLocks noGrp="1"/>
          </p:cNvSpPr>
          <p:nvPr>
            <p:ph idx="1"/>
          </p:nvPr>
        </p:nvSpPr>
        <p:spPr>
          <a:xfrm>
            <a:off x="913774" y="1444488"/>
            <a:ext cx="10681877" cy="4794995"/>
          </a:xfrm>
        </p:spPr>
        <p:txBody>
          <a:bodyPr>
            <a:normAutofit fontScale="92500" lnSpcReduction="20000"/>
          </a:bodyPr>
          <a:lstStyle/>
          <a:p>
            <a:pPr algn="r" rtl="1"/>
            <a:r>
              <a:rPr lang="ar-SA" sz="2800" b="1" dirty="0"/>
              <a:t>مثال: </a:t>
            </a:r>
            <a:r>
              <a:rPr lang="ar-SA" sz="2800" dirty="0"/>
              <a:t>في التسعير المباشر اذا تغير سعر الصرف من 115دج/الدولار الى 120دج/الدولار فهنا نقول انه زادت عدد وحدات عملة التسعير المحصلة مقابل وحدة واحدة من عملة الأساس نقول ان ارتفع سعر الدولار وانخفضت قيمة الدينار. اذا تغير سعر الصرف من 115دج/الدولار الى 110دج/الدولار فهنا نقول انخفضت عدد وحدات عملة التسعير المحصلة مقابل وحدة واحدة من عملة الأساس نقول انه انخفض سعر الدولار اي ارتفعت قيمة الدينار.</a:t>
            </a:r>
          </a:p>
          <a:p>
            <a:pPr algn="r" rtl="1"/>
            <a:r>
              <a:rPr lang="ar-SA" sz="2800" dirty="0"/>
              <a:t>في التسعير غير المباشر اذا تغير سعر الصرف من 0.0084 دولار/دج الى 0.0090دولار/دج فهنا نقول ان زادت عدد وحدات عملة التسعير–الدولار-المحصلة مقابل وحدة واحدة من عملة الأساس –الدينار- نقول ان ارتفع سعر الدينار ومنه انخفضت قيمة الدولار. اذا تغير سعر الصرف من 0.0084دولار/دج الى 0.0074دولار/الدينار فهنا نقول ان انخفضت عدد وحدات عملة التسعير–الدولار- المحصلة مقابل وحدة واحدة من عملة الأساس وبالتالي نقول انه انخفض سعر الدينار اي ارتفعت قيمة الدولار.</a:t>
            </a:r>
            <a:endParaRPr lang="fr-DZ" sz="2800" b="1" dirty="0"/>
          </a:p>
        </p:txBody>
      </p:sp>
      <p:sp>
        <p:nvSpPr>
          <p:cNvPr id="4" name="Espace réservé de la date 3">
            <a:extLst>
              <a:ext uri="{FF2B5EF4-FFF2-40B4-BE49-F238E27FC236}">
                <a16:creationId xmlns:a16="http://schemas.microsoft.com/office/drawing/2014/main" id="{B113D7E7-31F4-5C48-A783-2017D26F05F3}"/>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0A96566F-FF5C-9F43-B9D9-35EECD52BCD7}"/>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C2BB42FF-E783-E845-A0E4-847F804635EB}"/>
              </a:ext>
            </a:extLst>
          </p:cNvPr>
          <p:cNvSpPr>
            <a:spLocks noGrp="1"/>
          </p:cNvSpPr>
          <p:nvPr>
            <p:ph type="sldNum" sz="quarter" idx="12"/>
          </p:nvPr>
        </p:nvSpPr>
        <p:spPr/>
        <p:txBody>
          <a:bodyPr/>
          <a:lstStyle/>
          <a:p>
            <a:fld id="{97B7C08A-A0FE-491C-86B9-ADFCCADE159A}" type="slidenum">
              <a:rPr lang="fr-FR" smtClean="0"/>
              <a:t>4</a:t>
            </a:fld>
            <a:endParaRPr lang="fr-FR"/>
          </a:p>
        </p:txBody>
      </p:sp>
    </p:spTree>
    <p:extLst>
      <p:ext uri="{BB962C8B-B14F-4D97-AF65-F5344CB8AC3E}">
        <p14:creationId xmlns:p14="http://schemas.microsoft.com/office/powerpoint/2010/main" val="346278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858592"/>
          </a:xfrm>
        </p:spPr>
        <p:txBody>
          <a:bodyPr>
            <a:normAutofit/>
          </a:bodyPr>
          <a:lstStyle/>
          <a:p>
            <a:pPr marL="742950" indent="-742950" algn="ctr" rtl="1">
              <a:buFont typeface="+mj-lt"/>
              <a:buAutoNum type="arabicPeriod"/>
            </a:pPr>
            <a:r>
              <a:rPr lang="ar-DZ" sz="4000" dirty="0">
                <a:latin typeface="Tahoma" panose="020B0604030504040204" pitchFamily="34" charset="0"/>
                <a:ea typeface="Tahoma" panose="020B0604030504040204" pitchFamily="34" charset="0"/>
                <a:cs typeface="Tahoma" panose="020B0604030504040204" pitchFamily="34" charset="0"/>
              </a:rPr>
              <a:t>ماهية سعر الصرف</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85801" y="1468193"/>
                <a:ext cx="10131425" cy="5048517"/>
              </a:xfrm>
            </p:spPr>
            <p:txBody>
              <a:bodyPr>
                <a:normAutofit fontScale="77500" lnSpcReduction="20000"/>
              </a:bodyPr>
              <a:lstStyle/>
              <a:p>
                <a:pPr algn="r" rtl="1"/>
                <a:r>
                  <a:rPr lang="ar-DZ" sz="2800" b="1" dirty="0">
                    <a:latin typeface="Tahoma" panose="020B0604030504040204" pitchFamily="34" charset="0"/>
                    <a:ea typeface="Tahoma" panose="020B0604030504040204" pitchFamily="34" charset="0"/>
                    <a:cs typeface="Tahoma" panose="020B0604030504040204" pitchFamily="34" charset="0"/>
                  </a:rPr>
                  <a:t>سعر الصرف الثنائي الحقيقي: </a:t>
                </a:r>
                <a:r>
                  <a:rPr lang="ar-DZ" sz="2800" dirty="0">
                    <a:latin typeface="Tahoma" panose="020B0604030504040204" pitchFamily="34" charset="0"/>
                    <a:ea typeface="Tahoma" panose="020B0604030504040204" pitchFamily="34" charset="0"/>
                    <a:cs typeface="Tahoma" panose="020B0604030504040204" pitchFamily="34" charset="0"/>
                  </a:rPr>
                  <a:t>يعبر سعر الصرف الثنائي الحقيقي عن المعدل الذي يمكن من خلاله مبادلة سلة من السلع والخدمات لبلد ما مقابل سلة سلع وخدمات لبلد آخر .</a:t>
                </a:r>
              </a:p>
              <a:p>
                <a:pPr algn="r" rtl="1"/>
                <a:r>
                  <a:rPr lang="ar-DZ" sz="2400" dirty="0">
                    <a:ea typeface="Tahoma" panose="020B0604030504040204" pitchFamily="34" charset="0"/>
                    <a:cs typeface="Tahoma" panose="020B0604030504040204" pitchFamily="34" charset="0"/>
                  </a:rPr>
                  <a:t>سعر الصرف الثنائي الحقيقي=</a:t>
                </a:r>
                <a14:m>
                  <m:oMath xmlns:m="http://schemas.openxmlformats.org/officeDocument/2006/math">
                    <m:f>
                      <m:fPr>
                        <m:ctrlPr>
                          <a:rPr lang="ar-DZ" sz="2000" i="1" smtClean="0">
                            <a:latin typeface="Cambria Math" panose="02040503050406030204" pitchFamily="18" charset="0"/>
                            <a:ea typeface="Tahoma" panose="020B0604030504040204" pitchFamily="34" charset="0"/>
                            <a:cs typeface="Tahoma" panose="020B0604030504040204" pitchFamily="34" charset="0"/>
                          </a:rPr>
                        </m:ctrlPr>
                      </m:fPr>
                      <m:num>
                        <m:r>
                          <a:rPr lang="ar-DZ" sz="2000" b="0" i="1" smtClean="0">
                            <a:latin typeface="Cambria Math" panose="02040503050406030204" pitchFamily="18" charset="0"/>
                            <a:ea typeface="Tahoma" panose="020B0604030504040204" pitchFamily="34" charset="0"/>
                            <a:cs typeface="Tahoma" panose="020B0604030504040204" pitchFamily="34" charset="0"/>
                          </a:rPr>
                          <m:t>الاسمي</m:t>
                        </m:r>
                        <m:r>
                          <a:rPr lang="ar-DZ" sz="2000" b="0" i="1" smtClean="0">
                            <a:latin typeface="Cambria Math" panose="02040503050406030204" pitchFamily="18" charset="0"/>
                            <a:ea typeface="Tahoma" panose="020B0604030504040204" pitchFamily="34" charset="0"/>
                            <a:cs typeface="Tahoma" panose="020B0604030504040204" pitchFamily="34" charset="0"/>
                          </a:rPr>
                          <m:t> </m:t>
                        </m:r>
                        <m:r>
                          <a:rPr lang="ar-DZ" sz="2000" b="0" i="1" smtClean="0">
                            <a:latin typeface="Cambria Math" panose="02040503050406030204" pitchFamily="18" charset="0"/>
                            <a:ea typeface="Tahoma" panose="020B0604030504040204" pitchFamily="34" charset="0"/>
                            <a:cs typeface="Tahoma" panose="020B0604030504040204" pitchFamily="34" charset="0"/>
                          </a:rPr>
                          <m:t>الثنائي</m:t>
                        </m:r>
                        <m:r>
                          <a:rPr lang="ar-DZ" sz="2000" b="0" i="1" smtClean="0">
                            <a:latin typeface="Cambria Math" panose="02040503050406030204" pitchFamily="18" charset="0"/>
                            <a:ea typeface="Tahoma" panose="020B0604030504040204" pitchFamily="34" charset="0"/>
                            <a:cs typeface="Tahoma" panose="020B0604030504040204" pitchFamily="34" charset="0"/>
                          </a:rPr>
                          <m:t> </m:t>
                        </m:r>
                        <m:r>
                          <a:rPr lang="ar-DZ" sz="2000" b="0" i="1" smtClean="0">
                            <a:latin typeface="Cambria Math" panose="02040503050406030204" pitchFamily="18" charset="0"/>
                            <a:ea typeface="Tahoma" panose="020B0604030504040204" pitchFamily="34" charset="0"/>
                            <a:cs typeface="Tahoma" panose="020B0604030504040204" pitchFamily="34" charset="0"/>
                          </a:rPr>
                          <m:t>الصرف</m:t>
                        </m:r>
                        <m:r>
                          <a:rPr lang="ar-DZ" sz="2000" b="0" i="1" smtClean="0">
                            <a:latin typeface="Cambria Math" panose="02040503050406030204" pitchFamily="18" charset="0"/>
                            <a:ea typeface="Tahoma" panose="020B0604030504040204" pitchFamily="34" charset="0"/>
                            <a:cs typeface="Tahoma" panose="020B0604030504040204" pitchFamily="34" charset="0"/>
                          </a:rPr>
                          <m:t> </m:t>
                        </m:r>
                        <m:r>
                          <a:rPr lang="ar-DZ" sz="2000" b="0" i="1" smtClean="0">
                            <a:latin typeface="Cambria Math" panose="02040503050406030204" pitchFamily="18" charset="0"/>
                            <a:ea typeface="Tahoma" panose="020B0604030504040204" pitchFamily="34" charset="0"/>
                            <a:cs typeface="Tahoma" panose="020B0604030504040204" pitchFamily="34" charset="0"/>
                          </a:rPr>
                          <m:t>سعر</m:t>
                        </m:r>
                        <m:r>
                          <a:rPr lang="ar-DZ" sz="2000" b="0" i="1" smtClean="0">
                            <a:latin typeface="Cambria Math" panose="02040503050406030204" pitchFamily="18" charset="0"/>
                            <a:ea typeface="Tahoma" panose="020B0604030504040204" pitchFamily="34" charset="0"/>
                            <a:cs typeface="Tahoma" panose="020B0604030504040204" pitchFamily="34" charset="0"/>
                          </a:rPr>
                          <m:t> ∗</m:t>
                        </m:r>
                        <m:r>
                          <a:rPr lang="ar-DZ" sz="2000" b="0" i="1" smtClean="0">
                            <a:latin typeface="Cambria Math" panose="02040503050406030204" pitchFamily="18" charset="0"/>
                            <a:ea typeface="Tahoma" panose="020B0604030504040204" pitchFamily="34" charset="0"/>
                            <a:cs typeface="Tahoma" panose="020B0604030504040204" pitchFamily="34" charset="0"/>
                          </a:rPr>
                          <m:t>المحلية</m:t>
                        </m:r>
                        <m:r>
                          <a:rPr lang="ar-DZ" sz="2000" b="0" i="1" smtClean="0">
                            <a:latin typeface="Cambria Math" panose="02040503050406030204" pitchFamily="18" charset="0"/>
                            <a:ea typeface="Tahoma" panose="020B0604030504040204" pitchFamily="34" charset="0"/>
                            <a:cs typeface="Tahoma" panose="020B0604030504040204" pitchFamily="34" charset="0"/>
                          </a:rPr>
                          <m:t> </m:t>
                        </m:r>
                        <m:r>
                          <a:rPr lang="ar-DZ" sz="2000" b="0" i="1" smtClean="0">
                            <a:latin typeface="Cambria Math" panose="02040503050406030204" pitchFamily="18" charset="0"/>
                            <a:ea typeface="Tahoma" panose="020B0604030504040204" pitchFamily="34" charset="0"/>
                            <a:cs typeface="Tahoma" panose="020B0604030504040204" pitchFamily="34" charset="0"/>
                          </a:rPr>
                          <m:t>الاسعار</m:t>
                        </m:r>
                        <m:r>
                          <a:rPr lang="ar-DZ" sz="2000" b="0" i="1" smtClean="0">
                            <a:latin typeface="Cambria Math" panose="02040503050406030204" pitchFamily="18" charset="0"/>
                            <a:ea typeface="Tahoma" panose="020B0604030504040204" pitchFamily="34" charset="0"/>
                            <a:cs typeface="Tahoma" panose="020B0604030504040204" pitchFamily="34" charset="0"/>
                          </a:rPr>
                          <m:t> </m:t>
                        </m:r>
                        <m:r>
                          <a:rPr lang="ar-DZ" sz="2000" b="0" i="1" smtClean="0">
                            <a:latin typeface="Cambria Math" panose="02040503050406030204" pitchFamily="18" charset="0"/>
                            <a:ea typeface="Tahoma" panose="020B0604030504040204" pitchFamily="34" charset="0"/>
                            <a:cs typeface="Tahoma" panose="020B0604030504040204" pitchFamily="34" charset="0"/>
                          </a:rPr>
                          <m:t>مؤشر</m:t>
                        </m:r>
                      </m:num>
                      <m:den>
                        <m:r>
                          <a:rPr lang="ar-DZ" sz="2000" b="0" i="1" smtClean="0">
                            <a:latin typeface="Cambria Math" panose="02040503050406030204" pitchFamily="18" charset="0"/>
                            <a:ea typeface="Tahoma" panose="020B0604030504040204" pitchFamily="34" charset="0"/>
                            <a:cs typeface="Tahoma" panose="020B0604030504040204" pitchFamily="34" charset="0"/>
                          </a:rPr>
                          <m:t>الاجنبية</m:t>
                        </m:r>
                        <m:r>
                          <a:rPr lang="ar-DZ" sz="2000" b="0" i="1" smtClean="0">
                            <a:latin typeface="Cambria Math" panose="02040503050406030204" pitchFamily="18" charset="0"/>
                            <a:ea typeface="Tahoma" panose="020B0604030504040204" pitchFamily="34" charset="0"/>
                            <a:cs typeface="Tahoma" panose="020B0604030504040204" pitchFamily="34" charset="0"/>
                          </a:rPr>
                          <m:t> </m:t>
                        </m:r>
                        <m:r>
                          <a:rPr lang="ar-DZ" sz="2000" b="0" i="1" smtClean="0">
                            <a:latin typeface="Cambria Math" panose="02040503050406030204" pitchFamily="18" charset="0"/>
                            <a:ea typeface="Tahoma" panose="020B0604030504040204" pitchFamily="34" charset="0"/>
                            <a:cs typeface="Tahoma" panose="020B0604030504040204" pitchFamily="34" charset="0"/>
                          </a:rPr>
                          <m:t>الاسعار</m:t>
                        </m:r>
                        <m:r>
                          <a:rPr lang="ar-DZ" sz="2000" b="0" i="1" smtClean="0">
                            <a:latin typeface="Cambria Math" panose="02040503050406030204" pitchFamily="18" charset="0"/>
                            <a:ea typeface="Tahoma" panose="020B0604030504040204" pitchFamily="34" charset="0"/>
                            <a:cs typeface="Tahoma" panose="020B0604030504040204" pitchFamily="34" charset="0"/>
                          </a:rPr>
                          <m:t> </m:t>
                        </m:r>
                        <m:r>
                          <a:rPr lang="ar-DZ" sz="2000" b="0" i="1" smtClean="0">
                            <a:latin typeface="Cambria Math" panose="02040503050406030204" pitchFamily="18" charset="0"/>
                            <a:ea typeface="Tahoma" panose="020B0604030504040204" pitchFamily="34" charset="0"/>
                            <a:cs typeface="Tahoma" panose="020B0604030504040204" pitchFamily="34" charset="0"/>
                          </a:rPr>
                          <m:t>مؤشر</m:t>
                        </m:r>
                      </m:den>
                    </m:f>
                  </m:oMath>
                </a14:m>
                <a:r>
                  <a:rPr lang="ar-DZ" sz="2000" dirty="0">
                    <a:latin typeface="Tahoma" panose="020B0604030504040204" pitchFamily="34" charset="0"/>
                    <a:ea typeface="Tahoma" panose="020B0604030504040204" pitchFamily="34" charset="0"/>
                    <a:cs typeface="Tahoma" panose="020B0604030504040204" pitchFamily="34" charset="0"/>
                  </a:rPr>
                  <a:t>     اي      </a:t>
                </a:r>
                <a14:m>
                  <m:oMath xmlns:m="http://schemas.openxmlformats.org/officeDocument/2006/math">
                    <m:r>
                      <a:rPr lang="fr-FR" sz="3400" b="1" i="1">
                        <a:latin typeface="Cambria Math" panose="02040503050406030204" pitchFamily="18" charset="0"/>
                      </a:rPr>
                      <m:t>𝑹𝑬𝑹</m:t>
                    </m:r>
                    <m:r>
                      <a:rPr lang="fr-FR" sz="3400" b="1" i="1">
                        <a:latin typeface="Cambria Math" panose="02040503050406030204" pitchFamily="18" charset="0"/>
                      </a:rPr>
                      <m:t>=</m:t>
                    </m:r>
                    <m:f>
                      <m:fPr>
                        <m:ctrlPr>
                          <a:rPr lang="fr-DZ" sz="3400" b="1" i="1">
                            <a:latin typeface="Cambria Math" panose="02040503050406030204" pitchFamily="18" charset="0"/>
                          </a:rPr>
                        </m:ctrlPr>
                      </m:fPr>
                      <m:num>
                        <m:r>
                          <a:rPr lang="fr-FR" sz="3400" b="1" i="1">
                            <a:latin typeface="Cambria Math" panose="02040503050406030204" pitchFamily="18" charset="0"/>
                          </a:rPr>
                          <m:t>𝒆𝑷</m:t>
                        </m:r>
                      </m:num>
                      <m:den>
                        <m:sSup>
                          <m:sSupPr>
                            <m:ctrlPr>
                              <a:rPr lang="fr-DZ" sz="3400" b="1" i="1">
                                <a:latin typeface="Cambria Math" panose="02040503050406030204" pitchFamily="18" charset="0"/>
                              </a:rPr>
                            </m:ctrlPr>
                          </m:sSupPr>
                          <m:e>
                            <m:r>
                              <a:rPr lang="fr-FR" sz="3400" b="1" i="1">
                                <a:latin typeface="Cambria Math" panose="02040503050406030204" pitchFamily="18" charset="0"/>
                              </a:rPr>
                              <m:t>𝑷</m:t>
                            </m:r>
                          </m:e>
                          <m:sup>
                            <m:r>
                              <a:rPr lang="fr-FR" sz="3400" b="1" i="1">
                                <a:latin typeface="Cambria Math" panose="02040503050406030204" pitchFamily="18" charset="0"/>
                              </a:rPr>
                              <m:t>∗</m:t>
                            </m:r>
                          </m:sup>
                        </m:sSup>
                      </m:den>
                    </m:f>
                  </m:oMath>
                </a14:m>
                <a:endParaRPr lang="ar-DZ" sz="2000" dirty="0">
                  <a:latin typeface="Tahoma" panose="020B0604030504040204" pitchFamily="34" charset="0"/>
                  <a:ea typeface="Tahoma" panose="020B0604030504040204" pitchFamily="34" charset="0"/>
                  <a:cs typeface="Tahoma" panose="020B0604030504040204" pitchFamily="34" charset="0"/>
                </a:endParaRPr>
              </a:p>
              <a:p>
                <a:pPr marR="90170" algn="r" rtl="1">
                  <a:lnSpc>
                    <a:spcPct val="150000"/>
                  </a:lnSpc>
                  <a:spcAft>
                    <a:spcPts val="0"/>
                  </a:spcAft>
                </a:pPr>
                <a:r>
                  <a:rPr lang="ar-DZ" sz="2800" dirty="0">
                    <a:latin typeface="Tahoma" panose="020B0604030504040204" pitchFamily="34" charset="0"/>
                    <a:ea typeface="Tahoma" panose="020B0604030504040204" pitchFamily="34" charset="0"/>
                    <a:cs typeface="Tahoma" panose="020B0604030504040204" pitchFamily="34" charset="0"/>
                  </a:rPr>
                  <a:t>مثلا: </a:t>
                </a:r>
                <a:r>
                  <a:rPr lang="ar-SA" sz="2800" dirty="0">
                    <a:latin typeface="Tahoma" panose="020B0604030504040204" pitchFamily="34" charset="0"/>
                    <a:ea typeface="Tahoma" panose="020B0604030504040204" pitchFamily="34" charset="0"/>
                    <a:cs typeface="Tahoma" panose="020B0604030504040204" pitchFamily="34" charset="0"/>
                  </a:rPr>
                  <a:t>إذا كان من الممكن بيع قارورة جل الغسيل في امريكا بمبلغ 15 دولارًا، وكان سعر الصرف الاسمي 0.8 يورو لكل دولار أمريكي، فإن قارورة جل الغسيل الأمريكي تساوي 15 × 0.8 = 12 يورو. إذا كانت تكلفة قارورة جل الغسيل - نفس الكمية والحجم- الأوروبي 9 يورو، فيمكن شراء 12/9 = 1.33 قارورة جل الغسيل الأوروبي بـ 12 يورو. عند وضع كل القطع معًا،  نجد </a:t>
                </a:r>
                <a:r>
                  <a:rPr lang="fr-FR" sz="2800" dirty="0">
                    <a:latin typeface="Tahoma" panose="020B0604030504040204" pitchFamily="34" charset="0"/>
                    <a:ea typeface="Tahoma" panose="020B0604030504040204" pitchFamily="34" charset="0"/>
                    <a:cs typeface="Tahoma" panose="020B0604030504040204" pitchFamily="34" charset="0"/>
                  </a:rPr>
                  <a:t>RER=15*0.8/9=1.33</a:t>
                </a:r>
                <a:r>
                  <a:rPr lang="ar-SA" sz="2800" dirty="0">
                    <a:latin typeface="Tahoma" panose="020B0604030504040204" pitchFamily="34" charset="0"/>
                    <a:ea typeface="Tahoma" panose="020B0604030504040204" pitchFamily="34" charset="0"/>
                    <a:cs typeface="Tahoma" panose="020B0604030504040204" pitchFamily="34" charset="0"/>
                  </a:rPr>
                  <a:t> اي يمكن استبدال قارورة جل الغسيل الأمريكي بـ 1.33 قارورة جل الغسيل الأوروبي، وبالتالي فإن سعر الصرف الحقيقي هو 1.33.</a:t>
                </a:r>
                <a:endParaRPr lang="fr-DZ"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85801" y="1468193"/>
                <a:ext cx="10131425" cy="5048517"/>
              </a:xfrm>
              <a:blipFill>
                <a:blip r:embed="rId3"/>
                <a:stretch>
                  <a:fillRect l="-752" t="-752" r="-627"/>
                </a:stretch>
              </a:blipFill>
            </p:spPr>
            <p:txBody>
              <a:bodyPr/>
              <a:lstStyle/>
              <a:p>
                <a:r>
                  <a:rPr lang="fr-DZ">
                    <a:noFill/>
                  </a:rPr>
                  <a:t> </a:t>
                </a:r>
              </a:p>
            </p:txBody>
          </p:sp>
        </mc:Fallback>
      </mc:AlternateContent>
      <p:sp>
        <p:nvSpPr>
          <p:cNvPr id="4" name="Espace réservé de la date 3">
            <a:extLst>
              <a:ext uri="{FF2B5EF4-FFF2-40B4-BE49-F238E27FC236}">
                <a16:creationId xmlns:a16="http://schemas.microsoft.com/office/drawing/2014/main" id="{90F59490-63BE-2642-BE22-D79A287D25A4}"/>
              </a:ext>
            </a:extLst>
          </p:cNvPr>
          <p:cNvSpPr>
            <a:spLocks noGrp="1"/>
          </p:cNvSpPr>
          <p:nvPr>
            <p:ph type="dt" sz="half" idx="10"/>
          </p:nvPr>
        </p:nvSpPr>
        <p:spPr>
          <a:xfrm>
            <a:off x="7770811" y="6268276"/>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A3C6009A-5CFB-194D-8356-416681DFADE7}"/>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760707E8-F1B1-9C4B-BDE4-D8A8E16440E0}"/>
              </a:ext>
            </a:extLst>
          </p:cNvPr>
          <p:cNvSpPr>
            <a:spLocks noGrp="1"/>
          </p:cNvSpPr>
          <p:nvPr>
            <p:ph type="sldNum" sz="quarter" idx="12"/>
          </p:nvPr>
        </p:nvSpPr>
        <p:spPr>
          <a:xfrm>
            <a:off x="10663091" y="6235145"/>
            <a:ext cx="764215" cy="365125"/>
          </a:xfrm>
        </p:spPr>
        <p:txBody>
          <a:bodyPr/>
          <a:lstStyle/>
          <a:p>
            <a:fld id="{97B7C08A-A0FE-491C-86B9-ADFCCADE159A}" type="slidenum">
              <a:rPr lang="fr-FR" smtClean="0"/>
              <a:t>5</a:t>
            </a:fld>
            <a:endParaRPr lang="fr-FR" dirty="0"/>
          </a:p>
        </p:txBody>
      </p:sp>
    </p:spTree>
    <p:extLst>
      <p:ext uri="{BB962C8B-B14F-4D97-AF65-F5344CB8AC3E}">
        <p14:creationId xmlns:p14="http://schemas.microsoft.com/office/powerpoint/2010/main" val="595278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1"/>
            <a:ext cx="10131425" cy="510861"/>
          </a:xfrm>
        </p:spPr>
        <p:txBody>
          <a:bodyPr>
            <a:normAutofit fontScale="90000"/>
          </a:bodyPr>
          <a:lstStyle/>
          <a:p>
            <a:pPr marL="742950" indent="-742950" algn="ctr" rtl="1">
              <a:buFont typeface="+mj-lt"/>
              <a:buAutoNum type="arabicPeriod"/>
            </a:pPr>
            <a:r>
              <a:rPr lang="ar-DZ" sz="4000" dirty="0">
                <a:latin typeface="Tahoma" panose="020B0604030504040204" pitchFamily="34" charset="0"/>
                <a:ea typeface="Tahoma" panose="020B0604030504040204" pitchFamily="34" charset="0"/>
                <a:cs typeface="Tahoma" panose="020B0604030504040204" pitchFamily="34" charset="0"/>
              </a:rPr>
              <a:t>ماهية سعر الصرف</a:t>
            </a:r>
            <a:endParaRPr lang="fr-FR" dirty="0"/>
          </a:p>
        </p:txBody>
      </p:sp>
      <p:sp>
        <p:nvSpPr>
          <p:cNvPr id="3" name="Espace réservé du contenu 2"/>
          <p:cNvSpPr>
            <a:spLocks noGrp="1"/>
          </p:cNvSpPr>
          <p:nvPr>
            <p:ph idx="1"/>
          </p:nvPr>
        </p:nvSpPr>
        <p:spPr>
          <a:xfrm>
            <a:off x="685801" y="1429555"/>
            <a:ext cx="10131425" cy="5357612"/>
          </a:xfrm>
        </p:spPr>
        <p:txBody>
          <a:bodyPr>
            <a:normAutofit fontScale="92500" lnSpcReduction="10000"/>
          </a:bodyPr>
          <a:lstStyle/>
          <a:p>
            <a:pPr marL="0" lvl="0" indent="0" algn="r" rtl="1">
              <a:buClr>
                <a:prstClr val="white"/>
              </a:buClr>
              <a:buNone/>
            </a:pPr>
            <a:endParaRPr lang="ar-DZ"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571500" lvl="0" indent="-571500" algn="r" rtl="1">
              <a:buClr>
                <a:prstClr val="white"/>
              </a:buClr>
              <a:buFont typeface="+mj-lt"/>
              <a:buAutoNum type="romanUcPeriod" startAt="2"/>
            </a:pPr>
            <a:r>
              <a:rPr lang="ar-DZ" sz="2800" b="1" dirty="0">
                <a:latin typeface="Tahoma" panose="020B0604030504040204" pitchFamily="34" charset="0"/>
                <a:ea typeface="Tahoma" panose="020B0604030504040204" pitchFamily="34" charset="0"/>
                <a:cs typeface="Tahoma" panose="020B0604030504040204" pitchFamily="34" charset="0"/>
              </a:rPr>
              <a:t>سعر الصرف المتعدد (الفعلي): </a:t>
            </a:r>
            <a:r>
              <a:rPr lang="ar-DZ" sz="2800" dirty="0">
                <a:latin typeface="Tahoma" panose="020B0604030504040204" pitchFamily="34" charset="0"/>
                <a:ea typeface="Tahoma" panose="020B0604030504040204" pitchFamily="34" charset="0"/>
                <a:cs typeface="Tahoma" panose="020B0604030504040204" pitchFamily="34" charset="0"/>
              </a:rPr>
              <a:t>يعبر سعر الصرف الفعلي عن المؤشر الذي يقيس متوسط التغير في سعر الصرف لعملة ما بالنسبة لعدة عملات أخرى في فترة زمنية بالمقارنة مع فترة أساس. ويقسم الى </a:t>
            </a:r>
            <a:r>
              <a:rPr lang="ar-DZ" sz="2800" dirty="0" err="1">
                <a:latin typeface="Tahoma" panose="020B0604030504040204" pitchFamily="34" charset="0"/>
                <a:ea typeface="Tahoma" panose="020B0604030504040204" pitchFamily="34" charset="0"/>
                <a:cs typeface="Tahoma" panose="020B0604030504040204" pitchFamily="34" charset="0"/>
              </a:rPr>
              <a:t>مايلي</a:t>
            </a:r>
            <a:r>
              <a:rPr lang="ar-DZ" sz="2800" dirty="0">
                <a:latin typeface="Tahoma" panose="020B0604030504040204" pitchFamily="34" charset="0"/>
                <a:ea typeface="Tahoma" panose="020B0604030504040204" pitchFamily="34" charset="0"/>
                <a:cs typeface="Tahoma" panose="020B0604030504040204" pitchFamily="34" charset="0"/>
              </a:rPr>
              <a:t>: </a:t>
            </a:r>
          </a:p>
          <a:p>
            <a:pPr marL="400050" lvl="0" indent="-400050" algn="r" rtl="1">
              <a:buClr>
                <a:prstClr val="white"/>
              </a:buClr>
              <a:buFont typeface="+mj-lt"/>
              <a:buAutoNum type="romanLcPeriod"/>
            </a:pPr>
            <a:r>
              <a:rPr lang="ar-DZ" sz="2600" b="1" dirty="0">
                <a:latin typeface="Tahoma" panose="020B0604030504040204" pitchFamily="34" charset="0"/>
                <a:ea typeface="Tahoma" panose="020B0604030504040204" pitchFamily="34" charset="0"/>
                <a:cs typeface="Tahoma" panose="020B0604030504040204" pitchFamily="34" charset="0"/>
              </a:rPr>
              <a:t>سعر الصرف المتعدد الاسمي: </a:t>
            </a:r>
            <a:r>
              <a:rPr lang="ar-DZ" sz="2800" dirty="0">
                <a:latin typeface="Tahoma" panose="020B0604030504040204" pitchFamily="34" charset="0"/>
                <a:ea typeface="Tahoma" panose="020B0604030504040204" pitchFamily="34" charset="0"/>
                <a:cs typeface="Tahoma" panose="020B0604030504040204" pitchFamily="34" charset="0"/>
              </a:rPr>
              <a:t>يعبر عن المؤشر الذي يقيس متوسط التغير في سعر صرف عملة ما بالنسبة لعدة عملات أخرى في فترة زمنية ما، وبالتالي مؤشر سعر الصرف الفعلي الاسمي يساوي متوسط عدة أسعار صرف ثنائية لعملة ما مع عملات اخرى وهو يدل على مدى نقص او تطور عملة بلد ما بالنسبة لمجموعة او سلة من العملات الأخرى.</a:t>
            </a:r>
          </a:p>
          <a:p>
            <a:pPr marL="0" lvl="0" indent="0" algn="r" rtl="1">
              <a:buClr>
                <a:prstClr val="white"/>
              </a:buClr>
              <a:buNone/>
            </a:pPr>
            <a:endParaRPr lang="ar-DZ" sz="2800" dirty="0">
              <a:latin typeface="Tahoma" panose="020B0604030504040204" pitchFamily="34" charset="0"/>
              <a:ea typeface="Tahoma" panose="020B0604030504040204" pitchFamily="34" charset="0"/>
              <a:cs typeface="Tahoma" panose="020B0604030504040204" pitchFamily="34" charset="0"/>
            </a:endParaRPr>
          </a:p>
          <a:p>
            <a:pPr algn="r" rtl="1"/>
            <a:endParaRPr lang="ar-DZ" sz="2800" dirty="0">
              <a:latin typeface="Tahoma" panose="020B0604030504040204" pitchFamily="34" charset="0"/>
              <a:ea typeface="Tahoma" panose="020B0604030504040204" pitchFamily="34" charset="0"/>
              <a:cs typeface="Tahoma" panose="020B0604030504040204" pitchFamily="34" charset="0"/>
            </a:endParaRPr>
          </a:p>
          <a:p>
            <a:pPr algn="r" rtl="1"/>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8C8DBD2C-B943-F244-9277-F3605EAB9BF7}"/>
              </a:ext>
            </a:extLst>
          </p:cNvPr>
          <p:cNvSpPr>
            <a:spLocks noGrp="1"/>
          </p:cNvSpPr>
          <p:nvPr>
            <p:ph type="dt" sz="half" idx="10"/>
          </p:nvPr>
        </p:nvSpPr>
        <p:spPr>
          <a:xfrm>
            <a:off x="7770811" y="6374930"/>
            <a:ext cx="2743200" cy="365125"/>
          </a:xfrm>
        </p:spPr>
        <p:txBody>
          <a:bodyPr/>
          <a:lstStyle/>
          <a:p>
            <a:r>
              <a:rPr lang="fr-FR" dirty="0"/>
              <a:t>25/01/2021</a:t>
            </a:r>
          </a:p>
        </p:txBody>
      </p:sp>
      <p:sp>
        <p:nvSpPr>
          <p:cNvPr id="5" name="Espace réservé du pied de page 4">
            <a:extLst>
              <a:ext uri="{FF2B5EF4-FFF2-40B4-BE49-F238E27FC236}">
                <a16:creationId xmlns:a16="http://schemas.microsoft.com/office/drawing/2014/main" id="{4036196A-CE41-5044-8580-49AAD03E96CA}"/>
              </a:ext>
            </a:extLst>
          </p:cNvPr>
          <p:cNvSpPr>
            <a:spLocks noGrp="1"/>
          </p:cNvSpPr>
          <p:nvPr>
            <p:ph type="ftr" sz="quarter" idx="11"/>
          </p:nvPr>
        </p:nvSpPr>
        <p:spPr>
          <a:xfrm>
            <a:off x="488389" y="6248399"/>
            <a:ext cx="6672887" cy="365125"/>
          </a:xfrm>
        </p:spPr>
        <p:txBody>
          <a:bodyPr/>
          <a:lstStyle/>
          <a:p>
            <a:r>
              <a:rPr lang="ar-DZ" dirty="0"/>
              <a:t>د. قشاري يسمينة</a:t>
            </a:r>
            <a:endParaRPr lang="fr-FR" dirty="0"/>
          </a:p>
        </p:txBody>
      </p:sp>
      <p:sp>
        <p:nvSpPr>
          <p:cNvPr id="6" name="Espace réservé du numéro de diapositive 5">
            <a:extLst>
              <a:ext uri="{FF2B5EF4-FFF2-40B4-BE49-F238E27FC236}">
                <a16:creationId xmlns:a16="http://schemas.microsoft.com/office/drawing/2014/main" id="{0DA4A89A-54D1-5342-8594-BE1911442143}"/>
              </a:ext>
            </a:extLst>
          </p:cNvPr>
          <p:cNvSpPr>
            <a:spLocks noGrp="1"/>
          </p:cNvSpPr>
          <p:nvPr>
            <p:ph type="sldNum" sz="quarter" idx="12"/>
          </p:nvPr>
        </p:nvSpPr>
        <p:spPr>
          <a:xfrm>
            <a:off x="10691057" y="6415415"/>
            <a:ext cx="764215" cy="365125"/>
          </a:xfrm>
        </p:spPr>
        <p:txBody>
          <a:bodyPr/>
          <a:lstStyle/>
          <a:p>
            <a:fld id="{97B7C08A-A0FE-491C-86B9-ADFCCADE159A}" type="slidenum">
              <a:rPr lang="fr-FR" smtClean="0"/>
              <a:t>6</a:t>
            </a:fld>
            <a:endParaRPr lang="fr-FR" dirty="0"/>
          </a:p>
        </p:txBody>
      </p:sp>
    </p:spTree>
    <p:extLst>
      <p:ext uri="{BB962C8B-B14F-4D97-AF65-F5344CB8AC3E}">
        <p14:creationId xmlns:p14="http://schemas.microsoft.com/office/powerpoint/2010/main" val="325523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lgn="ctr" rtl="1">
              <a:buFont typeface="+mj-lt"/>
              <a:buAutoNum type="arabicPeriod"/>
            </a:pPr>
            <a:r>
              <a:rPr lang="ar-DZ" sz="4000" dirty="0">
                <a:latin typeface="Tahoma" panose="020B0604030504040204" pitchFamily="34" charset="0"/>
                <a:ea typeface="Tahoma" panose="020B0604030504040204" pitchFamily="34" charset="0"/>
                <a:cs typeface="Tahoma" panose="020B0604030504040204" pitchFamily="34" charset="0"/>
              </a:rPr>
              <a:t>ماهية سعر الصرف</a:t>
            </a:r>
            <a:endParaRPr lang="fr-FR" dirty="0"/>
          </a:p>
        </p:txBody>
      </p:sp>
      <p:sp>
        <p:nvSpPr>
          <p:cNvPr id="3" name="Espace réservé du contenu 2"/>
          <p:cNvSpPr>
            <a:spLocks noGrp="1"/>
          </p:cNvSpPr>
          <p:nvPr>
            <p:ph idx="1"/>
          </p:nvPr>
        </p:nvSpPr>
        <p:spPr>
          <a:xfrm>
            <a:off x="685801" y="2142067"/>
            <a:ext cx="10131425" cy="4503432"/>
          </a:xfrm>
        </p:spPr>
        <p:txBody>
          <a:bodyPr>
            <a:normAutofit/>
          </a:bodyPr>
          <a:lstStyle/>
          <a:p>
            <a:pPr marL="571500" indent="-571500" algn="r" rtl="1">
              <a:buFont typeface="+mj-lt"/>
              <a:buAutoNum type="romanLcPeriod" startAt="2"/>
            </a:pPr>
            <a:r>
              <a:rPr lang="ar-DZ" sz="2800" b="1" dirty="0">
                <a:latin typeface="Tahoma" panose="020B0604030504040204" pitchFamily="34" charset="0"/>
                <a:ea typeface="Tahoma" panose="020B0604030504040204" pitchFamily="34" charset="0"/>
                <a:cs typeface="Tahoma" panose="020B0604030504040204" pitchFamily="34" charset="0"/>
              </a:rPr>
              <a:t>سعر الصرف الحقيقي الفعلي: </a:t>
            </a:r>
            <a:r>
              <a:rPr lang="ar-DZ" sz="2800" dirty="0">
                <a:latin typeface="Tahoma" panose="020B0604030504040204" pitchFamily="34" charset="0"/>
                <a:ea typeface="Tahoma" panose="020B0604030504040204" pitchFamily="34" charset="0"/>
                <a:cs typeface="Tahoma" panose="020B0604030504040204" pitchFamily="34" charset="0"/>
              </a:rPr>
              <a:t>يعبر سعر الصرف الفعلي الحقيقي عن تطور المعدل الحقيقي لتبادل سلة سلع محلية مع سلة سلع لدول أجنبية مختارة،  وهو يعتبر أكثر أنواع سعر الصرف أهمية بالنسبة لصناع القرارات السياسية الاقتصادية لما يعكسه من تطور للقوة الشرائية للعملة المحلية مقارنة بالقوة الشرائية لعملات أهم الشركاء التجاريين للدولة المعنية, </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5455A4DC-271E-A140-9ABB-3B9F3944B834}"/>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3FD7BF48-3DB8-3444-918F-40F1A65D603A}"/>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A7366724-1A02-E248-9422-DFBA70FD7CCB}"/>
              </a:ext>
            </a:extLst>
          </p:cNvPr>
          <p:cNvSpPr>
            <a:spLocks noGrp="1"/>
          </p:cNvSpPr>
          <p:nvPr>
            <p:ph type="sldNum" sz="quarter" idx="12"/>
          </p:nvPr>
        </p:nvSpPr>
        <p:spPr/>
        <p:txBody>
          <a:bodyPr/>
          <a:lstStyle/>
          <a:p>
            <a:fld id="{97B7C08A-A0FE-491C-86B9-ADFCCADE159A}" type="slidenum">
              <a:rPr lang="fr-FR" smtClean="0"/>
              <a:t>7</a:t>
            </a:fld>
            <a:endParaRPr lang="fr-FR"/>
          </a:p>
        </p:txBody>
      </p:sp>
    </p:spTree>
    <p:extLst>
      <p:ext uri="{BB962C8B-B14F-4D97-AF65-F5344CB8AC3E}">
        <p14:creationId xmlns:p14="http://schemas.microsoft.com/office/powerpoint/2010/main" val="6035762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794197"/>
          </a:xfrm>
        </p:spPr>
        <p:txBody>
          <a:bodyPr>
            <a:normAutofit/>
          </a:bodyPr>
          <a:lstStyle/>
          <a:p>
            <a:pPr marL="742950" indent="-742950" algn="ctr" rtl="1">
              <a:buFont typeface="+mj-lt"/>
              <a:buAutoNum type="arabicPeriod" startAt="2"/>
            </a:pPr>
            <a:r>
              <a:rPr lang="ar-DZ" sz="4000" dirty="0">
                <a:latin typeface="Tahoma" panose="020B0604030504040204" pitchFamily="34" charset="0"/>
                <a:ea typeface="Tahoma" panose="020B0604030504040204" pitchFamily="34" charset="0"/>
                <a:cs typeface="Tahoma" panose="020B0604030504040204" pitchFamily="34" charset="0"/>
              </a:rPr>
              <a:t>أنواع أنظمة الصرف</a:t>
            </a:r>
            <a:endParaRPr lang="fr-FR" sz="4000"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a:xfrm>
            <a:off x="685801" y="1648497"/>
            <a:ext cx="10131425" cy="4142704"/>
          </a:xfrm>
        </p:spPr>
        <p:txBody>
          <a:bodyPr>
            <a:normAutofit/>
          </a:bodyPr>
          <a:lstStyle/>
          <a:p>
            <a:pPr algn="r" rtl="1"/>
            <a:r>
              <a:rPr lang="ar-DZ" sz="2800" dirty="0">
                <a:latin typeface="Tahoma" panose="020B0604030504040204" pitchFamily="34" charset="0"/>
                <a:ea typeface="Tahoma" panose="020B0604030504040204" pitchFamily="34" charset="0"/>
                <a:cs typeface="Tahoma" panose="020B0604030504040204" pitchFamily="34" charset="0"/>
              </a:rPr>
              <a:t>تنقسم أنظمة الصرف من حيث كيفية تحديد سعر الصرف كما يلي:</a:t>
            </a:r>
          </a:p>
          <a:p>
            <a:pPr marL="514350" indent="-514350" algn="r" rtl="1">
              <a:buFont typeface="+mj-lt"/>
              <a:buAutoNum type="arabicPeriod"/>
            </a:pPr>
            <a:r>
              <a:rPr lang="ar-DZ" sz="2800" b="1" dirty="0">
                <a:latin typeface="Tahoma" panose="020B0604030504040204" pitchFamily="34" charset="0"/>
                <a:ea typeface="Tahoma" panose="020B0604030504040204" pitchFamily="34" charset="0"/>
                <a:cs typeface="Tahoma" panose="020B0604030504040204" pitchFamily="34" charset="0"/>
              </a:rPr>
              <a:t>نظام الصرف الثابت</a:t>
            </a:r>
            <a:r>
              <a:rPr lang="ar-DZ" sz="2800" dirty="0">
                <a:latin typeface="Tahoma" panose="020B0604030504040204" pitchFamily="34" charset="0"/>
                <a:ea typeface="Tahoma" panose="020B0604030504040204" pitchFamily="34" charset="0"/>
                <a:cs typeface="Tahoma" panose="020B0604030504040204" pitchFamily="34" charset="0"/>
              </a:rPr>
              <a:t>:  يتحدد في ظله سعر الصرف وفق ما تهدف إليه السلطة النقدية الممثلة في البنك المركزي للدولة المعنية والتي تتدخل في سوق الصرف لشراء وبيع العملة بما يمكن من تثبيتها عند المستوى المستهدف. </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4B193649-76CD-3D4B-8ED3-8FB271D1D761}"/>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259C7571-C25A-A04F-AA46-BCF8BD169AD1}"/>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7E419174-C3F0-FF4F-AE27-E92BA005AB07}"/>
              </a:ext>
            </a:extLst>
          </p:cNvPr>
          <p:cNvSpPr>
            <a:spLocks noGrp="1"/>
          </p:cNvSpPr>
          <p:nvPr>
            <p:ph type="sldNum" sz="quarter" idx="12"/>
          </p:nvPr>
        </p:nvSpPr>
        <p:spPr/>
        <p:txBody>
          <a:bodyPr/>
          <a:lstStyle/>
          <a:p>
            <a:fld id="{97B7C08A-A0FE-491C-86B9-ADFCCADE159A}" type="slidenum">
              <a:rPr lang="fr-FR" smtClean="0"/>
              <a:t>8</a:t>
            </a:fld>
            <a:endParaRPr lang="fr-FR"/>
          </a:p>
        </p:txBody>
      </p:sp>
    </p:spTree>
    <p:extLst>
      <p:ext uri="{BB962C8B-B14F-4D97-AF65-F5344CB8AC3E}">
        <p14:creationId xmlns:p14="http://schemas.microsoft.com/office/powerpoint/2010/main" val="1771580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lgn="ctr" rtl="1">
              <a:buFont typeface="+mj-lt"/>
              <a:buAutoNum type="arabicPeriod" startAt="2"/>
            </a:pPr>
            <a:r>
              <a:rPr lang="ar-DZ" sz="4000" dirty="0">
                <a:latin typeface="Tahoma" panose="020B0604030504040204" pitchFamily="34" charset="0"/>
                <a:ea typeface="Tahoma" panose="020B0604030504040204" pitchFamily="34" charset="0"/>
                <a:cs typeface="Tahoma" panose="020B0604030504040204" pitchFamily="34" charset="0"/>
              </a:rPr>
              <a:t>أنواع أنظمة الصرف</a:t>
            </a:r>
            <a:endParaRPr lang="fr-FR" dirty="0"/>
          </a:p>
        </p:txBody>
      </p:sp>
      <p:sp>
        <p:nvSpPr>
          <p:cNvPr id="3" name="Espace réservé du contenu 2"/>
          <p:cNvSpPr>
            <a:spLocks noGrp="1"/>
          </p:cNvSpPr>
          <p:nvPr>
            <p:ph idx="1"/>
          </p:nvPr>
        </p:nvSpPr>
        <p:spPr>
          <a:xfrm>
            <a:off x="685801" y="2153642"/>
            <a:ext cx="10131425" cy="3980941"/>
          </a:xfrm>
        </p:spPr>
        <p:txBody>
          <a:bodyPr>
            <a:normAutofit fontScale="92500" lnSpcReduction="10000"/>
          </a:bodyPr>
          <a:lstStyle/>
          <a:p>
            <a:pPr marL="342900" indent="-342900" algn="r" rtl="1">
              <a:buFont typeface="+mj-lt"/>
              <a:buAutoNum type="arabicPeriod" startAt="2"/>
            </a:pPr>
            <a:r>
              <a:rPr lang="ar-DZ" sz="2800" b="1" dirty="0">
                <a:latin typeface="Tahoma" panose="020B0604030504040204" pitchFamily="34" charset="0"/>
                <a:ea typeface="Tahoma" panose="020B0604030504040204" pitchFamily="34" charset="0"/>
                <a:cs typeface="Tahoma" panose="020B0604030504040204" pitchFamily="34" charset="0"/>
              </a:rPr>
              <a:t>نظام الصرف الوسيط:</a:t>
            </a:r>
            <a:r>
              <a:rPr lang="fr-FR" sz="2800" b="1" dirty="0">
                <a:latin typeface="Tahoma" panose="020B0604030504040204" pitchFamily="34" charset="0"/>
                <a:ea typeface="Tahoma" panose="020B0604030504040204" pitchFamily="34" charset="0"/>
                <a:cs typeface="Tahoma" panose="020B0604030504040204" pitchFamily="34" charset="0"/>
              </a:rPr>
              <a:t> </a:t>
            </a:r>
            <a:r>
              <a:rPr lang="ar-SA" sz="2800" dirty="0">
                <a:latin typeface="Tahoma" panose="020B0604030504040204" pitchFamily="34" charset="0"/>
                <a:ea typeface="Tahoma" panose="020B0604030504040204" pitchFamily="34" charset="0"/>
                <a:cs typeface="Tahoma" panose="020B0604030504040204" pitchFamily="34" charset="0"/>
              </a:rPr>
              <a:t>ويسمى ايضا</a:t>
            </a:r>
            <a:r>
              <a:rPr lang="ar-SA" sz="2800" b="1" dirty="0">
                <a:latin typeface="Tahoma" panose="020B0604030504040204" pitchFamily="34" charset="0"/>
                <a:ea typeface="Tahoma" panose="020B0604030504040204" pitchFamily="34" charset="0"/>
                <a:cs typeface="Tahoma" panose="020B0604030504040204" pitchFamily="34" charset="0"/>
              </a:rPr>
              <a:t> بسعر الصرف المدار او التعويم غير نظيف:</a:t>
            </a:r>
            <a:r>
              <a:rPr lang="ar-DZ" sz="2800" b="1" dirty="0">
                <a:latin typeface="Tahoma" panose="020B0604030504040204" pitchFamily="34" charset="0"/>
                <a:ea typeface="Tahoma" panose="020B0604030504040204" pitchFamily="34" charset="0"/>
                <a:cs typeface="Tahoma" panose="020B0604030504040204" pitchFamily="34" charset="0"/>
              </a:rPr>
              <a:t> </a:t>
            </a:r>
            <a:r>
              <a:rPr lang="ar-DZ" sz="2800" dirty="0">
                <a:latin typeface="Tahoma" panose="020B0604030504040204" pitchFamily="34" charset="0"/>
                <a:ea typeface="Tahoma" panose="020B0604030504040204" pitchFamily="34" charset="0"/>
                <a:cs typeface="Tahoma" panose="020B0604030504040204" pitchFamily="34" charset="0"/>
              </a:rPr>
              <a:t>هو النظام الذي يتحدد في ظله سعر الصرف وفق صيغة تجمع بين تدخل البنك المركزي من جهة وتفاعل قوى العرض والطلب في سوق الصرف من جهة أخرى</a:t>
            </a:r>
            <a:r>
              <a:rPr lang="ar-SA" sz="2800" dirty="0">
                <a:latin typeface="Tahoma" panose="020B0604030504040204" pitchFamily="34" charset="0"/>
                <a:ea typeface="Tahoma" panose="020B0604030504040204" pitchFamily="34" charset="0"/>
                <a:cs typeface="Tahoma" panose="020B0604030504040204" pitchFamily="34" charset="0"/>
              </a:rPr>
              <a:t>.</a:t>
            </a:r>
          </a:p>
          <a:p>
            <a:pPr marL="342900" indent="-342900" algn="r" rtl="1">
              <a:buFont typeface="+mj-lt"/>
              <a:buAutoNum type="arabicPeriod" startAt="2"/>
            </a:pPr>
            <a:r>
              <a:rPr lang="ar-SA" sz="2800" b="1" dirty="0">
                <a:latin typeface="Tahoma" panose="020B0604030504040204" pitchFamily="34" charset="0"/>
                <a:ea typeface="Tahoma" panose="020B0604030504040204" pitchFamily="34" charset="0"/>
                <a:cs typeface="Tahoma" panose="020B0604030504040204" pitchFamily="34" charset="0"/>
              </a:rPr>
              <a:t>التعويم الزاخف: </a:t>
            </a:r>
            <a:r>
              <a:rPr lang="ar-SA" sz="2800" dirty="0">
                <a:latin typeface="Tahoma" panose="020B0604030504040204" pitchFamily="34" charset="0"/>
                <a:ea typeface="Tahoma" panose="020B0604030504040204" pitchFamily="34" charset="0"/>
                <a:cs typeface="Tahoma" panose="020B0604030504040204" pitchFamily="34" charset="0"/>
              </a:rPr>
              <a:t>بمعنى تحريك سعر الصرف بوتيرة بطيئة.</a:t>
            </a:r>
            <a:endParaRPr lang="ar-DZ" sz="2800" dirty="0">
              <a:latin typeface="Tahoma" panose="020B0604030504040204" pitchFamily="34" charset="0"/>
              <a:ea typeface="Tahoma" panose="020B0604030504040204" pitchFamily="34" charset="0"/>
              <a:cs typeface="Tahoma" panose="020B0604030504040204" pitchFamily="34" charset="0"/>
            </a:endParaRPr>
          </a:p>
          <a:p>
            <a:pPr marL="342900" indent="-342900" algn="r" rtl="1">
              <a:buFont typeface="+mj-lt"/>
              <a:buAutoNum type="arabicPeriod" startAt="2"/>
            </a:pPr>
            <a:r>
              <a:rPr lang="ar-DZ" sz="2800" b="1" dirty="0">
                <a:latin typeface="Tahoma" panose="020B0604030504040204" pitchFamily="34" charset="0"/>
                <a:ea typeface="Tahoma" panose="020B0604030504040204" pitchFamily="34" charset="0"/>
                <a:cs typeface="Tahoma" panose="020B0604030504040204" pitchFamily="34" charset="0"/>
              </a:rPr>
              <a:t>نظام الصرف المعوم (المرن): </a:t>
            </a:r>
            <a:r>
              <a:rPr lang="ar-DZ" sz="2800" dirty="0">
                <a:latin typeface="Tahoma" panose="020B0604030504040204" pitchFamily="34" charset="0"/>
                <a:ea typeface="Tahoma" panose="020B0604030504040204" pitchFamily="34" charset="0"/>
                <a:cs typeface="Tahoma" panose="020B0604030504040204" pitchFamily="34" charset="0"/>
              </a:rPr>
              <a:t>هو النظام الذي يتحدد في إطاره سعر صرف عملة الدولة المعنية انطلاقا من تفاعل قوى العرض والطلب في سوق الصرف </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e la date 3">
            <a:extLst>
              <a:ext uri="{FF2B5EF4-FFF2-40B4-BE49-F238E27FC236}">
                <a16:creationId xmlns:a16="http://schemas.microsoft.com/office/drawing/2014/main" id="{A1B6C1A5-2F6F-5540-A3C8-FA5A5EF6C332}"/>
              </a:ext>
            </a:extLst>
          </p:cNvPr>
          <p:cNvSpPr>
            <a:spLocks noGrp="1"/>
          </p:cNvSpPr>
          <p:nvPr>
            <p:ph type="dt" sz="half" idx="10"/>
          </p:nvPr>
        </p:nvSpPr>
        <p:spPr/>
        <p:txBody>
          <a:bodyPr/>
          <a:lstStyle/>
          <a:p>
            <a:r>
              <a:rPr lang="fr-FR"/>
              <a:t>25/01/2021</a:t>
            </a:r>
          </a:p>
        </p:txBody>
      </p:sp>
      <p:sp>
        <p:nvSpPr>
          <p:cNvPr id="5" name="Espace réservé du pied de page 4">
            <a:extLst>
              <a:ext uri="{FF2B5EF4-FFF2-40B4-BE49-F238E27FC236}">
                <a16:creationId xmlns:a16="http://schemas.microsoft.com/office/drawing/2014/main" id="{2FB6EAB6-B2FF-A941-BC8C-CEB787AE04BB}"/>
              </a:ext>
            </a:extLst>
          </p:cNvPr>
          <p:cNvSpPr>
            <a:spLocks noGrp="1"/>
          </p:cNvSpPr>
          <p:nvPr>
            <p:ph type="ftr" sz="quarter" idx="11"/>
          </p:nvPr>
        </p:nvSpPr>
        <p:spPr/>
        <p:txBody>
          <a:bodyPr/>
          <a:lstStyle/>
          <a:p>
            <a:r>
              <a:rPr lang="ar-DZ"/>
              <a:t>د. قشاري يسمينة</a:t>
            </a:r>
            <a:endParaRPr lang="fr-FR"/>
          </a:p>
        </p:txBody>
      </p:sp>
      <p:sp>
        <p:nvSpPr>
          <p:cNvPr id="6" name="Espace réservé du numéro de diapositive 5">
            <a:extLst>
              <a:ext uri="{FF2B5EF4-FFF2-40B4-BE49-F238E27FC236}">
                <a16:creationId xmlns:a16="http://schemas.microsoft.com/office/drawing/2014/main" id="{167A7064-7C6A-ED49-A938-65897553ABBE}"/>
              </a:ext>
            </a:extLst>
          </p:cNvPr>
          <p:cNvSpPr>
            <a:spLocks noGrp="1"/>
          </p:cNvSpPr>
          <p:nvPr>
            <p:ph type="sldNum" sz="quarter" idx="12"/>
          </p:nvPr>
        </p:nvSpPr>
        <p:spPr/>
        <p:txBody>
          <a:bodyPr/>
          <a:lstStyle/>
          <a:p>
            <a:fld id="{97B7C08A-A0FE-491C-86B9-ADFCCADE159A}" type="slidenum">
              <a:rPr lang="fr-FR" smtClean="0"/>
              <a:t>9</a:t>
            </a:fld>
            <a:endParaRPr lang="fr-FR"/>
          </a:p>
        </p:txBody>
      </p:sp>
    </p:spTree>
    <p:extLst>
      <p:ext uri="{BB962C8B-B14F-4D97-AF65-F5344CB8AC3E}">
        <p14:creationId xmlns:p14="http://schemas.microsoft.com/office/powerpoint/2010/main" val="744712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{6E24F139-C4BE-5C46-AA6F-C45B3E106F6A}tf10001073</Template>
  <TotalTime>3069</TotalTime>
  <Words>3848</Words>
  <Application>Microsoft Macintosh PowerPoint</Application>
  <PresentationFormat>Grand écran</PresentationFormat>
  <Paragraphs>275</Paragraphs>
  <Slides>38</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Arial</vt:lpstr>
      <vt:lpstr>Calibri</vt:lpstr>
      <vt:lpstr>Cambria Math</vt:lpstr>
      <vt:lpstr>Symbol</vt:lpstr>
      <vt:lpstr>Tahoma</vt:lpstr>
      <vt:lpstr>Times New Roman</vt:lpstr>
      <vt:lpstr>Tw Cen MT</vt:lpstr>
      <vt:lpstr>Wingdings</vt:lpstr>
      <vt:lpstr>Ronds dans l’eau</vt:lpstr>
      <vt:lpstr>Présentation PowerPoint</vt:lpstr>
      <vt:lpstr>ماهية سعر الصرف</vt:lpstr>
      <vt:lpstr>ماهية سعر الصرف</vt:lpstr>
      <vt:lpstr>ماهية سعر الصرف</vt:lpstr>
      <vt:lpstr>ماهية سعر الصرف</vt:lpstr>
      <vt:lpstr>ماهية سعر الصرف</vt:lpstr>
      <vt:lpstr>ماهية سعر الصرف</vt:lpstr>
      <vt:lpstr>أنواع أنظمة الصرف</vt:lpstr>
      <vt:lpstr>أنواع أنظمة الصرف</vt:lpstr>
      <vt:lpstr>سوق الصرف الاجنبي</vt:lpstr>
      <vt:lpstr>سوق الصرف الاجنبي</vt:lpstr>
      <vt:lpstr>التسعير في سوق الصرف</vt:lpstr>
      <vt:lpstr>التسعير في سوق الصرف</vt:lpstr>
      <vt:lpstr>طرق تسعير الصرف</vt:lpstr>
      <vt:lpstr>طرق تسعير الصرف</vt:lpstr>
      <vt:lpstr>طرق تسعير الصرف</vt:lpstr>
      <vt:lpstr>طرق تسعير الصرف</vt:lpstr>
      <vt:lpstr>طرق تسعير الصرف</vt:lpstr>
      <vt:lpstr>طرق تسعير الصرف</vt:lpstr>
      <vt:lpstr>سعر الصرف الآجل </vt:lpstr>
      <vt:lpstr>سعر الصرف الآجل</vt:lpstr>
      <vt:lpstr>سعر الصرف الآجل </vt:lpstr>
      <vt:lpstr>سعر الصرف الآجل </vt:lpstr>
      <vt:lpstr>وظائف سوق الصرف الأجنبي </vt:lpstr>
      <vt:lpstr>وظائف سوق الصرف الأجنبي </vt:lpstr>
      <vt:lpstr>وظائف سوق الصرف الأجنبي </vt:lpstr>
      <vt:lpstr>وظائف سوق الصرف الأجنبي </vt:lpstr>
      <vt:lpstr>وظائف سوق الصرف الأجنبي </vt:lpstr>
      <vt:lpstr>وظائف سوق الصرف الأجنبي </vt:lpstr>
      <vt:lpstr>وظائف سوق الصرف الأجنبي </vt:lpstr>
      <vt:lpstr>النظريات المحددة لسعر الصرف</vt:lpstr>
      <vt:lpstr>النظريات المحددة لسعر الصرف</vt:lpstr>
      <vt:lpstr>النظريات المحددة لسعر الصرف</vt:lpstr>
      <vt:lpstr>النظريات المحددة لسعر الصرف</vt:lpstr>
      <vt:lpstr>النظريات المحددة لسعر الصرف</vt:lpstr>
      <vt:lpstr>النظريات المحددة لسعر الصرف</vt:lpstr>
      <vt:lpstr>النظريات المحددة لسعر الصرف</vt:lpstr>
      <vt:lpstr>العوامل المؤثرة في أسعار الصرف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MEBARKI YASMINA</dc:creator>
  <cp:lastModifiedBy>Guechariuniv2016@gmail.com</cp:lastModifiedBy>
  <cp:revision>150</cp:revision>
  <dcterms:created xsi:type="dcterms:W3CDTF">2017-11-06T15:59:28Z</dcterms:created>
  <dcterms:modified xsi:type="dcterms:W3CDTF">2021-01-25T14:38:15Z</dcterms:modified>
</cp:coreProperties>
</file>