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t>27/10/2019</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27/10/2019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27/10/2019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27/10/2019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27/10/2019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27/10/2019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t>27/10/2019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t>27/10/2019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27/10/2019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27/10/2019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27/10/2019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t>27/10/2019</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2030" y="548680"/>
            <a:ext cx="8229600" cy="1828800"/>
          </a:xfrm>
        </p:spPr>
        <p:style>
          <a:lnRef idx="1">
            <a:schemeClr val="accent6"/>
          </a:lnRef>
          <a:fillRef idx="2">
            <a:schemeClr val="accent6"/>
          </a:fillRef>
          <a:effectRef idx="1">
            <a:schemeClr val="accent6"/>
          </a:effectRef>
          <a:fontRef idx="minor">
            <a:schemeClr val="dk1"/>
          </a:fontRef>
        </p:style>
        <p:txBody>
          <a:bodyPr>
            <a:normAutofit fontScale="90000"/>
          </a:bodyPr>
          <a:lstStyle/>
          <a:p>
            <a:pPr rtl="1"/>
            <a:r>
              <a:rPr lang="ar-DZ" dirty="0">
                <a:solidFill>
                  <a:schemeClr val="bg1"/>
                </a:solidFill>
                <a:effectLst/>
              </a:rPr>
              <a:t>رابعا : </a:t>
            </a:r>
            <a:r>
              <a:rPr lang="ar-SA" dirty="0">
                <a:solidFill>
                  <a:schemeClr val="bg1"/>
                </a:solidFill>
                <a:effectLst/>
              </a:rPr>
              <a:t>درجات التصنيف الائتماني وترميزاها</a:t>
            </a:r>
            <a:r>
              <a:rPr lang="fr-FR" dirty="0">
                <a:solidFill>
                  <a:schemeClr val="bg1"/>
                </a:solidFill>
                <a:effectLst/>
              </a:rPr>
              <a:t/>
            </a:r>
            <a:br>
              <a:rPr lang="fr-FR" dirty="0">
                <a:solidFill>
                  <a:schemeClr val="bg1"/>
                </a:solidFill>
                <a:effectLst/>
              </a:rPr>
            </a:br>
            <a:endParaRPr lang="fr-FR" dirty="0">
              <a:solidFill>
                <a:schemeClr val="bg1"/>
              </a:solidFill>
            </a:endParaRPr>
          </a:p>
        </p:txBody>
      </p:sp>
      <p:sp>
        <p:nvSpPr>
          <p:cNvPr id="3" name="Sous-titre 2"/>
          <p:cNvSpPr>
            <a:spLocks noGrp="1"/>
          </p:cNvSpPr>
          <p:nvPr>
            <p:ph type="subTitle" idx="1"/>
          </p:nvPr>
        </p:nvSpPr>
        <p:spPr>
          <a:xfrm>
            <a:off x="0" y="2636912"/>
            <a:ext cx="9144000" cy="3888432"/>
          </a:xfrm>
        </p:spPr>
        <p:txBody>
          <a:bodyPr>
            <a:normAutofit/>
          </a:bodyPr>
          <a:lstStyle/>
          <a:p>
            <a:pPr rtl="1"/>
            <a:r>
              <a:rPr lang="ar-SA" sz="3600" dirty="0"/>
              <a:t>تستخدم وكالات التصنيف الائتماني العالمية حروفاً أبجدية للدلالة على جودة الائتمان، والتي تندرج ضمن نوعين من </a:t>
            </a:r>
            <a:r>
              <a:rPr lang="ar-SA" sz="3600" dirty="0" smtClean="0"/>
              <a:t>مستوى </a:t>
            </a:r>
            <a:r>
              <a:rPr lang="ar-SA" sz="3600" dirty="0"/>
              <a:t>المخاطر الائتمانية، </a:t>
            </a:r>
            <a:r>
              <a:rPr lang="ar-SA" sz="3600" dirty="0" smtClean="0"/>
              <a:t>وهي</a:t>
            </a:r>
            <a:r>
              <a:rPr lang="ar-DZ" sz="3600" dirty="0" smtClean="0"/>
              <a:t>:</a:t>
            </a:r>
            <a:r>
              <a:rPr lang="ar-SA" sz="3600" dirty="0" smtClean="0"/>
              <a:t> </a:t>
            </a:r>
            <a:endParaRPr lang="fr-FR" sz="3600" dirty="0"/>
          </a:p>
        </p:txBody>
      </p:sp>
      <p:sp>
        <p:nvSpPr>
          <p:cNvPr id="4" name="Ellipse 3"/>
          <p:cNvSpPr/>
          <p:nvPr/>
        </p:nvSpPr>
        <p:spPr>
          <a:xfrm>
            <a:off x="4932040" y="4509120"/>
            <a:ext cx="3600400" cy="201622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4000"/>
          </a:p>
        </p:txBody>
      </p:sp>
      <p:sp>
        <p:nvSpPr>
          <p:cNvPr id="5" name="Ellipse 4"/>
          <p:cNvSpPr/>
          <p:nvPr/>
        </p:nvSpPr>
        <p:spPr>
          <a:xfrm>
            <a:off x="539552" y="4509120"/>
            <a:ext cx="3600400" cy="201622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3200" b="1" dirty="0"/>
              <a:t>درجة الاستثمار</a:t>
            </a:r>
            <a:endParaRPr lang="fr-FR" sz="3200" b="1" dirty="0"/>
          </a:p>
        </p:txBody>
      </p:sp>
      <p:sp>
        <p:nvSpPr>
          <p:cNvPr id="7" name="Rectangle 6"/>
          <p:cNvSpPr/>
          <p:nvPr/>
        </p:nvSpPr>
        <p:spPr>
          <a:xfrm>
            <a:off x="6079657" y="5332566"/>
            <a:ext cx="1867819" cy="523220"/>
          </a:xfrm>
          <a:prstGeom prst="rect">
            <a:avLst/>
          </a:prstGeom>
        </p:spPr>
        <p:txBody>
          <a:bodyPr wrap="none">
            <a:spAutoFit/>
          </a:bodyPr>
          <a:lstStyle/>
          <a:p>
            <a:r>
              <a:rPr lang="ar-SA" sz="2400" b="1" dirty="0">
                <a:solidFill>
                  <a:schemeClr val="bg1"/>
                </a:solidFill>
              </a:rPr>
              <a:t>درجة </a:t>
            </a:r>
            <a:r>
              <a:rPr lang="ar-DZ" sz="2800" b="1" dirty="0" smtClean="0">
                <a:solidFill>
                  <a:schemeClr val="bg1"/>
                </a:solidFill>
              </a:rPr>
              <a:t>المضاربة</a:t>
            </a:r>
            <a:endParaRPr lang="fr-FR" sz="2400" b="1" dirty="0">
              <a:solidFill>
                <a:schemeClr val="bg1"/>
              </a:solidFill>
            </a:endParaRPr>
          </a:p>
        </p:txBody>
      </p:sp>
    </p:spTree>
    <p:extLst>
      <p:ext uri="{BB962C8B-B14F-4D97-AF65-F5344CB8AC3E}">
        <p14:creationId xmlns:p14="http://schemas.microsoft.com/office/powerpoint/2010/main" val="68352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792088"/>
          </a:xfrm>
        </p:spPr>
        <p:style>
          <a:lnRef idx="1">
            <a:schemeClr val="accent6"/>
          </a:lnRef>
          <a:fillRef idx="3">
            <a:schemeClr val="accent6"/>
          </a:fillRef>
          <a:effectRef idx="2">
            <a:schemeClr val="accent6"/>
          </a:effectRef>
          <a:fontRef idx="minor">
            <a:schemeClr val="lt1"/>
          </a:fontRef>
        </p:style>
        <p:txBody>
          <a:bodyPr>
            <a:normAutofit/>
          </a:bodyPr>
          <a:lstStyle/>
          <a:p>
            <a:r>
              <a:rPr lang="ar-DZ" dirty="0">
                <a:effectLst/>
              </a:rPr>
              <a:t>سابعا: منهجية التصنيف الائتماني السيادي</a:t>
            </a:r>
            <a:endParaRPr lang="fr-FR" dirty="0"/>
          </a:p>
        </p:txBody>
      </p:sp>
      <p:sp>
        <p:nvSpPr>
          <p:cNvPr id="3" name="Espace réservé du contenu 2"/>
          <p:cNvSpPr>
            <a:spLocks noGrp="1"/>
          </p:cNvSpPr>
          <p:nvPr>
            <p:ph idx="1"/>
          </p:nvPr>
        </p:nvSpPr>
        <p:spPr>
          <a:xfrm>
            <a:off x="0" y="836712"/>
            <a:ext cx="9144000" cy="6021288"/>
          </a:xfrm>
        </p:spPr>
        <p:txBody>
          <a:bodyPr/>
          <a:lstStyle/>
          <a:p>
            <a:pPr marL="137160" indent="0" algn="r" rtl="1">
              <a:buNone/>
            </a:pPr>
            <a:r>
              <a:rPr lang="ar-SA" dirty="0"/>
              <a:t>سلطت الأحداث التي وقعت في السنوات العديدة الماضية الضوء على دور وكالات التصنيف الائتماني في تقييم الجدارة الائتمانية السيادية</a:t>
            </a:r>
            <a:r>
              <a:rPr lang="fr-FR" dirty="0"/>
              <a:t>.</a:t>
            </a:r>
          </a:p>
          <a:p>
            <a:pPr marL="137160" indent="0" algn="r" rtl="1">
              <a:buNone/>
            </a:pPr>
            <a:endParaRPr lang="fr-FR" dirty="0"/>
          </a:p>
        </p:txBody>
      </p:sp>
      <p:sp>
        <p:nvSpPr>
          <p:cNvPr id="4" name="Rectangle à coins arrondis 3"/>
          <p:cNvSpPr/>
          <p:nvPr/>
        </p:nvSpPr>
        <p:spPr>
          <a:xfrm>
            <a:off x="0" y="1844824"/>
            <a:ext cx="9144000" cy="501317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a:r>
              <a:rPr lang="ar-SA" sz="2800" b="1" dirty="0">
                <a:solidFill>
                  <a:srgbClr val="FF0000"/>
                </a:solidFill>
              </a:rPr>
              <a:t>مفهوم الجدارة الائتمانية </a:t>
            </a:r>
            <a:r>
              <a:rPr lang="ar-SA" sz="2800" b="1" dirty="0" smtClean="0">
                <a:solidFill>
                  <a:srgbClr val="FF0000"/>
                </a:solidFill>
              </a:rPr>
              <a:t>السيادية</a:t>
            </a:r>
            <a:endParaRPr lang="en-US" sz="2800" dirty="0" smtClean="0">
              <a:solidFill>
                <a:srgbClr val="FF0000"/>
              </a:solidFill>
            </a:endParaRPr>
          </a:p>
          <a:p>
            <a:pPr lvl="0" algn="r" rtl="1"/>
            <a:r>
              <a:rPr lang="ar-DZ" sz="2400" dirty="0" smtClean="0"/>
              <a:t>هي </a:t>
            </a:r>
            <a:r>
              <a:rPr lang="ar-SA" sz="2400" dirty="0"/>
              <a:t>عبارة عن اجمالي حجم القروض الخارجية التي تستطيع الدولة المدينة استيعابها وكيفية اعادة سدادها في الوقت المتفق عليه وذلك من خلال ايراداتها المستقبلية عن طريق الصرف الاجنبي، كما تعرف على انها قدرة الدولة في خدمة ديونها الخارجية وكيفية الوفاء بالالتزامات المترتبة على هذه الديون في مواعيدها وبدون الحاجة الى طلب اعادة الجدولة او الفشل في السداد</a:t>
            </a:r>
            <a:r>
              <a:rPr lang="fr-FR" sz="2400" dirty="0"/>
              <a:t>.</a:t>
            </a:r>
          </a:p>
          <a:p>
            <a:pPr algn="r" rtl="1"/>
            <a:r>
              <a:rPr lang="ar-SA" sz="2400" b="1" dirty="0">
                <a:solidFill>
                  <a:srgbClr val="FF0000"/>
                </a:solidFill>
              </a:rPr>
              <a:t>فمؤشرات الجدارة الائتمانية </a:t>
            </a:r>
            <a:r>
              <a:rPr lang="ar-SA" sz="2400" dirty="0"/>
              <a:t>هي مقاييس لتقييم احتمالات خطر عدم سداد المقترض لالتزاماته سواء كانت من القطاع العام او الخاص </a:t>
            </a:r>
            <a:r>
              <a:rPr lang="ar-SA" sz="2400" b="1" dirty="0">
                <a:solidFill>
                  <a:srgbClr val="FF0000"/>
                </a:solidFill>
              </a:rPr>
              <a:t>فتقييم الجدارة الائتمانية </a:t>
            </a:r>
            <a:r>
              <a:rPr lang="ar-SA" sz="2400" dirty="0"/>
              <a:t>ليس مصمما للمقارنة بين الدول بالدرجة الاولى بل للمقارنة النسبية للمخاطر الائتمانية داخل كل دولة، واثار ذلك على اصدارها السندات المختلفة بالعملة المحلية او الاجنبية مع الاحتفاظ بسقف ائتماني سيادي لا تتخطاه المؤسسات او المنشآت المالية والاستثمارية في تلك الدولة</a:t>
            </a:r>
            <a:r>
              <a:rPr lang="ar-SA" sz="2400" dirty="0" smtClean="0"/>
              <a:t>.</a:t>
            </a:r>
            <a:endParaRPr lang="fr-FR" sz="2400" dirty="0"/>
          </a:p>
        </p:txBody>
      </p:sp>
    </p:spTree>
    <p:extLst>
      <p:ext uri="{BB962C8B-B14F-4D97-AF65-F5344CB8AC3E}">
        <p14:creationId xmlns:p14="http://schemas.microsoft.com/office/powerpoint/2010/main" val="3513979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additive="base">
                                        <p:cTn id="2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Effect transition="in" filter="fade">
                                      <p:cBhvr>
                                        <p:cTn id="31" dur="1000"/>
                                        <p:tgtEl>
                                          <p:spTgt spid="4">
                                            <p:txEl>
                                              <p:pRg st="2" end="2"/>
                                            </p:txEl>
                                          </p:spTgt>
                                        </p:tgtEl>
                                      </p:cBhvr>
                                    </p:animEffect>
                                    <p:anim calcmode="lin" valueType="num">
                                      <p:cBhvr>
                                        <p:cTn id="3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858000"/>
          </a:xfrm>
        </p:spPr>
        <p:style>
          <a:lnRef idx="1">
            <a:schemeClr val="accent6"/>
          </a:lnRef>
          <a:fillRef idx="2">
            <a:schemeClr val="accent6"/>
          </a:fillRef>
          <a:effectRef idx="1">
            <a:schemeClr val="accent6"/>
          </a:effectRef>
          <a:fontRef idx="minor">
            <a:schemeClr val="dk1"/>
          </a:fontRef>
        </p:style>
        <p:txBody>
          <a:bodyPr>
            <a:normAutofit/>
          </a:bodyPr>
          <a:lstStyle/>
          <a:p>
            <a:pPr marL="137160" lvl="0" indent="0" algn="r" rtl="1">
              <a:buNone/>
            </a:pPr>
            <a:r>
              <a:rPr lang="ar-DZ" sz="3200" b="1" dirty="0">
                <a:solidFill>
                  <a:srgbClr val="FF0000"/>
                </a:solidFill>
              </a:rPr>
              <a:t>مبادئ التصنيف الائتماني السيادي</a:t>
            </a:r>
            <a:r>
              <a:rPr lang="ar-DZ" sz="3200" dirty="0"/>
              <a:t>: من بين المبادئ التي ترتكز عليها وكالات التصنيف الائتماني نذكر </a:t>
            </a:r>
            <a:r>
              <a:rPr lang="ar-DZ" sz="3200" dirty="0" err="1"/>
              <a:t>مايلي</a:t>
            </a:r>
            <a:r>
              <a:rPr lang="ar-DZ" sz="3200" dirty="0"/>
              <a:t>:</a:t>
            </a:r>
            <a:endParaRPr lang="fr-FR" sz="3200" dirty="0"/>
          </a:p>
          <a:p>
            <a:pPr lvl="0" algn="r" rtl="1"/>
            <a:r>
              <a:rPr lang="ar-DZ" sz="3200" dirty="0"/>
              <a:t>شمولية التحليل وعدم التحيز </a:t>
            </a:r>
            <a:endParaRPr lang="fr-FR" sz="3200" dirty="0"/>
          </a:p>
          <a:p>
            <a:pPr lvl="0" algn="r" rtl="1"/>
            <a:r>
              <a:rPr lang="ar-DZ" sz="3200" dirty="0"/>
              <a:t>التركيز على الاجل الطويل وليس على التغيرات المؤقتة للتركيز على العوامل الجوهرية التي تحدد مقدرة المقترض على الوفاء بالتزاماته.</a:t>
            </a:r>
            <a:endParaRPr lang="fr-FR" sz="3200" dirty="0"/>
          </a:p>
          <a:p>
            <a:pPr lvl="0" algn="r" rtl="1"/>
            <a:r>
              <a:rPr lang="ar-DZ" sz="3200" dirty="0"/>
              <a:t>العمل على استخدام معايير ومبادئ محاسبية موحدة بحيث يمكن مقارنة نتائج التحليل المالي دوليا.</a:t>
            </a:r>
            <a:endParaRPr lang="fr-FR" sz="3200" dirty="0"/>
          </a:p>
          <a:p>
            <a:pPr algn="r" rtl="1"/>
            <a:r>
              <a:rPr lang="ar-DZ" sz="3200" dirty="0"/>
              <a:t>التركيز على فهم حقيقة الوضع الاقتصادي في الدولة وما هي المتغيرات الاقتصادية ذات التأثير المباشر على حركة التبادل الاقتصادي والمالي في السوق المالي وانعكاساتها على الاسواق العالمية</a:t>
            </a:r>
            <a:r>
              <a:rPr lang="ar-DZ" sz="3200" b="1" dirty="0"/>
              <a:t> </a:t>
            </a:r>
            <a:endParaRPr lang="fr-FR" sz="3200" dirty="0"/>
          </a:p>
        </p:txBody>
      </p:sp>
    </p:spTree>
    <p:extLst>
      <p:ext uri="{BB962C8B-B14F-4D97-AF65-F5344CB8AC3E}">
        <p14:creationId xmlns:p14="http://schemas.microsoft.com/office/powerpoint/2010/main" val="1811360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ar-SA" dirty="0">
                <a:ln>
                  <a:noFill/>
                </a:ln>
                <a:solidFill>
                  <a:schemeClr val="bg1"/>
                </a:solidFill>
                <a:effectLst/>
              </a:rPr>
              <a:t>محددات التصنيف الائتماني السيادي </a:t>
            </a:r>
            <a:r>
              <a:rPr lang="ar-SA" b="0" dirty="0">
                <a:ln>
                  <a:noFill/>
                </a:ln>
                <a:solidFill>
                  <a:schemeClr val="bg1"/>
                </a:solidFill>
                <a:effectLst/>
              </a:rPr>
              <a:t>: </a:t>
            </a:r>
            <a:r>
              <a:rPr lang="ar-SA" sz="3100" dirty="0">
                <a:ln>
                  <a:noFill/>
                </a:ln>
                <a:solidFill>
                  <a:schemeClr val="bg1"/>
                </a:solidFill>
                <a:effectLst/>
              </a:rPr>
              <a:t>ان محددات التصنيف الائتماني السيادي هي المتغيرات التفسيرية التي تؤثر على قدرة ورغبة الدولة في خدمة ديونها الخارجية وهى</a:t>
            </a:r>
            <a:r>
              <a:rPr lang="ar-SA" sz="3100" b="0" dirty="0">
                <a:ln>
                  <a:noFill/>
                </a:ln>
                <a:solidFill>
                  <a:schemeClr val="bg1"/>
                </a:solidFill>
                <a:effectLst/>
              </a:rPr>
              <a:t>: </a:t>
            </a:r>
            <a:endParaRPr lang="fr-FR" sz="3100" b="0" dirty="0">
              <a:ln>
                <a:noFill/>
              </a:ln>
              <a:solidFill>
                <a:schemeClr val="bg1"/>
              </a:solidFill>
              <a:effectLst/>
            </a:endParaRPr>
          </a:p>
        </p:txBody>
      </p:sp>
      <p:sp>
        <p:nvSpPr>
          <p:cNvPr id="3" name="Espace réservé du contenu 2"/>
          <p:cNvSpPr>
            <a:spLocks noGrp="1"/>
          </p:cNvSpPr>
          <p:nvPr>
            <p:ph idx="1"/>
          </p:nvPr>
        </p:nvSpPr>
        <p:spPr>
          <a:xfrm>
            <a:off x="0" y="1412776"/>
            <a:ext cx="9144000" cy="5445224"/>
          </a:xfrm>
        </p:spPr>
        <p:style>
          <a:lnRef idx="1">
            <a:schemeClr val="accent6"/>
          </a:lnRef>
          <a:fillRef idx="2">
            <a:schemeClr val="accent6"/>
          </a:fillRef>
          <a:effectRef idx="1">
            <a:schemeClr val="accent6"/>
          </a:effectRef>
          <a:fontRef idx="minor">
            <a:schemeClr val="dk1"/>
          </a:fontRef>
        </p:style>
        <p:txBody>
          <a:bodyPr/>
          <a:lstStyle/>
          <a:p>
            <a:pPr lvl="0" algn="r" rtl="1"/>
            <a:r>
              <a:rPr lang="ar-SA" b="1" dirty="0">
                <a:solidFill>
                  <a:srgbClr val="FF0000"/>
                </a:solidFill>
              </a:rPr>
              <a:t>مستوى التنمية الاقتصادية: </a:t>
            </a:r>
            <a:r>
              <a:rPr lang="ar-SA" dirty="0"/>
              <a:t>ان المقياس الكمي للأداء الاقتصادي لدولة هو الناتج المحلي الاجمالي ويعتبر من قبل الدائنين كمؤشر لقياس مستوى الجدارة الائتمانية للدولة المدينة ، واذا كانت الدولة المدينة لديها القدرة على استخدام القروض الاجنبية الاستخدام الامثل.</a:t>
            </a:r>
            <a:endParaRPr lang="fr-FR" dirty="0"/>
          </a:p>
          <a:p>
            <a:pPr lvl="0" algn="r" rtl="1"/>
            <a:r>
              <a:rPr lang="ar-SA" b="1" dirty="0">
                <a:solidFill>
                  <a:srgbClr val="FF0000"/>
                </a:solidFill>
              </a:rPr>
              <a:t>هيكل الدين:</a:t>
            </a:r>
            <a:r>
              <a:rPr lang="ar-SA" dirty="0">
                <a:solidFill>
                  <a:srgbClr val="FF0000"/>
                </a:solidFill>
              </a:rPr>
              <a:t> </a:t>
            </a:r>
            <a:r>
              <a:rPr lang="ar-SA" dirty="0"/>
              <a:t>ان الفترة الزمنية الطويلة تجعل الدولة المقترضة اكثر قدرة على التكيف مع صعوبات خدمة تلك الديون قياسا الى الديون قصيرة الاجل</a:t>
            </a:r>
            <a:r>
              <a:rPr lang="fr-FR" dirty="0"/>
              <a:t> . </a:t>
            </a:r>
          </a:p>
          <a:p>
            <a:pPr lvl="0" algn="r" rtl="1"/>
            <a:r>
              <a:rPr lang="ar-SA" b="1" dirty="0">
                <a:solidFill>
                  <a:srgbClr val="FF0000"/>
                </a:solidFill>
              </a:rPr>
              <a:t>نسبة التغطية </a:t>
            </a:r>
            <a:r>
              <a:rPr lang="ar-DZ" b="1" dirty="0">
                <a:solidFill>
                  <a:srgbClr val="FF0000"/>
                </a:solidFill>
              </a:rPr>
              <a:t>:</a:t>
            </a:r>
            <a:r>
              <a:rPr lang="ar-SA" dirty="0"/>
              <a:t>تمثل تدفقات راس المال الاجنبي الداخل للدولة من منح ، وقروض وائتمان الموردين ،الاستثمار الاجنبي المباشر، التحويلات كما أن التدفقات الاجنبية الداخلة تتأثر بالأوضاع الاقتصادية والسياسية للدولة، وفي هذه الحالة يفضل اذا كانت  هذه التدفقات بالقدر الكافي  الالتزامات التعاقدية وخدمة الدين.</a:t>
            </a:r>
            <a:endParaRPr lang="fr-FR" dirty="0"/>
          </a:p>
          <a:p>
            <a:pPr algn="r" rtl="1"/>
            <a:endParaRPr lang="fr-FR" dirty="0"/>
          </a:p>
        </p:txBody>
      </p:sp>
    </p:spTree>
    <p:extLst>
      <p:ext uri="{BB962C8B-B14F-4D97-AF65-F5344CB8AC3E}">
        <p14:creationId xmlns:p14="http://schemas.microsoft.com/office/powerpoint/2010/main" val="51821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552728"/>
          </a:xfrm>
        </p:spPr>
        <p:style>
          <a:lnRef idx="1">
            <a:schemeClr val="accent6"/>
          </a:lnRef>
          <a:fillRef idx="2">
            <a:schemeClr val="accent6"/>
          </a:fillRef>
          <a:effectRef idx="1">
            <a:schemeClr val="accent6"/>
          </a:effectRef>
          <a:fontRef idx="minor">
            <a:schemeClr val="dk1"/>
          </a:fontRef>
        </p:style>
        <p:txBody>
          <a:bodyPr>
            <a:normAutofit/>
          </a:bodyPr>
          <a:lstStyle/>
          <a:p>
            <a:pPr lvl="0" algn="r" rtl="1"/>
            <a:r>
              <a:rPr lang="ar-SA" sz="3600" b="1" dirty="0">
                <a:solidFill>
                  <a:srgbClr val="FF0000"/>
                </a:solidFill>
              </a:rPr>
              <a:t>عدم الاستقرار السياسي </a:t>
            </a:r>
            <a:r>
              <a:rPr lang="ar-DZ" sz="3600" b="1" dirty="0"/>
              <a:t>:</a:t>
            </a:r>
            <a:r>
              <a:rPr lang="ar-SA" sz="3600" dirty="0"/>
              <a:t>وتكون في شكل احداث سياسية غير عادية ومخالفة او غير مسموح بها من جانب قوانين .</a:t>
            </a:r>
            <a:endParaRPr lang="fr-FR" sz="3600" dirty="0"/>
          </a:p>
          <a:p>
            <a:pPr lvl="0" algn="r" rtl="1"/>
            <a:r>
              <a:rPr lang="ar-SA" sz="3600" b="1" dirty="0">
                <a:solidFill>
                  <a:srgbClr val="FF0000"/>
                </a:solidFill>
              </a:rPr>
              <a:t>الرغبة في السداد</a:t>
            </a:r>
            <a:r>
              <a:rPr lang="ar-SA" sz="3600" b="1" dirty="0" smtClean="0"/>
              <a:t>:</a:t>
            </a:r>
            <a:r>
              <a:rPr lang="en-US" sz="3600" b="1" dirty="0" smtClean="0"/>
              <a:t> </a:t>
            </a:r>
            <a:r>
              <a:rPr lang="ar-SA" sz="3600" dirty="0" smtClean="0"/>
              <a:t>الدولة </a:t>
            </a:r>
            <a:r>
              <a:rPr lang="ar-SA" sz="3600" dirty="0"/>
              <a:t>المدينة قد تلجا الى خيار انكار </a:t>
            </a:r>
            <a:r>
              <a:rPr lang="ar-SA" sz="3600" dirty="0" err="1"/>
              <a:t>ديونيا</a:t>
            </a:r>
            <a:r>
              <a:rPr lang="ar-SA" sz="3600" dirty="0"/>
              <a:t> الخارجية اذا اصبح عبء السداد ثقيل جدا</a:t>
            </a:r>
            <a:endParaRPr lang="fr-FR" sz="3600" dirty="0"/>
          </a:p>
          <a:p>
            <a:pPr lvl="0" algn="r" rtl="1"/>
            <a:r>
              <a:rPr lang="ar-SA" sz="3600" b="1" dirty="0"/>
              <a:t>ا</a:t>
            </a:r>
            <a:r>
              <a:rPr lang="ar-SA" sz="3600" b="1" dirty="0">
                <a:solidFill>
                  <a:srgbClr val="FF0000"/>
                </a:solidFill>
              </a:rPr>
              <a:t>لسيولة</a:t>
            </a:r>
            <a:r>
              <a:rPr lang="ar-SA" sz="3600" b="1" dirty="0"/>
              <a:t> </a:t>
            </a:r>
            <a:r>
              <a:rPr lang="ar-DZ" sz="3600" b="1" dirty="0"/>
              <a:t>:</a:t>
            </a:r>
            <a:r>
              <a:rPr lang="ar-SA" sz="3600" dirty="0"/>
              <a:t>عدم توفر السيولة من اهم العوامل المسببة لصعوبة خدمة الديون الخارجية والتي قد تنشأ من تقلبات الدورية او الفجائية في ايرادات الصادرات تدفقات </a:t>
            </a:r>
            <a:r>
              <a:rPr lang="ar-SA" sz="3600" dirty="0" err="1"/>
              <a:t>روؤس</a:t>
            </a:r>
            <a:r>
              <a:rPr lang="ar-SA" sz="3600" dirty="0"/>
              <a:t> الاموال الاجنبية الداخلة الواردات ،والتزامات المدفوعات المستحقة ، وقد تنشأ ازمات السيولة نتيجة لضعف الهيكل الاقتصادي للدولة .</a:t>
            </a:r>
            <a:endParaRPr lang="fr-FR" sz="3600" dirty="0"/>
          </a:p>
        </p:txBody>
      </p:sp>
    </p:spTree>
    <p:extLst>
      <p:ext uri="{BB962C8B-B14F-4D97-AF65-F5344CB8AC3E}">
        <p14:creationId xmlns:p14="http://schemas.microsoft.com/office/powerpoint/2010/main" val="3849056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036496" cy="1052736"/>
          </a:xfrm>
        </p:spPr>
        <p:style>
          <a:lnRef idx="1">
            <a:schemeClr val="accent6"/>
          </a:lnRef>
          <a:fillRef idx="3">
            <a:schemeClr val="accent6"/>
          </a:fillRef>
          <a:effectRef idx="2">
            <a:schemeClr val="accent6"/>
          </a:effectRef>
          <a:fontRef idx="minor">
            <a:schemeClr val="lt1"/>
          </a:fontRef>
        </p:style>
        <p:txBody>
          <a:bodyPr>
            <a:normAutofit/>
          </a:bodyPr>
          <a:lstStyle/>
          <a:p>
            <a:r>
              <a:rPr lang="ar-DZ" dirty="0">
                <a:effectLst/>
              </a:rPr>
              <a:t>درجات التصنيف الائتماني حسب الفترة الزمنية </a:t>
            </a: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rcRect t="4486"/>
          <a:stretch>
            <a:fillRect/>
          </a:stretch>
        </p:blipFill>
        <p:spPr bwMode="auto">
          <a:xfrm>
            <a:off x="-108520" y="908720"/>
            <a:ext cx="9252520" cy="5949280"/>
          </a:xfrm>
          <a:prstGeom prst="rect">
            <a:avLst/>
          </a:prstGeom>
          <a:noFill/>
          <a:ln>
            <a:noFill/>
          </a:ln>
        </p:spPr>
      </p:pic>
    </p:spTree>
    <p:extLst>
      <p:ext uri="{BB962C8B-B14F-4D97-AF65-F5344CB8AC3E}">
        <p14:creationId xmlns:p14="http://schemas.microsoft.com/office/powerpoint/2010/main" val="2880538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marL="137160" indent="0" algn="r" rtl="1">
              <a:buNone/>
            </a:pPr>
            <a:r>
              <a:rPr lang="ar-SA" sz="3600" dirty="0" smtClean="0"/>
              <a:t>تضيف </a:t>
            </a:r>
            <a:r>
              <a:rPr lang="ar-SA" sz="3600" dirty="0"/>
              <a:t>وكالات التصنيف الائتماني أرقاماً أو إشارات على يمين درجة التصنيف للدلالة على مستوى الجودة الائتمانية داخل كل درجة </a:t>
            </a:r>
            <a:r>
              <a:rPr lang="ar-SA" sz="3600" dirty="0" smtClean="0"/>
              <a:t>تصنيف</a:t>
            </a:r>
            <a:r>
              <a:rPr lang="ar-DZ" sz="3600" dirty="0" smtClean="0"/>
              <a:t>.</a:t>
            </a:r>
            <a:r>
              <a:rPr lang="ar-SA" sz="3600" dirty="0" smtClean="0"/>
              <a:t> </a:t>
            </a:r>
            <a:endParaRPr lang="fr-FR" sz="3600" dirty="0" smtClean="0"/>
          </a:p>
          <a:p>
            <a:pPr marL="137160" indent="0" algn="r" rtl="1">
              <a:buNone/>
            </a:pPr>
            <a:r>
              <a:rPr lang="ar-SA" sz="3600" dirty="0" smtClean="0"/>
              <a:t>حيث </a:t>
            </a:r>
            <a:r>
              <a:rPr lang="ar-SA" sz="3600" dirty="0"/>
              <a:t>تضيف وكالة </a:t>
            </a:r>
            <a:r>
              <a:rPr lang="ar-SA" sz="3600" dirty="0" err="1"/>
              <a:t>موديز</a:t>
            </a:r>
            <a:r>
              <a:rPr lang="ar-SA" sz="3600" dirty="0"/>
              <a:t> أرقاماً لدرجات التصنيف الائتماني من  </a:t>
            </a:r>
            <a:r>
              <a:rPr lang="fr-FR" sz="3600" dirty="0"/>
              <a:t>Aa </a:t>
            </a:r>
            <a:r>
              <a:rPr lang="ar-SA" sz="3600" dirty="0"/>
              <a:t>إلى </a:t>
            </a:r>
            <a:r>
              <a:rPr lang="ar-DZ" sz="3600" dirty="0" smtClean="0"/>
              <a:t> </a:t>
            </a:r>
            <a:r>
              <a:rPr lang="fr-FR" sz="3600" dirty="0" err="1" smtClean="0"/>
              <a:t>Caa</a:t>
            </a:r>
            <a:r>
              <a:rPr lang="fr-FR" sz="3600" dirty="0" smtClean="0"/>
              <a:t> </a:t>
            </a:r>
            <a:r>
              <a:rPr lang="ar-SA" sz="4400" b="1" dirty="0">
                <a:solidFill>
                  <a:srgbClr val="FF0000"/>
                </a:solidFill>
              </a:rPr>
              <a:t>هي </a:t>
            </a:r>
            <a:r>
              <a:rPr lang="ar-DZ" sz="4400" b="1" dirty="0" smtClean="0">
                <a:solidFill>
                  <a:srgbClr val="FF0000"/>
                </a:solidFill>
              </a:rPr>
              <a:t> </a:t>
            </a:r>
            <a:r>
              <a:rPr lang="ar-SA" sz="4400" b="1" dirty="0" smtClean="0">
                <a:solidFill>
                  <a:srgbClr val="FF0000"/>
                </a:solidFill>
              </a:rPr>
              <a:t>1</a:t>
            </a:r>
            <a:r>
              <a:rPr lang="ar-DZ" sz="4400" b="1" dirty="0" smtClean="0">
                <a:solidFill>
                  <a:srgbClr val="FF0000"/>
                </a:solidFill>
              </a:rPr>
              <a:t> </a:t>
            </a:r>
            <a:r>
              <a:rPr lang="ar-SA" sz="4400" b="1" dirty="0" smtClean="0">
                <a:solidFill>
                  <a:srgbClr val="FF0000"/>
                </a:solidFill>
              </a:rPr>
              <a:t> </a:t>
            </a:r>
            <a:r>
              <a:rPr lang="ar-SA" sz="4400" b="1" dirty="0">
                <a:solidFill>
                  <a:srgbClr val="FF0000"/>
                </a:solidFill>
              </a:rPr>
              <a:t>أو 2 أو 3، </a:t>
            </a:r>
            <a:r>
              <a:rPr lang="ar-SA" sz="3600" dirty="0"/>
              <a:t>ويشير الرقم 1 إلى النهاية العليا ضمن درجة التصنيف، والرقم 2 على منتصف درجة التصنيف، والرقم 3 إلى النهاية الدنيا ضمن درجة التصنيف. </a:t>
            </a:r>
            <a:endParaRPr lang="ar-DZ" sz="3600" dirty="0" smtClean="0"/>
          </a:p>
          <a:p>
            <a:pPr marL="137160" indent="0" algn="r" rtl="1">
              <a:buNone/>
            </a:pPr>
            <a:r>
              <a:rPr lang="ar-SA" sz="3600" dirty="0" smtClean="0"/>
              <a:t>في </a:t>
            </a:r>
            <a:r>
              <a:rPr lang="ar-SA" sz="3600" dirty="0"/>
              <a:t>حين تضيف وكالتا ستاندرد </a:t>
            </a:r>
            <a:r>
              <a:rPr lang="ar-SA" sz="3600" dirty="0" err="1"/>
              <a:t>آند</a:t>
            </a:r>
            <a:r>
              <a:rPr lang="ar-SA" sz="3600" dirty="0"/>
              <a:t> بورز وفيتش للتصنيف </a:t>
            </a:r>
            <a:r>
              <a:rPr lang="ar-SA" sz="4400" b="1" dirty="0">
                <a:solidFill>
                  <a:srgbClr val="FF0000"/>
                </a:solidFill>
              </a:rPr>
              <a:t>+ أو – </a:t>
            </a:r>
            <a:r>
              <a:rPr lang="ar-SA" sz="3600" dirty="0"/>
              <a:t>إلى درجات التصنيف الائتماني من</a:t>
            </a:r>
            <a:r>
              <a:rPr lang="fr-FR" sz="3600" dirty="0"/>
              <a:t> AA </a:t>
            </a:r>
            <a:r>
              <a:rPr lang="ar-SA" sz="3600" dirty="0"/>
              <a:t>إلى</a:t>
            </a:r>
            <a:r>
              <a:rPr lang="fr-FR" sz="3600" dirty="0"/>
              <a:t> B </a:t>
            </a:r>
            <a:r>
              <a:rPr lang="ar-SA" sz="3600" dirty="0"/>
              <a:t>للتعبير عن مستوى الجودة الائتمانية ضمنها</a:t>
            </a:r>
            <a:r>
              <a:rPr lang="fr-FR" sz="3600" dirty="0"/>
              <a:t>.</a:t>
            </a:r>
          </a:p>
          <a:p>
            <a:endParaRPr lang="fr-FR" sz="3600" dirty="0"/>
          </a:p>
        </p:txBody>
      </p:sp>
    </p:spTree>
    <p:extLst>
      <p:ext uri="{BB962C8B-B14F-4D97-AF65-F5344CB8AC3E}">
        <p14:creationId xmlns:p14="http://schemas.microsoft.com/office/powerpoint/2010/main" val="177935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525344"/>
          </a:xfrm>
        </p:spPr>
        <p:txBody>
          <a:bodyPr>
            <a:normAutofit/>
          </a:bodyPr>
          <a:lstStyle/>
          <a:p>
            <a:pPr marL="137160" lvl="0" indent="0" algn="r" rtl="1">
              <a:buNone/>
            </a:pPr>
            <a:r>
              <a:rPr lang="ar-SA" sz="3600" b="1" dirty="0"/>
              <a:t>مشاهدة التصنيف</a:t>
            </a:r>
            <a:r>
              <a:rPr lang="fr-FR" sz="3600" b="1" dirty="0"/>
              <a:t>    Rating Watch </a:t>
            </a:r>
            <a:r>
              <a:rPr lang="fr-FR" b="1" dirty="0"/>
              <a:t>:</a:t>
            </a:r>
            <a:r>
              <a:rPr lang="ar-DZ" b="1" dirty="0"/>
              <a:t> </a:t>
            </a:r>
            <a:r>
              <a:rPr lang="ar-DZ" b="1" dirty="0" smtClean="0"/>
              <a:t>: </a:t>
            </a:r>
            <a:r>
              <a:rPr lang="ar-SA" dirty="0" smtClean="0"/>
              <a:t>مشاهدة </a:t>
            </a:r>
            <a:r>
              <a:rPr lang="ar-SA" dirty="0"/>
              <a:t>التصنيف تتم خلال الفترة القصيرة أي خلال 90 يوماً، وتكون إما سابقة للتغيرات المرتبطة بالإصدارات المالية المصنفة أو تتبعها، وهي فترة جمع معلومات إضافية واستخدامها لإجراء تحليل التصنيف الائتماني. ويخرج الإصدار من حالة مشاهدة التصنيف عندما يتم نشر التصنيف وذلك إما برفع درجة التصنيف الائتماني أو تخفيضها أو تثبيتها</a:t>
            </a:r>
            <a:r>
              <a:rPr lang="fr-FR" dirty="0"/>
              <a:t>. </a:t>
            </a:r>
            <a:endParaRPr lang="ar-DZ" dirty="0" smtClean="0"/>
          </a:p>
          <a:p>
            <a:pPr marL="137160" lvl="0" indent="0" algn="r" rtl="1">
              <a:buNone/>
            </a:pPr>
            <a:endParaRPr lang="ar-DZ" dirty="0"/>
          </a:p>
          <a:p>
            <a:pPr marL="137160" lvl="0" indent="0" algn="r" rtl="1">
              <a:buNone/>
            </a:pPr>
            <a:endParaRPr lang="ar-DZ" dirty="0" smtClean="0"/>
          </a:p>
          <a:p>
            <a:pPr marL="137160" lvl="0" indent="0" algn="r" rtl="1">
              <a:buNone/>
            </a:pPr>
            <a:endParaRPr lang="ar-DZ" dirty="0"/>
          </a:p>
        </p:txBody>
      </p:sp>
      <p:sp>
        <p:nvSpPr>
          <p:cNvPr id="4" name="Ellipse 3"/>
          <p:cNvSpPr/>
          <p:nvPr/>
        </p:nvSpPr>
        <p:spPr>
          <a:xfrm>
            <a:off x="5868144" y="2924944"/>
            <a:ext cx="3168352" cy="393305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r" rtl="1"/>
            <a:r>
              <a:rPr lang="ar-DZ" sz="2800" b="1" dirty="0"/>
              <a:t>ايجابي </a:t>
            </a:r>
            <a:r>
              <a:rPr lang="fr-FR" sz="2800" b="1" dirty="0"/>
              <a:t>POSITIVE</a:t>
            </a:r>
            <a:r>
              <a:rPr lang="ar-DZ" sz="2800" b="1" dirty="0"/>
              <a:t>: </a:t>
            </a:r>
            <a:r>
              <a:rPr lang="ar-SA" sz="2800" b="1" dirty="0"/>
              <a:t>تشير الى احتمال رفع درجة التصنيف الائتماني</a:t>
            </a:r>
            <a:endParaRPr lang="fr-FR" sz="2800" b="1" dirty="0"/>
          </a:p>
        </p:txBody>
      </p:sp>
      <p:sp>
        <p:nvSpPr>
          <p:cNvPr id="5" name="Ellipse 4"/>
          <p:cNvSpPr/>
          <p:nvPr/>
        </p:nvSpPr>
        <p:spPr>
          <a:xfrm>
            <a:off x="-108520" y="2564904"/>
            <a:ext cx="3168352" cy="42930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lvl="0" algn="r" rtl="1"/>
            <a:r>
              <a:rPr lang="ar-DZ" sz="2800" b="1" dirty="0"/>
              <a:t>تطور </a:t>
            </a:r>
            <a:r>
              <a:rPr lang="fr-FR" sz="2800" b="1" dirty="0"/>
              <a:t>EVOLVING</a:t>
            </a:r>
            <a:r>
              <a:rPr lang="ar-DZ" sz="2800" b="1" dirty="0"/>
              <a:t>: </a:t>
            </a:r>
            <a:r>
              <a:rPr lang="ar-SA" sz="2800" b="1" dirty="0"/>
              <a:t>تشير الى امكانية  رفع درجة التصنيف الائتماني، او امكانية تخفيضها او تثبيتها.</a:t>
            </a:r>
            <a:endParaRPr lang="fr-FR" sz="2800" b="1" dirty="0"/>
          </a:p>
        </p:txBody>
      </p:sp>
      <p:sp>
        <p:nvSpPr>
          <p:cNvPr id="6" name="Ellipse 5"/>
          <p:cNvSpPr/>
          <p:nvPr/>
        </p:nvSpPr>
        <p:spPr>
          <a:xfrm>
            <a:off x="2771800" y="2780928"/>
            <a:ext cx="3168352" cy="407707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lvl="0" algn="r" rtl="1"/>
            <a:r>
              <a:rPr lang="ar-DZ" sz="2800" b="1" dirty="0"/>
              <a:t>سلبي </a:t>
            </a:r>
            <a:r>
              <a:rPr lang="fr-FR" sz="2800" b="1" dirty="0"/>
              <a:t>NEGATIVE</a:t>
            </a:r>
            <a:r>
              <a:rPr lang="ar-DZ" sz="2800" b="1" dirty="0"/>
              <a:t>: </a:t>
            </a:r>
            <a:r>
              <a:rPr lang="ar-SA" sz="2800" b="1" dirty="0"/>
              <a:t>تشير الى احتمال خفض درجة التصنيف الائتماني</a:t>
            </a:r>
            <a:r>
              <a:rPr lang="fr-FR" sz="2800" b="1" dirty="0"/>
              <a:t>.</a:t>
            </a:r>
          </a:p>
        </p:txBody>
      </p:sp>
    </p:spTree>
    <p:extLst>
      <p:ext uri="{BB962C8B-B14F-4D97-AF65-F5344CB8AC3E}">
        <p14:creationId xmlns:p14="http://schemas.microsoft.com/office/powerpoint/2010/main" val="2039403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marL="137160" lvl="0" indent="0" algn="r" rtl="1">
              <a:buNone/>
            </a:pPr>
            <a:r>
              <a:rPr lang="ar-SA" sz="3600" b="1" dirty="0"/>
              <a:t>اتجاه </a:t>
            </a:r>
            <a:r>
              <a:rPr lang="ar-SA" sz="3600" b="1" dirty="0" smtClean="0"/>
              <a:t>التصنيف</a:t>
            </a:r>
            <a:r>
              <a:rPr lang="fr-FR" sz="3600" b="1" dirty="0" smtClean="0"/>
              <a:t> </a:t>
            </a:r>
            <a:r>
              <a:rPr lang="fr-FR" sz="3600" b="1" dirty="0"/>
              <a:t>Rating </a:t>
            </a:r>
            <a:r>
              <a:rPr lang="fr-FR" sz="3600" b="1" dirty="0" smtClean="0"/>
              <a:t>Outlook</a:t>
            </a:r>
            <a:r>
              <a:rPr lang="ar-DZ" sz="3600" b="1" dirty="0" smtClean="0"/>
              <a:t>: </a:t>
            </a:r>
            <a:r>
              <a:rPr lang="ar-SA" dirty="0" smtClean="0"/>
              <a:t>تشير </a:t>
            </a:r>
            <a:r>
              <a:rPr lang="ar-SA" dirty="0"/>
              <a:t>حالة اتجاه التصنيف إلى احتمال قيام وكالة التصنيف بتغيير درجة التصنيف الائتماني خلال الفترة الطويلة والتي تمتد من سنة إلى سنتين</a:t>
            </a:r>
            <a:r>
              <a:rPr lang="fr-FR" dirty="0"/>
              <a:t>.</a:t>
            </a:r>
          </a:p>
          <a:p>
            <a:pPr lvl="0" algn="r" rtl="1">
              <a:buFont typeface="Wingdings" pitchFamily="2" charset="2"/>
              <a:buChar char="q"/>
            </a:pPr>
            <a:r>
              <a:rPr lang="ar-DZ" sz="3600" b="1" dirty="0">
                <a:solidFill>
                  <a:srgbClr val="FF0000"/>
                </a:solidFill>
              </a:rPr>
              <a:t>مستقر </a:t>
            </a:r>
            <a:r>
              <a:rPr lang="fr-FR" sz="3600" b="1" dirty="0">
                <a:solidFill>
                  <a:srgbClr val="FF0000"/>
                </a:solidFill>
              </a:rPr>
              <a:t>STABLE</a:t>
            </a:r>
            <a:r>
              <a:rPr lang="ar-DZ" sz="3600" b="1" dirty="0">
                <a:solidFill>
                  <a:srgbClr val="FF0000"/>
                </a:solidFill>
              </a:rPr>
              <a:t>: </a:t>
            </a:r>
            <a:r>
              <a:rPr lang="ar-SA" dirty="0"/>
              <a:t>تشير إلى احتمال  بقاء درجة التصنيف الائتماني على حالها في الفترة الطويلة</a:t>
            </a:r>
            <a:r>
              <a:rPr lang="fr-FR" dirty="0" smtClean="0"/>
              <a:t>.</a:t>
            </a:r>
            <a:endParaRPr lang="ar-DZ" dirty="0" smtClean="0"/>
          </a:p>
          <a:p>
            <a:pPr lvl="0" algn="r" rtl="1">
              <a:buFont typeface="Wingdings" pitchFamily="2" charset="2"/>
              <a:buChar char="q"/>
            </a:pPr>
            <a:r>
              <a:rPr lang="ar-DZ" sz="3600" b="1" dirty="0" smtClean="0">
                <a:solidFill>
                  <a:srgbClr val="FF0000"/>
                </a:solidFill>
              </a:rPr>
              <a:t>ايجابي </a:t>
            </a:r>
            <a:r>
              <a:rPr lang="fr-FR" sz="3600" b="1" dirty="0">
                <a:solidFill>
                  <a:srgbClr val="FF0000"/>
                </a:solidFill>
              </a:rPr>
              <a:t>POSITIVE</a:t>
            </a:r>
            <a:r>
              <a:rPr lang="ar-DZ" dirty="0"/>
              <a:t>: </a:t>
            </a:r>
            <a:r>
              <a:rPr lang="ar-SA" dirty="0"/>
              <a:t>تشير إلى احتمال رفع  درجة التصنيف الائتماني في الفترة الطويلة</a:t>
            </a:r>
            <a:r>
              <a:rPr lang="fr-FR" dirty="0" smtClean="0"/>
              <a:t>.</a:t>
            </a:r>
            <a:endParaRPr lang="ar-DZ" dirty="0" smtClean="0"/>
          </a:p>
          <a:p>
            <a:pPr lvl="0" algn="r" rtl="1">
              <a:buFont typeface="Wingdings" pitchFamily="2" charset="2"/>
              <a:buChar char="q"/>
            </a:pPr>
            <a:r>
              <a:rPr lang="ar-DZ" sz="3600" b="1" dirty="0" smtClean="0">
                <a:solidFill>
                  <a:srgbClr val="FF0000"/>
                </a:solidFill>
              </a:rPr>
              <a:t>سلبي </a:t>
            </a:r>
            <a:r>
              <a:rPr lang="fr-FR" sz="3600" b="1" dirty="0">
                <a:solidFill>
                  <a:srgbClr val="FF0000"/>
                </a:solidFill>
              </a:rPr>
              <a:t>NEGATIVE</a:t>
            </a:r>
            <a:r>
              <a:rPr lang="ar-DZ" dirty="0"/>
              <a:t>: </a:t>
            </a:r>
            <a:r>
              <a:rPr lang="ar-SA" dirty="0"/>
              <a:t>تشير إلى احتمال خفض  درجة التصنيف الائتماني في الفترة الطويلة</a:t>
            </a:r>
            <a:r>
              <a:rPr lang="fr-FR" dirty="0" smtClean="0"/>
              <a:t>.</a:t>
            </a:r>
            <a:endParaRPr lang="ar-DZ" dirty="0" smtClean="0"/>
          </a:p>
          <a:p>
            <a:pPr lvl="0" algn="r" rtl="1">
              <a:buFont typeface="Wingdings" pitchFamily="2" charset="2"/>
              <a:buChar char="q"/>
            </a:pPr>
            <a:r>
              <a:rPr lang="ar-DZ" sz="3600" b="1" dirty="0" smtClean="0">
                <a:solidFill>
                  <a:srgbClr val="FF0000"/>
                </a:solidFill>
              </a:rPr>
              <a:t>تطور </a:t>
            </a:r>
            <a:r>
              <a:rPr lang="fr-FR" sz="3600" b="1" dirty="0" err="1" smtClean="0">
                <a:solidFill>
                  <a:srgbClr val="FF0000"/>
                </a:solidFill>
              </a:rPr>
              <a:t>Developing</a:t>
            </a:r>
            <a:r>
              <a:rPr lang="fr-FR" sz="3600" b="1" dirty="0" smtClean="0">
                <a:solidFill>
                  <a:srgbClr val="FF0000"/>
                </a:solidFill>
              </a:rPr>
              <a:t>/</a:t>
            </a:r>
            <a:r>
              <a:rPr lang="fr-FR" sz="3600" b="1" dirty="0" err="1" smtClean="0">
                <a:solidFill>
                  <a:srgbClr val="FF0000"/>
                </a:solidFill>
              </a:rPr>
              <a:t>Evolving</a:t>
            </a:r>
            <a:r>
              <a:rPr lang="fr-FR" sz="3600" b="1" dirty="0" smtClean="0">
                <a:solidFill>
                  <a:srgbClr val="FF0000"/>
                </a:solidFill>
              </a:rPr>
              <a:t>  </a:t>
            </a:r>
            <a:r>
              <a:rPr lang="ar-SA" sz="3600" b="1" dirty="0" smtClean="0">
                <a:solidFill>
                  <a:srgbClr val="FF0000"/>
                </a:solidFill>
              </a:rPr>
              <a:t>  </a:t>
            </a:r>
            <a:r>
              <a:rPr lang="ar-SA" dirty="0"/>
              <a:t>:نادرا ما يأخذ اتجاه التصنيف حالة التطور، وهذا يتم فيما اذا كان هناك حالة  تردد بين رفع درجة التصنيف الائتماني او تخفيضها في الفترة الطويلة.</a:t>
            </a:r>
            <a:endParaRPr lang="fr-FR" dirty="0"/>
          </a:p>
        </p:txBody>
      </p:sp>
    </p:spTree>
    <p:extLst>
      <p:ext uri="{BB962C8B-B14F-4D97-AF65-F5344CB8AC3E}">
        <p14:creationId xmlns:p14="http://schemas.microsoft.com/office/powerpoint/2010/main" val="2792384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24744"/>
          </a:xfrm>
        </p:spPr>
        <p:style>
          <a:lnRef idx="1">
            <a:schemeClr val="accent6"/>
          </a:lnRef>
          <a:fillRef idx="3">
            <a:schemeClr val="accent6"/>
          </a:fillRef>
          <a:effectRef idx="2">
            <a:schemeClr val="accent6"/>
          </a:effectRef>
          <a:fontRef idx="minor">
            <a:schemeClr val="lt1"/>
          </a:fontRef>
        </p:style>
        <p:txBody>
          <a:bodyPr>
            <a:normAutofit fontScale="90000"/>
          </a:bodyPr>
          <a:lstStyle/>
          <a:p>
            <a:pPr rtl="1"/>
            <a:r>
              <a:rPr lang="ar-SA" dirty="0"/>
              <a:t>خامسا: التصنيف الائتماني للولايات المتحدة الأمريكية</a:t>
            </a:r>
            <a:r>
              <a:rPr lang="fr-FR" dirty="0"/>
              <a:t/>
            </a:r>
            <a:br>
              <a:rPr lang="fr-FR" dirty="0"/>
            </a:br>
            <a:endParaRPr lang="fr-FR" dirty="0"/>
          </a:p>
        </p:txBody>
      </p:sp>
      <p:sp>
        <p:nvSpPr>
          <p:cNvPr id="3" name="Espace réservé du contenu 2"/>
          <p:cNvSpPr>
            <a:spLocks noGrp="1"/>
          </p:cNvSpPr>
          <p:nvPr>
            <p:ph idx="1"/>
          </p:nvPr>
        </p:nvSpPr>
        <p:spPr>
          <a:xfrm>
            <a:off x="0" y="1268760"/>
            <a:ext cx="9144000" cy="5589240"/>
          </a:xfrm>
        </p:spPr>
        <p:txBody>
          <a:bodyPr>
            <a:noAutofit/>
          </a:bodyPr>
          <a:lstStyle/>
          <a:p>
            <a:pPr marL="137160" indent="0" algn="r" rtl="1">
              <a:buNone/>
            </a:pPr>
            <a:r>
              <a:rPr lang="ar-SA" sz="3200" dirty="0" smtClean="0"/>
              <a:t>أدت </a:t>
            </a:r>
            <a:r>
              <a:rPr lang="ar-SA" sz="3200" dirty="0"/>
              <a:t>أحداث 11 سبتمبر 2001 إلى تراجع تصنيف الولايات المتحدة الأمريكية </a:t>
            </a:r>
            <a:r>
              <a:rPr lang="ar-DZ" sz="3200" dirty="0"/>
              <a:t>،</a:t>
            </a:r>
            <a:r>
              <a:rPr lang="ar-DZ" sz="3200" b="1" dirty="0"/>
              <a:t> ومن بين مبررات تراجع تصنيف الائتماني:</a:t>
            </a:r>
            <a:r>
              <a:rPr lang="ar-DZ" sz="3200" dirty="0"/>
              <a:t> </a:t>
            </a:r>
            <a:endParaRPr lang="fr-FR" sz="3200" dirty="0"/>
          </a:p>
          <a:p>
            <a:pPr lvl="0" algn="r" rtl="1"/>
            <a:r>
              <a:rPr lang="ar-DZ" sz="3200" dirty="0"/>
              <a:t>زعزعة الثقة في </a:t>
            </a:r>
            <a:r>
              <a:rPr lang="ar-DZ" sz="3200" dirty="0" err="1"/>
              <a:t>الإقتصاد</a:t>
            </a:r>
            <a:r>
              <a:rPr lang="ar-DZ" sz="3200" dirty="0"/>
              <a:t> الأمريكي </a:t>
            </a:r>
            <a:endParaRPr lang="fr-FR" sz="3200" dirty="0"/>
          </a:p>
          <a:p>
            <a:pPr lvl="0" algn="r" rtl="1"/>
            <a:r>
              <a:rPr lang="ar-SA" sz="3200" dirty="0"/>
              <a:t>زيادة الدين العام </a:t>
            </a:r>
            <a:endParaRPr lang="fr-FR" sz="3200" dirty="0"/>
          </a:p>
          <a:p>
            <a:pPr lvl="0" algn="r" rtl="1"/>
            <a:r>
              <a:rPr lang="ar-SA" sz="3200" dirty="0"/>
              <a:t>دخول الولايات المتحدة الأمريكية في عام 2007 في أزمة مالية </a:t>
            </a:r>
            <a:endParaRPr lang="fr-FR" sz="3200" dirty="0"/>
          </a:p>
          <a:p>
            <a:pPr lvl="0" algn="r" rtl="1"/>
            <a:r>
              <a:rPr lang="ar-SA" sz="3200" dirty="0"/>
              <a:t>تزايد نسبة البطالة وإعلان بعض الشركات عن إفلاسها </a:t>
            </a:r>
            <a:endParaRPr lang="fr-FR" sz="3200" dirty="0"/>
          </a:p>
          <a:p>
            <a:pPr lvl="0" algn="r" rtl="1"/>
            <a:r>
              <a:rPr lang="ar-SA" sz="3200" dirty="0"/>
              <a:t>تراجع حجم الاستثمارات أدى إلى تباطؤ في النمو الاقتصادي </a:t>
            </a:r>
            <a:r>
              <a:rPr lang="ar-SA" sz="3200" dirty="0" smtClean="0"/>
              <a:t>الأمريكي</a:t>
            </a:r>
            <a:endParaRPr lang="fr-FR" sz="3200" dirty="0"/>
          </a:p>
          <a:p>
            <a:pPr lvl="0" algn="r" rtl="1"/>
            <a:r>
              <a:rPr lang="ar-SA" sz="3200" dirty="0" smtClean="0"/>
              <a:t>تفاقم </a:t>
            </a:r>
            <a:r>
              <a:rPr lang="ar-SA" sz="3200" dirty="0"/>
              <a:t>أزمة الديون وما تلاها من انهيار أسعار المساكن وتحولها الى أزمة اقتصادية .</a:t>
            </a:r>
            <a:endParaRPr lang="fr-FR" sz="3200" dirty="0"/>
          </a:p>
        </p:txBody>
      </p:sp>
    </p:spTree>
    <p:extLst>
      <p:ext uri="{BB962C8B-B14F-4D97-AF65-F5344CB8AC3E}">
        <p14:creationId xmlns:p14="http://schemas.microsoft.com/office/powerpoint/2010/main" val="1138040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1143000"/>
          </a:xfrm>
        </p:spPr>
        <p:style>
          <a:lnRef idx="1">
            <a:schemeClr val="accent6"/>
          </a:lnRef>
          <a:fillRef idx="3">
            <a:schemeClr val="accent6"/>
          </a:fillRef>
          <a:effectRef idx="2">
            <a:schemeClr val="accent6"/>
          </a:effectRef>
          <a:fontRef idx="minor">
            <a:schemeClr val="lt1"/>
          </a:fontRef>
        </p:style>
        <p:txBody>
          <a:bodyPr>
            <a:normAutofit fontScale="90000"/>
          </a:bodyPr>
          <a:lstStyle/>
          <a:p>
            <a:r>
              <a:rPr lang="ar-SA" dirty="0">
                <a:effectLst/>
              </a:rPr>
              <a:t>تطور التصنيف الائتماني للولايات المتحدة الأمريكية من 1949 الى 2016</a:t>
            </a:r>
            <a:endParaRPr lang="fr-FR" dirty="0"/>
          </a:p>
        </p:txBody>
      </p:sp>
      <p:pic>
        <p:nvPicPr>
          <p:cNvPr id="4" name="Espace réservé du contenu 3"/>
          <p:cNvPicPr>
            <a:picLocks noGrp="1"/>
          </p:cNvPicPr>
          <p:nvPr>
            <p:ph idx="1"/>
          </p:nvPr>
        </p:nvPicPr>
        <p:blipFill>
          <a:blip r:embed="rId2"/>
          <a:srcRect t="7850" r="37339" b="8532"/>
          <a:stretch>
            <a:fillRect/>
          </a:stretch>
        </p:blipFill>
        <p:spPr bwMode="auto">
          <a:xfrm>
            <a:off x="0" y="1268413"/>
            <a:ext cx="9144000" cy="54006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865886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680"/>
            <a:ext cx="9144000" cy="986408"/>
          </a:xfrm>
        </p:spPr>
        <p:style>
          <a:lnRef idx="1">
            <a:schemeClr val="accent6"/>
          </a:lnRef>
          <a:fillRef idx="3">
            <a:schemeClr val="accent6"/>
          </a:fillRef>
          <a:effectRef idx="2">
            <a:schemeClr val="accent6"/>
          </a:effectRef>
          <a:fontRef idx="minor">
            <a:schemeClr val="lt1"/>
          </a:fontRef>
        </p:style>
        <p:txBody>
          <a:bodyPr>
            <a:normAutofit/>
          </a:bodyPr>
          <a:lstStyle/>
          <a:p>
            <a:pPr algn="r"/>
            <a:r>
              <a:rPr lang="ar-DZ" dirty="0">
                <a:effectLst/>
              </a:rPr>
              <a:t>سادسا: مراحل عملية التصنيف الائتماني </a:t>
            </a:r>
            <a:endParaRPr lang="fr-FR" dirty="0"/>
          </a:p>
        </p:txBody>
      </p:sp>
      <p:grpSp>
        <p:nvGrpSpPr>
          <p:cNvPr id="4" name="Group 2"/>
          <p:cNvGrpSpPr>
            <a:grpSpLocks/>
          </p:cNvGrpSpPr>
          <p:nvPr/>
        </p:nvGrpSpPr>
        <p:grpSpPr bwMode="auto">
          <a:xfrm>
            <a:off x="0" y="548680"/>
            <a:ext cx="9144231" cy="6309320"/>
            <a:chOff x="149" y="2583"/>
            <a:chExt cx="11701" cy="4178"/>
          </a:xfrm>
        </p:grpSpPr>
        <p:sp>
          <p:nvSpPr>
            <p:cNvPr id="5" name="AutoShape 3"/>
            <p:cNvSpPr>
              <a:spLocks noChangeArrowheads="1"/>
            </p:cNvSpPr>
            <p:nvPr/>
          </p:nvSpPr>
          <p:spPr bwMode="auto">
            <a:xfrm>
              <a:off x="149" y="2960"/>
              <a:ext cx="1504" cy="196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b="1" dirty="0">
                  <a:effectLst/>
                  <a:latin typeface="Calibri"/>
                  <a:ea typeface="Times New Roman"/>
                  <a:cs typeface="Arial"/>
                </a:rPr>
                <a:t>طلب المصدر إعطاءه  درجة </a:t>
              </a:r>
              <a:r>
                <a:rPr lang="ar-DZ" sz="1600" b="1" dirty="0">
                  <a:effectLst/>
                  <a:latin typeface="Calibri"/>
                  <a:ea typeface="Times New Roman"/>
                  <a:cs typeface="Arial"/>
                </a:rPr>
                <a:t>التصنيف</a:t>
              </a:r>
              <a:r>
                <a:rPr lang="ar-DZ" b="1" dirty="0">
                  <a:effectLst/>
                  <a:latin typeface="Calibri"/>
                  <a:ea typeface="Times New Roman"/>
                  <a:cs typeface="Arial"/>
                </a:rPr>
                <a:t> الائتماني</a:t>
              </a:r>
              <a:endParaRPr lang="fr-FR" sz="2400" b="1" dirty="0">
                <a:effectLst/>
                <a:latin typeface="Calibri"/>
                <a:ea typeface="Times New Roman"/>
                <a:cs typeface="Arial"/>
              </a:endParaRPr>
            </a:p>
          </p:txBody>
        </p:sp>
        <p:sp>
          <p:nvSpPr>
            <p:cNvPr id="6" name="AutoShape 4"/>
            <p:cNvSpPr>
              <a:spLocks noChangeArrowheads="1"/>
            </p:cNvSpPr>
            <p:nvPr/>
          </p:nvSpPr>
          <p:spPr bwMode="auto">
            <a:xfrm>
              <a:off x="1653" y="3360"/>
              <a:ext cx="1414" cy="220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sz="2000" b="1" dirty="0">
                  <a:effectLst/>
                  <a:latin typeface="Calibri"/>
                  <a:ea typeface="Times New Roman"/>
                  <a:cs typeface="Arial"/>
                </a:rPr>
                <a:t>تعيين محللي الائتمان والتواصل مع المصدر</a:t>
              </a:r>
              <a:endParaRPr lang="fr-FR" sz="2800" b="1" dirty="0">
                <a:effectLst/>
                <a:latin typeface="Calibri"/>
                <a:ea typeface="Times New Roman"/>
                <a:cs typeface="Arial"/>
              </a:endParaRPr>
            </a:p>
          </p:txBody>
        </p:sp>
        <p:sp>
          <p:nvSpPr>
            <p:cNvPr id="7" name="AutoShape 5"/>
            <p:cNvSpPr>
              <a:spLocks noChangeArrowheads="1"/>
            </p:cNvSpPr>
            <p:nvPr/>
          </p:nvSpPr>
          <p:spPr bwMode="auto">
            <a:xfrm>
              <a:off x="3067" y="3637"/>
              <a:ext cx="1850" cy="257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b="1">
                  <a:effectLst/>
                  <a:latin typeface="Calibri"/>
                  <a:ea typeface="Times New Roman"/>
                  <a:cs typeface="Arial"/>
                </a:rPr>
                <a:t>جمع وتحليل البيانات من طرف محللي الائتمان و تقديمه للجنة الائتمان والمكونة من 4 محللين على الاقل</a:t>
              </a:r>
              <a:endParaRPr lang="fr-FR" sz="2400" b="1">
                <a:effectLst/>
                <a:latin typeface="Calibri"/>
                <a:ea typeface="Times New Roman"/>
                <a:cs typeface="Arial"/>
              </a:endParaRPr>
            </a:p>
          </p:txBody>
        </p:sp>
        <p:sp>
          <p:nvSpPr>
            <p:cNvPr id="8" name="AutoShape 6"/>
            <p:cNvSpPr>
              <a:spLocks noChangeArrowheads="1"/>
            </p:cNvSpPr>
            <p:nvPr/>
          </p:nvSpPr>
          <p:spPr bwMode="auto">
            <a:xfrm>
              <a:off x="4917" y="3954"/>
              <a:ext cx="1983" cy="247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b="1" dirty="0">
                  <a:effectLst/>
                  <a:latin typeface="Calibri"/>
                  <a:ea typeface="Times New Roman"/>
                  <a:cs typeface="Arial"/>
                </a:rPr>
                <a:t>مناقشة لجنة الائتمان  للتقرير وإعطاءه درجة التصنيف الائتماني متضمنة  اتجاه التصنيف ومشاهدة التصنيف</a:t>
              </a:r>
              <a:endParaRPr lang="fr-FR" sz="2400" b="1" dirty="0">
                <a:effectLst/>
                <a:latin typeface="Calibri"/>
                <a:ea typeface="Times New Roman"/>
                <a:cs typeface="Arial"/>
              </a:endParaRPr>
            </a:p>
          </p:txBody>
        </p:sp>
        <p:sp>
          <p:nvSpPr>
            <p:cNvPr id="9" name="AutoShape 7"/>
            <p:cNvSpPr>
              <a:spLocks noChangeArrowheads="1"/>
            </p:cNvSpPr>
            <p:nvPr/>
          </p:nvSpPr>
          <p:spPr bwMode="auto">
            <a:xfrm>
              <a:off x="6900" y="4769"/>
              <a:ext cx="1289" cy="184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sz="2000" b="1">
                  <a:effectLst/>
                  <a:latin typeface="Calibri"/>
                  <a:ea typeface="Times New Roman"/>
                  <a:cs typeface="Arial"/>
                </a:rPr>
                <a:t>اخطار المصدر بدرجة التصنيف الائتماني</a:t>
              </a:r>
              <a:endParaRPr lang="fr-FR" sz="2800" b="1">
                <a:effectLst/>
                <a:latin typeface="Calibri"/>
                <a:ea typeface="Times New Roman"/>
                <a:cs typeface="Arial"/>
              </a:endParaRPr>
            </a:p>
          </p:txBody>
        </p:sp>
        <p:sp>
          <p:nvSpPr>
            <p:cNvPr id="10" name="AutoShape 8"/>
            <p:cNvSpPr>
              <a:spLocks noChangeArrowheads="1"/>
            </p:cNvSpPr>
            <p:nvPr/>
          </p:nvSpPr>
          <p:spPr bwMode="auto">
            <a:xfrm>
              <a:off x="8189" y="5502"/>
              <a:ext cx="1676" cy="125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b="1" dirty="0">
                  <a:effectLst/>
                  <a:latin typeface="Calibri"/>
                  <a:ea typeface="Times New Roman"/>
                  <a:cs typeface="Arial"/>
                </a:rPr>
                <a:t>نشر التصنيف الائتماني في اسواق راس المال</a:t>
              </a:r>
              <a:endParaRPr lang="fr-FR" sz="2400" b="1" dirty="0">
                <a:effectLst/>
                <a:latin typeface="Calibri"/>
                <a:ea typeface="Times New Roman"/>
                <a:cs typeface="Arial"/>
              </a:endParaRPr>
            </a:p>
          </p:txBody>
        </p:sp>
        <p:sp>
          <p:nvSpPr>
            <p:cNvPr id="11" name="AutoShape 9"/>
            <p:cNvSpPr>
              <a:spLocks noChangeArrowheads="1"/>
            </p:cNvSpPr>
            <p:nvPr/>
          </p:nvSpPr>
          <p:spPr bwMode="auto">
            <a:xfrm>
              <a:off x="9865" y="5672"/>
              <a:ext cx="1985" cy="108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15000"/>
                </a:lnSpc>
                <a:spcAft>
                  <a:spcPts val="1000"/>
                </a:spcAft>
              </a:pPr>
              <a:r>
                <a:rPr lang="ar-DZ" b="1" dirty="0">
                  <a:effectLst/>
                  <a:latin typeface="Calibri"/>
                  <a:ea typeface="Times New Roman"/>
                  <a:cs typeface="Arial"/>
                </a:rPr>
                <a:t>مراقبة التصنيف الائتماني من طرف لجنة الائتمان</a:t>
              </a:r>
              <a:endParaRPr lang="fr-FR" b="1" dirty="0">
                <a:effectLst/>
                <a:latin typeface="Calibri"/>
                <a:ea typeface="Times New Roman"/>
                <a:cs typeface="Arial"/>
              </a:endParaRPr>
            </a:p>
          </p:txBody>
        </p:sp>
        <p:sp>
          <p:nvSpPr>
            <p:cNvPr id="12" name="AutoShape 10"/>
            <p:cNvSpPr>
              <a:spLocks noChangeArrowheads="1"/>
            </p:cNvSpPr>
            <p:nvPr/>
          </p:nvSpPr>
          <p:spPr bwMode="auto">
            <a:xfrm>
              <a:off x="1115" y="2583"/>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sp>
          <p:nvSpPr>
            <p:cNvPr id="13" name="AutoShape 11"/>
            <p:cNvSpPr>
              <a:spLocks noChangeArrowheads="1"/>
            </p:cNvSpPr>
            <p:nvPr/>
          </p:nvSpPr>
          <p:spPr bwMode="auto">
            <a:xfrm>
              <a:off x="4341" y="3260"/>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sp>
          <p:nvSpPr>
            <p:cNvPr id="14" name="AutoShape 12"/>
            <p:cNvSpPr>
              <a:spLocks noChangeArrowheads="1"/>
            </p:cNvSpPr>
            <p:nvPr/>
          </p:nvSpPr>
          <p:spPr bwMode="auto">
            <a:xfrm>
              <a:off x="6458" y="3570"/>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sp>
          <p:nvSpPr>
            <p:cNvPr id="15" name="AutoShape 13"/>
            <p:cNvSpPr>
              <a:spLocks noChangeArrowheads="1"/>
            </p:cNvSpPr>
            <p:nvPr/>
          </p:nvSpPr>
          <p:spPr bwMode="auto">
            <a:xfrm>
              <a:off x="7801" y="4392"/>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sp>
          <p:nvSpPr>
            <p:cNvPr id="16" name="AutoShape 14"/>
            <p:cNvSpPr>
              <a:spLocks noChangeArrowheads="1"/>
            </p:cNvSpPr>
            <p:nvPr/>
          </p:nvSpPr>
          <p:spPr bwMode="auto">
            <a:xfrm>
              <a:off x="9358" y="5125"/>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sp>
          <p:nvSpPr>
            <p:cNvPr id="17" name="AutoShape 15"/>
            <p:cNvSpPr>
              <a:spLocks noChangeArrowheads="1"/>
            </p:cNvSpPr>
            <p:nvPr/>
          </p:nvSpPr>
          <p:spPr bwMode="auto">
            <a:xfrm>
              <a:off x="2467" y="2960"/>
              <a:ext cx="1152" cy="377"/>
            </a:xfrm>
            <a:prstGeom prst="curvedDownArrow">
              <a:avLst>
                <a:gd name="adj1" fmla="val 61114"/>
                <a:gd name="adj2" fmla="val 122228"/>
                <a:gd name="adj3" fmla="val 33333"/>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endParaRPr lang="fr-FR" sz="3200" b="1"/>
            </a:p>
          </p:txBody>
        </p:sp>
      </p:grpSp>
    </p:spTree>
    <p:extLst>
      <p:ext uri="{BB962C8B-B14F-4D97-AF65-F5344CB8AC3E}">
        <p14:creationId xmlns:p14="http://schemas.microsoft.com/office/powerpoint/2010/main" val="21811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marL="137160" indent="0" algn="r" rtl="1">
              <a:buNone/>
            </a:pPr>
            <a:r>
              <a:rPr lang="ar-DZ" sz="4000" dirty="0"/>
              <a:t>يتم اتخاذ قرار التصنيف الائتماني بالاستناد الن منهجيات معدة مسبقا لكل نوع من انواع التصنيف الائتماني مثل منهجية التصنيف الائتماني السيادي ومنهجية التصنيف الائتماني للمصارف ويتم تطوير هذه المنهجيات باستمرار لتتلاءم مع التطورات الاقتصادية الحاصلة لتعكس بدقة درجة الملاءة المالية، كما تملك وكالات التصنيف الائتماني الحق في سحب اي تصنيف ائتماني صادر منها في اي وقت وذلك في حال غياب المعلومات الكافية لاتخاذ القرار المناسب واعطاء درجة التصنيف الائتماني الملائمة اي لم يعد الاصدار مصنفا من قبل وكالات التصنيف .</a:t>
            </a:r>
            <a:endParaRPr lang="fr-FR" sz="4000" dirty="0"/>
          </a:p>
        </p:txBody>
      </p:sp>
    </p:spTree>
    <p:extLst>
      <p:ext uri="{BB962C8B-B14F-4D97-AF65-F5344CB8AC3E}">
        <p14:creationId xmlns:p14="http://schemas.microsoft.com/office/powerpoint/2010/main" val="564199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62</TotalTime>
  <Words>1023</Words>
  <Application>Microsoft Office PowerPoint</Application>
  <PresentationFormat>Affichage à l'écran (4:3)</PresentationFormat>
  <Paragraphs>53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Apex</vt:lpstr>
      <vt:lpstr>رابعا : درجات التصنيف الائتماني وترميزاها </vt:lpstr>
      <vt:lpstr>درجات التصنيف الائتماني حسب الفترة الزمنية </vt:lpstr>
      <vt:lpstr>Présentation PowerPoint</vt:lpstr>
      <vt:lpstr>Présentation PowerPoint</vt:lpstr>
      <vt:lpstr>Présentation PowerPoint</vt:lpstr>
      <vt:lpstr>خامسا: التصنيف الائتماني للولايات المتحدة الأمريكية </vt:lpstr>
      <vt:lpstr>تطور التصنيف الائتماني للولايات المتحدة الأمريكية من 1949 الى 2016</vt:lpstr>
      <vt:lpstr>سادسا: مراحل عملية التصنيف الائتماني </vt:lpstr>
      <vt:lpstr>Présentation PowerPoint</vt:lpstr>
      <vt:lpstr>سابعا: منهجية التصنيف الائتماني السيادي</vt:lpstr>
      <vt:lpstr>Présentation PowerPoint</vt:lpstr>
      <vt:lpstr>محددات التصنيف الائتماني السيادي : ان محددات التصنيف الائتماني السيادي هي المتغيرات التفسيرية التي تؤثر على قدرة ورغبة الدولة في خدمة ديونها الخارجية وهى: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رابعا : درجات التصنيف الائتماني وترميزاها </dc:title>
  <dc:creator>Khalil</dc:creator>
  <cp:lastModifiedBy>Khalil</cp:lastModifiedBy>
  <cp:revision>10</cp:revision>
  <dcterms:created xsi:type="dcterms:W3CDTF">2019-10-27T07:26:00Z</dcterms:created>
  <dcterms:modified xsi:type="dcterms:W3CDTF">2019-10-27T21:43:28Z</dcterms:modified>
</cp:coreProperties>
</file>