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0" r:id="rId2"/>
    <p:sldId id="335" r:id="rId3"/>
    <p:sldId id="334" r:id="rId4"/>
    <p:sldId id="311" r:id="rId5"/>
    <p:sldId id="358" r:id="rId6"/>
    <p:sldId id="359" r:id="rId7"/>
    <p:sldId id="361" r:id="rId8"/>
    <p:sldId id="362" r:id="rId9"/>
    <p:sldId id="363" r:id="rId10"/>
    <p:sldId id="371" r:id="rId11"/>
    <p:sldId id="372" r:id="rId12"/>
    <p:sldId id="373" r:id="rId13"/>
    <p:sldId id="364" r:id="rId14"/>
    <p:sldId id="365" r:id="rId15"/>
    <p:sldId id="366" r:id="rId16"/>
    <p:sldId id="367" r:id="rId17"/>
    <p:sldId id="368" r:id="rId18"/>
    <p:sldId id="374" r:id="rId19"/>
    <p:sldId id="369" r:id="rId20"/>
  </p:sldIdLst>
  <p:sldSz cx="9906000" cy="6858000" type="A4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1A25"/>
    <a:srgbClr val="FF3300"/>
    <a:srgbClr val="013E36"/>
    <a:srgbClr val="3B84AF"/>
    <a:srgbClr val="D9791B"/>
    <a:srgbClr val="009900"/>
    <a:srgbClr val="AD9968"/>
    <a:srgbClr val="00263A"/>
    <a:srgbClr val="70925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4" autoAdjust="0"/>
  </p:normalViewPr>
  <p:slideViewPr>
    <p:cSldViewPr>
      <p:cViewPr varScale="1">
        <p:scale>
          <a:sx n="62" d="100"/>
          <a:sy n="62" d="100"/>
        </p:scale>
        <p:origin x="1236" y="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B5CE1D-9A7D-4D00-832B-AB80E83F9F84}" type="datetimeFigureOut">
              <a:rPr lang="en-US"/>
              <a:pPr>
                <a:defRPr/>
              </a:pPr>
              <a:t>12/25/2020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E2321-BEA1-483A-B63E-43351015782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47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85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53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96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36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592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91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18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589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19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6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58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85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699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90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79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4" name="Rectangle 9"/>
          <p:cNvSpPr/>
          <p:nvPr/>
        </p:nvSpPr>
        <p:spPr>
          <a:xfrm>
            <a:off x="0" y="2133600"/>
            <a:ext cx="74295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>
          <a:xfrm>
            <a:off x="9163050" y="2133600"/>
            <a:ext cx="74295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 algn="ctr">
              <a:defRPr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2D931-4EC8-4CD2-97D6-9D3F541B751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D026-1D84-4E55-B04D-2B54F501D56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11"/>
          <p:cNvCxnSpPr/>
          <p:nvPr/>
        </p:nvCxnSpPr>
        <p:spPr>
          <a:xfrm>
            <a:off x="415925" y="1365250"/>
            <a:ext cx="9296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2"/>
          <p:cNvSpPr/>
          <p:nvPr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baseline="0"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1pPr>
            <a:lvl2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2pPr>
            <a:lvl3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3pPr>
            <a:lvl4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4pPr>
            <a:lvl5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11"/>
          <p:cNvCxnSpPr/>
          <p:nvPr/>
        </p:nvCxnSpPr>
        <p:spPr>
          <a:xfrm>
            <a:off x="415925" y="1365250"/>
            <a:ext cx="9296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2"/>
          <p:cNvSpPr/>
          <p:nvPr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5025242" y="1600201"/>
            <a:ext cx="4389120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389120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0D710-FEE9-4DD8-AEED-EBF044EACAB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81FE-95EB-43BB-90BC-9DFA564FD6C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EG"/>
              <a:t>العنوان الرئيسي</a:t>
            </a:r>
            <a:endParaRPr 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EG" dirty="0"/>
              <a:t>المحتوى المستوى الأول</a:t>
            </a:r>
            <a:endParaRPr lang="en-US" dirty="0"/>
          </a:p>
          <a:p>
            <a:pPr lvl="1"/>
            <a:r>
              <a:rPr lang="ar-EG" dirty="0"/>
              <a:t>المحتوى المستوى الثاني</a:t>
            </a:r>
            <a:endParaRPr lang="en-US" dirty="0"/>
          </a:p>
          <a:p>
            <a:pPr lvl="2"/>
            <a:r>
              <a:rPr lang="ar-EG" dirty="0"/>
              <a:t>المحتوى المستوى الثالث</a:t>
            </a:r>
            <a:endParaRPr lang="en-US" dirty="0"/>
          </a:p>
          <a:p>
            <a:pPr lvl="3"/>
            <a:r>
              <a:rPr lang="ar-EG" dirty="0"/>
              <a:t>المحتوى المستوى الرابع</a:t>
            </a:r>
            <a:endParaRPr lang="en-US" dirty="0"/>
          </a:p>
          <a:p>
            <a:pPr lvl="4"/>
            <a:r>
              <a:rPr lang="ar-EG" dirty="0"/>
              <a:t>المحتوى المستوى الخامس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324600"/>
            <a:ext cx="9906000" cy="5334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6376988"/>
            <a:ext cx="5715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781800" y="6519446"/>
            <a:ext cx="1928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King Faisal University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7050442" y="6290846"/>
            <a:ext cx="14077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bg1"/>
                </a:solidFill>
                <a:latin typeface="+mn-lt"/>
                <a:cs typeface="+mn-cs"/>
              </a:rPr>
              <a:t>جامعة الملك فيصل</a:t>
            </a:r>
            <a:endParaRPr lang="en-US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4" y="5964270"/>
            <a:ext cx="838200" cy="71247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914400" y="6581001"/>
            <a:ext cx="3116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Deanship of E-Learning and Distance Education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1183042" y="6290846"/>
            <a:ext cx="27959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bg1"/>
                </a:solidFill>
                <a:latin typeface="+mn-lt"/>
                <a:cs typeface="+mn-cs"/>
              </a:rPr>
              <a:t>عمادة التعلم</a:t>
            </a:r>
            <a:r>
              <a:rPr lang="ar-SA" sz="1600" b="1" baseline="0" dirty="0">
                <a:solidFill>
                  <a:schemeClr val="bg1"/>
                </a:solidFill>
                <a:latin typeface="+mn-lt"/>
                <a:cs typeface="+mn-cs"/>
              </a:rPr>
              <a:t> الإلكتروني والتعليم عن بعد</a:t>
            </a:r>
            <a:endParaRPr lang="en-US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64" r:id="rId3"/>
    <p:sldLayoutId id="214748377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r" rtl="1" eaLnBrk="1" fontAlgn="base" hangingPunct="1">
        <a:spcBef>
          <a:spcPct val="0"/>
        </a:spcBef>
        <a:spcAft>
          <a:spcPct val="0"/>
        </a:spcAft>
        <a:defRPr sz="4400" kern="1200">
          <a:solidFill>
            <a:srgbClr val="AD9968"/>
          </a:solidFill>
          <a:latin typeface="+mj-lt"/>
          <a:ea typeface="+mj-ea"/>
          <a:cs typeface="Arial" charset="0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3E36"/>
          </a:solidFill>
          <a:latin typeface="+mn-lt"/>
          <a:ea typeface="+mn-ea"/>
          <a:cs typeface="Arial" charset="0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13E36"/>
          </a:solidFill>
          <a:latin typeface="+mn-lt"/>
          <a:ea typeface="+mn-ea"/>
          <a:cs typeface="Arial" charset="0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13E36"/>
          </a:solidFill>
          <a:latin typeface="+mn-lt"/>
          <a:ea typeface="+mn-ea"/>
          <a:cs typeface="Arial" charset="0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ctrTitle"/>
          </p:nvPr>
        </p:nvSpPr>
        <p:spPr>
          <a:xfrm>
            <a:off x="1028564" y="2880642"/>
            <a:ext cx="8136904" cy="1470025"/>
          </a:xfrm>
        </p:spPr>
        <p:txBody>
          <a:bodyPr/>
          <a:lstStyle/>
          <a:p>
            <a:r>
              <a:rPr lang="ar-SA" sz="5400" b="1" dirty="0">
                <a:solidFill>
                  <a:srgbClr val="7030A0"/>
                </a:solidFill>
                <a:cs typeface="Akhbar MT" pitchFamily="2" charset="-78"/>
              </a:rPr>
              <a:t>قياس المتغيرات..</a:t>
            </a:r>
            <a:br>
              <a:rPr lang="ar-SA" sz="5400" b="1" dirty="0">
                <a:solidFill>
                  <a:srgbClr val="7030A0"/>
                </a:solidFill>
                <a:cs typeface="Akhbar MT" pitchFamily="2" charset="-78"/>
              </a:rPr>
            </a:br>
            <a:r>
              <a:rPr lang="ar-SA" sz="5400" b="1" dirty="0">
                <a:solidFill>
                  <a:srgbClr val="7030A0"/>
                </a:solidFill>
                <a:cs typeface="Akhbar MT" pitchFamily="2" charset="-78"/>
              </a:rPr>
              <a:t>التعريف الاجرائي و المقاييس                </a:t>
            </a:r>
            <a:endParaRPr lang="en-US" sz="5400" spc="-15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7" name="Subtitle 5"/>
          <p:cNvSpPr txBox="1">
            <a:spLocks/>
          </p:cNvSpPr>
          <p:nvPr/>
        </p:nvSpPr>
        <p:spPr bwMode="auto">
          <a:xfrm>
            <a:off x="2360712" y="1944254"/>
            <a:ext cx="547260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ar-SA" sz="4000" b="1" spc="50" dirty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المحاضرة </a:t>
            </a:r>
            <a:r>
              <a:rPr lang="ar-DZ" sz="4000" b="1" spc="50" dirty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الثامنة</a:t>
            </a:r>
            <a:endParaRPr lang="en-US" sz="4000" b="1" spc="50" dirty="0">
              <a:ln w="11430"/>
              <a:solidFill>
                <a:srgbClr val="013E3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64623" y="4891843"/>
            <a:ext cx="3664785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2400" b="1" dirty="0">
                <a:highlight>
                  <a:srgbClr val="AB1A25"/>
                </a:highlight>
                <a:cs typeface="Akhbar MT" pitchFamily="2" charset="-78"/>
              </a:rPr>
              <a:t>(كتاب </a:t>
            </a:r>
            <a:r>
              <a:rPr lang="ar-DZ" sz="2400" b="1" dirty="0">
                <a:highlight>
                  <a:srgbClr val="AB1A25"/>
                </a:highlight>
                <a:cs typeface="Akhbar MT" pitchFamily="2" charset="-78"/>
              </a:rPr>
              <a:t>اوما سيكاران </a:t>
            </a:r>
            <a:r>
              <a:rPr lang="ar-SA" sz="2400" b="1" dirty="0">
                <a:highlight>
                  <a:srgbClr val="AB1A25"/>
                </a:highlight>
                <a:cs typeface="Akhbar MT" pitchFamily="2" charset="-78"/>
              </a:rPr>
              <a:t>ص </a:t>
            </a:r>
            <a:r>
              <a:rPr lang="ar-SA" b="1" dirty="0">
                <a:highlight>
                  <a:srgbClr val="AB1A25"/>
                </a:highlight>
                <a:cs typeface="Akhbar MT" pitchFamily="2" charset="-78"/>
              </a:rPr>
              <a:t>253-279</a:t>
            </a:r>
            <a:r>
              <a:rPr lang="ar-SA" sz="2400" b="1" dirty="0">
                <a:highlight>
                  <a:srgbClr val="AB1A25"/>
                </a:highlight>
                <a:cs typeface="Akhbar MT" pitchFamily="2" charset="-78"/>
              </a:rPr>
              <a:t>)</a:t>
            </a:r>
            <a:endParaRPr lang="ar-SA" dirty="0">
              <a:highlight>
                <a:srgbClr val="AB1A25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E8F9EE-5EFA-4FA8-B3D6-98AF5254A707}"/>
              </a:ext>
            </a:extLst>
          </p:cNvPr>
          <p:cNvSpPr/>
          <p:nvPr/>
        </p:nvSpPr>
        <p:spPr>
          <a:xfrm>
            <a:off x="264857" y="5871300"/>
            <a:ext cx="9376286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ar-DZ" sz="2000" b="1" dirty="0">
                <a:highlight>
                  <a:srgbClr val="FFFF00"/>
                </a:highlight>
                <a:cs typeface="Akhbar MT" pitchFamily="2" charset="-78"/>
              </a:rPr>
              <a:t>د دبلة فاتح 2020- 2021 موجهة لطلبة الماستر 2 ادارة موارد بشرية، مقاولاتية وادارة استراتيجية للمنظمات</a:t>
            </a:r>
            <a:endParaRPr lang="en-GB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72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7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464" y="1628800"/>
            <a:ext cx="922243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ar-SA" sz="2800" b="1" dirty="0">
                <a:cs typeface="Akhbar MT" pitchFamily="2" charset="-78"/>
              </a:rPr>
              <a:t>اذا يمكن وضع التعريف الاجرائي للمفهوم  عن طريق تخفيض مستوى التجريد الذي يشتمل عليه المفهوم الى مستوى السلوك البشري الممكن ملاحظته.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043" y="2924944"/>
            <a:ext cx="922243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ar-SA" sz="2800" b="1" dirty="0">
                <a:cs typeface="Akhbar MT" pitchFamily="2" charset="-78"/>
              </a:rPr>
              <a:t>وبالتالي وضع مقياس جيد لقياس المفهوم ويمكن تطبيقه في مجالات عديدة (التعليم، الادارات الحكومية، منظمات الأعمال...)</a:t>
            </a:r>
          </a:p>
        </p:txBody>
      </p:sp>
      <p:sp>
        <p:nvSpPr>
          <p:cNvPr id="7" name="TextBox 6"/>
          <p:cNvSpPr txBox="1"/>
          <p:nvPr/>
        </p:nvSpPr>
        <p:spPr>
          <a:xfrm rot="20826669">
            <a:off x="299312" y="424257"/>
            <a:ext cx="4451826" cy="101566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000" b="1" dirty="0">
                <a:cs typeface="Akhbar MT" pitchFamily="2" charset="-78"/>
              </a:rPr>
              <a:t>قياس المتغيرات عن طريق قياس السلوكيات المرتبطة بها</a:t>
            </a:r>
            <a:endParaRPr lang="ar-DZ" sz="2000" b="1" dirty="0">
              <a:cs typeface="Akhbar MT" pitchFamily="2" charset="-78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ar-SA" sz="20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07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11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0512" y="764704"/>
            <a:ext cx="8675534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400" b="1" dirty="0">
                <a:cs typeface="Akhbar MT" pitchFamily="2" charset="-78"/>
              </a:rPr>
              <a:t>الحصول على إجابات لهذه الأسئلة يمثل احدى طرق قياس قوة الحافز لدى العاملين: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540" y="2244846"/>
            <a:ext cx="8675534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ar-SA" sz="2800" dirty="0">
                <a:cs typeface="Akhbar MT" pitchFamily="2" charset="-78"/>
              </a:rPr>
              <a:t>لأي مدى يمكنك أن تلزم نفسك بإنجاز عمل معين في الوقت المحدد؟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ar-SA" sz="2800" dirty="0">
                <a:cs typeface="Akhbar MT" pitchFamily="2" charset="-78"/>
              </a:rPr>
              <a:t>لأي مدى يمكنك اهمال أمورك الشخصية نظرا لانشغالك بالعمل؟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ar-SA" sz="2800" dirty="0">
                <a:cs typeface="Akhbar MT" pitchFamily="2" charset="-78"/>
              </a:rPr>
              <a:t>هل يتكرر تفكيرك بالعمل كثيرا و أنت بالبيت؟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ar-SA" sz="2800" dirty="0">
                <a:cs typeface="Akhbar MT" pitchFamily="2" charset="-78"/>
              </a:rPr>
              <a:t>لأي مدى تشعر بالإحباط اذا لم تحقق الأهداف التي وضعتها لنفسك؟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ar-SA" sz="2800" dirty="0">
                <a:cs typeface="Akhbar MT" pitchFamily="2" charset="-78"/>
              </a:rPr>
              <a:t>لأي مدى تفضل أن تعمل منفردا بدلا من مشاركة الاخرين؟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ar-SA" sz="2800" dirty="0">
                <a:cs typeface="Akhbar MT" pitchFamily="2" charset="-78"/>
              </a:rPr>
              <a:t>كم مرة حاولت فيها الحصول على معلومات عن أدائك من  رئيسك في الثلاث أشهر الأخيرة؟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ar-SA" sz="2800" b="1" dirty="0">
              <a:cs typeface="Akhbar MT" pitchFamily="2" charset="-78"/>
            </a:endParaRPr>
          </a:p>
        </p:txBody>
      </p:sp>
      <p:sp>
        <p:nvSpPr>
          <p:cNvPr id="2" name="Bent-Up Arrow 1"/>
          <p:cNvSpPr/>
          <p:nvPr/>
        </p:nvSpPr>
        <p:spPr>
          <a:xfrm rot="16200000" flipH="1">
            <a:off x="7795886" y="2132854"/>
            <a:ext cx="1872206" cy="1008114"/>
          </a:xfrm>
          <a:prstGeom prst="bentUp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3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4728" y="1734240"/>
            <a:ext cx="4451826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000" b="1" dirty="0">
                <a:cs typeface="Akhbar MT" pitchFamily="2" charset="-78"/>
              </a:rPr>
              <a:t>مع ضرورة وضع مقياس مدرج مرفق بها</a:t>
            </a:r>
          </a:p>
        </p:txBody>
      </p:sp>
    </p:spTree>
    <p:extLst>
      <p:ext uri="{BB962C8B-B14F-4D97-AF65-F5344CB8AC3E}">
        <p14:creationId xmlns:p14="http://schemas.microsoft.com/office/powerpoint/2010/main" val="373680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12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64768" y="620688"/>
            <a:ext cx="3533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ar-SA" sz="3200" b="1" dirty="0">
                <a:cs typeface="Akhbar MT" pitchFamily="2" charset="-78"/>
              </a:rPr>
              <a:t>مثال </a:t>
            </a:r>
            <a:r>
              <a:rPr lang="ar-SA" sz="2400" b="1" dirty="0">
                <a:cs typeface="Akhbar MT" pitchFamily="2" charset="-78"/>
              </a:rPr>
              <a:t>02 </a:t>
            </a:r>
            <a:r>
              <a:rPr lang="ar-SA" sz="3200" b="1" dirty="0">
                <a:cs typeface="Akhbar MT" pitchFamily="2" charset="-78"/>
              </a:rPr>
              <a:t>لقياس مفهوم التعليم</a:t>
            </a:r>
          </a:p>
        </p:txBody>
      </p:sp>
      <p:sp>
        <p:nvSpPr>
          <p:cNvPr id="7" name="Oval 6"/>
          <p:cNvSpPr/>
          <p:nvPr/>
        </p:nvSpPr>
        <p:spPr>
          <a:xfrm>
            <a:off x="3754989" y="1446880"/>
            <a:ext cx="1944216" cy="108012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13E36"/>
                </a:solidFill>
              </a:rPr>
              <a:t>التعليم</a:t>
            </a:r>
            <a:endParaRPr lang="en-US" sz="2400" b="1" dirty="0">
              <a:solidFill>
                <a:srgbClr val="013E36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16096" y="3404626"/>
            <a:ext cx="1944216" cy="792088"/>
          </a:xfrm>
          <a:prstGeom prst="roundRect">
            <a:avLst/>
          </a:prstGeom>
          <a:ln>
            <a:solidFill>
              <a:srgbClr val="013E3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التطبيق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23192" y="3418982"/>
            <a:ext cx="1944216" cy="79208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التذكر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549431" y="3363111"/>
            <a:ext cx="1944216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الفهم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545287" y="4766247"/>
            <a:ext cx="1150873" cy="1300677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70C0"/>
                </a:solidFill>
              </a:rPr>
              <a:t>إعطاء إجابة صحيحة للأسئلة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375122" y="4764754"/>
            <a:ext cx="1110827" cy="130217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70C0"/>
                </a:solidFill>
              </a:rPr>
              <a:t>إعطاء امثلة مناسبة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326545" y="4775201"/>
            <a:ext cx="1295822" cy="1291723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600" b="1" dirty="0">
                <a:solidFill>
                  <a:srgbClr val="0070C0"/>
                </a:solidFill>
              </a:rPr>
              <a:t>تذكر ما تعلمه بعد مضي بعض الوقت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70557" y="4715272"/>
            <a:ext cx="1315570" cy="130601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400" b="1" dirty="0">
                <a:solidFill>
                  <a:srgbClr val="0070C0"/>
                </a:solidFill>
              </a:rPr>
              <a:t>تحقيق التكامل بين مختلف المواد التي تعلمها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88791" y="1441394"/>
            <a:ext cx="435480" cy="43204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6997774" y="2869823"/>
            <a:ext cx="645647" cy="4320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D1</a:t>
            </a:r>
          </a:p>
        </p:txBody>
      </p:sp>
      <p:sp>
        <p:nvSpPr>
          <p:cNvPr id="18" name="Oval 17"/>
          <p:cNvSpPr/>
          <p:nvPr/>
        </p:nvSpPr>
        <p:spPr>
          <a:xfrm>
            <a:off x="4545087" y="2931063"/>
            <a:ext cx="645647" cy="4320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D2</a:t>
            </a:r>
          </a:p>
        </p:txBody>
      </p:sp>
      <p:sp>
        <p:nvSpPr>
          <p:cNvPr id="19" name="Oval 18"/>
          <p:cNvSpPr/>
          <p:nvPr/>
        </p:nvSpPr>
        <p:spPr>
          <a:xfrm>
            <a:off x="1703943" y="2939108"/>
            <a:ext cx="645647" cy="4320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D4</a:t>
            </a:r>
          </a:p>
        </p:txBody>
      </p:sp>
      <p:sp>
        <p:nvSpPr>
          <p:cNvPr id="20" name="Oval 19"/>
          <p:cNvSpPr/>
          <p:nvPr/>
        </p:nvSpPr>
        <p:spPr>
          <a:xfrm>
            <a:off x="7607176" y="4419195"/>
            <a:ext cx="446468" cy="296078"/>
          </a:xfrm>
          <a:prstGeom prst="ellipse">
            <a:avLst/>
          </a:prstGeom>
          <a:solidFill>
            <a:schemeClr val="accent6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21" name="Oval 20"/>
          <p:cNvSpPr/>
          <p:nvPr/>
        </p:nvSpPr>
        <p:spPr>
          <a:xfrm>
            <a:off x="6752667" y="4407279"/>
            <a:ext cx="446468" cy="296078"/>
          </a:xfrm>
          <a:prstGeom prst="ellipse">
            <a:avLst/>
          </a:prstGeom>
          <a:solidFill>
            <a:schemeClr val="accent6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22" name="Straight Connector 21"/>
          <p:cNvCxnSpPr>
            <a:stCxn id="7" idx="6"/>
            <a:endCxn id="17" idx="1"/>
          </p:cNvCxnSpPr>
          <p:nvPr/>
        </p:nvCxnSpPr>
        <p:spPr>
          <a:xfrm>
            <a:off x="5699205" y="1986940"/>
            <a:ext cx="1393122" cy="9461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8" idx="0"/>
          </p:cNvCxnSpPr>
          <p:nvPr/>
        </p:nvCxnSpPr>
        <p:spPr>
          <a:xfrm>
            <a:off x="4780189" y="2510245"/>
            <a:ext cx="87722" cy="4208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3"/>
            <a:endCxn id="19" idx="7"/>
          </p:cNvCxnSpPr>
          <p:nvPr/>
        </p:nvCxnSpPr>
        <p:spPr>
          <a:xfrm flipH="1">
            <a:off x="2255037" y="2368820"/>
            <a:ext cx="1784676" cy="6335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1" idx="7"/>
          </p:cNvCxnSpPr>
          <p:nvPr/>
        </p:nvCxnSpPr>
        <p:spPr>
          <a:xfrm flipH="1">
            <a:off x="7133751" y="4188487"/>
            <a:ext cx="195513" cy="262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0" idx="0"/>
          </p:cNvCxnSpPr>
          <p:nvPr/>
        </p:nvCxnSpPr>
        <p:spPr>
          <a:xfrm>
            <a:off x="7545288" y="4168829"/>
            <a:ext cx="285122" cy="250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4"/>
          </p:cNvCxnSpPr>
          <p:nvPr/>
        </p:nvCxnSpPr>
        <p:spPr>
          <a:xfrm>
            <a:off x="7830410" y="4715273"/>
            <a:ext cx="0" cy="49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2" idx="0"/>
          </p:cNvCxnSpPr>
          <p:nvPr/>
        </p:nvCxnSpPr>
        <p:spPr>
          <a:xfrm flipH="1">
            <a:off x="6930536" y="4696136"/>
            <a:ext cx="45366" cy="686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763809" y="4449224"/>
            <a:ext cx="446468" cy="296078"/>
          </a:xfrm>
          <a:prstGeom prst="ellipse">
            <a:avLst/>
          </a:prstGeom>
          <a:solidFill>
            <a:schemeClr val="accent6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981631" y="4211070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845555" y="4371509"/>
            <a:ext cx="446468" cy="296078"/>
          </a:xfrm>
          <a:prstGeom prst="ellipse">
            <a:avLst/>
          </a:prstGeom>
          <a:solidFill>
            <a:schemeClr val="accent6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648744" y="4218523"/>
            <a:ext cx="216024" cy="230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1060186" y="4355419"/>
            <a:ext cx="446468" cy="296078"/>
          </a:xfrm>
          <a:prstGeom prst="ellipse">
            <a:avLst/>
          </a:prstGeom>
          <a:solidFill>
            <a:schemeClr val="accent6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36" name="Straight Arrow Connector 35"/>
          <p:cNvCxnSpPr>
            <a:endCxn id="35" idx="7"/>
          </p:cNvCxnSpPr>
          <p:nvPr/>
        </p:nvCxnSpPr>
        <p:spPr>
          <a:xfrm flipH="1">
            <a:off x="1441270" y="4236042"/>
            <a:ext cx="343378" cy="162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2525385" y="4740013"/>
            <a:ext cx="1229604" cy="13269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400" b="1" dirty="0">
                <a:solidFill>
                  <a:srgbClr val="0070C0"/>
                </a:solidFill>
              </a:rPr>
              <a:t>حل المشاكل أو التمارين- استخدام ما فهمه وتذكره</a:t>
            </a:r>
            <a:endParaRPr lang="en-US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8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9" grpId="0" animBg="1"/>
      <p:bldP spid="33" grpId="0" animBg="1"/>
      <p:bldP spid="35" grpId="0" animBg="1"/>
      <p:bldP spid="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13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76936" y="404664"/>
            <a:ext cx="4931118" cy="769441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r>
              <a:rPr lang="ar-SA" sz="4400" b="1" dirty="0">
                <a:cs typeface="Akhbar MT" pitchFamily="2" charset="-78"/>
              </a:rPr>
              <a:t>3. المقاييس  </a:t>
            </a:r>
            <a:r>
              <a:rPr lang="en-US" sz="3600" b="1" dirty="0">
                <a:cs typeface="Akhbar MT" pitchFamily="2" charset="-78"/>
              </a:rPr>
              <a:t>Scales</a:t>
            </a:r>
            <a:endParaRPr lang="ar-SA" sz="3600" b="1" dirty="0">
              <a:cs typeface="Akhbar MT" pitchFamily="2" charset="-78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200472" y="1772816"/>
            <a:ext cx="9259916" cy="936104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ar-SA" sz="3200" b="1" spc="-1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المقياس</a:t>
            </a:r>
            <a:r>
              <a:rPr lang="ar-SA" sz="32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: عبارة عن أداة أو تقنية نستخدمها لنتعرف على مدى اختلاف الأفراد عن بعضهم البعض بالنسبة لمتغيرات مهمة لدراستنا. </a:t>
            </a:r>
          </a:p>
        </p:txBody>
      </p:sp>
      <p:sp>
        <p:nvSpPr>
          <p:cNvPr id="2" name="Rectangle 1"/>
          <p:cNvSpPr/>
          <p:nvPr/>
        </p:nvSpPr>
        <p:spPr>
          <a:xfrm>
            <a:off x="6753200" y="3976459"/>
            <a:ext cx="3060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هناك أربعة أنواع من المقاييس: </a:t>
            </a:r>
            <a:endParaRPr lang="en-US" sz="3200" b="1" dirty="0">
              <a:solidFill>
                <a:srgbClr val="AB1A25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160" y="4025821"/>
            <a:ext cx="4366584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المقاييس الترتيبية  </a:t>
            </a:r>
            <a:r>
              <a:rPr lang="en-US" sz="28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r>
              <a:rPr lang="en-US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Ordinal scales</a:t>
            </a:r>
            <a:endParaRPr lang="en-US" sz="2800" b="1" dirty="0">
              <a:solidFill>
                <a:srgbClr val="AB1A25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75160" y="3356992"/>
            <a:ext cx="4356193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المقاييس الاسمية </a:t>
            </a:r>
            <a:r>
              <a:rPr lang="en-US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Nominal scales</a:t>
            </a:r>
            <a:r>
              <a:rPr lang="ar-SA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endParaRPr lang="en-US" sz="2800" b="1" dirty="0">
              <a:solidFill>
                <a:srgbClr val="AB1A2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75160" y="4688195"/>
            <a:ext cx="4359332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المقاييس الفئوية      </a:t>
            </a:r>
            <a:r>
              <a:rPr lang="en-US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Interval</a:t>
            </a:r>
            <a:r>
              <a:rPr lang="fr-FR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r>
              <a:rPr lang="en-US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scales</a:t>
            </a:r>
            <a:r>
              <a:rPr lang="ar-SA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endParaRPr lang="en-US" sz="2800" b="1" dirty="0">
              <a:solidFill>
                <a:srgbClr val="AB1A25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72020" y="5365432"/>
            <a:ext cx="4362471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المقاييس النسبية         </a:t>
            </a:r>
            <a:r>
              <a:rPr lang="fr-FR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Ratio</a:t>
            </a:r>
            <a:r>
              <a:rPr lang="en-US" sz="2000" b="1" spc="-150" dirty="0">
                <a:solidFill>
                  <a:srgbClr val="AB1A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scales</a:t>
            </a:r>
            <a:endParaRPr lang="en-US" sz="2800" b="1" dirty="0">
              <a:solidFill>
                <a:srgbClr val="AB1A25"/>
              </a:solidFill>
            </a:endParaRPr>
          </a:p>
        </p:txBody>
      </p:sp>
      <p:sp>
        <p:nvSpPr>
          <p:cNvPr id="3" name="Left Arrow 2"/>
          <p:cNvSpPr/>
          <p:nvPr/>
        </p:nvSpPr>
        <p:spPr>
          <a:xfrm>
            <a:off x="6105128" y="3394307"/>
            <a:ext cx="864096" cy="54746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6086175" y="4063135"/>
            <a:ext cx="864096" cy="547460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6086175" y="4732941"/>
            <a:ext cx="864096" cy="5474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>
            <a:off x="6066494" y="5402747"/>
            <a:ext cx="864096" cy="54746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 rot="16200000">
            <a:off x="-156884" y="3952907"/>
            <a:ext cx="1502145" cy="547460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9635399">
            <a:off x="-182238" y="5513522"/>
            <a:ext cx="185682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24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قوة ودقة المقياس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244773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2" grpId="0"/>
      <p:bldP spid="7" grpId="0" animBg="1"/>
      <p:bldP spid="8" grpId="0" animBg="1"/>
      <p:bldP spid="10" grpId="0" animBg="1"/>
      <p:bldP spid="11" grpId="0" animBg="1"/>
      <p:bldP spid="3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14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344488" y="1772816"/>
            <a:ext cx="9115900" cy="576064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تسمح بتوزيع الأشخاص أو الأشياء على مجموعات معينة (تصنيفية)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8704" y="492509"/>
            <a:ext cx="4356193" cy="584775"/>
          </a:xfrm>
          <a:prstGeom prst="rect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32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المقاييس الاسمية </a:t>
            </a:r>
            <a:endParaRPr lang="en-US" sz="3200" b="1" dirty="0"/>
          </a:p>
        </p:txBody>
      </p:sp>
      <p:sp>
        <p:nvSpPr>
          <p:cNvPr id="3" name="Left Arrow 2"/>
          <p:cNvSpPr/>
          <p:nvPr/>
        </p:nvSpPr>
        <p:spPr>
          <a:xfrm>
            <a:off x="6825208" y="505276"/>
            <a:ext cx="864096" cy="54746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481392" y="3392123"/>
            <a:ext cx="1300109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مثال : </a:t>
            </a:r>
            <a:endParaRPr lang="en-US" sz="3600" b="1" dirty="0"/>
          </a:p>
        </p:txBody>
      </p:sp>
      <p:sp>
        <p:nvSpPr>
          <p:cNvPr id="15" name="Rectangle 14"/>
          <p:cNvSpPr/>
          <p:nvPr/>
        </p:nvSpPr>
        <p:spPr>
          <a:xfrm>
            <a:off x="344488" y="3392123"/>
            <a:ext cx="7924361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b="1" dirty="0"/>
              <a:t>توزيع الرجال (01) والنساء (02) ممن شاركوا في البحث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b="1" dirty="0"/>
              <a:t>توزيع المشاركين حسب جنسياتهم.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b="1" dirty="0"/>
              <a:t>من 200 مشارك كان هناك 98 رجل (بنسبة 49</a:t>
            </a:r>
            <a:r>
              <a:rPr lang="fr-FR" sz="2800" b="1" dirty="0"/>
              <a:t>%</a:t>
            </a:r>
            <a:r>
              <a:rPr lang="ar-SA" sz="2800" b="1" dirty="0"/>
              <a:t>) و102 امرأة (بنسبة 51</a:t>
            </a:r>
            <a:r>
              <a:rPr lang="fr-FR" sz="2800" b="1" dirty="0"/>
              <a:t>%</a:t>
            </a:r>
            <a:r>
              <a:rPr lang="ar-SA" sz="2800" b="1" dirty="0"/>
              <a:t>) </a:t>
            </a:r>
          </a:p>
        </p:txBody>
      </p:sp>
      <p:sp>
        <p:nvSpPr>
          <p:cNvPr id="2" name="Rectangle 1"/>
          <p:cNvSpPr/>
          <p:nvPr/>
        </p:nvSpPr>
        <p:spPr>
          <a:xfrm>
            <a:off x="2063902" y="5560378"/>
            <a:ext cx="5077032" cy="461665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400" b="1" dirty="0"/>
              <a:t>يمكن حساب النسب المئوية أو التكرارات فقط</a:t>
            </a:r>
          </a:p>
        </p:txBody>
      </p:sp>
    </p:spTree>
    <p:extLst>
      <p:ext uri="{BB962C8B-B14F-4D97-AF65-F5344CB8AC3E}">
        <p14:creationId xmlns:p14="http://schemas.microsoft.com/office/powerpoint/2010/main" val="25923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animBg="1"/>
      <p:bldP spid="5" grpId="0" animBg="1"/>
      <p:bldP spid="15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15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344488" y="1772816"/>
            <a:ext cx="9115900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بالإضافة الى تصنيف المتغيرات تسمح المقاييس الترتيبية بترتيب المتغيرات بطريقة ذات مغزى.(من الأحسن الى الأسوأ أو من الأول الى الأخير)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8704" y="492509"/>
            <a:ext cx="4356193" cy="584775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32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المقاييس الترتيبية</a:t>
            </a:r>
            <a:endParaRPr lang="en-US" sz="3200" b="1" dirty="0"/>
          </a:p>
        </p:txBody>
      </p:sp>
      <p:sp>
        <p:nvSpPr>
          <p:cNvPr id="3" name="Left Arrow 2"/>
          <p:cNvSpPr/>
          <p:nvPr/>
        </p:nvSpPr>
        <p:spPr>
          <a:xfrm>
            <a:off x="6825208" y="505276"/>
            <a:ext cx="864096" cy="547460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37376" y="2868793"/>
            <a:ext cx="1300109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مثال : </a:t>
            </a:r>
            <a:endParaRPr lang="en-US" sz="3600" b="1" dirty="0"/>
          </a:p>
        </p:txBody>
      </p:sp>
      <p:sp>
        <p:nvSpPr>
          <p:cNvPr id="15" name="Rectangle 14"/>
          <p:cNvSpPr/>
          <p:nvPr/>
        </p:nvSpPr>
        <p:spPr>
          <a:xfrm>
            <a:off x="344488" y="2838016"/>
            <a:ext cx="7892835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000" b="1" dirty="0"/>
              <a:t>رتب الخصائص الاتية لإحدى الوظائف حسب أهميتها بالنسبة لك، حيث يعبر الرقم 01 عن الخاصية الأكثر أهمية ثم 02 وهكذا....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21598"/>
              </p:ext>
            </p:extLst>
          </p:nvPr>
        </p:nvGraphicFramePr>
        <p:xfrm>
          <a:off x="5015182" y="3717032"/>
          <a:ext cx="4595498" cy="2327605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2755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الخصائص الوظيفية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الترتيب وفقا للأهمية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SA" sz="1600" b="1" dirty="0">
                          <a:solidFill>
                            <a:srgbClr val="0070C0"/>
                          </a:solidFill>
                        </a:rPr>
                        <a:t>التفاعل مع الاخرين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03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69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SA" sz="1600" b="1" dirty="0">
                          <a:solidFill>
                            <a:srgbClr val="0070C0"/>
                          </a:solidFill>
                        </a:rPr>
                        <a:t>استخدام عدد من المهارات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05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SA" sz="1600" b="1" dirty="0">
                          <a:solidFill>
                            <a:srgbClr val="0070C0"/>
                          </a:solidFill>
                        </a:rPr>
                        <a:t>أداء عمل كامل من أوله الى أخره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02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SA" sz="1600" b="1" dirty="0">
                          <a:solidFill>
                            <a:srgbClr val="0070C0"/>
                          </a:solidFill>
                        </a:rPr>
                        <a:t>خدمة الأخرين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01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SA" sz="1600" b="1" dirty="0">
                          <a:solidFill>
                            <a:srgbClr val="0070C0"/>
                          </a:solidFill>
                        </a:rPr>
                        <a:t>الاستقلال في</a:t>
                      </a:r>
                      <a:r>
                        <a:rPr lang="ar-SA" sz="1600" b="1" baseline="0" dirty="0">
                          <a:solidFill>
                            <a:srgbClr val="0070C0"/>
                          </a:solidFill>
                        </a:rPr>
                        <a:t> العمل</a:t>
                      </a:r>
                      <a:endParaRPr lang="ar-SA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04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ardrop 5"/>
          <p:cNvSpPr/>
          <p:nvPr/>
        </p:nvSpPr>
        <p:spPr>
          <a:xfrm>
            <a:off x="0" y="3819014"/>
            <a:ext cx="4592960" cy="2448272"/>
          </a:xfrm>
          <a:prstGeom prst="teardrop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تساعد على معرفة النسب (نسبة من يرون أن خاصية معينة هي الأكثر أهمية مثلا... ) بالإضافة للمعلومات حول تصنيف المستجوبين</a:t>
            </a:r>
          </a:p>
          <a:p>
            <a:pPr marL="457200" indent="-287338" algn="ctr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ولكنها لا تعطي معلومات حول الفروقات بين النسب، بين الخاصية الأولى و الثانية مثلا..</a:t>
            </a:r>
          </a:p>
        </p:txBody>
      </p:sp>
    </p:spTree>
    <p:extLst>
      <p:ext uri="{BB962C8B-B14F-4D97-AF65-F5344CB8AC3E}">
        <p14:creationId xmlns:p14="http://schemas.microsoft.com/office/powerpoint/2010/main" val="6132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animBg="1"/>
      <p:bldP spid="5" grpId="0" animBg="1"/>
      <p:bldP spid="1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128464" y="1278630"/>
            <a:ext cx="9400451" cy="114225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تسمح بتصنيف وترتيب وكذلك قياس عمق الاختلاف بين المجموعات.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ترتيب المجموعات الى فئات والقيام ببعض العمليات الرياضية كالمتوسط و الانحراف المعياري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8704" y="492509"/>
            <a:ext cx="4356193" cy="58477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32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المقاييس الفئوية</a:t>
            </a:r>
            <a:endParaRPr lang="en-US" sz="3200" b="1" dirty="0"/>
          </a:p>
        </p:txBody>
      </p:sp>
      <p:sp>
        <p:nvSpPr>
          <p:cNvPr id="3" name="Left Arrow 2"/>
          <p:cNvSpPr/>
          <p:nvPr/>
        </p:nvSpPr>
        <p:spPr>
          <a:xfrm>
            <a:off x="6825208" y="505276"/>
            <a:ext cx="864096" cy="547460"/>
          </a:xfrm>
          <a:prstGeom prst="lef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8464" y="2646782"/>
            <a:ext cx="7924361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400" b="1" dirty="0"/>
              <a:t>نقوم بتحويل المثال السابق في المقياس الترتيبي الى مقياس فئوي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8226255" y="2646782"/>
            <a:ext cx="1299625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400" b="1" dirty="0"/>
              <a:t>مثال :</a:t>
            </a:r>
            <a:endParaRPr lang="en-US" sz="24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097222"/>
              </p:ext>
            </p:extLst>
          </p:nvPr>
        </p:nvGraphicFramePr>
        <p:xfrm>
          <a:off x="157808" y="3334341"/>
          <a:ext cx="9395598" cy="2445936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4010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5078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تعتبر الفرص الأتية</a:t>
                      </a:r>
                      <a:r>
                        <a:rPr lang="ar-SA" sz="1600" baseline="0" dirty="0"/>
                        <a:t> التي توفرها وظيفتي مهمة جدا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غير موافق</a:t>
                      </a:r>
                    </a:p>
                    <a:p>
                      <a:pPr algn="ctr" rtl="1"/>
                      <a:r>
                        <a:rPr lang="ar-SA" sz="1600" dirty="0"/>
                        <a:t> اطلاقا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غير موافق</a:t>
                      </a:r>
                    </a:p>
                    <a:p>
                      <a:pPr algn="ctr" rtl="1"/>
                      <a:r>
                        <a:rPr lang="ar-SA" sz="1600" dirty="0"/>
                        <a:t>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محايد</a:t>
                      </a:r>
                    </a:p>
                    <a:p>
                      <a:pPr algn="ctr" rtl="1"/>
                      <a:r>
                        <a:rPr lang="ar-SA" sz="1600" dirty="0"/>
                        <a:t>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موافق</a:t>
                      </a:r>
                    </a:p>
                    <a:p>
                      <a:pPr algn="ctr" rtl="1"/>
                      <a:r>
                        <a:rPr lang="ar-SA" sz="1600" dirty="0"/>
                        <a:t>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موافق</a:t>
                      </a:r>
                    </a:p>
                    <a:p>
                      <a:pPr algn="ctr" rtl="1"/>
                      <a:r>
                        <a:rPr lang="ar-SA" sz="1600" dirty="0"/>
                        <a:t>جدا(5)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pPr marL="0" indent="0" rtl="1">
                        <a:buFont typeface="+mj-cs"/>
                        <a:buNone/>
                      </a:pPr>
                      <a:r>
                        <a:rPr lang="ar-SA" sz="1400" dirty="0"/>
                        <a:t>أ-  التفاعل مع الاخرين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69">
                <a:tc>
                  <a:txBody>
                    <a:bodyPr/>
                    <a:lstStyle/>
                    <a:p>
                      <a:pPr marL="0" indent="0" rtl="1">
                        <a:buFont typeface="+mj-cs"/>
                        <a:buNone/>
                      </a:pPr>
                      <a:r>
                        <a:rPr lang="ar-SA" sz="1400" dirty="0"/>
                        <a:t>ب- استخدام عدد من المهارات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pPr marL="0" indent="0" rtl="1">
                        <a:buFont typeface="+mj-cs"/>
                        <a:buNone/>
                      </a:pPr>
                      <a:r>
                        <a:rPr lang="ar-SA" sz="1400" dirty="0"/>
                        <a:t>ج- أداء عمل كامل من أوله الى أخره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pPr marL="0" indent="0" rtl="1">
                        <a:buFont typeface="+mj-cs"/>
                        <a:buNone/>
                      </a:pPr>
                      <a:r>
                        <a:rPr lang="ar-SA" sz="1400" dirty="0"/>
                        <a:t>د- خدمة الأخرين (العملاء)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78">
                <a:tc>
                  <a:txBody>
                    <a:bodyPr/>
                    <a:lstStyle/>
                    <a:p>
                      <a:pPr marL="0" indent="0" rtl="1">
                        <a:buFont typeface="+mj-cs"/>
                        <a:buNone/>
                      </a:pPr>
                      <a:r>
                        <a:rPr lang="ar-SA" sz="1400" dirty="0"/>
                        <a:t>هـ- الاستقلال في</a:t>
                      </a:r>
                      <a:r>
                        <a:rPr lang="ar-SA" sz="1400" baseline="0" dirty="0"/>
                        <a:t> العمل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4567575" y="3969399"/>
            <a:ext cx="57606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3296816" y="4316464"/>
            <a:ext cx="57606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2000672" y="4690347"/>
            <a:ext cx="57606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992560" y="5032627"/>
            <a:ext cx="57606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7" name="Oval 16"/>
          <p:cNvSpPr/>
          <p:nvPr/>
        </p:nvSpPr>
        <p:spPr>
          <a:xfrm>
            <a:off x="272480" y="5480744"/>
            <a:ext cx="57606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accent6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2481" y="5862733"/>
            <a:ext cx="9280926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ar-SA" sz="2400" b="1" dirty="0"/>
              <a:t>من أمثلة ذلك : الترمومتر لقياس درجة الحرارة (الفرق بين الدرجات 98.6 و99.6 هو نفسه الفرق بين 104 و105) ولكن المعنى يختلف!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6942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animBg="1"/>
      <p:bldP spid="15" grpId="0" animBg="1"/>
      <p:bldP spid="10" grpId="0" animBg="1"/>
      <p:bldP spid="2" grpId="0" animBg="1"/>
      <p:bldP spid="12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56456" y="1844824"/>
            <a:ext cx="9403932" cy="252028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المقياس الفئوي أقوى من المقاييس الاسمية والترتيبية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بالإضافة للتصنيف و الترتيب فهو يقيس الفروق بين النقاط، ينطلق من </a:t>
            </a: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01 </a:t>
            </a: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وينتهي بـ </a:t>
            </a: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07 </a:t>
            </a: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(لو أضفنا </a:t>
            </a: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06 </a:t>
            </a: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الى نقطة البداية فسينتهي عند </a:t>
            </a:r>
            <a:r>
              <a:rPr lang="ar-SA" sz="20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11 </a:t>
            </a: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ويبقى الفرق هو نفسه بين </a:t>
            </a: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07 </a:t>
            </a: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و</a:t>
            </a: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08 </a:t>
            </a: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وبين</a:t>
            </a: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11</a:t>
            </a: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r>
              <a:rPr lang="ar-SA" sz="24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و10 </a:t>
            </a:r>
            <a:r>
              <a:rPr lang="ar-SA" sz="32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) </a:t>
            </a:r>
            <a:endParaRPr lang="ar-SA" sz="2800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28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الا أنه ليس هناك صفر حقيقي للانطلاق في هذا المقياس يسمح بقياس مدى تناسب الفروق. 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ar-SA" sz="2800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89304" y="766445"/>
            <a:ext cx="14686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u="sng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نلاحظ   أن:</a:t>
            </a:r>
          </a:p>
        </p:txBody>
      </p:sp>
    </p:spTree>
    <p:extLst>
      <p:ext uri="{BB962C8B-B14F-4D97-AF65-F5344CB8AC3E}">
        <p14:creationId xmlns:p14="http://schemas.microsoft.com/office/powerpoint/2010/main" val="247980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346141" y="1539237"/>
            <a:ext cx="9115900" cy="2446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2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تعتبر أقوى المقاييس وأكثرها دقة وهو يشتمل على جميع خصائص المقاييس الأخرى وزيادة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sz="3200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بها الصفر الحقيقي عكس ما هو موجود بالمقاييس الفئوية (البداية التحكمية) و لذلك فهي تستدرك النقص الموجود بالمقاييس الفئوية، لا تقيس فقط الفرق بين نقطتين على المقياس و لكن كذلك تحدد مدى تناسب الفروق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8704" y="492509"/>
            <a:ext cx="4356193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32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المقاييس النسبية</a:t>
            </a:r>
            <a:endParaRPr lang="en-US" sz="3200" b="1" dirty="0"/>
          </a:p>
        </p:txBody>
      </p:sp>
      <p:sp>
        <p:nvSpPr>
          <p:cNvPr id="3" name="Left Arrow 2"/>
          <p:cNvSpPr/>
          <p:nvPr/>
        </p:nvSpPr>
        <p:spPr>
          <a:xfrm>
            <a:off x="6825208" y="505276"/>
            <a:ext cx="864096" cy="54746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409384" y="4255158"/>
            <a:ext cx="1300109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مثال : </a:t>
            </a:r>
            <a:endParaRPr lang="en-US" sz="3600" b="1" dirty="0"/>
          </a:p>
        </p:txBody>
      </p:sp>
      <p:sp>
        <p:nvSpPr>
          <p:cNvPr id="15" name="Rectangle 14"/>
          <p:cNvSpPr/>
          <p:nvPr/>
        </p:nvSpPr>
        <p:spPr>
          <a:xfrm>
            <a:off x="346141" y="4162105"/>
            <a:ext cx="7924361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2000" b="1" dirty="0"/>
              <a:t>الميزان المستخدم للتعرف على أوزان الأشياء الطبيعية (شخصان يزنان على التوالي 250 رطلا و 125 رطلا، اذن  وزن الأول يمثل ضعف وزن الثاني كما أن ضرب الرقمين بأي عدد أو قسمتهما سيحافظ على نفس النسبة بينهما.)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2000" b="1" dirty="0"/>
              <a:t>العمر، الدخل، عدد المنظمات التي عمل بها أحد </a:t>
            </a:r>
            <a:r>
              <a:rPr lang="ar-SA" b="1" dirty="0"/>
              <a:t>العاملين</a:t>
            </a:r>
            <a:r>
              <a:rPr lang="ar-SA" sz="2000" b="1" dirty="0"/>
              <a:t>،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5733381"/>
            <a:ext cx="9873101" cy="40011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2000" b="1" dirty="0"/>
              <a:t>يمكن استخدام الوسط الحسابي والهندسي، الانحراف المعياري، المدى و التباين و معامل الاختلاف لقياس التشتت </a:t>
            </a:r>
          </a:p>
        </p:txBody>
      </p:sp>
    </p:spTree>
    <p:extLst>
      <p:ext uri="{BB962C8B-B14F-4D97-AF65-F5344CB8AC3E}">
        <p14:creationId xmlns:p14="http://schemas.microsoft.com/office/powerpoint/2010/main" val="232001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animBg="1"/>
      <p:bldP spid="5" grpId="0" animBg="1"/>
      <p:bldP spid="15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19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8409384" y="1628800"/>
            <a:ext cx="864096" cy="5474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>
            <a:off x="7041232" y="4379969"/>
            <a:ext cx="864096" cy="54746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6497" y="1657648"/>
            <a:ext cx="7807482" cy="181588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بعض المتغيرات </a:t>
            </a:r>
            <a:r>
              <a:rPr lang="ar-SA" sz="2800" b="1" u="sng" spc="-15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كالنوع </a:t>
            </a:r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: ذكر/ أنثى تقاس</a:t>
            </a:r>
            <a:r>
              <a:rPr lang="ar-SA" sz="2800" b="1" spc="-15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بمقاييس اسمية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والبعض الاخر </a:t>
            </a:r>
            <a:r>
              <a:rPr lang="ar-SA" sz="2800" b="1" u="sng" spc="-15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كدرجة الحرارة </a:t>
            </a:r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يمكن أن تقاس باستخدام </a:t>
            </a:r>
            <a:r>
              <a:rPr lang="ar-SA" sz="2800" b="1" spc="-15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مقاييس اسمية </a:t>
            </a:r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(مرتفعة/ منخفضة) أو </a:t>
            </a:r>
            <a:r>
              <a:rPr lang="ar-SA" sz="2800" b="1" spc="-15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بمقاييس ترتيبية </a:t>
            </a:r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(منخفضه/ متوسطة/مرتفعة) أو باستخدام </a:t>
            </a:r>
            <a:r>
              <a:rPr lang="ar-SA" sz="2800" b="1" spc="-15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مقاييس فئوية </a:t>
            </a:r>
            <a:r>
              <a:rPr lang="ar-SA" sz="2800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باستخدام الترمومتر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1136576" y="4392089"/>
            <a:ext cx="5719251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كلما كان بالإمكان استخدام مقياس أقوى فمن المفضل القيام بذلك.</a:t>
            </a:r>
            <a:endParaRPr lang="ar-DZ" sz="2800" b="1" spc="-15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</a:pP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1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4000" b="1" dirty="0">
                <a:solidFill>
                  <a:srgbClr val="013E36"/>
                </a:solidFill>
              </a:rPr>
              <a:t>محاور و أهداف المحاضرة</a:t>
            </a:r>
            <a:endParaRPr lang="en-US" sz="4000" b="1" dirty="0">
              <a:solidFill>
                <a:srgbClr val="013E36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532403" y="2996952"/>
            <a:ext cx="3884458" cy="20882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r>
              <a:rPr lang="ar-SA" sz="2800" b="1" dirty="0">
                <a:solidFill>
                  <a:srgbClr val="013E36"/>
                </a:solidFill>
                <a:cs typeface="Akhbar MT" pitchFamily="2" charset="-78"/>
              </a:rPr>
              <a:t>مقاييس المتغيرات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800" b="1" dirty="0">
                <a:solidFill>
                  <a:srgbClr val="013E36"/>
                </a:solidFill>
                <a:cs typeface="Akhbar MT" pitchFamily="2" charset="-78"/>
              </a:rPr>
              <a:t>التعريف الاجرائي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800" b="1" dirty="0">
                <a:solidFill>
                  <a:srgbClr val="013E36"/>
                </a:solidFill>
                <a:cs typeface="Akhbar MT" pitchFamily="2" charset="-78"/>
              </a:rPr>
              <a:t>أبعاد و عناصر المفاهيم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800" b="1" dirty="0">
                <a:solidFill>
                  <a:srgbClr val="013E36"/>
                </a:solidFill>
                <a:cs typeface="Akhbar MT" pitchFamily="2" charset="-78"/>
              </a:rPr>
              <a:t>أنواع المقاييس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249144" y="1693032"/>
            <a:ext cx="2592686" cy="360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2800" b="1" dirty="0">
                <a:solidFill>
                  <a:srgbClr val="AB1A25"/>
                </a:solidFill>
              </a:rPr>
              <a:t>محاور المحاضرة</a:t>
            </a:r>
            <a:endParaRPr lang="en-US" sz="2800" b="1" dirty="0">
              <a:solidFill>
                <a:srgbClr val="AB1A25"/>
              </a:solidFill>
            </a:endParaRPr>
          </a:p>
        </p:txBody>
      </p:sp>
      <p:sp>
        <p:nvSpPr>
          <p:cNvPr id="13" name="Diagonal Stripe 12"/>
          <p:cNvSpPr/>
          <p:nvPr/>
        </p:nvSpPr>
        <p:spPr>
          <a:xfrm rot="21438118">
            <a:off x="5014464" y="1435631"/>
            <a:ext cx="166103" cy="3503570"/>
          </a:xfrm>
          <a:prstGeom prst="diagStrip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5400000">
            <a:off x="7376008" y="2107664"/>
            <a:ext cx="638536" cy="97230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521376" y="1628800"/>
            <a:ext cx="2592686" cy="360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2800" b="1" dirty="0">
                <a:solidFill>
                  <a:srgbClr val="3B84AF"/>
                </a:solidFill>
              </a:rPr>
              <a:t>أهداف المحاضرة</a:t>
            </a:r>
            <a:endParaRPr lang="en-US" sz="2800" b="1" dirty="0">
              <a:solidFill>
                <a:srgbClr val="3B84AF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745503" y="2996952"/>
            <a:ext cx="3884458" cy="21720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endParaRPr lang="ar-SA" sz="2400" b="1" dirty="0">
              <a:solidFill>
                <a:srgbClr val="013E36"/>
              </a:solidFill>
              <a:cs typeface="Akhbar MT" pitchFamily="2" charset="-78"/>
            </a:endParaRPr>
          </a:p>
          <a:p>
            <a:pPr marL="342900" indent="-342900" algn="just">
              <a:buFont typeface="+mj-lt"/>
              <a:buAutoNum type="arabicPeriod"/>
            </a:pPr>
            <a:endParaRPr lang="ar-SA" sz="2400" b="1" dirty="0">
              <a:solidFill>
                <a:srgbClr val="013E36"/>
              </a:solidFill>
              <a:cs typeface="Akhbar MT" pitchFamily="2" charset="-78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ar-SA" sz="2800" b="1" dirty="0">
                <a:solidFill>
                  <a:srgbClr val="013E36"/>
                </a:solidFill>
                <a:cs typeface="Akhbar MT" pitchFamily="2" charset="-78"/>
              </a:rPr>
              <a:t>معرفة قياس المتغيرات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800" b="1" dirty="0">
                <a:solidFill>
                  <a:srgbClr val="013E36"/>
                </a:solidFill>
                <a:cs typeface="Akhbar MT" pitchFamily="2" charset="-78"/>
              </a:rPr>
              <a:t>وضع تعريف اجرائي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altLang="en-US" sz="2800" b="1" dirty="0">
                <a:solidFill>
                  <a:srgbClr val="013E36"/>
                </a:solidFill>
                <a:cs typeface="Akhbar MT" pitchFamily="2" charset="-78"/>
              </a:rPr>
              <a:t>التعرف على خصائص مختلف أنواع المقاييس</a:t>
            </a:r>
          </a:p>
          <a:p>
            <a:pPr algn="just"/>
            <a:endParaRPr lang="ar-SA" altLang="en-US" sz="2400" b="1" dirty="0">
              <a:solidFill>
                <a:srgbClr val="013E36"/>
              </a:solidFill>
              <a:cs typeface="Akhbar MT" pitchFamily="2" charset="-78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2400" b="1" dirty="0">
              <a:solidFill>
                <a:srgbClr val="013E36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5400000">
            <a:off x="2401130" y="2014752"/>
            <a:ext cx="638536" cy="972307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134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رقم الشريحة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24100" y="6149975"/>
            <a:ext cx="527050" cy="3365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29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85817" indent="-263776" algn="r">
              <a:spcBef>
                <a:spcPct val="20000"/>
              </a:spcBef>
              <a:buFont typeface="Arial" panose="020B0604020202020204" pitchFamily="34" charset="0"/>
              <a:buChar char="–"/>
              <a:defRPr sz="258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055103" indent="-211021" algn="r">
              <a:spcBef>
                <a:spcPct val="20000"/>
              </a:spcBef>
              <a:buFont typeface="Arial" panose="020B0604020202020204" pitchFamily="34" charset="0"/>
              <a:buChar char="•"/>
              <a:defRPr sz="221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77145" indent="-211021" algn="r">
              <a:spcBef>
                <a:spcPct val="20000"/>
              </a:spcBef>
              <a:buFont typeface="Arial" panose="020B0604020202020204" pitchFamily="34" charset="0"/>
              <a:buChar char="–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899186" indent="-211021" algn="r">
              <a:spcBef>
                <a:spcPct val="20000"/>
              </a:spcBef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321227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743269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165310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587351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CA375F7-40A8-4967-814C-B8ADDFED29A8}" type="slidenum">
              <a:rPr lang="ar-SA" altLang="en-US" sz="1108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en-US" altLang="en-US" sz="1108">
              <a:solidFill>
                <a:schemeClr val="bg1"/>
              </a:solidFill>
            </a:endParaRPr>
          </a:p>
        </p:txBody>
      </p:sp>
      <p:sp>
        <p:nvSpPr>
          <p:cNvPr id="18435" name="مربع نص 5"/>
          <p:cNvSpPr txBox="1">
            <a:spLocks noChangeArrowheads="1"/>
          </p:cNvSpPr>
          <p:nvPr/>
        </p:nvSpPr>
        <p:spPr bwMode="auto">
          <a:xfrm>
            <a:off x="221541" y="2024234"/>
            <a:ext cx="8191696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يمثل قياس المتغيرات جزء أساسي من البحث وأحد مظاهر تصميم البحوث 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09587" y="624622"/>
            <a:ext cx="8915400" cy="1143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ar-SA" sz="4000" b="1" dirty="0">
                <a:solidFill>
                  <a:srgbClr val="013E36"/>
                </a:solidFill>
              </a:rPr>
              <a:t>مقدمة :</a:t>
            </a:r>
            <a:br>
              <a:rPr lang="ar-SA" altLang="en-US" sz="4000" b="1" dirty="0">
                <a:ln w="0"/>
                <a:solidFill>
                  <a:srgbClr val="013E3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abic Transparent" panose="020B0604020202020204" pitchFamily="34" charset="0"/>
              </a:rPr>
            </a:br>
            <a:r>
              <a:rPr lang="ar-SA" sz="4000" b="1" dirty="0">
                <a:solidFill>
                  <a:srgbClr val="013E36"/>
                </a:solidFill>
              </a:rPr>
              <a:t> </a:t>
            </a:r>
            <a:endParaRPr lang="en-US" sz="4000" b="1" dirty="0">
              <a:solidFill>
                <a:srgbClr val="013E36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10800000">
            <a:off x="8636360" y="1920472"/>
            <a:ext cx="777875" cy="536575"/>
          </a:xfrm>
          <a:prstGeom prst="righ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srgbClr val="00B050"/>
              </a:solidFill>
            </a:endParaRPr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</p:spPr>
        <p:txBody>
          <a:bodyPr/>
          <a:lstStyle/>
          <a:p>
            <a:pPr>
              <a:defRPr/>
            </a:pPr>
            <a:r>
              <a:rPr lang="ar-SA" dirty="0"/>
              <a:t>3</a:t>
            </a:r>
            <a:endParaRPr lang="en-US" dirty="0"/>
          </a:p>
        </p:txBody>
      </p:sp>
      <p:sp>
        <p:nvSpPr>
          <p:cNvPr id="8" name="مربع نص 5"/>
          <p:cNvSpPr txBox="1">
            <a:spLocks noChangeArrowheads="1"/>
          </p:cNvSpPr>
          <p:nvPr/>
        </p:nvSpPr>
        <p:spPr bwMode="auto">
          <a:xfrm>
            <a:off x="221541" y="3218361"/>
            <a:ext cx="8191696" cy="9541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يسمح قياس المتغيرات بقياس صحة أو عدم صحة الفروض والحصول على حلول للقضايا المهمة.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0" y="144779"/>
            <a:ext cx="1201316" cy="112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97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2" grpId="0"/>
      <p:bldP spid="20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756" y="415510"/>
            <a:ext cx="8915400" cy="1143000"/>
          </a:xfrm>
        </p:spPr>
        <p:txBody>
          <a:bodyPr/>
          <a:lstStyle/>
          <a:p>
            <a:r>
              <a:rPr lang="ar-SA" sz="3600" b="1" dirty="0">
                <a:solidFill>
                  <a:srgbClr val="013E36"/>
                </a:solidFill>
              </a:rPr>
              <a:t>01. كيف تقاس المتغيرات؟</a:t>
            </a:r>
            <a:endParaRPr lang="en-US" sz="3600" b="1" dirty="0">
              <a:solidFill>
                <a:srgbClr val="013E3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3368824" y="2982564"/>
            <a:ext cx="580351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§"/>
            </a:pPr>
            <a:endParaRPr lang="ar-SA" sz="3600" b="1" dirty="0">
              <a:solidFill>
                <a:srgbClr val="002060"/>
              </a:solidFill>
              <a:cs typeface="Akhbar MT" pitchFamily="2" charset="-78"/>
            </a:endParaRP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الطول، الوزن، ضغط الدم، درجة حرارة الجسم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الخبرة الوظيفية للعاملين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أجور ومكافئات المديرين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معدلات أرباح الأسهم للثلاثة أشهر الماضية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عدد المنتجات.............................. </a:t>
            </a:r>
            <a:endParaRPr lang="en-US" sz="28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6195167" y="1558510"/>
            <a:ext cx="3337210" cy="89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اذا أردنا أن نقيس مثلا: </a:t>
            </a:r>
            <a:endParaRPr lang="en-US" sz="3200" b="1" spc="-15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1826026" y="5085184"/>
            <a:ext cx="6296860" cy="61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ar-SA" sz="3600" b="1" dirty="0">
              <a:solidFill>
                <a:schemeClr val="tx1"/>
              </a:solidFill>
              <a:cs typeface="Akhbar MT" pitchFamily="2" charset="-78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ar-SA" sz="40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اذا لا يمثل قياس الأشياء الطبيعية أية مشكلة</a:t>
            </a:r>
            <a:endParaRPr lang="en-US" sz="4000" b="1" spc="-15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464" y="2231178"/>
            <a:ext cx="2959492" cy="58477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200" b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فهذا ممكن </a:t>
            </a:r>
          </a:p>
        </p:txBody>
      </p:sp>
      <p:sp>
        <p:nvSpPr>
          <p:cNvPr id="9" name="Rectangle 8"/>
          <p:cNvSpPr/>
          <p:nvPr/>
        </p:nvSpPr>
        <p:spPr>
          <a:xfrm>
            <a:off x="75994" y="2982564"/>
            <a:ext cx="2959492" cy="1077218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200" b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نسأل بعض الأسئلة أو نستخدم بعض الادوات</a:t>
            </a:r>
          </a:p>
        </p:txBody>
      </p:sp>
    </p:spTree>
    <p:extLst>
      <p:ext uri="{BB962C8B-B14F-4D97-AF65-F5344CB8AC3E}">
        <p14:creationId xmlns:p14="http://schemas.microsoft.com/office/powerpoint/2010/main" val="253552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1" grpId="0"/>
      <p:bldP spid="3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5961112" y="2421057"/>
            <a:ext cx="227512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§"/>
            </a:pPr>
            <a:endParaRPr lang="ar-SA" sz="3600" b="1" dirty="0">
              <a:solidFill>
                <a:srgbClr val="002060"/>
              </a:solidFill>
              <a:cs typeface="Akhbar MT" pitchFamily="2" charset="-78"/>
            </a:endParaRP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مستوى الرضى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درجة المخاطرة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التحفيز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مستوى المعنويات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حالة المشاعر </a:t>
            </a:r>
            <a:endParaRPr lang="en-US" sz="28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 bwMode="auto">
          <a:xfrm>
            <a:off x="3512840" y="442791"/>
            <a:ext cx="5722489" cy="89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4000" b="1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أما اذا أردنا أن نقيس أشياء مثل : </a:t>
            </a:r>
            <a:endParaRPr lang="en-US" sz="4000" b="1" spc="-15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6616" y="4293096"/>
            <a:ext cx="4032448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36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تصبح العملية صعبة و معقدة</a:t>
            </a:r>
          </a:p>
        </p:txBody>
      </p:sp>
      <p:sp>
        <p:nvSpPr>
          <p:cNvPr id="2" name="Curved Up Arrow 1"/>
          <p:cNvSpPr/>
          <p:nvPr/>
        </p:nvSpPr>
        <p:spPr>
          <a:xfrm rot="8744361">
            <a:off x="2733861" y="2721540"/>
            <a:ext cx="1849144" cy="1128153"/>
          </a:xfrm>
          <a:prstGeom prst="curved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 bwMode="auto">
          <a:xfrm>
            <a:off x="6321152" y="2705666"/>
            <a:ext cx="3501814" cy="5760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ar-SA" sz="3200" b="1" spc="-15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هناك نوعان من المتغيرات</a:t>
            </a:r>
            <a:endParaRPr lang="en-US" sz="3200" b="1" spc="-15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3" name="Title 4"/>
          <p:cNvSpPr txBox="1">
            <a:spLocks/>
          </p:cNvSpPr>
          <p:nvPr/>
        </p:nvSpPr>
        <p:spPr bwMode="auto">
          <a:xfrm>
            <a:off x="237480" y="4797152"/>
            <a:ext cx="4736976" cy="139479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نوع لا يمكن استخدام هذا النوع من المقاييس معه لاتصافه بعدم الدقة والوضوح ولأنه شخصي</a:t>
            </a:r>
            <a:endParaRPr lang="en-US" sz="28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 bwMode="auto">
          <a:xfrm>
            <a:off x="237480" y="1916832"/>
            <a:ext cx="4736976" cy="936104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نوع يمكن قياسه بمقاييس موضوعية</a:t>
            </a:r>
            <a:endParaRPr lang="en-US" sz="32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2" name="Left Arrow 1"/>
          <p:cNvSpPr/>
          <p:nvPr/>
        </p:nvSpPr>
        <p:spPr>
          <a:xfrm rot="1815843">
            <a:off x="5034941" y="2838936"/>
            <a:ext cx="1656184" cy="648072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 rot="19783051">
            <a:off x="5045020" y="3859580"/>
            <a:ext cx="1656184" cy="648072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4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72481" y="1800766"/>
            <a:ext cx="8934400" cy="77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§"/>
            </a:pPr>
            <a:endParaRPr lang="ar-SA" sz="3600" b="1" dirty="0">
              <a:solidFill>
                <a:srgbClr val="002060"/>
              </a:solidFill>
              <a:cs typeface="Akhbar MT" pitchFamily="2" charset="-78"/>
            </a:endParaRP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هناك طرق وأساليب يمكن استخدامها  لقياس هذا النوع من  المفاهيم </a:t>
            </a:r>
            <a:endParaRPr lang="en-US" sz="32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8744" y="553847"/>
            <a:ext cx="64861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3600" b="1" dirty="0">
                <a:solidFill>
                  <a:srgbClr val="C00000"/>
                </a:solidFill>
                <a:cs typeface="Akhbar MT" pitchFamily="2" charset="-78"/>
              </a:rPr>
              <a:t>كيف يمكن قياس النوع الثاني من المتغيرات؟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992560" y="2852936"/>
            <a:ext cx="7675721" cy="7757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3200" b="1" spc="-1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أحد هذه الأساليب هو تحويل المفاهيم المجردة الى سلوك مشاهد </a:t>
            </a:r>
            <a:endParaRPr lang="en-US" sz="3200" b="1" spc="-15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632521" y="4428937"/>
            <a:ext cx="817979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§"/>
            </a:pPr>
            <a:endParaRPr lang="ar-SA" sz="3600" b="1" dirty="0">
              <a:solidFill>
                <a:srgbClr val="002060"/>
              </a:solidFill>
              <a:cs typeface="Akhbar MT" pitchFamily="2" charset="-78"/>
            </a:endParaRP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لا نستطيع مشاهدة خاصية العطش و لكن يمكن قياسها انطلاقا من كميات السوائل التي يشربها العطشى.</a:t>
            </a:r>
            <a:endParaRPr lang="en-US" sz="32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43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96816" y="788931"/>
            <a:ext cx="6162391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3600" b="1" dirty="0">
                <a:cs typeface="Akhbar MT" pitchFamily="2" charset="-78"/>
              </a:rPr>
              <a:t>2. التعريف الاجرائي: عناصره وأبعاده</a:t>
            </a:r>
          </a:p>
        </p:txBody>
      </p:sp>
      <p:sp>
        <p:nvSpPr>
          <p:cNvPr id="2" name="Rectangle 1"/>
          <p:cNvSpPr/>
          <p:nvPr/>
        </p:nvSpPr>
        <p:spPr>
          <a:xfrm rot="21043749">
            <a:off x="295892" y="438014"/>
            <a:ext cx="2471465" cy="138499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ar-SA" sz="28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ترجمة المفاهيم وتجزئتها </a:t>
            </a:r>
            <a:endParaRPr lang="ar-DZ" sz="28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  <a:p>
            <a:pPr algn="ctr"/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69421" y="2208649"/>
            <a:ext cx="9292091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يسمح التعريف الاجرائي </a:t>
            </a:r>
            <a:r>
              <a:rPr lang="ar-SA" sz="3200" b="1" u="sng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للمفهوم</a:t>
            </a: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بجعله قابلا للقياس عن طريق النظر الى</a:t>
            </a:r>
            <a:r>
              <a:rPr lang="ar-SA" sz="3200" b="1" u="sng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 أبعاده </a:t>
            </a: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السلوكية الظاهرة ومظاهره و خصائصه المميزة له عن باقي المفاهيم و من ثم ترجمة هذه </a:t>
            </a:r>
            <a:r>
              <a:rPr lang="ar-SA" sz="3200" b="1" u="sng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الأبعاد </a:t>
            </a:r>
            <a:r>
              <a:rPr lang="ar-SA" sz="3200" b="1" spc="-15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والخصائص الى عناصر يمكن قياسها.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648744" y="4315279"/>
            <a:ext cx="533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>
                <a:cs typeface="Akhbar MT" pitchFamily="2" charset="-78"/>
              </a:rPr>
              <a:t>وضع تعريف اجرائي لمفهوم حافز الإنجاز </a:t>
            </a:r>
          </a:p>
        </p:txBody>
      </p:sp>
      <p:sp>
        <p:nvSpPr>
          <p:cNvPr id="3" name="Rectangle 2"/>
          <p:cNvSpPr/>
          <p:nvPr/>
        </p:nvSpPr>
        <p:spPr>
          <a:xfrm>
            <a:off x="8327674" y="4315280"/>
            <a:ext cx="843501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ar-SA" sz="3600" b="1" dirty="0">
                <a:cs typeface="Akhbar MT" pitchFamily="2" charset="-78"/>
              </a:rPr>
              <a:t>مثال </a:t>
            </a:r>
            <a:endParaRPr lang="en-US" sz="3600" dirty="0"/>
          </a:p>
        </p:txBody>
      </p:sp>
      <p:sp>
        <p:nvSpPr>
          <p:cNvPr id="8" name="Bent Arrow 7"/>
          <p:cNvSpPr/>
          <p:nvPr/>
        </p:nvSpPr>
        <p:spPr>
          <a:xfrm rot="10800000">
            <a:off x="200472" y="4169522"/>
            <a:ext cx="1959325" cy="1584176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72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5" grpId="0" animBg="1"/>
      <p:bldP spid="7" grpId="0" animBg="1"/>
      <p:bldP spid="3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531529"/>
              </p:ext>
            </p:extLst>
          </p:nvPr>
        </p:nvGraphicFramePr>
        <p:xfrm>
          <a:off x="50577" y="65531"/>
          <a:ext cx="1770075" cy="110454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31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182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endParaRPr lang="en-US" b="1" dirty="0"/>
                    </a:p>
                  </a:txBody>
                  <a:tcPr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Concept</a:t>
                      </a:r>
                      <a:endParaRPr lang="en-US" b="0" dirty="0"/>
                    </a:p>
                  </a:txBody>
                  <a:tcPr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endParaRPr lang="en-US" b="1" dirty="0"/>
                    </a:p>
                  </a:txBody>
                  <a:tcPr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Dimension</a:t>
                      </a:r>
                      <a:endParaRPr lang="en-US" b="0" dirty="0"/>
                    </a:p>
                  </a:txBody>
                  <a:tcPr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n-US" b="1" dirty="0"/>
                    </a:p>
                  </a:txBody>
                  <a:tcPr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Element</a:t>
                      </a:r>
                      <a:endParaRPr lang="en-US" b="0" dirty="0"/>
                    </a:p>
                  </a:txBody>
                  <a:tcPr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4002348" y="41881"/>
            <a:ext cx="1944216" cy="108012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13E36"/>
                </a:solidFill>
              </a:rPr>
              <a:t>حافز الانجاز</a:t>
            </a:r>
            <a:endParaRPr lang="en-US" sz="2400" b="1" dirty="0">
              <a:solidFill>
                <a:srgbClr val="013E36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991916" y="1695322"/>
            <a:ext cx="1944216" cy="792088"/>
          </a:xfrm>
          <a:prstGeom prst="roundRect">
            <a:avLst/>
          </a:prstGeom>
          <a:ln>
            <a:solidFill>
              <a:srgbClr val="013E3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يرغب في الحصول على تحديات متوسطة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70915" y="1695322"/>
            <a:ext cx="1944216" cy="7920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لا يحتمل العمل الذي لا تأثير له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946564" y="1695322"/>
            <a:ext cx="1944216" cy="79208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غير قادر على الخلود الى الراحة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936663" y="1678717"/>
            <a:ext cx="1944216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محفز بعمله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7465" y="1695322"/>
            <a:ext cx="1944216" cy="792088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يحب الحصول على معلومات عن أدائه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939165" y="3346587"/>
            <a:ext cx="878516" cy="170175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70C0"/>
                </a:solidFill>
              </a:rPr>
              <a:t>يتردد كثيرا في أخذ اجازة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890780" y="3329088"/>
            <a:ext cx="878516" cy="170175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70C0"/>
                </a:solidFill>
              </a:rPr>
              <a:t>مثابر بالرغم من بعض الفشل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875600" y="3331989"/>
            <a:ext cx="878516" cy="1701750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70C0"/>
                </a:solidFill>
              </a:rPr>
              <a:t>يفكر في عمله حتى و هو في المنزل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802643" y="3329088"/>
            <a:ext cx="878516" cy="170175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70C0"/>
                </a:solidFill>
              </a:rPr>
              <a:t>ليست له هوايات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073615" y="3302130"/>
            <a:ext cx="878516" cy="1701750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600" b="1" dirty="0">
                <a:solidFill>
                  <a:srgbClr val="0070C0"/>
                </a:solidFill>
              </a:rPr>
              <a:t>لا يحب العمل مع الكسالى أو محدودي الكفاءة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57691" y="3315610"/>
            <a:ext cx="878516" cy="170175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400" b="1" dirty="0">
                <a:solidFill>
                  <a:srgbClr val="0070C0"/>
                </a:solidFill>
              </a:rPr>
              <a:t>يفضل التحديات المتوسطة على الكبيرة عند اختيار العمل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6558" y="3329662"/>
            <a:ext cx="878516" cy="1701750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600" b="1" dirty="0">
                <a:solidFill>
                  <a:srgbClr val="0070C0"/>
                </a:solidFill>
              </a:rPr>
              <a:t>يتضجر اذا لم يحصل على معلومات عن أدائه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8504" y="5445224"/>
            <a:ext cx="1944216" cy="792088"/>
          </a:xfrm>
          <a:prstGeom prst="roundRect">
            <a:avLst/>
          </a:prstGeom>
          <a:ln>
            <a:solidFill>
              <a:srgbClr val="013E3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/>
              <a:t>يسأل عن المعلومات الخاصة بأدائه الوظيفي</a:t>
            </a:r>
            <a:endParaRPr lang="en-US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3058926" y="5445224"/>
            <a:ext cx="1944216" cy="792088"/>
          </a:xfrm>
          <a:prstGeom prst="roundRect">
            <a:avLst/>
          </a:prstGeom>
          <a:ln>
            <a:solidFill>
              <a:srgbClr val="013E3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/>
              <a:t>يفضل الأعمال التي بها تحد عن الأعمال الروتينية</a:t>
            </a:r>
            <a:endParaRPr lang="en-US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5336150" y="5445224"/>
            <a:ext cx="1944216" cy="792088"/>
          </a:xfrm>
          <a:prstGeom prst="roundRect">
            <a:avLst/>
          </a:prstGeom>
          <a:ln>
            <a:solidFill>
              <a:srgbClr val="013E3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/>
              <a:t>يبدي الأسف لمجرد حدوث خطأ بسيط</a:t>
            </a:r>
            <a:endParaRPr lang="en-US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7890780" y="5450462"/>
            <a:ext cx="1944216" cy="390806"/>
          </a:xfrm>
          <a:prstGeom prst="roundRect">
            <a:avLst/>
          </a:prstGeom>
          <a:ln>
            <a:solidFill>
              <a:srgbClr val="013E3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/>
              <a:t>العمل باستمرار</a:t>
            </a:r>
            <a:endParaRPr lang="en-US" b="1" dirty="0"/>
          </a:p>
        </p:txBody>
      </p:sp>
      <p:sp>
        <p:nvSpPr>
          <p:cNvPr id="22" name="Oval 21"/>
          <p:cNvSpPr/>
          <p:nvPr/>
        </p:nvSpPr>
        <p:spPr>
          <a:xfrm>
            <a:off x="5336150" y="36395"/>
            <a:ext cx="435480" cy="43204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27" name="Oval 26"/>
          <p:cNvSpPr/>
          <p:nvPr/>
        </p:nvSpPr>
        <p:spPr>
          <a:xfrm>
            <a:off x="8627832" y="1246669"/>
            <a:ext cx="645647" cy="432048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D1</a:t>
            </a:r>
          </a:p>
        </p:txBody>
      </p:sp>
      <p:sp>
        <p:nvSpPr>
          <p:cNvPr id="28" name="Oval 27"/>
          <p:cNvSpPr/>
          <p:nvPr/>
        </p:nvSpPr>
        <p:spPr>
          <a:xfrm>
            <a:off x="6595848" y="1263274"/>
            <a:ext cx="645647" cy="432048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D2</a:t>
            </a:r>
          </a:p>
        </p:txBody>
      </p:sp>
      <p:sp>
        <p:nvSpPr>
          <p:cNvPr id="29" name="Oval 28"/>
          <p:cNvSpPr/>
          <p:nvPr/>
        </p:nvSpPr>
        <p:spPr>
          <a:xfrm>
            <a:off x="4563864" y="1263034"/>
            <a:ext cx="645647" cy="432048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D3</a:t>
            </a:r>
          </a:p>
        </p:txBody>
      </p:sp>
      <p:sp>
        <p:nvSpPr>
          <p:cNvPr id="30" name="Oval 29"/>
          <p:cNvSpPr/>
          <p:nvPr/>
        </p:nvSpPr>
        <p:spPr>
          <a:xfrm>
            <a:off x="2700380" y="1246669"/>
            <a:ext cx="645647" cy="432048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D4</a:t>
            </a:r>
          </a:p>
        </p:txBody>
      </p:sp>
      <p:sp>
        <p:nvSpPr>
          <p:cNvPr id="31" name="Oval 30"/>
          <p:cNvSpPr/>
          <p:nvPr/>
        </p:nvSpPr>
        <p:spPr>
          <a:xfrm>
            <a:off x="724875" y="1263034"/>
            <a:ext cx="645647" cy="432048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D5</a:t>
            </a:r>
          </a:p>
        </p:txBody>
      </p:sp>
      <p:sp>
        <p:nvSpPr>
          <p:cNvPr id="32" name="Oval 31"/>
          <p:cNvSpPr/>
          <p:nvPr/>
        </p:nvSpPr>
        <p:spPr>
          <a:xfrm>
            <a:off x="9279302" y="2758344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33" name="Oval 32"/>
          <p:cNvSpPr/>
          <p:nvPr/>
        </p:nvSpPr>
        <p:spPr>
          <a:xfrm>
            <a:off x="8658693" y="2743158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34" name="Oval 33"/>
          <p:cNvSpPr/>
          <p:nvPr/>
        </p:nvSpPr>
        <p:spPr>
          <a:xfrm>
            <a:off x="8047606" y="2731386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36" name="Straight Connector 35"/>
          <p:cNvCxnSpPr>
            <a:stCxn id="2" idx="6"/>
            <a:endCxn id="27" idx="1"/>
          </p:cNvCxnSpPr>
          <p:nvPr/>
        </p:nvCxnSpPr>
        <p:spPr>
          <a:xfrm>
            <a:off x="5946564" y="581941"/>
            <a:ext cx="2775821" cy="72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" idx="5"/>
            <a:endCxn id="28" idx="1"/>
          </p:cNvCxnSpPr>
          <p:nvPr/>
        </p:nvCxnSpPr>
        <p:spPr>
          <a:xfrm>
            <a:off x="5661840" y="963821"/>
            <a:ext cx="1028561" cy="362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" idx="4"/>
            <a:endCxn id="29" idx="0"/>
          </p:cNvCxnSpPr>
          <p:nvPr/>
        </p:nvCxnSpPr>
        <p:spPr>
          <a:xfrm flipH="1">
            <a:off x="4886688" y="1122001"/>
            <a:ext cx="87768" cy="141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" idx="3"/>
            <a:endCxn id="30" idx="7"/>
          </p:cNvCxnSpPr>
          <p:nvPr/>
        </p:nvCxnSpPr>
        <p:spPr>
          <a:xfrm flipH="1">
            <a:off x="3251474" y="963821"/>
            <a:ext cx="1035598" cy="346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" idx="2"/>
            <a:endCxn id="31" idx="7"/>
          </p:cNvCxnSpPr>
          <p:nvPr/>
        </p:nvCxnSpPr>
        <p:spPr>
          <a:xfrm flipH="1">
            <a:off x="1275969" y="581941"/>
            <a:ext cx="2726379" cy="7443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32" idx="0"/>
          </p:cNvCxnSpPr>
          <p:nvPr/>
        </p:nvCxnSpPr>
        <p:spPr>
          <a:xfrm>
            <a:off x="9502536" y="2487410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921264" y="2460452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8293403" y="2460452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3" idx="4"/>
            <a:endCxn id="21" idx="0"/>
          </p:cNvCxnSpPr>
          <p:nvPr/>
        </p:nvCxnSpPr>
        <p:spPr>
          <a:xfrm flipH="1">
            <a:off x="8862888" y="3039236"/>
            <a:ext cx="19039" cy="24112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2" idx="4"/>
          </p:cNvCxnSpPr>
          <p:nvPr/>
        </p:nvCxnSpPr>
        <p:spPr>
          <a:xfrm>
            <a:off x="9502536" y="3054422"/>
            <a:ext cx="0" cy="27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265368" y="3027464"/>
            <a:ext cx="0" cy="27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257256" y="2763830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7503053" y="2492896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475018" y="3059908"/>
            <a:ext cx="0" cy="27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6162716" y="2763830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401334" y="2480697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401334" y="3054422"/>
            <a:ext cx="0" cy="27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5385048" y="2763830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630845" y="2492896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385048" y="3059908"/>
            <a:ext cx="217762" cy="2422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385048" y="3302130"/>
            <a:ext cx="0" cy="21430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448944" y="2763830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694741" y="2492896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666706" y="3059908"/>
            <a:ext cx="0" cy="27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3584848" y="2763830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3830645" y="2492896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802610" y="3059908"/>
            <a:ext cx="8175" cy="23689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2288704" y="2763830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534501" y="2492896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506466" y="3059908"/>
            <a:ext cx="0" cy="27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424608" y="2763830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1670405" y="2492896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1642370" y="3059908"/>
            <a:ext cx="5472" cy="23853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60512" y="2763830"/>
            <a:ext cx="446468" cy="296078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806309" y="2492896"/>
            <a:ext cx="0" cy="270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78274" y="3059908"/>
            <a:ext cx="0" cy="27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89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>
                      <p:stCondLst>
                        <p:cond delay="indefinite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5" fill="hold">
                      <p:stCondLst>
                        <p:cond delay="indefinite"/>
                      </p:stCondLst>
                      <p:childTnLst>
                        <p:par>
                          <p:cTn id="896" fill="hold">
                            <p:stCondLst>
                              <p:cond delay="0"/>
                            </p:stCondLst>
                            <p:childTnLst>
                              <p:par>
                                <p:cTn id="89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56" grpId="0" animBg="1"/>
      <p:bldP spid="59" grpId="0" animBg="1"/>
      <p:bldP spid="62" grpId="0" animBg="1"/>
      <p:bldP spid="69" grpId="0" animBg="1"/>
      <p:bldP spid="72" grpId="0" animBg="1"/>
      <p:bldP spid="77" grpId="0" animBg="1"/>
      <p:bldP spid="80" grpId="0" animBg="1"/>
      <p:bldP spid="8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nagemnt.pptx" id="{F22824D9-EC34-4A42-AB69-470C0C916A5B}" vid="{538AD247-3A6F-4D20-915D-41AE93FC07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كلية ادارة الاعمال</Template>
  <TotalTime>2353</TotalTime>
  <Words>1245</Words>
  <Application>Microsoft Office PowerPoint</Application>
  <PresentationFormat>A4 Paper (210x297 mm)</PresentationFormat>
  <Paragraphs>253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ae_AlMateen</vt:lpstr>
      <vt:lpstr>Arial</vt:lpstr>
      <vt:lpstr>Calibri</vt:lpstr>
      <vt:lpstr>Courier New</vt:lpstr>
      <vt:lpstr>Wingdings</vt:lpstr>
      <vt:lpstr>Office Theme</vt:lpstr>
      <vt:lpstr>قياس المتغيرات.. التعريف الاجرائي و المقاييس                </vt:lpstr>
      <vt:lpstr>محاور و أهداف المحاضرة</vt:lpstr>
      <vt:lpstr>مقدمة :  </vt:lpstr>
      <vt:lpstr>01. كيف تقاس المتغيرات؟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Bassim Ali Yoseif Alsabbgh</dc:creator>
  <cp:lastModifiedBy>Nawel Debla</cp:lastModifiedBy>
  <cp:revision>95</cp:revision>
  <dcterms:created xsi:type="dcterms:W3CDTF">2015-09-03T07:07:53Z</dcterms:created>
  <dcterms:modified xsi:type="dcterms:W3CDTF">2020-12-25T09:51:12Z</dcterms:modified>
</cp:coreProperties>
</file>