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4125"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1" r:id="rId16"/>
    <p:sldId id="272" r:id="rId17"/>
    <p:sldId id="273" r:id="rId18"/>
    <p:sldId id="274" r:id="rId1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modifyVerifier cryptProviderType="rsaAES" cryptAlgorithmClass="hash" cryptAlgorithmType="typeAny" cryptAlgorithmSid="14" spinCount="100000" saltData="hWCC/gCJc2wyikKH/E51CA==" hashData="AHITT6Ff/mc4o9QIqdvMb8Gw8T0FJ/twVhki2RaNh0mi0qyBOEQa3sETYZ5rFs36zeTFmgE85ulNIh9Gr97u7g=="/>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0566"/>
    <p:restoredTop sz="91327"/>
  </p:normalViewPr>
  <p:slideViewPr>
    <p:cSldViewPr snapToGrid="0" snapToObjects="1">
      <p:cViewPr varScale="1">
        <p:scale>
          <a:sx n="58" d="100"/>
          <a:sy n="58" d="100"/>
        </p:scale>
        <p:origin x="656" y="20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2098226"/>
          </a:xfrm>
        </p:spPr>
        <p:txBody>
          <a:bodyPr anchor="b">
            <a:noAutofit/>
          </a:bodyPr>
          <a:lstStyle>
            <a:lvl1pPr algn="ctr">
              <a:defRPr sz="7200" cap="all" baseline="0">
                <a:solidFill>
                  <a:schemeClr val="tx2"/>
                </a:solidFill>
              </a:defRPr>
            </a:lvl1pPr>
          </a:lstStyle>
          <a:p>
            <a:r>
              <a:rPr lang="fr-FR"/>
              <a:t>Modifiez le style du titre</a:t>
            </a:r>
            <a:endParaRPr lang="en-US" dirty="0"/>
          </a:p>
        </p:txBody>
      </p:sp>
      <p:sp>
        <p:nvSpPr>
          <p:cNvPr id="3" name="Subtitle 2"/>
          <p:cNvSpPr>
            <a:spLocks noGrp="1"/>
          </p:cNvSpPr>
          <p:nvPr>
            <p:ph type="subTitle" idx="1"/>
          </p:nvPr>
        </p:nvSpPr>
        <p:spPr>
          <a:xfrm>
            <a:off x="2679906" y="3956279"/>
            <a:ext cx="6831673" cy="1086237"/>
          </a:xfrm>
        </p:spPr>
        <p:txBody>
          <a:bodyPr>
            <a:normAutofit/>
          </a:bodyPr>
          <a:lstStyle>
            <a:lvl1pPr marL="0" indent="0" algn="ctr">
              <a:lnSpc>
                <a:spcPct val="112000"/>
              </a:lnSpc>
              <a:spcBef>
                <a:spcPts val="0"/>
              </a:spcBef>
              <a:spcAft>
                <a:spcPts val="0"/>
              </a:spcAft>
              <a:buNone/>
              <a:defRPr sz="23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endParaRPr lang="en-US" dirty="0"/>
          </a:p>
        </p:txBody>
      </p:sp>
      <p:sp>
        <p:nvSpPr>
          <p:cNvPr id="4" name="Date Placeholder 3"/>
          <p:cNvSpPr>
            <a:spLocks noGrp="1"/>
          </p:cNvSpPr>
          <p:nvPr>
            <p:ph type="dt" sz="half" idx="10"/>
          </p:nvPr>
        </p:nvSpPr>
        <p:spPr>
          <a:xfrm>
            <a:off x="752858" y="6453386"/>
            <a:ext cx="1607944" cy="404614"/>
          </a:xfrm>
        </p:spPr>
        <p:txBody>
          <a:bodyPr/>
          <a:lstStyle>
            <a:lvl1pPr>
              <a:defRPr baseline="0">
                <a:solidFill>
                  <a:schemeClr val="tx2"/>
                </a:solidFill>
              </a:defRPr>
            </a:lvl1pPr>
          </a:lstStyle>
          <a:p>
            <a:fld id="{1D09EFDF-5B6C-E44F-99A7-4657CAA1F8D8}" type="datetimeFigureOut">
              <a:rPr lang="fr-FR" smtClean="0"/>
              <a:t>28/10/2019</a:t>
            </a:fld>
            <a:endParaRPr lang="fr-FR" dirty="0"/>
          </a:p>
        </p:txBody>
      </p:sp>
      <p:sp>
        <p:nvSpPr>
          <p:cNvPr id="5" name="Footer Placeholder 4"/>
          <p:cNvSpPr>
            <a:spLocks noGrp="1"/>
          </p:cNvSpPr>
          <p:nvPr>
            <p:ph type="ftr" sz="quarter" idx="11"/>
          </p:nvPr>
        </p:nvSpPr>
        <p:spPr>
          <a:xfrm>
            <a:off x="2584054" y="6453386"/>
            <a:ext cx="7023377" cy="404614"/>
          </a:xfrm>
        </p:spPr>
        <p:txBody>
          <a:bodyPr/>
          <a:lstStyle>
            <a:lvl1pPr algn="ctr">
              <a:defRPr baseline="0">
                <a:solidFill>
                  <a:schemeClr val="tx2"/>
                </a:solidFill>
              </a:defRPr>
            </a:lvl1pPr>
          </a:lstStyle>
          <a:p>
            <a:endParaRPr lang="fr-FR" dirty="0"/>
          </a:p>
        </p:txBody>
      </p:sp>
      <p:sp>
        <p:nvSpPr>
          <p:cNvPr id="6" name="Slide Number Placeholder 5"/>
          <p:cNvSpPr>
            <a:spLocks noGrp="1"/>
          </p:cNvSpPr>
          <p:nvPr>
            <p:ph type="sldNum" sz="quarter" idx="12"/>
          </p:nvPr>
        </p:nvSpPr>
        <p:spPr>
          <a:xfrm>
            <a:off x="9830683" y="6453386"/>
            <a:ext cx="1596292" cy="404614"/>
          </a:xfrm>
        </p:spPr>
        <p:txBody>
          <a:bodyPr/>
          <a:lstStyle>
            <a:lvl1pPr>
              <a:defRPr baseline="0">
                <a:solidFill>
                  <a:schemeClr val="tx2"/>
                </a:solidFill>
              </a:defRPr>
            </a:lvl1pPr>
          </a:lstStyle>
          <a:p>
            <a:fld id="{CBE6928F-9FB2-494B-B378-0B2D28C0435B}" type="slidenum">
              <a:rPr lang="fr-FR" smtClean="0"/>
              <a:t>‹N°›</a:t>
            </a:fld>
            <a:endParaRPr lang="fr-FR" dirty="0"/>
          </a:p>
        </p:txBody>
      </p:sp>
      <p:grpSp>
        <p:nvGrpSpPr>
          <p:cNvPr id="7" name="Group 6"/>
          <p:cNvGrpSpPr/>
          <p:nvPr/>
        </p:nvGrpSpPr>
        <p:grpSpPr>
          <a:xfrm>
            <a:off x="752858" y="744469"/>
            <a:ext cx="10674117"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Tree>
    <p:extLst>
      <p:ext uri="{BB962C8B-B14F-4D97-AF65-F5344CB8AC3E}">
        <p14:creationId xmlns:p14="http://schemas.microsoft.com/office/powerpoint/2010/main" val="2267749024"/>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a:xfrm>
            <a:off x="1371600" y="2295525"/>
            <a:ext cx="9601200" cy="3571875"/>
          </a:xfrm>
        </p:spPr>
        <p:txBody>
          <a:bodyPr vert="eaVert"/>
          <a:lstStyle/>
          <a:p>
            <a:pPr lvl="0"/>
            <a:r>
              <a:rPr lang="fr-FR"/>
              <a:t>Modifier les styles du texte du masque
Deuxième niveau
Troisième niveau
Quatrième niveau
Cinquième niveau</a:t>
            </a:r>
            <a:endParaRPr lang="en-US" dirty="0"/>
          </a:p>
        </p:txBody>
      </p:sp>
      <p:sp>
        <p:nvSpPr>
          <p:cNvPr id="4" name="Date Placeholder 3"/>
          <p:cNvSpPr>
            <a:spLocks noGrp="1"/>
          </p:cNvSpPr>
          <p:nvPr>
            <p:ph type="dt" sz="half" idx="10"/>
          </p:nvPr>
        </p:nvSpPr>
        <p:spPr/>
        <p:txBody>
          <a:bodyPr/>
          <a:lstStyle/>
          <a:p>
            <a:fld id="{1D09EFDF-5B6C-E44F-99A7-4657CAA1F8D8}" type="datetimeFigureOut">
              <a:rPr lang="fr-FR" smtClean="0"/>
              <a:t>28/10/2019</a:t>
            </a:fld>
            <a:endParaRPr lang="fr-FR" dirty="0"/>
          </a:p>
        </p:txBody>
      </p:sp>
      <p:sp>
        <p:nvSpPr>
          <p:cNvPr id="5" name="Footer Placeholder 4"/>
          <p:cNvSpPr>
            <a:spLocks noGrp="1"/>
          </p:cNvSpPr>
          <p:nvPr>
            <p:ph type="ftr" sz="quarter" idx="11"/>
          </p:nvPr>
        </p:nvSpPr>
        <p:spPr/>
        <p:txBody>
          <a:bodyPr/>
          <a:lstStyle/>
          <a:p>
            <a:endParaRPr lang="fr-FR" dirty="0"/>
          </a:p>
        </p:txBody>
      </p:sp>
      <p:sp>
        <p:nvSpPr>
          <p:cNvPr id="6" name="Slide Number Placeholder 5"/>
          <p:cNvSpPr>
            <a:spLocks noGrp="1"/>
          </p:cNvSpPr>
          <p:nvPr>
            <p:ph type="sldNum" sz="quarter" idx="12"/>
          </p:nvPr>
        </p:nvSpPr>
        <p:spPr/>
        <p:txBody>
          <a:bodyPr/>
          <a:lstStyle/>
          <a:p>
            <a:fld id="{CBE6928F-9FB2-494B-B378-0B2D28C0435B}" type="slidenum">
              <a:rPr lang="fr-FR" smtClean="0"/>
              <a:t>‹N°›</a:t>
            </a:fld>
            <a:endParaRPr lang="fr-FR" dirty="0"/>
          </a:p>
        </p:txBody>
      </p:sp>
    </p:spTree>
    <p:extLst>
      <p:ext uri="{BB962C8B-B14F-4D97-AF65-F5344CB8AC3E}">
        <p14:creationId xmlns:p14="http://schemas.microsoft.com/office/powerpoint/2010/main" val="15936002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96561" y="624156"/>
            <a:ext cx="1565766" cy="5243244"/>
          </a:xfrm>
        </p:spPr>
        <p:txBody>
          <a:bodyPr vert="eaVert"/>
          <a:lstStyle/>
          <a:p>
            <a:r>
              <a:rPr lang="fr-FR"/>
              <a:t>Modifiez le style du titre</a:t>
            </a:r>
            <a:endParaRPr lang="en-US" dirty="0"/>
          </a:p>
        </p:txBody>
      </p:sp>
      <p:sp>
        <p:nvSpPr>
          <p:cNvPr id="3" name="Vertical Text Placeholder 2"/>
          <p:cNvSpPr>
            <a:spLocks noGrp="1"/>
          </p:cNvSpPr>
          <p:nvPr>
            <p:ph type="body" orient="vert" idx="1"/>
          </p:nvPr>
        </p:nvSpPr>
        <p:spPr>
          <a:xfrm>
            <a:off x="1371600" y="624156"/>
            <a:ext cx="8179641" cy="5243244"/>
          </a:xfrm>
        </p:spPr>
        <p:txBody>
          <a:bodyPr vert="eaVert"/>
          <a:lstStyle/>
          <a:p>
            <a:pPr lvl="0"/>
            <a:r>
              <a:rPr lang="fr-FR"/>
              <a:t>Modifier les styles du texte du masque
Deuxième niveau
Troisième niveau
Quatrième niveau
Cinquième niveau</a:t>
            </a:r>
            <a:endParaRPr lang="en-US" dirty="0"/>
          </a:p>
        </p:txBody>
      </p:sp>
      <p:sp>
        <p:nvSpPr>
          <p:cNvPr id="4" name="Date Placeholder 3"/>
          <p:cNvSpPr>
            <a:spLocks noGrp="1"/>
          </p:cNvSpPr>
          <p:nvPr>
            <p:ph type="dt" sz="half" idx="10"/>
          </p:nvPr>
        </p:nvSpPr>
        <p:spPr/>
        <p:txBody>
          <a:bodyPr/>
          <a:lstStyle/>
          <a:p>
            <a:fld id="{1D09EFDF-5B6C-E44F-99A7-4657CAA1F8D8}" type="datetimeFigureOut">
              <a:rPr lang="fr-FR" smtClean="0"/>
              <a:t>28/10/2019</a:t>
            </a:fld>
            <a:endParaRPr lang="fr-FR" dirty="0"/>
          </a:p>
        </p:txBody>
      </p:sp>
      <p:sp>
        <p:nvSpPr>
          <p:cNvPr id="5" name="Footer Placeholder 4"/>
          <p:cNvSpPr>
            <a:spLocks noGrp="1"/>
          </p:cNvSpPr>
          <p:nvPr>
            <p:ph type="ftr" sz="quarter" idx="11"/>
          </p:nvPr>
        </p:nvSpPr>
        <p:spPr/>
        <p:txBody>
          <a:bodyPr/>
          <a:lstStyle/>
          <a:p>
            <a:endParaRPr lang="fr-FR" dirty="0"/>
          </a:p>
        </p:txBody>
      </p:sp>
      <p:sp>
        <p:nvSpPr>
          <p:cNvPr id="6" name="Slide Number Placeholder 5"/>
          <p:cNvSpPr>
            <a:spLocks noGrp="1"/>
          </p:cNvSpPr>
          <p:nvPr>
            <p:ph type="sldNum" sz="quarter" idx="12"/>
          </p:nvPr>
        </p:nvSpPr>
        <p:spPr/>
        <p:txBody>
          <a:bodyPr/>
          <a:lstStyle/>
          <a:p>
            <a:fld id="{CBE6928F-9FB2-494B-B378-0B2D28C0435B}" type="slidenum">
              <a:rPr lang="fr-FR" smtClean="0"/>
              <a:t>‹N°›</a:t>
            </a:fld>
            <a:endParaRPr lang="fr-FR" dirty="0"/>
          </a:p>
        </p:txBody>
      </p:sp>
    </p:spTree>
    <p:extLst>
      <p:ext uri="{BB962C8B-B14F-4D97-AF65-F5344CB8AC3E}">
        <p14:creationId xmlns:p14="http://schemas.microsoft.com/office/powerpoint/2010/main" val="37967257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Modifier les styles du texte du masque
Deuxième niveau
Troisième niveau
Quatrième niveau
Cinquième niveau</a:t>
            </a:r>
            <a:endParaRPr lang="en-US" dirty="0"/>
          </a:p>
        </p:txBody>
      </p:sp>
      <p:sp>
        <p:nvSpPr>
          <p:cNvPr id="4" name="Date Placeholder 3"/>
          <p:cNvSpPr>
            <a:spLocks noGrp="1"/>
          </p:cNvSpPr>
          <p:nvPr>
            <p:ph type="dt" sz="half" idx="10"/>
          </p:nvPr>
        </p:nvSpPr>
        <p:spPr/>
        <p:txBody>
          <a:bodyPr/>
          <a:lstStyle/>
          <a:p>
            <a:fld id="{1D09EFDF-5B6C-E44F-99A7-4657CAA1F8D8}" type="datetimeFigureOut">
              <a:rPr lang="fr-FR" smtClean="0"/>
              <a:t>28/10/2019</a:t>
            </a:fld>
            <a:endParaRPr lang="fr-FR" dirty="0"/>
          </a:p>
        </p:txBody>
      </p:sp>
      <p:sp>
        <p:nvSpPr>
          <p:cNvPr id="5" name="Footer Placeholder 4"/>
          <p:cNvSpPr>
            <a:spLocks noGrp="1"/>
          </p:cNvSpPr>
          <p:nvPr>
            <p:ph type="ftr" sz="quarter" idx="11"/>
          </p:nvPr>
        </p:nvSpPr>
        <p:spPr/>
        <p:txBody>
          <a:bodyPr/>
          <a:lstStyle/>
          <a:p>
            <a:endParaRPr lang="fr-FR" dirty="0"/>
          </a:p>
        </p:txBody>
      </p:sp>
      <p:sp>
        <p:nvSpPr>
          <p:cNvPr id="6" name="Slide Number Placeholder 5"/>
          <p:cNvSpPr>
            <a:spLocks noGrp="1"/>
          </p:cNvSpPr>
          <p:nvPr>
            <p:ph type="sldNum" sz="quarter" idx="12"/>
          </p:nvPr>
        </p:nvSpPr>
        <p:spPr/>
        <p:txBody>
          <a:bodyPr/>
          <a:lstStyle/>
          <a:p>
            <a:fld id="{CBE6928F-9FB2-494B-B378-0B2D28C0435B}" type="slidenum">
              <a:rPr lang="fr-FR" smtClean="0"/>
              <a:t>‹N°›</a:t>
            </a:fld>
            <a:endParaRPr lang="fr-FR" dirty="0"/>
          </a:p>
        </p:txBody>
      </p:sp>
    </p:spTree>
    <p:extLst>
      <p:ext uri="{BB962C8B-B14F-4D97-AF65-F5344CB8AC3E}">
        <p14:creationId xmlns:p14="http://schemas.microsoft.com/office/powerpoint/2010/main" val="13124953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65025" y="1301360"/>
            <a:ext cx="9612971" cy="2852737"/>
          </a:xfrm>
        </p:spPr>
        <p:txBody>
          <a:bodyPr anchor="b">
            <a:normAutofit/>
          </a:bodyPr>
          <a:lstStyle>
            <a:lvl1pPr algn="r">
              <a:defRPr sz="7200" cap="all" baseline="0">
                <a:solidFill>
                  <a:schemeClr val="tx2"/>
                </a:solidFill>
              </a:defRPr>
            </a:lvl1pPr>
          </a:lstStyle>
          <a:p>
            <a:r>
              <a:rPr lang="fr-FR"/>
              <a:t>Modifiez le style du titre</a:t>
            </a:r>
            <a:endParaRPr lang="en-US" dirty="0"/>
          </a:p>
        </p:txBody>
      </p:sp>
      <p:sp>
        <p:nvSpPr>
          <p:cNvPr id="3" name="Text Placeholder 2"/>
          <p:cNvSpPr>
            <a:spLocks noGrp="1"/>
          </p:cNvSpPr>
          <p:nvPr>
            <p:ph type="body" idx="1"/>
          </p:nvPr>
        </p:nvSpPr>
        <p:spPr>
          <a:xfrm>
            <a:off x="765025" y="4216328"/>
            <a:ext cx="9612971"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Modifier les styles du texte du masque
Deuxième niveau
Troisième niveau
Quatrième niveau
Cinquième niveau</a:t>
            </a:r>
            <a:endParaRPr lang="en-US" dirty="0"/>
          </a:p>
        </p:txBody>
      </p:sp>
      <p:sp>
        <p:nvSpPr>
          <p:cNvPr id="4" name="Date Placeholder 3"/>
          <p:cNvSpPr>
            <a:spLocks noGrp="1"/>
          </p:cNvSpPr>
          <p:nvPr>
            <p:ph type="dt" sz="half" idx="10"/>
          </p:nvPr>
        </p:nvSpPr>
        <p:spPr>
          <a:xfrm>
            <a:off x="738908" y="6453386"/>
            <a:ext cx="1622409" cy="404614"/>
          </a:xfrm>
        </p:spPr>
        <p:txBody>
          <a:bodyPr/>
          <a:lstStyle>
            <a:lvl1pPr>
              <a:defRPr>
                <a:solidFill>
                  <a:schemeClr val="tx2"/>
                </a:solidFill>
              </a:defRPr>
            </a:lvl1pPr>
          </a:lstStyle>
          <a:p>
            <a:fld id="{1D09EFDF-5B6C-E44F-99A7-4657CAA1F8D8}" type="datetimeFigureOut">
              <a:rPr lang="fr-FR" smtClean="0"/>
              <a:t>28/10/2019</a:t>
            </a:fld>
            <a:endParaRPr lang="fr-FR" dirty="0"/>
          </a:p>
        </p:txBody>
      </p:sp>
      <p:sp>
        <p:nvSpPr>
          <p:cNvPr id="5" name="Footer Placeholder 4"/>
          <p:cNvSpPr>
            <a:spLocks noGrp="1"/>
          </p:cNvSpPr>
          <p:nvPr>
            <p:ph type="ftr" sz="quarter" idx="11"/>
          </p:nvPr>
        </p:nvSpPr>
        <p:spPr>
          <a:xfrm>
            <a:off x="2584312" y="6453386"/>
            <a:ext cx="7023377" cy="404614"/>
          </a:xfrm>
        </p:spPr>
        <p:txBody>
          <a:bodyPr/>
          <a:lstStyle>
            <a:lvl1pPr algn="ctr">
              <a:defRPr>
                <a:solidFill>
                  <a:schemeClr val="tx2"/>
                </a:solidFill>
              </a:defRPr>
            </a:lvl1pPr>
          </a:lstStyle>
          <a:p>
            <a:endParaRPr lang="fr-FR" dirty="0"/>
          </a:p>
        </p:txBody>
      </p:sp>
      <p:sp>
        <p:nvSpPr>
          <p:cNvPr id="6" name="Slide Number Placeholder 5"/>
          <p:cNvSpPr>
            <a:spLocks noGrp="1"/>
          </p:cNvSpPr>
          <p:nvPr>
            <p:ph type="sldNum" sz="quarter" idx="12"/>
          </p:nvPr>
        </p:nvSpPr>
        <p:spPr>
          <a:xfrm>
            <a:off x="9830683" y="6453386"/>
            <a:ext cx="1596292" cy="404614"/>
          </a:xfrm>
        </p:spPr>
        <p:txBody>
          <a:bodyPr/>
          <a:lstStyle>
            <a:lvl1pPr>
              <a:defRPr>
                <a:solidFill>
                  <a:schemeClr val="tx2"/>
                </a:solidFill>
              </a:defRPr>
            </a:lvl1pPr>
          </a:lstStyle>
          <a:p>
            <a:fld id="{CBE6928F-9FB2-494B-B378-0B2D28C0435B}" type="slidenum">
              <a:rPr lang="fr-FR" smtClean="0"/>
              <a:t>‹N°›</a:t>
            </a:fld>
            <a:endParaRPr lang="fr-FR" dirty="0"/>
          </a:p>
        </p:txBody>
      </p:sp>
      <p:sp>
        <p:nvSpPr>
          <p:cNvPr id="7" name="Freeform 6" title="Crop Mark"/>
          <p:cNvSpPr/>
          <p:nvPr/>
        </p:nvSpPr>
        <p:spPr bwMode="auto">
          <a:xfrm>
            <a:off x="8151962" y="1685652"/>
            <a:ext cx="3275013"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tx2"/>
          </a:solidFill>
          <a:ln w="0">
            <a:noFill/>
            <a:prstDash val="solid"/>
            <a:round/>
            <a:headEnd/>
            <a:tailEnd/>
          </a:ln>
        </p:spPr>
      </p:sp>
    </p:spTree>
    <p:extLst>
      <p:ext uri="{BB962C8B-B14F-4D97-AF65-F5344CB8AC3E}">
        <p14:creationId xmlns:p14="http://schemas.microsoft.com/office/powerpoint/2010/main" val="1618103696"/>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fr-FR"/>
              <a:t>Modifiez le style du titre</a:t>
            </a:r>
            <a:endParaRPr lang="en-US" dirty="0"/>
          </a:p>
        </p:txBody>
      </p:sp>
      <p:sp>
        <p:nvSpPr>
          <p:cNvPr id="3" name="Content Placeholder 2"/>
          <p:cNvSpPr>
            <a:spLocks noGrp="1"/>
          </p:cNvSpPr>
          <p:nvPr>
            <p:ph sz="half" idx="1"/>
          </p:nvPr>
        </p:nvSpPr>
        <p:spPr>
          <a:xfrm>
            <a:off x="1371600" y="2285999"/>
            <a:ext cx="4447786"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fr-FR"/>
              <a:t>Modifier les styles du texte du masque
Deuxième niveau
Troisième niveau
Quatrième niveau
Cinquième niveau</a:t>
            </a:r>
            <a:endParaRPr lang="en-US" dirty="0"/>
          </a:p>
        </p:txBody>
      </p:sp>
      <p:sp>
        <p:nvSpPr>
          <p:cNvPr id="4" name="Content Placeholder 3"/>
          <p:cNvSpPr>
            <a:spLocks noGrp="1"/>
          </p:cNvSpPr>
          <p:nvPr>
            <p:ph sz="half" idx="2"/>
          </p:nvPr>
        </p:nvSpPr>
        <p:spPr>
          <a:xfrm>
            <a:off x="6525403" y="2285999"/>
            <a:ext cx="4447786"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fr-FR"/>
              <a:t>Modifier les styles du texte du masque
Deuxième niveau
Troisième niveau
Quatrième niveau
Cinquième niveau</a:t>
            </a:r>
            <a:endParaRPr lang="en-US" dirty="0"/>
          </a:p>
        </p:txBody>
      </p:sp>
      <p:sp>
        <p:nvSpPr>
          <p:cNvPr id="5" name="Date Placeholder 4"/>
          <p:cNvSpPr>
            <a:spLocks noGrp="1"/>
          </p:cNvSpPr>
          <p:nvPr>
            <p:ph type="dt" sz="half" idx="10"/>
          </p:nvPr>
        </p:nvSpPr>
        <p:spPr/>
        <p:txBody>
          <a:bodyPr/>
          <a:lstStyle/>
          <a:p>
            <a:fld id="{1D09EFDF-5B6C-E44F-99A7-4657CAA1F8D8}" type="datetimeFigureOut">
              <a:rPr lang="fr-FR" smtClean="0"/>
              <a:t>28/10/2019</a:t>
            </a:fld>
            <a:endParaRPr lang="fr-FR" dirty="0"/>
          </a:p>
        </p:txBody>
      </p:sp>
      <p:sp>
        <p:nvSpPr>
          <p:cNvPr id="6" name="Footer Placeholder 5"/>
          <p:cNvSpPr>
            <a:spLocks noGrp="1"/>
          </p:cNvSpPr>
          <p:nvPr>
            <p:ph type="ftr" sz="quarter" idx="11"/>
          </p:nvPr>
        </p:nvSpPr>
        <p:spPr/>
        <p:txBody>
          <a:bodyPr/>
          <a:lstStyle/>
          <a:p>
            <a:endParaRPr lang="fr-FR" dirty="0"/>
          </a:p>
        </p:txBody>
      </p:sp>
      <p:sp>
        <p:nvSpPr>
          <p:cNvPr id="7" name="Slide Number Placeholder 6"/>
          <p:cNvSpPr>
            <a:spLocks noGrp="1"/>
          </p:cNvSpPr>
          <p:nvPr>
            <p:ph type="sldNum" sz="quarter" idx="12"/>
          </p:nvPr>
        </p:nvSpPr>
        <p:spPr/>
        <p:txBody>
          <a:bodyPr/>
          <a:lstStyle/>
          <a:p>
            <a:fld id="{CBE6928F-9FB2-494B-B378-0B2D28C0435B}" type="slidenum">
              <a:rPr lang="fr-FR" smtClean="0"/>
              <a:t>‹N°›</a:t>
            </a:fld>
            <a:endParaRPr lang="fr-FR" dirty="0"/>
          </a:p>
        </p:txBody>
      </p:sp>
    </p:spTree>
    <p:extLst>
      <p:ext uri="{BB962C8B-B14F-4D97-AF65-F5344CB8AC3E}">
        <p14:creationId xmlns:p14="http://schemas.microsoft.com/office/powerpoint/2010/main" val="261694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485900"/>
          </a:xfrm>
        </p:spPr>
        <p:txBody>
          <a:bodyPr/>
          <a:lstStyle>
            <a:lvl1pPr>
              <a:defRPr>
                <a:solidFill>
                  <a:schemeClr val="tx2"/>
                </a:solidFill>
              </a:defRPr>
            </a:lvl1pPr>
          </a:lstStyle>
          <a:p>
            <a:r>
              <a:rPr lang="fr-FR"/>
              <a:t>Modifiez le style du titre</a:t>
            </a:r>
            <a:endParaRPr lang="en-US" dirty="0"/>
          </a:p>
        </p:txBody>
      </p:sp>
      <p:sp>
        <p:nvSpPr>
          <p:cNvPr id="3"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
Deuxième niveau
Troisième niveau
Quatrième niveau
Cinquième niveau</a:t>
            </a:r>
            <a:endParaRPr lang="en-US" dirty="0"/>
          </a:p>
        </p:txBody>
      </p:sp>
      <p:sp>
        <p:nvSpPr>
          <p:cNvPr id="4" name="Content Placeholder 3"/>
          <p:cNvSpPr>
            <a:spLocks noGrp="1"/>
          </p:cNvSpPr>
          <p:nvPr>
            <p:ph sz="half" idx="2"/>
          </p:nvPr>
        </p:nvSpPr>
        <p:spPr>
          <a:xfrm>
            <a:off x="1371600"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fr-FR"/>
              <a:t>Modifier les styles du texte du masque
Deuxième niveau
Troisième niveau
Quatrième niveau
Cinquième niveau</a:t>
            </a:r>
            <a:endParaRPr lang="en-US" dirty="0"/>
          </a:p>
        </p:txBody>
      </p:sp>
      <p:sp>
        <p:nvSpPr>
          <p:cNvPr id="5" name="Text Placeholder 4"/>
          <p:cNvSpPr>
            <a:spLocks noGrp="1"/>
          </p:cNvSpPr>
          <p:nvPr>
            <p:ph type="body" sz="quarter" idx="3"/>
          </p:nvPr>
        </p:nvSpPr>
        <p:spPr>
          <a:xfrm>
            <a:off x="6525014"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
Deuxième niveau
Troisième niveau
Quatrième niveau
Cinquième niveau</a:t>
            </a:r>
            <a:endParaRPr lang="en-US" dirty="0"/>
          </a:p>
        </p:txBody>
      </p:sp>
      <p:sp>
        <p:nvSpPr>
          <p:cNvPr id="6" name="Content Placeholder 5"/>
          <p:cNvSpPr>
            <a:spLocks noGrp="1"/>
          </p:cNvSpPr>
          <p:nvPr>
            <p:ph sz="quarter" idx="4"/>
          </p:nvPr>
        </p:nvSpPr>
        <p:spPr>
          <a:xfrm>
            <a:off x="6525014"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fr-FR"/>
              <a:t>Modifier les styles du texte du masque
Deuxième niveau
Troisième niveau
Quatrième niveau
Cinquième niveau</a:t>
            </a:r>
            <a:endParaRPr lang="en-US" dirty="0"/>
          </a:p>
        </p:txBody>
      </p:sp>
      <p:sp>
        <p:nvSpPr>
          <p:cNvPr id="7" name="Date Placeholder 6"/>
          <p:cNvSpPr>
            <a:spLocks noGrp="1"/>
          </p:cNvSpPr>
          <p:nvPr>
            <p:ph type="dt" sz="half" idx="10"/>
          </p:nvPr>
        </p:nvSpPr>
        <p:spPr/>
        <p:txBody>
          <a:bodyPr/>
          <a:lstStyle/>
          <a:p>
            <a:fld id="{1D09EFDF-5B6C-E44F-99A7-4657CAA1F8D8}" type="datetimeFigureOut">
              <a:rPr lang="fr-FR" smtClean="0"/>
              <a:t>28/10/2019</a:t>
            </a:fld>
            <a:endParaRPr lang="fr-FR" dirty="0"/>
          </a:p>
        </p:txBody>
      </p:sp>
      <p:sp>
        <p:nvSpPr>
          <p:cNvPr id="8" name="Footer Placeholder 7"/>
          <p:cNvSpPr>
            <a:spLocks noGrp="1"/>
          </p:cNvSpPr>
          <p:nvPr>
            <p:ph type="ftr" sz="quarter" idx="11"/>
          </p:nvPr>
        </p:nvSpPr>
        <p:spPr/>
        <p:txBody>
          <a:bodyPr/>
          <a:lstStyle/>
          <a:p>
            <a:endParaRPr lang="fr-FR" dirty="0"/>
          </a:p>
        </p:txBody>
      </p:sp>
      <p:sp>
        <p:nvSpPr>
          <p:cNvPr id="9" name="Slide Number Placeholder 8"/>
          <p:cNvSpPr>
            <a:spLocks noGrp="1"/>
          </p:cNvSpPr>
          <p:nvPr>
            <p:ph type="sldNum" sz="quarter" idx="12"/>
          </p:nvPr>
        </p:nvSpPr>
        <p:spPr/>
        <p:txBody>
          <a:bodyPr/>
          <a:lstStyle/>
          <a:p>
            <a:fld id="{CBE6928F-9FB2-494B-B378-0B2D28C0435B}" type="slidenum">
              <a:rPr lang="fr-FR" smtClean="0"/>
              <a:t>‹N°›</a:t>
            </a:fld>
            <a:endParaRPr lang="fr-FR" dirty="0"/>
          </a:p>
        </p:txBody>
      </p:sp>
    </p:spTree>
    <p:extLst>
      <p:ext uri="{BB962C8B-B14F-4D97-AF65-F5344CB8AC3E}">
        <p14:creationId xmlns:p14="http://schemas.microsoft.com/office/powerpoint/2010/main" val="13591228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1D09EFDF-5B6C-E44F-99A7-4657CAA1F8D8}" type="datetimeFigureOut">
              <a:rPr lang="fr-FR" smtClean="0"/>
              <a:t>28/10/2019</a:t>
            </a:fld>
            <a:endParaRPr lang="fr-FR" dirty="0"/>
          </a:p>
        </p:txBody>
      </p:sp>
      <p:sp>
        <p:nvSpPr>
          <p:cNvPr id="4" name="Footer Placeholder 3"/>
          <p:cNvSpPr>
            <a:spLocks noGrp="1"/>
          </p:cNvSpPr>
          <p:nvPr>
            <p:ph type="ftr" sz="quarter" idx="11"/>
          </p:nvPr>
        </p:nvSpPr>
        <p:spPr/>
        <p:txBody>
          <a:bodyPr/>
          <a:lstStyle/>
          <a:p>
            <a:endParaRPr lang="fr-FR" dirty="0"/>
          </a:p>
        </p:txBody>
      </p:sp>
      <p:sp>
        <p:nvSpPr>
          <p:cNvPr id="5" name="Slide Number Placeholder 4"/>
          <p:cNvSpPr>
            <a:spLocks noGrp="1"/>
          </p:cNvSpPr>
          <p:nvPr>
            <p:ph type="sldNum" sz="quarter" idx="12"/>
          </p:nvPr>
        </p:nvSpPr>
        <p:spPr/>
        <p:txBody>
          <a:bodyPr/>
          <a:lstStyle/>
          <a:p>
            <a:fld id="{CBE6928F-9FB2-494B-B378-0B2D28C0435B}" type="slidenum">
              <a:rPr lang="fr-FR" smtClean="0"/>
              <a:t>‹N°›</a:t>
            </a:fld>
            <a:endParaRPr lang="fr-FR" dirty="0"/>
          </a:p>
        </p:txBody>
      </p:sp>
    </p:spTree>
    <p:extLst>
      <p:ext uri="{BB962C8B-B14F-4D97-AF65-F5344CB8AC3E}">
        <p14:creationId xmlns:p14="http://schemas.microsoft.com/office/powerpoint/2010/main" val="25338510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09EFDF-5B6C-E44F-99A7-4657CAA1F8D8}" type="datetimeFigureOut">
              <a:rPr lang="fr-FR" smtClean="0"/>
              <a:t>28/10/2019</a:t>
            </a:fld>
            <a:endParaRPr lang="fr-FR" dirty="0"/>
          </a:p>
        </p:txBody>
      </p:sp>
      <p:sp>
        <p:nvSpPr>
          <p:cNvPr id="3" name="Footer Placeholder 2"/>
          <p:cNvSpPr>
            <a:spLocks noGrp="1"/>
          </p:cNvSpPr>
          <p:nvPr>
            <p:ph type="ftr" sz="quarter" idx="11"/>
          </p:nvPr>
        </p:nvSpPr>
        <p:spPr/>
        <p:txBody>
          <a:bodyPr/>
          <a:lstStyle/>
          <a:p>
            <a:endParaRPr lang="fr-FR" dirty="0"/>
          </a:p>
        </p:txBody>
      </p:sp>
      <p:sp>
        <p:nvSpPr>
          <p:cNvPr id="4" name="Slide Number Placeholder 3"/>
          <p:cNvSpPr>
            <a:spLocks noGrp="1"/>
          </p:cNvSpPr>
          <p:nvPr>
            <p:ph type="sldNum" sz="quarter" idx="12"/>
          </p:nvPr>
        </p:nvSpPr>
        <p:spPr/>
        <p:txBody>
          <a:bodyPr/>
          <a:lstStyle/>
          <a:p>
            <a:fld id="{CBE6928F-9FB2-494B-B378-0B2D28C0435B}" type="slidenum">
              <a:rPr lang="fr-FR" smtClean="0"/>
              <a:t>‹N°›</a:t>
            </a:fld>
            <a:endParaRPr lang="fr-FR" dirty="0"/>
          </a:p>
        </p:txBody>
      </p:sp>
    </p:spTree>
    <p:extLst>
      <p:ext uri="{BB962C8B-B14F-4D97-AF65-F5344CB8AC3E}">
        <p14:creationId xmlns:p14="http://schemas.microsoft.com/office/powerpoint/2010/main" val="37882544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Autofit/>
          </a:bodyPr>
          <a:lstStyle>
            <a:lvl1pPr>
              <a:lnSpc>
                <a:spcPct val="84000"/>
              </a:lnSpc>
              <a:defRPr sz="4800" baseline="0">
                <a:solidFill>
                  <a:schemeClr val="tx2"/>
                </a:solidFill>
              </a:defRPr>
            </a:lvl1pPr>
          </a:lstStyle>
          <a:p>
            <a:r>
              <a:rPr lang="fr-FR"/>
              <a:t>Modifiez le style du titre</a:t>
            </a:r>
            <a:endParaRPr lang="en-US" dirty="0"/>
          </a:p>
        </p:txBody>
      </p:sp>
      <p:sp>
        <p:nvSpPr>
          <p:cNvPr id="3" name="Content Placeholder 2"/>
          <p:cNvSpPr>
            <a:spLocks noGrp="1"/>
          </p:cNvSpPr>
          <p:nvPr>
            <p:ph idx="1"/>
          </p:nvPr>
        </p:nvSpPr>
        <p:spPr>
          <a:xfrm>
            <a:off x="6256020" y="685801"/>
            <a:ext cx="521208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fr-FR"/>
              <a:t>Modifier les styles du texte du masque
Deuxième niveau
Troisième niveau
Quatrième niveau
Cinquième niveau</a:t>
            </a:r>
            <a:endParaRPr lang="en-US" dirty="0"/>
          </a:p>
        </p:txBody>
      </p:sp>
      <p:sp>
        <p:nvSpPr>
          <p:cNvPr id="4" name="Text Placeholder 3"/>
          <p:cNvSpPr>
            <a:spLocks noGrp="1"/>
          </p:cNvSpPr>
          <p:nvPr>
            <p:ph type="body" sz="half" idx="2"/>
          </p:nvPr>
        </p:nvSpPr>
        <p:spPr>
          <a:xfrm>
            <a:off x="723900" y="2856344"/>
            <a:ext cx="3855720" cy="3011056"/>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
Deuxième niveau
Troisième niveau
Quatrième niveau
Cinquième niveau</a:t>
            </a:r>
            <a:endParaRPr lang="en-US" dirty="0"/>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1D09EFDF-5B6C-E44F-99A7-4657CAA1F8D8}" type="datetimeFigureOut">
              <a:rPr lang="fr-FR" smtClean="0"/>
              <a:t>28/10/2019</a:t>
            </a:fld>
            <a:endParaRPr lang="fr-FR"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fr-FR"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CBE6928F-9FB2-494B-B378-0B2D28C0435B}" type="slidenum">
              <a:rPr lang="fr-FR" smtClean="0"/>
              <a:t>‹N°›</a:t>
            </a:fld>
            <a:endParaRPr lang="fr-FR"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1628357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rmAutofit/>
          </a:bodyPr>
          <a:lstStyle>
            <a:lvl1pPr>
              <a:lnSpc>
                <a:spcPct val="84000"/>
              </a:lnSpc>
              <a:defRPr sz="4800" baseline="0"/>
            </a:lvl1pPr>
          </a:lstStyle>
          <a:p>
            <a:r>
              <a:rPr lang="fr-FR"/>
              <a:t>Modifiez le style du titre</a:t>
            </a:r>
            <a:endParaRPr lang="en-US" dirty="0"/>
          </a:p>
        </p:txBody>
      </p:sp>
      <p:sp>
        <p:nvSpPr>
          <p:cNvPr id="3" name="Picture Placeholder 2"/>
          <p:cNvSpPr>
            <a:spLocks noGrp="1" noChangeAspect="1"/>
          </p:cNvSpPr>
          <p:nvPr>
            <p:ph type="pic" idx="1"/>
          </p:nvPr>
        </p:nvSpPr>
        <p:spPr>
          <a:xfrm>
            <a:off x="5532120" y="0"/>
            <a:ext cx="665988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Cliquez sur l'icône pour ajouter une image</a:t>
            </a:r>
            <a:endParaRPr lang="en-US" dirty="0"/>
          </a:p>
        </p:txBody>
      </p:sp>
      <p:sp>
        <p:nvSpPr>
          <p:cNvPr id="4" name="Text Placeholder 3"/>
          <p:cNvSpPr>
            <a:spLocks noGrp="1"/>
          </p:cNvSpPr>
          <p:nvPr>
            <p:ph type="body" sz="half" idx="2"/>
          </p:nvPr>
        </p:nvSpPr>
        <p:spPr>
          <a:xfrm>
            <a:off x="723900" y="2855968"/>
            <a:ext cx="385572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
Deuxième niveau
Troisième niveau
Quatrième niveau
Cinquième niveau</a:t>
            </a:r>
            <a:endParaRPr lang="en-US" dirty="0"/>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1D09EFDF-5B6C-E44F-99A7-4657CAA1F8D8}" type="datetimeFigureOut">
              <a:rPr lang="fr-FR" smtClean="0"/>
              <a:t>28/10/2019</a:t>
            </a:fld>
            <a:endParaRPr lang="fr-FR"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CBE6928F-9FB2-494B-B378-0B2D28C0435B}" type="slidenum">
              <a:rPr lang="fr-FR" smtClean="0"/>
              <a:t>‹N°›</a:t>
            </a:fld>
            <a:endParaRPr lang="fr-FR"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1548698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r>
              <a:rPr lang="fr-FR"/>
              <a:t>Modifiez le style du titre</a:t>
            </a:r>
            <a:endParaRPr lang="en-US" dirty="0"/>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fr-FR"/>
              <a:t>Modifier les styles du texte du masque
Deuxième niveau
Troisième niveau
Quatrième niveau
Cinquième niveau</a:t>
            </a:r>
            <a:endParaRPr lang="en-US" dirty="0"/>
          </a:p>
        </p:txBody>
      </p:sp>
      <p:sp>
        <p:nvSpPr>
          <p:cNvPr id="4" name="Date Placeholder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fld id="{1D09EFDF-5B6C-E44F-99A7-4657CAA1F8D8}" type="datetimeFigureOut">
              <a:rPr lang="fr-FR" smtClean="0"/>
              <a:t>28/10/2019</a:t>
            </a:fld>
            <a:endParaRPr lang="fr-FR" dirty="0"/>
          </a:p>
        </p:txBody>
      </p:sp>
      <p:sp>
        <p:nvSpPr>
          <p:cNvPr id="5" name="Footer Placeholder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endParaRPr lang="fr-FR" dirty="0"/>
          </a:p>
        </p:txBody>
      </p:sp>
      <p:sp>
        <p:nvSpPr>
          <p:cNvPr id="6" name="Slide Number Placeholder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fld id="{CBE6928F-9FB2-494B-B378-0B2D28C0435B}" type="slidenum">
              <a:rPr lang="fr-FR" smtClean="0"/>
              <a:t>‹N°›</a:t>
            </a:fld>
            <a:endParaRPr lang="fr-FR" dirty="0"/>
          </a:p>
        </p:txBody>
      </p:sp>
      <p:sp>
        <p:nvSpPr>
          <p:cNvPr id="9" name="Rectangle 8" title="Side bar"/>
          <p:cNvSpPr/>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024166789"/>
      </p:ext>
    </p:extLst>
  </p:cSld>
  <p:clrMap bg1="lt1" tx1="dk1" bg2="lt2" tx2="dk2" accent1="accent1" accent2="accent2" accent3="accent3" accent4="accent4" accent5="accent5" accent6="accent6" hlink="hlink" folHlink="folHlink"/>
  <p:sldLayoutIdLst>
    <p:sldLayoutId id="2147484126" r:id="rId1"/>
    <p:sldLayoutId id="2147484127" r:id="rId2"/>
    <p:sldLayoutId id="2147484128" r:id="rId3"/>
    <p:sldLayoutId id="2147484129" r:id="rId4"/>
    <p:sldLayoutId id="2147484130" r:id="rId5"/>
    <p:sldLayoutId id="2147484131" r:id="rId6"/>
    <p:sldLayoutId id="2147484132" r:id="rId7"/>
    <p:sldLayoutId id="2147484133" r:id="rId8"/>
    <p:sldLayoutId id="2147484134" r:id="rId9"/>
    <p:sldLayoutId id="2147484135" r:id="rId10"/>
    <p:sldLayoutId id="2147484136" r:id="rId11"/>
  </p:sldLayoutIdLst>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3" orient="horz" pos="1368">
          <p15:clr>
            <a:srgbClr val="F26B43"/>
          </p15:clr>
        </p15:guide>
        <p15:guide id="4" orient="horz" pos="1440">
          <p15:clr>
            <a:srgbClr val="F26B43"/>
          </p15:clr>
        </p15:guide>
        <p15:guide id="6" orient="horz" pos="3696">
          <p15:clr>
            <a:srgbClr val="F26B43"/>
          </p15:clr>
        </p15:guide>
        <p15:guide id="7" orient="horz" pos="432">
          <p15:clr>
            <a:srgbClr val="F26B43"/>
          </p15:clr>
        </p15:guide>
        <p15:guide id="8" orient="horz" pos="1512">
          <p15:clr>
            <a:srgbClr val="F26B43"/>
          </p15:clr>
        </p15:guide>
        <p15:guide id="9" pos="6912">
          <p15:clr>
            <a:srgbClr val="F26B43"/>
          </p15:clr>
        </p15:guide>
        <p15:guide id="10" pos="936">
          <p15:clr>
            <a:srgbClr val="F26B43"/>
          </p15:clr>
        </p15:guide>
        <p15:guide id="11" pos="864">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AB0D6AD-BD80-CA4E-BA37-594F5BFE176C}"/>
              </a:ext>
            </a:extLst>
          </p:cNvPr>
          <p:cNvSpPr>
            <a:spLocks noGrp="1"/>
          </p:cNvSpPr>
          <p:nvPr>
            <p:ph type="ctrTitle"/>
          </p:nvPr>
        </p:nvSpPr>
        <p:spPr>
          <a:xfrm>
            <a:off x="1524000" y="1122363"/>
            <a:ext cx="9144000" cy="3471408"/>
          </a:xfrm>
        </p:spPr>
        <p:txBody>
          <a:bodyPr>
            <a:normAutofit/>
          </a:bodyPr>
          <a:lstStyle/>
          <a:p>
            <a:r>
              <a:rPr lang="ar-SA" sz="6600" b="1" dirty="0"/>
              <a:t>التأمين</a:t>
            </a:r>
            <a:endParaRPr lang="fr-FR" sz="6600" b="1" dirty="0"/>
          </a:p>
        </p:txBody>
      </p:sp>
    </p:spTree>
    <p:extLst>
      <p:ext uri="{BB962C8B-B14F-4D97-AF65-F5344CB8AC3E}">
        <p14:creationId xmlns:p14="http://schemas.microsoft.com/office/powerpoint/2010/main" val="398683959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A462EA7-DB7E-904F-92EE-E465DA85A87D}"/>
              </a:ext>
            </a:extLst>
          </p:cNvPr>
          <p:cNvSpPr>
            <a:spLocks noGrp="1"/>
          </p:cNvSpPr>
          <p:nvPr>
            <p:ph type="title"/>
          </p:nvPr>
        </p:nvSpPr>
        <p:spPr>
          <a:xfrm>
            <a:off x="1371600" y="685800"/>
            <a:ext cx="9601200" cy="875371"/>
          </a:xfrm>
        </p:spPr>
        <p:txBody>
          <a:bodyPr/>
          <a:lstStyle/>
          <a:p>
            <a:pPr marL="742950" indent="-742950" algn="ctr" rtl="1">
              <a:buFont typeface="+mj-lt"/>
              <a:buAutoNum type="arabicPeriod" startAt="2"/>
            </a:pPr>
            <a:r>
              <a:rPr lang="ar-SA" dirty="0"/>
              <a:t>أنواع التأمينات</a:t>
            </a:r>
            <a:endParaRPr lang="fr-FR" dirty="0"/>
          </a:p>
        </p:txBody>
      </p:sp>
      <p:sp>
        <p:nvSpPr>
          <p:cNvPr id="3" name="Espace réservé du contenu 2">
            <a:extLst>
              <a:ext uri="{FF2B5EF4-FFF2-40B4-BE49-F238E27FC236}">
                <a16:creationId xmlns:a16="http://schemas.microsoft.com/office/drawing/2014/main" id="{60308BC8-1D08-0E47-A12E-5B7BFC44544D}"/>
              </a:ext>
            </a:extLst>
          </p:cNvPr>
          <p:cNvSpPr>
            <a:spLocks noGrp="1"/>
          </p:cNvSpPr>
          <p:nvPr>
            <p:ph idx="1"/>
          </p:nvPr>
        </p:nvSpPr>
        <p:spPr>
          <a:xfrm>
            <a:off x="1371600" y="1561171"/>
            <a:ext cx="9601200" cy="4306229"/>
          </a:xfrm>
        </p:spPr>
        <p:txBody>
          <a:bodyPr>
            <a:normAutofit lnSpcReduction="10000"/>
          </a:bodyPr>
          <a:lstStyle/>
          <a:p>
            <a:pPr marL="457200" indent="-457200" algn="r" rtl="1">
              <a:buFont typeface="+mj-lt"/>
              <a:buAutoNum type="arabicPeriod" startAt="4"/>
            </a:pPr>
            <a:r>
              <a:rPr lang="ar-SA" sz="2400" b="1" dirty="0"/>
              <a:t>التأمين التعاوني او التبادلي: </a:t>
            </a:r>
            <a:r>
              <a:rPr lang="ar-SA" sz="2400" dirty="0"/>
              <a:t>في هذا النوع من التأمين </a:t>
            </a:r>
            <a:r>
              <a:rPr lang="ar-SA" sz="2400" dirty="0" err="1"/>
              <a:t>ي</a:t>
            </a:r>
            <a:r>
              <a:rPr lang="ar-DZ" sz="2400" dirty="0"/>
              <a:t>كون الطرف المؤمِّن والطرف المؤمَّن له طرف واحد، حيث إنّ هذه العملية يقوم بها عدد من الأشخاص تربطهم مصلحة معينة، ومن المحتمل تعرضهم لخطر معين، حيث يقومون بدفع اشتراكات معينة على شكل أقساط دورية ومجموع الاشتراكات تستخدم لاداء التعويض المستحق لمن يصبه الضرر، فإذا زاد مجموع الاشتراكات على قيمة التعويصات التي دفعت يتم استرداد الفائص واذا نقصت طولب الاعضاء بقسط اصافي لتغطية العجز.</a:t>
            </a:r>
          </a:p>
          <a:p>
            <a:pPr marL="457200" indent="-457200" algn="r" rtl="1">
              <a:buFont typeface="+mj-lt"/>
              <a:buAutoNum type="arabicPeriod" startAt="4"/>
            </a:pPr>
            <a:r>
              <a:rPr lang="ar-DZ" sz="2400" b="1" dirty="0"/>
              <a:t>التأمين الاجتماعي:</a:t>
            </a:r>
            <a:r>
              <a:rPr lang="ar-DZ" sz="2400" dirty="0"/>
              <a:t> يتمثل في تأمين الافراد من بعص الأخطار التي يتعرصون لها وتؤدي الى عزلهم عن العمل كالمرض الشيخوخة والعجز، وهذا النوع من التأمين يكون اجباريا في الغالب وتقوم به الدولة و المؤسسات المختلفة ويشترط دفع قسط التأمين للأصحاب العمل او الدولة، مثال الضمان الاجتماعي في الجزائر.</a:t>
            </a:r>
            <a:endParaRPr lang="fr-FR" sz="2400" dirty="0"/>
          </a:p>
        </p:txBody>
      </p:sp>
    </p:spTree>
    <p:extLst>
      <p:ext uri="{BB962C8B-B14F-4D97-AF65-F5344CB8AC3E}">
        <p14:creationId xmlns:p14="http://schemas.microsoft.com/office/powerpoint/2010/main" val="190868948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38F8A15-AD95-EB42-85DB-E566325E44E7}"/>
              </a:ext>
            </a:extLst>
          </p:cNvPr>
          <p:cNvSpPr>
            <a:spLocks noGrp="1"/>
          </p:cNvSpPr>
          <p:nvPr>
            <p:ph type="title"/>
          </p:nvPr>
        </p:nvSpPr>
        <p:spPr>
          <a:xfrm>
            <a:off x="1371600" y="400050"/>
            <a:ext cx="9601200" cy="774700"/>
          </a:xfrm>
        </p:spPr>
        <p:txBody>
          <a:bodyPr>
            <a:normAutofit/>
          </a:bodyPr>
          <a:lstStyle/>
          <a:p>
            <a:pPr marL="742950" indent="-742950" algn="ctr" defTabSz="914400" rtl="1" eaLnBrk="1" latinLnBrk="0" hangingPunct="1">
              <a:lnSpc>
                <a:spcPct val="89000"/>
              </a:lnSpc>
              <a:spcBef>
                <a:spcPct val="0"/>
              </a:spcBef>
              <a:buFont typeface="+mj-lt"/>
              <a:buAutoNum type="arabicPeriod" startAt="3"/>
            </a:pPr>
            <a:r>
              <a:rPr lang="ar-SA" dirty="0"/>
              <a:t>الفاعلون في التأمين</a:t>
            </a:r>
            <a:endParaRPr lang="fr-FR" dirty="0"/>
          </a:p>
        </p:txBody>
      </p:sp>
      <p:sp>
        <p:nvSpPr>
          <p:cNvPr id="3" name="Espace réservé du contenu 2">
            <a:extLst>
              <a:ext uri="{FF2B5EF4-FFF2-40B4-BE49-F238E27FC236}">
                <a16:creationId xmlns:a16="http://schemas.microsoft.com/office/drawing/2014/main" id="{8CDDA15B-D32C-A349-9BBC-D8330DD4DFE4}"/>
              </a:ext>
            </a:extLst>
          </p:cNvPr>
          <p:cNvSpPr>
            <a:spLocks noGrp="1"/>
          </p:cNvSpPr>
          <p:nvPr>
            <p:ph idx="1"/>
          </p:nvPr>
        </p:nvSpPr>
        <p:spPr>
          <a:xfrm>
            <a:off x="1371600" y="1397000"/>
            <a:ext cx="9886950" cy="4889500"/>
          </a:xfrm>
        </p:spPr>
        <p:txBody>
          <a:bodyPr>
            <a:normAutofit fontScale="92500" lnSpcReduction="20000"/>
          </a:bodyPr>
          <a:lstStyle/>
          <a:p>
            <a:pPr marL="384048" indent="-384048" algn="r" defTabSz="914400" rtl="1" eaLnBrk="1" latinLnBrk="0" hangingPunct="1">
              <a:lnSpc>
                <a:spcPct val="94000"/>
              </a:lnSpc>
              <a:spcBef>
                <a:spcPts val="1000"/>
              </a:spcBef>
              <a:spcAft>
                <a:spcPts val="200"/>
              </a:spcAft>
              <a:buFont typeface="Franklin Gothic Book" panose="020B0503020102020204" pitchFamily="34" charset="0"/>
              <a:buChar char="■"/>
            </a:pPr>
            <a:r>
              <a:rPr lang="ar-SA" sz="2400" dirty="0"/>
              <a:t>يقصد </a:t>
            </a:r>
            <a:r>
              <a:rPr lang="ar-SA" sz="2400" dirty="0" err="1"/>
              <a:t>بالفاعلون</a:t>
            </a:r>
            <a:r>
              <a:rPr lang="ar-SA" sz="2400" dirty="0"/>
              <a:t> في التأمين الأطراف المتدخلة في عمليات التأمين</a:t>
            </a:r>
          </a:p>
          <a:p>
            <a:pPr marL="457200" indent="-457200" algn="r" defTabSz="914400" rtl="1" eaLnBrk="1" latinLnBrk="0" hangingPunct="1">
              <a:lnSpc>
                <a:spcPct val="94000"/>
              </a:lnSpc>
              <a:spcBef>
                <a:spcPts val="1000"/>
              </a:spcBef>
              <a:spcAft>
                <a:spcPts val="200"/>
              </a:spcAft>
              <a:buFont typeface="+mj-lt"/>
              <a:buAutoNum type="arabicPeriod"/>
            </a:pPr>
            <a:r>
              <a:rPr lang="ar-SA" sz="2400" b="1" dirty="0"/>
              <a:t>المؤمن: </a:t>
            </a:r>
            <a:r>
              <a:rPr lang="ar-SA" sz="2400" dirty="0"/>
              <a:t>تتمثل في شركات التأمين التي تتعهد بتوفير الحماية التأمينية لطالبها وتلتزم بدفع التعويض للمستفيد في حالة تعرضه للخطر المؤمن ضده. </a:t>
            </a:r>
          </a:p>
          <a:p>
            <a:pPr marL="457200" indent="-457200" algn="r" defTabSz="914400" rtl="1" eaLnBrk="1" latinLnBrk="0" hangingPunct="1">
              <a:lnSpc>
                <a:spcPct val="94000"/>
              </a:lnSpc>
              <a:spcBef>
                <a:spcPts val="1000"/>
              </a:spcBef>
              <a:spcAft>
                <a:spcPts val="200"/>
              </a:spcAft>
              <a:buFont typeface="+mj-lt"/>
              <a:buAutoNum type="arabicPeriod"/>
            </a:pPr>
            <a:r>
              <a:rPr lang="ar-SA" sz="2400" b="1" dirty="0"/>
              <a:t>وسطاء التأمين: </a:t>
            </a:r>
            <a:r>
              <a:rPr lang="ar-SA" sz="2400" dirty="0"/>
              <a:t>تعني بها شركات السمسرة ووكلاء التأمين. </a:t>
            </a:r>
          </a:p>
          <a:p>
            <a:pPr marL="514350" indent="-514350" algn="r" defTabSz="914400" rtl="1" eaLnBrk="1" latinLnBrk="0" hangingPunct="1">
              <a:lnSpc>
                <a:spcPct val="94000"/>
              </a:lnSpc>
              <a:spcBef>
                <a:spcPts val="1000"/>
              </a:spcBef>
              <a:spcAft>
                <a:spcPts val="200"/>
              </a:spcAft>
              <a:buFont typeface="+mj-lt"/>
              <a:buAutoNum type="romanUcPeriod"/>
            </a:pPr>
            <a:r>
              <a:rPr lang="ar-SA" sz="2400" b="1" dirty="0"/>
              <a:t>شركات السمسرة: </a:t>
            </a:r>
            <a:r>
              <a:rPr lang="ar-SA" sz="2400" dirty="0"/>
              <a:t>تقتصر مهمتها في التوسط في ابرام العقد حيث تقوم بالبحث عن العملاء وتعرض عليهم التأمين الذي يناسبهم وفقا للشروط التي تكون قد حددتها الشركة كما ان بعض شركات السمسرة تقوم باستلام تعويضات الحوادث من الشركة لدفعها للمتضرر .</a:t>
            </a:r>
          </a:p>
          <a:p>
            <a:pPr marL="514350" indent="-514350" algn="r" defTabSz="914400" rtl="1" eaLnBrk="1" latinLnBrk="0" hangingPunct="1">
              <a:lnSpc>
                <a:spcPct val="94000"/>
              </a:lnSpc>
              <a:spcBef>
                <a:spcPts val="1000"/>
              </a:spcBef>
              <a:spcAft>
                <a:spcPts val="200"/>
              </a:spcAft>
              <a:buFont typeface="+mj-lt"/>
              <a:buAutoNum type="romanUcPeriod"/>
            </a:pPr>
            <a:r>
              <a:rPr lang="ar-SA" sz="2400" b="1" dirty="0"/>
              <a:t>وكلاء التأمين: </a:t>
            </a:r>
            <a:r>
              <a:rPr lang="ar-SA" sz="2400" dirty="0"/>
              <a:t>هم اشخاص ذاتيون او معنويون يتوفرون على توكيل خاص من شركة التأمين مقابل عمولة ولا يجوز لهم تمثيل اكثر من شركة الا بموافقة الشركة الاولى</a:t>
            </a:r>
          </a:p>
          <a:p>
            <a:pPr marL="457200" indent="-457200" algn="r" defTabSz="914400" rtl="1" eaLnBrk="1" latinLnBrk="0" hangingPunct="1">
              <a:lnSpc>
                <a:spcPct val="94000"/>
              </a:lnSpc>
              <a:spcBef>
                <a:spcPts val="1000"/>
              </a:spcBef>
              <a:spcAft>
                <a:spcPts val="200"/>
              </a:spcAft>
              <a:buFont typeface="+mj-lt"/>
              <a:buAutoNum type="arabicPeriod" startAt="3"/>
            </a:pPr>
            <a:r>
              <a:rPr lang="ar-SA" sz="2400" b="1" dirty="0"/>
              <a:t>المؤمن له: </a:t>
            </a:r>
            <a:r>
              <a:rPr lang="ar-SA" sz="2400" dirty="0"/>
              <a:t>هو شخص او مؤسسة تطلب من شركة التأمين تغطية خطر معين مقابل سداد قسط التأمين بشكل دوري ومتفق عليه.</a:t>
            </a:r>
          </a:p>
          <a:p>
            <a:pPr marL="457200" indent="-457200" algn="r" rtl="1">
              <a:buFont typeface="+mj-lt"/>
              <a:buAutoNum type="arabicPeriod" startAt="3"/>
            </a:pPr>
            <a:r>
              <a:rPr lang="ar-SA" sz="2400" b="1" dirty="0"/>
              <a:t>المستفيد :</a:t>
            </a:r>
            <a:r>
              <a:rPr lang="ar-SA" sz="2400" dirty="0"/>
              <a:t> هو المؤمن له او الشخص الذي يحدده في وثيقة التأمين , وهو الذي يحصل على التعويض عند حدوث الخطر . </a:t>
            </a:r>
            <a:endParaRPr lang="fr-FR" sz="2400" dirty="0"/>
          </a:p>
          <a:p>
            <a:pPr marL="457200" indent="-457200" algn="r" defTabSz="914400" rtl="1" eaLnBrk="1" latinLnBrk="0" hangingPunct="1">
              <a:lnSpc>
                <a:spcPct val="94000"/>
              </a:lnSpc>
              <a:spcBef>
                <a:spcPts val="1000"/>
              </a:spcBef>
              <a:spcAft>
                <a:spcPts val="200"/>
              </a:spcAft>
              <a:buFont typeface="+mj-lt"/>
              <a:buAutoNum type="arabicPeriod" startAt="3"/>
            </a:pPr>
            <a:endParaRPr lang="fr-FR" dirty="0"/>
          </a:p>
        </p:txBody>
      </p:sp>
    </p:spTree>
    <p:extLst>
      <p:ext uri="{BB962C8B-B14F-4D97-AF65-F5344CB8AC3E}">
        <p14:creationId xmlns:p14="http://schemas.microsoft.com/office/powerpoint/2010/main" val="116686831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AC0A2E1-BA3A-094D-9127-1C197BD96842}"/>
              </a:ext>
            </a:extLst>
          </p:cNvPr>
          <p:cNvSpPr>
            <a:spLocks noGrp="1"/>
          </p:cNvSpPr>
          <p:nvPr>
            <p:ph type="title"/>
          </p:nvPr>
        </p:nvSpPr>
        <p:spPr>
          <a:xfrm>
            <a:off x="1371600" y="685800"/>
            <a:ext cx="9601200" cy="850900"/>
          </a:xfrm>
        </p:spPr>
        <p:txBody>
          <a:bodyPr/>
          <a:lstStyle/>
          <a:p>
            <a:pPr marL="742950" indent="-742950" algn="ctr" defTabSz="914400" rtl="1" eaLnBrk="1" latinLnBrk="0" hangingPunct="1">
              <a:lnSpc>
                <a:spcPct val="89000"/>
              </a:lnSpc>
              <a:spcBef>
                <a:spcPct val="0"/>
              </a:spcBef>
              <a:buFont typeface="+mj-lt"/>
              <a:buAutoNum type="arabicPeriod" startAt="4"/>
            </a:pPr>
            <a:r>
              <a:rPr lang="ar-SA" dirty="0"/>
              <a:t>آلية التعويض</a:t>
            </a:r>
            <a:endParaRPr lang="fr-FR" dirty="0"/>
          </a:p>
        </p:txBody>
      </p:sp>
      <p:sp>
        <p:nvSpPr>
          <p:cNvPr id="3" name="Espace réservé du contenu 2">
            <a:extLst>
              <a:ext uri="{FF2B5EF4-FFF2-40B4-BE49-F238E27FC236}">
                <a16:creationId xmlns:a16="http://schemas.microsoft.com/office/drawing/2014/main" id="{0DAC75AE-9989-8841-8E44-6AC0AE7100B1}"/>
              </a:ext>
            </a:extLst>
          </p:cNvPr>
          <p:cNvSpPr>
            <a:spLocks noGrp="1"/>
          </p:cNvSpPr>
          <p:nvPr>
            <p:ph idx="1"/>
          </p:nvPr>
        </p:nvSpPr>
        <p:spPr>
          <a:xfrm>
            <a:off x="1371600" y="1900238"/>
            <a:ext cx="9601200" cy="4271962"/>
          </a:xfrm>
        </p:spPr>
        <p:txBody>
          <a:bodyPr/>
          <a:lstStyle/>
          <a:p>
            <a:pPr algn="r" rtl="1"/>
            <a:r>
              <a:rPr lang="ar-DZ" sz="2400" dirty="0"/>
              <a:t>تتم عملية تسوية المطالبات أو تعويض المؤمن له بمجموعة من الخطوات والتي سنلخصها في الآتي </a:t>
            </a:r>
          </a:p>
          <a:p>
            <a:pPr marL="457200" indent="-457200" algn="r" rtl="1">
              <a:buFont typeface="+mj-lt"/>
              <a:buAutoNum type="arabicPeriod"/>
            </a:pPr>
            <a:r>
              <a:rPr lang="ar-DZ" sz="2400" b="1" dirty="0"/>
              <a:t>الإبلاغ بوقوع الخسارة: </a:t>
            </a:r>
            <a:r>
              <a:rPr lang="ar-DZ" sz="2400" dirty="0"/>
              <a:t>عادة ما يتم تحديد شرط الإبلا</a:t>
            </a:r>
            <a:r>
              <a:rPr lang="ar-SA" sz="2400" dirty="0" err="1"/>
              <a:t>غ</a:t>
            </a:r>
            <a:r>
              <a:rPr lang="ar-DZ" sz="2400" dirty="0"/>
              <a:t> عن الخسارة في وثيقة التأمين، ويتطلب الشرط النمـوذجي أن يقـوم المـؤمن لـه بإعطـاء الإخطـار لشـركة التـأمين فـي الحـال أو بمجـرد أن تتـاح لـه الفرصـة عقب وقوع الحادث. علـى سـبيل المثـال، تتطلـب وثيقـة تـأمين السـيارات الخاصـة أن يـتم إبـلاغ المـؤمن عنـد حـدوث الحـادث أو وقـوع الخسـارة بأسـرع مـا يمكـن، وأن يشـتمل الإخطـار علـى أسـماء وعنـاوين جميـع الأشـخاص المتضررين وكذلك أسماء وعناوين شهود الحادث. </a:t>
            </a:r>
          </a:p>
          <a:p>
            <a:pPr marL="530352" lvl="1" indent="0" algn="r" rtl="1">
              <a:spcBef>
                <a:spcPts val="1000"/>
              </a:spcBef>
              <a:buNone/>
            </a:pPr>
            <a:endParaRPr lang="fr-FR" dirty="0"/>
          </a:p>
        </p:txBody>
      </p:sp>
    </p:spTree>
    <p:extLst>
      <p:ext uri="{BB962C8B-B14F-4D97-AF65-F5344CB8AC3E}">
        <p14:creationId xmlns:p14="http://schemas.microsoft.com/office/powerpoint/2010/main" val="79556707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1BDC859-90D2-EF46-BE2C-F488CECC61E4}"/>
              </a:ext>
            </a:extLst>
          </p:cNvPr>
          <p:cNvSpPr>
            <a:spLocks noGrp="1"/>
          </p:cNvSpPr>
          <p:nvPr>
            <p:ph type="title"/>
          </p:nvPr>
        </p:nvSpPr>
        <p:spPr>
          <a:xfrm>
            <a:off x="1371600" y="685800"/>
            <a:ext cx="9601200" cy="971550"/>
          </a:xfrm>
        </p:spPr>
        <p:txBody>
          <a:bodyPr/>
          <a:lstStyle/>
          <a:p>
            <a:pPr marL="742950" indent="-742950" algn="ctr" rtl="1">
              <a:buFont typeface="+mj-lt"/>
              <a:buAutoNum type="arabicPeriod" startAt="4"/>
            </a:pPr>
            <a:r>
              <a:rPr lang="ar-SA" dirty="0"/>
              <a:t>آلية التعويض</a:t>
            </a:r>
            <a:endParaRPr lang="fr-FR" dirty="0"/>
          </a:p>
        </p:txBody>
      </p:sp>
      <p:sp>
        <p:nvSpPr>
          <p:cNvPr id="3" name="Espace réservé du contenu 2">
            <a:extLst>
              <a:ext uri="{FF2B5EF4-FFF2-40B4-BE49-F238E27FC236}">
                <a16:creationId xmlns:a16="http://schemas.microsoft.com/office/drawing/2014/main" id="{2F81ABB1-3C4E-3444-B76A-43AAB9D384FE}"/>
              </a:ext>
            </a:extLst>
          </p:cNvPr>
          <p:cNvSpPr>
            <a:spLocks noGrp="1"/>
          </p:cNvSpPr>
          <p:nvPr>
            <p:ph idx="1"/>
          </p:nvPr>
        </p:nvSpPr>
        <p:spPr>
          <a:xfrm>
            <a:off x="1371600" y="1843089"/>
            <a:ext cx="9601200" cy="4586286"/>
          </a:xfrm>
        </p:spPr>
        <p:txBody>
          <a:bodyPr>
            <a:normAutofit fontScale="92500" lnSpcReduction="20000"/>
          </a:bodyPr>
          <a:lstStyle/>
          <a:p>
            <a:pPr marL="457200" indent="-457200" algn="r" rtl="1">
              <a:buFont typeface="+mj-lt"/>
              <a:buAutoNum type="arabicPeriod" startAt="2"/>
            </a:pPr>
            <a:r>
              <a:rPr lang="ar-DZ" sz="2600" b="1" dirty="0"/>
              <a:t>التحقق من المطالبة: </a:t>
            </a:r>
            <a:r>
              <a:rPr lang="ar-DZ" sz="2600" dirty="0"/>
              <a:t>تقـوم شـركة التـأمين (المـؤمن) بإخطـار خبيـر التسـوية بالخسـارة، لتنتظـر منـه الـرد بالإجابة على سلسلة من التساؤلات، تتمثل هذه الأسئلة في الآتي: </a:t>
            </a:r>
          </a:p>
          <a:p>
            <a:pPr marL="514350" indent="-514350" algn="r" rtl="1">
              <a:buFont typeface="+mj-lt"/>
              <a:buAutoNum type="romanLcPeriod"/>
            </a:pPr>
            <a:r>
              <a:rPr lang="ar-DZ" sz="2600" dirty="0"/>
              <a:t>هل وقعت الخسارة أثناء فترة سريان الوثيقة؟</a:t>
            </a:r>
          </a:p>
          <a:p>
            <a:pPr marL="514350" indent="-514350" algn="r" rtl="1">
              <a:buFont typeface="+mj-lt"/>
              <a:buAutoNum type="romanLcPeriod"/>
            </a:pPr>
            <a:r>
              <a:rPr lang="ar-DZ" sz="2600" dirty="0"/>
              <a:t> هل تغطي الوثيقة الخطر الذي سبب الخسارة؟</a:t>
            </a:r>
          </a:p>
          <a:p>
            <a:pPr marL="514350" indent="-514350" algn="r" rtl="1">
              <a:buFont typeface="+mj-lt"/>
              <a:buAutoNum type="romanLcPeriod"/>
            </a:pPr>
            <a:r>
              <a:rPr lang="ar-DZ" sz="2600" dirty="0"/>
              <a:t>هل وقعت الخسارة في المكان المؤمن عليه؟</a:t>
            </a:r>
          </a:p>
          <a:p>
            <a:pPr marL="514350" indent="-514350" algn="r" rtl="1">
              <a:buFont typeface="+mj-lt"/>
              <a:buAutoNum type="romanLcPeriod"/>
            </a:pPr>
            <a:r>
              <a:rPr lang="ar-DZ" sz="2600" dirty="0"/>
              <a:t>هل هذا النوع من الخسائر مغطى؟</a:t>
            </a:r>
          </a:p>
          <a:p>
            <a:pPr marL="514350" indent="-514350" algn="r" rtl="1">
              <a:buFont typeface="+mj-lt"/>
              <a:buAutoNum type="romanLcPeriod"/>
            </a:pPr>
            <a:r>
              <a:rPr lang="ar-DZ" sz="2600" dirty="0"/>
              <a:t>هل المطالبة من المطالبات الاحتيالية؟ </a:t>
            </a:r>
          </a:p>
          <a:p>
            <a:pPr algn="r" rtl="1"/>
            <a:r>
              <a:rPr lang="ar-DZ" sz="2600" dirty="0"/>
              <a:t>في حالة الاستعانة بخبير تسوية مسـتقل أو بمكتـب تسـوية، يقـوم خبيـر التسـوية بمعاينـة الحـادث والأضـرار الناتجة عنه، ويتحقـق مـن أسـبابها ومـن تنفيـذ المـؤمن لـه لتعهداتـه فـي الوثيقـة، ويحـدد إجمـالي التعويضـات المتوقعة، ثم يقدم تقريره إلى شركة التأمين. </a:t>
            </a:r>
          </a:p>
          <a:p>
            <a:pPr marL="457200" indent="-457200" algn="r" defTabSz="914400" rtl="1" eaLnBrk="1" latinLnBrk="0" hangingPunct="1">
              <a:lnSpc>
                <a:spcPct val="94000"/>
              </a:lnSpc>
              <a:spcBef>
                <a:spcPts val="1000"/>
              </a:spcBef>
              <a:spcAft>
                <a:spcPts val="200"/>
              </a:spcAft>
              <a:buFont typeface="+mj-lt"/>
              <a:buAutoNum type="arabicPeriod" startAt="2"/>
            </a:pPr>
            <a:endParaRPr lang="fr-FR" dirty="0"/>
          </a:p>
        </p:txBody>
      </p:sp>
    </p:spTree>
    <p:extLst>
      <p:ext uri="{BB962C8B-B14F-4D97-AF65-F5344CB8AC3E}">
        <p14:creationId xmlns:p14="http://schemas.microsoft.com/office/powerpoint/2010/main" val="407476304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8AA8540-07AE-A94B-9B0F-58A44E18D08D}"/>
              </a:ext>
            </a:extLst>
          </p:cNvPr>
          <p:cNvSpPr>
            <a:spLocks noGrp="1"/>
          </p:cNvSpPr>
          <p:nvPr>
            <p:ph type="title"/>
          </p:nvPr>
        </p:nvSpPr>
        <p:spPr>
          <a:xfrm>
            <a:off x="1371600" y="685800"/>
            <a:ext cx="9601200" cy="800100"/>
          </a:xfrm>
        </p:spPr>
        <p:txBody>
          <a:bodyPr>
            <a:normAutofit/>
          </a:bodyPr>
          <a:lstStyle/>
          <a:p>
            <a:pPr marL="742950" indent="-742950" algn="ctr" rtl="1">
              <a:buFont typeface="+mj-lt"/>
              <a:buAutoNum type="arabicPeriod" startAt="4"/>
            </a:pPr>
            <a:r>
              <a:rPr lang="ar-SA" dirty="0"/>
              <a:t>آلية التعويض</a:t>
            </a:r>
            <a:endParaRPr lang="fr-FR" dirty="0"/>
          </a:p>
        </p:txBody>
      </p:sp>
      <p:sp>
        <p:nvSpPr>
          <p:cNvPr id="3" name="Espace réservé du contenu 2">
            <a:extLst>
              <a:ext uri="{FF2B5EF4-FFF2-40B4-BE49-F238E27FC236}">
                <a16:creationId xmlns:a16="http://schemas.microsoft.com/office/drawing/2014/main" id="{3C908BF4-5F9D-B740-9B5A-7D897EB672EC}"/>
              </a:ext>
            </a:extLst>
          </p:cNvPr>
          <p:cNvSpPr>
            <a:spLocks noGrp="1"/>
          </p:cNvSpPr>
          <p:nvPr>
            <p:ph idx="1"/>
          </p:nvPr>
        </p:nvSpPr>
        <p:spPr>
          <a:xfrm>
            <a:off x="1371600" y="1585913"/>
            <a:ext cx="9601200" cy="4281487"/>
          </a:xfrm>
        </p:spPr>
        <p:txBody>
          <a:bodyPr>
            <a:normAutofit/>
          </a:bodyPr>
          <a:lstStyle/>
          <a:p>
            <a:pPr marL="457200" indent="-457200" algn="r" rtl="1">
              <a:buFont typeface="+mj-lt"/>
              <a:buAutoNum type="arabicPeriod" startAt="3"/>
            </a:pPr>
            <a:r>
              <a:rPr lang="ar-DZ" b="1" dirty="0"/>
              <a:t>الإثبات المطلوب للخسارة: </a:t>
            </a:r>
            <a:r>
              <a:rPr lang="ar-DZ" dirty="0"/>
              <a:t>يمكــن أن يطلــب إثبــات خســارة قبــل دفــع التعــويض، واثبــات الخســارة بيــان موثوق فيه مقدم من قبل المؤمن له. </a:t>
            </a:r>
          </a:p>
          <a:p>
            <a:pPr marL="457200" indent="-457200" algn="r" rtl="1">
              <a:buFont typeface="+mj-lt"/>
              <a:buAutoNum type="arabicPeriod" startAt="3"/>
            </a:pPr>
            <a:r>
              <a:rPr lang="ar-DZ" b="1" dirty="0"/>
              <a:t>إتخاذ قرار حيال المطالبة: </a:t>
            </a:r>
            <a:r>
              <a:rPr lang="ar-DZ" dirty="0"/>
              <a:t>بعــد التحقــق مــن المطالبــة، وتجميــع المعلومــات اللازمــة، يلــزم علــى خبيــر التسوية اتخاذ قرار بشأنها، وهنا ثلاثة قرارات محتملة: </a:t>
            </a:r>
          </a:p>
          <a:p>
            <a:pPr marL="514350" indent="-514350" algn="r" rtl="1">
              <a:buFont typeface="+mj-lt"/>
              <a:buAutoNum type="romanLcPeriod"/>
            </a:pPr>
            <a:r>
              <a:rPr lang="ar-DZ" b="1" dirty="0"/>
              <a:t>القـرار المحتمـل الأول: </a:t>
            </a:r>
            <a:r>
              <a:rPr lang="ar-DZ" dirty="0"/>
              <a:t>يمكـن دفـع المطالبـة، حيـث أنـه فـي معظـم الحـالات يـتم دفـع المطالبـة وفقـا لشروط الوثيقة. </a:t>
            </a:r>
          </a:p>
          <a:p>
            <a:pPr marL="514350" indent="-514350" algn="r" rtl="1">
              <a:buFont typeface="+mj-lt"/>
              <a:buAutoNum type="romanLcPeriod"/>
            </a:pPr>
            <a:r>
              <a:rPr lang="ar-DZ" b="1" dirty="0"/>
              <a:t>القرار المحتمل الثاني: </a:t>
            </a:r>
            <a:r>
              <a:rPr lang="ar-DZ" dirty="0"/>
              <a:t>إنكار المطالبة، في هذه الحالة يعتقد المسوي أن الوثيقـة لا تغطـي الخسـارة أو أن المطالبة احتيالية. </a:t>
            </a:r>
          </a:p>
          <a:p>
            <a:pPr marL="514350" indent="-514350" algn="r" rtl="1">
              <a:buFont typeface="+mj-lt"/>
              <a:buAutoNum type="romanLcPeriod"/>
            </a:pPr>
            <a:r>
              <a:rPr lang="ar-DZ" b="1" dirty="0"/>
              <a:t>القـرار المحتمـل الثالـث</a:t>
            </a:r>
            <a:r>
              <a:rPr lang="ar-DZ" dirty="0"/>
              <a:t>: أن المطالبـة صـحيحة، ولكـن هنـاك خـلاف بـين المـؤمن والمـؤمن لـه علـى المبلغ الذي يجب دفعه، في مثل هذه الحالات يرجـع لبنـود الوثيقـة التـي يجـب أن تحـدد كيفيـة حـل مثل هذا الخلاف. </a:t>
            </a:r>
          </a:p>
          <a:p>
            <a:pPr marL="514350" indent="-514350" algn="r" rtl="1">
              <a:buFont typeface="+mj-lt"/>
              <a:buAutoNum type="romanLcPeriod"/>
            </a:pPr>
            <a:endParaRPr lang="ar-DZ" dirty="0"/>
          </a:p>
          <a:p>
            <a:pPr marL="457200" indent="-457200" algn="r" rtl="1">
              <a:buFont typeface="+mj-lt"/>
              <a:buAutoNum type="arabicPeriod" startAt="3"/>
            </a:pPr>
            <a:endParaRPr lang="ar-DZ" dirty="0"/>
          </a:p>
          <a:p>
            <a:pPr marL="384048" indent="-384048" algn="r" defTabSz="914400" rtl="1" eaLnBrk="1" latinLnBrk="0" hangingPunct="1">
              <a:lnSpc>
                <a:spcPct val="94000"/>
              </a:lnSpc>
              <a:spcBef>
                <a:spcPts val="1000"/>
              </a:spcBef>
              <a:spcAft>
                <a:spcPts val="200"/>
              </a:spcAft>
              <a:buFont typeface="Franklin Gothic Book" panose="020B0503020102020204" pitchFamily="34" charset="0"/>
              <a:buChar char="■"/>
            </a:pPr>
            <a:endParaRPr lang="fr-FR" dirty="0"/>
          </a:p>
        </p:txBody>
      </p:sp>
    </p:spTree>
    <p:extLst>
      <p:ext uri="{BB962C8B-B14F-4D97-AF65-F5344CB8AC3E}">
        <p14:creationId xmlns:p14="http://schemas.microsoft.com/office/powerpoint/2010/main" val="330104687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B9736BB-BE4A-584D-A61B-F8C2EAFDF9D8}"/>
              </a:ext>
            </a:extLst>
          </p:cNvPr>
          <p:cNvSpPr>
            <a:spLocks noGrp="1"/>
          </p:cNvSpPr>
          <p:nvPr>
            <p:ph type="title"/>
          </p:nvPr>
        </p:nvSpPr>
        <p:spPr>
          <a:xfrm>
            <a:off x="1371600" y="685800"/>
            <a:ext cx="9601200" cy="957263"/>
          </a:xfrm>
        </p:spPr>
        <p:txBody>
          <a:bodyPr/>
          <a:lstStyle/>
          <a:p>
            <a:pPr marL="742950" indent="-742950" algn="ctr" rtl="1">
              <a:buFont typeface="+mj-lt"/>
              <a:buAutoNum type="arabicPeriod" startAt="4"/>
            </a:pPr>
            <a:r>
              <a:rPr lang="ar-SA" dirty="0"/>
              <a:t>آلية التعويض</a:t>
            </a:r>
            <a:endParaRPr lang="fr-FR" dirty="0"/>
          </a:p>
        </p:txBody>
      </p:sp>
      <p:sp>
        <p:nvSpPr>
          <p:cNvPr id="3" name="Espace réservé du contenu 2">
            <a:extLst>
              <a:ext uri="{FF2B5EF4-FFF2-40B4-BE49-F238E27FC236}">
                <a16:creationId xmlns:a16="http://schemas.microsoft.com/office/drawing/2014/main" id="{682838BC-3FC8-024F-809E-2CB3C02EA028}"/>
              </a:ext>
            </a:extLst>
          </p:cNvPr>
          <p:cNvSpPr>
            <a:spLocks noGrp="1"/>
          </p:cNvSpPr>
          <p:nvPr>
            <p:ph idx="1"/>
          </p:nvPr>
        </p:nvSpPr>
        <p:spPr>
          <a:xfrm>
            <a:off x="1371600" y="1643063"/>
            <a:ext cx="9601200" cy="4700587"/>
          </a:xfrm>
        </p:spPr>
        <p:txBody>
          <a:bodyPr/>
          <a:lstStyle/>
          <a:p>
            <a:pPr algn="r" rtl="1"/>
            <a:r>
              <a:rPr lang="ar-DZ" b="1" dirty="0"/>
              <a:t>عملية إعادة التأمين </a:t>
            </a:r>
          </a:p>
          <a:p>
            <a:pPr algn="r" rtl="1"/>
            <a:r>
              <a:rPr lang="ar-DZ" sz="2400" dirty="0"/>
              <a:t>إعادة التأمين هي تحويل جزء من أو كل الأعمال التأمينية المبرمة أساسا عن طريق شركة تأمين معينة إلى شركة تأمين أخرى، ويطلق على شركة التأمين التي تتعهد بالتأمين بصفة مبدئية باسم الشركة المسندة أو المتنازلة ويطلق على الشركة التي تقبل تأمين كل أو جزء من الأعمال المسندة إليهـا اسـم شـركة إعـادة التـأمين أو المعيـد ومبلـغ التـأمين الـذي تحـتفظ بـه الشـركة المسـندة لحسابها يسمى بالاحتفاظ الصافي أو حد الاحتفاظ (الخط)، ويعرف مبلغ التأمين الذي تم إسناده إلى معيد التـأمين بالمبلغ المتنازل عنه. وإعادة التأمين تتم بطريقتين: طريقة الحصص النسبية وطريقة الفائض.</a:t>
            </a:r>
          </a:p>
          <a:p>
            <a:pPr marL="384048" indent="-384048" algn="r" defTabSz="914400" rtl="1" eaLnBrk="1" latinLnBrk="0" hangingPunct="1">
              <a:lnSpc>
                <a:spcPct val="94000"/>
              </a:lnSpc>
              <a:spcBef>
                <a:spcPts val="1000"/>
              </a:spcBef>
              <a:spcAft>
                <a:spcPts val="200"/>
              </a:spcAft>
              <a:buFont typeface="Franklin Gothic Book" panose="020B0503020102020204" pitchFamily="34" charset="0"/>
              <a:buChar char="■"/>
            </a:pPr>
            <a:endParaRPr lang="fr-FR" dirty="0"/>
          </a:p>
        </p:txBody>
      </p:sp>
    </p:spTree>
    <p:extLst>
      <p:ext uri="{BB962C8B-B14F-4D97-AF65-F5344CB8AC3E}">
        <p14:creationId xmlns:p14="http://schemas.microsoft.com/office/powerpoint/2010/main" val="125574126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D26FCD0-6A32-984C-BB2A-67D3D7E3B5D1}"/>
              </a:ext>
            </a:extLst>
          </p:cNvPr>
          <p:cNvSpPr>
            <a:spLocks noGrp="1"/>
          </p:cNvSpPr>
          <p:nvPr>
            <p:ph type="title"/>
          </p:nvPr>
        </p:nvSpPr>
        <p:spPr>
          <a:xfrm>
            <a:off x="1371600" y="685800"/>
            <a:ext cx="9601200" cy="857250"/>
          </a:xfrm>
        </p:spPr>
        <p:txBody>
          <a:bodyPr/>
          <a:lstStyle/>
          <a:p>
            <a:pPr marL="742950" indent="-742950" algn="ctr" rtl="1">
              <a:buFont typeface="+mj-lt"/>
              <a:buAutoNum type="arabicPeriod" startAt="4"/>
            </a:pPr>
            <a:r>
              <a:rPr lang="ar-SA" dirty="0"/>
              <a:t>آلية التعويض</a:t>
            </a:r>
            <a:endParaRPr lang="fr-FR" dirty="0"/>
          </a:p>
        </p:txBody>
      </p:sp>
      <p:sp>
        <p:nvSpPr>
          <p:cNvPr id="3" name="Espace réservé du contenu 2">
            <a:extLst>
              <a:ext uri="{FF2B5EF4-FFF2-40B4-BE49-F238E27FC236}">
                <a16:creationId xmlns:a16="http://schemas.microsoft.com/office/drawing/2014/main" id="{EFCD1014-64EE-B847-B3ED-62FA1DECC371}"/>
              </a:ext>
            </a:extLst>
          </p:cNvPr>
          <p:cNvSpPr>
            <a:spLocks noGrp="1"/>
          </p:cNvSpPr>
          <p:nvPr>
            <p:ph idx="1"/>
          </p:nvPr>
        </p:nvSpPr>
        <p:spPr>
          <a:xfrm>
            <a:off x="1117600" y="1543050"/>
            <a:ext cx="9855200" cy="4921250"/>
          </a:xfrm>
        </p:spPr>
        <p:txBody>
          <a:bodyPr>
            <a:normAutofit lnSpcReduction="10000"/>
          </a:bodyPr>
          <a:lstStyle/>
          <a:p>
            <a:pPr algn="r" rtl="1"/>
            <a:r>
              <a:rPr lang="ar-SA" sz="2400" b="1" dirty="0"/>
              <a:t>إعادة التأمين وفقا للطريقة النسبية</a:t>
            </a:r>
          </a:p>
          <a:p>
            <a:pPr algn="r" rtl="1"/>
            <a:r>
              <a:rPr lang="ar-SA" sz="2400" b="1" dirty="0"/>
              <a:t>مثال: </a:t>
            </a:r>
            <a:r>
              <a:rPr lang="ar-SA" sz="2400" dirty="0"/>
              <a:t>تم اصدار وثيقة التأمين بقيمة $ 30000 قررت شركة التأمين الأصلية الاحتفاظ ب 10٪ من قيمة العقد وتعيد تأمين 90٪، علما ان السعة الاتفاقية هي $ 50000. اذا علمنا ان الشركة الاصلية حصلت على قسط مقدر ب $ 2000. وقامت بدفع تعويض $ 1300.</a:t>
            </a:r>
          </a:p>
          <a:p>
            <a:pPr algn="r" rtl="1"/>
            <a:r>
              <a:rPr lang="ar-SA" sz="2400" dirty="0"/>
              <a:t>وزع مبلع التأمين القسط ومبلغ التعويض على الشركتين</a:t>
            </a:r>
            <a:endParaRPr lang="fr-FR" sz="2400" dirty="0"/>
          </a:p>
          <a:p>
            <a:pPr algn="r" rtl="1"/>
            <a:r>
              <a:rPr lang="ar-SA" sz="2400" dirty="0"/>
              <a:t>مبلغ التأمين لكل شركة= قيمة التأمين الاجمالية*نسبة التأمين الخاص بكل شركة</a:t>
            </a:r>
          </a:p>
          <a:p>
            <a:pPr algn="r" rtl="1"/>
            <a:r>
              <a:rPr lang="ar-SA" sz="2400" dirty="0"/>
              <a:t>مبلغ القسط لكل شركة=قيمة القسط*مبلغ التأمين الخاص بكل لشركة | مبلغ التأمين الإجمالي</a:t>
            </a:r>
          </a:p>
          <a:p>
            <a:pPr algn="r" rtl="1"/>
            <a:r>
              <a:rPr lang="ar-SA" sz="2400" dirty="0"/>
              <a:t>مبلغ التعويض= قيمة التعويض* مبلغ التأمين الخاص بكل لشركة | مبلغ التأمين الإجمالي</a:t>
            </a:r>
          </a:p>
          <a:p>
            <a:pPr algn="r" rtl="1"/>
            <a:endParaRPr lang="fr-FR" sz="2400" dirty="0"/>
          </a:p>
          <a:p>
            <a:pPr algn="r" rtl="1"/>
            <a:endParaRPr lang="ar-SA" sz="2400" dirty="0"/>
          </a:p>
          <a:p>
            <a:pPr algn="r" rtl="1"/>
            <a:endParaRPr lang="ar-SA" sz="2400" dirty="0"/>
          </a:p>
        </p:txBody>
      </p:sp>
    </p:spTree>
    <p:extLst>
      <p:ext uri="{BB962C8B-B14F-4D97-AF65-F5344CB8AC3E}">
        <p14:creationId xmlns:p14="http://schemas.microsoft.com/office/powerpoint/2010/main" val="283658069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96246E5-D750-C045-B1E6-347CD8986D25}"/>
              </a:ext>
            </a:extLst>
          </p:cNvPr>
          <p:cNvSpPr>
            <a:spLocks noGrp="1"/>
          </p:cNvSpPr>
          <p:nvPr>
            <p:ph type="title"/>
          </p:nvPr>
        </p:nvSpPr>
        <p:spPr/>
        <p:txBody>
          <a:bodyPr/>
          <a:lstStyle/>
          <a:p>
            <a:pPr marL="742950" indent="-742950" algn="ctr" rtl="1">
              <a:buFont typeface="+mj-lt"/>
              <a:buAutoNum type="arabicPeriod" startAt="4"/>
            </a:pPr>
            <a:r>
              <a:rPr lang="ar-SA" dirty="0"/>
              <a:t>آلية التعويض</a:t>
            </a:r>
            <a:endParaRPr lang="fr-FR" dirty="0"/>
          </a:p>
        </p:txBody>
      </p:sp>
      <p:sp>
        <p:nvSpPr>
          <p:cNvPr id="3" name="Espace réservé du contenu 2">
            <a:extLst>
              <a:ext uri="{FF2B5EF4-FFF2-40B4-BE49-F238E27FC236}">
                <a16:creationId xmlns:a16="http://schemas.microsoft.com/office/drawing/2014/main" id="{40079643-57C3-554F-AAFF-325CA9980107}"/>
              </a:ext>
            </a:extLst>
          </p:cNvPr>
          <p:cNvSpPr>
            <a:spLocks noGrp="1"/>
          </p:cNvSpPr>
          <p:nvPr>
            <p:ph idx="1"/>
          </p:nvPr>
        </p:nvSpPr>
        <p:spPr/>
        <p:txBody>
          <a:bodyPr/>
          <a:lstStyle/>
          <a:p>
            <a:pPr algn="r" rtl="1"/>
            <a:r>
              <a:rPr lang="ar-SA" b="1" dirty="0"/>
              <a:t>إعادة التأمين وفقا للطريقة النسبية حالة السعة الاتفاقية اقل من قيمة العقد</a:t>
            </a:r>
          </a:p>
          <a:p>
            <a:pPr algn="r" rtl="1"/>
            <a:r>
              <a:rPr lang="ar-SA" b="1" dirty="0"/>
              <a:t>مثال: </a:t>
            </a:r>
            <a:r>
              <a:rPr lang="ar-SA" dirty="0"/>
              <a:t>تم اصدار وثيقة التأمين بقيمة $ 60000 قررت شركة التأمين الأصلية الاحتفاظ ب 10٪ من قيمة العقد وتعيد تأمين 90٪، علما ان السعة الاتفاقية هي $ 50000. اذا علمنا ان الشركة الاصلية حصلت على قسط مقدر ب $ 4000. وقامت بدفع تعويض $ 2000.</a:t>
            </a:r>
          </a:p>
          <a:p>
            <a:pPr algn="r" rtl="1"/>
            <a:r>
              <a:rPr lang="ar-SA" dirty="0"/>
              <a:t>وزع مبلع التأمين القسط ومبلغ التعويض على الشركتين</a:t>
            </a:r>
          </a:p>
          <a:p>
            <a:pPr marL="384048" indent="-384048" algn="r" defTabSz="914400" rtl="1" eaLnBrk="1" latinLnBrk="0" hangingPunct="1">
              <a:lnSpc>
                <a:spcPct val="94000"/>
              </a:lnSpc>
              <a:spcBef>
                <a:spcPts val="1000"/>
              </a:spcBef>
              <a:spcAft>
                <a:spcPts val="200"/>
              </a:spcAft>
              <a:buFont typeface="Franklin Gothic Book" panose="020B0503020102020204" pitchFamily="34" charset="0"/>
              <a:buChar char="■"/>
            </a:pPr>
            <a:endParaRPr lang="fr-FR" dirty="0"/>
          </a:p>
        </p:txBody>
      </p:sp>
    </p:spTree>
    <p:extLst>
      <p:ext uri="{BB962C8B-B14F-4D97-AF65-F5344CB8AC3E}">
        <p14:creationId xmlns:p14="http://schemas.microsoft.com/office/powerpoint/2010/main" val="168384156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0FDFC23-93AD-4847-89CD-B998B623DDBF}"/>
              </a:ext>
            </a:extLst>
          </p:cNvPr>
          <p:cNvSpPr>
            <a:spLocks noGrp="1"/>
          </p:cNvSpPr>
          <p:nvPr>
            <p:ph type="title"/>
          </p:nvPr>
        </p:nvSpPr>
        <p:spPr>
          <a:xfrm>
            <a:off x="1371600" y="685800"/>
            <a:ext cx="9601200" cy="828675"/>
          </a:xfrm>
        </p:spPr>
        <p:txBody>
          <a:bodyPr/>
          <a:lstStyle/>
          <a:p>
            <a:pPr marL="742950" indent="-742950" algn="ctr" rtl="1">
              <a:buFont typeface="+mj-lt"/>
              <a:buAutoNum type="arabicPeriod" startAt="4"/>
            </a:pPr>
            <a:r>
              <a:rPr lang="ar-SA" dirty="0"/>
              <a:t>آلية التعويض</a:t>
            </a:r>
            <a:endParaRPr lang="fr-FR" dirty="0"/>
          </a:p>
        </p:txBody>
      </p:sp>
      <p:sp>
        <p:nvSpPr>
          <p:cNvPr id="3" name="Espace réservé du contenu 2">
            <a:extLst>
              <a:ext uri="{FF2B5EF4-FFF2-40B4-BE49-F238E27FC236}">
                <a16:creationId xmlns:a16="http://schemas.microsoft.com/office/drawing/2014/main" id="{E291E111-F9A0-9844-A492-914F5440755B}"/>
              </a:ext>
            </a:extLst>
          </p:cNvPr>
          <p:cNvSpPr>
            <a:spLocks noGrp="1"/>
          </p:cNvSpPr>
          <p:nvPr>
            <p:ph idx="1"/>
          </p:nvPr>
        </p:nvSpPr>
        <p:spPr>
          <a:xfrm>
            <a:off x="1371600" y="1514475"/>
            <a:ext cx="9601200" cy="4924425"/>
          </a:xfrm>
        </p:spPr>
        <p:txBody>
          <a:bodyPr/>
          <a:lstStyle/>
          <a:p>
            <a:pPr algn="r" rtl="1"/>
            <a:r>
              <a:rPr lang="ar-SA" b="1" dirty="0"/>
              <a:t>إعادة التأمين وفقا للطريقة الفائض</a:t>
            </a:r>
          </a:p>
          <a:p>
            <a:pPr algn="r" rtl="1"/>
            <a:r>
              <a:rPr lang="ar-SA" b="1" dirty="0"/>
              <a:t>مثال: </a:t>
            </a:r>
            <a:r>
              <a:rPr lang="ar-SA" dirty="0"/>
              <a:t>تم اصدار وثيقة التأمين بقيمة $ مليون قررت شركة التأمين الأصلية الاحتفاظ ب $ 100000 من قيمة العقد الذي يسمى بحد الاحتفاظ او الخط، د وتعيد تأمين $ 900000 الذي يسمى الفائض او الباقي، علما ان السعة الاتفاقية هي 9 خطوط. اذا علمنا ان الشركة الاصلية حصلت على قسط مقدر ب $ 60000. وقامت بدفع تعويض $ 20000.</a:t>
            </a:r>
          </a:p>
          <a:p>
            <a:pPr algn="r" rtl="1"/>
            <a:r>
              <a:rPr lang="ar-SA" dirty="0"/>
              <a:t>اذا علمت ان الخطوط تم توزيعها على ثلاث شركات الأولى حصلت على ثلاث خطوط الثانية على خطين والثالثة على اربع خطوط، وزع مبلع التأمين القسط ومبلغ التعويض</a:t>
            </a:r>
          </a:p>
          <a:p>
            <a:pPr algn="r" rtl="1"/>
            <a:r>
              <a:rPr lang="ar-SA" dirty="0"/>
              <a:t>الفائض= مبلغ التأمين الإجمالي- حد الاحتفاظ</a:t>
            </a:r>
          </a:p>
          <a:p>
            <a:pPr algn="r" rtl="1"/>
            <a:r>
              <a:rPr lang="ar-SA" dirty="0"/>
              <a:t>عدد الخطوط=الفائض | قيمة الخط</a:t>
            </a:r>
          </a:p>
          <a:p>
            <a:pPr algn="r" rtl="1"/>
            <a:r>
              <a:rPr lang="ar-SA" dirty="0"/>
              <a:t>مبلغ </a:t>
            </a:r>
            <a:r>
              <a:rPr lang="ar-SA"/>
              <a:t>التأمين لكل </a:t>
            </a:r>
            <a:r>
              <a:rPr lang="ar-SA" dirty="0"/>
              <a:t>شركة=قيمة الخط*عدد الخطوط</a:t>
            </a:r>
          </a:p>
          <a:p>
            <a:pPr algn="r" rtl="1"/>
            <a:r>
              <a:rPr lang="ar-SA" dirty="0"/>
              <a:t>مبلغ القسط=القسط*مبلغ التأمين لكل شركة | المبلغ الإجمالي للتأمين</a:t>
            </a:r>
          </a:p>
          <a:p>
            <a:pPr algn="r" rtl="1"/>
            <a:r>
              <a:rPr lang="ar-SA" dirty="0"/>
              <a:t>مبلغ التعويض = التعويض* مبلغ التأمين لكل شركة | المبلغ الإجمالي للتأمين </a:t>
            </a:r>
          </a:p>
          <a:p>
            <a:pPr algn="r" rtl="1"/>
            <a:endParaRPr lang="ar-SA" dirty="0"/>
          </a:p>
          <a:p>
            <a:pPr algn="r" rtl="1"/>
            <a:endParaRPr lang="ar-SA" dirty="0"/>
          </a:p>
          <a:p>
            <a:pPr marL="0" indent="0" algn="r" defTabSz="914400" rtl="1" eaLnBrk="1" latinLnBrk="0" hangingPunct="1">
              <a:lnSpc>
                <a:spcPct val="94000"/>
              </a:lnSpc>
              <a:spcBef>
                <a:spcPts val="1000"/>
              </a:spcBef>
              <a:spcAft>
                <a:spcPts val="200"/>
              </a:spcAft>
              <a:buNone/>
            </a:pPr>
            <a:endParaRPr lang="fr-FR" dirty="0"/>
          </a:p>
        </p:txBody>
      </p:sp>
    </p:spTree>
    <p:extLst>
      <p:ext uri="{BB962C8B-B14F-4D97-AF65-F5344CB8AC3E}">
        <p14:creationId xmlns:p14="http://schemas.microsoft.com/office/powerpoint/2010/main" val="22832653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34EE543-2828-D94E-AFE8-259AEC3D2DD7}"/>
              </a:ext>
            </a:extLst>
          </p:cNvPr>
          <p:cNvSpPr>
            <a:spLocks noGrp="1"/>
          </p:cNvSpPr>
          <p:nvPr>
            <p:ph type="title"/>
          </p:nvPr>
        </p:nvSpPr>
        <p:spPr>
          <a:xfrm>
            <a:off x="1295402" y="419101"/>
            <a:ext cx="9601196" cy="977899"/>
          </a:xfrm>
        </p:spPr>
        <p:txBody>
          <a:bodyPr>
            <a:normAutofit/>
          </a:bodyPr>
          <a:lstStyle/>
          <a:p>
            <a:pPr marL="742950" indent="-742950" algn="ctr" defTabSz="457200" rtl="1" eaLnBrk="1" latinLnBrk="0" hangingPunct="1">
              <a:spcBef>
                <a:spcPct val="0"/>
              </a:spcBef>
              <a:buFont typeface="+mj-lt"/>
              <a:buAutoNum type="arabicPeriod"/>
            </a:pPr>
            <a:r>
              <a:rPr lang="ar-SA" dirty="0"/>
              <a:t>مفهوم التأمين</a:t>
            </a:r>
            <a:endParaRPr lang="fr-FR" dirty="0"/>
          </a:p>
        </p:txBody>
      </p:sp>
      <p:sp>
        <p:nvSpPr>
          <p:cNvPr id="3" name="Espace réservé du contenu 2">
            <a:extLst>
              <a:ext uri="{FF2B5EF4-FFF2-40B4-BE49-F238E27FC236}">
                <a16:creationId xmlns:a16="http://schemas.microsoft.com/office/drawing/2014/main" id="{B1910BD5-6095-5947-9CBE-F1FB394FC0D0}"/>
              </a:ext>
            </a:extLst>
          </p:cNvPr>
          <p:cNvSpPr>
            <a:spLocks noGrp="1"/>
          </p:cNvSpPr>
          <p:nvPr>
            <p:ph idx="1"/>
          </p:nvPr>
        </p:nvSpPr>
        <p:spPr>
          <a:xfrm>
            <a:off x="1295400" y="1397000"/>
            <a:ext cx="9880599" cy="5219700"/>
          </a:xfrm>
        </p:spPr>
        <p:txBody>
          <a:bodyPr>
            <a:normAutofit fontScale="92500"/>
          </a:bodyPr>
          <a:lstStyle/>
          <a:p>
            <a:pPr marL="514350" indent="-514350" algn="r" defTabSz="457200" rtl="1" eaLnBrk="1" latinLnBrk="0" hangingPunct="1">
              <a:spcBef>
                <a:spcPct val="20000"/>
              </a:spcBef>
              <a:spcAft>
                <a:spcPts val="600"/>
              </a:spcAft>
              <a:buClr>
                <a:schemeClr val="accent1"/>
              </a:buClr>
              <a:buSzPct val="115000"/>
              <a:buFont typeface="+mj-lt"/>
              <a:buAutoNum type="arabicPeriod"/>
            </a:pPr>
            <a:r>
              <a:rPr lang="ar-SA" sz="3000" b="1" dirty="0"/>
              <a:t>تعريف التأمين</a:t>
            </a:r>
          </a:p>
          <a:p>
            <a:pPr algn="r" rtl="1"/>
            <a:r>
              <a:rPr lang="ar-DZ" sz="2400" dirty="0"/>
              <a:t>التأمين هو وسيلة يعتمد عليها معظم الناس ليخففوا من حدة المخاطر الخارجة عن إرادتهم ويخففوا من آثارها التي قد يتعرضون لها، من هذه المخاطر ما قد يهدد حياتهم، أو ممتلكاتهم، أو تجاراتهم.....</a:t>
            </a:r>
          </a:p>
          <a:p>
            <a:pPr algn="r" rtl="1"/>
            <a:r>
              <a:rPr lang="ar-DZ" sz="2400" dirty="0"/>
              <a:t>التأمين هو نظام إجتماعي يهدف إلى تكوين احتياطي لمواجهة الخسائر الغير مؤكدة التي يتعرض لها الأفراد والمؤسسات عن طريق نقل عبء الخطر من شخص واحد إلى عدة أشخاص أو مجموعة من الأشخاص ، أي انه نظام يصمم لتخفيض أو تقليل الخسائر المالية عن طريق نقل عبء الخطر.</a:t>
            </a:r>
          </a:p>
          <a:p>
            <a:pPr algn="r" rtl="1"/>
            <a:r>
              <a:rPr lang="ar-DZ" sz="2400" dirty="0"/>
              <a:t>التأمين: يمثل عقد موقع بين طرفين، حيث يسمى الطرف الأول بالمؤمن متمثلة في شركة التأمين، ويسمى الطرف الثاني بالمؤمن له والمتمثل في العميل. بموجب هذا العقد يلتزم المؤمن بدفع مبلغ مالي معين للمؤمن له كتعويض مادي في حال تعرضه لحادث أو خطر من ضمن الأخطار المؤمن ضدها في عقد التأمين. في المقابل يتعهد المؤمن له بدفع أقساط ثابتة سواء كانت شهرية أو نصف سنوية أو سنوية لشركة التامين وذلك وفقاً لأحكام وشروط عقد التأمين.</a:t>
            </a:r>
            <a:endParaRPr lang="fr-FR" sz="2400" b="1" dirty="0"/>
          </a:p>
        </p:txBody>
      </p:sp>
    </p:spTree>
    <p:extLst>
      <p:ext uri="{BB962C8B-B14F-4D97-AF65-F5344CB8AC3E}">
        <p14:creationId xmlns:p14="http://schemas.microsoft.com/office/powerpoint/2010/main" val="39410022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11734AC-21F4-8347-A65D-D17813793AB5}"/>
              </a:ext>
            </a:extLst>
          </p:cNvPr>
          <p:cNvSpPr>
            <a:spLocks noGrp="1"/>
          </p:cNvSpPr>
          <p:nvPr>
            <p:ph type="title"/>
          </p:nvPr>
        </p:nvSpPr>
        <p:spPr>
          <a:xfrm>
            <a:off x="1371600" y="457200"/>
            <a:ext cx="9601200" cy="1001486"/>
          </a:xfrm>
        </p:spPr>
        <p:txBody>
          <a:bodyPr/>
          <a:lstStyle/>
          <a:p>
            <a:pPr marL="742950" indent="-742950" algn="ctr" rtl="1">
              <a:buFont typeface="+mj-lt"/>
              <a:buAutoNum type="arabicPeriod"/>
            </a:pPr>
            <a:r>
              <a:rPr lang="ar-SA" dirty="0"/>
              <a:t>مفهوم التأمين</a:t>
            </a:r>
            <a:endParaRPr lang="fr-FR" dirty="0"/>
          </a:p>
        </p:txBody>
      </p:sp>
      <p:sp>
        <p:nvSpPr>
          <p:cNvPr id="3" name="Espace réservé du contenu 2">
            <a:extLst>
              <a:ext uri="{FF2B5EF4-FFF2-40B4-BE49-F238E27FC236}">
                <a16:creationId xmlns:a16="http://schemas.microsoft.com/office/drawing/2014/main" id="{15253A8A-B539-9A4C-B9FD-454D19E69140}"/>
              </a:ext>
            </a:extLst>
          </p:cNvPr>
          <p:cNvSpPr>
            <a:spLocks noGrp="1"/>
          </p:cNvSpPr>
          <p:nvPr>
            <p:ph idx="1"/>
          </p:nvPr>
        </p:nvSpPr>
        <p:spPr>
          <a:xfrm>
            <a:off x="1371600" y="1611086"/>
            <a:ext cx="9601200" cy="4789714"/>
          </a:xfrm>
        </p:spPr>
        <p:txBody>
          <a:bodyPr>
            <a:normAutofit/>
          </a:bodyPr>
          <a:lstStyle/>
          <a:p>
            <a:pPr marL="457200" indent="-457200" algn="r" defTabSz="914400" rtl="1" eaLnBrk="1" latinLnBrk="0" hangingPunct="1">
              <a:lnSpc>
                <a:spcPct val="94000"/>
              </a:lnSpc>
              <a:spcBef>
                <a:spcPts val="1000"/>
              </a:spcBef>
              <a:spcAft>
                <a:spcPts val="200"/>
              </a:spcAft>
              <a:buFont typeface="+mj-lt"/>
              <a:buAutoNum type="arabicPeriod" startAt="2"/>
            </a:pPr>
            <a:r>
              <a:rPr lang="ar-SA" sz="2800" b="1" dirty="0"/>
              <a:t>عناصر عقد التأمين</a:t>
            </a:r>
            <a:r>
              <a:rPr lang="ar-SA" sz="2400" b="1" dirty="0"/>
              <a:t>: </a:t>
            </a:r>
            <a:r>
              <a:rPr lang="ar-SA" sz="2400" dirty="0"/>
              <a:t>من خلال التعريف السابق يتضح ان عقد التأمين يتكون من عدة عناصر: </a:t>
            </a:r>
          </a:p>
          <a:p>
            <a:pPr algn="r" rtl="1"/>
            <a:r>
              <a:rPr lang="ar-SA" sz="2400" b="1" dirty="0"/>
              <a:t>المؤمن: </a:t>
            </a:r>
            <a:r>
              <a:rPr lang="ar-SA" sz="2400" dirty="0"/>
              <a:t>يتمثل في شركة التأمين  التي تدفع مبلغ التأمين للتعويض.</a:t>
            </a:r>
          </a:p>
          <a:p>
            <a:pPr algn="r" rtl="1"/>
            <a:r>
              <a:rPr lang="ar-SA" sz="2400" b="1" dirty="0"/>
              <a:t>المؤمن له: </a:t>
            </a:r>
            <a:r>
              <a:rPr lang="ar-SA" sz="2400" dirty="0"/>
              <a:t>هو الطرف الثاني في العملية التأمينية، والذي يتولى دفع الأقساط وفقا للعقد مع الشركة مقابل حصوله على التعويضات في حالة تحقق الخطر (الخسارة)  على الشيء موضوع التأمين.</a:t>
            </a:r>
          </a:p>
          <a:p>
            <a:pPr algn="r" rtl="1"/>
            <a:r>
              <a:rPr lang="ar-SA" sz="2400" b="1" dirty="0"/>
              <a:t>المستفيد: </a:t>
            </a:r>
            <a:r>
              <a:rPr lang="ar-SA" sz="2400" dirty="0"/>
              <a:t>هو الشخص الذي يقبض قيمة التعويض عند تحقق الخطر المؤمن ضده، ويتم تعيينه من قبل المؤمن له في عقد التأمين او بوليصة التأمين، وفي معظم الأحيان يكون المؤمن له هو نفسه المستفيد.</a:t>
            </a:r>
          </a:p>
          <a:p>
            <a:pPr algn="r" rtl="1"/>
            <a:r>
              <a:rPr lang="ar-SA" sz="2400" b="1" dirty="0"/>
              <a:t>وثيقة التأمين: </a:t>
            </a:r>
            <a:r>
              <a:rPr lang="ar-SA" sz="2400" dirty="0"/>
              <a:t>وهي التي تصدرها شركة التأمين باعتبارها العقد الرئيسي للعملية التأمينية.</a:t>
            </a:r>
          </a:p>
        </p:txBody>
      </p:sp>
    </p:spTree>
    <p:extLst>
      <p:ext uri="{BB962C8B-B14F-4D97-AF65-F5344CB8AC3E}">
        <p14:creationId xmlns:p14="http://schemas.microsoft.com/office/powerpoint/2010/main" val="13172965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7AD2490-3668-7841-8C70-961E0322504D}"/>
              </a:ext>
            </a:extLst>
          </p:cNvPr>
          <p:cNvSpPr>
            <a:spLocks noGrp="1"/>
          </p:cNvSpPr>
          <p:nvPr>
            <p:ph type="title"/>
          </p:nvPr>
        </p:nvSpPr>
        <p:spPr>
          <a:xfrm>
            <a:off x="1371600" y="685800"/>
            <a:ext cx="9601200" cy="1028700"/>
          </a:xfrm>
        </p:spPr>
        <p:txBody>
          <a:bodyPr/>
          <a:lstStyle/>
          <a:p>
            <a:pPr marL="742950" indent="-742950" algn="ctr" rtl="1">
              <a:buFont typeface="+mj-lt"/>
              <a:buAutoNum type="arabicPeriod"/>
            </a:pPr>
            <a:r>
              <a:rPr lang="ar-SA" dirty="0"/>
              <a:t>مفهوم التأمين</a:t>
            </a:r>
            <a:endParaRPr lang="fr-FR" dirty="0"/>
          </a:p>
        </p:txBody>
      </p:sp>
      <p:sp>
        <p:nvSpPr>
          <p:cNvPr id="3" name="Espace réservé du contenu 2">
            <a:extLst>
              <a:ext uri="{FF2B5EF4-FFF2-40B4-BE49-F238E27FC236}">
                <a16:creationId xmlns:a16="http://schemas.microsoft.com/office/drawing/2014/main" id="{9F5966DE-69D3-754D-A332-49B2BFFF6937}"/>
              </a:ext>
            </a:extLst>
          </p:cNvPr>
          <p:cNvSpPr>
            <a:spLocks noGrp="1"/>
          </p:cNvSpPr>
          <p:nvPr>
            <p:ph idx="1"/>
          </p:nvPr>
        </p:nvSpPr>
        <p:spPr>
          <a:xfrm>
            <a:off x="1371600" y="1714500"/>
            <a:ext cx="9601200" cy="4457700"/>
          </a:xfrm>
        </p:spPr>
        <p:txBody>
          <a:bodyPr/>
          <a:lstStyle/>
          <a:p>
            <a:pPr algn="r" rtl="1"/>
            <a:r>
              <a:rPr lang="ar-SA" sz="2400" b="1" dirty="0"/>
              <a:t>الخطر:</a:t>
            </a:r>
            <a:r>
              <a:rPr lang="ar-SA" sz="2400" dirty="0"/>
              <a:t> يعبر عن الحادث المحتمل الوقوع للمؤمن له، ويعتبر نوع الخطر المؤمن ضده عنصرا جوهريا في التأمين ويجب ان يكون محددا بصورة واضحة في وثيقة التأمين ويشترط ان يتوافر على شروط منها احتمالية وقوعه وخارجا عن إرادة المؤمن له.</a:t>
            </a:r>
          </a:p>
          <a:p>
            <a:pPr algn="r" rtl="1"/>
            <a:r>
              <a:rPr lang="ar-SA" sz="2400" b="1" dirty="0"/>
              <a:t>القسط:</a:t>
            </a:r>
            <a:r>
              <a:rPr lang="ar-SA" sz="2400" dirty="0"/>
              <a:t> هو الثمن الذي يدفعه المؤمن له لشركة التأمين مقابل قيام هذه الاخيرة بتحمل تبعات (تغطية) الخطر المؤمن ضده. يدفع القسط مقدما، اذ كانت الأقساط سنوية فانه يدفع اول كل سنة عند التعاقد ويعتبر الانتظام في سداد الأقساط شرطا أساسيا لسريان العقد.</a:t>
            </a:r>
          </a:p>
          <a:p>
            <a:pPr marL="0" indent="0" algn="r" rtl="1">
              <a:buNone/>
            </a:pPr>
            <a:endParaRPr lang="ar-SA" sz="2400" dirty="0"/>
          </a:p>
          <a:p>
            <a:pPr marL="384048" indent="-384048" algn="r" defTabSz="914400" rtl="1" eaLnBrk="1" latinLnBrk="0" hangingPunct="1">
              <a:lnSpc>
                <a:spcPct val="94000"/>
              </a:lnSpc>
              <a:spcBef>
                <a:spcPts val="1000"/>
              </a:spcBef>
              <a:spcAft>
                <a:spcPts val="200"/>
              </a:spcAft>
              <a:buFont typeface="Franklin Gothic Book" panose="020B0503020102020204" pitchFamily="34" charset="0"/>
              <a:buChar char="■"/>
            </a:pPr>
            <a:endParaRPr lang="fr-FR" dirty="0"/>
          </a:p>
        </p:txBody>
      </p:sp>
    </p:spTree>
    <p:extLst>
      <p:ext uri="{BB962C8B-B14F-4D97-AF65-F5344CB8AC3E}">
        <p14:creationId xmlns:p14="http://schemas.microsoft.com/office/powerpoint/2010/main" val="27880688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1AEA341-3DFF-6B41-BAFF-0F6ACCEC9685}"/>
              </a:ext>
            </a:extLst>
          </p:cNvPr>
          <p:cNvSpPr>
            <a:spLocks noGrp="1"/>
          </p:cNvSpPr>
          <p:nvPr>
            <p:ph type="title"/>
          </p:nvPr>
        </p:nvSpPr>
        <p:spPr/>
        <p:txBody>
          <a:bodyPr/>
          <a:lstStyle/>
          <a:p>
            <a:pPr marL="742950" indent="-742950" algn="ctr" rtl="1">
              <a:buFont typeface="+mj-lt"/>
              <a:buAutoNum type="arabicPeriod"/>
            </a:pPr>
            <a:r>
              <a:rPr lang="ar-SA" dirty="0"/>
              <a:t>مفهوم التأمين</a:t>
            </a:r>
            <a:endParaRPr lang="fr-FR" dirty="0"/>
          </a:p>
        </p:txBody>
      </p:sp>
      <p:sp>
        <p:nvSpPr>
          <p:cNvPr id="3" name="Espace réservé du contenu 2">
            <a:extLst>
              <a:ext uri="{FF2B5EF4-FFF2-40B4-BE49-F238E27FC236}">
                <a16:creationId xmlns:a16="http://schemas.microsoft.com/office/drawing/2014/main" id="{9B107889-05FD-F84B-BAA4-CCCDD025585B}"/>
              </a:ext>
            </a:extLst>
          </p:cNvPr>
          <p:cNvSpPr>
            <a:spLocks noGrp="1"/>
          </p:cNvSpPr>
          <p:nvPr>
            <p:ph idx="1"/>
          </p:nvPr>
        </p:nvSpPr>
        <p:spPr/>
        <p:txBody>
          <a:bodyPr>
            <a:normAutofit lnSpcReduction="10000"/>
          </a:bodyPr>
          <a:lstStyle/>
          <a:p>
            <a:pPr marL="384048" indent="-384048" algn="r" defTabSz="914400" rtl="1" eaLnBrk="1" latinLnBrk="0" hangingPunct="1">
              <a:lnSpc>
                <a:spcPct val="94000"/>
              </a:lnSpc>
              <a:spcBef>
                <a:spcPts val="1000"/>
              </a:spcBef>
              <a:spcAft>
                <a:spcPts val="200"/>
              </a:spcAft>
              <a:buFont typeface="Franklin Gothic Book" panose="020B0503020102020204" pitchFamily="34" charset="0"/>
              <a:buChar char="■"/>
            </a:pPr>
            <a:r>
              <a:rPr lang="ar-SA" sz="2400" dirty="0"/>
              <a:t>بالإضافة الى ما سبق هناك عناصر أخرى لها علاقة بأعمال التأمين وهذه العناصر هي:</a:t>
            </a:r>
          </a:p>
          <a:p>
            <a:pPr marL="384048" indent="-384048" algn="r" defTabSz="914400" rtl="1" eaLnBrk="1" latinLnBrk="0" hangingPunct="1">
              <a:lnSpc>
                <a:spcPct val="94000"/>
              </a:lnSpc>
              <a:spcBef>
                <a:spcPts val="1000"/>
              </a:spcBef>
              <a:spcAft>
                <a:spcPts val="200"/>
              </a:spcAft>
              <a:buFont typeface="Franklin Gothic Book" panose="020B0503020102020204" pitchFamily="34" charset="0"/>
              <a:buChar char="■"/>
            </a:pPr>
            <a:r>
              <a:rPr lang="ar-SA" sz="2400" b="1" dirty="0"/>
              <a:t>الوكيل:</a:t>
            </a:r>
            <a:r>
              <a:rPr lang="ar-SA" sz="2400" dirty="0"/>
              <a:t> الشخص المعتمد من قبل شركة التأمين، والمفوض بممارسة اعمال التأمين نيابة عنها او من احد فروعها.</a:t>
            </a:r>
          </a:p>
          <a:p>
            <a:pPr marL="384048" indent="-384048" algn="r" defTabSz="914400" rtl="1" eaLnBrk="1" latinLnBrk="0" hangingPunct="1">
              <a:lnSpc>
                <a:spcPct val="94000"/>
              </a:lnSpc>
              <a:spcBef>
                <a:spcPts val="1000"/>
              </a:spcBef>
              <a:spcAft>
                <a:spcPts val="200"/>
              </a:spcAft>
              <a:buFont typeface="Franklin Gothic Book" panose="020B0503020102020204" pitchFamily="34" charset="0"/>
              <a:buChar char="■"/>
            </a:pPr>
            <a:r>
              <a:rPr lang="ar-SA" sz="2400" b="1" dirty="0"/>
              <a:t>الوسيط:</a:t>
            </a:r>
            <a:r>
              <a:rPr lang="ar-SA" sz="2400" dirty="0"/>
              <a:t> الشخص المرخص لممارسة اعمال وساطة التأمين بين المؤمن والمؤمن له، بمقتضى احكام القانون.</a:t>
            </a:r>
          </a:p>
          <a:p>
            <a:pPr marL="384048" indent="-384048" algn="r" defTabSz="914400" rtl="1" eaLnBrk="1" latinLnBrk="0" hangingPunct="1">
              <a:lnSpc>
                <a:spcPct val="94000"/>
              </a:lnSpc>
              <a:spcBef>
                <a:spcPts val="1000"/>
              </a:spcBef>
              <a:spcAft>
                <a:spcPts val="200"/>
              </a:spcAft>
              <a:buFont typeface="Franklin Gothic Book" panose="020B0503020102020204" pitchFamily="34" charset="0"/>
              <a:buChar char="■"/>
            </a:pPr>
            <a:r>
              <a:rPr lang="ar-SA" sz="2400" b="1" dirty="0"/>
              <a:t>الإكتواري</a:t>
            </a:r>
            <a:r>
              <a:rPr lang="ar-SA" sz="2400" dirty="0"/>
              <a:t>: الشخص المرخص الحاصل على ترخيص من هيئة تنظيم قطاع التأمين للقيام بتقدير قيمة عقود التأمين والوثائق والحسابات المتعلقة بها، بمقتضى قانون مراقبة الاعمال.</a:t>
            </a:r>
            <a:endParaRPr lang="fr-FR" sz="2400" dirty="0"/>
          </a:p>
        </p:txBody>
      </p:sp>
    </p:spTree>
    <p:extLst>
      <p:ext uri="{BB962C8B-B14F-4D97-AF65-F5344CB8AC3E}">
        <p14:creationId xmlns:p14="http://schemas.microsoft.com/office/powerpoint/2010/main" val="38386655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398BF99-1C0B-C34C-A12D-84CD31114F2E}"/>
              </a:ext>
            </a:extLst>
          </p:cNvPr>
          <p:cNvSpPr>
            <a:spLocks noGrp="1"/>
          </p:cNvSpPr>
          <p:nvPr>
            <p:ph type="title"/>
          </p:nvPr>
        </p:nvSpPr>
        <p:spPr>
          <a:xfrm>
            <a:off x="1371600" y="685800"/>
            <a:ext cx="9601200" cy="757238"/>
          </a:xfrm>
        </p:spPr>
        <p:txBody>
          <a:bodyPr/>
          <a:lstStyle/>
          <a:p>
            <a:pPr marL="742950" indent="-742950" algn="ctr" defTabSz="914400" rtl="1" eaLnBrk="1" latinLnBrk="0" hangingPunct="1">
              <a:lnSpc>
                <a:spcPct val="89000"/>
              </a:lnSpc>
              <a:spcBef>
                <a:spcPct val="0"/>
              </a:spcBef>
              <a:buFont typeface="+mj-lt"/>
              <a:buAutoNum type="arabicPeriod" startAt="2"/>
            </a:pPr>
            <a:r>
              <a:rPr lang="ar-SA" dirty="0"/>
              <a:t>أنواع التأمينات</a:t>
            </a:r>
            <a:endParaRPr lang="fr-FR" dirty="0"/>
          </a:p>
        </p:txBody>
      </p:sp>
      <p:sp>
        <p:nvSpPr>
          <p:cNvPr id="3" name="Espace réservé du contenu 2">
            <a:extLst>
              <a:ext uri="{FF2B5EF4-FFF2-40B4-BE49-F238E27FC236}">
                <a16:creationId xmlns:a16="http://schemas.microsoft.com/office/drawing/2014/main" id="{1D31DD8D-0590-C349-8E4C-F6439582A865}"/>
              </a:ext>
            </a:extLst>
          </p:cNvPr>
          <p:cNvSpPr>
            <a:spLocks noGrp="1"/>
          </p:cNvSpPr>
          <p:nvPr>
            <p:ph idx="1"/>
          </p:nvPr>
        </p:nvSpPr>
        <p:spPr>
          <a:xfrm>
            <a:off x="1028700" y="1587499"/>
            <a:ext cx="9944100" cy="5084764"/>
          </a:xfrm>
        </p:spPr>
        <p:txBody>
          <a:bodyPr>
            <a:normAutofit fontScale="92500" lnSpcReduction="10000"/>
          </a:bodyPr>
          <a:lstStyle/>
          <a:p>
            <a:pPr marL="384048" indent="-384048" algn="r" defTabSz="914400" rtl="1" eaLnBrk="1" latinLnBrk="0" hangingPunct="1">
              <a:lnSpc>
                <a:spcPct val="94000"/>
              </a:lnSpc>
              <a:spcBef>
                <a:spcPts val="1000"/>
              </a:spcBef>
              <a:spcAft>
                <a:spcPts val="200"/>
              </a:spcAft>
              <a:buFont typeface="Franklin Gothic Book" panose="020B0503020102020204" pitchFamily="34" charset="0"/>
              <a:buChar char="■"/>
            </a:pPr>
            <a:r>
              <a:rPr lang="ar-SA" sz="2400" dirty="0"/>
              <a:t>يتم تقسيم التأمين الى أنواع عديدة ومختلفة وذلك بحسب الزاوية التي ينطر فيها للتأمين، ومن ابرز طرق تقسيم التأمين ما يلي: </a:t>
            </a:r>
          </a:p>
          <a:p>
            <a:pPr marL="0" indent="0" algn="r" defTabSz="914400" rtl="1" eaLnBrk="1" latinLnBrk="0" hangingPunct="1">
              <a:lnSpc>
                <a:spcPct val="94000"/>
              </a:lnSpc>
              <a:spcBef>
                <a:spcPts val="1000"/>
              </a:spcBef>
              <a:spcAft>
                <a:spcPts val="200"/>
              </a:spcAft>
              <a:buNone/>
            </a:pPr>
            <a:r>
              <a:rPr lang="ar-SA" sz="3000" b="1" dirty="0"/>
              <a:t>أولا-التقسيم من الناحية النظرية</a:t>
            </a:r>
            <a:r>
              <a:rPr lang="ar-SA" sz="3200" b="1" dirty="0"/>
              <a:t>: </a:t>
            </a:r>
            <a:r>
              <a:rPr lang="ar-SA" sz="2400" dirty="0"/>
              <a:t>يتم هذا التقسيم وفقا لعدة معايير:</a:t>
            </a:r>
          </a:p>
          <a:p>
            <a:pPr marL="457200" indent="-457200" algn="r" defTabSz="914400" rtl="1" eaLnBrk="1" latinLnBrk="0" hangingPunct="1">
              <a:lnSpc>
                <a:spcPct val="94000"/>
              </a:lnSpc>
              <a:spcBef>
                <a:spcPts val="1000"/>
              </a:spcBef>
              <a:spcAft>
                <a:spcPts val="200"/>
              </a:spcAft>
              <a:buFont typeface="+mj-lt"/>
              <a:buAutoNum type="arabicPeriod"/>
            </a:pPr>
            <a:r>
              <a:rPr lang="ar-SA" sz="2800" b="1" dirty="0"/>
              <a:t>معيار عنصر التعاقد: </a:t>
            </a:r>
            <a:r>
              <a:rPr lang="ar-SA" sz="2400" dirty="0"/>
              <a:t>وفقا لهذا المعيار يتم تقسيم التأمين الى نوعين: التأمين الاختياري و التأمين الاجباري.</a:t>
            </a:r>
          </a:p>
          <a:p>
            <a:pPr marL="514350" indent="-514350" algn="r" rtl="1">
              <a:buFont typeface="+mj-lt"/>
              <a:buAutoNum type="romanLcPeriod"/>
            </a:pPr>
            <a:r>
              <a:rPr lang="ar-SA" sz="2400" b="1" dirty="0"/>
              <a:t>التأمين الاختياري: </a:t>
            </a:r>
            <a:r>
              <a:rPr lang="ar-SA" sz="2400" dirty="0"/>
              <a:t>يشمل كل أنواع التأمين التي يتعاقد عليها الفرد او المؤسسة بمحص اختارهم، وذلك للحاجة الملحة لمثل هذه التغطية التأمينية، مثل تأمين الحوادث الشخصية، تأمينات الحريق وتأمينات الممتلكات......</a:t>
            </a:r>
          </a:p>
          <a:p>
            <a:pPr marL="514350" indent="-514350" algn="r" rtl="1">
              <a:buFont typeface="+mj-lt"/>
              <a:buAutoNum type="romanLcPeriod"/>
            </a:pPr>
            <a:r>
              <a:rPr lang="ar-SA" sz="2400" b="1" dirty="0"/>
              <a:t>التأمين الإجباري: </a:t>
            </a:r>
            <a:r>
              <a:rPr lang="ar-SA" sz="2400" dirty="0"/>
              <a:t>ويشمل كل أنواع التأمين التي تلتزم الدولة بتوفيرها للإفراد او المؤسسات وتلزمهم بالتعاقد عليها وذلك بهدف اجتماعي او لمصلحة طبقة ضعيفة في المجتمع، أي ان عنصر الاجبار او الالزام من قبل الدولة هو أساس التعاقد، ويشمل كافة فروع التأمينات الاجتماعية (العجز و الوفاة، الشيخوخة، البطالة و المرض واصابات العمل)  وبعض التأمينات الخاصة الاجبارية التأمين الاجباري للسيارات....</a:t>
            </a:r>
            <a:endParaRPr lang="fr-FR" sz="2400" dirty="0"/>
          </a:p>
        </p:txBody>
      </p:sp>
    </p:spTree>
    <p:extLst>
      <p:ext uri="{BB962C8B-B14F-4D97-AF65-F5344CB8AC3E}">
        <p14:creationId xmlns:p14="http://schemas.microsoft.com/office/powerpoint/2010/main" val="18162519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199A3EA-B621-DE44-AE6C-B70CD4EE8FA6}"/>
              </a:ext>
            </a:extLst>
          </p:cNvPr>
          <p:cNvSpPr>
            <a:spLocks noGrp="1"/>
          </p:cNvSpPr>
          <p:nvPr>
            <p:ph type="title"/>
          </p:nvPr>
        </p:nvSpPr>
        <p:spPr>
          <a:xfrm>
            <a:off x="1371600" y="685800"/>
            <a:ext cx="9601200" cy="825500"/>
          </a:xfrm>
        </p:spPr>
        <p:txBody>
          <a:bodyPr>
            <a:normAutofit/>
          </a:bodyPr>
          <a:lstStyle/>
          <a:p>
            <a:pPr marL="742950" indent="-742950" algn="ctr" rtl="1">
              <a:buFont typeface="+mj-lt"/>
              <a:buAutoNum type="arabicPeriod" startAt="2"/>
            </a:pPr>
            <a:r>
              <a:rPr lang="ar-SA" dirty="0"/>
              <a:t>أنواع التأمينات</a:t>
            </a:r>
            <a:endParaRPr lang="fr-FR" dirty="0"/>
          </a:p>
        </p:txBody>
      </p:sp>
      <p:sp>
        <p:nvSpPr>
          <p:cNvPr id="3" name="Espace réservé du contenu 2">
            <a:extLst>
              <a:ext uri="{FF2B5EF4-FFF2-40B4-BE49-F238E27FC236}">
                <a16:creationId xmlns:a16="http://schemas.microsoft.com/office/drawing/2014/main" id="{31ADA092-A8C7-374C-B0D7-C5416CA809F6}"/>
              </a:ext>
            </a:extLst>
          </p:cNvPr>
          <p:cNvSpPr>
            <a:spLocks noGrp="1"/>
          </p:cNvSpPr>
          <p:nvPr>
            <p:ph idx="1"/>
          </p:nvPr>
        </p:nvSpPr>
        <p:spPr>
          <a:xfrm>
            <a:off x="1371600" y="1676399"/>
            <a:ext cx="9601200" cy="4881563"/>
          </a:xfrm>
        </p:spPr>
        <p:txBody>
          <a:bodyPr>
            <a:normAutofit/>
          </a:bodyPr>
          <a:lstStyle/>
          <a:p>
            <a:pPr marL="457200" indent="-457200" algn="r" defTabSz="914400" rtl="1" eaLnBrk="1" latinLnBrk="0" hangingPunct="1">
              <a:lnSpc>
                <a:spcPct val="94000"/>
              </a:lnSpc>
              <a:spcBef>
                <a:spcPts val="1000"/>
              </a:spcBef>
              <a:spcAft>
                <a:spcPts val="200"/>
              </a:spcAft>
              <a:buFont typeface="+mj-lt"/>
              <a:buAutoNum type="arabicPeriod" startAt="2"/>
            </a:pPr>
            <a:r>
              <a:rPr lang="ar-SA" sz="2800" b="1" dirty="0"/>
              <a:t>معيار تحديد الخسارة وقيمة التعويض</a:t>
            </a:r>
            <a:r>
              <a:rPr lang="ar-SA" sz="2400" dirty="0"/>
              <a:t>: طبقا لهذا الأساس يمكن تقسيم التأمين الى نوعين رئيسين:</a:t>
            </a:r>
          </a:p>
          <a:p>
            <a:pPr marL="514350" indent="-514350" algn="r" defTabSz="914400" rtl="1" eaLnBrk="1" latinLnBrk="0" hangingPunct="1">
              <a:lnSpc>
                <a:spcPct val="94000"/>
              </a:lnSpc>
              <a:spcBef>
                <a:spcPts val="1000"/>
              </a:spcBef>
              <a:spcAft>
                <a:spcPts val="200"/>
              </a:spcAft>
              <a:buFont typeface="+mj-lt"/>
              <a:buAutoNum type="romanLcPeriod"/>
            </a:pPr>
            <a:r>
              <a:rPr lang="ar-SA" sz="2400" b="1" dirty="0"/>
              <a:t>التأمينات النقدية: </a:t>
            </a:r>
            <a:r>
              <a:rPr lang="ar-SA" sz="2400" dirty="0"/>
              <a:t>تشكل كافة أنواع التأمين التي يصعب تقدير الخسارة المادية الناتجة عنها عند تحقق الخطر وذلك لوجود جانب معنوي، في هذا النوع من التأمين يتفق مقدما على مبلغ التعويض المستحق عند تحقق هذا الخطر فعلا. تعد تأمينات الحياة من ابرز التأمينات النقدية.</a:t>
            </a:r>
          </a:p>
          <a:p>
            <a:pPr marL="514350" indent="-514350" algn="r" defTabSz="914400" rtl="1" eaLnBrk="1" latinLnBrk="0" hangingPunct="1">
              <a:lnSpc>
                <a:spcPct val="94000"/>
              </a:lnSpc>
              <a:spcBef>
                <a:spcPts val="1000"/>
              </a:spcBef>
              <a:spcAft>
                <a:spcPts val="200"/>
              </a:spcAft>
              <a:buFont typeface="+mj-lt"/>
              <a:buAutoNum type="romanLcPeriod"/>
            </a:pPr>
            <a:r>
              <a:rPr lang="ar-SA" sz="2400" b="1" dirty="0"/>
              <a:t>تأمينات الخسائر: </a:t>
            </a:r>
            <a:r>
              <a:rPr lang="ar-SA" sz="2400" dirty="0"/>
              <a:t>تشمل كافة أنواع التأمين التي يسهل فيها تحديد الخسارة المالية الفعلية الناتجة عند تحقق الخطر المؤمن منه، وينطبق ذلك على تأمينات الممتلكات بأنواعها المختلفة فالتعويص هنا يتناسب مع الخسارة الفعلية وبحد اقصى مبلغ التأمين المحدد في وثيقة التأمين او قيمة الشيء موضوع التأمين</a:t>
            </a:r>
            <a:endParaRPr lang="fr-FR" sz="2400" b="1" dirty="0"/>
          </a:p>
        </p:txBody>
      </p:sp>
    </p:spTree>
    <p:extLst>
      <p:ext uri="{BB962C8B-B14F-4D97-AF65-F5344CB8AC3E}">
        <p14:creationId xmlns:p14="http://schemas.microsoft.com/office/powerpoint/2010/main" val="26348590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973087D-6B5C-4842-BCEF-B5ADB367DBB3}"/>
              </a:ext>
            </a:extLst>
          </p:cNvPr>
          <p:cNvSpPr>
            <a:spLocks noGrp="1"/>
          </p:cNvSpPr>
          <p:nvPr>
            <p:ph type="title"/>
          </p:nvPr>
        </p:nvSpPr>
        <p:spPr>
          <a:xfrm>
            <a:off x="1371600" y="685800"/>
            <a:ext cx="9601200" cy="903157"/>
          </a:xfrm>
        </p:spPr>
        <p:txBody>
          <a:bodyPr/>
          <a:lstStyle/>
          <a:p>
            <a:pPr marL="742950" indent="-742950" algn="ctr" rtl="1">
              <a:buFont typeface="+mj-lt"/>
              <a:buAutoNum type="arabicPeriod" startAt="2"/>
            </a:pPr>
            <a:r>
              <a:rPr lang="ar-SA" dirty="0"/>
              <a:t>أنواع التأمينات</a:t>
            </a:r>
            <a:endParaRPr lang="fr-FR" dirty="0"/>
          </a:p>
        </p:txBody>
      </p:sp>
      <p:sp>
        <p:nvSpPr>
          <p:cNvPr id="3" name="Espace réservé du contenu 2">
            <a:extLst>
              <a:ext uri="{FF2B5EF4-FFF2-40B4-BE49-F238E27FC236}">
                <a16:creationId xmlns:a16="http://schemas.microsoft.com/office/drawing/2014/main" id="{DBC9EDB6-F82B-8742-B6F1-648FB12834AF}"/>
              </a:ext>
            </a:extLst>
          </p:cNvPr>
          <p:cNvSpPr>
            <a:spLocks noGrp="1"/>
          </p:cNvSpPr>
          <p:nvPr>
            <p:ph idx="1"/>
          </p:nvPr>
        </p:nvSpPr>
        <p:spPr>
          <a:xfrm>
            <a:off x="1371600" y="1708177"/>
            <a:ext cx="9601200" cy="4478311"/>
          </a:xfrm>
        </p:spPr>
        <p:txBody>
          <a:bodyPr>
            <a:normAutofit lnSpcReduction="10000"/>
          </a:bodyPr>
          <a:lstStyle/>
          <a:p>
            <a:pPr marL="457200" indent="-457200" algn="r" defTabSz="914400" rtl="1" eaLnBrk="1" latinLnBrk="0" hangingPunct="1">
              <a:lnSpc>
                <a:spcPct val="94000"/>
              </a:lnSpc>
              <a:spcBef>
                <a:spcPts val="1000"/>
              </a:spcBef>
              <a:spcAft>
                <a:spcPts val="200"/>
              </a:spcAft>
              <a:buFont typeface="+mj-lt"/>
              <a:buAutoNum type="arabicPeriod" startAt="3"/>
            </a:pPr>
            <a:r>
              <a:rPr lang="ar-SA" sz="2800" b="1" dirty="0"/>
              <a:t>معيار موضوع التأمين: </a:t>
            </a:r>
            <a:r>
              <a:rPr lang="ar-SA" sz="2400" dirty="0"/>
              <a:t>وفقا لهذا المعيار نميز ثلاث أنواع: تأمينات الأشخاص وفيها يكون الشخص نفسه موضوعا للتأمين، تأمينات الممتلكات اين تكون الممتلكات هي موضوع التأمين، وتأمينات المسؤولية المدنية.</a:t>
            </a:r>
          </a:p>
          <a:p>
            <a:pPr marL="514350" indent="-514350" algn="r" defTabSz="914400" rtl="1" eaLnBrk="1" latinLnBrk="0" hangingPunct="1">
              <a:lnSpc>
                <a:spcPct val="94000"/>
              </a:lnSpc>
              <a:spcBef>
                <a:spcPts val="1000"/>
              </a:spcBef>
              <a:spcAft>
                <a:spcPts val="200"/>
              </a:spcAft>
              <a:buFont typeface="+mj-lt"/>
              <a:buAutoNum type="romanLcPeriod"/>
            </a:pPr>
            <a:r>
              <a:rPr lang="ar-SA" sz="2400" b="1" dirty="0"/>
              <a:t>تأمينات الأشخاص: </a:t>
            </a:r>
            <a:r>
              <a:rPr lang="ar-SA" sz="2400" dirty="0"/>
              <a:t>مثل تأمين المرض، البطالة الشيخوخة تأمين الوفاة وتأمين الحوادث الشخصية.</a:t>
            </a:r>
          </a:p>
          <a:p>
            <a:pPr marL="514350" indent="-514350" algn="r" defTabSz="914400" rtl="1" eaLnBrk="1" latinLnBrk="0" hangingPunct="1">
              <a:lnSpc>
                <a:spcPct val="94000"/>
              </a:lnSpc>
              <a:spcBef>
                <a:spcPts val="1000"/>
              </a:spcBef>
              <a:spcAft>
                <a:spcPts val="200"/>
              </a:spcAft>
              <a:buFont typeface="+mj-lt"/>
              <a:buAutoNum type="romanLcPeriod"/>
            </a:pPr>
            <a:r>
              <a:rPr lang="ar-SA" sz="2400" b="1" dirty="0"/>
              <a:t>تأمين الممتلكات:  </a:t>
            </a:r>
            <a:r>
              <a:rPr lang="ar-SA" sz="2400" dirty="0"/>
              <a:t>مثل التأمين من الحرائق من التلف و السرقة، التأمين البحري و تأمين الطيران، تأمين من الزلازل والبراكين.</a:t>
            </a:r>
          </a:p>
          <a:p>
            <a:pPr marL="514350" indent="-514350" algn="r" defTabSz="914400" rtl="1" eaLnBrk="1" latinLnBrk="0" hangingPunct="1">
              <a:lnSpc>
                <a:spcPct val="94000"/>
              </a:lnSpc>
              <a:spcBef>
                <a:spcPts val="1000"/>
              </a:spcBef>
              <a:spcAft>
                <a:spcPts val="200"/>
              </a:spcAft>
              <a:buFont typeface="+mj-lt"/>
              <a:buAutoNum type="romanLcPeriod"/>
            </a:pPr>
            <a:r>
              <a:rPr lang="ar-SA" sz="2400" b="1" dirty="0"/>
              <a:t>تأمين المسؤولية المدنية: </a:t>
            </a:r>
            <a:r>
              <a:rPr lang="ar-SA" sz="2400" dirty="0"/>
              <a:t>مثل تأمين المسؤولية المدنية لأصحاب المهن الحرة –المهندسين والأطباء والصيادلة والمحامون والمقاولون)، تأمين المسؤولية المدنية من إصابات العمل، تأمين المسؤولية المدنية لأصحاب السفن الطائرات....</a:t>
            </a:r>
            <a:endParaRPr lang="fr-FR" sz="2400" dirty="0"/>
          </a:p>
        </p:txBody>
      </p:sp>
    </p:spTree>
    <p:extLst>
      <p:ext uri="{BB962C8B-B14F-4D97-AF65-F5344CB8AC3E}">
        <p14:creationId xmlns:p14="http://schemas.microsoft.com/office/powerpoint/2010/main" val="274935866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60CEFE5-4D6E-6D4F-BD89-E5FF4F67B355}"/>
              </a:ext>
            </a:extLst>
          </p:cNvPr>
          <p:cNvSpPr>
            <a:spLocks noGrp="1"/>
          </p:cNvSpPr>
          <p:nvPr>
            <p:ph type="title"/>
          </p:nvPr>
        </p:nvSpPr>
        <p:spPr>
          <a:xfrm>
            <a:off x="1371600" y="685800"/>
            <a:ext cx="9601200" cy="876300"/>
          </a:xfrm>
        </p:spPr>
        <p:txBody>
          <a:bodyPr/>
          <a:lstStyle/>
          <a:p>
            <a:pPr marL="742950" indent="-742950" algn="ctr" rtl="1">
              <a:buFont typeface="+mj-lt"/>
              <a:buAutoNum type="arabicPeriod" startAt="2"/>
            </a:pPr>
            <a:r>
              <a:rPr lang="ar-SA" dirty="0"/>
              <a:t>أنواع التأمينات</a:t>
            </a:r>
            <a:endParaRPr lang="fr-FR" dirty="0"/>
          </a:p>
        </p:txBody>
      </p:sp>
      <p:sp>
        <p:nvSpPr>
          <p:cNvPr id="3" name="Espace réservé du contenu 2">
            <a:extLst>
              <a:ext uri="{FF2B5EF4-FFF2-40B4-BE49-F238E27FC236}">
                <a16:creationId xmlns:a16="http://schemas.microsoft.com/office/drawing/2014/main" id="{ABDB88BD-FB63-2541-B6C8-4BDC4FC7C4C7}"/>
              </a:ext>
            </a:extLst>
          </p:cNvPr>
          <p:cNvSpPr>
            <a:spLocks noGrp="1"/>
          </p:cNvSpPr>
          <p:nvPr>
            <p:ph idx="1"/>
          </p:nvPr>
        </p:nvSpPr>
        <p:spPr>
          <a:xfrm>
            <a:off x="1371600" y="1676400"/>
            <a:ext cx="9601200" cy="4702098"/>
          </a:xfrm>
        </p:spPr>
        <p:txBody>
          <a:bodyPr>
            <a:normAutofit/>
          </a:bodyPr>
          <a:lstStyle/>
          <a:p>
            <a:pPr marL="384048" indent="-384048" algn="r" defTabSz="914400" rtl="1" eaLnBrk="1" latinLnBrk="0" hangingPunct="1">
              <a:lnSpc>
                <a:spcPct val="94000"/>
              </a:lnSpc>
              <a:spcBef>
                <a:spcPts val="1000"/>
              </a:spcBef>
              <a:spcAft>
                <a:spcPts val="200"/>
              </a:spcAft>
              <a:buFont typeface="Franklin Gothic Book" panose="020B0503020102020204" pitchFamily="34" charset="0"/>
              <a:buChar char="■"/>
            </a:pPr>
            <a:r>
              <a:rPr lang="ar-SA" sz="2800" b="1" dirty="0"/>
              <a:t>ثانيا- التقسيم العملي</a:t>
            </a:r>
            <a:endParaRPr lang="fr-FR" sz="2800" b="1" dirty="0"/>
          </a:p>
          <a:p>
            <a:pPr marL="0" indent="0" algn="r" defTabSz="914400" rtl="1" eaLnBrk="1" latinLnBrk="0" hangingPunct="1">
              <a:lnSpc>
                <a:spcPct val="94000"/>
              </a:lnSpc>
              <a:spcBef>
                <a:spcPts val="1000"/>
              </a:spcBef>
              <a:spcAft>
                <a:spcPts val="200"/>
              </a:spcAft>
              <a:buNone/>
            </a:pPr>
            <a:r>
              <a:rPr lang="ar-SA" sz="2400" dirty="0"/>
              <a:t>وفقا لهذا التقسيم نميز أنواع التأمين التالية:</a:t>
            </a:r>
          </a:p>
          <a:p>
            <a:pPr marL="514350" indent="-514350" algn="r" defTabSz="914400" rtl="1" eaLnBrk="1" latinLnBrk="0" hangingPunct="1">
              <a:lnSpc>
                <a:spcPct val="94000"/>
              </a:lnSpc>
              <a:spcBef>
                <a:spcPts val="1000"/>
              </a:spcBef>
              <a:spcAft>
                <a:spcPts val="200"/>
              </a:spcAft>
              <a:buFont typeface="+mj-lt"/>
              <a:buAutoNum type="arabicPeriod"/>
            </a:pPr>
            <a:r>
              <a:rPr lang="ar-SA" sz="2400" b="1" dirty="0"/>
              <a:t>التأمين ضد الاخطار الطارئة: </a:t>
            </a:r>
            <a:r>
              <a:rPr lang="ar-SA" sz="2400" dirty="0"/>
              <a:t>يشمل التأمين ضد الاضرار الناتجة عن الحريق السرقة السطو. </a:t>
            </a:r>
          </a:p>
          <a:p>
            <a:pPr marL="514350" indent="-514350" algn="r" defTabSz="914400" rtl="1" eaLnBrk="1" latinLnBrk="0" hangingPunct="1">
              <a:lnSpc>
                <a:spcPct val="94000"/>
              </a:lnSpc>
              <a:spcBef>
                <a:spcPts val="1000"/>
              </a:spcBef>
              <a:spcAft>
                <a:spcPts val="200"/>
              </a:spcAft>
              <a:buFont typeface="+mj-lt"/>
              <a:buAutoNum type="arabicPeriod"/>
            </a:pPr>
            <a:r>
              <a:rPr lang="ar-SA" sz="2400" b="1" dirty="0"/>
              <a:t>التأمين ضد اخطار النقل</a:t>
            </a:r>
            <a:r>
              <a:rPr lang="ar-SA" sz="2400" dirty="0"/>
              <a:t>: يشمل تأمين البضائع والمنقولات الأخرى بما في ذلك عمليات الشحن ضد الأخطار التي تتعرض لها اثناء نقلها برا او بحرا او جوا بجميع وسائل النقل المعروفة.</a:t>
            </a:r>
          </a:p>
          <a:p>
            <a:pPr marL="514350" indent="-514350" algn="r" defTabSz="914400" rtl="1" eaLnBrk="1" latinLnBrk="0" hangingPunct="1">
              <a:lnSpc>
                <a:spcPct val="94000"/>
              </a:lnSpc>
              <a:spcBef>
                <a:spcPts val="1000"/>
              </a:spcBef>
              <a:spcAft>
                <a:spcPts val="200"/>
              </a:spcAft>
              <a:buFont typeface="+mj-lt"/>
              <a:buAutoNum type="arabicPeriod"/>
            </a:pPr>
            <a:r>
              <a:rPr lang="ar-SA" sz="2400" b="1" dirty="0"/>
              <a:t>التأمين ضد الحوادث: </a:t>
            </a:r>
            <a:r>
              <a:rPr lang="ar-SA" sz="2400" dirty="0"/>
              <a:t>ويشمل هذا النوع من التأمين الاضرار الناجمة عن جميع الحوادث بما في ذلك حوادث السيارات، حوادث العمل،...</a:t>
            </a:r>
          </a:p>
          <a:p>
            <a:pPr marL="514350" indent="-514350" algn="r" defTabSz="914400" rtl="1" eaLnBrk="1" latinLnBrk="0" hangingPunct="1">
              <a:lnSpc>
                <a:spcPct val="94000"/>
              </a:lnSpc>
              <a:spcBef>
                <a:spcPts val="1000"/>
              </a:spcBef>
              <a:spcAft>
                <a:spcPts val="200"/>
              </a:spcAft>
              <a:buFont typeface="+mj-lt"/>
              <a:buAutoNum type="arabicPeriod"/>
            </a:pPr>
            <a:endParaRPr lang="ar-SA" sz="2800" dirty="0"/>
          </a:p>
        </p:txBody>
      </p:sp>
    </p:spTree>
    <p:extLst>
      <p:ext uri="{BB962C8B-B14F-4D97-AF65-F5344CB8AC3E}">
        <p14:creationId xmlns:p14="http://schemas.microsoft.com/office/powerpoint/2010/main" val="2616080804"/>
      </p:ext>
    </p:extLst>
  </p:cSld>
  <p:clrMapOvr>
    <a:masterClrMapping/>
  </p:clrMapOvr>
</p:sld>
</file>

<file path=ppt/theme/theme1.xml><?xml version="1.0" encoding="utf-8"?>
<a:theme xmlns:a="http://schemas.openxmlformats.org/drawingml/2006/main" name="Cadrage">
  <a:themeElements>
    <a:clrScheme name="Cadrage">
      <a:dk1>
        <a:sysClr val="windowText" lastClr="000000"/>
      </a:dk1>
      <a:lt1>
        <a:sysClr val="window" lastClr="FFFFFF"/>
      </a:lt1>
      <a:dk2>
        <a:srgbClr val="191B0E"/>
      </a:dk2>
      <a:lt2>
        <a:srgbClr val="EFEDE3"/>
      </a:lt2>
      <a:accent1>
        <a:srgbClr val="8C8D86"/>
      </a:accent1>
      <a:accent2>
        <a:srgbClr val="E6C069"/>
      </a:accent2>
      <a:accent3>
        <a:srgbClr val="897B61"/>
      </a:accent3>
      <a:accent4>
        <a:srgbClr val="8DAB8E"/>
      </a:accent4>
      <a:accent5>
        <a:srgbClr val="77A2BB"/>
      </a:accent5>
      <a:accent6>
        <a:srgbClr val="E28394"/>
      </a:accent6>
      <a:hlink>
        <a:srgbClr val="77A2BB"/>
      </a:hlink>
      <a:folHlink>
        <a:srgbClr val="957A99"/>
      </a:folHlink>
    </a:clrScheme>
    <a:fontScheme name="Cadrage">
      <a:maj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adrage">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p" id="{EC9488ED-E761-4D60-9AC4-764D1FE2C171}" vid="{CE19780C-D67D-4C13-9DE9-A52BC3BA51B4}"/>
    </a:ext>
  </a:extLst>
</a:theme>
</file>

<file path=docProps/app.xml><?xml version="1.0" encoding="utf-8"?>
<Properties xmlns="http://schemas.openxmlformats.org/officeDocument/2006/extended-properties" xmlns:vt="http://schemas.openxmlformats.org/officeDocument/2006/docPropsVTypes">
  <Template>{940E54EC-A599-DD4D-B063-90F670BB1156}tf10001072</Template>
  <TotalTime>3929</TotalTime>
  <Words>1981</Words>
  <Application>Microsoft Macintosh PowerPoint</Application>
  <PresentationFormat>Grand écran</PresentationFormat>
  <Paragraphs>95</Paragraphs>
  <Slides>18</Slides>
  <Notes>0</Notes>
  <HiddenSlides>0</HiddenSlides>
  <MMClips>0</MMClips>
  <ScaleCrop>false</ScaleCrop>
  <HeadingPairs>
    <vt:vector size="6" baseType="variant">
      <vt:variant>
        <vt:lpstr>Polices utilisées</vt:lpstr>
      </vt:variant>
      <vt:variant>
        <vt:i4>1</vt:i4>
      </vt:variant>
      <vt:variant>
        <vt:lpstr>Thème</vt:lpstr>
      </vt:variant>
      <vt:variant>
        <vt:i4>1</vt:i4>
      </vt:variant>
      <vt:variant>
        <vt:lpstr>Titres des diapositives</vt:lpstr>
      </vt:variant>
      <vt:variant>
        <vt:i4>18</vt:i4>
      </vt:variant>
    </vt:vector>
  </HeadingPairs>
  <TitlesOfParts>
    <vt:vector size="20" baseType="lpstr">
      <vt:lpstr>Franklin Gothic Book</vt:lpstr>
      <vt:lpstr>Cadrage</vt:lpstr>
      <vt:lpstr>التأمين</vt:lpstr>
      <vt:lpstr>مفهوم التأمين</vt:lpstr>
      <vt:lpstr>مفهوم التأمين</vt:lpstr>
      <vt:lpstr>مفهوم التأمين</vt:lpstr>
      <vt:lpstr>مفهوم التأمين</vt:lpstr>
      <vt:lpstr>أنواع التأمينات</vt:lpstr>
      <vt:lpstr>أنواع التأمينات</vt:lpstr>
      <vt:lpstr>أنواع التأمينات</vt:lpstr>
      <vt:lpstr>أنواع التأمينات</vt:lpstr>
      <vt:lpstr>أنواع التأمينات</vt:lpstr>
      <vt:lpstr>الفاعلون في التأمين</vt:lpstr>
      <vt:lpstr>آلية التعويض</vt:lpstr>
      <vt:lpstr>آلية التعويض</vt:lpstr>
      <vt:lpstr>آلية التعويض</vt:lpstr>
      <vt:lpstr>آلية التعويض</vt:lpstr>
      <vt:lpstr>آلية التعويض</vt:lpstr>
      <vt:lpstr>آلية التعويض</vt:lpstr>
      <vt:lpstr>آلية التعويض</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التأمين</dc:title>
  <dc:creator>Microsoft Office User</dc:creator>
  <cp:lastModifiedBy>guechariuniv2016@gmail.com</cp:lastModifiedBy>
  <cp:revision>67</cp:revision>
  <dcterms:created xsi:type="dcterms:W3CDTF">2019-10-23T14:14:12Z</dcterms:created>
  <dcterms:modified xsi:type="dcterms:W3CDTF">2019-10-28T19:39:44Z</dcterms:modified>
</cp:coreProperties>
</file>