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05/01/2021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714612" y="-15555"/>
            <a:ext cx="3429024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0850" algn="ctr">
              <a:defRPr/>
            </a:pPr>
            <a:r>
              <a:rPr lang="ar-DZ" sz="2000" b="1" dirty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الجمهورية الجزائرية الديمقراطية الشعبية</a:t>
            </a:r>
            <a:endParaRPr lang="fr-FR" sz="1100" dirty="0">
              <a:latin typeface="Traditional Arabic" pitchFamily="18" charset="-78"/>
              <a:ea typeface="Calibri" pitchFamily="34" charset="0"/>
              <a:cs typeface="Traditional Arabic" pitchFamily="18" charset="-78"/>
            </a:endParaRPr>
          </a:p>
          <a:p>
            <a:pPr indent="450850" algn="ctr" eaLnBrk="0" hangingPunct="0">
              <a:defRPr/>
            </a:pPr>
            <a:r>
              <a:rPr lang="ar-DZ" sz="20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وزارة </a:t>
            </a:r>
            <a:r>
              <a:rPr lang="ar-DZ" sz="2000" b="1" dirty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التعليم العالي والبحث العلمي</a:t>
            </a:r>
            <a:endParaRPr lang="fr-FR" sz="1100" dirty="0">
              <a:latin typeface="Traditional Arabic" pitchFamily="18" charset="-78"/>
              <a:ea typeface="Calibri" pitchFamily="34" charset="0"/>
              <a:cs typeface="Traditional Arabic" pitchFamily="18" charset="-78"/>
            </a:endParaRPr>
          </a:p>
          <a:p>
            <a:pPr indent="450850" algn="ctr" eaLnBrk="0" hangingPunct="0">
              <a:defRPr/>
            </a:pPr>
            <a:endParaRPr lang="fr-FR" sz="2800" dirty="0">
              <a:latin typeface="Traditional Arabic" pitchFamily="18" charset="-78"/>
              <a:ea typeface="Calibri" pitchFamily="34" charset="0"/>
              <a:cs typeface="Traditional Arabic" pitchFamily="18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786314" y="796919"/>
            <a:ext cx="431010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 rtl="1"/>
            <a:r>
              <a:rPr lang="ar-DZ" sz="2400" b="1" dirty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جامعة محمد خيضر بسكرة </a:t>
            </a:r>
            <a:endParaRPr lang="fr-FR" sz="2400" dirty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algn="r" rtl="1" eaLnBrk="0" hangingPunct="0"/>
            <a:r>
              <a:rPr lang="ar-DZ" sz="2400" b="1" dirty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كلية العلوم الاقتصادية والتجارية وعلوم  التسيير</a:t>
            </a:r>
            <a:endParaRPr lang="fr-FR" sz="2400" dirty="0">
              <a:latin typeface="Traditional Arabic" pitchFamily="18" charset="-78"/>
              <a:cs typeface="Traditional Arabic" pitchFamily="18" charset="-78"/>
            </a:endParaRPr>
          </a:p>
          <a:p>
            <a:pPr algn="r" rtl="1" eaLnBrk="0" hangingPunct="0"/>
            <a:r>
              <a:rPr lang="ar-DZ" sz="2400" b="1" dirty="0">
                <a:latin typeface="Traditional Arabic" pitchFamily="18" charset="-78"/>
                <a:cs typeface="Traditional Arabic" pitchFamily="18" charset="-78"/>
              </a:rPr>
              <a:t>قسم العلوم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التجارية</a:t>
            </a:r>
            <a:endParaRPr lang="ar-DZ" sz="24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643042" y="4643446"/>
            <a:ext cx="619126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/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د/ جـــــوامع لـــــبيــــبــة</a:t>
            </a:r>
            <a:endParaRPr lang="fr-FR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357158" y="2357430"/>
            <a:ext cx="8534720" cy="150019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48067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8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مقياس : إدارة الأعمال الدولية</a:t>
            </a:r>
            <a:endParaRPr lang="ar-DZ" sz="8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6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-71470" y="799911"/>
            <a:ext cx="292895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طلبة السنة الأولى ماستر</a:t>
            </a:r>
            <a:endParaRPr lang="fr-FR" sz="2400" dirty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algn="r" rtl="1" eaLnBrk="0" hangingPunct="0"/>
            <a:r>
              <a:rPr lang="ar-DZ" sz="24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التخصص: مالية وتجارة دولية</a:t>
            </a:r>
            <a:endParaRPr lang="fr-FR" sz="2400" dirty="0">
              <a:latin typeface="Traditional Arabic" pitchFamily="18" charset="-78"/>
              <a:cs typeface="Traditional Arabic" pitchFamily="18" charset="-78"/>
            </a:endParaRPr>
          </a:p>
          <a:p>
            <a:pPr algn="r" rtl="1" eaLnBrk="0" hangingPunct="0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السداسي الأول</a:t>
            </a:r>
            <a:endParaRPr lang="ar-DZ" sz="24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2357422" y="357166"/>
            <a:ext cx="4500594" cy="9286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48067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8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أهداف المقياس</a:t>
            </a:r>
            <a:endParaRPr lang="ar-DZ" sz="8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6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1142984"/>
            <a:ext cx="8501026" cy="447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ar-DZ" sz="24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معرفة كيفية الدخول إلى الأسواق العالمية واتخاذ القرار المناسب لذلك، </a:t>
            </a:r>
            <a:endParaRPr lang="fr-FR" sz="24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ar-DZ" sz="24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تنمية المهارات والمعرفة التي يحتاجها المدير الدولي للعمل بشكل فعال مع الشركات الأخرى والمتعاملين الاقتصاديين على المستوى الدولي في بيئات عالمية مختلفة.</a:t>
            </a:r>
            <a:endParaRPr lang="fr-FR" sz="24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ar-DZ" sz="24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ضرورة الوعي بوجود فوارق في ممارسات إدارة الأعمال من بلد إلى بلد.</a:t>
            </a:r>
            <a:endParaRPr lang="fr-FR" sz="24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ar-DZ" sz="24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فهم أسباب اختلاف الممارسات.</a:t>
            </a:r>
          </a:p>
          <a:p>
            <a:pPr marL="0" marR="0" lvl="0" indent="0" algn="just" defTabSz="914400" rtl="1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ar-DZ" sz="24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اكتساب المهارات اللازمة للتعامل مع تلك الاختلافات.</a:t>
            </a:r>
            <a:endParaRPr lang="ar-DZ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06" y="71414"/>
            <a:ext cx="2714644" cy="142876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66509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8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البرنــامج</a:t>
            </a:r>
            <a:endParaRPr lang="ar-DZ" sz="8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6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692" y="428604"/>
            <a:ext cx="8501026" cy="475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/>
            <a:r>
              <a:rPr lang="ar-DZ" sz="32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الفصل الأول: مقدمة في إدارة الأعمال الدولية</a:t>
            </a:r>
          </a:p>
          <a:p>
            <a:pPr lvl="0" algn="r" rtl="1" fontAlgn="base"/>
            <a:endParaRPr lang="ar-DZ" sz="11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marL="457200" indent="-457200" algn="r" rtl="1" fontAlgn="base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المفاهيم الأساسية</a:t>
            </a:r>
          </a:p>
          <a:p>
            <a:pPr marL="457200" lvl="0" indent="-457200" algn="r" rtl="1" fontAlgn="base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أنواع الأعمال الدولية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 fontAlgn="base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خصائص الأعمال الدولية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 fontAlgn="base">
              <a:buFontTx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منهج إدارة الأعمال الدولية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 fontAlgn="base"/>
            <a:endParaRPr lang="ar-DZ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 fontAlgn="base"/>
            <a:r>
              <a:rPr lang="ar-DZ" sz="3200" b="1" dirty="0" smtClean="0">
                <a:latin typeface="Traditional Arabic" pitchFamily="18" charset="-78"/>
                <a:cs typeface="Traditional Arabic" pitchFamily="18" charset="-78"/>
              </a:rPr>
              <a:t>الفصل الثاني: الاستثمار الأجنبي المباشر</a:t>
            </a:r>
          </a:p>
          <a:p>
            <a:pPr algn="r" rtl="1" fontAlgn="base"/>
            <a:endParaRPr lang="fr-FR" sz="1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ماهية الاستثمار الأجنبي المباشر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دوافع الاستثمار الأجنبي المباشر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محددات الاستثمار الأجنبي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المباشر</a:t>
            </a: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آثار الاستثمار الأجنبي المباشر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Flèche droite rayée 3"/>
          <p:cNvSpPr/>
          <p:nvPr/>
        </p:nvSpPr>
        <p:spPr>
          <a:xfrm rot="10800000">
            <a:off x="571472" y="5572140"/>
            <a:ext cx="978408" cy="642942"/>
          </a:xfrm>
          <a:prstGeom prst="strip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06" y="71414"/>
            <a:ext cx="2714644" cy="142876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66509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8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البرنــامج</a:t>
            </a:r>
            <a:endParaRPr lang="ar-DZ" sz="8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6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130" y="736659"/>
            <a:ext cx="8501026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ar-DZ" sz="3200" b="1" dirty="0" smtClean="0">
                <a:latin typeface="Traditional Arabic" pitchFamily="18" charset="-78"/>
                <a:cs typeface="Traditional Arabic" pitchFamily="18" charset="-78"/>
              </a:rPr>
              <a:t>الفصل الثالث: بيئــــــة الأعمــــال الدوليـــة وإدارة المخاطر</a:t>
            </a:r>
          </a:p>
          <a:p>
            <a:pPr algn="r" rtl="1"/>
            <a:endParaRPr lang="fr-FR" sz="1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مفهوم ومكونات بيئة الأعمال الدولية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البيئة السياسية والقانونية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البيئة الثقافية والاجتماعية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البيئة المالية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الدولية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1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1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3200" b="1" dirty="0" smtClean="0">
                <a:latin typeface="Traditional Arabic" pitchFamily="18" charset="-78"/>
                <a:cs typeface="Traditional Arabic" pitchFamily="18" charset="-78"/>
              </a:rPr>
              <a:t>الفصل الرابع: </a:t>
            </a:r>
            <a:r>
              <a:rPr lang="ar-DZ" sz="3600" b="1" dirty="0" smtClean="0">
                <a:latin typeface="Traditional Arabic" pitchFamily="18" charset="-78"/>
                <a:cs typeface="Traditional Arabic" pitchFamily="18" charset="-78"/>
              </a:rPr>
              <a:t>الإدارة الإستـــراتيـجــــيـــة في الأعمــــــال الــدوليـــــة</a:t>
            </a:r>
          </a:p>
          <a:p>
            <a:pPr algn="r" rtl="1"/>
            <a:endParaRPr lang="fr-FR" sz="1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3200" b="1" dirty="0" smtClean="0">
                <a:latin typeface="Traditional Arabic" pitchFamily="18" charset="-78"/>
                <a:cs typeface="Traditional Arabic" pitchFamily="18" charset="-78"/>
              </a:rPr>
              <a:t>التخطيط الإستراتيجي الدولي (المفهوم، الأهمية)</a:t>
            </a:r>
            <a:endParaRPr lang="fr-FR" sz="3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3200" b="1" dirty="0" smtClean="0">
                <a:latin typeface="Traditional Arabic" pitchFamily="18" charset="-78"/>
                <a:cs typeface="Traditional Arabic" pitchFamily="18" charset="-78"/>
              </a:rPr>
              <a:t>استراتيجيات الدخول إلى السوق الدولية</a:t>
            </a:r>
            <a:endParaRPr lang="fr-FR" sz="3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3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32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Flèche droite rayée 3"/>
          <p:cNvSpPr/>
          <p:nvPr/>
        </p:nvSpPr>
        <p:spPr>
          <a:xfrm rot="10800000">
            <a:off x="571472" y="5572140"/>
            <a:ext cx="978408" cy="642942"/>
          </a:xfrm>
          <a:prstGeom prst="strip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06" y="71414"/>
            <a:ext cx="2714644" cy="142876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66509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8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البرنــامج</a:t>
            </a:r>
            <a:endParaRPr lang="ar-DZ" sz="8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6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130" y="1071546"/>
            <a:ext cx="8501026" cy="475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ar-DZ" sz="3200" b="1" dirty="0" smtClean="0">
                <a:latin typeface="Traditional Arabic" pitchFamily="18" charset="-78"/>
                <a:cs typeface="Traditional Arabic" pitchFamily="18" charset="-78"/>
              </a:rPr>
              <a:t>الفصل </a:t>
            </a:r>
            <a:r>
              <a:rPr lang="ar-DZ" sz="3200" b="1" dirty="0" smtClean="0">
                <a:latin typeface="Traditional Arabic" pitchFamily="18" charset="-78"/>
                <a:cs typeface="Traditional Arabic" pitchFamily="18" charset="-78"/>
              </a:rPr>
              <a:t>الخامس:إســتــــــراتيـــجـــيــــــة الـــتنـظــيــــم في الأعمــــال الـــدوليـــــة</a:t>
            </a:r>
          </a:p>
          <a:p>
            <a:pPr algn="r" rtl="1"/>
            <a:endParaRPr lang="fr-FR" sz="1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مفهوم التنظيم في الشركات الدولية</a:t>
            </a: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 أشكال الهيكل التنظيمي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اعتبارات اختيار الهياكل التنظيمية للشركات الدولية</a:t>
            </a:r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105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endParaRPr lang="ar-DZ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indent="-457200" algn="r" rtl="1"/>
            <a:r>
              <a:rPr lang="ar-DZ" sz="3200" b="1" dirty="0" smtClean="0">
                <a:latin typeface="Traditional Arabic" pitchFamily="18" charset="-78"/>
                <a:cs typeface="Traditional Arabic" pitchFamily="18" charset="-78"/>
              </a:rPr>
              <a:t>الفصل السادس: إدارة المـــــــــوارد الـــبشــــريــــة الــــدولــيـــــــــة</a:t>
            </a:r>
          </a:p>
          <a:p>
            <a:pPr marL="457200" indent="-457200" algn="r" rtl="1"/>
            <a:endParaRPr lang="fr-FR" sz="1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اختيار المديرين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اعتبارات إدارة الموارد البشرية في الشركات الدولية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 fontAlgn="base"/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 fontAlgn="base"/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Flèche droite rayée 3"/>
          <p:cNvSpPr/>
          <p:nvPr/>
        </p:nvSpPr>
        <p:spPr>
          <a:xfrm rot="10800000">
            <a:off x="571472" y="5572140"/>
            <a:ext cx="978408" cy="642942"/>
          </a:xfrm>
          <a:prstGeom prst="strip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06" y="71414"/>
            <a:ext cx="2714644" cy="142876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66509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8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البرنــامج</a:t>
            </a:r>
            <a:endParaRPr lang="ar-DZ" sz="8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6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692" y="571480"/>
            <a:ext cx="8501026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rtl="1"/>
            <a:r>
              <a:rPr lang="ar-DZ" sz="3200" b="1" dirty="0" smtClean="0">
                <a:latin typeface="Traditional Arabic" pitchFamily="18" charset="-78"/>
                <a:cs typeface="Traditional Arabic" pitchFamily="18" charset="-78"/>
              </a:rPr>
              <a:t>الفصل السابع: الإدارة الــمــــــــاليـــة الــــــــدوليـــــة</a:t>
            </a:r>
          </a:p>
          <a:p>
            <a:pPr algn="just" rtl="1"/>
            <a:endParaRPr lang="fr-FR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مصادر التمويل الشركات الدولية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المحاسبة الدولية</a:t>
            </a: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الإدارة المالية الدولية</a:t>
            </a:r>
            <a:endParaRPr lang="ar-DZ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just" rtl="1"/>
            <a:endParaRPr lang="ar-DZ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/>
            <a:r>
              <a:rPr lang="ar-DZ" sz="3200" b="1" dirty="0" smtClean="0">
                <a:latin typeface="Traditional Arabic" pitchFamily="18" charset="-78"/>
                <a:cs typeface="Traditional Arabic" pitchFamily="18" charset="-78"/>
              </a:rPr>
              <a:t>الفصل الثامن: الـــــــــتـــســــــويـــــــــق الــــــدولــــــــي</a:t>
            </a:r>
          </a:p>
          <a:p>
            <a:pPr algn="just" rtl="1"/>
            <a:endParaRPr lang="fr-FR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مفهوم التسويق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الدولي ومراحل تطوره 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دراسة وتحليل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السوق الدولية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514350" lvl="0" indent="-514350" algn="just" rtl="1"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المزيج التسويقي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3143240" y="428604"/>
            <a:ext cx="3143272" cy="142876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47336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8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المراجـــع</a:t>
            </a:r>
            <a:endParaRPr lang="ar-DZ" sz="8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6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500098" y="2068993"/>
            <a:ext cx="9572660" cy="343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algn="just" rtl="1">
              <a:spcBef>
                <a:spcPts val="600"/>
              </a:spcBef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علي </a:t>
            </a:r>
            <a:r>
              <a:rPr lang="ar-DZ" sz="2800" b="1" dirty="0" err="1" smtClean="0">
                <a:latin typeface="Traditional Arabic" pitchFamily="18" charset="-78"/>
                <a:cs typeface="Traditional Arabic" pitchFamily="18" charset="-78"/>
              </a:rPr>
              <a:t>ابراهيم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 الخضر، إدارة الأعمال الدولية، دار </a:t>
            </a:r>
            <a:r>
              <a:rPr lang="ar-DZ" sz="2800" b="1" dirty="0" err="1" smtClean="0">
                <a:latin typeface="Traditional Arabic" pitchFamily="18" charset="-78"/>
                <a:cs typeface="Traditional Arabic" pitchFamily="18" charset="-78"/>
              </a:rPr>
              <a:t>رسلان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، سوريا،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2007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just" rtl="1">
              <a:spcBef>
                <a:spcPts val="600"/>
              </a:spcBef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محمد سرور الحريري، إدارة الأعمال الدولية والعالمية، دار الحامد، عمان،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2012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just" rtl="1">
              <a:spcBef>
                <a:spcPts val="600"/>
              </a:spcBef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عبد السلام أبو قحف، إدارة الأعمال الدولية، الدار الجامعية، </a:t>
            </a:r>
            <a:r>
              <a:rPr lang="ar-DZ" sz="2800" b="1" dirty="0" err="1" smtClean="0">
                <a:latin typeface="Traditional Arabic" pitchFamily="18" charset="-78"/>
                <a:cs typeface="Traditional Arabic" pitchFamily="18" charset="-78"/>
              </a:rPr>
              <a:t>الاسكندرية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،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2005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just" rtl="1">
              <a:spcBef>
                <a:spcPts val="600"/>
              </a:spcBef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أحمد عبد الرحمان أحمد، مدخل إلى إدارة الأعمال الدولية، دار المريخ، الرياض،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2010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just" rtl="1">
              <a:spcBef>
                <a:spcPts val="600"/>
              </a:spcBef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علي عباس، إدارة الأعمال الدولية: الإطار العام، دار الحامد، عمان،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2003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57200" lvl="0" indent="-457200" algn="just" rtl="1">
              <a:spcBef>
                <a:spcPts val="600"/>
              </a:spcBef>
              <a:buFont typeface="+mj-lt"/>
              <a:buAutoNum type="arabicPeriod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سعد غالب ياسين، الإدارة الدولية، دار </a:t>
            </a:r>
            <a:r>
              <a:rPr lang="ar-DZ" sz="2800" b="1" dirty="0" err="1" smtClean="0">
                <a:latin typeface="Traditional Arabic" pitchFamily="18" charset="-78"/>
                <a:cs typeface="Traditional Arabic" pitchFamily="18" charset="-78"/>
              </a:rPr>
              <a:t>البازوري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، عمان،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2002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/>
            <a:endParaRPr lang="ar-DZ" sz="24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395</TotalTime>
  <Words>363</Words>
  <PresentationFormat>Affichage à l'écran (4:3)</PresentationFormat>
  <Paragraphs>81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Module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MICRO</dc:creator>
  <cp:lastModifiedBy>MICRO</cp:lastModifiedBy>
  <cp:revision>21</cp:revision>
  <dcterms:created xsi:type="dcterms:W3CDTF">2020-12-17T11:43:01Z</dcterms:created>
  <dcterms:modified xsi:type="dcterms:W3CDTF">2021-01-05T19:24:12Z</dcterms:modified>
</cp:coreProperties>
</file>