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362" r:id="rId2"/>
    <p:sldId id="363" r:id="rId3"/>
    <p:sldId id="261" r:id="rId4"/>
    <p:sldId id="373" r:id="rId5"/>
  </p:sldIdLst>
  <p:sldSz cx="9144000" cy="6858000" type="screen4x3"/>
  <p:notesSz cx="6669088" cy="988536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F7F7F"/>
    <a:srgbClr val="FFFF8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59" autoAdjust="0"/>
    <p:restoredTop sz="97491" autoAdjust="0"/>
  </p:normalViewPr>
  <p:slideViewPr>
    <p:cSldViewPr>
      <p:cViewPr>
        <p:scale>
          <a:sx n="100" d="100"/>
          <a:sy n="100" d="100"/>
        </p:scale>
        <p:origin x="-57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6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1329F8B-760B-43B0-8FE0-4D7DF3060422}" type="datetimeFigureOut">
              <a:rPr lang="fr-FR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8250" y="93900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11CF97A-D739-4C11-A460-31105056CBB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45747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5829EA4-9C4C-4221-83E7-10735F00134B}" type="datetimeFigureOut">
              <a:rPr lang="fr-FR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63600" y="741363"/>
            <a:ext cx="4941888" cy="370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750" y="4695825"/>
            <a:ext cx="5335588" cy="4448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3900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CD66B20-F253-4258-B646-6870E2D3956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63263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F406DA-3B7A-4C33-8F0E-7C8C7BA0B929}" type="slidenum">
              <a:rPr lang="en-GB">
                <a:latin typeface="Arial" panose="020B0604020202020204" pitchFamily="34" charset="0"/>
                <a:ea typeface="MS Gothic" panose="020B0609070205080204" pitchFamily="49" charset="-128"/>
              </a:rPr>
              <a:pPr>
                <a:spcBef>
                  <a:spcPct val="0"/>
                </a:spcBef>
              </a:pPr>
              <a:t>1</a:t>
            </a:fld>
            <a:endParaRPr lang="en-GB">
              <a:latin typeface="Arial" panose="020B0604020202020204" pitchFamily="34" charset="0"/>
              <a:ea typeface="MS Gothic" panose="020B0609070205080204" pitchFamily="49" charset="-128"/>
            </a:endParaRPr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1111250" y="741363"/>
            <a:ext cx="4446588" cy="37068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fr-FR" sz="1800">
              <a:latin typeface="Arial" panose="020B0604020202020204" pitchFamily="34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889000" y="4695825"/>
            <a:ext cx="4891088" cy="7747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5309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D1F7C4-B2F2-445C-B64D-F93D41AD5FA5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368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3A1017-C862-4A33-9AE3-EAD7BCBFEBCF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483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3A1017-C862-4A33-9AE3-EAD7BCBFEBCF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483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81B33D-EC07-418B-97F2-08E1BE263199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96D42-5A3D-4E65-BDA8-7D66D5350750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73022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60101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6637734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8537222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2059536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8763920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6D4B65-02E5-4B58-AB4F-324C3D8E13FF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86D8F1-21CD-4B04-AB3C-2BBBBD194ABC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13102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1C1281-3B79-4D67-B5B6-F22C907BAD34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69FA3-DF08-45F4-897F-C90F4645AA1E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0324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32CBF3-54CE-43A0-AC59-2BBD0A91E86D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1FA05-5BE8-4AA3-ADE2-FBC580CB7B8B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80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4474FD-2FC5-446F-8616-B752ABCF49AB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76BEA-0D91-41CD-B7FE-F3EE2CE1C36C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82039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6FBBF-F912-4134-A1D4-101087159D47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DD91F-E3C0-4C71-A837-1D6096001DE8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9669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780EF-1450-4EF0-9FAB-41C0D0DA27DD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65AC5-38F2-4508-A90C-76A0B669B56E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8588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41A333-C7EB-4381-A12B-732A20A4F255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0F493A-DB6B-4868-B121-32D3D54FB0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1191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2C6197-0DF5-4DBA-B0A6-A50DCD88D5EE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46B5F7-25D2-4702-BF96-CD7EABB48E5B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639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B11807-DE8E-4503-BB01-E3FCE0C226F4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AC20C8-DA5D-4942-A433-2A34C44BF126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49053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B42FCE-628B-41E4-8669-4C2D6069F41A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B1733-7645-4C32-9D70-38341D4BCBD7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5816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7795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258888" y="125413"/>
            <a:ext cx="7345362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République Algérienne Démocratique et Populaire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1800" b="1">
                <a:latin typeface="Arial" panose="020B0604020202020204" pitchFamily="34" charset="0"/>
              </a:rPr>
              <a:t>Ministère De L’enseignement Supérieur Et de La Recherche Scientifique</a:t>
            </a:r>
            <a:endParaRPr lang="fr-FR" sz="1800" b="1" i="1" u="sng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sz="1800" b="1" i="1" u="sng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Université de BISKRA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Département de Génie Civil et Hydraulique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468313" y="6453188"/>
            <a:ext cx="4849812" cy="19685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fr-FR" sz="1800">
              <a:latin typeface="Arial" panose="020B0604020202020204" pitchFamily="34" charset="0"/>
            </a:endParaRPr>
          </a:p>
        </p:txBody>
      </p:sp>
      <p:sp>
        <p:nvSpPr>
          <p:cNvPr id="4100" name="Rectangle 31"/>
          <p:cNvSpPr>
            <a:spLocks noChangeArrowheads="1"/>
          </p:cNvSpPr>
          <p:nvPr/>
        </p:nvSpPr>
        <p:spPr bwMode="auto">
          <a:xfrm>
            <a:off x="6715125" y="6500813"/>
            <a:ext cx="1944688" cy="21590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FFFF00"/>
              </a:buClr>
              <a:buFont typeface="Arial" panose="020B0604020202020204" pitchFamily="34" charset="0"/>
              <a:buNone/>
            </a:pPr>
            <a:r>
              <a:rPr lang="fr-FR" sz="14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2019/2020</a:t>
            </a:r>
            <a:endParaRPr lang="en-GB" sz="14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468313" y="4518025"/>
            <a:ext cx="7920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04813" y="3429000"/>
            <a:ext cx="7920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03" name="Group 14"/>
          <p:cNvGrpSpPr>
            <a:grpSpLocks/>
          </p:cNvGrpSpPr>
          <p:nvPr/>
        </p:nvGrpSpPr>
        <p:grpSpPr bwMode="auto">
          <a:xfrm>
            <a:off x="642938" y="1143000"/>
            <a:ext cx="1328737" cy="1100138"/>
            <a:chOff x="5988" y="2511"/>
            <a:chExt cx="1110" cy="1205"/>
          </a:xfrm>
        </p:grpSpPr>
        <p:pic>
          <p:nvPicPr>
            <p:cNvPr id="4112" name="Picture 15" descr="SigleUNI4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6106" y="2619"/>
              <a:ext cx="83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3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5988" y="2511"/>
              <a:ext cx="1110" cy="120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2917851"/>
                </a:avLst>
              </a:prstTxWarp>
            </a:bodyPr>
            <a:lstStyle/>
            <a:p>
              <a:pPr algn="ctr" rtl="1"/>
              <a:r>
                <a:rPr lang="ar-DZ" sz="12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كلية العلوم و التكنولوجيا</a:t>
              </a:r>
              <a:endParaRPr lang="fr-FR" sz="12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4114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6078" y="3376"/>
              <a:ext cx="1012" cy="15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8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جامعة محمد خيضر بسكرة</a:t>
              </a:r>
              <a:endParaRPr lang="fr-FR" sz="8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104" name="Group 14"/>
          <p:cNvGrpSpPr>
            <a:grpSpLocks/>
          </p:cNvGrpSpPr>
          <p:nvPr/>
        </p:nvGrpSpPr>
        <p:grpSpPr bwMode="auto">
          <a:xfrm>
            <a:off x="5429250" y="6286500"/>
            <a:ext cx="1071563" cy="428625"/>
            <a:chOff x="5988" y="2511"/>
            <a:chExt cx="1110" cy="1205"/>
          </a:xfrm>
        </p:grpSpPr>
        <p:pic>
          <p:nvPicPr>
            <p:cNvPr id="4109" name="Picture 15" descr="SigleUNI4"/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6106" y="2619"/>
              <a:ext cx="83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0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5988" y="2511"/>
              <a:ext cx="1110" cy="120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2917851"/>
                </a:avLst>
              </a:prstTxWarp>
            </a:bodyPr>
            <a:lstStyle/>
            <a:p>
              <a:pPr algn="ctr" rtl="1"/>
              <a:r>
                <a:rPr lang="ar-DZ" sz="12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كلية العلوم و التكنولوجيا</a:t>
              </a:r>
              <a:endParaRPr lang="fr-FR" sz="12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4111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6078" y="3376"/>
              <a:ext cx="1012" cy="15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8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جامعة محمد خيضر بسكرة</a:t>
              </a:r>
              <a:endParaRPr lang="fr-FR" sz="8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sp>
        <p:nvSpPr>
          <p:cNvPr id="4105" name="ZoneTexte 19"/>
          <p:cNvSpPr txBox="1">
            <a:spLocks noChangeArrowheads="1"/>
          </p:cNvSpPr>
          <p:nvPr/>
        </p:nvSpPr>
        <p:spPr bwMode="auto">
          <a:xfrm>
            <a:off x="1928813" y="3643313"/>
            <a:ext cx="52863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800" b="1" dirty="0" smtClean="0">
                <a:latin typeface="Arial" panose="020B0604020202020204" pitchFamily="34" charset="0"/>
              </a:rPr>
              <a:t>CONSTRUCTION METALLIQUE (CM2)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800" b="1" dirty="0" smtClean="0">
                <a:latin typeface="Arial" panose="020B0604020202020204" pitchFamily="34" charset="0"/>
              </a:rPr>
              <a:t> (3LMDGC)  TD </a:t>
            </a:r>
            <a:endParaRPr lang="fr-FR" sz="2800" b="1" dirty="0">
              <a:latin typeface="Arial" panose="020B0604020202020204" pitchFamily="34" charset="0"/>
            </a:endParaRPr>
          </a:p>
        </p:txBody>
      </p:sp>
      <p:sp>
        <p:nvSpPr>
          <p:cNvPr id="4106" name="ZoneTexte 20"/>
          <p:cNvSpPr txBox="1">
            <a:spLocks noChangeArrowheads="1"/>
          </p:cNvSpPr>
          <p:nvPr/>
        </p:nvSpPr>
        <p:spPr bwMode="auto">
          <a:xfrm>
            <a:off x="3143250" y="2857500"/>
            <a:ext cx="2643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400" b="1">
                <a:latin typeface="Arial" panose="020B0604020202020204" pitchFamily="34" charset="0"/>
              </a:rPr>
              <a:t>MATIERE</a:t>
            </a:r>
          </a:p>
        </p:txBody>
      </p:sp>
      <p:sp>
        <p:nvSpPr>
          <p:cNvPr id="4107" name="ZoneTexte 21"/>
          <p:cNvSpPr txBox="1">
            <a:spLocks noChangeArrowheads="1"/>
          </p:cNvSpPr>
          <p:nvPr/>
        </p:nvSpPr>
        <p:spPr bwMode="auto">
          <a:xfrm>
            <a:off x="1000125" y="5395913"/>
            <a:ext cx="6929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400" b="1">
                <a:latin typeface="Arial" panose="020B0604020202020204" pitchFamily="34" charset="0"/>
              </a:rPr>
              <a:t>CHARGEE DU MODULE: CHADLI MOUNIRA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72C317-5810-48D0-94EA-4154DB4F2842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0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2000" b="1" dirty="0" smtClean="0">
                <a:solidFill>
                  <a:schemeClr val="tx1"/>
                </a:solidFill>
                <a:ea typeface="Calibri" pitchFamily="34" charset="0"/>
                <a:cs typeface="Cambria,Bold"/>
              </a:rPr>
              <a:t>TD </a:t>
            </a:r>
            <a:r>
              <a:rPr lang="fr-FR" sz="2000" b="1" dirty="0" smtClean="0">
                <a:solidFill>
                  <a:schemeClr val="tx1"/>
                </a:solidFill>
                <a:ea typeface="Calibri" pitchFamily="34" charset="0"/>
                <a:cs typeface="Cambria,Bold"/>
              </a:rPr>
              <a:t>LE DEVERSEMENT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6148" name="Rectangle 21"/>
          <p:cNvSpPr>
            <a:spLocks noChangeArrowheads="1"/>
          </p:cNvSpPr>
          <p:nvPr/>
        </p:nvSpPr>
        <p:spPr bwMode="auto">
          <a:xfrm>
            <a:off x="0" y="0"/>
            <a:ext cx="1184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214282" y="714356"/>
            <a:ext cx="8715436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r-FR" b="1" dirty="0" smtClean="0"/>
              <a:t>Série:</a:t>
            </a:r>
            <a:r>
              <a:rPr lang="fr-FR" dirty="0" smtClean="0"/>
              <a:t> </a:t>
            </a:r>
            <a:r>
              <a:rPr lang="fr-FR" b="1" dirty="0" smtClean="0"/>
              <a:t>CHAPITRE </a:t>
            </a:r>
            <a:r>
              <a:rPr lang="fr-FR" b="1" dirty="0" smtClean="0"/>
              <a:t>:</a:t>
            </a:r>
            <a:r>
              <a:rPr lang="fr-FR" b="1" i="1" dirty="0" smtClean="0"/>
              <a:t>LE DEVERSEMENT</a:t>
            </a:r>
            <a:endParaRPr lang="en-US" dirty="0" smtClean="0"/>
          </a:p>
          <a:p>
            <a:pPr algn="ctr"/>
            <a:r>
              <a:rPr lang="fr-FR" b="1" dirty="0" smtClean="0"/>
              <a:t>TD LE </a:t>
            </a:r>
            <a:r>
              <a:rPr lang="fr-FR" b="1" dirty="0" smtClean="0"/>
              <a:t>03/05/2020</a:t>
            </a:r>
            <a:endParaRPr lang="en-US" dirty="0" smtClean="0"/>
          </a:p>
          <a:p>
            <a:r>
              <a:rPr lang="fr-FR" b="1" dirty="0" smtClean="0"/>
              <a:t> </a:t>
            </a:r>
            <a:endParaRPr lang="en-US" dirty="0" smtClean="0"/>
          </a:p>
          <a:p>
            <a:r>
              <a:rPr lang="fr-FR" b="1" u="sng" dirty="0" smtClean="0"/>
              <a:t>EXERCICE </a:t>
            </a:r>
            <a:r>
              <a:rPr lang="fr-FR" b="1" u="sng" dirty="0" smtClean="0"/>
              <a:t>3</a:t>
            </a:r>
            <a:r>
              <a:rPr lang="fr-FR" b="1" dirty="0" smtClean="0"/>
              <a:t>:</a:t>
            </a:r>
            <a:endParaRPr lang="en-US" dirty="0" smtClean="0"/>
          </a:p>
          <a:p>
            <a:r>
              <a:rPr lang="fr-FR" b="1" dirty="0" smtClean="0"/>
              <a:t>On considère une poutre constituée d’un IPE180 d’une portée de 4.5 m. Elle est soumise à une charge uniformément répartie appliquée au centre de cisaillement.</a:t>
            </a:r>
            <a:endParaRPr lang="en-US" b="1" dirty="0" smtClean="0"/>
          </a:p>
          <a:p>
            <a:r>
              <a:rPr lang="fr-FR" b="1" dirty="0" smtClean="0"/>
              <a:t>Calculer le moment critique de déversement élastique pour les deux cas suivants :</a:t>
            </a:r>
            <a:endParaRPr lang="en-US" b="1" dirty="0" smtClean="0"/>
          </a:p>
          <a:p>
            <a:r>
              <a:rPr lang="fr-FR" b="1" dirty="0" smtClean="0"/>
              <a:t>- avec un appui latéral intermédiaire à mi-portée,</a:t>
            </a:r>
            <a:endParaRPr lang="en-US" b="1" dirty="0" smtClean="0"/>
          </a:p>
          <a:p>
            <a:r>
              <a:rPr lang="en-US" b="1" dirty="0" smtClean="0"/>
              <a:t>- sans </a:t>
            </a:r>
            <a:r>
              <a:rPr lang="en-US" b="1" dirty="0" err="1" smtClean="0"/>
              <a:t>appui</a:t>
            </a:r>
            <a:r>
              <a:rPr lang="en-US" b="1" dirty="0" smtClean="0"/>
              <a:t> </a:t>
            </a:r>
            <a:r>
              <a:rPr lang="en-US" b="1" dirty="0" err="1" smtClean="0"/>
              <a:t>latéral</a:t>
            </a:r>
            <a:r>
              <a:rPr lang="en-US" b="1" dirty="0" smtClean="0"/>
              <a:t> </a:t>
            </a:r>
            <a:r>
              <a:rPr lang="en-US" b="1" dirty="0" err="1" smtClean="0"/>
              <a:t>intermédiaire</a:t>
            </a:r>
            <a:r>
              <a:rPr lang="en-US" b="1" dirty="0" smtClean="0"/>
              <a:t>.</a:t>
            </a:r>
          </a:p>
          <a:p>
            <a:endParaRPr lang="ar-SA" dirty="0"/>
          </a:p>
        </p:txBody>
      </p:sp>
      <p:pic>
        <p:nvPicPr>
          <p:cNvPr id="8" name="Image 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4429132"/>
            <a:ext cx="5500726" cy="11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5"/>
          <a:stretch>
            <a:fillRect/>
          </a:stretch>
        </p:blipFill>
        <p:spPr>
          <a:xfrm>
            <a:off x="7286644" y="714356"/>
            <a:ext cx="1428760" cy="1143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E521AD-4B61-4BF7-B55F-29F3AC325527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-32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196" name="Rectangle 21"/>
          <p:cNvSpPr>
            <a:spLocks noChangeArrowheads="1"/>
          </p:cNvSpPr>
          <p:nvPr/>
        </p:nvSpPr>
        <p:spPr bwMode="auto">
          <a:xfrm>
            <a:off x="-328887" y="-153868"/>
            <a:ext cx="11849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  <a:p>
            <a:pPr algn="justLow">
              <a:spcBef>
                <a:spcPct val="0"/>
              </a:spcBef>
              <a:buNone/>
            </a:pPr>
            <a:r>
              <a:rPr lang="fr-FR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fr-F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572000" y="142852"/>
            <a:ext cx="267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fr-FR" b="1" dirty="0" smtClean="0">
                <a:ea typeface="Calibri" pitchFamily="34" charset="0"/>
                <a:cs typeface="Cambria,Bold"/>
              </a:rPr>
              <a:t>TD </a:t>
            </a:r>
            <a:r>
              <a:rPr lang="fr-FR" b="1" dirty="0" smtClean="0">
                <a:ea typeface="Calibri" pitchFamily="34" charset="0"/>
                <a:cs typeface="Cambria,Bold"/>
              </a:rPr>
              <a:t>LE DEVERSEMENT</a:t>
            </a:r>
            <a:endParaRPr lang="fr-FR" dirty="0"/>
          </a:p>
        </p:txBody>
      </p:sp>
      <p:sp>
        <p:nvSpPr>
          <p:cNvPr id="8" name="مربع نص 7"/>
          <p:cNvSpPr txBox="1"/>
          <p:nvPr/>
        </p:nvSpPr>
        <p:spPr>
          <a:xfrm>
            <a:off x="642910" y="1071546"/>
            <a:ext cx="8001056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u="sng" dirty="0" smtClean="0"/>
              <a:t>SOULUTION EXERCICE </a:t>
            </a:r>
            <a:r>
              <a:rPr lang="fr-FR" b="1" u="sng" dirty="0" smtClean="0"/>
              <a:t>N03</a:t>
            </a:r>
            <a:r>
              <a:rPr lang="fr-FR" b="1" dirty="0" smtClean="0"/>
              <a:t>:</a:t>
            </a:r>
            <a:endParaRPr lang="en-US" dirty="0" smtClean="0"/>
          </a:p>
          <a:p>
            <a:r>
              <a:rPr lang="fr-FR" b="1" dirty="0" smtClean="0"/>
              <a:t> </a:t>
            </a:r>
            <a:r>
              <a:rPr lang="fr-FR" dirty="0" smtClean="0"/>
              <a:t> </a:t>
            </a:r>
            <a:endParaRPr lang="en-US" dirty="0" smtClean="0"/>
          </a:p>
          <a:p>
            <a:r>
              <a:rPr lang="fr-FR" b="1" dirty="0" smtClean="0"/>
              <a:t>Calcul du moment critique élastique de déversement </a:t>
            </a:r>
            <a:r>
              <a:rPr lang="fr-FR" b="1" dirty="0" smtClean="0"/>
              <a:t>:</a:t>
            </a:r>
          </a:p>
          <a:p>
            <a:endParaRPr lang="en-US" b="1" dirty="0" smtClean="0"/>
          </a:p>
          <a:p>
            <a:r>
              <a:rPr lang="fr-FR" b="1" dirty="0" smtClean="0"/>
              <a:t>1/ Cas où la poutre est de 4.5m de portée (sans appui latéral intermédiaire)</a:t>
            </a:r>
            <a:endParaRPr lang="en-US" b="1" dirty="0" smtClean="0"/>
          </a:p>
          <a:p>
            <a:r>
              <a:rPr lang="fr-FR" b="1" dirty="0" err="1" smtClean="0"/>
              <a:t>Zj</a:t>
            </a:r>
            <a:r>
              <a:rPr lang="fr-FR" b="1" dirty="0" smtClean="0"/>
              <a:t>=0 </a:t>
            </a:r>
            <a:r>
              <a:rPr lang="fr-FR" b="1" dirty="0" smtClean="0"/>
              <a:t>(doublement symétrique</a:t>
            </a:r>
            <a:r>
              <a:rPr lang="fr-FR" b="1" dirty="0" smtClean="0"/>
              <a:t>)</a:t>
            </a:r>
          </a:p>
          <a:p>
            <a:r>
              <a:rPr lang="fr-FR" b="1" dirty="0" err="1" smtClean="0"/>
              <a:t>Zg</a:t>
            </a:r>
            <a:r>
              <a:rPr lang="fr-FR" b="1" dirty="0" smtClean="0"/>
              <a:t>=0 (centre de </a:t>
            </a:r>
            <a:r>
              <a:rPr lang="fr-FR" b="1" dirty="0" err="1" smtClean="0"/>
              <a:t>cissaillement</a:t>
            </a:r>
            <a:r>
              <a:rPr lang="fr-FR" b="1" dirty="0" smtClean="0"/>
              <a:t>)</a:t>
            </a:r>
          </a:p>
          <a:p>
            <a:endParaRPr lang="en-US" dirty="0" smtClean="0"/>
          </a:p>
          <a:p>
            <a:r>
              <a:rPr lang="fr-FR" dirty="0" smtClean="0"/>
              <a:t> 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10" name="صورة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3429000"/>
            <a:ext cx="6215106" cy="242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5"/>
          <a:stretch>
            <a:fillRect/>
          </a:stretch>
        </p:blipFill>
        <p:spPr>
          <a:xfrm>
            <a:off x="7000892" y="928670"/>
            <a:ext cx="1071570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5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E521AD-4B61-4BF7-B55F-29F3AC325527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-32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196" name="Rectangle 21"/>
          <p:cNvSpPr>
            <a:spLocks noChangeArrowheads="1"/>
          </p:cNvSpPr>
          <p:nvPr/>
        </p:nvSpPr>
        <p:spPr bwMode="auto">
          <a:xfrm>
            <a:off x="-328887" y="-153868"/>
            <a:ext cx="289694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  <a:p>
            <a:pPr algn="justLow">
              <a:spcBef>
                <a:spcPct val="0"/>
              </a:spcBef>
              <a:buNone/>
            </a:pPr>
            <a:r>
              <a:rPr lang="fr-FR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en-US" sz="2000" b="1" dirty="0" smtClean="0"/>
          </a:p>
          <a:p>
            <a:pPr algn="justLow">
              <a:spcBef>
                <a:spcPct val="0"/>
              </a:spcBef>
              <a:buNone/>
            </a:pPr>
            <a:r>
              <a:rPr lang="fr-FR" sz="1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</a:t>
            </a:r>
            <a:endParaRPr lang="fr-FR" sz="2000" dirty="0"/>
          </a:p>
          <a:p>
            <a:pPr algn="justLow">
              <a:spcBef>
                <a:spcPct val="0"/>
              </a:spcBef>
              <a:buFontTx/>
              <a:buNone/>
            </a:pPr>
            <a:r>
              <a:rPr lang="fr-FR" sz="1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286248" y="214291"/>
            <a:ext cx="43577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eaLnBrk="1" hangingPunct="1">
              <a:defRPr/>
            </a:pPr>
            <a:r>
              <a:rPr lang="fr-FR" b="1" dirty="0" smtClean="0">
                <a:ea typeface="Calibri" pitchFamily="34" charset="0"/>
                <a:cs typeface="Cambria,Bold"/>
              </a:rPr>
              <a:t>TD </a:t>
            </a:r>
            <a:r>
              <a:rPr lang="fr-FR" b="1" dirty="0" smtClean="0">
                <a:ea typeface="Calibri" pitchFamily="34" charset="0"/>
                <a:cs typeface="Cambria,Bold"/>
              </a:rPr>
              <a:t>LE DEVERSEMENT</a:t>
            </a:r>
            <a:endParaRPr lang="fr-FR" dirty="0" smtClean="0"/>
          </a:p>
          <a:p>
            <a:endParaRPr lang="ar-SA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428596" y="857232"/>
            <a:ext cx="8358246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C1= 1.132.     </a:t>
            </a:r>
            <a:r>
              <a:rPr lang="en-US" b="1" dirty="0" err="1" smtClean="0"/>
              <a:t>Iz</a:t>
            </a:r>
            <a:r>
              <a:rPr lang="en-US" b="1" dirty="0" smtClean="0"/>
              <a:t>= 101 . </a:t>
            </a:r>
            <a:r>
              <a:rPr lang="en-US" b="1" smtClean="0"/>
              <a:t>10</a:t>
            </a:r>
            <a:r>
              <a:rPr lang="en-US" b="1" baseline="30000" smtClean="0"/>
              <a:t>4</a:t>
            </a:r>
            <a:r>
              <a:rPr lang="en-US" b="1" smtClean="0"/>
              <a:t>mm</a:t>
            </a:r>
            <a:r>
              <a:rPr lang="en-US" b="1" baseline="30000" smtClean="0"/>
              <a:t>4</a:t>
            </a:r>
            <a:r>
              <a:rPr lang="en-US" b="1" smtClean="0"/>
              <a:t>  </a:t>
            </a:r>
            <a:r>
              <a:rPr lang="en-US" b="1" dirty="0" smtClean="0"/>
              <a:t>,     </a:t>
            </a:r>
            <a:r>
              <a:rPr lang="en-US" b="1" dirty="0" err="1" smtClean="0"/>
              <a:t>Iw</a:t>
            </a:r>
            <a:r>
              <a:rPr lang="en-US" b="1" dirty="0" smtClean="0"/>
              <a:t>= 7.5. 10</a:t>
            </a:r>
            <a:r>
              <a:rPr lang="en-US" b="1" baseline="30000" dirty="0" smtClean="0"/>
              <a:t>9</a:t>
            </a:r>
            <a:r>
              <a:rPr lang="en-US" b="1" dirty="0" smtClean="0"/>
              <a:t>mm</a:t>
            </a:r>
            <a:r>
              <a:rPr lang="en-US" b="1" baseline="30000" dirty="0" smtClean="0"/>
              <a:t>6</a:t>
            </a:r>
            <a:r>
              <a:rPr lang="en-US" b="1" dirty="0" smtClean="0"/>
              <a:t>,    G=84.10</a:t>
            </a:r>
            <a:r>
              <a:rPr lang="en-US" b="1" baseline="30000" dirty="0" smtClean="0"/>
              <a:t>3</a:t>
            </a:r>
            <a:r>
              <a:rPr lang="en-US" b="1" dirty="0" smtClean="0"/>
              <a:t> </a:t>
            </a:r>
            <a:r>
              <a:rPr lang="en-US" b="1" dirty="0" err="1" smtClean="0"/>
              <a:t>MPa</a:t>
            </a:r>
            <a:r>
              <a:rPr lang="en-US" b="1" dirty="0" smtClean="0"/>
              <a:t> ,   It= 4.9  .10</a:t>
            </a:r>
            <a:r>
              <a:rPr lang="en-US" b="1" baseline="30000" dirty="0" smtClean="0"/>
              <a:t>4</a:t>
            </a:r>
            <a:r>
              <a:rPr lang="en-US" b="1" dirty="0" smtClean="0"/>
              <a:t>mm</a:t>
            </a:r>
            <a:r>
              <a:rPr lang="en-US" b="1" baseline="30000" dirty="0" smtClean="0"/>
              <a:t>4</a:t>
            </a:r>
            <a:r>
              <a:rPr lang="en-US" b="1" dirty="0" smtClean="0"/>
              <a:t>, E= 21. 10</a:t>
            </a:r>
            <a:r>
              <a:rPr lang="en-US" b="1" baseline="30000" dirty="0" smtClean="0"/>
              <a:t>4</a:t>
            </a:r>
            <a:r>
              <a:rPr lang="en-US" b="1" dirty="0" smtClean="0"/>
              <a:t> </a:t>
            </a:r>
            <a:r>
              <a:rPr lang="en-US" b="1" dirty="0" err="1" smtClean="0"/>
              <a:t>MPa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 </a:t>
            </a:r>
          </a:p>
          <a:p>
            <a:r>
              <a:rPr lang="en-US" b="1" dirty="0" err="1" smtClean="0"/>
              <a:t>Donc</a:t>
            </a:r>
            <a:r>
              <a:rPr lang="en-US" b="1" dirty="0" smtClean="0"/>
              <a:t> </a:t>
            </a:r>
            <a:r>
              <a:rPr lang="en-US" b="1" dirty="0" err="1" smtClean="0"/>
              <a:t>Mcr</a:t>
            </a:r>
            <a:r>
              <a:rPr lang="en-US" b="1" dirty="0" smtClean="0"/>
              <a:t>= 25KN.m </a:t>
            </a:r>
          </a:p>
          <a:p>
            <a:r>
              <a:rPr lang="en-US" b="1" dirty="0" smtClean="0"/>
              <a:t> </a:t>
            </a:r>
          </a:p>
          <a:p>
            <a:r>
              <a:rPr lang="fr-FR" b="1" dirty="0" smtClean="0"/>
              <a:t>2/ Cas où la poutre est de 2.25m de portée (avec appui latéral intermédiaire)</a:t>
            </a:r>
            <a:endParaRPr lang="en-US" b="1" dirty="0" smtClean="0"/>
          </a:p>
          <a:p>
            <a:r>
              <a:rPr lang="fr-FR" b="1" dirty="0" err="1" smtClean="0"/>
              <a:t>Mcr</a:t>
            </a:r>
            <a:r>
              <a:rPr lang="fr-FR" b="1" dirty="0" smtClean="0"/>
              <a:t>= 62 </a:t>
            </a:r>
            <a:r>
              <a:rPr lang="fr-FR" b="1" dirty="0" err="1" smtClean="0"/>
              <a:t>KN.m</a:t>
            </a:r>
            <a:endParaRPr lang="en-US" b="1" dirty="0" smtClean="0"/>
          </a:p>
          <a:p>
            <a:r>
              <a:rPr lang="fr-FR" b="1" dirty="0" smtClean="0"/>
              <a:t> </a:t>
            </a:r>
            <a:endParaRPr lang="en-US" b="1" dirty="0" smtClean="0"/>
          </a:p>
          <a:p>
            <a:r>
              <a:rPr lang="fr-FR" b="1" dirty="0" smtClean="0"/>
              <a:t>On peut remarquer que la longueur de déversement influence considérablement la valeur du moment critique</a:t>
            </a:r>
            <a:endParaRPr lang="en-US" b="1" dirty="0" smtClean="0"/>
          </a:p>
          <a:p>
            <a:endParaRPr lang="ar-SA" b="1" dirty="0"/>
          </a:p>
        </p:txBody>
      </p:sp>
      <p:pic>
        <p:nvPicPr>
          <p:cNvPr id="11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4"/>
          <a:stretch>
            <a:fillRect/>
          </a:stretch>
        </p:blipFill>
        <p:spPr>
          <a:xfrm>
            <a:off x="7286644" y="1428736"/>
            <a:ext cx="928694" cy="78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76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27680</TotalTime>
  <Words>642</Words>
  <Application>Microsoft Office PowerPoint</Application>
  <PresentationFormat>عرض على الشاشة (3:4)‏</PresentationFormat>
  <Paragraphs>73</Paragraphs>
  <Slides>4</Slides>
  <Notes>4</Notes>
  <HiddenSlides>0</HiddenSlides>
  <MMClips>3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Facette</vt:lpstr>
      <vt:lpstr>الشريحة 1</vt:lpstr>
      <vt:lpstr>الشريحة 2</vt:lpstr>
      <vt:lpstr>الشريحة 3</vt:lpstr>
      <vt:lpstr>الشريحة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Paul</dc:creator>
  <cp:lastModifiedBy>R2019</cp:lastModifiedBy>
  <cp:revision>346</cp:revision>
  <dcterms:created xsi:type="dcterms:W3CDTF">2013-08-19T06:57:44Z</dcterms:created>
  <dcterms:modified xsi:type="dcterms:W3CDTF">2020-05-03T08:01:07Z</dcterms:modified>
</cp:coreProperties>
</file>