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68" r:id="rId1"/>
  </p:sldMasterIdLst>
  <p:notesMasterIdLst>
    <p:notesMasterId r:id="rId14"/>
  </p:notesMasterIdLst>
  <p:sldIdLst>
    <p:sldId id="257" r:id="rId2"/>
    <p:sldId id="277" r:id="rId3"/>
    <p:sldId id="259" r:id="rId4"/>
    <p:sldId id="260" r:id="rId5"/>
    <p:sldId id="261" r:id="rId6"/>
    <p:sldId id="287" r:id="rId7"/>
    <p:sldId id="283" r:id="rId8"/>
    <p:sldId id="264" r:id="rId9"/>
    <p:sldId id="265" r:id="rId10"/>
    <p:sldId id="267" r:id="rId11"/>
    <p:sldId id="275" r:id="rId12"/>
    <p:sldId id="28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mmari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2" d="100"/>
          <a:sy n="62" d="100"/>
        </p:scale>
        <p:origin x="-16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7DF252-C0C6-4E2B-8143-676A45C72CB2}" type="datetimeFigureOut">
              <a:rPr lang="fr-FR" smtClean="0"/>
              <a:pPr/>
              <a:t>29/11/2018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9399EE-381D-4799-AD84-727FCCA9785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52F08-7766-419C-8A5C-D4B036E037EB}" type="datetimeFigureOut">
              <a:rPr lang="en-US" smtClean="0"/>
              <a:pPr/>
              <a:t>11/29/2018</a:t>
            </a:fld>
            <a:endParaRPr lang="en-US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34969-118D-4508-81C1-540E388DCB93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52F08-7766-419C-8A5C-D4B036E037EB}" type="datetimeFigureOut">
              <a:rPr lang="en-US" smtClean="0"/>
              <a:pPr/>
              <a:t>11/29/2018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34969-118D-4508-81C1-540E388DCB93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52F08-7766-419C-8A5C-D4B036E037EB}" type="datetimeFigureOut">
              <a:rPr lang="en-US" smtClean="0"/>
              <a:pPr/>
              <a:t>11/29/2018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34969-118D-4508-81C1-540E388DCB93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52F08-7766-419C-8A5C-D4B036E037EB}" type="datetimeFigureOut">
              <a:rPr lang="en-US" smtClean="0"/>
              <a:pPr/>
              <a:t>11/29/2018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34969-118D-4508-81C1-540E388DCB93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52F08-7766-419C-8A5C-D4B036E037EB}" type="datetimeFigureOut">
              <a:rPr lang="en-US" smtClean="0"/>
              <a:pPr/>
              <a:t>11/29/2018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34969-118D-4508-81C1-540E388DCB93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52F08-7766-419C-8A5C-D4B036E037EB}" type="datetimeFigureOut">
              <a:rPr lang="en-US" smtClean="0"/>
              <a:pPr/>
              <a:t>11/29/2018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34969-118D-4508-81C1-540E388DCB93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52F08-7766-419C-8A5C-D4B036E037EB}" type="datetimeFigureOut">
              <a:rPr lang="en-US" smtClean="0"/>
              <a:pPr/>
              <a:t>11/29/2018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34969-118D-4508-81C1-540E388DCB93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52F08-7766-419C-8A5C-D4B036E037EB}" type="datetimeFigureOut">
              <a:rPr lang="en-US" smtClean="0"/>
              <a:pPr/>
              <a:t>11/29/2018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34969-118D-4508-81C1-540E388DCB93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52F08-7766-419C-8A5C-D4B036E037EB}" type="datetimeFigureOut">
              <a:rPr lang="en-US" smtClean="0"/>
              <a:pPr/>
              <a:t>11/29/2018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34969-118D-4508-81C1-540E388DCB93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52F08-7766-419C-8A5C-D4B036E037EB}" type="datetimeFigureOut">
              <a:rPr lang="en-US" smtClean="0"/>
              <a:pPr/>
              <a:t>11/29/2018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34969-118D-4508-81C1-540E388DCB93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52F08-7766-419C-8A5C-D4B036E037EB}" type="datetimeFigureOut">
              <a:rPr lang="en-US" smtClean="0"/>
              <a:pPr/>
              <a:t>11/29/2018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6D34969-118D-4508-81C1-540E388DCB93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5652F08-7766-419C-8A5C-D4B036E037EB}" type="datetimeFigureOut">
              <a:rPr lang="en-US" smtClean="0"/>
              <a:pPr/>
              <a:t>11/29/2018</a:t>
            </a:fld>
            <a:endParaRPr lang="en-US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6D34969-118D-4508-81C1-540E388DCB93}" type="slidenum">
              <a:rPr lang="en-US" smtClean="0"/>
              <a:pPr/>
              <a:t>‹N°›</a:t>
            </a:fld>
            <a:endParaRPr lang="en-US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9" r:id="rId1"/>
    <p:sldLayoutId id="2147484070" r:id="rId2"/>
    <p:sldLayoutId id="2147484071" r:id="rId3"/>
    <p:sldLayoutId id="2147484072" r:id="rId4"/>
    <p:sldLayoutId id="2147484073" r:id="rId5"/>
    <p:sldLayoutId id="2147484074" r:id="rId6"/>
    <p:sldLayoutId id="2147484075" r:id="rId7"/>
    <p:sldLayoutId id="2147484076" r:id="rId8"/>
    <p:sldLayoutId id="2147484077" r:id="rId9"/>
    <p:sldLayoutId id="2147484078" r:id="rId10"/>
    <p:sldLayoutId id="2147484079" r:id="rId11"/>
  </p:sldLayoutIdLst>
  <p:transition>
    <p:wedge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dz/url?url=http://mankabadsound.ahlamontada.net/t27-topic&amp;rct=j&amp;frm=1&amp;q=&amp;esrc=s&amp;sa=U&amp;ei=2HqMVNy1OYzaasW7gbgD&amp;ved=0CB8Q9QEwBQ&amp;usg=AFQjCNECuoo14e_sbndMrZmYT_-G4w-WcA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" name="صورة 2" descr="téléchargemen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38" y="0"/>
            <a:ext cx="9138962" cy="6832306"/>
          </a:xfrm>
          <a:prstGeom prst="rect">
            <a:avLst/>
          </a:prstGeom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DZ" b="1" i="1" u="sng" dirty="0" smtClean="0">
                <a:solidFill>
                  <a:srgbClr val="FF0000"/>
                </a:solidFill>
              </a:rPr>
              <a:t>تحليل العرض </a:t>
            </a:r>
            <a:r>
              <a:rPr lang="ar-DZ" b="1" i="1" u="sng" dirty="0" err="1" smtClean="0">
                <a:solidFill>
                  <a:srgbClr val="FF0000"/>
                </a:solidFill>
              </a:rPr>
              <a:t>و</a:t>
            </a:r>
            <a:r>
              <a:rPr lang="ar-DZ" b="1" i="1" u="sng" dirty="0" smtClean="0">
                <a:solidFill>
                  <a:srgbClr val="FF0000"/>
                </a:solidFill>
              </a:rPr>
              <a:t> الطلب </a:t>
            </a:r>
            <a:endParaRPr lang="fr-FR" b="1" i="1" u="sng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r>
              <a:rPr lang="ar-DZ" b="1" dirty="0" smtClean="0"/>
              <a:t>-منحنى الطلب </a:t>
            </a:r>
          </a:p>
          <a:p>
            <a:pPr algn="r">
              <a:buNone/>
            </a:pPr>
            <a:r>
              <a:rPr lang="ar-DZ" b="1" dirty="0" smtClean="0"/>
              <a:t>-منحنى العرض</a:t>
            </a:r>
            <a:endParaRPr lang="fr-FR" b="1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ar-DZ" sz="9600" dirty="0" smtClean="0"/>
              <a:t>الخاتمة</a:t>
            </a:r>
            <a:r>
              <a:rPr lang="ar-DZ" dirty="0" smtClean="0"/>
              <a:t>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39816"/>
          </a:xfrm>
        </p:spPr>
        <p:txBody>
          <a:bodyPr>
            <a:normAutofit/>
          </a:bodyPr>
          <a:lstStyle/>
          <a:p>
            <a:pPr algn="r" rtl="1">
              <a:buNone/>
            </a:pPr>
            <a:r>
              <a:rPr lang="ar-DZ" b="1" dirty="0" smtClean="0"/>
              <a:t>يؤثر نشاط سوق التداول في تنشيط سوق </a:t>
            </a:r>
            <a:r>
              <a:rPr lang="ar-DZ" b="1" dirty="0" err="1" smtClean="0"/>
              <a:t>الاصدار</a:t>
            </a:r>
            <a:r>
              <a:rPr lang="ar-DZ" b="1" dirty="0" smtClean="0"/>
              <a:t> فعندما يعلم المستثمر انه من السهل عليه عندما يريد نقودا </a:t>
            </a:r>
            <a:r>
              <a:rPr lang="ar-DZ" b="1" dirty="0" err="1" smtClean="0"/>
              <a:t>اذا</a:t>
            </a:r>
            <a:r>
              <a:rPr lang="ar-DZ" b="1" dirty="0" smtClean="0"/>
              <a:t> واجه </a:t>
            </a:r>
            <a:r>
              <a:rPr lang="ar-DZ" b="1" dirty="0" err="1" smtClean="0"/>
              <a:t>اي</a:t>
            </a:r>
            <a:r>
              <a:rPr lang="ar-DZ" b="1" dirty="0" smtClean="0"/>
              <a:t> </a:t>
            </a:r>
            <a:r>
              <a:rPr lang="ar-DZ" b="1" dirty="0" err="1" smtClean="0"/>
              <a:t>امور</a:t>
            </a:r>
            <a:r>
              <a:rPr lang="ar-DZ" b="1" dirty="0" smtClean="0"/>
              <a:t> طارئة </a:t>
            </a:r>
            <a:r>
              <a:rPr lang="ar-DZ" b="1" dirty="0" err="1" smtClean="0"/>
              <a:t>ان</a:t>
            </a:r>
            <a:r>
              <a:rPr lang="ar-DZ" b="1" dirty="0" smtClean="0"/>
              <a:t> يتخلص بما لديه من </a:t>
            </a:r>
            <a:r>
              <a:rPr lang="ar-DZ" b="1" dirty="0" err="1" smtClean="0"/>
              <a:t>اوراق</a:t>
            </a:r>
            <a:r>
              <a:rPr lang="ar-DZ" b="1" dirty="0" smtClean="0"/>
              <a:t> </a:t>
            </a:r>
            <a:r>
              <a:rPr lang="ar-DZ" b="1" dirty="0" err="1" smtClean="0"/>
              <a:t>باسعار</a:t>
            </a:r>
            <a:r>
              <a:rPr lang="ar-DZ" b="1" dirty="0" smtClean="0"/>
              <a:t> معقولة فان هدا يشجعه للجوء لسوق </a:t>
            </a:r>
            <a:r>
              <a:rPr lang="ar-DZ" b="1" dirty="0" err="1" smtClean="0"/>
              <a:t>الاصدار</a:t>
            </a:r>
            <a:r>
              <a:rPr lang="ar-DZ" b="1" dirty="0" smtClean="0"/>
              <a:t> ونفس </a:t>
            </a:r>
            <a:r>
              <a:rPr lang="ar-DZ" b="1" dirty="0" err="1" smtClean="0"/>
              <a:t>التاثير</a:t>
            </a:r>
            <a:r>
              <a:rPr lang="ar-DZ" b="1" dirty="0" smtClean="0"/>
              <a:t> المتبادل </a:t>
            </a:r>
            <a:r>
              <a:rPr lang="ar-DZ" b="1" dirty="0" err="1" smtClean="0"/>
              <a:t>ادا</a:t>
            </a:r>
            <a:r>
              <a:rPr lang="ar-DZ" b="1" dirty="0" smtClean="0"/>
              <a:t> كانت سوق </a:t>
            </a:r>
            <a:r>
              <a:rPr lang="ar-DZ" b="1" dirty="0" err="1" smtClean="0"/>
              <a:t>الاصدار</a:t>
            </a:r>
            <a:r>
              <a:rPr lang="ar-DZ" b="1" dirty="0" smtClean="0"/>
              <a:t> نشطة </a:t>
            </a:r>
            <a:r>
              <a:rPr lang="ar-DZ" b="1" dirty="0" err="1" smtClean="0"/>
              <a:t>و</a:t>
            </a:r>
            <a:r>
              <a:rPr lang="ar-DZ" b="1" dirty="0" smtClean="0"/>
              <a:t> متنوعة </a:t>
            </a:r>
            <a:r>
              <a:rPr lang="ar-DZ" b="1" dirty="0" err="1" smtClean="0"/>
              <a:t>الاوراق</a:t>
            </a:r>
            <a:r>
              <a:rPr lang="ar-DZ" b="1" dirty="0" smtClean="0"/>
              <a:t>  فان هدا يساهم في تنشيط سوق التداول  ونجد حجما معقولا من عرض </a:t>
            </a:r>
            <a:r>
              <a:rPr lang="ar-DZ" b="1" dirty="0" err="1" smtClean="0"/>
              <a:t>الاوراق</a:t>
            </a:r>
            <a:r>
              <a:rPr lang="ar-DZ" b="1" dirty="0" smtClean="0"/>
              <a:t> يساهم في التوازن بين الطلب على </a:t>
            </a:r>
            <a:r>
              <a:rPr lang="ar-DZ" b="1" dirty="0" err="1" smtClean="0"/>
              <a:t>الاوراق</a:t>
            </a:r>
            <a:r>
              <a:rPr lang="ar-DZ" b="1" dirty="0" smtClean="0"/>
              <a:t> والمتاح منها في السوق  ومما لا يعطي فرصة لحدوث ارتفاع كبير في </a:t>
            </a:r>
            <a:r>
              <a:rPr lang="ar-DZ" b="1" dirty="0" err="1" smtClean="0"/>
              <a:t>الاسعار</a:t>
            </a:r>
            <a:r>
              <a:rPr lang="ar-DZ" b="1" dirty="0" smtClean="0"/>
              <a:t> نتيجة كثرة الطلب </a:t>
            </a:r>
            <a:r>
              <a:rPr lang="ar-DZ" b="1" dirty="0" err="1" smtClean="0"/>
              <a:t>و</a:t>
            </a:r>
            <a:r>
              <a:rPr lang="ar-DZ" b="1" dirty="0" smtClean="0"/>
              <a:t> قلة العرض من </a:t>
            </a:r>
            <a:r>
              <a:rPr lang="ar-DZ" b="1" dirty="0" err="1" smtClean="0"/>
              <a:t>الاوراق</a:t>
            </a:r>
            <a:r>
              <a:rPr lang="ar-DZ" b="1" smtClean="0"/>
              <a:t> </a:t>
            </a:r>
            <a:endParaRPr lang="fr-FR" b="1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DZ" sz="5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شكرا على حسن الاصغاء</a:t>
            </a:r>
            <a:endParaRPr lang="fr-FR" sz="5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4" name="Picture 2" descr="https://encrypted-tbn2.gstatic.com/images?q=tbn:ANd9GcQnX1Qz-5ZPbDNKp_ytdDGlERTJBLy9ubZAT08aPeW5IJRDtqEaGYiYXtE">
            <a:hlinkClick r:id="rId2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844824"/>
            <a:ext cx="9143999" cy="5013176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0" y="0"/>
            <a:ext cx="9144000" cy="68580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2000" b="1" i="1" u="sng" dirty="0" smtClean="0">
                <a:solidFill>
                  <a:schemeClr val="tx1"/>
                </a:solidFill>
              </a:rPr>
              <a:t>الجمهورية الجزائرية </a:t>
            </a:r>
            <a:r>
              <a:rPr lang="ar-DZ" sz="2000" b="1" i="1" u="sng" dirty="0" err="1" smtClean="0">
                <a:solidFill>
                  <a:schemeClr val="tx1"/>
                </a:solidFill>
              </a:rPr>
              <a:t>الديموقراطية</a:t>
            </a:r>
            <a:r>
              <a:rPr lang="ar-DZ" sz="2000" b="1" i="1" u="sng" dirty="0" smtClean="0">
                <a:solidFill>
                  <a:schemeClr val="tx1"/>
                </a:solidFill>
              </a:rPr>
              <a:t> الشعبية </a:t>
            </a:r>
          </a:p>
          <a:p>
            <a:pPr algn="ctr"/>
            <a:r>
              <a:rPr lang="ar-DZ" sz="2000" b="1" i="1" u="sng" dirty="0" smtClean="0">
                <a:solidFill>
                  <a:schemeClr val="tx1"/>
                </a:solidFill>
              </a:rPr>
              <a:t>التعليم العالي والبحث العلمي </a:t>
            </a:r>
          </a:p>
          <a:p>
            <a:pPr algn="ctr"/>
            <a:r>
              <a:rPr lang="ar-DZ" sz="2000" b="1" i="1" u="sng" dirty="0" smtClean="0">
                <a:solidFill>
                  <a:schemeClr val="tx1"/>
                </a:solidFill>
              </a:rPr>
              <a:t>جامعة محمد </a:t>
            </a:r>
            <a:r>
              <a:rPr lang="ar-DZ" sz="2000" b="1" i="1" u="sng" dirty="0" err="1" smtClean="0">
                <a:solidFill>
                  <a:schemeClr val="tx1"/>
                </a:solidFill>
              </a:rPr>
              <a:t>خيضر</a:t>
            </a:r>
            <a:r>
              <a:rPr lang="ar-DZ" sz="2000" b="1" i="1" u="sng" dirty="0" smtClean="0">
                <a:solidFill>
                  <a:schemeClr val="tx1"/>
                </a:solidFill>
              </a:rPr>
              <a:t> بسكرة </a:t>
            </a:r>
          </a:p>
          <a:p>
            <a:pPr algn="r"/>
            <a:endParaRPr lang="ar-DZ" sz="2000" b="1" i="1" dirty="0" smtClean="0">
              <a:solidFill>
                <a:schemeClr val="tx1"/>
              </a:solidFill>
            </a:endParaRPr>
          </a:p>
          <a:p>
            <a:pPr algn="ctr"/>
            <a:r>
              <a:rPr lang="ar-DZ" sz="2000" b="1" i="1" dirty="0" smtClean="0">
                <a:solidFill>
                  <a:schemeClr val="tx1"/>
                </a:solidFill>
              </a:rPr>
              <a:t>كلية العلوم الاقتصادية                  </a:t>
            </a:r>
            <a:r>
              <a:rPr lang="ar-DZ" sz="2000" b="1" dirty="0" smtClean="0">
                <a:solidFill>
                  <a:schemeClr val="tx1"/>
                </a:solidFill>
              </a:rPr>
              <a:t>السنة اولى </a:t>
            </a:r>
            <a:r>
              <a:rPr lang="ar-DZ" sz="2000" b="1" dirty="0" err="1" smtClean="0">
                <a:solidFill>
                  <a:schemeClr val="tx1"/>
                </a:solidFill>
              </a:rPr>
              <a:t>ماستر</a:t>
            </a:r>
            <a:endParaRPr lang="ar-DZ" sz="2000" b="1" dirty="0" smtClean="0">
              <a:solidFill>
                <a:schemeClr val="tx1"/>
              </a:solidFill>
            </a:endParaRPr>
          </a:p>
          <a:p>
            <a:pPr algn="ctr"/>
            <a:endParaRPr lang="ar-DZ" sz="2000" b="1" dirty="0" smtClean="0">
              <a:solidFill>
                <a:schemeClr val="tx1"/>
              </a:solidFill>
            </a:endParaRPr>
          </a:p>
          <a:p>
            <a:pPr algn="ctr"/>
            <a:endParaRPr lang="ar-DZ" sz="2000" dirty="0" smtClean="0">
              <a:solidFill>
                <a:schemeClr val="tx1"/>
              </a:solidFill>
            </a:endParaRPr>
          </a:p>
          <a:p>
            <a:pPr algn="ctr"/>
            <a:r>
              <a:rPr lang="ar-DZ" sz="2000" b="1" i="1" u="sng" dirty="0" smtClean="0">
                <a:solidFill>
                  <a:schemeClr val="tx1"/>
                </a:solidFill>
              </a:rPr>
              <a:t>بحث </a:t>
            </a:r>
            <a:r>
              <a:rPr lang="ar-DZ" sz="2000" b="1" i="1" u="sng" dirty="0" err="1" smtClean="0">
                <a:solidFill>
                  <a:schemeClr val="tx1"/>
                </a:solidFill>
              </a:rPr>
              <a:t>حول </a:t>
            </a:r>
            <a:r>
              <a:rPr lang="ar-DZ" sz="2000" dirty="0" err="1" smtClean="0">
                <a:solidFill>
                  <a:schemeClr val="tx1"/>
                </a:solidFill>
              </a:rPr>
              <a:t>:</a:t>
            </a:r>
            <a:r>
              <a:rPr lang="ar-DZ" sz="2000" dirty="0" smtClean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ar-DZ" sz="2000" dirty="0" smtClean="0">
                <a:solidFill>
                  <a:schemeClr val="tx1"/>
                </a:solidFill>
              </a:rPr>
              <a:t> </a:t>
            </a:r>
          </a:p>
          <a:p>
            <a:pPr algn="r"/>
            <a:endParaRPr lang="ar-DZ" sz="2000" dirty="0" smtClean="0">
              <a:solidFill>
                <a:schemeClr val="tx1"/>
              </a:solidFill>
            </a:endParaRPr>
          </a:p>
          <a:p>
            <a:pPr algn="r"/>
            <a:endParaRPr lang="ar-DZ" sz="2000" dirty="0" smtClean="0">
              <a:solidFill>
                <a:schemeClr val="tx1"/>
              </a:solidFill>
            </a:endParaRPr>
          </a:p>
          <a:p>
            <a:pPr algn="r"/>
            <a:endParaRPr lang="ar-DZ" sz="2000" dirty="0" smtClean="0">
              <a:solidFill>
                <a:schemeClr val="tx1"/>
              </a:solidFill>
            </a:endParaRPr>
          </a:p>
          <a:p>
            <a:pPr algn="r"/>
            <a:endParaRPr lang="ar-DZ" sz="2000" dirty="0" smtClean="0">
              <a:solidFill>
                <a:schemeClr val="tx1"/>
              </a:solidFill>
            </a:endParaRPr>
          </a:p>
          <a:p>
            <a:pPr algn="l">
              <a:lnSpc>
                <a:spcPct val="150000"/>
              </a:lnSpc>
            </a:pPr>
            <a:r>
              <a:rPr lang="ar-DZ" sz="2000" dirty="0" smtClean="0">
                <a:solidFill>
                  <a:schemeClr val="tx1"/>
                </a:solidFill>
              </a:rPr>
              <a:t>  </a:t>
            </a:r>
            <a:r>
              <a:rPr lang="ar-DZ" sz="2000" b="1" i="1" dirty="0" smtClean="0">
                <a:solidFill>
                  <a:schemeClr val="tx1"/>
                </a:solidFill>
              </a:rPr>
              <a:t>تحت اشراف </a:t>
            </a:r>
            <a:r>
              <a:rPr lang="ar-DZ" sz="2000" b="1" i="1" dirty="0" err="1" smtClean="0">
                <a:solidFill>
                  <a:schemeClr val="tx1"/>
                </a:solidFill>
              </a:rPr>
              <a:t>الاستاذ </a:t>
            </a:r>
            <a:r>
              <a:rPr lang="ar-DZ" sz="2000" b="1" i="1" dirty="0" smtClean="0">
                <a:solidFill>
                  <a:schemeClr val="tx1"/>
                </a:solidFill>
              </a:rPr>
              <a:t>: نصيرة </a:t>
            </a:r>
          </a:p>
          <a:p>
            <a:pPr algn="r">
              <a:lnSpc>
                <a:spcPct val="150000"/>
              </a:lnSpc>
            </a:pPr>
            <a:r>
              <a:rPr lang="ar-DZ" sz="2000" b="1" i="1" dirty="0" smtClean="0">
                <a:solidFill>
                  <a:schemeClr val="tx1"/>
                </a:solidFill>
              </a:rPr>
              <a:t> </a:t>
            </a:r>
            <a:r>
              <a:rPr lang="ar-DZ" sz="2000" b="1" i="1" u="sng" dirty="0" smtClean="0">
                <a:solidFill>
                  <a:schemeClr val="tx1"/>
                </a:solidFill>
              </a:rPr>
              <a:t>من </a:t>
            </a:r>
            <a:r>
              <a:rPr lang="ar-DZ" sz="2000" b="1" i="1" u="sng" dirty="0" err="1" smtClean="0">
                <a:solidFill>
                  <a:schemeClr val="tx1"/>
                </a:solidFill>
              </a:rPr>
              <a:t>اعداد :</a:t>
            </a:r>
            <a:r>
              <a:rPr lang="ar-DZ" sz="2000" b="1" i="1" u="sng" dirty="0" smtClean="0">
                <a:solidFill>
                  <a:schemeClr val="tx1"/>
                </a:solidFill>
              </a:rPr>
              <a:t> </a:t>
            </a:r>
          </a:p>
          <a:p>
            <a:pPr algn="r" rtl="1">
              <a:buFont typeface="Wingdings" pitchFamily="2" charset="2"/>
              <a:buChar char="v"/>
            </a:pPr>
            <a:r>
              <a:rPr lang="ar-DZ" sz="2000" b="1" i="1" dirty="0" err="1" smtClean="0">
                <a:solidFill>
                  <a:schemeClr val="tx1"/>
                </a:solidFill>
              </a:rPr>
              <a:t>ميلودي</a:t>
            </a:r>
            <a:r>
              <a:rPr lang="ar-DZ" sz="2000" b="1" i="1" smtClean="0">
                <a:solidFill>
                  <a:schemeClr val="tx1"/>
                </a:solidFill>
              </a:rPr>
              <a:t> كريمة</a:t>
            </a:r>
            <a:endParaRPr lang="ar-DZ" sz="2000" b="1" i="1" dirty="0" smtClean="0">
              <a:solidFill>
                <a:schemeClr val="tx1"/>
              </a:solidFill>
            </a:endParaRPr>
          </a:p>
          <a:p>
            <a:pPr algn="r" rtl="1">
              <a:buFont typeface="Wingdings" pitchFamily="2" charset="2"/>
              <a:buChar char="v"/>
            </a:pPr>
            <a:r>
              <a:rPr lang="ar-DZ" sz="2000" b="1" dirty="0" smtClean="0">
                <a:solidFill>
                  <a:schemeClr val="tx1"/>
                </a:solidFill>
              </a:rPr>
              <a:t>فتيتي حليمة</a:t>
            </a:r>
          </a:p>
          <a:p>
            <a:pPr algn="r" rtl="1"/>
            <a:r>
              <a:rPr lang="ar-DZ" sz="2000" b="1" dirty="0" smtClean="0">
                <a:solidFill>
                  <a:schemeClr val="tx1"/>
                </a:solidFill>
              </a:rPr>
              <a:t>                                   السنة </a:t>
            </a:r>
            <a:r>
              <a:rPr lang="ar-DZ" sz="2000" b="1" dirty="0" err="1" smtClean="0">
                <a:solidFill>
                  <a:schemeClr val="tx1"/>
                </a:solidFill>
              </a:rPr>
              <a:t>الدراسية :2018 </a:t>
            </a:r>
            <a:r>
              <a:rPr lang="ar-DZ" sz="2000" b="1" dirty="0" smtClean="0">
                <a:solidFill>
                  <a:schemeClr val="tx1"/>
                </a:solidFill>
              </a:rPr>
              <a:t>.2019</a:t>
            </a:r>
          </a:p>
          <a:p>
            <a:pPr algn="r" rtl="1">
              <a:buFont typeface="Wingdings" pitchFamily="2" charset="2"/>
              <a:buChar char="q"/>
            </a:pPr>
            <a:endParaRPr lang="ar-DZ" sz="2000" b="1" dirty="0" smtClean="0">
              <a:solidFill>
                <a:schemeClr val="tx1"/>
              </a:solidFill>
            </a:endParaRPr>
          </a:p>
        </p:txBody>
      </p:sp>
      <p:sp>
        <p:nvSpPr>
          <p:cNvPr id="3" name="Parchemin horizontal 2"/>
          <p:cNvSpPr/>
          <p:nvPr/>
        </p:nvSpPr>
        <p:spPr>
          <a:xfrm>
            <a:off x="2483768" y="2204864"/>
            <a:ext cx="3744416" cy="2088232"/>
          </a:xfrm>
          <a:prstGeom prst="horizontalScroll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3200" dirty="0" smtClean="0">
                <a:solidFill>
                  <a:schemeClr val="tx1"/>
                </a:solidFill>
              </a:rPr>
              <a:t>المدخل الكمي للتمويل</a:t>
            </a:r>
            <a:endParaRPr lang="fr-FR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MA" dirty="0"/>
              <a:t> </a:t>
            </a:r>
            <a:r>
              <a:rPr lang="ar-MA" sz="4800" i="1" dirty="0" smtClean="0">
                <a:solidFill>
                  <a:srgbClr val="FF0000"/>
                </a:solidFill>
              </a:rPr>
              <a:t>خطة البحث </a:t>
            </a:r>
            <a:endParaRPr lang="en-US" sz="4800" i="1" dirty="0">
              <a:solidFill>
                <a:srgbClr val="FF0000"/>
              </a:solidFill>
            </a:endParaRPr>
          </a:p>
        </p:txBody>
      </p:sp>
      <p:sp>
        <p:nvSpPr>
          <p:cNvPr id="5" name="عنصر نائب للمحتوى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32500" lnSpcReduction="20000"/>
          </a:bodyPr>
          <a:lstStyle/>
          <a:p>
            <a:pPr marL="514350" indent="-514350" algn="r" rtl="1">
              <a:buFont typeface="Arial" pitchFamily="34" charset="0"/>
              <a:buChar char="•"/>
            </a:pPr>
            <a:r>
              <a:rPr lang="ar-MA" sz="14400" dirty="0">
                <a:solidFill>
                  <a:schemeClr val="tx2">
                    <a:lumMod val="10000"/>
                  </a:schemeClr>
                </a:solidFill>
              </a:rPr>
              <a:t>مقدمة.</a:t>
            </a:r>
            <a:endParaRPr lang="ar-MA" sz="14400" b="1" dirty="0">
              <a:solidFill>
                <a:schemeClr val="tx2">
                  <a:lumMod val="10000"/>
                </a:schemeClr>
              </a:solidFill>
            </a:endParaRPr>
          </a:p>
          <a:p>
            <a:pPr algn="r" rtl="1">
              <a:buNone/>
            </a:pPr>
            <a:r>
              <a:rPr lang="ar-DZ" sz="9600" b="1" dirty="0" smtClean="0">
                <a:solidFill>
                  <a:schemeClr val="tx2">
                    <a:lumMod val="10000"/>
                  </a:schemeClr>
                </a:solidFill>
              </a:rPr>
              <a:t>    </a:t>
            </a:r>
            <a:r>
              <a:rPr lang="ar-DZ" sz="9600" b="1" i="1" u="sng" dirty="0" smtClean="0">
                <a:solidFill>
                  <a:schemeClr val="tx2">
                    <a:lumMod val="10000"/>
                  </a:schemeClr>
                </a:solidFill>
              </a:rPr>
              <a:t>المبحث </a:t>
            </a:r>
            <a:r>
              <a:rPr lang="ar-DZ" sz="9600" b="1" i="1" u="sng" dirty="0" err="1" smtClean="0">
                <a:solidFill>
                  <a:schemeClr val="tx2">
                    <a:lumMod val="10000"/>
                  </a:schemeClr>
                </a:solidFill>
              </a:rPr>
              <a:t>الاول</a:t>
            </a:r>
            <a:r>
              <a:rPr lang="ar-MA" sz="9600" b="1" i="1" u="sng" dirty="0" smtClean="0">
                <a:solidFill>
                  <a:schemeClr val="tx2">
                    <a:lumMod val="10000"/>
                  </a:schemeClr>
                </a:solidFill>
              </a:rPr>
              <a:t>:</a:t>
            </a:r>
            <a:r>
              <a:rPr lang="ar-DZ" sz="9600" b="1" i="1" u="sng" dirty="0" err="1" smtClean="0">
                <a:solidFill>
                  <a:schemeClr val="tx2">
                    <a:lumMod val="10000"/>
                  </a:schemeClr>
                </a:solidFill>
              </a:rPr>
              <a:t>الاسهم</a:t>
            </a:r>
            <a:r>
              <a:rPr lang="ar-DZ" sz="9600" b="1" i="1" u="sng" dirty="0" smtClean="0">
                <a:solidFill>
                  <a:schemeClr val="tx2">
                    <a:lumMod val="10000"/>
                  </a:schemeClr>
                </a:solidFill>
              </a:rPr>
              <a:t> و السندات </a:t>
            </a:r>
            <a:r>
              <a:rPr lang="ar-DZ" sz="9600" b="1" i="1" u="sng" dirty="0" err="1" smtClean="0">
                <a:solidFill>
                  <a:schemeClr val="tx2">
                    <a:lumMod val="10000"/>
                  </a:schemeClr>
                </a:solidFill>
              </a:rPr>
              <a:t>كادوات</a:t>
            </a:r>
            <a:r>
              <a:rPr lang="ar-DZ" sz="9600" b="1" i="1" u="sng" dirty="0" smtClean="0">
                <a:solidFill>
                  <a:schemeClr val="tx2">
                    <a:lumMod val="10000"/>
                  </a:schemeClr>
                </a:solidFill>
              </a:rPr>
              <a:t> للتمويل طويل </a:t>
            </a:r>
            <a:r>
              <a:rPr lang="ar-DZ" sz="9600" b="1" i="1" u="sng" dirty="0" err="1" smtClean="0">
                <a:solidFill>
                  <a:schemeClr val="tx2">
                    <a:lumMod val="10000"/>
                  </a:schemeClr>
                </a:solidFill>
              </a:rPr>
              <a:t>الاجل</a:t>
            </a:r>
            <a:r>
              <a:rPr lang="ar-MA" sz="9600" b="1" i="1" u="sng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ar-DZ" sz="9600" b="1" i="1" u="sng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endParaRPr lang="ar-MA" sz="4500" b="1" dirty="0">
              <a:solidFill>
                <a:schemeClr val="tx2">
                  <a:lumMod val="10000"/>
                </a:schemeClr>
              </a:solidFill>
            </a:endParaRPr>
          </a:p>
          <a:p>
            <a:pPr algn="r" rtl="1"/>
            <a:r>
              <a:rPr lang="ar-DZ" sz="8000" b="1" dirty="0" smtClean="0">
                <a:solidFill>
                  <a:schemeClr val="tx2">
                    <a:lumMod val="10000"/>
                  </a:schemeClr>
                </a:solidFill>
              </a:rPr>
              <a:t>المطلب </a:t>
            </a:r>
            <a:r>
              <a:rPr lang="ar-DZ" sz="8000" b="1" dirty="0" err="1" smtClean="0">
                <a:solidFill>
                  <a:schemeClr val="tx2">
                    <a:lumMod val="10000"/>
                  </a:schemeClr>
                </a:solidFill>
              </a:rPr>
              <a:t>الاول</a:t>
            </a:r>
            <a:r>
              <a:rPr lang="ar-DZ" sz="8000" b="1" dirty="0" smtClean="0">
                <a:solidFill>
                  <a:schemeClr val="tx2">
                    <a:lumMod val="10000"/>
                  </a:schemeClr>
                </a:solidFill>
              </a:rPr>
              <a:t>:</a:t>
            </a:r>
            <a:r>
              <a:rPr lang="ar-DZ" sz="8000" b="1" dirty="0" err="1" smtClean="0">
                <a:solidFill>
                  <a:schemeClr val="tx2">
                    <a:lumMod val="10000"/>
                  </a:schemeClr>
                </a:solidFill>
              </a:rPr>
              <a:t>الاسهم</a:t>
            </a:r>
            <a:r>
              <a:rPr lang="ar-DZ" sz="8000" b="1" dirty="0" smtClean="0">
                <a:solidFill>
                  <a:schemeClr val="tx2">
                    <a:lumMod val="10000"/>
                  </a:schemeClr>
                </a:solidFill>
              </a:rPr>
              <a:t> و السندات  </a:t>
            </a:r>
            <a:endParaRPr lang="ar-MA" sz="8000" b="1" dirty="0">
              <a:solidFill>
                <a:schemeClr val="tx2">
                  <a:lumMod val="10000"/>
                </a:schemeClr>
              </a:solidFill>
            </a:endParaRPr>
          </a:p>
          <a:p>
            <a:pPr algn="r" rtl="1"/>
            <a:r>
              <a:rPr lang="ar-DZ" sz="8000" b="1" dirty="0" smtClean="0">
                <a:solidFill>
                  <a:schemeClr val="tx2">
                    <a:lumMod val="10000"/>
                  </a:schemeClr>
                </a:solidFill>
              </a:rPr>
              <a:t>الفرع </a:t>
            </a:r>
            <a:r>
              <a:rPr lang="ar-DZ" sz="8000" b="1" dirty="0" err="1" smtClean="0">
                <a:solidFill>
                  <a:schemeClr val="tx2">
                    <a:lumMod val="10000"/>
                  </a:schemeClr>
                </a:solidFill>
              </a:rPr>
              <a:t>الاول</a:t>
            </a:r>
            <a:r>
              <a:rPr lang="ar-DZ" sz="8000" b="1" dirty="0" smtClean="0">
                <a:solidFill>
                  <a:schemeClr val="tx2">
                    <a:lumMod val="10000"/>
                  </a:schemeClr>
                </a:solidFill>
              </a:rPr>
              <a:t> :</a:t>
            </a:r>
            <a:r>
              <a:rPr lang="ar-DZ" sz="8000" b="1" dirty="0" err="1" smtClean="0">
                <a:solidFill>
                  <a:schemeClr val="tx2">
                    <a:lumMod val="10000"/>
                  </a:schemeClr>
                </a:solidFill>
              </a:rPr>
              <a:t>الاسهم</a:t>
            </a:r>
            <a:r>
              <a:rPr lang="ar-DZ" sz="8000" b="1" dirty="0" smtClean="0">
                <a:solidFill>
                  <a:schemeClr val="tx2">
                    <a:lumMod val="10000"/>
                  </a:schemeClr>
                </a:solidFill>
              </a:rPr>
              <a:t> وقيمها</a:t>
            </a:r>
            <a:r>
              <a:rPr lang="ar-MA" sz="8000" b="1" dirty="0" smtClean="0">
                <a:solidFill>
                  <a:schemeClr val="tx2">
                    <a:lumMod val="10000"/>
                  </a:schemeClr>
                </a:solidFill>
              </a:rPr>
              <a:t>.</a:t>
            </a:r>
            <a:endParaRPr lang="ar-MA" sz="8000" b="1" dirty="0">
              <a:solidFill>
                <a:schemeClr val="tx2">
                  <a:lumMod val="10000"/>
                </a:schemeClr>
              </a:solidFill>
            </a:endParaRPr>
          </a:p>
          <a:p>
            <a:pPr algn="r" rtl="1"/>
            <a:r>
              <a:rPr lang="ar-DZ" sz="8000" b="1" dirty="0" smtClean="0">
                <a:solidFill>
                  <a:schemeClr val="tx2">
                    <a:lumMod val="10000"/>
                  </a:schemeClr>
                </a:solidFill>
              </a:rPr>
              <a:t>الفرع الثاني:السندات </a:t>
            </a:r>
            <a:r>
              <a:rPr lang="ar-DZ" sz="8000" b="1" dirty="0" err="1" smtClean="0">
                <a:solidFill>
                  <a:schemeClr val="tx2">
                    <a:lumMod val="10000"/>
                  </a:schemeClr>
                </a:solidFill>
              </a:rPr>
              <a:t>و</a:t>
            </a:r>
            <a:r>
              <a:rPr lang="ar-DZ" sz="8000" b="1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ar-DZ" sz="8000" b="1" dirty="0" err="1" smtClean="0">
                <a:solidFill>
                  <a:schemeClr val="tx2">
                    <a:lumMod val="10000"/>
                  </a:schemeClr>
                </a:solidFill>
              </a:rPr>
              <a:t>اشكالها</a:t>
            </a:r>
            <a:endParaRPr lang="ar-DZ" sz="8000" b="1" dirty="0" smtClean="0">
              <a:solidFill>
                <a:schemeClr val="tx2">
                  <a:lumMod val="10000"/>
                </a:schemeClr>
              </a:solidFill>
            </a:endParaRPr>
          </a:p>
          <a:p>
            <a:pPr algn="r" rtl="1"/>
            <a:r>
              <a:rPr lang="ar-DZ" sz="8000" b="1" dirty="0" smtClean="0">
                <a:solidFill>
                  <a:schemeClr val="tx2">
                    <a:lumMod val="10000"/>
                  </a:schemeClr>
                </a:solidFill>
              </a:rPr>
              <a:t>المطلب الثاني : طريقة بيع </a:t>
            </a:r>
            <a:r>
              <a:rPr lang="ar-DZ" sz="8000" b="1" dirty="0" err="1" smtClean="0">
                <a:solidFill>
                  <a:schemeClr val="tx2">
                    <a:lumMod val="10000"/>
                  </a:schemeClr>
                </a:solidFill>
              </a:rPr>
              <a:t>و</a:t>
            </a:r>
            <a:r>
              <a:rPr lang="ar-DZ" sz="8000" b="1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ar-DZ" sz="8000" b="1" dirty="0" err="1" smtClean="0">
                <a:solidFill>
                  <a:schemeClr val="tx2">
                    <a:lumMod val="10000"/>
                  </a:schemeClr>
                </a:solidFill>
              </a:rPr>
              <a:t>شراءالاسهم</a:t>
            </a:r>
            <a:r>
              <a:rPr lang="ar-DZ" sz="8000" b="1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endParaRPr lang="fr-FR" sz="4500" b="1" dirty="0" smtClean="0">
              <a:solidFill>
                <a:schemeClr val="tx2">
                  <a:lumMod val="10000"/>
                </a:schemeClr>
              </a:solidFill>
            </a:endParaRPr>
          </a:p>
          <a:p>
            <a:pPr algn="r" rtl="1"/>
            <a:endParaRPr lang="ar-MA" sz="4500" dirty="0">
              <a:solidFill>
                <a:schemeClr val="tx2">
                  <a:lumMod val="10000"/>
                </a:schemeClr>
              </a:solidFill>
            </a:endParaRPr>
          </a:p>
          <a:p>
            <a:pPr algn="r" rtl="1">
              <a:buNone/>
            </a:pPr>
            <a:r>
              <a:rPr lang="ar-DZ" sz="4500" b="1" dirty="0" smtClean="0">
                <a:solidFill>
                  <a:schemeClr val="tx2">
                    <a:lumMod val="10000"/>
                  </a:schemeClr>
                </a:solidFill>
              </a:rPr>
              <a:t>    </a:t>
            </a:r>
            <a:r>
              <a:rPr lang="ar-DZ" sz="9600" b="1" i="1" u="sng" dirty="0" smtClean="0">
                <a:solidFill>
                  <a:schemeClr val="tx2">
                    <a:lumMod val="10000"/>
                  </a:schemeClr>
                </a:solidFill>
              </a:rPr>
              <a:t>المبحث الثاني نموذج </a:t>
            </a:r>
            <a:r>
              <a:rPr lang="ar-DZ" sz="9600" b="1" i="1" u="sng" dirty="0" err="1" smtClean="0">
                <a:solidFill>
                  <a:schemeClr val="tx2">
                    <a:lumMod val="10000"/>
                  </a:schemeClr>
                </a:solidFill>
              </a:rPr>
              <a:t>جوردن</a:t>
            </a:r>
            <a:r>
              <a:rPr lang="ar-DZ" sz="9600" b="1" i="1" u="sng" dirty="0" smtClean="0">
                <a:solidFill>
                  <a:schemeClr val="tx2">
                    <a:lumMod val="10000"/>
                  </a:schemeClr>
                </a:solidFill>
              </a:rPr>
              <a:t> و تحليل العرض والطلب  </a:t>
            </a:r>
            <a:r>
              <a:rPr lang="ar-MA" sz="9600" u="sng" dirty="0" err="1" smtClean="0">
                <a:solidFill>
                  <a:schemeClr val="tx2">
                    <a:lumMod val="10000"/>
                  </a:schemeClr>
                </a:solidFill>
              </a:rPr>
              <a:t>.</a:t>
            </a:r>
            <a:endParaRPr lang="ar-MA" sz="8000" u="sng" dirty="0">
              <a:solidFill>
                <a:schemeClr val="tx2">
                  <a:lumMod val="10000"/>
                </a:schemeClr>
              </a:solidFill>
            </a:endParaRPr>
          </a:p>
          <a:p>
            <a:pPr algn="r" rtl="1"/>
            <a:r>
              <a:rPr lang="ar-DZ" sz="8000" b="1" dirty="0" smtClean="0">
                <a:solidFill>
                  <a:schemeClr val="tx2">
                    <a:lumMod val="10000"/>
                  </a:schemeClr>
                </a:solidFill>
              </a:rPr>
              <a:t>المطلب </a:t>
            </a:r>
            <a:r>
              <a:rPr lang="ar-DZ" sz="8000" b="1" dirty="0" err="1" smtClean="0">
                <a:solidFill>
                  <a:schemeClr val="tx2">
                    <a:lumMod val="10000"/>
                  </a:schemeClr>
                </a:solidFill>
              </a:rPr>
              <a:t>الاول</a:t>
            </a:r>
            <a:r>
              <a:rPr lang="ar-DZ" sz="8000" b="1" dirty="0" smtClean="0">
                <a:solidFill>
                  <a:schemeClr val="tx2">
                    <a:lumMod val="10000"/>
                  </a:schemeClr>
                </a:solidFill>
              </a:rPr>
              <a:t>:نموذج </a:t>
            </a:r>
            <a:r>
              <a:rPr lang="ar-DZ" sz="8000" b="1" dirty="0" err="1" smtClean="0">
                <a:solidFill>
                  <a:schemeClr val="tx2">
                    <a:lumMod val="10000"/>
                  </a:schemeClr>
                </a:solidFill>
              </a:rPr>
              <a:t>جوردن</a:t>
            </a:r>
            <a:r>
              <a:rPr lang="ar-DZ" sz="8000" b="1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ar-MA" sz="8000" b="1" dirty="0" smtClean="0">
                <a:solidFill>
                  <a:schemeClr val="tx2">
                    <a:lumMod val="10000"/>
                  </a:schemeClr>
                </a:solidFill>
              </a:rPr>
              <a:t>.</a:t>
            </a:r>
            <a:endParaRPr lang="ar-DZ" sz="8000" b="1" dirty="0" smtClean="0">
              <a:solidFill>
                <a:schemeClr val="tx2">
                  <a:lumMod val="10000"/>
                </a:schemeClr>
              </a:solidFill>
            </a:endParaRPr>
          </a:p>
          <a:p>
            <a:pPr algn="r" rtl="1"/>
            <a:r>
              <a:rPr lang="ar-DZ" sz="8000" b="1" dirty="0" smtClean="0">
                <a:solidFill>
                  <a:schemeClr val="tx2">
                    <a:lumMod val="10000"/>
                  </a:schemeClr>
                </a:solidFill>
              </a:rPr>
              <a:t>المطلب الثاني : تحليل العرض والطلب  </a:t>
            </a:r>
          </a:p>
          <a:p>
            <a:pPr algn="r" rtl="1"/>
            <a:r>
              <a:rPr lang="ar-DZ" sz="13800" dirty="0" smtClean="0">
                <a:solidFill>
                  <a:schemeClr val="tx2">
                    <a:lumMod val="10000"/>
                  </a:schemeClr>
                </a:solidFill>
              </a:rPr>
              <a:t>الخاتمة </a:t>
            </a:r>
          </a:p>
          <a:p>
            <a:pPr marL="514350" indent="-514350" algn="r" rtl="1">
              <a:buNone/>
            </a:pPr>
            <a:endParaRPr lang="ar-DZ" sz="8000" dirty="0" smtClean="0"/>
          </a:p>
          <a:p>
            <a:pPr marL="514350" indent="-514350" algn="r" rtl="1"/>
            <a:endParaRPr lang="ar-DZ" sz="8000" dirty="0" smtClean="0"/>
          </a:p>
          <a:p>
            <a:pPr marL="514350" indent="-514350" algn="r" rtl="1"/>
            <a:endParaRPr lang="ar-MA" sz="8000" dirty="0" smtClean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7544" y="-459432"/>
            <a:ext cx="8043890" cy="1388126"/>
          </a:xfrm>
        </p:spPr>
        <p:txBody>
          <a:bodyPr>
            <a:noAutofit/>
          </a:bodyPr>
          <a:lstStyle/>
          <a:p>
            <a:pPr algn="ctr"/>
            <a:r>
              <a:rPr lang="ar-MA" sz="6600" b="1" i="1" dirty="0" smtClean="0"/>
              <a:t>         </a:t>
            </a:r>
            <a:r>
              <a:rPr lang="ar-MA" sz="6600" b="1" i="1" u="sng" dirty="0" smtClean="0"/>
              <a:t>المقدمة</a:t>
            </a:r>
            <a:endParaRPr lang="en-US" sz="6600" b="1" i="1" u="sng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7344816"/>
          </a:xfr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rtl="1">
              <a:buNone/>
            </a:pPr>
            <a:r>
              <a:rPr lang="ar-DZ" b="1" dirty="0" smtClean="0">
                <a:solidFill>
                  <a:schemeClr val="tx2">
                    <a:lumMod val="10000"/>
                  </a:schemeClr>
                </a:solidFill>
              </a:rPr>
              <a:t>تعتبر </a:t>
            </a:r>
            <a:r>
              <a:rPr lang="ar-DZ" b="1" dirty="0" err="1" smtClean="0">
                <a:solidFill>
                  <a:schemeClr val="tx2">
                    <a:lumMod val="10000"/>
                  </a:schemeClr>
                </a:solidFill>
              </a:rPr>
              <a:t>الاوراق</a:t>
            </a:r>
            <a:r>
              <a:rPr lang="ar-DZ" b="1" dirty="0" smtClean="0">
                <a:solidFill>
                  <a:schemeClr val="tx2">
                    <a:lumMod val="10000"/>
                  </a:schemeClr>
                </a:solidFill>
              </a:rPr>
              <a:t>  المالية محور التعامل في السوق المالي وتتركز اغلبها في ورقتين وهما </a:t>
            </a:r>
            <a:r>
              <a:rPr lang="ar-DZ" b="1" dirty="0" err="1" smtClean="0">
                <a:solidFill>
                  <a:schemeClr val="tx2">
                    <a:lumMod val="10000"/>
                  </a:schemeClr>
                </a:solidFill>
              </a:rPr>
              <a:t>الاسهم</a:t>
            </a:r>
            <a:r>
              <a:rPr lang="ar-DZ" b="1" dirty="0" smtClean="0">
                <a:solidFill>
                  <a:schemeClr val="tx2">
                    <a:lumMod val="10000"/>
                  </a:schemeClr>
                </a:solidFill>
              </a:rPr>
              <a:t> و السندات </a:t>
            </a:r>
            <a:r>
              <a:rPr lang="ar-DZ" b="1" dirty="0" err="1" smtClean="0">
                <a:solidFill>
                  <a:schemeClr val="tx2">
                    <a:lumMod val="10000"/>
                  </a:schemeClr>
                </a:solidFill>
              </a:rPr>
              <a:t>كماتعتبر</a:t>
            </a:r>
            <a:r>
              <a:rPr lang="ar-DZ" b="1" dirty="0" smtClean="0">
                <a:solidFill>
                  <a:schemeClr val="tx2">
                    <a:lumMod val="10000"/>
                  </a:schemeClr>
                </a:solidFill>
              </a:rPr>
              <a:t> جزءا مهما من التمويل طويل </a:t>
            </a:r>
            <a:r>
              <a:rPr lang="ar-DZ" b="1" dirty="0" err="1" smtClean="0">
                <a:solidFill>
                  <a:schemeClr val="tx2">
                    <a:lumMod val="10000"/>
                  </a:schemeClr>
                </a:solidFill>
              </a:rPr>
              <a:t>الاجل</a:t>
            </a:r>
            <a:r>
              <a:rPr lang="ar-DZ" b="1" dirty="0" smtClean="0">
                <a:solidFill>
                  <a:schemeClr val="tx2">
                    <a:lumMod val="10000"/>
                  </a:schemeClr>
                </a:solidFill>
              </a:rPr>
              <a:t> في </a:t>
            </a:r>
            <a:r>
              <a:rPr lang="fr-FR" b="1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ar-DZ" b="1" dirty="0" smtClean="0">
                <a:solidFill>
                  <a:schemeClr val="tx2">
                    <a:lumMod val="10000"/>
                  </a:schemeClr>
                </a:solidFill>
              </a:rPr>
              <a:t>المؤسسة حيث يتم تداولها في السوق المالية وفق </a:t>
            </a:r>
            <a:r>
              <a:rPr lang="ar-DZ" b="1" dirty="0" err="1" smtClean="0">
                <a:solidFill>
                  <a:schemeClr val="tx2">
                    <a:lumMod val="10000"/>
                  </a:schemeClr>
                </a:solidFill>
              </a:rPr>
              <a:t>مكانيزمات</a:t>
            </a:r>
            <a:r>
              <a:rPr lang="ar-DZ" b="1" dirty="0" smtClean="0">
                <a:solidFill>
                  <a:schemeClr val="tx2">
                    <a:lumMod val="10000"/>
                  </a:schemeClr>
                </a:solidFill>
              </a:rPr>
              <a:t> العرض </a:t>
            </a:r>
            <a:r>
              <a:rPr lang="ar-DZ" b="1" dirty="0" err="1" smtClean="0">
                <a:solidFill>
                  <a:schemeClr val="tx2">
                    <a:lumMod val="10000"/>
                  </a:schemeClr>
                </a:solidFill>
              </a:rPr>
              <a:t>و</a:t>
            </a:r>
            <a:r>
              <a:rPr lang="ar-DZ" b="1" dirty="0" smtClean="0">
                <a:solidFill>
                  <a:schemeClr val="tx2">
                    <a:lumMod val="10000"/>
                  </a:schemeClr>
                </a:solidFill>
              </a:rPr>
              <a:t> الطلب ومن هنا يمكننا طرح التساؤل التالي : </a:t>
            </a:r>
            <a:r>
              <a:rPr lang="ar-DZ" b="1" dirty="0" err="1" smtClean="0">
                <a:solidFill>
                  <a:schemeClr val="tx2">
                    <a:lumMod val="10000"/>
                  </a:schemeClr>
                </a:solidFill>
              </a:rPr>
              <a:t>ماهي</a:t>
            </a:r>
            <a:r>
              <a:rPr lang="ar-DZ" b="1" dirty="0" smtClean="0">
                <a:solidFill>
                  <a:schemeClr val="tx2">
                    <a:lumMod val="10000"/>
                  </a:schemeClr>
                </a:solidFill>
              </a:rPr>
              <a:t> التقنيات المتخذة في تقييم </a:t>
            </a:r>
            <a:r>
              <a:rPr lang="ar-DZ" b="1" dirty="0" err="1" smtClean="0">
                <a:solidFill>
                  <a:schemeClr val="tx2">
                    <a:lumMod val="10000"/>
                  </a:schemeClr>
                </a:solidFill>
              </a:rPr>
              <a:t>الاسهم</a:t>
            </a:r>
            <a:r>
              <a:rPr lang="ar-DZ" b="1" dirty="0" smtClean="0">
                <a:solidFill>
                  <a:schemeClr val="tx2">
                    <a:lumMod val="10000"/>
                  </a:schemeClr>
                </a:solidFill>
              </a:rPr>
              <a:t> والسندات  لاتخاذ </a:t>
            </a:r>
            <a:r>
              <a:rPr lang="ar-DZ" b="1" dirty="0" err="1" smtClean="0">
                <a:solidFill>
                  <a:schemeClr val="tx2">
                    <a:lumMod val="10000"/>
                  </a:schemeClr>
                </a:solidFill>
              </a:rPr>
              <a:t>قراراستثماري</a:t>
            </a:r>
            <a:r>
              <a:rPr lang="ar-DZ" b="1" dirty="0" smtClean="0">
                <a:solidFill>
                  <a:schemeClr val="tx2">
                    <a:lumMod val="10000"/>
                  </a:schemeClr>
                </a:solidFill>
              </a:rPr>
              <a:t> امثل لها  </a:t>
            </a:r>
            <a:r>
              <a:rPr lang="fr-FR" b="1" dirty="0" smtClean="0">
                <a:solidFill>
                  <a:schemeClr val="tx2">
                    <a:lumMod val="10000"/>
                  </a:schemeClr>
                </a:solidFill>
              </a:rPr>
              <a:t>?</a:t>
            </a:r>
            <a:endParaRPr lang="ar-MA" b="1" dirty="0">
              <a:solidFill>
                <a:schemeClr val="tx2">
                  <a:lumMod val="10000"/>
                </a:schemeClr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ar-DZ" b="1" i="1" u="sng" dirty="0" smtClean="0"/>
              <a:t>المبحث </a:t>
            </a:r>
            <a:r>
              <a:rPr lang="ar-DZ" b="1" i="1" u="sng" dirty="0" err="1" smtClean="0"/>
              <a:t>الاول</a:t>
            </a:r>
            <a:r>
              <a:rPr lang="ar-DZ" b="1" i="1" u="sng" dirty="0" smtClean="0"/>
              <a:t>:</a:t>
            </a:r>
            <a:r>
              <a:rPr lang="ar-DZ" b="1" i="1" u="sng" dirty="0" err="1" smtClean="0"/>
              <a:t>الاسهم</a:t>
            </a:r>
            <a:r>
              <a:rPr lang="ar-DZ" b="1" i="1" u="sng" dirty="0" smtClean="0"/>
              <a:t> والسندات </a:t>
            </a:r>
            <a:r>
              <a:rPr lang="ar-DZ" b="1" i="1" u="sng" dirty="0" err="1" smtClean="0"/>
              <a:t>كادوات</a:t>
            </a:r>
            <a:r>
              <a:rPr lang="ar-DZ" b="1" i="1" u="sng" dirty="0" smtClean="0"/>
              <a:t> للتمويل طويل </a:t>
            </a:r>
            <a:r>
              <a:rPr lang="ar-DZ" b="1" i="1" u="sng" dirty="0" err="1" smtClean="0"/>
              <a:t>الاجل</a:t>
            </a:r>
            <a:r>
              <a:rPr lang="ar-DZ" b="1" i="1" u="sng" dirty="0" smtClean="0"/>
              <a:t>        </a:t>
            </a:r>
            <a:endParaRPr lang="en-US" b="1" i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389120"/>
          </a:xfrm>
        </p:spPr>
        <p:txBody>
          <a:bodyPr>
            <a:normAutofit/>
          </a:bodyPr>
          <a:lstStyle/>
          <a:p>
            <a:pPr marL="2228850" lvl="4" indent="-514350" algn="r" rtl="1">
              <a:buNone/>
            </a:pPr>
            <a:r>
              <a:rPr lang="ar-DZ" sz="3200" b="1" u="sng" dirty="0" smtClean="0">
                <a:solidFill>
                  <a:srgbClr val="C00000"/>
                </a:solidFill>
              </a:rPr>
              <a:t>المطلب </a:t>
            </a:r>
            <a:r>
              <a:rPr lang="ar-DZ" sz="3200" b="1" u="sng" dirty="0" err="1" smtClean="0">
                <a:solidFill>
                  <a:srgbClr val="C00000"/>
                </a:solidFill>
              </a:rPr>
              <a:t>الاول</a:t>
            </a:r>
            <a:r>
              <a:rPr lang="ar-DZ" sz="3200" b="1" u="sng" dirty="0" smtClean="0">
                <a:solidFill>
                  <a:srgbClr val="C00000"/>
                </a:solidFill>
              </a:rPr>
              <a:t>:مفهوم </a:t>
            </a:r>
            <a:r>
              <a:rPr lang="ar-DZ" sz="3200" b="1" u="sng" dirty="0" err="1" smtClean="0">
                <a:solidFill>
                  <a:srgbClr val="C00000"/>
                </a:solidFill>
              </a:rPr>
              <a:t>الاسهم</a:t>
            </a:r>
            <a:r>
              <a:rPr lang="ar-DZ" sz="3200" b="1" u="sng" dirty="0" smtClean="0">
                <a:solidFill>
                  <a:srgbClr val="C00000"/>
                </a:solidFill>
              </a:rPr>
              <a:t> و قيمها </a:t>
            </a:r>
            <a:endParaRPr lang="ar-DZ" sz="2800" b="1" dirty="0" smtClean="0">
              <a:solidFill>
                <a:schemeClr val="tx2">
                  <a:lumMod val="10000"/>
                </a:schemeClr>
              </a:solidFill>
            </a:endParaRPr>
          </a:p>
          <a:p>
            <a:pPr algn="justLow" rtl="1">
              <a:buNone/>
            </a:pPr>
            <a:r>
              <a:rPr lang="ar-DZ" sz="3600" i="1" dirty="0" smtClean="0"/>
              <a:t>السهم ورقة مالية تثبت امتلاك حائزها لجزء من </a:t>
            </a:r>
            <a:r>
              <a:rPr lang="ar-DZ" sz="3600" i="1" dirty="0" err="1" smtClean="0"/>
              <a:t>راس</a:t>
            </a:r>
            <a:r>
              <a:rPr lang="ar-DZ" sz="3600" i="1" dirty="0" smtClean="0"/>
              <a:t> مال المؤسسة التي </a:t>
            </a:r>
            <a:r>
              <a:rPr lang="ar-DZ" sz="3600" i="1" dirty="0" err="1" smtClean="0"/>
              <a:t>اصدرت</a:t>
            </a:r>
            <a:r>
              <a:rPr lang="ar-DZ" sz="3600" i="1" dirty="0" smtClean="0"/>
              <a:t> مع الاستفادة من كل الحقوق وتحمل كل  </a:t>
            </a:r>
            <a:r>
              <a:rPr lang="ar-DZ" sz="3600" i="1" dirty="0" err="1" smtClean="0"/>
              <a:t>الاعباء</a:t>
            </a:r>
            <a:r>
              <a:rPr lang="ar-DZ" sz="3600" i="1" dirty="0" smtClean="0"/>
              <a:t> التي تنتج عن امتلاك هذه الورقة وتنقسم </a:t>
            </a:r>
            <a:r>
              <a:rPr lang="ar-DZ" sz="3600" i="1" dirty="0" err="1" smtClean="0"/>
              <a:t>الاسهم</a:t>
            </a:r>
            <a:r>
              <a:rPr lang="ar-DZ" sz="3600" i="1" dirty="0" smtClean="0"/>
              <a:t> </a:t>
            </a:r>
            <a:r>
              <a:rPr lang="ar-DZ" sz="3600" i="1" dirty="0" err="1" smtClean="0"/>
              <a:t>الى</a:t>
            </a:r>
            <a:r>
              <a:rPr lang="ar-DZ" sz="3600" i="1" dirty="0" smtClean="0"/>
              <a:t> قسمين *</a:t>
            </a:r>
            <a:r>
              <a:rPr lang="ar-DZ" sz="3600" i="1" dirty="0" err="1" smtClean="0"/>
              <a:t>اسهم</a:t>
            </a:r>
            <a:r>
              <a:rPr lang="ar-DZ" sz="3600" i="1" dirty="0" smtClean="0"/>
              <a:t> عادية *</a:t>
            </a:r>
            <a:r>
              <a:rPr lang="ar-DZ" sz="3600" i="1" dirty="0" err="1" smtClean="0"/>
              <a:t>اسهم</a:t>
            </a:r>
            <a:r>
              <a:rPr lang="ar-DZ" sz="3600" i="1" dirty="0" smtClean="0"/>
              <a:t> ممتازة 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b="1" dirty="0" smtClean="0"/>
              <a:t>تعريف السندات               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None/>
            </a:pPr>
            <a:r>
              <a:rPr lang="ar-DZ" sz="3600" dirty="0" smtClean="0"/>
              <a:t> تمثل السندات </a:t>
            </a:r>
            <a:r>
              <a:rPr lang="ar-DZ" sz="3600" dirty="0" err="1" smtClean="0"/>
              <a:t>الاموال</a:t>
            </a:r>
            <a:r>
              <a:rPr lang="ar-DZ" sz="3600" dirty="0" smtClean="0"/>
              <a:t> المقترضة من الجمهور </a:t>
            </a:r>
            <a:r>
              <a:rPr lang="ar-DZ" sz="3600" dirty="0" err="1" smtClean="0"/>
              <a:t>و</a:t>
            </a:r>
            <a:r>
              <a:rPr lang="ar-DZ" sz="3600" dirty="0" smtClean="0"/>
              <a:t> التي تستخدم في التمويل طويل </a:t>
            </a:r>
            <a:r>
              <a:rPr lang="ar-DZ" sz="3600" dirty="0" err="1" smtClean="0"/>
              <a:t>الاجل</a:t>
            </a:r>
            <a:r>
              <a:rPr lang="ar-DZ" sz="3600" dirty="0" smtClean="0"/>
              <a:t> وهذا القرض ينقسم </a:t>
            </a:r>
            <a:r>
              <a:rPr lang="ar-DZ" sz="3600" dirty="0" err="1" smtClean="0"/>
              <a:t>الى</a:t>
            </a:r>
            <a:r>
              <a:rPr lang="ar-DZ" sz="3600" dirty="0" smtClean="0"/>
              <a:t> </a:t>
            </a:r>
            <a:r>
              <a:rPr lang="ar-DZ" sz="3600" dirty="0" err="1" smtClean="0"/>
              <a:t>اجزاء</a:t>
            </a:r>
            <a:r>
              <a:rPr lang="ar-DZ" sz="3600" dirty="0" smtClean="0"/>
              <a:t> </a:t>
            </a:r>
            <a:r>
              <a:rPr lang="ar-DZ" sz="3600" dirty="0" err="1" smtClean="0"/>
              <a:t>او</a:t>
            </a:r>
            <a:r>
              <a:rPr lang="ar-DZ" sz="3600" dirty="0" smtClean="0"/>
              <a:t> حصص صغيرة متساوية في القيمة يطلق على كل حصة اسم سند 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/>
            <a:r>
              <a:rPr lang="ar-DZ" dirty="0" smtClean="0"/>
              <a:t>1 من حيث الضمان *سندات مضمونة *سندات غير مضمونة                          2 من حيث سعر الفائدة *سندات ذات سعر فائدة ثابت *سندات            الصفرية  </a:t>
            </a:r>
          </a:p>
          <a:p>
            <a:pPr algn="r"/>
            <a:r>
              <a:rPr lang="ar-DZ" dirty="0" smtClean="0"/>
              <a:t>3 من حيث الجهة  المصدرة *سندات حكومية *سندات خاصة </a:t>
            </a:r>
          </a:p>
          <a:p>
            <a:pPr algn="r"/>
            <a:r>
              <a:rPr lang="ar-DZ" dirty="0" smtClean="0"/>
              <a:t>4 من حيث القابلية للاستدعاء *سندات القابلة  للاستدعاء *سندات غير قابلة </a:t>
            </a:r>
          </a:p>
          <a:p>
            <a:pPr algn="r" rtl="1">
              <a:buNone/>
            </a:pPr>
            <a:r>
              <a:rPr lang="ar-DZ" dirty="0" smtClean="0"/>
              <a:t> للاستدعاء </a:t>
            </a:r>
          </a:p>
          <a:p>
            <a:pPr algn="r" rtl="1">
              <a:buNone/>
            </a:pPr>
            <a:r>
              <a:rPr lang="ar-DZ" dirty="0" smtClean="0"/>
              <a:t>5 من حيث القابلية للتحويل *السندات القابلة للتحويل *السندات غير قابلة للتحويل </a:t>
            </a:r>
          </a:p>
          <a:p>
            <a:pPr algn="r" rtl="1">
              <a:buNone/>
            </a:pPr>
            <a:r>
              <a:rPr lang="ar-DZ" dirty="0" smtClean="0"/>
              <a:t>6 من حيث الملكية *سند لحامله *سند اسمي </a:t>
            </a:r>
            <a:endParaRPr lang="fr-FR" dirty="0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b="1" dirty="0" err="1" smtClean="0">
                <a:solidFill>
                  <a:srgbClr val="FF0000"/>
                </a:solidFill>
              </a:rPr>
              <a:t>اشكال</a:t>
            </a:r>
            <a:r>
              <a:rPr lang="ar-DZ" b="1" dirty="0" smtClean="0">
                <a:solidFill>
                  <a:srgbClr val="FF0000"/>
                </a:solidFill>
              </a:rPr>
              <a:t> السندات                 </a:t>
            </a:r>
            <a:endParaRPr lang="fr-FR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552" y="1700808"/>
            <a:ext cx="8229600" cy="4389120"/>
          </a:xfrm>
        </p:spPr>
        <p:txBody>
          <a:bodyPr>
            <a:normAutofit/>
          </a:bodyPr>
          <a:lstStyle/>
          <a:p>
            <a:pPr marL="514350" indent="-514350" algn="ctr" rtl="1">
              <a:buFont typeface="Wingdings" pitchFamily="2" charset="2"/>
              <a:buChar char="v"/>
            </a:pPr>
            <a:r>
              <a:rPr lang="ar-DZ" sz="3600" b="1" dirty="0" smtClean="0">
                <a:solidFill>
                  <a:srgbClr val="FF0000"/>
                </a:solidFill>
              </a:rPr>
              <a:t>طريقة شراء </a:t>
            </a:r>
            <a:r>
              <a:rPr lang="ar-DZ" sz="3600" b="1" dirty="0" err="1" smtClean="0">
                <a:solidFill>
                  <a:srgbClr val="FF0000"/>
                </a:solidFill>
              </a:rPr>
              <a:t>و</a:t>
            </a:r>
            <a:r>
              <a:rPr lang="ar-DZ" sz="3600" b="1" dirty="0" smtClean="0">
                <a:solidFill>
                  <a:srgbClr val="FF0000"/>
                </a:solidFill>
              </a:rPr>
              <a:t> بيع </a:t>
            </a:r>
            <a:r>
              <a:rPr lang="ar-DZ" sz="3600" b="1" dirty="0" err="1" smtClean="0">
                <a:solidFill>
                  <a:srgbClr val="FF0000"/>
                </a:solidFill>
              </a:rPr>
              <a:t>الاسهم</a:t>
            </a:r>
            <a:r>
              <a:rPr lang="ar-DZ" sz="3600" b="1" dirty="0" smtClean="0">
                <a:solidFill>
                  <a:srgbClr val="FF0000"/>
                </a:solidFill>
              </a:rPr>
              <a:t> </a:t>
            </a:r>
            <a:endParaRPr lang="ar-DZ" sz="3600" dirty="0" smtClean="0">
              <a:solidFill>
                <a:srgbClr val="FF0000"/>
              </a:solidFill>
            </a:endParaRPr>
          </a:p>
          <a:p>
            <a:pPr marL="514350" indent="-514350" algn="r" rtl="1">
              <a:buNone/>
            </a:pPr>
            <a:r>
              <a:rPr lang="ar-DZ" sz="3600" b="1" dirty="0" smtClean="0"/>
              <a:t>-اختيار طبيعة السيطرة المطبقة </a:t>
            </a:r>
          </a:p>
          <a:p>
            <a:pPr marL="514350" indent="-514350" algn="r" rtl="1">
              <a:buNone/>
            </a:pPr>
            <a:r>
              <a:rPr lang="ar-DZ" sz="3600" b="1" dirty="0" smtClean="0"/>
              <a:t>-تحديد كمية </a:t>
            </a:r>
            <a:r>
              <a:rPr lang="ar-DZ" sz="3600" b="1" dirty="0" err="1" smtClean="0"/>
              <a:t>راس</a:t>
            </a:r>
            <a:r>
              <a:rPr lang="ar-DZ" sz="3600" b="1" dirty="0" smtClean="0"/>
              <a:t> المال</a:t>
            </a:r>
          </a:p>
          <a:p>
            <a:pPr marL="514350" indent="-514350" algn="r" rtl="1">
              <a:buNone/>
            </a:pPr>
            <a:r>
              <a:rPr lang="ar-DZ" sz="3600" b="1" dirty="0" smtClean="0"/>
              <a:t>-اختيار الوسيط </a:t>
            </a:r>
          </a:p>
          <a:p>
            <a:pPr marL="514350" indent="-514350" algn="r" rtl="1">
              <a:buNone/>
            </a:pPr>
            <a:endParaRPr lang="fr-FR" sz="3600" b="1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080120"/>
          </a:xfrm>
        </p:spPr>
        <p:txBody>
          <a:bodyPr>
            <a:normAutofit/>
          </a:bodyPr>
          <a:lstStyle/>
          <a:p>
            <a:pPr algn="ctr"/>
            <a:r>
              <a:rPr lang="ar-DZ" b="1" i="1" u="sng" dirty="0" smtClean="0">
                <a:solidFill>
                  <a:srgbClr val="FF0000"/>
                </a:solidFill>
              </a:rPr>
              <a:t>نموذج </a:t>
            </a:r>
            <a:r>
              <a:rPr lang="ar-DZ" b="1" i="1" u="sng" dirty="0" err="1" smtClean="0">
                <a:solidFill>
                  <a:srgbClr val="FF0000"/>
                </a:solidFill>
              </a:rPr>
              <a:t>جوردن</a:t>
            </a:r>
            <a:r>
              <a:rPr lang="ar-DZ" b="1" i="1" u="sng" dirty="0" smtClean="0">
                <a:solidFill>
                  <a:srgbClr val="FF0000"/>
                </a:solidFill>
              </a:rPr>
              <a:t> </a:t>
            </a:r>
            <a:endParaRPr lang="fr-FR" b="1" i="1" u="sng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158" y="1500174"/>
            <a:ext cx="8429684" cy="505299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r" rtl="1">
              <a:buNone/>
            </a:pPr>
            <a:r>
              <a:rPr lang="ar-DZ" b="1" i="1" dirty="0" smtClean="0"/>
              <a:t>1 معدل </a:t>
            </a:r>
            <a:r>
              <a:rPr lang="ar-DZ" b="1" i="1" dirty="0" err="1" smtClean="0"/>
              <a:t>او</a:t>
            </a:r>
            <a:r>
              <a:rPr lang="ar-DZ" b="1" i="1" dirty="0" smtClean="0"/>
              <a:t> نسبة المقسوم   </a:t>
            </a:r>
          </a:p>
          <a:p>
            <a:pPr algn="r" rtl="1">
              <a:buNone/>
            </a:pPr>
            <a:r>
              <a:rPr lang="ar-DZ" b="1" i="1" dirty="0" smtClean="0"/>
              <a:t>2 معدل العائد المطلوب    </a:t>
            </a:r>
            <a:endParaRPr lang="fr-FR" b="1" i="1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1444</TotalTime>
  <Words>453</Words>
  <Application>Microsoft Office PowerPoint</Application>
  <PresentationFormat>Affichage à l'écran (4:3)</PresentationFormat>
  <Paragraphs>59</Paragraphs>
  <Slides>12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Débit</vt:lpstr>
      <vt:lpstr>Diapositive 1</vt:lpstr>
      <vt:lpstr>Diapositive 2</vt:lpstr>
      <vt:lpstr> خطة البحث </vt:lpstr>
      <vt:lpstr>         المقدمة</vt:lpstr>
      <vt:lpstr>المبحث الاول:الاسهم والسندات كادوات للتمويل طويل الاجل        </vt:lpstr>
      <vt:lpstr>تعريف السندات               </vt:lpstr>
      <vt:lpstr>اشكال السندات                 </vt:lpstr>
      <vt:lpstr>Diapositive 8</vt:lpstr>
      <vt:lpstr>نموذج جوردن </vt:lpstr>
      <vt:lpstr>تحليل العرض و الطلب </vt:lpstr>
      <vt:lpstr>الخاتمة </vt:lpstr>
      <vt:lpstr>شكرا على حسن الاصغاء</vt:lpstr>
    </vt:vector>
  </TitlesOfParts>
  <Company>raid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br</dc:creator>
  <cp:lastModifiedBy>admin</cp:lastModifiedBy>
  <cp:revision>161</cp:revision>
  <dcterms:created xsi:type="dcterms:W3CDTF">2016-11-11T14:33:01Z</dcterms:created>
  <dcterms:modified xsi:type="dcterms:W3CDTF">2018-11-29T16:30:31Z</dcterms:modified>
</cp:coreProperties>
</file>