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5" r:id="rId4"/>
    <p:sldId id="266" r:id="rId5"/>
    <p:sldId id="268" r:id="rId6"/>
    <p:sldId id="267" r:id="rId7"/>
    <p:sldId id="263" r:id="rId8"/>
    <p:sldId id="257" r:id="rId9"/>
    <p:sldId id="258" r:id="rId10"/>
    <p:sldId id="259" r:id="rId11"/>
    <p:sldId id="260" r:id="rId12"/>
    <p:sldId id="261" r:id="rId13"/>
    <p:sldId id="262" r:id="rId14"/>
    <p:sldId id="269" r:id="rId15"/>
    <p:sldId id="270"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0114B27-19F9-4843-818C-3813C8C9FC82}" type="datetimeFigureOut">
              <a:rPr lang="fr-FR" smtClean="0"/>
              <a:pPr/>
              <a:t>09/01/2021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733F89-E514-48B3-AC8E-64BF28912D7B}"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0114B27-19F9-4843-818C-3813C8C9FC82}" type="datetimeFigureOut">
              <a:rPr lang="fr-FR" smtClean="0"/>
              <a:pPr/>
              <a:t>09/01/2021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733F89-E514-48B3-AC8E-64BF28912D7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0114B27-19F9-4843-818C-3813C8C9FC82}" type="datetimeFigureOut">
              <a:rPr lang="fr-FR" smtClean="0"/>
              <a:pPr/>
              <a:t>09/01/2021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733F89-E514-48B3-AC8E-64BF28912D7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0114B27-19F9-4843-818C-3813C8C9FC82}" type="datetimeFigureOut">
              <a:rPr lang="fr-FR" smtClean="0"/>
              <a:pPr/>
              <a:t>09/01/2021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733F89-E514-48B3-AC8E-64BF28912D7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0114B27-19F9-4843-818C-3813C8C9FC82}" type="datetimeFigureOut">
              <a:rPr lang="fr-FR" smtClean="0"/>
              <a:pPr/>
              <a:t>09/01/2021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733F89-E514-48B3-AC8E-64BF28912D7B}"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0114B27-19F9-4843-818C-3813C8C9FC82}" type="datetimeFigureOut">
              <a:rPr lang="fr-FR" smtClean="0"/>
              <a:pPr/>
              <a:t>09/01/2021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733F89-E514-48B3-AC8E-64BF28912D7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0114B27-19F9-4843-818C-3813C8C9FC82}" type="datetimeFigureOut">
              <a:rPr lang="fr-FR" smtClean="0"/>
              <a:pPr/>
              <a:t>09/01/2021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1733F89-E514-48B3-AC8E-64BF28912D7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0114B27-19F9-4843-818C-3813C8C9FC82}" type="datetimeFigureOut">
              <a:rPr lang="fr-FR" smtClean="0"/>
              <a:pPr/>
              <a:t>09/01/2021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1733F89-E514-48B3-AC8E-64BF28912D7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0114B27-19F9-4843-818C-3813C8C9FC82}" type="datetimeFigureOut">
              <a:rPr lang="fr-FR" smtClean="0"/>
              <a:pPr/>
              <a:t>09/01/2021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1733F89-E514-48B3-AC8E-64BF28912D7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0114B27-19F9-4843-818C-3813C8C9FC82}" type="datetimeFigureOut">
              <a:rPr lang="fr-FR" smtClean="0"/>
              <a:pPr/>
              <a:t>09/01/2021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733F89-E514-48B3-AC8E-64BF28912D7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0114B27-19F9-4843-818C-3813C8C9FC82}" type="datetimeFigureOut">
              <a:rPr lang="fr-FR" smtClean="0"/>
              <a:pPr/>
              <a:t>09/01/2021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733F89-E514-48B3-AC8E-64BF28912D7B}"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114B27-19F9-4843-818C-3813C8C9FC82}" type="datetimeFigureOut">
              <a:rPr lang="fr-FR" smtClean="0"/>
              <a:pPr/>
              <a:t>09/01/2021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733F89-E514-48B3-AC8E-64BF28912D7B}"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85852" y="428604"/>
            <a:ext cx="6400800" cy="5786478"/>
          </a:xfrm>
        </p:spPr>
        <p:txBody>
          <a:bodyPr>
            <a:normAutofit/>
          </a:bodyPr>
          <a:lstStyle/>
          <a:p>
            <a:pPr rtl="1"/>
            <a:r>
              <a:rPr lang="fr-FR" dirty="0"/>
              <a:t> </a:t>
            </a:r>
          </a:p>
          <a:p>
            <a:r>
              <a:rPr lang="ar-DZ" b="1" u="sng" dirty="0" smtClean="0">
                <a:solidFill>
                  <a:schemeClr val="tx1"/>
                </a:solidFill>
              </a:rPr>
              <a:t>تعريف الخدمة المصرفية</a:t>
            </a:r>
            <a:endParaRPr lang="fr-FR" b="1" u="sng" dirty="0">
              <a:solidFill>
                <a:schemeClr val="tx1"/>
              </a:solidFill>
            </a:endParaRPr>
          </a:p>
        </p:txBody>
      </p:sp>
      <p:sp>
        <p:nvSpPr>
          <p:cNvPr id="13313" name="Rectangle 1"/>
          <p:cNvSpPr>
            <a:spLocks noChangeArrowheads="1"/>
          </p:cNvSpPr>
          <p:nvPr/>
        </p:nvSpPr>
        <p:spPr bwMode="auto">
          <a:xfrm>
            <a:off x="500034" y="428604"/>
            <a:ext cx="8072494" cy="6771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fr-FR" sz="2000" b="0" i="0" strike="noStrike" cap="none" normalizeH="0" baseline="0" dirty="0" smtClean="0">
              <a:ln>
                <a:noFill/>
              </a:ln>
              <a:solidFill>
                <a:schemeClr val="tx1"/>
              </a:solidFill>
              <a:effectLst/>
              <a:latin typeface="Calibri" pitchFamily="34" charset="0"/>
              <a:ea typeface="Times New Roman" pitchFamily="18" charset="0"/>
              <a:cs typeface="+mj-cs"/>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fr-FR" b="0" i="0" strike="noStrike" cap="none" normalizeH="0" baseline="0" dirty="0" smtClean="0">
              <a:ln>
                <a:noFill/>
              </a:ln>
              <a:solidFill>
                <a:schemeClr val="tx1"/>
              </a:solidFill>
              <a:effectLst/>
              <a:latin typeface="Arial" pitchFamily="34" charset="0"/>
              <a:cs typeface="+mj-cs"/>
            </a:endParaRPr>
          </a:p>
        </p:txBody>
      </p:sp>
      <p:sp>
        <p:nvSpPr>
          <p:cNvPr id="4" name="Rectangle 3"/>
          <p:cNvSpPr/>
          <p:nvPr/>
        </p:nvSpPr>
        <p:spPr>
          <a:xfrm>
            <a:off x="857224" y="1785926"/>
            <a:ext cx="7429552" cy="3816429"/>
          </a:xfrm>
          <a:prstGeom prst="rect">
            <a:avLst/>
          </a:prstGeom>
        </p:spPr>
        <p:txBody>
          <a:bodyPr wrap="square">
            <a:spAutoFit/>
          </a:bodyPr>
          <a:lstStyle/>
          <a:p>
            <a:pPr algn="r" rtl="1"/>
            <a:endParaRPr lang="ar-DZ" b="1" dirty="0" smtClean="0"/>
          </a:p>
          <a:p>
            <a:pPr algn="just" rtl="1"/>
            <a:r>
              <a:rPr lang="ar-SA" sz="3200" b="1" dirty="0" smtClean="0"/>
              <a:t>تعرف بأنها " مجموعة من الأنشطة </a:t>
            </a:r>
            <a:r>
              <a:rPr lang="ar-SA" sz="3200" b="1" dirty="0" err="1" smtClean="0"/>
              <a:t>و</a:t>
            </a:r>
            <a:r>
              <a:rPr lang="ar-SA" sz="3200" b="1" dirty="0" smtClean="0"/>
              <a:t> العمليات ذات المضمون النفعي الكائن في العناصر الملموسة وغير الملموسة والمقدمة من قبل المصرف والتي يدركها المستفيدون من خلال ملامحها وقيمتها النفعية والتي تشكل مصدراً لإشباع حاجاتهم ورغباتهم المالية والائتمانية الحالية والمستقبلية وفي الوقت ذاته مصدراً لأرباح المصرف من خلال العلاقة التبادلية بين الطرفين</a:t>
            </a:r>
            <a:endParaRPr lang="fr-FR"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357158" y="357166"/>
            <a:ext cx="8429684" cy="56015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6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a:t>
            </a:r>
            <a:r>
              <a:rPr kumimoji="0" lang="ar-DZ" sz="16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16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مرحلة </a:t>
            </a:r>
            <a:r>
              <a:rPr kumimoji="0" lang="ar-SA" sz="20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التجديد </a:t>
            </a:r>
            <a:r>
              <a:rPr kumimoji="0" lang="ar-SA" sz="2000" b="1" i="0" u="sng"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والإبتكار</a:t>
            </a:r>
            <a:r>
              <a:rPr kumimoji="0" lang="fr-FR" sz="20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ar-DZ" sz="20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fr-FR" sz="2000" b="1" i="0" u="sng"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بدأت هذه المرحلة في نهاية الستينات حيث </a:t>
            </a:r>
            <a:r>
              <a:rPr kumimoji="0" lang="ar-S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إرتكز</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مفهوم التسويق المصرفي على تطوير </a:t>
            </a:r>
            <a:r>
              <a:rPr kumimoji="0" lang="ar-S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إبتكار</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الخدمات المصرفية الجديدة ،بعد أن </a:t>
            </a:r>
            <a:r>
              <a:rPr kumimoji="0" lang="ar-S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إتضح</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أن النمطية في نشاط المصارف تقف حجر عثرة أمام تلبية </a:t>
            </a:r>
            <a:r>
              <a:rPr kumimoji="0" lang="ar-S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الإحتياجات</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المتجددة والمتنامية للعملاء. ولهذا أصبحت الدعوة لتمييز الخدمات المصرفية ضرورة ملحة إذا ما أرادت المصارف التمتع بميزة تنافسية وبذلك </a:t>
            </a:r>
            <a:r>
              <a:rPr kumimoji="0" lang="ar-S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إتجهت</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إلى الدراسة والبحث المستمرين عن سلوك العميل والحاجات المالية غير المشبعة له بهدف العمل على تقديم وتطوير ما يقابلها من خدمات تؤدي إلى تحقيق أهداف كل من العميل والبنك</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ar-DZ"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endParaRPr lang="ar-DZ" sz="2000" dirty="0">
              <a:latin typeface="Arial" pitchFamily="34" charset="0"/>
              <a:ea typeface="Calibri"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ولذلك شهدت هذه المرحلة قيام البنوك بدراسات تسويقية مكثفة عن سلوك العملاء كان نتيجتها تطوير البنوك للعديد من خدماتها وتقديم خدمات جديدة مثل:خدمات الصرف الآلية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automatic</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teller</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machines) </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وبطاقات </a:t>
            </a:r>
            <a:r>
              <a:rPr kumimoji="0" lang="ar-S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الإئتمان</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credit</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cards</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والتعامل مع البنك عبر الهاتف,وكمثال على ذلك صار مصرف أمريكا يقدم 350 نوعا من الخدمات المصرفية لعملائه</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p>
          <a:p>
            <a:pPr marL="0" marR="0" lvl="0" indent="0" algn="r" defTabSz="914400" rtl="1" eaLnBrk="0" fontAlgn="base" latinLnBrk="0" hangingPunct="0">
              <a:lnSpc>
                <a:spcPct val="100000"/>
              </a:lnSpc>
              <a:spcBef>
                <a:spcPct val="0"/>
              </a:spcBef>
              <a:spcAft>
                <a:spcPct val="0"/>
              </a:spcAft>
              <a:buClrTx/>
              <a:buSzTx/>
              <a:buFontTx/>
              <a:buNone/>
              <a:tabLst/>
            </a:pPr>
            <a:r>
              <a:rPr lang="ar-DZ" sz="2000" dirty="0">
                <a:latin typeface="Times New Roman" pitchFamily="18" charset="0"/>
                <a:ea typeface="Calibri" pitchFamily="34" charset="0"/>
                <a:cs typeface="Times New Roman" pitchFamily="18" charset="0"/>
              </a:rPr>
              <a:t> </a:t>
            </a:r>
            <a:r>
              <a:rPr lang="ar-DZ" sz="2000" dirty="0" smtClean="0">
                <a:latin typeface="Times New Roman" pitchFamily="18" charset="0"/>
                <a:ea typeface="Calibri" pitchFamily="34" charset="0"/>
                <a:cs typeface="Times New Roman" pitchFamily="18" charset="0"/>
              </a:rPr>
              <a:t>    </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غير أنه رغم التجديد والتنويع في الخدمات التي أصبح يقدمها المصرف إلا أنه لم يستطيع أن يكون هو الأحسن والأفضل من بين كل المصارف، سواء تعلق الأمر بدرجة </a:t>
            </a:r>
            <a:r>
              <a:rPr kumimoji="0" lang="ar-S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الإبتكار</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والتنويع أو القدرة على إشباع حاجات كافة العملاء وهذا ما تميزت </a:t>
            </a:r>
            <a:r>
              <a:rPr kumimoji="0" lang="ar-S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به</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المرحلة الرابعة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571472" y="500042"/>
            <a:ext cx="7858180"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20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 </a:t>
            </a:r>
            <a:r>
              <a:rPr kumimoji="0" lang="ar-DZ" sz="20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20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مرحلة التركيز على قطاع محدد من السوق</a:t>
            </a:r>
            <a:r>
              <a:rPr kumimoji="0" lang="fr-FR" sz="20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0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000" b="1" i="0" u="sng"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سادت هذه المرحلة في فترة السبعينات، وفيها </a:t>
            </a:r>
            <a:r>
              <a:rPr kumimoji="0" lang="ar-SA"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إعتمد</a:t>
            </a:r>
            <a:r>
              <a:rPr kumimoji="0" lang="ar-SA"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التسويق المصرفي على محاولة البحث عن مكانة متميزة للمصرف في السوق، وظهرت الحاجة إلى ميزة تنافسية. </a:t>
            </a:r>
            <a:r>
              <a:rPr kumimoji="0" lang="ar-SA"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و</a:t>
            </a:r>
            <a:r>
              <a:rPr kumimoji="0" lang="ar-DZ"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2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استجابة </a:t>
            </a:r>
            <a:r>
              <a:rPr kumimoji="0" lang="ar-SA"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لذلك، </a:t>
            </a:r>
            <a:r>
              <a:rPr kumimoji="0" lang="ar-SA"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اتجهت </a:t>
            </a:r>
            <a:r>
              <a:rPr kumimoji="0" lang="ar-SA"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مصارف كثيرة إلى إعادة التفكير في فلسفتها التسويقية. فبدلا من توجيه الجهود إلى كافة قطاعات السوق بدأ توجه جديد في التسويق المصرفي يتبلور تمثل في تجزئة السوق إلى قطاعات </a:t>
            </a:r>
            <a:r>
              <a:rPr kumimoji="0" lang="ar-SA"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و</a:t>
            </a:r>
            <a:r>
              <a:rPr kumimoji="0" lang="ar-DZ"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اختيار </a:t>
            </a:r>
            <a:r>
              <a:rPr kumimoji="0" lang="ar-SA"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القطاع أو القطاعات السوقية التي يمكن للمصرف أن يخدمها بكفاية عالية</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ar-DZ"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pPr>
            <a:r>
              <a:rPr lang="ar-DZ" sz="2400" dirty="0">
                <a:latin typeface="Times New Roman" pitchFamily="18" charset="0"/>
                <a:ea typeface="Calibri" pitchFamily="34" charset="0"/>
                <a:cs typeface="Times New Roman" pitchFamily="18" charset="0"/>
              </a:rPr>
              <a:t> </a:t>
            </a:r>
            <a:r>
              <a:rPr lang="ar-DZ" sz="2400" dirty="0" smtClean="0">
                <a:latin typeface="Times New Roman" pitchFamily="18" charset="0"/>
                <a:ea typeface="Calibri" pitchFamily="34" charset="0"/>
                <a:cs typeface="Times New Roman" pitchFamily="18" charset="0"/>
              </a:rPr>
              <a:t>   </a:t>
            </a:r>
            <a:r>
              <a:rPr kumimoji="0" lang="ar-SA"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ولعل مفهوم </a:t>
            </a:r>
            <a:r>
              <a:rPr kumimoji="0" lang="ar-SA"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التموقع</a:t>
            </a:r>
            <a:r>
              <a:rPr kumimoji="0" lang="ar-SA"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في التسويق خلال هذه المرحلة لم يعد يقتصر فقط على محاولة خلق صورة ذهنية عن المصرف لدى الزبائن، بل تعداها إلى ضرورة نحت هذه الصورة وترسيخها في أذهان العملاء</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ar-DZ"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pPr>
            <a:r>
              <a:rPr lang="ar-DZ" sz="2400" dirty="0">
                <a:latin typeface="Times New Roman" pitchFamily="18" charset="0"/>
                <a:ea typeface="Calibri" pitchFamily="34" charset="0"/>
                <a:cs typeface="Times New Roman" pitchFamily="18" charset="0"/>
              </a:rPr>
              <a:t> </a:t>
            </a:r>
            <a:r>
              <a:rPr lang="ar-DZ" sz="2400" dirty="0" smtClean="0">
                <a:latin typeface="Times New Roman" pitchFamily="18" charset="0"/>
                <a:ea typeface="Calibri" pitchFamily="34" charset="0"/>
                <a:cs typeface="Times New Roman" pitchFamily="18" charset="0"/>
              </a:rPr>
              <a:t>   </a:t>
            </a:r>
            <a:r>
              <a:rPr kumimoji="0" lang="ar-SA"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وكان ذلك </a:t>
            </a:r>
            <a:r>
              <a:rPr kumimoji="0" lang="ar-SA"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انطلاقا </a:t>
            </a:r>
            <a:r>
              <a:rPr kumimoji="0" lang="ar-SA"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من </a:t>
            </a:r>
            <a:r>
              <a:rPr kumimoji="0" lang="ar-SA"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استخدامها </a:t>
            </a:r>
            <a:r>
              <a:rPr kumimoji="0" lang="ar-SA"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لشعارات أو رموز خاصة </a:t>
            </a:r>
            <a:r>
              <a:rPr kumimoji="0" lang="ar-SA"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بها</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(logo.</a:t>
            </a:r>
            <a:r>
              <a:rPr kumimoji="0" lang="ar-SA"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كما أن </a:t>
            </a:r>
            <a:r>
              <a:rPr kumimoji="0" lang="ar-SA"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اختيار </a:t>
            </a:r>
            <a:r>
              <a:rPr kumimoji="0" lang="ar-SA"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الشعار من طرف هذا المصرف أو ذاك لم يكن عشوائيا، بل كان له من الأهمية </a:t>
            </a:r>
            <a:r>
              <a:rPr kumimoji="0" lang="ar-SA"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ما</a:t>
            </a:r>
            <a:r>
              <a:rPr kumimoji="0" lang="ar-DZ"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يجعله </a:t>
            </a:r>
            <a:r>
              <a:rPr kumimoji="0" lang="ar-SA"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مرتبطا منطقيا بنوع الخدمات التي يقدمها المصرف، والأسلوب الذي يعتمده لتميزه عن كافة المصارف الأخرى كشعار الأسد" بالنسبة لمصرف</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credit</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lyonnais)</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642910" y="500042"/>
            <a:ext cx="785818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20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 </a:t>
            </a:r>
            <a:r>
              <a:rPr kumimoji="0" lang="ar-DZ" sz="20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20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مرحلة نظم التسويق</a:t>
            </a:r>
            <a:r>
              <a:rPr kumimoji="0" lang="fr-FR" sz="20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000" b="1" i="0" u="sng"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ar-DZ"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pPr>
            <a:r>
              <a:rPr lang="ar-DZ" sz="2000" dirty="0">
                <a:latin typeface="Times New Roman" pitchFamily="18" charset="0"/>
                <a:ea typeface="Calibri" pitchFamily="34" charset="0"/>
                <a:cs typeface="Times New Roman" pitchFamily="18" charset="0"/>
              </a:rPr>
              <a:t> </a:t>
            </a:r>
            <a:r>
              <a:rPr lang="ar-DZ" sz="2000" dirty="0" smtClean="0">
                <a:latin typeface="Times New Roman" pitchFamily="18" charset="0"/>
                <a:ea typeface="Calibri" pitchFamily="34" charset="0"/>
                <a:cs typeface="Times New Roman" pitchFamily="18" charset="0"/>
              </a:rPr>
              <a:t>   </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مع تزايد اهتمام البنوك بالتسويق على </a:t>
            </a:r>
            <a:r>
              <a:rPr kumimoji="0" lang="ar-S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إعتبار</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أنه عامل أساسي في تحقيق </a:t>
            </a:r>
            <a:r>
              <a:rPr kumimoji="0" lang="ar-S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الإستقرار</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والنمو في ظل الظروف البيئية المتغيرة التي تعمل فيها البنوك، دخل التسويق المصرفي مرحلة ممارسة النشاط التسويقي في إطار أنظمة متخصصة ومتكاملة تعتمد على التحليل والتخطيط والرقابة حيث أدركت إدارة المصرف بأن الأداء المصرفي الفعال يجب أن يخضع لقدر من التخطيط العلمي والواعي. ومن هذا المنطلق بدأ </a:t>
            </a:r>
            <a:r>
              <a:rPr kumimoji="0" lang="ar-S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إهتمام</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البنوك بإعداد وتطوير أنظمة بحوث التسويق والمعلومات التسويقية وتدعيم أنظمة </a:t>
            </a:r>
            <a:r>
              <a:rPr kumimoji="0" lang="ar-S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الإتصالات</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التسويقية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ar-DZ"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pPr>
            <a:r>
              <a:rPr lang="ar-DZ" sz="2000" dirty="0">
                <a:latin typeface="Times New Roman" pitchFamily="18" charset="0"/>
                <a:ea typeface="Calibri" pitchFamily="34" charset="0"/>
                <a:cs typeface="Times New Roman" pitchFamily="18" charset="0"/>
              </a:rPr>
              <a:t> </a:t>
            </a:r>
            <a:r>
              <a:rPr lang="ar-DZ" sz="2000" dirty="0" smtClean="0">
                <a:latin typeface="Times New Roman" pitchFamily="18" charset="0"/>
                <a:ea typeface="Calibri" pitchFamily="34" charset="0"/>
                <a:cs typeface="Times New Roman" pitchFamily="18" charset="0"/>
              </a:rPr>
              <a:t>   </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كما بدأ </a:t>
            </a:r>
            <a:r>
              <a:rPr kumimoji="0" lang="ar-S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إهتمام</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البنوك بتطوير أنظمة التخطيط وإعداد خطط تسويقية متنوعة (قصيرة ومتوسطة الأجل) لكل مجالات النشاط المصرفي، هذا فضلا عن تطوير أنظمة وأساليب الرقابة على مدى تحقيق البنك لأهدافه وبالكيفية المطلوبة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ar-DZ"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pPr>
            <a:r>
              <a:rPr lang="ar-DZ" sz="2000" dirty="0">
                <a:latin typeface="Times New Roman" pitchFamily="18" charset="0"/>
                <a:ea typeface="Calibri" pitchFamily="34" charset="0"/>
                <a:cs typeface="Times New Roman" pitchFamily="18" charset="0"/>
              </a:rPr>
              <a:t> </a:t>
            </a:r>
            <a:r>
              <a:rPr lang="ar-DZ" sz="2000" dirty="0" smtClean="0">
                <a:latin typeface="Times New Roman" pitchFamily="18" charset="0"/>
                <a:ea typeface="Calibri" pitchFamily="34" charset="0"/>
                <a:cs typeface="Times New Roman" pitchFamily="18" charset="0"/>
              </a:rPr>
              <a:t>   </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وفي هذه المرحلة بدأ اهتمام البنوك يأخذ بمبادئ ومقومات المفهوم الحديث للتسويق، </a:t>
            </a:r>
            <a:r>
              <a:rPr kumimoji="0" lang="ar-S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و</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قد ساعد على ذلك التطور الذي حدث في الفكر التسويقي بشكل عام والنتائج التي حققتها المؤسسات التي تعتنق هذا المفهوم بشكل خاص</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642910" y="500042"/>
            <a:ext cx="785818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20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6- </a:t>
            </a:r>
            <a:r>
              <a:rPr kumimoji="0" lang="ar-DZ" sz="20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20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مرحلة المفهوم الاجتماعي للتسويق</a:t>
            </a:r>
            <a:r>
              <a:rPr kumimoji="0" lang="ar-DZ" sz="20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0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ar-DZ" sz="20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fr-FR" sz="2000" b="1" i="0" u="sng"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تمثل هذه المرحلة أحدث المراحل في تطور التسويق المصرفي حيث كانت نتيجة طبيعية لنمو حركة حماية المستهلك والحركات الاجتماعية الأخرى حيث يقوم هذا المفهوم على ضرورة أخذ المصلحة العامة للمجتمع إلى جانب مصلحة العميل الفرد أو المؤسسة، وينعكس تطبيق المصارف لهذه المرحلة على عدة نواحي أهمها ما يل</a:t>
            </a:r>
            <a:r>
              <a:rPr kumimoji="0" lang="ar-DZ"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ي</a:t>
            </a:r>
            <a:r>
              <a:rPr kumimoji="0" lang="ar-DZ" sz="20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ar-DZ"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r" defTabSz="914400" rtl="1" eaLnBrk="0" fontAlgn="base" latinLnBrk="0" hangingPunct="0">
              <a:lnSpc>
                <a:spcPct val="100000"/>
              </a:lnSpc>
              <a:spcBef>
                <a:spcPct val="0"/>
              </a:spcBef>
              <a:spcAft>
                <a:spcPct val="0"/>
              </a:spcAft>
              <a:buClrTx/>
              <a:buSzTx/>
              <a:buFontTx/>
              <a:buAutoNum type="arabic1Minus"/>
              <a:tabLst/>
            </a:pP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تمويل مشروعات الأعمال وتوجيه الاستثمارات للمجالات المساهمة بدرجة أكبر في تحسين الظروف المعيشية لأفراد المجتمع</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ar-DZ"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457200" marR="0" lvl="0" indent="-457200" algn="r" defTabSz="914400" rtl="1" eaLnBrk="0" fontAlgn="base" latinLnBrk="0" hangingPunct="0">
              <a:lnSpc>
                <a:spcPct val="100000"/>
              </a:lnSpc>
              <a:spcBef>
                <a:spcPct val="0"/>
              </a:spcBef>
              <a:spcAft>
                <a:spcPct val="0"/>
              </a:spcAft>
              <a:buClrTx/>
              <a:buSzTx/>
              <a:tabLst/>
            </a:pP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ب- تأكيد أهمية مساعدة العملاء على </a:t>
            </a:r>
            <a:r>
              <a:rPr kumimoji="0" lang="ar-S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إتخاذ</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قراراتهم المالية والاستثمارية التي تؤدي إلى تحقيق مصالحهم ومصالح المجتمع</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ar-DZ"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ج- تحقيق المصرف لأهداف زبائنه، عامل أساسي في تحقيق المصرف لأهدافه وذلك من خلال </a:t>
            </a:r>
            <a:r>
              <a:rPr kumimoji="0" lang="ar-SA"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إهتمامه</a:t>
            </a:r>
            <a:r>
              <a:rPr kumimoji="0" lang="ar-SA"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بتقييم ودراسة درجة رضا العملاء عن خدماته</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54692"/>
          </a:xfrm>
        </p:spPr>
        <p:txBody>
          <a:bodyPr>
            <a:normAutofit fontScale="90000"/>
          </a:bodyPr>
          <a:lstStyle/>
          <a:p>
            <a:pPr algn="r" rtl="1"/>
            <a:r>
              <a:rPr lang="ar-SA" sz="3200" dirty="0" smtClean="0"/>
              <a:t> </a:t>
            </a:r>
            <a:r>
              <a:rPr lang="ar-DZ" sz="3200" b="1" u="sng" dirty="0" smtClean="0"/>
              <a:t>أهداف التسويق المصرفي : </a:t>
            </a:r>
            <a:br>
              <a:rPr lang="ar-DZ" sz="3200" b="1" u="sng" dirty="0" smtClean="0"/>
            </a:br>
            <a:r>
              <a:rPr lang="ar-DZ" sz="3200" dirty="0" smtClean="0"/>
              <a:t/>
            </a:r>
            <a:br>
              <a:rPr lang="ar-DZ" sz="3200" dirty="0" smtClean="0"/>
            </a:br>
            <a:r>
              <a:rPr lang="ar-DZ" sz="3200" dirty="0" smtClean="0"/>
              <a:t>1- </a:t>
            </a:r>
            <a:r>
              <a:rPr lang="ar-SA" sz="3200" dirty="0" smtClean="0"/>
              <a:t>رفع الوعي والثقافة المصرفية خصوصا لدى موظفي المصرف </a:t>
            </a:r>
            <a:r>
              <a:rPr lang="ar-DZ" sz="3200" dirty="0" smtClean="0"/>
              <a:t/>
            </a:r>
            <a:br>
              <a:rPr lang="ar-DZ" sz="3200" dirty="0" smtClean="0"/>
            </a:br>
            <a:r>
              <a:rPr lang="ar-SA" sz="3200" dirty="0" smtClean="0"/>
              <a:t/>
            </a:r>
            <a:br>
              <a:rPr lang="ar-SA" sz="3200" dirty="0" smtClean="0"/>
            </a:br>
            <a:r>
              <a:rPr lang="ar-SA" sz="3200" dirty="0" smtClean="0"/>
              <a:t>2- المساهمة في عملية التجديد </a:t>
            </a:r>
            <a:r>
              <a:rPr lang="ar-SA" sz="3200" dirty="0" err="1" smtClean="0"/>
              <a:t>و</a:t>
            </a:r>
            <a:r>
              <a:rPr lang="ar-SA" sz="3200" dirty="0" smtClean="0"/>
              <a:t> التطوير المصرفي </a:t>
            </a:r>
            <a:r>
              <a:rPr lang="ar-SA" sz="3200" dirty="0" err="1" smtClean="0"/>
              <a:t>و</a:t>
            </a:r>
            <a:r>
              <a:rPr lang="ar-SA" sz="3200" dirty="0" smtClean="0"/>
              <a:t> المال</a:t>
            </a:r>
            <a:r>
              <a:rPr lang="ar-DZ" sz="3200" dirty="0" smtClean="0"/>
              <a:t/>
            </a:r>
            <a:br>
              <a:rPr lang="ar-DZ" sz="3200" dirty="0" smtClean="0"/>
            </a:br>
            <a:r>
              <a:rPr lang="ar-DZ" sz="3200" dirty="0" smtClean="0"/>
              <a:t/>
            </a:r>
            <a:br>
              <a:rPr lang="ar-DZ" sz="3200" dirty="0" smtClean="0"/>
            </a:br>
            <a:r>
              <a:rPr lang="ar-SA" sz="3200" dirty="0" smtClean="0"/>
              <a:t> 3- تحقيق الأهداف المالية للمصرف والمتمثلة في</a:t>
            </a:r>
            <a:r>
              <a:rPr lang="en-US" sz="3200" dirty="0" smtClean="0"/>
              <a:t/>
            </a:r>
            <a:br>
              <a:rPr lang="en-US" sz="3200" dirty="0" smtClean="0"/>
            </a:br>
            <a:r>
              <a:rPr lang="ar-SA" sz="3200" dirty="0" smtClean="0"/>
              <a:t> السيولة والربحية والآمان.</a:t>
            </a:r>
            <a:r>
              <a:rPr lang="ar-DZ" sz="3200" dirty="0" smtClean="0"/>
              <a:t/>
            </a:r>
            <a:br>
              <a:rPr lang="ar-DZ" sz="3200" dirty="0" smtClean="0"/>
            </a:br>
            <a:r>
              <a:rPr lang="en-US" sz="3200" dirty="0" smtClean="0"/>
              <a:t/>
            </a:r>
            <a:br>
              <a:rPr lang="en-US" sz="3200" dirty="0" smtClean="0"/>
            </a:br>
            <a:r>
              <a:rPr lang="ar-SA" sz="3200" dirty="0" smtClean="0"/>
              <a:t>4- دراسة السوق للتعرف على رغبات واحتياجات العملاء الحالية والمستقبلية</a:t>
            </a:r>
            <a:r>
              <a:rPr lang="en-US" sz="3200" dirty="0" smtClean="0"/>
              <a:t> </a:t>
            </a:r>
            <a:br>
              <a:rPr lang="en-US" sz="3200" dirty="0" smtClean="0"/>
            </a:br>
            <a:endParaRPr lang="fr-FR" sz="3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226196"/>
          </a:xfrm>
        </p:spPr>
        <p:txBody>
          <a:bodyPr>
            <a:normAutofit fontScale="90000"/>
          </a:bodyPr>
          <a:lstStyle/>
          <a:p>
            <a:pPr lvl="0" algn="r" rtl="1"/>
            <a:r>
              <a:rPr lang="ar-DZ" sz="2000" b="1" dirty="0" smtClean="0"/>
              <a:t>-</a:t>
            </a:r>
            <a:r>
              <a:rPr lang="ar-DZ" sz="2000" b="1" u="sng" dirty="0" smtClean="0"/>
              <a:t/>
            </a:r>
            <a:br>
              <a:rPr lang="ar-DZ" sz="2000" b="1" u="sng" dirty="0" smtClean="0"/>
            </a:br>
            <a:r>
              <a:rPr lang="ar-DZ" sz="2000" b="1" u="sng" dirty="0" smtClean="0"/>
              <a:t/>
            </a:r>
            <a:br>
              <a:rPr lang="ar-DZ" sz="2000" b="1" u="sng" dirty="0" smtClean="0"/>
            </a:br>
            <a:r>
              <a:rPr lang="ar-DZ" sz="2200" b="1" u="sng" dirty="0" smtClean="0"/>
              <a:t/>
            </a:r>
            <a:br>
              <a:rPr lang="ar-DZ" sz="2200" b="1" u="sng" dirty="0" smtClean="0"/>
            </a:br>
            <a:r>
              <a:rPr lang="ar-SA" sz="3100" b="1" u="sng" dirty="0" smtClean="0"/>
              <a:t> تسويق الخدمات المصرفية يعتمد على مجموعة من الخطوات </a:t>
            </a:r>
            <a:r>
              <a:rPr lang="ar-DZ" sz="3100" b="1" u="sng" dirty="0" smtClean="0"/>
              <a:t>:</a:t>
            </a:r>
            <a:r>
              <a:rPr lang="ar-DZ" sz="3100" b="1" dirty="0" smtClean="0"/>
              <a:t/>
            </a:r>
            <a:br>
              <a:rPr lang="ar-DZ" sz="3100" b="1" dirty="0" smtClean="0"/>
            </a:br>
            <a:r>
              <a:rPr lang="ar-DZ" sz="3100" b="1" dirty="0" smtClean="0"/>
              <a:t/>
            </a:r>
            <a:br>
              <a:rPr lang="ar-DZ" sz="3100" b="1" dirty="0" smtClean="0"/>
            </a:br>
            <a:r>
              <a:rPr lang="ar-DZ" sz="3100" b="1" dirty="0" smtClean="0"/>
              <a:t> 1- </a:t>
            </a:r>
            <a:r>
              <a:rPr lang="ar-SA" sz="3100" b="1" dirty="0" smtClean="0">
                <a:cs typeface="+mn-cs"/>
              </a:rPr>
              <a:t>دراسة الأسواق المصرفية وتحليلها بهدف تحديد الأسواق الأكثر ربحية .</a:t>
            </a:r>
            <a:r>
              <a:rPr lang="en-US" sz="3100" b="1" dirty="0" smtClean="0">
                <a:cs typeface="+mn-cs"/>
              </a:rPr>
              <a:t/>
            </a:r>
            <a:br>
              <a:rPr lang="en-US" sz="3100" b="1" dirty="0" smtClean="0">
                <a:cs typeface="+mn-cs"/>
              </a:rPr>
            </a:br>
            <a:r>
              <a:rPr lang="ar-DZ" sz="3100" b="1" dirty="0" smtClean="0">
                <a:cs typeface="+mn-cs"/>
              </a:rPr>
              <a:t>2- </a:t>
            </a:r>
            <a:r>
              <a:rPr lang="ar-SA" sz="3100" b="1" dirty="0" smtClean="0">
                <a:cs typeface="+mn-cs"/>
              </a:rPr>
              <a:t>العمل على إنتاج الخدمات المصرفية التي تلبي تلك الاحتياجات  عن طريق تطور خدمات مصرفية أو ابتكار الجديد منها . </a:t>
            </a:r>
            <a:r>
              <a:rPr lang="ar-DZ" sz="3100" b="1" dirty="0" smtClean="0">
                <a:cs typeface="+mn-cs"/>
              </a:rPr>
              <a:t/>
            </a:r>
            <a:br>
              <a:rPr lang="ar-DZ" sz="3100" b="1" dirty="0" smtClean="0">
                <a:cs typeface="+mn-cs"/>
              </a:rPr>
            </a:br>
            <a:r>
              <a:rPr lang="en-US" sz="3100" b="1" dirty="0" smtClean="0">
                <a:cs typeface="+mn-cs"/>
              </a:rPr>
              <a:t/>
            </a:r>
            <a:br>
              <a:rPr lang="en-US" sz="3100" b="1" dirty="0" smtClean="0">
                <a:cs typeface="+mn-cs"/>
              </a:rPr>
            </a:br>
            <a:r>
              <a:rPr lang="ar-DZ" sz="3100" b="1" smtClean="0">
                <a:cs typeface="+mn-cs"/>
              </a:rPr>
              <a:t>3- </a:t>
            </a:r>
            <a:r>
              <a:rPr lang="ar-SA" sz="3100" b="1" dirty="0" smtClean="0">
                <a:cs typeface="+mn-cs"/>
              </a:rPr>
              <a:t>العمل على خلق البرنامج التسويقي الملائم لتسويق الخدمات المصرفية المتطورة أو المبتكرة بالاعتماد على عناصر المزيج التسويقي وما تنطوي عليه هذه العناصر من أنشطة </a:t>
            </a:r>
            <a:r>
              <a:rPr lang="ar-SA" sz="3100" b="1" dirty="0" err="1" smtClean="0">
                <a:cs typeface="+mn-cs"/>
              </a:rPr>
              <a:t>و</a:t>
            </a:r>
            <a:r>
              <a:rPr lang="ar-DZ" sz="3100" b="1" dirty="0" smtClean="0">
                <a:cs typeface="+mn-cs"/>
              </a:rPr>
              <a:t> </a:t>
            </a:r>
            <a:r>
              <a:rPr lang="ar-SA" sz="3100" b="1" dirty="0" smtClean="0">
                <a:cs typeface="+mn-cs"/>
              </a:rPr>
              <a:t>أساليب الطريقة التي تحقق أرباحا للمصرف . </a:t>
            </a:r>
            <a:r>
              <a:rPr lang="ar-DZ" sz="2400" b="1" dirty="0" smtClean="0">
                <a:cs typeface="+mn-cs"/>
              </a:rPr>
              <a:t/>
            </a:r>
            <a:br>
              <a:rPr lang="ar-DZ" sz="2400" b="1" dirty="0" smtClean="0">
                <a:cs typeface="+mn-cs"/>
              </a:rPr>
            </a:br>
            <a:r>
              <a:rPr lang="ar-DZ" sz="2400" b="1" dirty="0" smtClean="0">
                <a:cs typeface="+mn-cs"/>
              </a:rPr>
              <a:t/>
            </a:r>
            <a:br>
              <a:rPr lang="ar-DZ" sz="2400" b="1" dirty="0" smtClean="0">
                <a:cs typeface="+mn-cs"/>
              </a:rPr>
            </a:br>
            <a:r>
              <a:rPr lang="en-US" b="1" dirty="0" smtClean="0"/>
              <a:t/>
            </a:r>
            <a:br>
              <a:rPr lang="en-US" b="1" dirty="0" smtClean="0"/>
            </a:br>
            <a:endParaRPr lang="en-U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14414" y="428604"/>
            <a:ext cx="6400800" cy="1071570"/>
          </a:xfrm>
        </p:spPr>
        <p:txBody>
          <a:bodyPr>
            <a:normAutofit fontScale="92500" lnSpcReduction="10000"/>
          </a:bodyPr>
          <a:lstStyle/>
          <a:p>
            <a:pPr rtl="1"/>
            <a:r>
              <a:rPr lang="fr-FR" dirty="0"/>
              <a:t> </a:t>
            </a:r>
          </a:p>
          <a:p>
            <a:r>
              <a:rPr lang="ar-DZ" b="1" u="sng" dirty="0" smtClean="0">
                <a:solidFill>
                  <a:schemeClr val="tx1"/>
                </a:solidFill>
              </a:rPr>
              <a:t>خصائص الخدمات المصرفية </a:t>
            </a:r>
            <a:endParaRPr lang="fr-FR" b="1" u="sng" dirty="0">
              <a:solidFill>
                <a:schemeClr val="tx1"/>
              </a:solidFill>
            </a:endParaRPr>
          </a:p>
        </p:txBody>
      </p:sp>
      <p:sp>
        <p:nvSpPr>
          <p:cNvPr id="4" name="Rectangle 3"/>
          <p:cNvSpPr/>
          <p:nvPr/>
        </p:nvSpPr>
        <p:spPr>
          <a:xfrm>
            <a:off x="571472" y="1714488"/>
            <a:ext cx="7429552" cy="4219617"/>
          </a:xfrm>
          <a:prstGeom prst="rect">
            <a:avLst/>
          </a:prstGeom>
        </p:spPr>
        <p:txBody>
          <a:bodyPr wrap="square">
            <a:spAutoFit/>
          </a:bodyPr>
          <a:lstStyle/>
          <a:p>
            <a:pPr marL="609600" indent="-609600" algn="r" rtl="1">
              <a:lnSpc>
                <a:spcPct val="90000"/>
              </a:lnSpc>
              <a:buFontTx/>
              <a:buAutoNum type="arabicPeriod"/>
            </a:pPr>
            <a:endParaRPr lang="ar-DZ" dirty="0" smtClean="0"/>
          </a:p>
          <a:p>
            <a:pPr marL="609600" indent="-609600" algn="just" rtl="1">
              <a:lnSpc>
                <a:spcPct val="90000"/>
              </a:lnSpc>
              <a:buFontTx/>
              <a:buAutoNum type="arabicPeriod"/>
            </a:pPr>
            <a:r>
              <a:rPr lang="ar-SA" sz="2800" b="1" dirty="0" smtClean="0"/>
              <a:t>منتجات غير ملموسة : </a:t>
            </a:r>
            <a:r>
              <a:rPr lang="ar-SA" sz="2800" dirty="0" smtClean="0"/>
              <a:t>تتصف الخدمات المصرفية بأنها غير ملموسة حيث أنها لا تشغل حيزاً من الفراغ </a:t>
            </a:r>
            <a:r>
              <a:rPr lang="ar-SA" sz="2800" b="1" dirty="0" smtClean="0"/>
              <a:t>.</a:t>
            </a:r>
            <a:endParaRPr lang="ar-DZ" sz="2800" b="1" dirty="0" smtClean="0"/>
          </a:p>
          <a:p>
            <a:pPr marL="609600" indent="-609600" algn="just" rtl="1">
              <a:lnSpc>
                <a:spcPct val="90000"/>
              </a:lnSpc>
            </a:pPr>
            <a:endParaRPr lang="ar-SA" sz="2800" b="1" dirty="0" smtClean="0"/>
          </a:p>
          <a:p>
            <a:pPr marL="609600" indent="-609600" algn="just" rtl="1">
              <a:lnSpc>
                <a:spcPct val="90000"/>
              </a:lnSpc>
              <a:buFontTx/>
              <a:buAutoNum type="arabicPeriod"/>
            </a:pPr>
            <a:r>
              <a:rPr lang="ar-SA" sz="2800" b="1" dirty="0" smtClean="0"/>
              <a:t>تكامل الخدمة المصرفية (التلازم): </a:t>
            </a:r>
            <a:r>
              <a:rPr lang="ar-SA" sz="2800" dirty="0" smtClean="0"/>
              <a:t>من خصائص الخدمة أنها تتميز بعدم إمكانية الفصل بين إنتاجها </a:t>
            </a:r>
            <a:r>
              <a:rPr lang="ar-SA" sz="2800" dirty="0" err="1" smtClean="0"/>
              <a:t>و</a:t>
            </a:r>
            <a:r>
              <a:rPr lang="ar-SA" sz="2800" dirty="0" smtClean="0"/>
              <a:t> توزيعها بمعنى أنه لا يمكن إنتاج الخدمة </a:t>
            </a:r>
            <a:r>
              <a:rPr lang="ar-SA" sz="2800" dirty="0" err="1" smtClean="0"/>
              <a:t>و</a:t>
            </a:r>
            <a:r>
              <a:rPr lang="ar-SA" sz="2800" dirty="0" smtClean="0"/>
              <a:t> تخزينها ومن ثم بيعها</a:t>
            </a:r>
            <a:r>
              <a:rPr lang="en-US" sz="2800" b="1" dirty="0" smtClean="0"/>
              <a:t> </a:t>
            </a:r>
            <a:r>
              <a:rPr lang="ar-SA" sz="2800" b="1" dirty="0" smtClean="0"/>
              <a:t>.</a:t>
            </a:r>
            <a:endParaRPr lang="ar-DZ" sz="2800" b="1" dirty="0" smtClean="0"/>
          </a:p>
          <a:p>
            <a:pPr marL="609600" indent="-609600" algn="just" rtl="1">
              <a:lnSpc>
                <a:spcPct val="90000"/>
              </a:lnSpc>
            </a:pPr>
            <a:endParaRPr lang="ar-SA" sz="2800" b="1" dirty="0" smtClean="0"/>
          </a:p>
          <a:p>
            <a:pPr marL="609600" indent="-609600" algn="just" rtl="1">
              <a:lnSpc>
                <a:spcPct val="90000"/>
              </a:lnSpc>
              <a:buFontTx/>
              <a:buAutoNum type="arabicPeriod"/>
            </a:pPr>
            <a:r>
              <a:rPr lang="ar-DZ" sz="2800" b="1" dirty="0" err="1" smtClean="0"/>
              <a:t>ال</a:t>
            </a:r>
            <a:r>
              <a:rPr lang="ar-SA" sz="2800" b="1" dirty="0" smtClean="0"/>
              <a:t>اعتمادها على نظام التسويق الفردي </a:t>
            </a:r>
            <a:r>
              <a:rPr lang="ar-SA" sz="2800" b="1" dirty="0" err="1" smtClean="0"/>
              <a:t>و</a:t>
            </a:r>
            <a:r>
              <a:rPr lang="ar-SA" sz="2800" b="1" dirty="0" smtClean="0"/>
              <a:t> المباشر</a:t>
            </a:r>
            <a:r>
              <a:rPr lang="ar-DZ" sz="2800" b="1" dirty="0" smtClean="0"/>
              <a:t>:</a:t>
            </a:r>
            <a:r>
              <a:rPr lang="ar-SA" sz="2800" b="1" dirty="0" smtClean="0"/>
              <a:t> </a:t>
            </a:r>
            <a:r>
              <a:rPr lang="ar-SA" sz="2800" dirty="0" smtClean="0"/>
              <a:t>من خلال شبكة الفروع بمعنى أن بيع الخدمة المصرفية يعتمد على العلاقات الشخصية بين الموظف والمصرف </a:t>
            </a:r>
            <a:endParaRPr lang="fr-FR"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69006"/>
          </a:xfrm>
        </p:spPr>
        <p:txBody>
          <a:bodyPr>
            <a:normAutofit fontScale="90000"/>
          </a:bodyPr>
          <a:lstStyle/>
          <a:p>
            <a:pPr marL="609600" indent="-609600" algn="r" rtl="1">
              <a:buFont typeface="Arial" pitchFamily="34" charset="0"/>
              <a:buChar char="•"/>
            </a:pPr>
            <a:r>
              <a:rPr lang="ar-SA" sz="2800" b="1" dirty="0" smtClean="0">
                <a:cs typeface="+mn-cs"/>
              </a:rPr>
              <a:t>الانتشار الجغرافي </a:t>
            </a:r>
            <a:r>
              <a:rPr lang="ar-SA" sz="2800" dirty="0" smtClean="0">
                <a:cs typeface="+mn-cs"/>
              </a:rPr>
              <a:t>: يجب على المصرف امتلاك شبكة فروع لكي يستطيع تقديم وعرض الخدمات </a:t>
            </a:r>
            <a:r>
              <a:rPr lang="ar-SA" sz="2800" dirty="0" err="1" smtClean="0">
                <a:cs typeface="+mn-cs"/>
              </a:rPr>
              <a:t>و</a:t>
            </a:r>
            <a:r>
              <a:rPr lang="ar-SA" sz="2800" dirty="0" smtClean="0">
                <a:cs typeface="+mn-cs"/>
              </a:rPr>
              <a:t> للوصول إلى اكبر شريحة ممكنة من المنتفعين .</a:t>
            </a:r>
            <a:r>
              <a:rPr lang="ar-DZ" sz="2800" dirty="0" smtClean="0">
                <a:cs typeface="+mn-cs"/>
              </a:rPr>
              <a:t/>
            </a:r>
            <a:br>
              <a:rPr lang="ar-DZ" sz="2800" dirty="0" smtClean="0">
                <a:cs typeface="+mn-cs"/>
              </a:rPr>
            </a:br>
            <a:r>
              <a:rPr lang="ar-DZ" sz="2800" dirty="0" smtClean="0">
                <a:cs typeface="+mn-cs"/>
              </a:rPr>
              <a:t/>
            </a:r>
            <a:br>
              <a:rPr lang="ar-DZ" sz="2800" dirty="0" smtClean="0">
                <a:cs typeface="+mn-cs"/>
              </a:rPr>
            </a:br>
            <a:r>
              <a:rPr lang="ar-SA" sz="2800" dirty="0" smtClean="0">
                <a:cs typeface="+mn-cs"/>
              </a:rPr>
              <a:t/>
            </a:r>
            <a:br>
              <a:rPr lang="ar-SA" sz="2800" dirty="0" smtClean="0">
                <a:cs typeface="+mn-cs"/>
              </a:rPr>
            </a:br>
            <a:r>
              <a:rPr lang="ar-SA" sz="2800" b="1" dirty="0" smtClean="0">
                <a:cs typeface="+mn-cs"/>
              </a:rPr>
              <a:t>المدى الواسع للخدمات المصرفية </a:t>
            </a:r>
            <a:r>
              <a:rPr lang="ar-SA" sz="2800" dirty="0" smtClean="0">
                <a:cs typeface="+mn-cs"/>
              </a:rPr>
              <a:t>: يجب علي المصرف التقدم بمجموعة واسعة من الخدمات حيث أن الخدمات المصرفية تحتاج لبعضها البعض على أساس أن العميل يحتاج لمجموعة من الخدمات .</a:t>
            </a:r>
            <a:r>
              <a:rPr lang="ar-DZ" sz="2800" dirty="0" smtClean="0">
                <a:cs typeface="+mn-cs"/>
              </a:rPr>
              <a:t/>
            </a:r>
            <a:br>
              <a:rPr lang="ar-DZ" sz="2800" dirty="0" smtClean="0">
                <a:cs typeface="+mn-cs"/>
              </a:rPr>
            </a:br>
            <a:r>
              <a:rPr lang="ar-SA" sz="2800" dirty="0" smtClean="0">
                <a:cs typeface="+mn-cs"/>
              </a:rPr>
              <a:t/>
            </a:r>
            <a:br>
              <a:rPr lang="ar-SA" sz="2800" dirty="0" smtClean="0">
                <a:cs typeface="+mn-cs"/>
              </a:rPr>
            </a:br>
            <a:r>
              <a:rPr lang="ar-SA" sz="2800" b="1" dirty="0" smtClean="0">
                <a:cs typeface="+mn-cs"/>
              </a:rPr>
              <a:t>الموازنة بين النمو </a:t>
            </a:r>
            <a:r>
              <a:rPr lang="ar-SA" sz="2800" b="1" dirty="0" err="1" smtClean="0">
                <a:cs typeface="+mn-cs"/>
              </a:rPr>
              <a:t>و</a:t>
            </a:r>
            <a:r>
              <a:rPr lang="ar-SA" sz="2800" b="1" dirty="0" smtClean="0">
                <a:cs typeface="+mn-cs"/>
              </a:rPr>
              <a:t> المخاطر </a:t>
            </a:r>
            <a:r>
              <a:rPr lang="ar-SA" sz="2800" dirty="0" smtClean="0">
                <a:cs typeface="+mn-cs"/>
              </a:rPr>
              <a:t>:من أهم المشاكل التي تواجه البنوك هي المخاطر التي يتعرض لها البنك نتيجة قيامة بالأنشطة الاعتيادية </a:t>
            </a:r>
            <a:r>
              <a:rPr lang="ar-SA" sz="2800" dirty="0" err="1" smtClean="0">
                <a:cs typeface="+mn-cs"/>
              </a:rPr>
              <a:t>و</a:t>
            </a:r>
            <a:r>
              <a:rPr lang="ar-SA" sz="2800" dirty="0" smtClean="0">
                <a:cs typeface="+mn-cs"/>
              </a:rPr>
              <a:t> خاصة الائتمانية منها </a:t>
            </a:r>
            <a:r>
              <a:rPr lang="ar-SA" sz="2800" dirty="0" err="1" smtClean="0">
                <a:cs typeface="+mn-cs"/>
              </a:rPr>
              <a:t>و</a:t>
            </a:r>
            <a:r>
              <a:rPr lang="ar-SA" sz="2800" dirty="0" smtClean="0">
                <a:cs typeface="+mn-cs"/>
              </a:rPr>
              <a:t> تلجأ البنوك عادة لتنويع مجالات العمل </a:t>
            </a:r>
            <a:r>
              <a:rPr lang="ar-SA" sz="2800" dirty="0" err="1" smtClean="0">
                <a:cs typeface="+mn-cs"/>
              </a:rPr>
              <a:t>و</a:t>
            </a:r>
            <a:r>
              <a:rPr lang="ar-SA" sz="2800" dirty="0" smtClean="0">
                <a:cs typeface="+mn-cs"/>
              </a:rPr>
              <a:t> توسيع الانتشار الجغرافي وعرض منتجاتها بأشكال مختلفة وأسعار مختلفة لتحقيق التوازن مع المخاطر </a:t>
            </a:r>
            <a:r>
              <a:rPr lang="ar-SA" sz="2800" dirty="0" smtClean="0"/>
              <a:t>.</a:t>
            </a:r>
            <a:r>
              <a:rPr lang="en-US" sz="2800" dirty="0" smtClean="0"/>
              <a:t/>
            </a:r>
            <a:br>
              <a:rPr lang="en-US" sz="2800" dirty="0" smtClean="0"/>
            </a:br>
            <a:endParaRPr lang="fr-FR"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69006"/>
          </a:xfrm>
        </p:spPr>
        <p:txBody>
          <a:bodyPr>
            <a:normAutofit/>
          </a:bodyPr>
          <a:lstStyle/>
          <a:p>
            <a:pPr marL="609600" indent="-609600" algn="r" rtl="1"/>
            <a:r>
              <a:rPr lang="ar-DZ" sz="2800" b="1" dirty="0" smtClean="0">
                <a:cs typeface="+mn-cs"/>
              </a:rPr>
              <a:t>      </a:t>
            </a:r>
            <a:r>
              <a:rPr lang="ar-SA" sz="2800" b="1" dirty="0" smtClean="0">
                <a:cs typeface="+mn-cs"/>
              </a:rPr>
              <a:t>صعوبة الرقابة على الجودة </a:t>
            </a:r>
            <a:r>
              <a:rPr lang="ar-SA" sz="2800" dirty="0" smtClean="0">
                <a:cs typeface="+mn-cs"/>
              </a:rPr>
              <a:t>: أن الخدمات المصرفية تستهلك أثناء إنتاجها مما يجعل من الصعوبة الرقابة </a:t>
            </a:r>
            <a:r>
              <a:rPr lang="ar-SA" sz="2800" dirty="0" err="1" smtClean="0">
                <a:cs typeface="+mn-cs"/>
              </a:rPr>
              <a:t>و</a:t>
            </a:r>
            <a:r>
              <a:rPr lang="ar-SA" sz="2800" dirty="0" smtClean="0">
                <a:cs typeface="+mn-cs"/>
              </a:rPr>
              <a:t> ضبط الجودة كما هو الحال في منظمات الإنتاج السلعي لذا فان الرقابة على جودة الخدمة المصرفية تزيد من تكلفة الخدمات المقدمة </a:t>
            </a:r>
            <a:r>
              <a:rPr lang="ar-DZ" sz="2800" dirty="0" smtClean="0">
                <a:cs typeface="+mn-cs"/>
              </a:rPr>
              <a:t>.</a:t>
            </a:r>
            <a:br>
              <a:rPr lang="ar-DZ" sz="2800" dirty="0" smtClean="0">
                <a:cs typeface="+mn-cs"/>
              </a:rPr>
            </a:br>
            <a:r>
              <a:rPr lang="ar-SA" sz="2800" dirty="0" smtClean="0">
                <a:cs typeface="+mn-cs"/>
              </a:rPr>
              <a:t/>
            </a:r>
            <a:br>
              <a:rPr lang="ar-SA" sz="2800" dirty="0" smtClean="0">
                <a:cs typeface="+mn-cs"/>
              </a:rPr>
            </a:br>
            <a:r>
              <a:rPr lang="ar-SA" sz="2800" b="1" dirty="0" smtClean="0">
                <a:cs typeface="+mn-cs"/>
              </a:rPr>
              <a:t>الاعتماد على الودائع </a:t>
            </a:r>
            <a:r>
              <a:rPr lang="ar-SA" sz="2800" dirty="0" smtClean="0">
                <a:cs typeface="+mn-cs"/>
              </a:rPr>
              <a:t>: تعتمد المصارف على الودائع في تأدية جميع خدماتها المصرفية </a:t>
            </a:r>
            <a:r>
              <a:rPr lang="ar-SA" sz="2800" dirty="0" err="1" smtClean="0">
                <a:cs typeface="+mn-cs"/>
              </a:rPr>
              <a:t>و</a:t>
            </a:r>
            <a:r>
              <a:rPr lang="ar-SA" sz="2800" dirty="0" smtClean="0">
                <a:cs typeface="+mn-cs"/>
              </a:rPr>
              <a:t> التي تمثل المصدر الأساسي لتمويل المصارف </a:t>
            </a:r>
            <a:r>
              <a:rPr lang="ar-SA" sz="2800" dirty="0" err="1" smtClean="0">
                <a:cs typeface="+mn-cs"/>
              </a:rPr>
              <a:t>و</a:t>
            </a:r>
            <a:r>
              <a:rPr lang="ar-SA" sz="2800" dirty="0" smtClean="0">
                <a:cs typeface="+mn-cs"/>
              </a:rPr>
              <a:t> تحقيق الأرباح</a:t>
            </a:r>
            <a:r>
              <a:rPr lang="ar-DZ" sz="2800" dirty="0" smtClean="0">
                <a:cs typeface="+mn-cs"/>
              </a:rPr>
              <a:t>.</a:t>
            </a:r>
            <a:endParaRPr lang="fr-FR" sz="2800" dirty="0">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011882"/>
          </a:xfrm>
        </p:spPr>
        <p:txBody>
          <a:bodyPr>
            <a:normAutofit fontScale="90000"/>
          </a:bodyPr>
          <a:lstStyle/>
          <a:p>
            <a:pPr algn="r" rtl="1"/>
            <a:r>
              <a:rPr lang="ar-DZ" sz="2000" b="1" dirty="0" smtClean="0"/>
              <a:t/>
            </a:r>
            <a:br>
              <a:rPr lang="ar-DZ" sz="2000" b="1" dirty="0" smtClean="0"/>
            </a:br>
            <a:r>
              <a:rPr lang="ar-DZ" sz="2800" b="1" u="sng" dirty="0" smtClean="0"/>
              <a:t>أنواع الخدمات المصرفية </a:t>
            </a:r>
            <a:r>
              <a:rPr lang="ar-DZ" sz="2000" b="1" dirty="0" smtClean="0"/>
              <a:t/>
            </a:r>
            <a:br>
              <a:rPr lang="ar-DZ" sz="2000" b="1" dirty="0" smtClean="0"/>
            </a:br>
            <a:r>
              <a:rPr lang="ar-DZ" sz="2000" b="1" dirty="0" smtClean="0"/>
              <a:t/>
            </a:r>
            <a:br>
              <a:rPr lang="ar-DZ" sz="2000" b="1" dirty="0" smtClean="0"/>
            </a:br>
            <a:r>
              <a:rPr lang="ar-DZ" sz="2400" b="1" dirty="0" err="1" smtClean="0"/>
              <a:t>أ</a:t>
            </a:r>
            <a:r>
              <a:rPr lang="ar-DZ" sz="2400" b="1" dirty="0" smtClean="0"/>
              <a:t> الخدمات غير الائتمانية  : </a:t>
            </a:r>
            <a:r>
              <a:rPr lang="ar-DZ" sz="2000" b="1" dirty="0" smtClean="0"/>
              <a:t/>
            </a:r>
            <a:br>
              <a:rPr lang="ar-DZ" sz="2000" b="1" dirty="0" smtClean="0"/>
            </a:br>
            <a:r>
              <a:rPr lang="ar-DZ" sz="2400" dirty="0" smtClean="0"/>
              <a:t>- الإيداع و السحب النقدي</a:t>
            </a:r>
            <a:br>
              <a:rPr lang="ar-DZ" sz="2400" dirty="0" smtClean="0"/>
            </a:br>
            <a:r>
              <a:rPr lang="ar-DZ" sz="2400" dirty="0" smtClean="0"/>
              <a:t>-الشيكات </a:t>
            </a:r>
            <a:r>
              <a:rPr lang="ar-DZ" sz="2400" dirty="0" err="1" smtClean="0"/>
              <a:t>و</a:t>
            </a:r>
            <a:r>
              <a:rPr lang="ar-DZ" sz="2400" dirty="0" smtClean="0"/>
              <a:t> معاملاتها</a:t>
            </a:r>
            <a:br>
              <a:rPr lang="ar-DZ" sz="2400" dirty="0" smtClean="0"/>
            </a:br>
            <a:r>
              <a:rPr lang="ar-DZ" sz="2400" dirty="0" smtClean="0"/>
              <a:t>- الودائع</a:t>
            </a:r>
            <a:br>
              <a:rPr lang="ar-DZ" sz="2400" dirty="0" smtClean="0"/>
            </a:br>
            <a:r>
              <a:rPr lang="ar-DZ" sz="2400" dirty="0" smtClean="0"/>
              <a:t>- إصدار و استقبال </a:t>
            </a:r>
            <a:r>
              <a:rPr lang="ar-DZ" sz="2400" dirty="0" err="1" smtClean="0"/>
              <a:t>الحوالات</a:t>
            </a:r>
            <a:r>
              <a:rPr lang="ar-DZ" sz="2400" dirty="0" smtClean="0"/>
              <a:t/>
            </a:r>
            <a:br>
              <a:rPr lang="ar-DZ" sz="2400" dirty="0" smtClean="0"/>
            </a:br>
            <a:r>
              <a:rPr lang="ar-DZ" sz="2400" dirty="0" smtClean="0"/>
              <a:t>- صناديق الأمانات</a:t>
            </a:r>
            <a:br>
              <a:rPr lang="ar-DZ" sz="2400" dirty="0" smtClean="0"/>
            </a:br>
            <a:r>
              <a:rPr lang="ar-DZ" sz="2000" b="1" dirty="0" smtClean="0"/>
              <a:t/>
            </a:r>
            <a:br>
              <a:rPr lang="ar-DZ" sz="2000" b="1" dirty="0" smtClean="0"/>
            </a:br>
            <a:r>
              <a:rPr lang="ar-DZ" sz="3100" b="1" dirty="0" smtClean="0"/>
              <a:t>ب- الخدمات الائتمانية </a:t>
            </a:r>
            <a:r>
              <a:rPr lang="ar-DZ" sz="2000" b="1" dirty="0" smtClean="0"/>
              <a:t>:</a:t>
            </a:r>
            <a:br>
              <a:rPr lang="ar-DZ" sz="2000" b="1" dirty="0" smtClean="0"/>
            </a:br>
            <a:r>
              <a:rPr lang="ar-DZ" sz="2700" dirty="0" smtClean="0"/>
              <a:t>- </a:t>
            </a:r>
            <a:r>
              <a:rPr lang="ar-DZ" sz="2700" dirty="0" smtClean="0"/>
              <a:t>القروض                                   - عقد تحويل الفاتورة</a:t>
            </a:r>
            <a:r>
              <a:rPr lang="ar-DZ" sz="2700" dirty="0" smtClean="0"/>
              <a:t/>
            </a:r>
            <a:br>
              <a:rPr lang="ar-DZ" sz="2700" dirty="0" smtClean="0"/>
            </a:br>
            <a:r>
              <a:rPr lang="ar-DZ" sz="2700" dirty="0" smtClean="0"/>
              <a:t>- </a:t>
            </a:r>
            <a:r>
              <a:rPr lang="ar-DZ" sz="2700" dirty="0" err="1" smtClean="0"/>
              <a:t>الاعتمادات</a:t>
            </a:r>
            <a:r>
              <a:rPr lang="ar-DZ" sz="2700" dirty="0" smtClean="0"/>
              <a:t> </a:t>
            </a:r>
            <a:r>
              <a:rPr lang="ar-DZ" sz="2700" dirty="0" err="1" smtClean="0"/>
              <a:t>المستندية</a:t>
            </a:r>
            <a:r>
              <a:rPr lang="ar-DZ" sz="2700" dirty="0" smtClean="0"/>
              <a:t>                    - قرض المشتري </a:t>
            </a:r>
            <a:r>
              <a:rPr lang="ar-DZ" sz="2700" dirty="0" smtClean="0"/>
              <a:t/>
            </a:r>
            <a:br>
              <a:rPr lang="ar-DZ" sz="2700" dirty="0" smtClean="0"/>
            </a:br>
            <a:r>
              <a:rPr lang="ar-DZ" sz="2700" dirty="0" smtClean="0"/>
              <a:t>- خطابات </a:t>
            </a:r>
            <a:r>
              <a:rPr lang="ar-DZ" sz="2700" dirty="0" smtClean="0"/>
              <a:t>الضمان                         - قرض المورد </a:t>
            </a:r>
            <a:r>
              <a:rPr lang="ar-DZ" sz="2700" dirty="0" smtClean="0"/>
              <a:t/>
            </a:r>
            <a:br>
              <a:rPr lang="ar-DZ" sz="2700" dirty="0" smtClean="0"/>
            </a:br>
            <a:r>
              <a:rPr lang="ar-DZ" sz="2700" dirty="0" smtClean="0"/>
              <a:t>- العمليات على الأوراق </a:t>
            </a:r>
            <a:r>
              <a:rPr lang="ar-DZ" sz="2700" dirty="0" smtClean="0"/>
              <a:t>المالية         - التحصيل </a:t>
            </a:r>
            <a:r>
              <a:rPr lang="ar-DZ" sz="2700" dirty="0" err="1" smtClean="0"/>
              <a:t>المستندي</a:t>
            </a:r>
            <a:r>
              <a:rPr lang="ar-DZ" sz="2700" dirty="0" smtClean="0"/>
              <a:t> </a:t>
            </a:r>
            <a:r>
              <a:rPr lang="ar-DZ" sz="2700" dirty="0" smtClean="0"/>
              <a:t/>
            </a:r>
            <a:br>
              <a:rPr lang="ar-DZ" sz="2700" dirty="0" smtClean="0"/>
            </a:br>
            <a:r>
              <a:rPr lang="ar-DZ" sz="2700" dirty="0" smtClean="0"/>
              <a:t>- العمليات على الأوراق التجارية</a:t>
            </a:r>
            <a:br>
              <a:rPr lang="ar-DZ" sz="2700" dirty="0" smtClean="0"/>
            </a:br>
            <a:r>
              <a:rPr lang="ar-DZ" sz="2700" dirty="0" smtClean="0"/>
              <a:t>- القرض الايجاري</a:t>
            </a:r>
            <a:r>
              <a:rPr lang="ar-DZ" sz="2000" b="1" dirty="0" smtClean="0"/>
              <a:t>.</a:t>
            </a:r>
            <a:endParaRPr lang="fr-FR" sz="20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011882"/>
          </a:xfrm>
        </p:spPr>
        <p:txBody>
          <a:bodyPr>
            <a:normAutofit fontScale="90000"/>
          </a:bodyPr>
          <a:lstStyle/>
          <a:p>
            <a:pPr lvl="0" algn="r" rtl="1" fontAlgn="base">
              <a:spcAft>
                <a:spcPct val="0"/>
              </a:spcAft>
            </a:pPr>
            <a:r>
              <a:rPr lang="fr-FR" sz="1400" dirty="0" smtClean="0">
                <a:latin typeface="Calibri" pitchFamily="34" charset="0"/>
                <a:ea typeface="Times New Roman" pitchFamily="18" charset="0"/>
              </a:rPr>
              <a:t> </a:t>
            </a:r>
            <a:r>
              <a:rPr lang="ar-DZ" sz="3100" b="1" u="sng" dirty="0" smtClean="0">
                <a:latin typeface="Calibri" pitchFamily="34" charset="0"/>
                <a:ea typeface="Times New Roman" pitchFamily="18" charset="0"/>
              </a:rPr>
              <a:t>مفهوم التسويق المصرفي : </a:t>
            </a:r>
            <a:r>
              <a:rPr lang="ar-DZ" sz="2000" b="1" u="sng" dirty="0" smtClean="0">
                <a:latin typeface="Calibri" pitchFamily="34" charset="0"/>
                <a:ea typeface="Times New Roman" pitchFamily="18" charset="0"/>
              </a:rPr>
              <a:t/>
            </a:r>
            <a:br>
              <a:rPr lang="ar-DZ" sz="2000" b="1" u="sng" dirty="0" smtClean="0">
                <a:latin typeface="Calibri" pitchFamily="34" charset="0"/>
                <a:ea typeface="Times New Roman" pitchFamily="18" charset="0"/>
              </a:rPr>
            </a:br>
            <a:r>
              <a:rPr lang="ar-DZ" sz="2000" b="1" u="sng" dirty="0" smtClean="0">
                <a:latin typeface="Calibri" pitchFamily="34" charset="0"/>
                <a:ea typeface="Times New Roman" pitchFamily="18" charset="0"/>
              </a:rPr>
              <a:t/>
            </a:r>
            <a:br>
              <a:rPr lang="ar-DZ" sz="2000" b="1" u="sng" dirty="0" smtClean="0">
                <a:latin typeface="Calibri" pitchFamily="34" charset="0"/>
                <a:ea typeface="Times New Roman" pitchFamily="18" charset="0"/>
              </a:rPr>
            </a:br>
            <a:r>
              <a:rPr lang="ar-SA" sz="2400" b="1" dirty="0" smtClean="0">
                <a:latin typeface="Calibri" pitchFamily="34" charset="0"/>
                <a:ea typeface="Times New Roman" pitchFamily="18" charset="0"/>
                <a:cs typeface="+mn-cs"/>
              </a:rPr>
              <a:t>التسويق البنكي </a:t>
            </a:r>
            <a:r>
              <a:rPr lang="ar-SA" sz="2400" dirty="0" smtClean="0">
                <a:latin typeface="Calibri" pitchFamily="34" charset="0"/>
                <a:ea typeface="Times New Roman" pitchFamily="18" charset="0"/>
                <a:cs typeface="+mn-cs"/>
              </a:rPr>
              <a:t>هو مجموعة الأنشطة المتخصصة والمتكاملة التي توجه من خلالها موارد المصارف </a:t>
            </a:r>
            <a:r>
              <a:rPr lang="ar-SA" sz="2400" dirty="0" err="1" smtClean="0">
                <a:latin typeface="Calibri" pitchFamily="34" charset="0"/>
                <a:ea typeface="Times New Roman" pitchFamily="18" charset="0"/>
                <a:cs typeface="+mn-cs"/>
              </a:rPr>
              <a:t>و</a:t>
            </a:r>
            <a:r>
              <a:rPr lang="ar-DZ" sz="2400" dirty="0" smtClean="0">
                <a:latin typeface="Calibri" pitchFamily="34" charset="0"/>
                <a:ea typeface="Times New Roman" pitchFamily="18" charset="0"/>
                <a:cs typeface="+mn-cs"/>
              </a:rPr>
              <a:t> </a:t>
            </a:r>
            <a:r>
              <a:rPr lang="ar-SA" sz="2400" dirty="0" smtClean="0">
                <a:latin typeface="Calibri" pitchFamily="34" charset="0"/>
                <a:ea typeface="Times New Roman" pitchFamily="18" charset="0"/>
                <a:cs typeface="+mn-cs"/>
              </a:rPr>
              <a:t>إمكانياته ضمن صياغات خلاقة تستهدف تحقيق مستويات أعلى من </a:t>
            </a:r>
            <a:r>
              <a:rPr lang="ar-SA" sz="2400" dirty="0" err="1" smtClean="0">
                <a:latin typeface="Calibri" pitchFamily="34" charset="0"/>
                <a:ea typeface="Times New Roman" pitchFamily="18" charset="0"/>
                <a:cs typeface="+mn-cs"/>
              </a:rPr>
              <a:t>الاشباع</a:t>
            </a:r>
            <a:r>
              <a:rPr lang="ar-SA" sz="2400" dirty="0" smtClean="0">
                <a:latin typeface="Calibri" pitchFamily="34" charset="0"/>
                <a:ea typeface="Times New Roman" pitchFamily="18" charset="0"/>
                <a:cs typeface="+mn-cs"/>
              </a:rPr>
              <a:t> الحاجات ورغبات العملاء الحالية والمستقبلية والتي تشكل دائما فرصا تسويقية سان</a:t>
            </a:r>
            <a:r>
              <a:rPr lang="ar-DZ" sz="2400" dirty="0" smtClean="0">
                <a:latin typeface="Calibri" pitchFamily="34" charset="0"/>
                <a:ea typeface="Times New Roman" pitchFamily="18" charset="0"/>
                <a:cs typeface="+mn-cs"/>
              </a:rPr>
              <a:t>ح</a:t>
            </a:r>
            <a:r>
              <a:rPr lang="ar-SA" sz="2400" dirty="0" smtClean="0">
                <a:latin typeface="Calibri" pitchFamily="34" charset="0"/>
                <a:ea typeface="Times New Roman" pitchFamily="18" charset="0"/>
                <a:cs typeface="+mn-cs"/>
              </a:rPr>
              <a:t>ة لكل من المصرف ومستهلك الخدمة المصرفية</a:t>
            </a:r>
            <a:r>
              <a:rPr lang="fr-FR" sz="2400" dirty="0" smtClean="0">
                <a:latin typeface="Arial" pitchFamily="34" charset="0"/>
                <a:cs typeface="+mn-cs"/>
              </a:rPr>
              <a:t/>
            </a:r>
            <a:br>
              <a:rPr lang="fr-FR" sz="2400" dirty="0" smtClean="0">
                <a:latin typeface="Arial" pitchFamily="34" charset="0"/>
                <a:cs typeface="+mn-cs"/>
              </a:rPr>
            </a:br>
            <a:r>
              <a:rPr lang="fr-FR" sz="2400" dirty="0" smtClean="0">
                <a:latin typeface="Calibri" pitchFamily="34" charset="0"/>
                <a:ea typeface="Times New Roman" pitchFamily="18" charset="0"/>
                <a:cs typeface="+mn-cs"/>
              </a:rPr>
              <a:t/>
            </a:r>
            <a:br>
              <a:rPr lang="fr-FR" sz="2400" dirty="0" smtClean="0">
                <a:latin typeface="Calibri" pitchFamily="34" charset="0"/>
                <a:ea typeface="Times New Roman" pitchFamily="18" charset="0"/>
                <a:cs typeface="+mn-cs"/>
              </a:rPr>
            </a:br>
            <a:r>
              <a:rPr lang="fr-FR" sz="2400" dirty="0" smtClean="0">
                <a:latin typeface="Calibri" pitchFamily="34" charset="0"/>
                <a:ea typeface="Times New Roman" pitchFamily="18" charset="0"/>
                <a:cs typeface="+mn-cs"/>
              </a:rPr>
              <a:t>    </a:t>
            </a:r>
            <a:r>
              <a:rPr lang="ar-SA" sz="2400" dirty="0" smtClean="0">
                <a:latin typeface="Calibri" pitchFamily="34" charset="0"/>
                <a:ea typeface="Times New Roman" pitchFamily="18" charset="0"/>
                <a:cs typeface="+mn-cs"/>
              </a:rPr>
              <a:t>ومن ثم فإن </a:t>
            </a:r>
            <a:r>
              <a:rPr lang="ar-SA" sz="2400" b="1" dirty="0" smtClean="0">
                <a:latin typeface="Calibri" pitchFamily="34" charset="0"/>
                <a:ea typeface="Times New Roman" pitchFamily="18" charset="0"/>
                <a:cs typeface="+mn-cs"/>
              </a:rPr>
              <a:t>التسويق المصرفي </a:t>
            </a:r>
            <a:r>
              <a:rPr lang="ar-SA" sz="2400" dirty="0" smtClean="0">
                <a:latin typeface="Calibri" pitchFamily="34" charset="0"/>
                <a:ea typeface="Times New Roman" pitchFamily="18" charset="0"/>
                <a:cs typeface="+mn-cs"/>
              </a:rPr>
              <a:t>، هو ذلك النشاط الذي يشمل كافة الجهود</a:t>
            </a:r>
            <a:r>
              <a:rPr lang="fr-FR" sz="2400" dirty="0" smtClean="0">
                <a:latin typeface="Calibri" pitchFamily="34" charset="0"/>
                <a:ea typeface="Times New Roman" pitchFamily="18" charset="0"/>
                <a:cs typeface="+mn-cs"/>
              </a:rPr>
              <a:t> </a:t>
            </a:r>
            <a:r>
              <a:rPr lang="ar-SA" sz="2400" dirty="0" smtClean="0">
                <a:latin typeface="Calibri" pitchFamily="34" charset="0"/>
                <a:ea typeface="Times New Roman" pitchFamily="18" charset="0"/>
                <a:cs typeface="+mn-cs"/>
              </a:rPr>
              <a:t>التي تؤدى في البنك والمؤسسة المصرفية ، والتي تكفل تدفق الخدمات والمنتجات المصرفية التي يقدمها البنك والعميل سواء ، اقتراضا أو </a:t>
            </a:r>
            <a:r>
              <a:rPr lang="ar-SA" sz="2400" dirty="0" err="1" smtClean="0">
                <a:latin typeface="Calibri" pitchFamily="34" charset="0"/>
                <a:ea typeface="Times New Roman" pitchFamily="18" charset="0"/>
                <a:cs typeface="+mn-cs"/>
              </a:rPr>
              <a:t>اقراضا</a:t>
            </a:r>
            <a:r>
              <a:rPr lang="ar-SA" sz="2400" dirty="0" smtClean="0">
                <a:latin typeface="Calibri" pitchFamily="34" charset="0"/>
                <a:ea typeface="Times New Roman" pitchFamily="18" charset="0"/>
                <a:cs typeface="+mn-cs"/>
              </a:rPr>
              <a:t> ، أو إيداعا وخدمات مصرفية متنوعة ، ويعمل التسويق على إشباع رغبات واحتياجات ودوافع هذا العميل بشكل مستمر يكفل رضاه عن البنك واستمرار تعامله معه</a:t>
            </a:r>
            <a:r>
              <a:rPr lang="fr-FR" sz="2400" dirty="0" smtClean="0">
                <a:latin typeface="Calibri" pitchFamily="34" charset="0"/>
                <a:ea typeface="Times New Roman" pitchFamily="18" charset="0"/>
                <a:cs typeface="+mn-cs"/>
              </a:rPr>
              <a:t/>
            </a:r>
            <a:br>
              <a:rPr lang="fr-FR" sz="2400" dirty="0" smtClean="0">
                <a:latin typeface="Calibri" pitchFamily="34" charset="0"/>
                <a:ea typeface="Times New Roman" pitchFamily="18" charset="0"/>
                <a:cs typeface="+mn-cs"/>
              </a:rPr>
            </a:br>
            <a:r>
              <a:rPr lang="fr-FR" sz="2400" dirty="0" smtClean="0">
                <a:latin typeface="Calibri" pitchFamily="34" charset="0"/>
                <a:ea typeface="Times New Roman" pitchFamily="18" charset="0"/>
                <a:cs typeface="+mn-cs"/>
              </a:rPr>
              <a:t/>
            </a:r>
            <a:br>
              <a:rPr lang="fr-FR" sz="2400" dirty="0" smtClean="0">
                <a:latin typeface="Calibri" pitchFamily="34" charset="0"/>
                <a:ea typeface="Times New Roman" pitchFamily="18" charset="0"/>
                <a:cs typeface="+mn-cs"/>
              </a:rPr>
            </a:br>
            <a:r>
              <a:rPr lang="fr-FR" sz="2400" dirty="0" smtClean="0">
                <a:latin typeface="Calibri" pitchFamily="34" charset="0"/>
                <a:ea typeface="Times New Roman" pitchFamily="18" charset="0"/>
                <a:cs typeface="+mn-cs"/>
              </a:rPr>
              <a:t> </a:t>
            </a:r>
            <a:r>
              <a:rPr lang="ar-DZ" sz="2400" dirty="0" smtClean="0">
                <a:latin typeface="Calibri" pitchFamily="34" charset="0"/>
                <a:ea typeface="Times New Roman" pitchFamily="18" charset="0"/>
                <a:cs typeface="+mn-cs"/>
              </a:rPr>
              <a:t>ا</a:t>
            </a:r>
            <a:r>
              <a:rPr lang="ar-SA" sz="2400" dirty="0" smtClean="0">
                <a:latin typeface="Calibri" pitchFamily="34" charset="0"/>
                <a:ea typeface="Times New Roman" pitchFamily="18" charset="0"/>
                <a:cs typeface="+mn-cs"/>
              </a:rPr>
              <a:t>لتسويق</a:t>
            </a:r>
            <a:r>
              <a:rPr lang="fr-FR" sz="2400" dirty="0" smtClean="0">
                <a:latin typeface="Calibri" pitchFamily="34" charset="0"/>
                <a:ea typeface="Times New Roman" pitchFamily="18" charset="0"/>
                <a:cs typeface="+mn-cs"/>
              </a:rPr>
              <a:t>  </a:t>
            </a:r>
            <a:r>
              <a:rPr lang="ar-SA" sz="2400" dirty="0" smtClean="0">
                <a:latin typeface="Calibri" pitchFamily="34" charset="0"/>
                <a:ea typeface="Times New Roman" pitchFamily="18" charset="0"/>
                <a:cs typeface="+mn-cs"/>
              </a:rPr>
              <a:t>المصرفي يعبر عن تلك الوظيفة الرئيسية للبنك والمؤسسة المصرفية </a:t>
            </a:r>
            <a:r>
              <a:rPr lang="ar-SA" sz="2400" dirty="0" err="1" smtClean="0">
                <a:latin typeface="Calibri" pitchFamily="34" charset="0"/>
                <a:ea typeface="Times New Roman" pitchFamily="18" charset="0"/>
                <a:cs typeface="+mn-cs"/>
              </a:rPr>
              <a:t>المسؤولة</a:t>
            </a:r>
            <a:r>
              <a:rPr lang="ar-SA" sz="2400" dirty="0" smtClean="0">
                <a:latin typeface="Calibri" pitchFamily="34" charset="0"/>
                <a:ea typeface="Times New Roman" pitchFamily="18" charset="0"/>
                <a:cs typeface="+mn-cs"/>
              </a:rPr>
              <a:t> عن دراسة كل من : السوق المصرفي ، والعميل المستهدف والتي تحدد رغبات واحتياجات هذا العميل في السوق المستهدف</a:t>
            </a:r>
            <a:r>
              <a:rPr lang="fr-FR" sz="2400" dirty="0" smtClean="0">
                <a:latin typeface="Calibri" pitchFamily="34" charset="0"/>
                <a:ea typeface="Times New Roman" pitchFamily="18" charset="0"/>
                <a:cs typeface="+mn-cs"/>
              </a:rPr>
              <a:t> .</a:t>
            </a:r>
            <a:r>
              <a:rPr lang="ar-SA" sz="2400" dirty="0" smtClean="0">
                <a:latin typeface="Arial" pitchFamily="34" charset="0"/>
                <a:ea typeface="Times New Roman" pitchFamily="18" charset="0"/>
                <a:cs typeface="+mn-cs"/>
              </a:rPr>
              <a:t> وتعمل على تكييف المؤسسة المصرفية معها </a:t>
            </a:r>
            <a:r>
              <a:rPr lang="ar-DZ" sz="2400" dirty="0" smtClean="0">
                <a:latin typeface="Arial" pitchFamily="34" charset="0"/>
                <a:ea typeface="Times New Roman" pitchFamily="18" charset="0"/>
                <a:cs typeface="+mn-cs"/>
              </a:rPr>
              <a:t>.</a:t>
            </a:r>
            <a:endParaRPr lang="fr-FR" sz="2400" dirty="0">
              <a:cs typeface="+mn-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1538" y="785794"/>
            <a:ext cx="6858048" cy="4278094"/>
          </a:xfrm>
          <a:prstGeom prst="rect">
            <a:avLst/>
          </a:prstGeom>
        </p:spPr>
        <p:txBody>
          <a:bodyPr wrap="square">
            <a:spAutoFit/>
          </a:bodyPr>
          <a:lstStyle/>
          <a:p>
            <a:pPr algn="ctr" rtl="1"/>
            <a:r>
              <a:rPr lang="ar-SA" sz="2400" b="1" u="sng" dirty="0" smtClean="0">
                <a:cs typeface="+mj-cs"/>
              </a:rPr>
              <a:t>مراحل تطور مفهوم التسويق المصرفي</a:t>
            </a:r>
            <a:endParaRPr lang="ar-DZ" sz="2400" b="1" u="sng" dirty="0" smtClean="0">
              <a:cs typeface="+mj-cs"/>
            </a:endParaRPr>
          </a:p>
          <a:p>
            <a:pPr algn="ctr" rtl="1"/>
            <a:endParaRPr lang="fr-FR" sz="2400" b="1" u="sng" dirty="0" smtClean="0">
              <a:cs typeface="+mj-cs"/>
            </a:endParaRPr>
          </a:p>
          <a:p>
            <a:pPr algn="just" rtl="1"/>
            <a:r>
              <a:rPr lang="ar-SA" sz="3200" dirty="0" smtClean="0">
                <a:cs typeface="+mj-cs"/>
              </a:rPr>
              <a:t>إن مفهوم التسويق المصرفي قد مر بعدة مراحل هامة ليصل إلى ما هو عليه في الوقت الحالي، وقسم</a:t>
            </a:r>
            <a:r>
              <a:rPr lang="fr-FR" sz="3200" dirty="0" smtClean="0">
                <a:cs typeface="+mj-cs"/>
              </a:rPr>
              <a:t> </a:t>
            </a:r>
            <a:r>
              <a:rPr lang="fr-FR" sz="3200" dirty="0" err="1" smtClean="0">
                <a:cs typeface="+mj-cs"/>
              </a:rPr>
              <a:t>p.Kotler</a:t>
            </a:r>
            <a:r>
              <a:rPr lang="fr-FR" sz="3200" dirty="0" smtClean="0">
                <a:cs typeface="+mj-cs"/>
              </a:rPr>
              <a:t> </a:t>
            </a:r>
            <a:r>
              <a:rPr lang="ar-SA" sz="3200" dirty="0" smtClean="0">
                <a:cs typeface="+mj-cs"/>
              </a:rPr>
              <a:t>هذه المراحل إلى خمسة مراحل أساسية مرت من خلالها الممارسة التسويقية في البنك، بينما يرى الكثير من الكتاب والباحثين إضافة مرحلة سادسة حيث أطلق عليها مرحلة المفهوم </a:t>
            </a:r>
            <a:r>
              <a:rPr lang="ar-SA" sz="3200" dirty="0" err="1" smtClean="0">
                <a:cs typeface="+mj-cs"/>
              </a:rPr>
              <a:t>الإجتماعي</a:t>
            </a:r>
            <a:r>
              <a:rPr lang="ar-SA" sz="3200" dirty="0" smtClean="0">
                <a:cs typeface="+mj-cs"/>
              </a:rPr>
              <a:t> للتسويق وسنتناول هذه المراحل فيما يلي</a:t>
            </a:r>
            <a:r>
              <a:rPr lang="fr-FR" sz="3200" dirty="0" smtClean="0"/>
              <a:t>:</a:t>
            </a:r>
            <a:endParaRPr lang="fr-FR" sz="3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500042"/>
            <a:ext cx="8229600" cy="5554683"/>
          </a:xfrm>
        </p:spPr>
        <p:txBody>
          <a:bodyPr>
            <a:noAutofit/>
          </a:bodyPr>
          <a:lstStyle/>
          <a:p>
            <a:pPr algn="ctr" rtl="1">
              <a:buNone/>
            </a:pPr>
            <a:r>
              <a:rPr lang="fr-FR" sz="1800" b="1" u="sng" dirty="0" smtClean="0"/>
              <a:t>1- </a:t>
            </a:r>
            <a:r>
              <a:rPr lang="ar-DZ" sz="1800" b="1" u="sng" dirty="0" smtClean="0"/>
              <a:t>- </a:t>
            </a:r>
            <a:r>
              <a:rPr lang="ar-SA" sz="1800" b="1" u="sng" dirty="0" smtClean="0"/>
              <a:t>مرحلة الترويج</a:t>
            </a:r>
            <a:r>
              <a:rPr lang="ar-DZ" sz="1800" b="1" u="sng" dirty="0" smtClean="0"/>
              <a:t> </a:t>
            </a:r>
            <a:r>
              <a:rPr lang="fr-FR" sz="1800" b="1" u="sng" dirty="0" smtClean="0"/>
              <a:t>:</a:t>
            </a:r>
          </a:p>
          <a:p>
            <a:pPr algn="r" rtl="1">
              <a:lnSpc>
                <a:spcPct val="170000"/>
              </a:lnSpc>
              <a:buNone/>
            </a:pPr>
            <a:r>
              <a:rPr lang="ar-DZ" sz="1800" b="1" dirty="0" smtClean="0">
                <a:cs typeface="+mj-cs"/>
              </a:rPr>
              <a:t>            </a:t>
            </a:r>
            <a:r>
              <a:rPr lang="ar-SA" sz="1800" b="1" dirty="0" smtClean="0">
                <a:cs typeface="+mj-cs"/>
              </a:rPr>
              <a:t>في بداية الخمسينات من القرن الماضي لم يكن للتسويق أي دور يذكر في النشاط التقليدي للمصارف المحافظة</a:t>
            </a:r>
            <a:r>
              <a:rPr lang="ar-DZ" sz="1800" b="1" dirty="0" smtClean="0">
                <a:cs typeface="+mj-cs"/>
              </a:rPr>
              <a:t> </a:t>
            </a:r>
            <a:r>
              <a:rPr lang="ar-SA" sz="1800" b="1" dirty="0" smtClean="0">
                <a:cs typeface="+mj-cs"/>
              </a:rPr>
              <a:t>،حيث تميز التسويق المصرفي ببعده </a:t>
            </a:r>
            <a:r>
              <a:rPr lang="ar-SA" sz="1800" b="1" dirty="0" err="1" smtClean="0">
                <a:cs typeface="+mj-cs"/>
              </a:rPr>
              <a:t>البيعي</a:t>
            </a:r>
            <a:r>
              <a:rPr lang="ar-SA" sz="1800" b="1" dirty="0" smtClean="0">
                <a:cs typeface="+mj-cs"/>
              </a:rPr>
              <a:t>، فالمصارف كانت تعمل في سوق اتصفت بأنها سوق بائعين ، حيث كانت توفر الخدمات المالية الأساسية التي كان العملاء يطلبونها ، وبالتالي لم تكن بحاجة إلى تطوير أي معارف تسويقية لكي تبيع خدماتها، وانسجاما مع صورتها التقليدية في أذهان الناس في ذلك الوقت، فقد تم تشييد وبناء المصارف لتبدو آمنة ومحصنة ومؤثرة</a:t>
            </a:r>
            <a:r>
              <a:rPr lang="fr-FR" sz="1800" b="1" dirty="0" smtClean="0">
                <a:cs typeface="+mj-cs"/>
              </a:rPr>
              <a:t> .</a:t>
            </a:r>
          </a:p>
          <a:p>
            <a:pPr algn="r" rtl="1">
              <a:lnSpc>
                <a:spcPct val="170000"/>
              </a:lnSpc>
              <a:buNone/>
            </a:pPr>
            <a:r>
              <a:rPr lang="ar-DZ" sz="1800" b="1" dirty="0" smtClean="0">
                <a:cs typeface="+mj-cs"/>
              </a:rPr>
              <a:t>          </a:t>
            </a:r>
            <a:r>
              <a:rPr lang="ar-SA" sz="1800" b="1" dirty="0" smtClean="0">
                <a:cs typeface="+mj-cs"/>
              </a:rPr>
              <a:t>وفي أوائل الستينات من هذه المرحلة بدأ اهتمام البنوك بالتسويق، وانصرف مفهوم التسويق في هذه المرحلة إلى مفهوم الإعلان والعلاقات العامة معا. ومن ذلك تحددت وظيفة التسويق في القيام بالأنشطة الترويجية من إعلان وترويج للخدمات بهدف جذب عملاء جدد أو المحافظة على العملاء الحاليين</a:t>
            </a:r>
            <a:r>
              <a:rPr lang="fr-FR" sz="1800" b="1" dirty="0" smtClean="0">
                <a:cs typeface="+mj-cs"/>
              </a:rPr>
              <a:t> .</a:t>
            </a:r>
          </a:p>
          <a:p>
            <a:pPr algn="r" rtl="1">
              <a:lnSpc>
                <a:spcPct val="170000"/>
              </a:lnSpc>
              <a:buNone/>
            </a:pPr>
            <a:r>
              <a:rPr lang="ar-DZ" sz="1800" b="1" dirty="0" smtClean="0">
                <a:cs typeface="+mj-cs"/>
              </a:rPr>
              <a:t>          </a:t>
            </a:r>
            <a:r>
              <a:rPr lang="ar-SA" sz="1800" b="1" dirty="0" smtClean="0">
                <a:cs typeface="+mj-cs"/>
              </a:rPr>
              <a:t>وخلال هذه المرحلة قامت البنوك بإنشاء وحدات تنظيمية خاصة بالتسويق أو بتغيير مسمى إدارات العلاقات العامة </a:t>
            </a:r>
            <a:r>
              <a:rPr lang="ar-SA" sz="1800" b="1" dirty="0" err="1" smtClean="0">
                <a:cs typeface="+mj-cs"/>
              </a:rPr>
              <a:t>بها</a:t>
            </a:r>
            <a:r>
              <a:rPr lang="ar-SA" sz="1800" b="1" dirty="0" smtClean="0">
                <a:cs typeface="+mj-cs"/>
              </a:rPr>
              <a:t> إلى إدارات التسويق، وبالرغم من ذلك فإن نشاط التسويق اقتصر على القيام بالأنشطة الترويجية، وكان مفهوم التسويق مرادفا لمفهوم الترويج</a:t>
            </a:r>
            <a:r>
              <a:rPr lang="fr-FR" sz="1800" b="1" dirty="0" smtClean="0">
                <a:cs typeface="+mj-cs"/>
              </a:rPr>
              <a:t>.</a:t>
            </a:r>
          </a:p>
          <a:p>
            <a:pPr algn="r" rtl="1">
              <a:lnSpc>
                <a:spcPct val="170000"/>
              </a:lnSpc>
              <a:buNone/>
            </a:pPr>
            <a:endParaRPr lang="fr-FR" sz="1800" dirty="0">
              <a:cs typeface="+mj-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28596" y="356315"/>
            <a:ext cx="821537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16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a:t>
            </a:r>
            <a:r>
              <a:rPr kumimoji="0" lang="ar-DZ" sz="2000" b="1" i="0" u="sng" strike="noStrike" cap="none" normalizeH="0" baseline="0" dirty="0" smtClean="0">
                <a:ln>
                  <a:noFill/>
                </a:ln>
                <a:solidFill>
                  <a:schemeClr val="tx1"/>
                </a:solidFill>
                <a:effectLst/>
                <a:latin typeface="Times New Roman" pitchFamily="18" charset="0"/>
                <a:ea typeface="Calibri" pitchFamily="34" charset="0"/>
                <a:cs typeface="+mj-cs"/>
              </a:rPr>
              <a:t>- </a:t>
            </a:r>
            <a:r>
              <a:rPr kumimoji="0" lang="ar-SA" sz="2000" b="1" i="0" u="sng" strike="noStrike" cap="none" normalizeH="0" baseline="0" dirty="0" smtClean="0">
                <a:ln>
                  <a:noFill/>
                </a:ln>
                <a:solidFill>
                  <a:schemeClr val="tx1"/>
                </a:solidFill>
                <a:effectLst/>
                <a:latin typeface="Times New Roman" pitchFamily="18" charset="0"/>
                <a:ea typeface="Calibri" pitchFamily="34" charset="0"/>
                <a:cs typeface="+mj-cs"/>
              </a:rPr>
              <a:t>مرحلة </a:t>
            </a:r>
            <a:r>
              <a:rPr kumimoji="0" lang="ar-SA" sz="2000" b="1" i="0" u="sng" strike="noStrike" cap="none" normalizeH="0" baseline="0" dirty="0" err="1" smtClean="0">
                <a:ln>
                  <a:noFill/>
                </a:ln>
                <a:solidFill>
                  <a:schemeClr val="tx1"/>
                </a:solidFill>
                <a:effectLst/>
                <a:latin typeface="Times New Roman" pitchFamily="18" charset="0"/>
                <a:ea typeface="Calibri" pitchFamily="34" charset="0"/>
                <a:cs typeface="+mj-cs"/>
              </a:rPr>
              <a:t>الإهتمام</a:t>
            </a:r>
            <a:r>
              <a:rPr kumimoji="0" lang="ar-SA" sz="2000" b="1" i="0" u="sng" strike="noStrike" cap="none" normalizeH="0" baseline="0" dirty="0" smtClean="0">
                <a:ln>
                  <a:noFill/>
                </a:ln>
                <a:solidFill>
                  <a:schemeClr val="tx1"/>
                </a:solidFill>
                <a:effectLst/>
                <a:latin typeface="Times New Roman" pitchFamily="18" charset="0"/>
                <a:ea typeface="Calibri" pitchFamily="34" charset="0"/>
                <a:cs typeface="+mj-cs"/>
              </a:rPr>
              <a:t> الشخصي بالعملاء</a:t>
            </a:r>
            <a:r>
              <a:rPr kumimoji="0" lang="fr-FR" sz="2000" b="1" i="0" u="sng" strike="noStrike" cap="none" normalizeH="0" baseline="0" dirty="0" smtClean="0">
                <a:ln>
                  <a:noFill/>
                </a:ln>
                <a:solidFill>
                  <a:schemeClr val="tx1"/>
                </a:solidFill>
                <a:effectLst/>
                <a:latin typeface="Times New Roman" pitchFamily="18" charset="0"/>
                <a:ea typeface="Calibri" pitchFamily="34" charset="0"/>
                <a:cs typeface="+mj-cs"/>
              </a:rPr>
              <a:t> :</a:t>
            </a:r>
            <a:endParaRPr kumimoji="0" lang="ar-DZ" sz="2000" b="1" i="0" u="sng" strike="noStrike" cap="none" normalizeH="0" baseline="0" dirty="0" smtClean="0">
              <a:ln>
                <a:noFill/>
              </a:ln>
              <a:solidFill>
                <a:schemeClr val="tx1"/>
              </a:solidFill>
              <a:effectLst/>
              <a:latin typeface="Times New Roman" pitchFamily="18" charset="0"/>
              <a:ea typeface="Calibri" pitchFamily="34" charset="0"/>
              <a:cs typeface="+mj-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fr-FR" sz="2000" b="1" i="0" u="sng" strike="noStrike" cap="none" normalizeH="0" baseline="0" dirty="0" smtClean="0">
              <a:ln>
                <a:noFill/>
              </a:ln>
              <a:solidFill>
                <a:schemeClr val="tx1"/>
              </a:solidFill>
              <a:effectLst/>
              <a:latin typeface="Arial" pitchFamily="34" charset="0"/>
              <a:cs typeface="+mj-cs"/>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tx1"/>
                </a:solidFill>
                <a:effectLst/>
                <a:latin typeface="Times New Roman" pitchFamily="18" charset="0"/>
                <a:ea typeface="Calibri" pitchFamily="34" charset="0"/>
                <a:cs typeface="+mj-cs"/>
              </a:rPr>
              <a:t>    </a:t>
            </a:r>
            <a:r>
              <a:rPr kumimoji="0" lang="ar-SA" b="1" i="0" u="none" strike="noStrike" cap="none" normalizeH="0" baseline="0" dirty="0" smtClean="0">
                <a:ln>
                  <a:noFill/>
                </a:ln>
                <a:solidFill>
                  <a:schemeClr val="tx1"/>
                </a:solidFill>
                <a:effectLst/>
                <a:latin typeface="Times New Roman" pitchFamily="18" charset="0"/>
                <a:ea typeface="Calibri" pitchFamily="34" charset="0"/>
                <a:cs typeface="+mj-cs"/>
              </a:rPr>
              <a:t>بدأت هذه المرحلة مع بداية </a:t>
            </a:r>
            <a:r>
              <a:rPr kumimoji="0" lang="ar-SA" b="1" i="0" u="none" strike="noStrike" cap="none" normalizeH="0" baseline="0" dirty="0" err="1" smtClean="0">
                <a:ln>
                  <a:noFill/>
                </a:ln>
                <a:solidFill>
                  <a:schemeClr val="tx1"/>
                </a:solidFill>
                <a:effectLst/>
                <a:latin typeface="Times New Roman" pitchFamily="18" charset="0"/>
                <a:ea typeface="Calibri" pitchFamily="34" charset="0"/>
                <a:cs typeface="+mj-cs"/>
              </a:rPr>
              <a:t>إقتناع</a:t>
            </a:r>
            <a:r>
              <a:rPr kumimoji="0" lang="ar-SA" b="1" i="0" u="none" strike="noStrike" cap="none" normalizeH="0" baseline="0" dirty="0" smtClean="0">
                <a:ln>
                  <a:noFill/>
                </a:ln>
                <a:solidFill>
                  <a:schemeClr val="tx1"/>
                </a:solidFill>
                <a:effectLst/>
                <a:latin typeface="Times New Roman" pitchFamily="18" charset="0"/>
                <a:ea typeface="Calibri" pitchFamily="34" charset="0"/>
                <a:cs typeface="+mj-cs"/>
              </a:rPr>
              <a:t> المصارف بعدم جدوى النشاط الترويجي </a:t>
            </a:r>
            <a:r>
              <a:rPr kumimoji="0" lang="ar-SA" b="1" i="0" u="none" strike="noStrike" cap="none" normalizeH="0" baseline="0" dirty="0" err="1" smtClean="0">
                <a:ln>
                  <a:noFill/>
                </a:ln>
                <a:solidFill>
                  <a:schemeClr val="tx1"/>
                </a:solidFill>
                <a:effectLst/>
                <a:latin typeface="Times New Roman" pitchFamily="18" charset="0"/>
                <a:ea typeface="Calibri" pitchFamily="34" charset="0"/>
                <a:cs typeface="+mj-cs"/>
              </a:rPr>
              <a:t>مالم</a:t>
            </a:r>
            <a:r>
              <a:rPr kumimoji="0" lang="ar-SA" b="1" i="0" u="none" strike="noStrike" cap="none" normalizeH="0" baseline="0" dirty="0" smtClean="0">
                <a:ln>
                  <a:noFill/>
                </a:ln>
                <a:solidFill>
                  <a:schemeClr val="tx1"/>
                </a:solidFill>
                <a:effectLst/>
                <a:latin typeface="Times New Roman" pitchFamily="18" charset="0"/>
                <a:ea typeface="Calibri" pitchFamily="34" charset="0"/>
                <a:cs typeface="+mj-cs"/>
              </a:rPr>
              <a:t> يصاحبه تغيير في الكيفية التي يتم </a:t>
            </a:r>
            <a:r>
              <a:rPr kumimoji="0" lang="ar-SA" b="1" i="0" u="none" strike="noStrike" cap="none" normalizeH="0" baseline="0" dirty="0" err="1" smtClean="0">
                <a:ln>
                  <a:noFill/>
                </a:ln>
                <a:solidFill>
                  <a:schemeClr val="tx1"/>
                </a:solidFill>
                <a:effectLst/>
                <a:latin typeface="Times New Roman" pitchFamily="18" charset="0"/>
                <a:ea typeface="Calibri" pitchFamily="34" charset="0"/>
                <a:cs typeface="+mj-cs"/>
              </a:rPr>
              <a:t>بها</a:t>
            </a:r>
            <a:r>
              <a:rPr kumimoji="0" lang="ar-SA" b="1" i="0" u="none" strike="noStrike" cap="none" normalizeH="0" baseline="0" dirty="0" smtClean="0">
                <a:ln>
                  <a:noFill/>
                </a:ln>
                <a:solidFill>
                  <a:schemeClr val="tx1"/>
                </a:solidFill>
                <a:effectLst/>
                <a:latin typeface="Times New Roman" pitchFamily="18" charset="0"/>
                <a:ea typeface="Calibri" pitchFamily="34" charset="0"/>
                <a:cs typeface="+mj-cs"/>
              </a:rPr>
              <a:t> معاملة المصرف لزبائنه، وبدأ التركيز على العميل </a:t>
            </a:r>
            <a:r>
              <a:rPr kumimoji="0" lang="ar-SA" b="1" i="0" u="none" strike="noStrike" cap="none" normalizeH="0" baseline="0" dirty="0" err="1" smtClean="0">
                <a:ln>
                  <a:noFill/>
                </a:ln>
                <a:solidFill>
                  <a:schemeClr val="tx1"/>
                </a:solidFill>
                <a:effectLst/>
                <a:latin typeface="Times New Roman" pitchFamily="18" charset="0"/>
                <a:ea typeface="Calibri" pitchFamily="34" charset="0"/>
                <a:cs typeface="+mj-cs"/>
              </a:rPr>
              <a:t>بإعتباره</a:t>
            </a:r>
            <a:r>
              <a:rPr kumimoji="0" lang="ar-SA" b="1" i="0" u="none" strike="noStrike" cap="none" normalizeH="0" baseline="0" dirty="0" smtClean="0">
                <a:ln>
                  <a:noFill/>
                </a:ln>
                <a:solidFill>
                  <a:schemeClr val="tx1"/>
                </a:solidFill>
                <a:effectLst/>
                <a:latin typeface="Times New Roman" pitchFamily="18" charset="0"/>
                <a:ea typeface="Calibri" pitchFamily="34" charset="0"/>
                <a:cs typeface="+mj-cs"/>
              </a:rPr>
              <a:t> المحور الرئيسي للعمل المصرفي</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mj-cs"/>
              </a:rPr>
              <a:t>.</a:t>
            </a:r>
            <a:endParaRPr kumimoji="0" lang="ar-DZ" b="1" i="0" u="none" strike="noStrike" cap="none" normalizeH="0" baseline="0" dirty="0" smtClean="0">
              <a:ln>
                <a:noFill/>
              </a:ln>
              <a:solidFill>
                <a:schemeClr val="tx1"/>
              </a:solidFill>
              <a:effectLst/>
              <a:latin typeface="Times New Roman" pitchFamily="18" charset="0"/>
              <a:ea typeface="Calibri" pitchFamily="34" charset="0"/>
              <a:cs typeface="+mj-cs"/>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fr-FR" b="1" i="0" u="none" strike="noStrike" cap="none" normalizeH="0" baseline="0" dirty="0" smtClean="0">
              <a:ln>
                <a:noFill/>
              </a:ln>
              <a:solidFill>
                <a:schemeClr val="tx1"/>
              </a:solidFill>
              <a:effectLst/>
              <a:latin typeface="Arial" pitchFamily="34" charset="0"/>
              <a:cs typeface="+mj-cs"/>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b="1" i="0" u="none" strike="noStrike" cap="none" normalizeH="0" baseline="0" dirty="0" smtClean="0">
                <a:ln>
                  <a:noFill/>
                </a:ln>
                <a:solidFill>
                  <a:schemeClr val="tx1"/>
                </a:solidFill>
                <a:effectLst/>
                <a:latin typeface="Times New Roman" pitchFamily="18" charset="0"/>
                <a:ea typeface="Calibri" pitchFamily="34" charset="0"/>
                <a:cs typeface="+mj-cs"/>
              </a:rPr>
              <a:t>      </a:t>
            </a:r>
            <a:r>
              <a:rPr kumimoji="0" lang="ar-SA" b="1" i="0" u="none" strike="noStrike" cap="none" normalizeH="0" baseline="0" dirty="0" smtClean="0">
                <a:ln>
                  <a:noFill/>
                </a:ln>
                <a:solidFill>
                  <a:schemeClr val="tx1"/>
                </a:solidFill>
                <a:effectLst/>
                <a:latin typeface="Times New Roman" pitchFamily="18" charset="0"/>
                <a:ea typeface="Calibri" pitchFamily="34" charset="0"/>
                <a:cs typeface="+mj-cs"/>
              </a:rPr>
              <a:t>في هذه المرحلة تركز مفهوم التسويق على ضرورة توفير جو ودي أثناء التعامل مع العملاء وأدركت المصارف أن مهمة جعل العملاء يتوافدون إليها هي أسهل بكثير من محاولة </a:t>
            </a:r>
            <a:r>
              <a:rPr kumimoji="0" lang="ar-SA" b="1" i="0" u="none" strike="noStrike" cap="none" normalizeH="0" baseline="0" dirty="0" err="1" smtClean="0">
                <a:ln>
                  <a:noFill/>
                </a:ln>
                <a:solidFill>
                  <a:schemeClr val="tx1"/>
                </a:solidFill>
                <a:effectLst/>
                <a:latin typeface="Times New Roman" pitchFamily="18" charset="0"/>
                <a:ea typeface="Calibri" pitchFamily="34" charset="0"/>
                <a:cs typeface="+mj-cs"/>
              </a:rPr>
              <a:t>الإحتفاظ</a:t>
            </a:r>
            <a:r>
              <a:rPr kumimoji="0" lang="ar-SA" b="1" i="0" u="none" strike="noStrike" cap="none" normalizeH="0" baseline="0" dirty="0" smtClean="0">
                <a:ln>
                  <a:noFill/>
                </a:ln>
                <a:solidFill>
                  <a:schemeClr val="tx1"/>
                </a:solidFill>
                <a:effectLst/>
                <a:latin typeface="Times New Roman" pitchFamily="18" charset="0"/>
                <a:ea typeface="Calibri" pitchFamily="34" charset="0"/>
                <a:cs typeface="+mj-cs"/>
              </a:rPr>
              <a:t> بهم، وهكذا أخذ التسويق بعدا جديدا ألا وهو محاولة إرضاء العميل، وإضفاء جو مرح داخل العمل وبين العملاء والقائمين على تقديم الخدمات المصرفية حيث بدأت بتصميم برامج معينة لإرضاء العملاء بالإضافة إلى تدريب موظفي البنك على كيفية التعامل مع العملاء وكسب رضاهم ، وبعد فترة فقد هذا العامل تأثيره ولم يعد ميزة تنافسية يختص </a:t>
            </a:r>
            <a:r>
              <a:rPr kumimoji="0" lang="ar-SA" b="1" i="0" u="none" strike="noStrike" cap="none" normalizeH="0" baseline="0" dirty="0" err="1" smtClean="0">
                <a:ln>
                  <a:noFill/>
                </a:ln>
                <a:solidFill>
                  <a:schemeClr val="tx1"/>
                </a:solidFill>
                <a:effectLst/>
                <a:latin typeface="Times New Roman" pitchFamily="18" charset="0"/>
                <a:ea typeface="Calibri" pitchFamily="34" charset="0"/>
                <a:cs typeface="+mj-cs"/>
              </a:rPr>
              <a:t>بها</a:t>
            </a:r>
            <a:r>
              <a:rPr kumimoji="0" lang="ar-SA" b="1" i="0" u="none" strike="noStrike" cap="none" normalizeH="0" baseline="0" dirty="0" smtClean="0">
                <a:ln>
                  <a:noFill/>
                </a:ln>
                <a:solidFill>
                  <a:schemeClr val="tx1"/>
                </a:solidFill>
                <a:effectLst/>
                <a:latin typeface="Times New Roman" pitchFamily="18" charset="0"/>
                <a:ea typeface="Calibri" pitchFamily="34" charset="0"/>
                <a:cs typeface="+mj-cs"/>
              </a:rPr>
              <a:t> بنك دون غيره ، وقد أخذ هذا الاتجاه عدة صور أو أشكال منها ما يلي</a:t>
            </a:r>
            <a:r>
              <a:rPr kumimoji="0" lang="ar-DZ" b="1" i="0" u="none" strike="noStrike" cap="none" normalizeH="0" baseline="0" dirty="0" smtClean="0">
                <a:ln>
                  <a:noFill/>
                </a:ln>
                <a:solidFill>
                  <a:schemeClr val="tx1"/>
                </a:solidFill>
                <a:effectLst/>
                <a:latin typeface="Times New Roman" pitchFamily="18" charset="0"/>
                <a:ea typeface="Calibri" pitchFamily="34" charset="0"/>
                <a:cs typeface="+mj-cs"/>
              </a:rPr>
              <a:t>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mj-cs"/>
              </a:rPr>
              <a:t> :</a:t>
            </a:r>
            <a:endParaRPr kumimoji="0" lang="ar-DZ" b="1" i="0" u="none" strike="noStrike" cap="none" normalizeH="0" baseline="0" dirty="0" smtClean="0">
              <a:ln>
                <a:noFill/>
              </a:ln>
              <a:solidFill>
                <a:schemeClr val="tx1"/>
              </a:solidFill>
              <a:effectLst/>
              <a:latin typeface="Times New Roman" pitchFamily="18" charset="0"/>
              <a:ea typeface="Calibri" pitchFamily="34" charset="0"/>
              <a:cs typeface="+mj-cs"/>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fr-FR" b="1" i="0" u="none" strike="noStrike" cap="none" normalizeH="0" baseline="0" dirty="0" smtClean="0">
              <a:ln>
                <a:noFill/>
              </a:ln>
              <a:solidFill>
                <a:schemeClr val="tx1"/>
              </a:solidFill>
              <a:effectLst/>
              <a:latin typeface="Arial" pitchFamily="34" charset="0"/>
              <a:cs typeface="+mj-cs"/>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SA" b="1" i="0" u="none" strike="noStrike" cap="none" normalizeH="0" baseline="0" dirty="0" smtClean="0">
                <a:ln>
                  <a:noFill/>
                </a:ln>
                <a:solidFill>
                  <a:schemeClr val="tx1"/>
                </a:solidFill>
                <a:effectLst/>
                <a:latin typeface="Times New Roman" pitchFamily="18" charset="0"/>
                <a:ea typeface="Calibri" pitchFamily="34" charset="0"/>
                <a:cs typeface="+mj-cs"/>
              </a:rPr>
              <a:t>تدعيم مفهوم التوجيه بالعملاء لدى العاملين وخاصة ذو الاتصال المباشر بعملاء البنك، وقد تمثل ذلك من خلال عقد دورات تدريبية على كيفية معاملة العملاء والأساليب المناسبة الواجب إتباعها في ذلك، وعلى كيفية تغيير اتجاهاتهم نحو مفهوم العملاء وأهمية الاهتمام بهم</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mj-cs"/>
              </a:rPr>
              <a:t>.</a:t>
            </a:r>
            <a:endParaRPr kumimoji="0" lang="ar-DZ" b="1" i="0" u="none" strike="noStrike" cap="none" normalizeH="0" baseline="0" dirty="0" smtClean="0">
              <a:ln>
                <a:noFill/>
              </a:ln>
              <a:solidFill>
                <a:schemeClr val="tx1"/>
              </a:solidFill>
              <a:effectLst/>
              <a:latin typeface="Times New Roman" pitchFamily="18" charset="0"/>
              <a:ea typeface="Calibri" pitchFamily="34" charset="0"/>
              <a:cs typeface="+mj-cs"/>
            </a:endParaRPr>
          </a:p>
          <a:p>
            <a:pPr marL="0" marR="0" lvl="0" indent="0" algn="r" defTabSz="914400" rtl="1" eaLnBrk="0" fontAlgn="base" latinLnBrk="0" hangingPunct="0">
              <a:lnSpc>
                <a:spcPct val="100000"/>
              </a:lnSpc>
              <a:spcBef>
                <a:spcPct val="0"/>
              </a:spcBef>
              <a:spcAft>
                <a:spcPct val="0"/>
              </a:spcAft>
              <a:buClrTx/>
              <a:buSzTx/>
              <a:tabLst/>
            </a:pPr>
            <a:endParaRPr kumimoji="0" lang="fr-FR" b="1" i="0" u="none" strike="noStrike" cap="none" normalizeH="0" baseline="0" dirty="0" smtClean="0">
              <a:ln>
                <a:noFill/>
              </a:ln>
              <a:solidFill>
                <a:schemeClr val="tx1"/>
              </a:solidFill>
              <a:effectLst/>
              <a:latin typeface="Arial" pitchFamily="34" charset="0"/>
              <a:cs typeface="+mj-cs"/>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SA" b="1" i="0" u="none" strike="noStrike" cap="none" normalizeH="0" baseline="0" dirty="0" smtClean="0">
                <a:ln>
                  <a:noFill/>
                </a:ln>
                <a:solidFill>
                  <a:schemeClr val="tx1"/>
                </a:solidFill>
                <a:effectLst/>
                <a:latin typeface="Times New Roman" pitchFamily="18" charset="0"/>
                <a:ea typeface="Calibri" pitchFamily="34" charset="0"/>
                <a:cs typeface="+mj-cs"/>
              </a:rPr>
              <a:t>تحديث أنظمة وأساليب العمل بالبنوك بما يؤدي إلى سرعة أداء الخدمات وتقليل معدلات شكاوي العملاء</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mj-cs"/>
              </a:rPr>
              <a:t> .</a:t>
            </a:r>
            <a:endParaRPr kumimoji="0" lang="ar-DZ" b="1" i="0" u="none" strike="noStrike" cap="none" normalizeH="0" baseline="0" dirty="0" smtClean="0">
              <a:ln>
                <a:noFill/>
              </a:ln>
              <a:solidFill>
                <a:schemeClr val="tx1"/>
              </a:solidFill>
              <a:effectLst/>
              <a:latin typeface="Times New Roman" pitchFamily="18" charset="0"/>
              <a:ea typeface="Calibri" pitchFamily="34" charset="0"/>
              <a:cs typeface="+mj-cs"/>
            </a:endParaRPr>
          </a:p>
          <a:p>
            <a:pPr marL="0" marR="0" lvl="0" indent="0" algn="r" defTabSz="914400" rtl="1" eaLnBrk="0" fontAlgn="base" latinLnBrk="0" hangingPunct="0">
              <a:lnSpc>
                <a:spcPct val="100000"/>
              </a:lnSpc>
              <a:spcBef>
                <a:spcPct val="0"/>
              </a:spcBef>
              <a:spcAft>
                <a:spcPct val="0"/>
              </a:spcAft>
              <a:buClrTx/>
              <a:buSzTx/>
              <a:tabLst/>
            </a:pPr>
            <a:endParaRPr kumimoji="0" lang="fr-FR" b="1" i="0" u="none" strike="noStrike" cap="none" normalizeH="0" baseline="0" dirty="0" smtClean="0">
              <a:ln>
                <a:noFill/>
              </a:ln>
              <a:solidFill>
                <a:schemeClr val="tx1"/>
              </a:solidFill>
              <a:effectLst/>
              <a:latin typeface="Arial" pitchFamily="34" charset="0"/>
              <a:cs typeface="+mj-cs"/>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b="1" i="0" u="none" strike="noStrike" cap="none" normalizeH="0" baseline="0" dirty="0" smtClean="0">
                <a:ln>
                  <a:noFill/>
                </a:ln>
                <a:solidFill>
                  <a:schemeClr val="tx1"/>
                </a:solidFill>
                <a:effectLst/>
                <a:latin typeface="Times New Roman" pitchFamily="18" charset="0"/>
                <a:ea typeface="Calibri" pitchFamily="34" charset="0"/>
                <a:cs typeface="+mj-cs"/>
              </a:rPr>
              <a:t>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mj-cs"/>
              </a:rPr>
              <a:t>- </a:t>
            </a:r>
            <a:r>
              <a:rPr kumimoji="0" lang="ar-SA" b="1" i="0" u="none" strike="noStrike" cap="none" normalizeH="0" baseline="0" dirty="0" smtClean="0">
                <a:ln>
                  <a:noFill/>
                </a:ln>
                <a:solidFill>
                  <a:schemeClr val="tx1"/>
                </a:solidFill>
                <a:effectLst/>
                <a:latin typeface="Times New Roman" pitchFamily="18" charset="0"/>
                <a:ea typeface="Calibri" pitchFamily="34" charset="0"/>
                <a:cs typeface="+mj-cs"/>
              </a:rPr>
              <a:t>تقديم الخدمات </a:t>
            </a:r>
            <a:r>
              <a:rPr kumimoji="0" lang="ar-SA" b="1" i="0" u="none" strike="noStrike" cap="none" normalizeH="0" baseline="0" dirty="0" err="1" smtClean="0">
                <a:ln>
                  <a:noFill/>
                </a:ln>
                <a:solidFill>
                  <a:schemeClr val="tx1"/>
                </a:solidFill>
                <a:effectLst/>
                <a:latin typeface="Times New Roman" pitchFamily="18" charset="0"/>
                <a:ea typeface="Calibri" pitchFamily="34" charset="0"/>
                <a:cs typeface="+mj-cs"/>
              </a:rPr>
              <a:t>الإستشارية</a:t>
            </a:r>
            <a:r>
              <a:rPr kumimoji="0" lang="ar-SA" b="1" i="0" u="none" strike="noStrike" cap="none" normalizeH="0" baseline="0" dirty="0" smtClean="0">
                <a:ln>
                  <a:noFill/>
                </a:ln>
                <a:solidFill>
                  <a:schemeClr val="tx1"/>
                </a:solidFill>
                <a:effectLst/>
                <a:latin typeface="Times New Roman" pitchFamily="18" charset="0"/>
                <a:ea typeface="Calibri" pitchFamily="34" charset="0"/>
                <a:cs typeface="+mj-cs"/>
              </a:rPr>
              <a:t> للعملاء ، ومساعدتهم في </a:t>
            </a:r>
            <a:r>
              <a:rPr kumimoji="0" lang="ar-SA" b="1" i="0" u="none" strike="noStrike" cap="none" normalizeH="0" baseline="0" dirty="0" err="1" smtClean="0">
                <a:ln>
                  <a:noFill/>
                </a:ln>
                <a:solidFill>
                  <a:schemeClr val="tx1"/>
                </a:solidFill>
                <a:effectLst/>
                <a:latin typeface="Times New Roman" pitchFamily="18" charset="0"/>
                <a:ea typeface="Calibri" pitchFamily="34" charset="0"/>
                <a:cs typeface="+mj-cs"/>
              </a:rPr>
              <a:t>إتخاذهم</a:t>
            </a:r>
            <a:r>
              <a:rPr kumimoji="0" lang="ar-SA" b="1" i="0" u="none" strike="noStrike" cap="none" normalizeH="0" baseline="0" dirty="0" smtClean="0">
                <a:ln>
                  <a:noFill/>
                </a:ln>
                <a:solidFill>
                  <a:schemeClr val="tx1"/>
                </a:solidFill>
                <a:effectLst/>
                <a:latin typeface="Times New Roman" pitchFamily="18" charset="0"/>
                <a:ea typeface="Calibri" pitchFamily="34" charset="0"/>
                <a:cs typeface="+mj-cs"/>
              </a:rPr>
              <a:t> للقرارات المالية بطريقة سليمة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mj-cs"/>
              </a:rPr>
              <a:t>.</a:t>
            </a:r>
            <a:endParaRPr kumimoji="0" lang="ar-DZ" b="1" i="0" u="none" strike="noStrike" cap="none" normalizeH="0" baseline="0" dirty="0" smtClean="0">
              <a:ln>
                <a:noFill/>
              </a:ln>
              <a:solidFill>
                <a:schemeClr val="tx1"/>
              </a:solidFill>
              <a:effectLst/>
              <a:latin typeface="Times New Roman" pitchFamily="18" charset="0"/>
              <a:ea typeface="Calibri" pitchFamily="34" charset="0"/>
              <a:cs typeface="+mj-cs"/>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fr-FR" b="1" i="0" u="none" strike="noStrike" cap="none" normalizeH="0" baseline="0" dirty="0" smtClean="0">
              <a:ln>
                <a:noFill/>
              </a:ln>
              <a:solidFill>
                <a:schemeClr val="tx1"/>
              </a:solidFill>
              <a:effectLst/>
              <a:latin typeface="Times New Roman" pitchFamily="18" charset="0"/>
              <a:ea typeface="Calibri" pitchFamily="34" charset="0"/>
              <a:cs typeface="+mj-cs"/>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Calibri" pitchFamily="34" charset="0"/>
                <a:cs typeface="+mj-cs"/>
              </a:rPr>
              <a:t>- </a:t>
            </a:r>
            <a:r>
              <a:rPr kumimoji="0" lang="ar-DZ" b="1" i="0" u="none" strike="noStrike" cap="none" normalizeH="0" baseline="0" dirty="0" smtClean="0">
                <a:ln>
                  <a:noFill/>
                </a:ln>
                <a:solidFill>
                  <a:schemeClr val="tx1"/>
                </a:solidFill>
                <a:effectLst/>
                <a:latin typeface="Times New Roman" pitchFamily="18" charset="0"/>
                <a:ea typeface="Calibri" pitchFamily="34" charset="0"/>
                <a:cs typeface="+mj-cs"/>
              </a:rPr>
              <a:t> </a:t>
            </a:r>
            <a:r>
              <a:rPr kumimoji="0" lang="ar-SA" b="1" i="0" u="none" strike="noStrike" cap="none" normalizeH="0" baseline="0" dirty="0" smtClean="0">
                <a:ln>
                  <a:noFill/>
                </a:ln>
                <a:solidFill>
                  <a:schemeClr val="tx1"/>
                </a:solidFill>
                <a:effectLst/>
                <a:latin typeface="Times New Roman" pitchFamily="18" charset="0"/>
                <a:ea typeface="Calibri" pitchFamily="34" charset="0"/>
                <a:cs typeface="+mj-cs"/>
              </a:rPr>
              <a:t>تحديث أماكن تأدية الخدمات وقاعات </a:t>
            </a:r>
            <a:r>
              <a:rPr kumimoji="0" lang="ar-SA" b="1" i="0" u="none" strike="noStrike" cap="none" normalizeH="0" baseline="0" dirty="0" err="1" smtClean="0">
                <a:ln>
                  <a:noFill/>
                </a:ln>
                <a:solidFill>
                  <a:schemeClr val="tx1"/>
                </a:solidFill>
                <a:effectLst/>
                <a:latin typeface="Times New Roman" pitchFamily="18" charset="0"/>
                <a:ea typeface="Calibri" pitchFamily="34" charset="0"/>
                <a:cs typeface="+mj-cs"/>
              </a:rPr>
              <a:t>إنتظار</a:t>
            </a:r>
            <a:r>
              <a:rPr kumimoji="0" lang="ar-SA" b="1" i="0" u="none" strike="noStrike" cap="none" normalizeH="0" baseline="0" dirty="0" smtClean="0">
                <a:ln>
                  <a:noFill/>
                </a:ln>
                <a:solidFill>
                  <a:schemeClr val="tx1"/>
                </a:solidFill>
                <a:effectLst/>
                <a:latin typeface="Times New Roman" pitchFamily="18" charset="0"/>
                <a:ea typeface="Calibri" pitchFamily="34" charset="0"/>
                <a:cs typeface="+mj-cs"/>
              </a:rPr>
              <a:t> العملاء بما يجعلها أكثر جاذبية وبما يعطي صورة جيدة عن البنك</a:t>
            </a:r>
            <a:r>
              <a:rPr kumimoji="0" lang="fr-FR" b="1" i="0" u="none" strike="noStrike" cap="none" normalizeH="0" baseline="0" dirty="0" smtClean="0">
                <a:ln>
                  <a:noFill/>
                </a:ln>
                <a:solidFill>
                  <a:schemeClr val="tx1"/>
                </a:solidFill>
                <a:effectLst/>
                <a:latin typeface="Arial" pitchFamily="34" charset="0"/>
                <a:cs typeface="+mj-cs"/>
              </a:rPr>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TotalTime>
  <Words>1318</Words>
  <Application>Microsoft Office PowerPoint</Application>
  <PresentationFormat>Affichage à l'écran (4:3)</PresentationFormat>
  <Paragraphs>66</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Diapositive 1</vt:lpstr>
      <vt:lpstr>Diapositive 2</vt:lpstr>
      <vt:lpstr>الانتشار الجغرافي : يجب على المصرف امتلاك شبكة فروع لكي يستطيع تقديم وعرض الخدمات و للوصول إلى اكبر شريحة ممكنة من المنتفعين .   المدى الواسع للخدمات المصرفية : يجب علي المصرف التقدم بمجموعة واسعة من الخدمات حيث أن الخدمات المصرفية تحتاج لبعضها البعض على أساس أن العميل يحتاج لمجموعة من الخدمات .  الموازنة بين النمو و المخاطر :من أهم المشاكل التي تواجه البنوك هي المخاطر التي يتعرض لها البنك نتيجة قيامة بالأنشطة الاعتيادية و خاصة الائتمانية منها و تلجأ البنوك عادة لتنويع مجالات العمل و توسيع الانتشار الجغرافي وعرض منتجاتها بأشكال مختلفة وأسعار مختلفة لتحقيق التوازن مع المخاطر . </vt:lpstr>
      <vt:lpstr>      صعوبة الرقابة على الجودة : أن الخدمات المصرفية تستهلك أثناء إنتاجها مما يجعل من الصعوبة الرقابة و ضبط الجودة كما هو الحال في منظمات الإنتاج السلعي لذا فان الرقابة على جودة الخدمة المصرفية تزيد من تكلفة الخدمات المقدمة .  الاعتماد على الودائع : تعتمد المصارف على الودائع في تأدية جميع خدماتها المصرفية و التي تمثل المصدر الأساسي لتمويل المصارف و تحقيق الأرباح.</vt:lpstr>
      <vt:lpstr> أنواع الخدمات المصرفية   أ الخدمات غير الائتمانية  :  - الإيداع و السحب النقدي -الشيكات و معاملاتها - الودائع - إصدار و استقبال الحوالات - صناديق الأمانات  ب- الخدمات الائتمانية : - القروض                                   - عقد تحويل الفاتورة - الاعتمادات المستندية                    - قرض المشتري  - خطابات الضمان                         - قرض المورد  - العمليات على الأوراق المالية         - التحصيل المستندي  - العمليات على الأوراق التجارية - القرض الايجاري.</vt:lpstr>
      <vt:lpstr> مفهوم التسويق المصرفي :   التسويق البنكي هو مجموعة الأنشطة المتخصصة والمتكاملة التي توجه من خلالها موارد المصارف و إمكانياته ضمن صياغات خلاقة تستهدف تحقيق مستويات أعلى من الاشباع الحاجات ورغبات العملاء الحالية والمستقبلية والتي تشكل دائما فرصا تسويقية سانحة لكل من المصرف ومستهلك الخدمة المصرفية      ومن ثم فإن التسويق المصرفي ، هو ذلك النشاط الذي يشمل كافة الجهود التي تؤدى في البنك والمؤسسة المصرفية ، والتي تكفل تدفق الخدمات والمنتجات المصرفية التي يقدمها البنك والعميل سواء ، اقتراضا أو اقراضا ، أو إيداعا وخدمات مصرفية متنوعة ، ويعمل التسويق على إشباع رغبات واحتياجات ودوافع هذا العميل بشكل مستمر يكفل رضاه عن البنك واستمرار تعامله معه   التسويق  المصرفي يعبر عن تلك الوظيفة الرئيسية للبنك والمؤسسة المصرفية المسؤولة عن دراسة كل من : السوق المصرفي ، والعميل المستهدف والتي تحدد رغبات واحتياجات هذا العميل في السوق المستهدف . وتعمل على تكييف المؤسسة المصرفية معها .</vt:lpstr>
      <vt:lpstr>Diapositive 7</vt:lpstr>
      <vt:lpstr>Diapositive 8</vt:lpstr>
      <vt:lpstr>Diapositive 9</vt:lpstr>
      <vt:lpstr>Diapositive 10</vt:lpstr>
      <vt:lpstr>Diapositive 11</vt:lpstr>
      <vt:lpstr>Diapositive 12</vt:lpstr>
      <vt:lpstr>Diapositive 13</vt:lpstr>
      <vt:lpstr> أهداف التسويق المصرفي :   1- رفع الوعي والثقافة المصرفية خصوصا لدى موظفي المصرف   2- المساهمة في عملية التجديد و التطوير المصرفي و المال   3- تحقيق الأهداف المالية للمصرف والمتمثلة في  السيولة والربحية والآمان.  4- دراسة السوق للتعرف على رغبات واحتياجات العملاء الحالية والمستقبلية  </vt:lpstr>
      <vt:lpstr>-    تسويق الخدمات المصرفية يعتمد على مجموعة من الخطوات :   1- دراسة الأسواق المصرفية وتحليلها بهدف تحديد الأسواق الأكثر ربحية . 2- العمل على إنتاج الخدمات المصرفية التي تلبي تلك الاحتياجات  عن طريق تطور خدمات مصرفية أو ابتكار الجديد منها .   3- العمل على خلق البرنامج التسويقي الملائم لتسويق الخدمات المصرفية المتطورة أو المبتكرة بالاعتماد على عناصر المزيج التسويقي وما تنطوي عليه هذه العناصر من أنشطة و أساليب الطريقة التي تحقق أرباحا للمصرف .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USER</dc:creator>
  <cp:lastModifiedBy>USER</cp:lastModifiedBy>
  <cp:revision>15</cp:revision>
  <dcterms:created xsi:type="dcterms:W3CDTF">2019-10-21T06:59:02Z</dcterms:created>
  <dcterms:modified xsi:type="dcterms:W3CDTF">2021-01-09T14:27:35Z</dcterms:modified>
</cp:coreProperties>
</file>