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6" r:id="rId8"/>
    <p:sldId id="267" r:id="rId9"/>
    <p:sldId id="268" r:id="rId10"/>
    <p:sldId id="265" r:id="rId11"/>
    <p:sldId id="269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7855DC-7139-4AF7-AD29-77F9B2E9C671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6B7D44D-D6F8-473D-B759-43F582AE03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an courbé vers le bas 5"/>
          <p:cNvSpPr/>
          <p:nvPr/>
        </p:nvSpPr>
        <p:spPr>
          <a:xfrm>
            <a:off x="214282" y="1428736"/>
            <a:ext cx="8929718" cy="3357586"/>
          </a:xfrm>
          <a:prstGeom prst="ellipseRibb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Arial Black" pitchFamily="34" charset="0"/>
              </a:rPr>
              <a:t>Strategic Change Management</a:t>
            </a:r>
            <a:endParaRPr lang="fr-FR" sz="3600" i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sz="280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sz="280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sz="280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sz="280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sz="280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sz="280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sz="280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sz="280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sz="2800" smtClean="0">
                <a:solidFill>
                  <a:schemeClr val="bg1"/>
                </a:solidFill>
                <a:latin typeface="Arial Black" pitchFamily="34" charset="0"/>
              </a:rPr>
              <a:t>4. The Importance of a Strategic Change Management Plan</a:t>
            </a:r>
            <a:r>
              <a:rPr lang="fr-FR" sz="2800" b="1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fr-FR" sz="2800" b="1" dirty="0" smtClean="0">
                <a:solidFill>
                  <a:schemeClr val="bg1"/>
                </a:solidFill>
                <a:latin typeface="Arial Black" pitchFamily="34" charset="0"/>
              </a:rPr>
            </a:br>
            <a:endParaRPr lang="fr-FR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.</a:t>
            </a:r>
            <a:endParaRPr lang="fr-FR" dirty="0"/>
          </a:p>
        </p:txBody>
      </p:sp>
      <p:sp>
        <p:nvSpPr>
          <p:cNvPr id="4" name="Organigramme : Multidocument 3"/>
          <p:cNvSpPr/>
          <p:nvPr/>
        </p:nvSpPr>
        <p:spPr>
          <a:xfrm>
            <a:off x="785786" y="1428736"/>
            <a:ext cx="6215106" cy="2286016"/>
          </a:xfrm>
          <a:prstGeom prst="flowChartMultidocumen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A change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management strategy is key to help employees understand what to expect and what is required of them. </a:t>
            </a:r>
            <a:endParaRPr lang="fr-FR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Organigramme : Multidocument 4"/>
          <p:cNvSpPr/>
          <p:nvPr/>
        </p:nvSpPr>
        <p:spPr>
          <a:xfrm>
            <a:off x="2643174" y="3571876"/>
            <a:ext cx="6215106" cy="3071834"/>
          </a:xfrm>
          <a:prstGeom prst="flowChartMultidocumen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establishes a roadmap and reassures employees that the organization is committed to, and, more importantly, prepared for the change</a:t>
            </a:r>
            <a:endParaRPr lang="fr-FR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Question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Double vague 2"/>
          <p:cNvSpPr/>
          <p:nvPr/>
        </p:nvSpPr>
        <p:spPr>
          <a:xfrm>
            <a:off x="642910" y="2000240"/>
            <a:ext cx="7929618" cy="3357586"/>
          </a:xfrm>
          <a:prstGeom prst="doubleWav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why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strategic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management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change is integrated in the organizations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development?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1. Definiton of Strategic Management Change</a:t>
            </a:r>
            <a:endParaRPr lang="fr-FR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85720" y="2643182"/>
            <a:ext cx="8572560" cy="378621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Strategic </a:t>
            </a:r>
            <a:r>
              <a:rPr lang="en-US" sz="24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change management</a:t>
            </a:r>
            <a:r>
              <a:rPr lang="en-US" sz="24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 is the process of managing change in a structured, thoughtful way in order to meet organizational goals, objectives, and missions. Change is necessary for organizations to continue to thrive and meet and exceed the competition of industry competitors.</a:t>
            </a:r>
            <a:endParaRPr lang="fr-FR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Document 1"/>
          <p:cNvSpPr/>
          <p:nvPr/>
        </p:nvSpPr>
        <p:spPr>
          <a:xfrm>
            <a:off x="1428728" y="1428736"/>
            <a:ext cx="6429420" cy="3143272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Strategic </a:t>
            </a:r>
            <a:r>
              <a:rPr lang="en-US" sz="2400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change </a:t>
            </a:r>
            <a:r>
              <a:rPr lang="en-US" sz="24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refers to implementing changes in important aspects of a business. Managing and adapting strategies </a:t>
            </a:r>
            <a:endParaRPr lang="fr-FR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143932" cy="1504952"/>
          </a:xfrm>
        </p:spPr>
        <p:txBody>
          <a:bodyPr>
            <a:normAutofit fontScale="90000"/>
          </a:bodyPr>
          <a:lstStyle/>
          <a:p>
            <a:pPr algn="ctr"/>
            <a:r>
              <a:rPr sz="4000" smtClean="0">
                <a:solidFill>
                  <a:schemeClr val="bg1"/>
                </a:solidFill>
                <a:latin typeface="Arial Black" pitchFamily="34" charset="0"/>
              </a:rPr>
              <a:t>2. Key Elements in a </a:t>
            </a:r>
            <a:r>
              <a:rPr lang="fr-FR" sz="4000" dirty="0" smtClean="0">
                <a:solidFill>
                  <a:schemeClr val="bg1"/>
                </a:solidFill>
                <a:latin typeface="Arial Black" pitchFamily="34" charset="0"/>
              </a:rPr>
              <a:t>Strategic</a:t>
            </a:r>
            <a:r>
              <a:rPr sz="4000" smtClean="0">
                <a:solidFill>
                  <a:schemeClr val="bg1"/>
                </a:solidFill>
                <a:latin typeface="Arial Black" pitchFamily="34" charset="0"/>
              </a:rPr>
              <a:t> Management </a:t>
            </a:r>
            <a:r>
              <a:rPr lang="fr-FR" sz="4000" dirty="0" smtClean="0">
                <a:solidFill>
                  <a:schemeClr val="bg1"/>
                </a:solidFill>
                <a:latin typeface="Arial Black" pitchFamily="34" charset="0"/>
              </a:rPr>
              <a:t>Change</a:t>
            </a:r>
            <a:r>
              <a:rPr sz="400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fr-FR" sz="3200" b="1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fr-FR" sz="3200" b="1" dirty="0" smtClean="0">
                <a:solidFill>
                  <a:schemeClr val="bg1"/>
                </a:solidFill>
                <a:latin typeface="Arial Black" pitchFamily="34" charset="0"/>
              </a:rPr>
            </a:br>
            <a:endParaRPr lang="fr-FR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Double vague 3"/>
          <p:cNvSpPr/>
          <p:nvPr/>
        </p:nvSpPr>
        <p:spPr>
          <a:xfrm>
            <a:off x="285720" y="2143116"/>
            <a:ext cx="2500330" cy="928694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Planning</a:t>
            </a:r>
            <a:endParaRPr lang="fr-FR" sz="2800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2928926" y="2428868"/>
            <a:ext cx="500066" cy="42862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3500430" y="1714488"/>
            <a:ext cx="5286412" cy="2000264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Before introducing any change or even announcing it, you need to have a clear idea about what you want to achieve and how are you going to introduce it among your employees</a:t>
            </a:r>
            <a:endParaRPr lang="fr-FR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Double vague 8"/>
          <p:cNvSpPr/>
          <p:nvPr/>
        </p:nvSpPr>
        <p:spPr>
          <a:xfrm>
            <a:off x="285720" y="4500570"/>
            <a:ext cx="2571768" cy="928694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Transparency</a:t>
            </a:r>
            <a:endParaRPr lang="fr-FR" sz="2800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3000364" y="4643446"/>
            <a:ext cx="500066" cy="50006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ogner un rectangle avec un coin diagonal 11"/>
          <p:cNvSpPr/>
          <p:nvPr/>
        </p:nvSpPr>
        <p:spPr>
          <a:xfrm>
            <a:off x="3571868" y="3857628"/>
            <a:ext cx="5214974" cy="2571768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rgbClr val="3C3C3C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  It makes total sense, particularly in larger organizations, to keep things relatively quiet when change starts to lurk in the background… Not everyone is comfortable with it, and it CAN create a feeling of uncertainty, so initially, it can help to keep the conversation within top management</a:t>
            </a:r>
            <a:endParaRPr lang="fr-FR" sz="2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27764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vague 1"/>
          <p:cNvSpPr/>
          <p:nvPr/>
        </p:nvSpPr>
        <p:spPr>
          <a:xfrm>
            <a:off x="214282" y="1142984"/>
            <a:ext cx="2786082" cy="1285884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 dirty="0" smtClean="0">
              <a:solidFill>
                <a:srgbClr val="C00000"/>
              </a:solidFill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lvl="0" algn="ctr"/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Communication</a:t>
            </a:r>
            <a:endParaRPr lang="fr-FR" sz="2800" b="1" dirty="0" smtClean="0">
              <a:solidFill>
                <a:srgbClr val="C00000"/>
              </a:solidFill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algn="ctr"/>
            <a:endParaRPr lang="fr-FR" dirty="0"/>
          </a:p>
        </p:txBody>
      </p:sp>
      <p:sp>
        <p:nvSpPr>
          <p:cNvPr id="3" name="Double vague 2"/>
          <p:cNvSpPr/>
          <p:nvPr/>
        </p:nvSpPr>
        <p:spPr>
          <a:xfrm>
            <a:off x="285720" y="3714752"/>
            <a:ext cx="2571768" cy="1285884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 dirty="0" smtClean="0">
              <a:solidFill>
                <a:srgbClr val="C00000"/>
              </a:solidFill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lvl="0" algn="ctr"/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Involvement:</a:t>
            </a:r>
            <a:endParaRPr lang="fr-FR" sz="2800" b="1" dirty="0" smtClean="0">
              <a:solidFill>
                <a:srgbClr val="C00000"/>
              </a:solidFill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algn="ctr"/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3071802" y="1500174"/>
            <a:ext cx="714380" cy="55607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3000364" y="4071942"/>
            <a:ext cx="714380" cy="55607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ogner un rectangle avec un coin diagonal 5"/>
          <p:cNvSpPr/>
          <p:nvPr/>
        </p:nvSpPr>
        <p:spPr>
          <a:xfrm>
            <a:off x="3857620" y="785794"/>
            <a:ext cx="5057804" cy="2000264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50000"/>
              </a:lnSpc>
            </a:pPr>
            <a:r>
              <a:rPr lang="en-US" sz="2000" dirty="0" smtClean="0">
                <a:solidFill>
                  <a:srgbClr val="3C3C3C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    This is an obvious one and with good reason. It’s really important to communicate the entire process well. </a:t>
            </a:r>
            <a:endParaRPr lang="en-US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lnSpc>
                <a:spcPct val="150000"/>
              </a:lnSpc>
            </a:pPr>
            <a:endParaRPr lang="fr-FR" sz="2000" dirty="0"/>
          </a:p>
        </p:txBody>
      </p:sp>
      <p:sp>
        <p:nvSpPr>
          <p:cNvPr id="7" name="Rogner un rectangle avec un coin diagonal 6"/>
          <p:cNvSpPr/>
          <p:nvPr/>
        </p:nvSpPr>
        <p:spPr>
          <a:xfrm>
            <a:off x="3786182" y="3214686"/>
            <a:ext cx="5072098" cy="2143140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50000"/>
              </a:lnSpc>
            </a:pPr>
            <a:r>
              <a:rPr lang="en-US" sz="2000" dirty="0" smtClean="0">
                <a:solidFill>
                  <a:srgbClr val="3C3C3C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     this is a key element in general throughout the process.</a:t>
            </a:r>
            <a:endParaRPr lang="en-US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just">
              <a:lnSpc>
                <a:spcPct val="150000"/>
              </a:lnSpc>
            </a:pPr>
            <a:endParaRPr lang="fr-FR" sz="20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184731" cy="5750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1682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5750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1682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vague 1"/>
          <p:cNvSpPr/>
          <p:nvPr/>
        </p:nvSpPr>
        <p:spPr>
          <a:xfrm>
            <a:off x="357158" y="1500174"/>
            <a:ext cx="2714644" cy="1357322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 dirty="0" smtClean="0">
              <a:solidFill>
                <a:srgbClr val="C00000"/>
              </a:solidFill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lvl="0" algn="ctr"/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Build a Road Map</a:t>
            </a:r>
            <a:endParaRPr lang="fr-FR" sz="2800" b="1" dirty="0" smtClean="0">
              <a:solidFill>
                <a:srgbClr val="C00000"/>
              </a:solidFill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algn="ctr"/>
            <a:endParaRPr lang="fr-FR" dirty="0"/>
          </a:p>
        </p:txBody>
      </p:sp>
      <p:sp>
        <p:nvSpPr>
          <p:cNvPr id="3" name="Double vague 2"/>
          <p:cNvSpPr/>
          <p:nvPr/>
        </p:nvSpPr>
        <p:spPr>
          <a:xfrm>
            <a:off x="285720" y="4071942"/>
            <a:ext cx="2714644" cy="1357322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ea typeface="Times New Roman" pitchFamily="18" charset="0"/>
                <a:cs typeface="Aharoni" pitchFamily="2" charset="-79"/>
              </a:rPr>
              <a:t>Training</a:t>
            </a:r>
            <a:endParaRPr lang="fr-FR" sz="2800" b="1" dirty="0" smtClean="0">
              <a:solidFill>
                <a:srgbClr val="C00000"/>
              </a:solidFill>
              <a:latin typeface="Aharoni" pitchFamily="2" charset="-79"/>
              <a:ea typeface="Times New Roman" pitchFamily="18" charset="0"/>
              <a:cs typeface="Aharoni" pitchFamily="2" charset="-79"/>
            </a:endParaRPr>
          </a:p>
          <a:p>
            <a:pPr algn="ctr"/>
            <a:endParaRPr lang="fr-FR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184731" cy="5750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1682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84731" cy="5750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1682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3286116" y="1928802"/>
            <a:ext cx="714380" cy="50006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3214678" y="4429132"/>
            <a:ext cx="714380" cy="50006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ogner un rectangle avec un coin diagonal 7"/>
          <p:cNvSpPr/>
          <p:nvPr/>
        </p:nvSpPr>
        <p:spPr>
          <a:xfrm>
            <a:off x="4214810" y="1071546"/>
            <a:ext cx="4643470" cy="2143140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This is a key element, particularly in larger organizations, as it helps the wider team not only recognize the current situation .</a:t>
            </a:r>
            <a:endParaRPr lang="fr-FR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4214810" y="3714752"/>
            <a:ext cx="4714908" cy="2143140"/>
          </a:xfrm>
          <a:prstGeom prst="snip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This may be more appropriate for certain scenarios. If you are looking to introduce new technology.</a:t>
            </a:r>
            <a:endParaRPr lang="fr-FR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2867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Arial Black" pitchFamily="34" charset="0"/>
              </a:rPr>
              <a:t>3. </a:t>
            </a:r>
            <a:r>
              <a:rPr sz="3600" b="1" smtClean="0">
                <a:solidFill>
                  <a:schemeClr val="bg1"/>
                </a:solidFill>
                <a:latin typeface="Arial Black" pitchFamily="34" charset="0"/>
              </a:rPr>
              <a:t>The 8 key features of a successful </a:t>
            </a:r>
            <a:r>
              <a:rPr lang="fr-FR" sz="3600" b="1" dirty="0" err="1" smtClean="0">
                <a:solidFill>
                  <a:schemeClr val="bg1"/>
                </a:solidFill>
                <a:latin typeface="Arial Black" pitchFamily="34" charset="0"/>
              </a:rPr>
              <a:t>strategic</a:t>
            </a:r>
            <a:r>
              <a:rPr lang="fr-FR" sz="36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sz="3600" b="1" smtClean="0">
                <a:solidFill>
                  <a:schemeClr val="bg1"/>
                </a:solidFill>
                <a:latin typeface="Arial Black" pitchFamily="34" charset="0"/>
              </a:rPr>
              <a:t>management </a:t>
            </a:r>
            <a:r>
              <a:rPr lang="fr-FR" sz="3600" b="1" dirty="0" smtClean="0">
                <a:solidFill>
                  <a:schemeClr val="bg1"/>
                </a:solidFill>
                <a:latin typeface="Arial Black" pitchFamily="34" charset="0"/>
              </a:rPr>
              <a:t>change </a:t>
            </a:r>
            <a:r>
              <a:rPr b="1" smtClean="0">
                <a:solidFill>
                  <a:schemeClr val="bg1"/>
                </a:solidFill>
              </a:rPr>
              <a:t/>
            </a:r>
            <a:br>
              <a:rPr b="1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Carré corné 2"/>
          <p:cNvSpPr/>
          <p:nvPr/>
        </p:nvSpPr>
        <p:spPr>
          <a:xfrm>
            <a:off x="357158" y="1928802"/>
            <a:ext cx="8286808" cy="3714776"/>
          </a:xfrm>
          <a:prstGeom prst="foldedCorner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 algn="just">
              <a:buFont typeface="Wingdings" pitchFamily="2" charset="2"/>
              <a:buChar char="v"/>
            </a:pPr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take a systematic approach to the “human side” of the change.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have the long-term commitment of senior management.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involve leaders at every layer.</a:t>
            </a:r>
          </a:p>
          <a:p>
            <a:pPr algn="just">
              <a:buFont typeface="Wingdings" pitchFamily="2" charset="2"/>
              <a:buChar char="v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>
              <a:buFont typeface="Wingdings" pitchFamily="2" charset="2"/>
              <a:buChar char="v"/>
            </a:pPr>
            <a:endParaRPr lang="en-US" sz="3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rré corné 1"/>
          <p:cNvSpPr/>
          <p:nvPr/>
        </p:nvSpPr>
        <p:spPr>
          <a:xfrm>
            <a:off x="642910" y="500042"/>
            <a:ext cx="8215370" cy="5857916"/>
          </a:xfrm>
          <a:prstGeom prst="foldedCorner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encourage ownership by key players.</a:t>
            </a:r>
          </a:p>
          <a:p>
            <a:pPr algn="just">
              <a:buFont typeface="Wingdings" pitchFamily="2" charset="2"/>
              <a:buChar char="v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are committed to clear, regular, timely communication.</a:t>
            </a:r>
          </a:p>
          <a:p>
            <a:pPr algn="just">
              <a:buFont typeface="Wingdings" pitchFamily="2" charset="2"/>
              <a:buChar char="v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acknowledge the importance of corporate culture.</a:t>
            </a:r>
          </a:p>
          <a:p>
            <a:pPr>
              <a:buFont typeface="Wingdings" pitchFamily="2" charset="2"/>
              <a:buChar char="v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rré corné 1"/>
          <p:cNvSpPr/>
          <p:nvPr/>
        </p:nvSpPr>
        <p:spPr>
          <a:xfrm>
            <a:off x="357158" y="1428736"/>
            <a:ext cx="8286808" cy="3857652"/>
          </a:xfrm>
          <a:prstGeom prst="foldedCorner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prepare for the unexpected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They support those affected by the change.</a:t>
            </a:r>
          </a:p>
          <a:p>
            <a:pPr algn="just">
              <a:lnSpc>
                <a:spcPct val="150000"/>
              </a:lnSpc>
            </a:pPr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228</TotalTime>
  <Words>359</Words>
  <Application>Microsoft Office PowerPoint</Application>
  <PresentationFormat>Affichage à l'écran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Papier</vt:lpstr>
      <vt:lpstr>Diapositive 1</vt:lpstr>
      <vt:lpstr>1. Definiton of Strategic Management Change</vt:lpstr>
      <vt:lpstr>Diapositive 3</vt:lpstr>
      <vt:lpstr>2. Key Elements in a Strategic Management Change  </vt:lpstr>
      <vt:lpstr>Diapositive 5</vt:lpstr>
      <vt:lpstr>Diapositive 6</vt:lpstr>
      <vt:lpstr>3. The 8 key features of a successful strategic management change  </vt:lpstr>
      <vt:lpstr>Diapositive 8</vt:lpstr>
      <vt:lpstr>Diapositive 9</vt:lpstr>
      <vt:lpstr>    4. The Importance of a Strategic Change Management Plan </vt:lpstr>
      <vt:lpstr>Question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48</cp:revision>
  <dcterms:created xsi:type="dcterms:W3CDTF">2021-02-14T20:23:56Z</dcterms:created>
  <dcterms:modified xsi:type="dcterms:W3CDTF">2021-02-17T12:38:53Z</dcterms:modified>
</cp:coreProperties>
</file>