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7" d="100"/>
          <a:sy n="57" d="100"/>
        </p:scale>
        <p:origin x="-144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2AE1B4A-3E27-45F3-9173-264CD467DB59}" type="datetimeFigureOut">
              <a:rPr lang="fr-FR" smtClean="0"/>
              <a:pPr/>
              <a:t>06/05/2020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4B52625-DF47-4A2F-BABB-8108FC2E9857}"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2AE1B4A-3E27-45F3-9173-264CD467DB59}" type="datetimeFigureOut">
              <a:rPr lang="fr-FR" smtClean="0"/>
              <a:pPr/>
              <a:t>06/05/2020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4B52625-DF47-4A2F-BABB-8108FC2E985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2AE1B4A-3E27-45F3-9173-264CD467DB59}" type="datetimeFigureOut">
              <a:rPr lang="fr-FR" smtClean="0"/>
              <a:pPr/>
              <a:t>06/05/2020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4B52625-DF47-4A2F-BABB-8108FC2E985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2AE1B4A-3E27-45F3-9173-264CD467DB59}" type="datetimeFigureOut">
              <a:rPr lang="fr-FR" smtClean="0"/>
              <a:pPr/>
              <a:t>06/05/2020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4B52625-DF47-4A2F-BABB-8108FC2E985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2AE1B4A-3E27-45F3-9173-264CD467DB59}" type="datetimeFigureOut">
              <a:rPr lang="fr-FR" smtClean="0"/>
              <a:pPr/>
              <a:t>06/05/2020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4B52625-DF47-4A2F-BABB-8108FC2E9857}"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2AE1B4A-3E27-45F3-9173-264CD467DB59}" type="datetimeFigureOut">
              <a:rPr lang="fr-FR" smtClean="0"/>
              <a:pPr/>
              <a:t>06/05/2020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4B52625-DF47-4A2F-BABB-8108FC2E985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2AE1B4A-3E27-45F3-9173-264CD467DB59}" type="datetimeFigureOut">
              <a:rPr lang="fr-FR" smtClean="0"/>
              <a:pPr/>
              <a:t>06/05/2020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4B52625-DF47-4A2F-BABB-8108FC2E985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42AE1B4A-3E27-45F3-9173-264CD467DB59}" type="datetimeFigureOut">
              <a:rPr lang="fr-FR" smtClean="0"/>
              <a:pPr/>
              <a:t>06/05/2020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4B52625-DF47-4A2F-BABB-8108FC2E985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2AE1B4A-3E27-45F3-9173-264CD467DB59}" type="datetimeFigureOut">
              <a:rPr lang="fr-FR" smtClean="0"/>
              <a:pPr/>
              <a:t>06/05/2020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4B52625-DF47-4A2F-BABB-8108FC2E985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2AE1B4A-3E27-45F3-9173-264CD467DB59}" type="datetimeFigureOut">
              <a:rPr lang="fr-FR" smtClean="0"/>
              <a:pPr/>
              <a:t>06/05/2020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4B52625-DF47-4A2F-BABB-8108FC2E985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2AE1B4A-3E27-45F3-9173-264CD467DB59}" type="datetimeFigureOut">
              <a:rPr lang="fr-FR" smtClean="0"/>
              <a:pPr/>
              <a:t>06/05/2020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4B52625-DF47-4A2F-BABB-8108FC2E9857}"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AE1B4A-3E27-45F3-9173-264CD467DB59}" type="datetimeFigureOut">
              <a:rPr lang="fr-FR" smtClean="0"/>
              <a:pPr/>
              <a:t>06/05/2020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B52625-DF47-4A2F-BABB-8108FC2E9857}"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5720" y="214290"/>
            <a:ext cx="8858280" cy="6500858"/>
          </a:xfrm>
        </p:spPr>
        <p:txBody>
          <a:bodyPr>
            <a:normAutofit/>
          </a:bodyPr>
          <a:lstStyle/>
          <a:p>
            <a:pPr rtl="1"/>
            <a:r>
              <a:rPr lang="ar-DZ" b="1" dirty="0"/>
              <a:t>جامعة محمد </a:t>
            </a:r>
            <a:r>
              <a:rPr lang="ar-DZ" b="1" dirty="0" err="1"/>
              <a:t>خيضر</a:t>
            </a:r>
            <a:r>
              <a:rPr lang="ar-DZ" b="1" dirty="0"/>
              <a:t> بسكرة</a:t>
            </a:r>
            <a:r>
              <a:rPr lang="fr-FR" dirty="0"/>
              <a:t/>
            </a:r>
            <a:br>
              <a:rPr lang="fr-FR" dirty="0"/>
            </a:br>
            <a:r>
              <a:rPr lang="ar-DZ" b="1" dirty="0"/>
              <a:t>كلية العلوم </a:t>
            </a:r>
            <a:r>
              <a:rPr lang="ar-DZ" b="1" dirty="0" err="1"/>
              <a:t>الإقتصادية</a:t>
            </a:r>
            <a:r>
              <a:rPr lang="ar-DZ" b="1" dirty="0"/>
              <a:t> و التجارية </a:t>
            </a:r>
            <a:r>
              <a:rPr lang="ar-DZ" b="1" dirty="0" err="1"/>
              <a:t>و</a:t>
            </a:r>
            <a:r>
              <a:rPr lang="ar-DZ" b="1" dirty="0"/>
              <a:t> علوم التسيير</a:t>
            </a:r>
            <a:r>
              <a:rPr lang="fr-FR" dirty="0"/>
              <a:t/>
            </a:r>
            <a:br>
              <a:rPr lang="fr-FR" dirty="0"/>
            </a:br>
            <a:r>
              <a:rPr lang="ar-DZ" b="1" dirty="0"/>
              <a:t>قسم العلوم </a:t>
            </a:r>
            <a:r>
              <a:rPr lang="ar-DZ" b="1" dirty="0" err="1"/>
              <a:t>الإقتصادية</a:t>
            </a:r>
            <a:r>
              <a:rPr lang="fr-FR" dirty="0"/>
              <a:t/>
            </a:r>
            <a:br>
              <a:rPr lang="fr-FR" dirty="0"/>
            </a:br>
            <a:r>
              <a:rPr lang="fr-FR" dirty="0"/>
              <a:t> </a:t>
            </a:r>
            <a:br>
              <a:rPr lang="fr-FR" dirty="0"/>
            </a:br>
            <a:r>
              <a:rPr lang="ar-DZ" b="1" dirty="0"/>
              <a:t>المقياسّ</a:t>
            </a:r>
            <a:r>
              <a:rPr lang="fr-FR" dirty="0"/>
              <a:t>:</a:t>
            </a:r>
            <a:r>
              <a:rPr lang="ar-DZ" dirty="0"/>
              <a:t> </a:t>
            </a:r>
            <a:r>
              <a:rPr lang="ar-DZ" dirty="0" err="1"/>
              <a:t>الإندماج</a:t>
            </a:r>
            <a:r>
              <a:rPr lang="ar-DZ" dirty="0"/>
              <a:t> </a:t>
            </a:r>
            <a:r>
              <a:rPr lang="ar-DZ" dirty="0" err="1"/>
              <a:t>الإقتصادي</a:t>
            </a:r>
            <a:r>
              <a:rPr lang="ar-DZ" dirty="0"/>
              <a:t> الدولي لطلبة السنة أولى </a:t>
            </a:r>
            <a:r>
              <a:rPr lang="ar-DZ" dirty="0" err="1"/>
              <a:t>ماستر</a:t>
            </a:r>
            <a:r>
              <a:rPr lang="ar-DZ" dirty="0"/>
              <a:t> تخصص </a:t>
            </a:r>
            <a:r>
              <a:rPr lang="ar-DZ" dirty="0" err="1"/>
              <a:t>الإقتصاد</a:t>
            </a:r>
            <a:r>
              <a:rPr lang="ar-DZ" dirty="0"/>
              <a:t> الدولي</a:t>
            </a:r>
            <a:r>
              <a:rPr lang="fr-FR" dirty="0"/>
              <a:t/>
            </a:r>
            <a:br>
              <a:rPr lang="fr-FR" dirty="0"/>
            </a:br>
            <a:r>
              <a:rPr lang="ar-DZ" dirty="0"/>
              <a:t>السنة الجامعية</a:t>
            </a:r>
            <a:r>
              <a:rPr lang="fr-FR" dirty="0"/>
              <a:t>:</a:t>
            </a:r>
            <a:r>
              <a:rPr lang="ar-DZ" dirty="0"/>
              <a:t> 2019-2020</a:t>
            </a:r>
            <a:r>
              <a:rPr lang="fr-FR" dirty="0"/>
              <a:t/>
            </a:r>
            <a:br>
              <a:rPr lang="fr-FR" dirty="0"/>
            </a:br>
            <a:r>
              <a:rPr lang="ar-DZ" b="1" dirty="0"/>
              <a:t>أستاذ المقياس</a:t>
            </a:r>
            <a:r>
              <a:rPr lang="fr-FR" dirty="0"/>
              <a:t>:</a:t>
            </a:r>
            <a:r>
              <a:rPr lang="ar-DZ" dirty="0"/>
              <a:t> الأستاذ عبد الحميد </a:t>
            </a:r>
            <a:r>
              <a:rPr lang="ar-DZ" dirty="0" err="1"/>
              <a:t>غوفي</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69072"/>
          </a:xfrm>
        </p:spPr>
        <p:txBody>
          <a:bodyPr>
            <a:normAutofit/>
          </a:bodyPr>
          <a:lstStyle/>
          <a:p>
            <a:pPr algn="r" rtl="1"/>
            <a:r>
              <a:rPr lang="fr-FR" sz="2400" b="1" dirty="0"/>
              <a:t/>
            </a:r>
            <a:br>
              <a:rPr lang="fr-FR" sz="2400" b="1" dirty="0"/>
            </a:br>
            <a:r>
              <a:rPr lang="fr-FR" sz="2400" b="1" dirty="0">
                <a:solidFill>
                  <a:srgbClr val="FF0000"/>
                </a:solidFill>
              </a:rPr>
              <a:t>1.4</a:t>
            </a:r>
            <a:r>
              <a:rPr lang="fr-FR" sz="2400" b="1" dirty="0"/>
              <a:t> </a:t>
            </a:r>
            <a:r>
              <a:rPr lang="ar-SA" sz="2400" b="1" dirty="0" err="1" smtClean="0">
                <a:solidFill>
                  <a:srgbClr val="FF0000"/>
                </a:solidFill>
              </a:rPr>
              <a:t>الإندماج</a:t>
            </a:r>
            <a:r>
              <a:rPr lang="ar-SA" sz="2400" b="1" dirty="0" smtClean="0">
                <a:solidFill>
                  <a:srgbClr val="FF0000"/>
                </a:solidFill>
              </a:rPr>
              <a:t> الإقليمي لفرع </a:t>
            </a:r>
            <a:r>
              <a:rPr lang="ar-DZ" sz="2400" b="1" dirty="0" smtClean="0">
                <a:solidFill>
                  <a:srgbClr val="FF0000"/>
                </a:solidFill>
              </a:rPr>
              <a:t>صناعي </a:t>
            </a:r>
            <a:r>
              <a:rPr lang="ar-DZ" sz="2400" b="1" dirty="0" err="1" smtClean="0">
                <a:solidFill>
                  <a:srgbClr val="FF0000"/>
                </a:solidFill>
              </a:rPr>
              <a:t>و</a:t>
            </a:r>
            <a:r>
              <a:rPr lang="ar-DZ" sz="2400" b="1" dirty="0" smtClean="0">
                <a:solidFill>
                  <a:srgbClr val="FF0000"/>
                </a:solidFill>
              </a:rPr>
              <a:t> جلبه للفروع الأخرى</a:t>
            </a:r>
            <a:r>
              <a:rPr lang="fr-FR" sz="2400" dirty="0"/>
              <a:t/>
            </a:r>
            <a:br>
              <a:rPr lang="fr-FR" sz="2400" dirty="0"/>
            </a:br>
            <a:r>
              <a:rPr lang="fr-FR" sz="2400" dirty="0"/>
              <a:t> </a:t>
            </a:r>
            <a:br>
              <a:rPr lang="fr-FR" sz="2400" dirty="0"/>
            </a:br>
            <a:r>
              <a:rPr lang="fr-FR" sz="2400" dirty="0"/>
              <a:t/>
            </a:r>
            <a:br>
              <a:rPr lang="fr-FR" sz="2400" dirty="0"/>
            </a:br>
            <a:r>
              <a:rPr lang="ar-SA" sz="2400" b="1" dirty="0"/>
              <a:t>        إن تطوير فرع صناعي في إطار إقليمي يجلب معه تطوير الفروع الإقليمية التي تقع في المنبع والمصب ومن خلال تأثير العدوى في كل المصفوفة ما بين الصناعات الإقليمية</a:t>
            </a:r>
            <a:r>
              <a:rPr lang="fr-FR" sz="2400" b="1" dirty="0"/>
              <a:t>.</a:t>
            </a:r>
            <a:br>
              <a:rPr lang="fr-FR" sz="2400" b="1" dirty="0"/>
            </a:br>
            <a:r>
              <a:rPr lang="fr-FR" sz="2400" b="1" dirty="0"/>
              <a:t/>
            </a:r>
            <a:br>
              <a:rPr lang="fr-FR" sz="2400" b="1" dirty="0"/>
            </a:br>
            <a:r>
              <a:rPr lang="fr-FR" sz="2400" dirty="0"/>
              <a:t/>
            </a:r>
            <a:br>
              <a:rPr lang="fr-FR" sz="2400" dirty="0"/>
            </a:br>
            <a:r>
              <a:rPr lang="fr-FR" sz="2400" b="1" dirty="0"/>
              <a:t/>
            </a:r>
            <a:br>
              <a:rPr lang="fr-FR" sz="2400" b="1" dirty="0"/>
            </a:br>
            <a:r>
              <a:rPr lang="ar-SA" sz="2400" b="1" dirty="0"/>
              <a:t>ما هو القطاع الذي عادة ما يكون له أثر الجلب الأكثر ؟</a:t>
            </a:r>
            <a:endParaRPr lang="fr-FR"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69072"/>
          </a:xfrm>
        </p:spPr>
        <p:txBody>
          <a:bodyPr>
            <a:normAutofit/>
          </a:bodyPr>
          <a:lstStyle/>
          <a:p>
            <a:pPr algn="r" rtl="1"/>
            <a:r>
              <a:rPr lang="fr-FR" sz="2400" b="1" dirty="0"/>
              <a:t/>
            </a:r>
            <a:br>
              <a:rPr lang="fr-FR" sz="2400" b="1" dirty="0"/>
            </a:br>
            <a:r>
              <a:rPr lang="fr-FR" sz="2400" b="1" dirty="0">
                <a:solidFill>
                  <a:srgbClr val="FF0000"/>
                </a:solidFill>
              </a:rPr>
              <a:t>1.5 </a:t>
            </a:r>
            <a:r>
              <a:rPr lang="ar-SA" sz="2400" b="1" dirty="0">
                <a:solidFill>
                  <a:srgbClr val="FF0000"/>
                </a:solidFill>
              </a:rPr>
              <a:t>تكامل الإنتاج</a:t>
            </a:r>
            <a:r>
              <a:rPr lang="fr-FR" sz="2400" dirty="0"/>
              <a:t/>
            </a:r>
            <a:br>
              <a:rPr lang="fr-FR" sz="2400" dirty="0"/>
            </a:br>
            <a:r>
              <a:rPr lang="fr-FR" sz="2400" dirty="0"/>
              <a:t> </a:t>
            </a:r>
            <a:br>
              <a:rPr lang="fr-FR" sz="2400" dirty="0"/>
            </a:br>
            <a:r>
              <a:rPr lang="fr-FR" sz="2400" dirty="0"/>
              <a:t/>
            </a:r>
            <a:br>
              <a:rPr lang="fr-FR" sz="2400" dirty="0"/>
            </a:br>
            <a:r>
              <a:rPr lang="ar-SA" sz="2400" b="1" dirty="0"/>
              <a:t>        إن تكامل عمليات </a:t>
            </a:r>
            <a:r>
              <a:rPr lang="ar-SA" sz="2400" b="1" dirty="0" err="1"/>
              <a:t>الانتاج</a:t>
            </a:r>
            <a:r>
              <a:rPr lang="ar-SA" sz="2400" b="1" dirty="0"/>
              <a:t> و </a:t>
            </a:r>
            <a:r>
              <a:rPr lang="ar-SA" sz="2400" b="1" dirty="0" err="1"/>
              <a:t>المنتوجات</a:t>
            </a:r>
            <a:r>
              <a:rPr lang="ar-SA" sz="2400" b="1" dirty="0"/>
              <a:t> على نطاق إقليمي يعزز التجارة بين البلدان الأعضاء من حيث السلع الوسيطة ومن حيث السلع النهائية</a:t>
            </a:r>
            <a:r>
              <a:rPr lang="fr-FR" sz="2400" b="1" dirty="0"/>
              <a:t>.</a:t>
            </a:r>
            <a:br>
              <a:rPr lang="fr-FR" sz="2400" b="1" dirty="0"/>
            </a:br>
            <a:r>
              <a:rPr lang="fr-FR" sz="2400" b="1" dirty="0"/>
              <a:t/>
            </a:r>
            <a:br>
              <a:rPr lang="fr-FR" sz="2400" b="1" dirty="0"/>
            </a:br>
            <a:r>
              <a:rPr lang="ar-SA" sz="2400" b="1" dirty="0"/>
              <a:t>ما الذي يشجع مثل هذا التكوين للإنتاج التكميلي؟</a:t>
            </a:r>
            <a:r>
              <a:rPr lang="fr-FR" sz="2400" b="1" dirty="0"/>
              <a:t/>
            </a:r>
            <a:br>
              <a:rPr lang="fr-FR" sz="2400" b="1" dirty="0"/>
            </a:br>
            <a:r>
              <a:rPr lang="fr-FR" sz="2400" b="1" dirty="0"/>
              <a:t/>
            </a:r>
            <a:br>
              <a:rPr lang="fr-FR" sz="2400" b="1" dirty="0"/>
            </a:br>
            <a:r>
              <a:rPr lang="ar-SA" sz="2400" b="1" dirty="0"/>
              <a:t>ما هو دور الشركات متعددة الجنسيات في هذا المجال؟</a:t>
            </a:r>
            <a:endParaRPr lang="fr-FR"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97634"/>
          </a:xfrm>
        </p:spPr>
        <p:txBody>
          <a:bodyPr>
            <a:normAutofit/>
          </a:bodyPr>
          <a:lstStyle/>
          <a:p>
            <a:pPr algn="r" rtl="1"/>
            <a:r>
              <a:rPr lang="fr-FR" sz="2400" dirty="0"/>
              <a:t/>
            </a:r>
            <a:br>
              <a:rPr lang="fr-FR" sz="2400" dirty="0"/>
            </a:br>
            <a:r>
              <a:rPr lang="fr-FR" sz="2400" b="1" dirty="0">
                <a:solidFill>
                  <a:srgbClr val="FF0000"/>
                </a:solidFill>
              </a:rPr>
              <a:t>1.6 </a:t>
            </a:r>
            <a:r>
              <a:rPr lang="ar-SA" sz="2400" b="1" dirty="0">
                <a:solidFill>
                  <a:srgbClr val="FF0000"/>
                </a:solidFill>
              </a:rPr>
              <a:t>إحلال الاستهلاك</a:t>
            </a:r>
            <a:r>
              <a:rPr lang="fr-FR" sz="2400" dirty="0"/>
              <a:t/>
            </a:r>
            <a:br>
              <a:rPr lang="fr-FR" sz="2400" dirty="0"/>
            </a:br>
            <a:r>
              <a:rPr lang="fr-FR" sz="2400" dirty="0"/>
              <a:t/>
            </a:r>
            <a:br>
              <a:rPr lang="fr-FR" sz="2400" dirty="0"/>
            </a:br>
            <a:r>
              <a:rPr lang="ar-SA" sz="2400" dirty="0"/>
              <a:t>        </a:t>
            </a:r>
            <a:r>
              <a:rPr lang="ar-SA" sz="2400" b="1" dirty="0"/>
              <a:t>في غياب سياسات استبدال الواردات وسياسات التفضيل الوطنية المعلنة، وبسبب "مستويات متجانسة نسبيا من التنمية الاقتصادية ومراحل الإنتاج المماثلة"، يمكن لقوى السوق تشجيع تبادل السلع البديلة، وخاصة السلع الاستهلاكية</a:t>
            </a:r>
            <a:r>
              <a:rPr lang="fr-FR" sz="2400" b="1" dirty="0"/>
              <a:t>.</a:t>
            </a:r>
            <a:br>
              <a:rPr lang="fr-FR" sz="2400" b="1" dirty="0"/>
            </a:br>
            <a:r>
              <a:rPr lang="fr-FR" sz="2400" b="1" dirty="0"/>
              <a:t/>
            </a:r>
            <a:br>
              <a:rPr lang="fr-FR" sz="2400" b="1" dirty="0"/>
            </a:br>
            <a:r>
              <a:rPr lang="ar-SA" sz="2400" b="1" dirty="0"/>
              <a:t>ما الذي يشجع على تبادل السلع البديلة بين البلدان؟</a:t>
            </a:r>
            <a:r>
              <a:rPr lang="fr-FR" sz="2400" b="1" dirty="0"/>
              <a:t/>
            </a:r>
            <a:br>
              <a:rPr lang="fr-FR" sz="2400" b="1" dirty="0"/>
            </a:br>
            <a:r>
              <a:rPr lang="fr-FR" sz="2400" b="1" dirty="0"/>
              <a:t/>
            </a:r>
            <a:br>
              <a:rPr lang="fr-FR" sz="2400" b="1" dirty="0"/>
            </a:br>
            <a:r>
              <a:rPr lang="ar-SA" sz="2400" b="1" dirty="0"/>
              <a:t>بالإضافة إلى ذلك ، فإن هذا التكوين للسوق الإقليمية يدفع شركات المنطقة إلى </a:t>
            </a:r>
            <a:r>
              <a:rPr lang="ar-SA" sz="2400" b="1" dirty="0" err="1"/>
              <a:t>تموقع</a:t>
            </a:r>
            <a:r>
              <a:rPr lang="ar-SA" sz="2400" b="1" dirty="0"/>
              <a:t> إنتاجها في البلدان المجاورة ، وذلك باستخدام الاستثمار الأجنبي المباشر الأفقي لزيادة حصتها في السوق وتفادي الحواجز التجارية</a:t>
            </a:r>
            <a:r>
              <a:rPr lang="fr-FR" sz="2400" b="1" dirty="0"/>
              <a:t>".</a:t>
            </a:r>
            <a:r>
              <a:rPr lang="fr-FR" sz="2400" dirty="0"/>
              <a:t/>
            </a:r>
            <a:br>
              <a:rPr lang="fr-FR" sz="2400" dirty="0"/>
            </a:br>
            <a:endParaRPr lang="fr-FR"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69072"/>
          </a:xfrm>
        </p:spPr>
        <p:txBody>
          <a:bodyPr>
            <a:normAutofit/>
          </a:bodyPr>
          <a:lstStyle/>
          <a:p>
            <a:pPr algn="r" rtl="1"/>
            <a:r>
              <a:rPr lang="fr-FR" sz="2400" b="1" dirty="0"/>
              <a:t> </a:t>
            </a:r>
            <a:r>
              <a:rPr lang="fr-FR" sz="2400" dirty="0"/>
              <a:t/>
            </a:r>
            <a:br>
              <a:rPr lang="fr-FR" sz="2400" dirty="0"/>
            </a:br>
            <a:r>
              <a:rPr lang="fr-FR" sz="2400" b="1" dirty="0"/>
              <a:t> </a:t>
            </a:r>
            <a:r>
              <a:rPr lang="fr-FR" sz="2400" b="1" dirty="0">
                <a:solidFill>
                  <a:srgbClr val="FF0000"/>
                </a:solidFill>
              </a:rPr>
              <a:t>.2 </a:t>
            </a:r>
            <a:r>
              <a:rPr lang="ar-SA" sz="2400" b="1" dirty="0">
                <a:solidFill>
                  <a:srgbClr val="FF0000"/>
                </a:solidFill>
              </a:rPr>
              <a:t>البعد المؤسسي للاندماج الاقتصادي الإقليمي</a:t>
            </a:r>
            <a:r>
              <a:rPr lang="fr-FR" sz="2400" dirty="0"/>
              <a:t/>
            </a:r>
            <a:br>
              <a:rPr lang="fr-FR" sz="2400" dirty="0"/>
            </a:br>
            <a:r>
              <a:rPr lang="fr-FR" sz="2400" dirty="0"/>
              <a:t/>
            </a:r>
            <a:br>
              <a:rPr lang="fr-FR" sz="2400" dirty="0"/>
            </a:br>
            <a:r>
              <a:rPr lang="fr-FR" sz="2400" dirty="0"/>
              <a:t/>
            </a:r>
            <a:br>
              <a:rPr lang="fr-FR" sz="2400" dirty="0"/>
            </a:br>
            <a:r>
              <a:rPr lang="fr-FR" sz="2400" dirty="0"/>
              <a:t/>
            </a:r>
            <a:br>
              <a:rPr lang="fr-FR" sz="2400" dirty="0"/>
            </a:br>
            <a:r>
              <a:rPr lang="ar-SA" sz="2400" b="1" dirty="0"/>
              <a:t>بشكل عام  فإن عملية الاندماج الإقليمي مدفوعة بقوى السوق، ولكن يتم دعمها </a:t>
            </a:r>
            <a:r>
              <a:rPr lang="ar-SA" sz="2400" b="1" dirty="0" err="1"/>
              <a:t>وتأطيرها</a:t>
            </a:r>
            <a:r>
              <a:rPr lang="ar-SA" sz="2400" b="1" dirty="0"/>
              <a:t> كذلك من خلال المبادرات المؤسسية</a:t>
            </a:r>
            <a:r>
              <a:rPr lang="fr-FR" sz="2400" b="1" dirty="0"/>
              <a:t>.</a:t>
            </a:r>
            <a:br>
              <a:rPr lang="fr-FR" sz="2400" b="1" dirty="0"/>
            </a:br>
            <a:r>
              <a:rPr lang="fr-FR" sz="2400" b="1" dirty="0"/>
              <a:t> </a:t>
            </a:r>
            <a:r>
              <a:rPr lang="ar-SA" sz="2400" b="1" dirty="0"/>
              <a:t>الاندماج المؤسسي الإقليمي هو عمل غير تلقائي، بل هو مخطط له وبشكل مشترك يتبع استراتيجيات سياسية</a:t>
            </a:r>
            <a:r>
              <a:rPr lang="fr-FR" sz="2400" b="1" dirty="0"/>
              <a:t>.</a:t>
            </a:r>
            <a:r>
              <a:rPr lang="fr-FR" sz="2400" dirty="0"/>
              <a:t/>
            </a:r>
            <a:br>
              <a:rPr lang="fr-FR" sz="2400" dirty="0"/>
            </a:br>
            <a:r>
              <a:rPr lang="fr-FR" sz="2400" b="1" dirty="0"/>
              <a:t/>
            </a:r>
            <a:br>
              <a:rPr lang="fr-FR" sz="2400" b="1" dirty="0"/>
            </a:br>
            <a:r>
              <a:rPr lang="fr-FR" sz="2400" b="1" dirty="0"/>
              <a:t> </a:t>
            </a:r>
            <a:r>
              <a:rPr lang="ar-SA" sz="2400" b="1" dirty="0"/>
              <a:t>تتوافق في كل مرحلة من مراحل عملية الاندماج الإقليمي</a:t>
            </a:r>
            <a:r>
              <a:rPr lang="fr-FR" sz="2400" b="1" dirty="0"/>
              <a:t>:</a:t>
            </a:r>
            <a:r>
              <a:rPr lang="fr-FR" sz="2400" dirty="0"/>
              <a:t/>
            </a:r>
            <a:br>
              <a:rPr lang="fr-FR" sz="2400" dirty="0"/>
            </a:br>
            <a:r>
              <a:rPr lang="fr-FR" sz="2400" b="1" dirty="0"/>
              <a:t/>
            </a:r>
            <a:br>
              <a:rPr lang="fr-FR" sz="2400" b="1" dirty="0"/>
            </a:br>
            <a:r>
              <a:rPr lang="fr-FR" sz="2400" b="1" dirty="0"/>
              <a:t>-</a:t>
            </a:r>
            <a:r>
              <a:rPr lang="ar-SA" sz="2400" b="1" dirty="0"/>
              <a:t> نمط </a:t>
            </a:r>
            <a:r>
              <a:rPr lang="ar-SA" sz="2400" b="1" dirty="0" err="1"/>
              <a:t>حوكمة</a:t>
            </a:r>
            <a:r>
              <a:rPr lang="ar-SA" sz="2400" b="1" dirty="0"/>
              <a:t> معينة </a:t>
            </a:r>
            <a:r>
              <a:rPr lang="fr-FR" sz="2400" dirty="0"/>
              <a:t/>
            </a:r>
            <a:br>
              <a:rPr lang="fr-FR" sz="2400" dirty="0"/>
            </a:br>
            <a:r>
              <a:rPr lang="fr-FR" sz="2400" b="1" dirty="0"/>
              <a:t/>
            </a:r>
            <a:br>
              <a:rPr lang="fr-FR" sz="2400" b="1" dirty="0"/>
            </a:br>
            <a:r>
              <a:rPr lang="fr-FR" sz="2400" b="1" dirty="0"/>
              <a:t>-</a:t>
            </a:r>
            <a:r>
              <a:rPr lang="ar-SA" sz="2400" b="1" dirty="0"/>
              <a:t> </a:t>
            </a:r>
            <a:r>
              <a:rPr lang="ar-SA" sz="2400" b="1" dirty="0" err="1"/>
              <a:t>إعتماد</a:t>
            </a:r>
            <a:r>
              <a:rPr lang="ar-SA" sz="2400" b="1" dirty="0"/>
              <a:t> مؤسسات محددة </a:t>
            </a:r>
            <a:r>
              <a:rPr lang="fr-FR" sz="2400" dirty="0"/>
              <a:t/>
            </a:r>
            <a:br>
              <a:rPr lang="fr-FR" sz="2400" dirty="0"/>
            </a:br>
            <a:r>
              <a:rPr lang="fr-FR" sz="2400" b="1" dirty="0"/>
              <a:t/>
            </a:r>
            <a:br>
              <a:rPr lang="fr-FR" sz="2400" b="1" dirty="0"/>
            </a:br>
            <a:r>
              <a:rPr lang="fr-FR" sz="2400" b="1" dirty="0"/>
              <a:t>-</a:t>
            </a:r>
            <a:r>
              <a:rPr lang="ar-SA" sz="2400" b="1" dirty="0"/>
              <a:t> ممارسات وقواعد وإجراءات مشتركة مناسبة</a:t>
            </a:r>
            <a:endParaRPr lang="fr-FR"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97634"/>
          </a:xfrm>
        </p:spPr>
        <p:txBody>
          <a:bodyPr>
            <a:normAutofit/>
          </a:bodyPr>
          <a:lstStyle/>
          <a:p>
            <a:pPr algn="r" rtl="1"/>
            <a:r>
              <a:rPr lang="fr-FR" sz="2400" dirty="0"/>
              <a:t/>
            </a:r>
            <a:br>
              <a:rPr lang="fr-FR" sz="2400" dirty="0"/>
            </a:br>
            <a:r>
              <a:rPr lang="fr-FR" sz="2400" b="1" dirty="0" smtClean="0">
                <a:solidFill>
                  <a:srgbClr val="FF0000"/>
                </a:solidFill>
              </a:rPr>
              <a:t>2.1</a:t>
            </a:r>
            <a:r>
              <a:rPr lang="ar-SA" sz="2400" b="1" dirty="0" smtClean="0">
                <a:solidFill>
                  <a:srgbClr val="FF0000"/>
                </a:solidFill>
              </a:rPr>
              <a:t>أنماط </a:t>
            </a:r>
            <a:r>
              <a:rPr lang="ar-SA" sz="2400" b="1" dirty="0" err="1">
                <a:solidFill>
                  <a:srgbClr val="FF0000"/>
                </a:solidFill>
              </a:rPr>
              <a:t>الحوكمة</a:t>
            </a:r>
            <a:r>
              <a:rPr lang="ar-SA" sz="2400" b="1" dirty="0">
                <a:solidFill>
                  <a:srgbClr val="FF0000"/>
                </a:solidFill>
              </a:rPr>
              <a:t> الإقليمية</a:t>
            </a:r>
            <a:r>
              <a:rPr lang="fr-FR" sz="2400" dirty="0"/>
              <a:t/>
            </a:r>
            <a:br>
              <a:rPr lang="fr-FR" sz="2400" dirty="0"/>
            </a:br>
            <a:r>
              <a:rPr lang="fr-FR" sz="2400" dirty="0"/>
              <a:t/>
            </a:r>
            <a:br>
              <a:rPr lang="fr-FR" sz="2400" dirty="0"/>
            </a:br>
            <a:r>
              <a:rPr lang="fr-FR" sz="2400" dirty="0"/>
              <a:t/>
            </a:r>
            <a:br>
              <a:rPr lang="fr-FR" sz="2400" dirty="0"/>
            </a:br>
            <a:r>
              <a:rPr lang="ar-SA" sz="2400" b="1" dirty="0"/>
              <a:t>في مجال الاندماج الاقتصادي الإقليمي  يتعلق أسلوب </a:t>
            </a:r>
            <a:r>
              <a:rPr lang="ar-SA" sz="2400" b="1" dirty="0" err="1"/>
              <a:t>الحوكمة</a:t>
            </a:r>
            <a:r>
              <a:rPr lang="ar-SA" sz="2400" b="1" dirty="0"/>
              <a:t> بما يلي</a:t>
            </a:r>
            <a:r>
              <a:rPr lang="fr-FR" sz="2400" b="1" dirty="0"/>
              <a:t>:</a:t>
            </a:r>
            <a:r>
              <a:rPr lang="fr-FR" sz="2400" dirty="0"/>
              <a:t/>
            </a:r>
            <a:br>
              <a:rPr lang="fr-FR" sz="2400" dirty="0"/>
            </a:br>
            <a:r>
              <a:rPr lang="fr-FR" sz="2400" b="1" dirty="0"/>
              <a:t/>
            </a:r>
            <a:br>
              <a:rPr lang="fr-FR" sz="2400" b="1" dirty="0"/>
            </a:br>
            <a:r>
              <a:rPr lang="fr-FR" sz="2400" b="1" dirty="0"/>
              <a:t>- </a:t>
            </a:r>
            <a:r>
              <a:rPr lang="ar-SA" sz="2400" b="1" dirty="0"/>
              <a:t>الممارسات والآليات التي وضعها الأعضاء لإدارة الفضاء الاقتصادي المشترك </a:t>
            </a:r>
            <a:r>
              <a:rPr lang="fr-FR" sz="2400" b="1" dirty="0"/>
              <a:t/>
            </a:r>
            <a:br>
              <a:rPr lang="fr-FR" sz="2400" b="1" dirty="0"/>
            </a:br>
            <a:r>
              <a:rPr lang="fr-FR" sz="2400" b="1" dirty="0"/>
              <a:t>- </a:t>
            </a:r>
            <a:r>
              <a:rPr lang="ar-SA" sz="2400" b="1" dirty="0"/>
              <a:t>الإطار المؤسسي لحل </a:t>
            </a:r>
            <a:r>
              <a:rPr lang="ar-SA" sz="2400" b="1" dirty="0" err="1"/>
              <a:t>الاشكاليات</a:t>
            </a:r>
            <a:r>
              <a:rPr lang="ar-SA" sz="2400" b="1" dirty="0"/>
              <a:t> التي تواجه عملية الاندماج</a:t>
            </a:r>
            <a:r>
              <a:rPr lang="fr-FR" sz="2400" b="1" dirty="0"/>
              <a:t>.</a:t>
            </a:r>
            <a:br>
              <a:rPr lang="fr-FR" sz="2400" b="1" dirty="0"/>
            </a:br>
            <a:r>
              <a:rPr lang="fr-FR" sz="2400" b="1" dirty="0"/>
              <a:t/>
            </a:r>
            <a:br>
              <a:rPr lang="fr-FR" sz="2400" b="1" dirty="0"/>
            </a:br>
            <a:r>
              <a:rPr lang="ar-SA" sz="2400" b="1" dirty="0"/>
              <a:t>كيف تتطور أنماط </a:t>
            </a:r>
            <a:r>
              <a:rPr lang="ar-SA" sz="2400" b="1" dirty="0" err="1"/>
              <a:t>الحوكمة</a:t>
            </a:r>
            <a:r>
              <a:rPr lang="ar-SA" sz="2400" b="1" dirty="0"/>
              <a:t> هذه مع تعميق عملية الاندماج الاقتصادي الإقليمي؟</a:t>
            </a:r>
            <a:endParaRPr lang="fr-FR"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97634"/>
          </a:xfrm>
        </p:spPr>
        <p:txBody>
          <a:bodyPr>
            <a:normAutofit/>
          </a:bodyPr>
          <a:lstStyle/>
          <a:p>
            <a:pPr algn="r" rtl="1"/>
            <a:r>
              <a:rPr lang="fr-FR" sz="2400" dirty="0"/>
              <a:t/>
            </a:r>
            <a:br>
              <a:rPr lang="fr-FR" sz="2400" dirty="0"/>
            </a:br>
            <a:r>
              <a:rPr lang="fr-FR" sz="2400" b="1" dirty="0">
                <a:solidFill>
                  <a:srgbClr val="FF0000"/>
                </a:solidFill>
              </a:rPr>
              <a:t>2.1.1  </a:t>
            </a:r>
            <a:r>
              <a:rPr lang="ar-SA" sz="2400" b="1" dirty="0">
                <a:solidFill>
                  <a:srgbClr val="FF0000"/>
                </a:solidFill>
              </a:rPr>
              <a:t>طريقة </a:t>
            </a:r>
            <a:r>
              <a:rPr lang="ar-SA" sz="2400" b="1" dirty="0" err="1">
                <a:solidFill>
                  <a:srgbClr val="FF0000"/>
                </a:solidFill>
              </a:rPr>
              <a:t>إتخاذ</a:t>
            </a:r>
            <a:r>
              <a:rPr lang="ar-SA" sz="2400" b="1" dirty="0">
                <a:solidFill>
                  <a:srgbClr val="FF0000"/>
                </a:solidFill>
              </a:rPr>
              <a:t> القرارات ما بين الحكومية  </a:t>
            </a:r>
            <a:r>
              <a:rPr lang="fr-FR" sz="2400" dirty="0"/>
              <a:t/>
            </a:r>
            <a:br>
              <a:rPr lang="fr-FR" sz="2400" dirty="0"/>
            </a:br>
            <a:r>
              <a:rPr lang="fr-FR" sz="2400" dirty="0"/>
              <a:t> </a:t>
            </a:r>
            <a:br>
              <a:rPr lang="fr-FR" sz="2400" dirty="0"/>
            </a:br>
            <a:r>
              <a:rPr lang="fr-FR" sz="2400" b="1" dirty="0"/>
              <a:t/>
            </a:r>
            <a:br>
              <a:rPr lang="fr-FR" sz="2400" b="1" dirty="0"/>
            </a:br>
            <a:r>
              <a:rPr lang="fr-FR" sz="2400" b="1" dirty="0"/>
              <a:t>"</a:t>
            </a:r>
            <a:r>
              <a:rPr lang="ar-SA" sz="2400" b="1" dirty="0"/>
              <a:t>إن أسلوب اتخاذ القرارات ما بين الحكومية هو طريقة لصنع القرار لا تتنازل البلدان الأعضاء بموجبها عن سيادتها وتحتفظ بحق النقض على تطبيق الاتفاقات الإقليمية في هذا الإطار يتم اتخاذ القرارات بالإجماع</a:t>
            </a:r>
            <a:r>
              <a:rPr lang="fr-FR" sz="2400" b="1" dirty="0"/>
              <a:t>.</a:t>
            </a:r>
            <a:r>
              <a:rPr lang="fr-FR" sz="2400" dirty="0"/>
              <a:t/>
            </a:r>
            <a:br>
              <a:rPr lang="fr-FR" sz="2400" dirty="0"/>
            </a:br>
            <a:r>
              <a:rPr lang="fr-FR" sz="2400" b="1" dirty="0"/>
              <a:t/>
            </a:r>
            <a:br>
              <a:rPr lang="fr-FR" sz="2400" b="1" dirty="0"/>
            </a:br>
            <a:r>
              <a:rPr lang="ar-SA" sz="2400" b="1" dirty="0"/>
              <a:t>ثلاثة مبادئ تميز هذا النمط من </a:t>
            </a:r>
            <a:r>
              <a:rPr lang="ar-SA" sz="2400" b="1" dirty="0" err="1"/>
              <a:t>الحوكمة</a:t>
            </a:r>
            <a:r>
              <a:rPr lang="fr-FR" sz="2400" b="1" dirty="0"/>
              <a:t> </a:t>
            </a:r>
            <a:r>
              <a:rPr lang="ar-SA" sz="2400" b="1" dirty="0" err="1" smtClean="0"/>
              <a:t>الاقليمية</a:t>
            </a:r>
            <a:r>
              <a:rPr lang="fr-FR" sz="2400" b="1" dirty="0"/>
              <a:t> : </a:t>
            </a:r>
            <a:r>
              <a:rPr lang="fr-FR" sz="2400" b="1" dirty="0" smtClean="0"/>
              <a:t/>
            </a:r>
            <a:br>
              <a:rPr lang="fr-FR" sz="2400" b="1" dirty="0" smtClean="0"/>
            </a:br>
            <a:r>
              <a:rPr lang="fr-FR" sz="2400" b="1" dirty="0"/>
              <a:t> - </a:t>
            </a:r>
            <a:r>
              <a:rPr lang="ar-SA" sz="2400" b="1" dirty="0"/>
              <a:t>الطبيعة التوافقية لصنع القرار </a:t>
            </a:r>
            <a:r>
              <a:rPr lang="fr-FR" sz="2400" b="1" dirty="0"/>
              <a:t/>
            </a:r>
            <a:br>
              <a:rPr lang="fr-FR" sz="2400" b="1" dirty="0"/>
            </a:br>
            <a:r>
              <a:rPr lang="fr-FR" sz="2400" b="1" dirty="0"/>
              <a:t>- </a:t>
            </a:r>
            <a:r>
              <a:rPr lang="ar-SA" sz="2400" b="1" dirty="0"/>
              <a:t>عدم التدخل في الشؤون الوطنية لكل بلد عضو</a:t>
            </a:r>
            <a:r>
              <a:rPr lang="fr-FR" sz="2400" b="1" dirty="0"/>
              <a:t/>
            </a:r>
            <a:br>
              <a:rPr lang="fr-FR" sz="2400" b="1" dirty="0"/>
            </a:br>
            <a:r>
              <a:rPr lang="fr-FR" sz="2400" b="1" dirty="0"/>
              <a:t>- </a:t>
            </a:r>
            <a:r>
              <a:rPr lang="ar-SA" sz="2400" b="1" dirty="0"/>
              <a:t>احترام خصوصيات البلدان الأعضاء (مبدأ الاستثناء</a:t>
            </a:r>
            <a:r>
              <a:rPr lang="fr-FR" sz="2400" b="1" dirty="0"/>
              <a:t>.( </a:t>
            </a:r>
            <a:r>
              <a:rPr lang="fr-FR" sz="2400" dirty="0"/>
              <a:t/>
            </a:r>
            <a:br>
              <a:rPr lang="fr-FR" sz="2400" dirty="0"/>
            </a:br>
            <a:endParaRPr lang="fr-FR"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69072"/>
          </a:xfrm>
        </p:spPr>
        <p:txBody>
          <a:bodyPr>
            <a:noAutofit/>
          </a:bodyPr>
          <a:lstStyle/>
          <a:p>
            <a:pPr algn="r" rtl="1"/>
            <a:r>
              <a:rPr lang="fr-FR" sz="2400" dirty="0"/>
              <a:t/>
            </a:r>
            <a:br>
              <a:rPr lang="fr-FR" sz="2400" dirty="0"/>
            </a:br>
            <a:r>
              <a:rPr lang="fr-FR" sz="2400" b="1" dirty="0"/>
              <a:t> </a:t>
            </a:r>
            <a:r>
              <a:rPr lang="fr-FR" sz="2400" b="1" dirty="0" smtClean="0">
                <a:solidFill>
                  <a:srgbClr val="FF0000"/>
                </a:solidFill>
              </a:rPr>
              <a:t>2.1.2  </a:t>
            </a:r>
            <a:r>
              <a:rPr lang="ar-SA" sz="2400" b="1" dirty="0">
                <a:solidFill>
                  <a:srgbClr val="FF0000"/>
                </a:solidFill>
              </a:rPr>
              <a:t>الحكومة </a:t>
            </a:r>
            <a:r>
              <a:rPr lang="ar-SA" sz="2400" b="1" dirty="0" err="1">
                <a:solidFill>
                  <a:srgbClr val="FF0000"/>
                </a:solidFill>
              </a:rPr>
              <a:t>الفوق</a:t>
            </a:r>
            <a:r>
              <a:rPr lang="ar-SA" sz="2400" b="1" dirty="0">
                <a:solidFill>
                  <a:srgbClr val="FF0000"/>
                </a:solidFill>
              </a:rPr>
              <a:t> وطنية</a:t>
            </a:r>
            <a:r>
              <a:rPr lang="fr-FR" sz="2400" dirty="0"/>
              <a:t/>
            </a:r>
            <a:br>
              <a:rPr lang="fr-FR" sz="2400" dirty="0"/>
            </a:br>
            <a:r>
              <a:rPr lang="fr-FR" sz="2400" dirty="0"/>
              <a:t/>
            </a:r>
            <a:br>
              <a:rPr lang="fr-FR" sz="2400" dirty="0"/>
            </a:br>
            <a:r>
              <a:rPr lang="fr-FR" sz="2400" b="1" dirty="0"/>
              <a:t/>
            </a:r>
            <a:br>
              <a:rPr lang="fr-FR" sz="2400" b="1" dirty="0"/>
            </a:br>
            <a:r>
              <a:rPr lang="fr-FR" sz="2400" b="1" dirty="0"/>
              <a:t>"</a:t>
            </a:r>
            <a:r>
              <a:rPr lang="ar-SA" sz="2400" b="1" dirty="0"/>
              <a:t>إن أسلوب </a:t>
            </a:r>
            <a:r>
              <a:rPr lang="ar-SA" sz="2400" b="1" dirty="0" err="1"/>
              <a:t>الحوكمة</a:t>
            </a:r>
            <a:r>
              <a:rPr lang="ar-SA" sz="2400" b="1" dirty="0"/>
              <a:t> </a:t>
            </a:r>
            <a:r>
              <a:rPr lang="ar-SA" sz="2400" b="1" dirty="0" err="1"/>
              <a:t>الفوق</a:t>
            </a:r>
            <a:r>
              <a:rPr lang="ar-SA" sz="2400" b="1" dirty="0"/>
              <a:t> وطنية هو عملية صنع القرار التي توافق الدول الأعضاء من خلالها على نقل وتقاسم جزء من سيادتها مع هيئة فوق وطنية إقليمية.</a:t>
            </a:r>
            <a:r>
              <a:rPr lang="fr-FR" sz="2400" dirty="0"/>
              <a:t/>
            </a:r>
            <a:br>
              <a:rPr lang="fr-FR" sz="2400" dirty="0"/>
            </a:br>
            <a:r>
              <a:rPr lang="fr-FR" sz="2400" b="1" dirty="0"/>
              <a:t/>
            </a:r>
            <a:br>
              <a:rPr lang="fr-FR" sz="2400" b="1" dirty="0"/>
            </a:br>
            <a:r>
              <a:rPr lang="ar-SA" sz="2400" b="1" dirty="0"/>
              <a:t>في مثل هذا النظام</a:t>
            </a:r>
            <a:r>
              <a:rPr lang="fr-FR" sz="2400" b="1" dirty="0"/>
              <a:t>:</a:t>
            </a:r>
            <a:r>
              <a:rPr lang="fr-FR" sz="2400" dirty="0"/>
              <a:t/>
            </a:r>
            <a:br>
              <a:rPr lang="fr-FR" sz="2400" dirty="0"/>
            </a:br>
            <a:r>
              <a:rPr lang="fr-FR" sz="2400" b="1" dirty="0"/>
              <a:t/>
            </a:r>
            <a:br>
              <a:rPr lang="fr-FR" sz="2400" b="1" dirty="0"/>
            </a:br>
            <a:r>
              <a:rPr lang="fr-FR" sz="2400" b="1" dirty="0"/>
              <a:t>- </a:t>
            </a:r>
            <a:r>
              <a:rPr lang="ar-SA" sz="2400" b="1" dirty="0"/>
              <a:t>تخضع القرارات لتصويت الأغلبية المؤهلة ،</a:t>
            </a:r>
            <a:r>
              <a:rPr lang="fr-FR" sz="2400" dirty="0"/>
              <a:t/>
            </a:r>
            <a:br>
              <a:rPr lang="fr-FR" sz="2400" dirty="0"/>
            </a:br>
            <a:r>
              <a:rPr lang="fr-FR" sz="2400" b="1" dirty="0"/>
              <a:t/>
            </a:r>
            <a:br>
              <a:rPr lang="fr-FR" sz="2400" b="1" dirty="0"/>
            </a:br>
            <a:r>
              <a:rPr lang="fr-FR" sz="2400" b="1" dirty="0"/>
              <a:t>- </a:t>
            </a:r>
            <a:r>
              <a:rPr lang="ar-SA" sz="2400" b="1" dirty="0"/>
              <a:t>تتفق الدول الأعضاء على تنفيذ السياسات المشتركة</a:t>
            </a:r>
            <a:r>
              <a:rPr lang="fr-FR" sz="2400" dirty="0"/>
              <a:t/>
            </a:r>
            <a:br>
              <a:rPr lang="fr-FR" sz="2400" dirty="0"/>
            </a:br>
            <a:r>
              <a:rPr lang="fr-FR" sz="2400" b="1" dirty="0"/>
              <a:t/>
            </a:r>
            <a:br>
              <a:rPr lang="fr-FR" sz="2400" b="1" dirty="0"/>
            </a:br>
            <a:r>
              <a:rPr lang="fr-FR" sz="2400" b="1" dirty="0"/>
              <a:t>-</a:t>
            </a:r>
            <a:r>
              <a:rPr lang="ar-SA" sz="2400" b="1" dirty="0"/>
              <a:t> تقرر الدول الأعضاء إنشاء مؤسسات إقليمية مشتركة: محكمة العدل والبنك المركزي </a:t>
            </a:r>
            <a:r>
              <a:rPr lang="fr-FR" sz="2400" b="1" dirty="0"/>
              <a:t> ...</a:t>
            </a:r>
            <a:br>
              <a:rPr lang="fr-FR" sz="2400" b="1" dirty="0"/>
            </a:br>
            <a:r>
              <a:rPr lang="fr-FR" sz="2400" dirty="0"/>
              <a:t/>
            </a:r>
            <a:br>
              <a:rPr lang="fr-FR" sz="2400" dirty="0"/>
            </a:br>
            <a:r>
              <a:rPr lang="ar-SA" sz="2400" b="1" dirty="0"/>
              <a:t>وهذا الأسلوب فوق الوطني أكثر تقييدا ​​من النظام ما بين الحكومي، بقدر ما تتعهد البلدان الأعضاء باحترام القواعد المشتركة التي تم اعتمادها</a:t>
            </a:r>
            <a:r>
              <a:rPr lang="fr-FR" sz="2400" b="1" dirty="0"/>
              <a:t> ".</a:t>
            </a:r>
            <a:endParaRPr lang="fr-FR"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97634"/>
          </a:xfrm>
        </p:spPr>
        <p:txBody>
          <a:bodyPr>
            <a:normAutofit/>
          </a:bodyPr>
          <a:lstStyle/>
          <a:p>
            <a:pPr algn="r" rtl="1"/>
            <a:r>
              <a:rPr lang="fr-FR" sz="2400" dirty="0"/>
              <a:t/>
            </a:r>
            <a:br>
              <a:rPr lang="fr-FR" sz="2400" dirty="0"/>
            </a:br>
            <a:r>
              <a:rPr lang="fr-FR" sz="2400" b="1" dirty="0"/>
              <a:t> </a:t>
            </a:r>
            <a:r>
              <a:rPr lang="fr-FR" sz="2400" b="1" dirty="0">
                <a:solidFill>
                  <a:srgbClr val="FF0000"/>
                </a:solidFill>
              </a:rPr>
              <a:t>2.1.3  </a:t>
            </a:r>
            <a:r>
              <a:rPr lang="ar-SA" sz="2400" b="1" dirty="0" err="1">
                <a:solidFill>
                  <a:srgbClr val="FF0000"/>
                </a:solidFill>
              </a:rPr>
              <a:t>الحوكمة</a:t>
            </a:r>
            <a:r>
              <a:rPr lang="ar-SA" sz="2400" b="1" dirty="0">
                <a:solidFill>
                  <a:srgbClr val="FF0000"/>
                </a:solidFill>
              </a:rPr>
              <a:t> الفيدرالية</a:t>
            </a:r>
            <a:r>
              <a:rPr lang="fr-FR" sz="2400" dirty="0"/>
              <a:t/>
            </a:r>
            <a:br>
              <a:rPr lang="fr-FR" sz="2400" dirty="0"/>
            </a:br>
            <a:r>
              <a:rPr lang="fr-FR" sz="2400" dirty="0"/>
              <a:t> </a:t>
            </a:r>
            <a:br>
              <a:rPr lang="fr-FR" sz="2400" dirty="0"/>
            </a:br>
            <a:r>
              <a:rPr lang="fr-FR" sz="2400" b="1" dirty="0"/>
              <a:t/>
            </a:r>
            <a:br>
              <a:rPr lang="fr-FR" sz="2400" b="1" dirty="0"/>
            </a:br>
            <a:r>
              <a:rPr lang="ar-SA" sz="2400" b="1" dirty="0"/>
              <a:t>في عملية الاندماج الاقتصادي الإقليمي ، تتكاتف الدول الأعضاء لتعميق اتحادها ثم استكماله</a:t>
            </a:r>
            <a:r>
              <a:rPr lang="fr-FR" sz="2400" b="1" dirty="0"/>
              <a:t>.</a:t>
            </a:r>
            <a:br>
              <a:rPr lang="fr-FR" sz="2400" b="1" dirty="0"/>
            </a:br>
            <a:r>
              <a:rPr lang="ar-SA" sz="2400" b="1" dirty="0"/>
              <a:t>الهدف هو السعي لتحقيق أقصى قدر من التعاضد</a:t>
            </a:r>
            <a:r>
              <a:rPr lang="fr-FR" sz="2400" b="1" dirty="0"/>
              <a:t>.</a:t>
            </a:r>
            <a:r>
              <a:rPr lang="fr-FR" sz="2400" dirty="0"/>
              <a:t/>
            </a:r>
            <a:br>
              <a:rPr lang="fr-FR" sz="2400" dirty="0"/>
            </a:br>
            <a:r>
              <a:rPr lang="fr-FR" sz="2400" b="1" dirty="0"/>
              <a:t/>
            </a:r>
            <a:br>
              <a:rPr lang="fr-FR" sz="2400" b="1" dirty="0"/>
            </a:br>
            <a:r>
              <a:rPr lang="ar-SA" sz="2400" b="1" dirty="0"/>
              <a:t>ما هي أوجه التعاضد المتوقعة من عملية الاندماج الاقتصادي الإقليمي؟</a:t>
            </a:r>
            <a:r>
              <a:rPr lang="fr-FR" sz="2400" b="1" dirty="0"/>
              <a:t/>
            </a:r>
            <a:br>
              <a:rPr lang="fr-FR" sz="2400" b="1" dirty="0"/>
            </a:br>
            <a:endParaRPr lang="fr-FR"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69072"/>
          </a:xfrm>
        </p:spPr>
        <p:txBody>
          <a:bodyPr>
            <a:normAutofit/>
          </a:bodyPr>
          <a:lstStyle/>
          <a:p>
            <a:pPr algn="r" rtl="1"/>
            <a:r>
              <a:rPr lang="ar-SA" sz="2400" b="1" dirty="0" err="1">
                <a:solidFill>
                  <a:srgbClr val="FF0000"/>
                </a:solidFill>
              </a:rPr>
              <a:t>الكونفدرالية</a:t>
            </a:r>
            <a:r>
              <a:rPr lang="fr-FR" sz="2400" dirty="0"/>
              <a:t/>
            </a:r>
            <a:br>
              <a:rPr lang="fr-FR" sz="2400" dirty="0"/>
            </a:br>
            <a:r>
              <a:rPr lang="fr-FR" sz="2400" dirty="0"/>
              <a:t> </a:t>
            </a:r>
            <a:br>
              <a:rPr lang="fr-FR" sz="2400" dirty="0"/>
            </a:br>
            <a:r>
              <a:rPr lang="fr-FR" sz="2400" b="1" dirty="0"/>
              <a:t/>
            </a:r>
            <a:br>
              <a:rPr lang="fr-FR" sz="2400" b="1" dirty="0"/>
            </a:br>
            <a:r>
              <a:rPr lang="ar-SA" sz="2400" b="1" dirty="0"/>
              <a:t>في المرحلة الأولى ، تسود فكرة </a:t>
            </a:r>
            <a:r>
              <a:rPr lang="ar-SA" sz="2400" b="1" dirty="0" err="1"/>
              <a:t>الكونفدرالية</a:t>
            </a:r>
            <a:r>
              <a:rPr lang="fr-FR" sz="2400" b="1" dirty="0"/>
              <a:t>.</a:t>
            </a:r>
            <a:r>
              <a:rPr lang="fr-FR" sz="2400" dirty="0"/>
              <a:t/>
            </a:r>
            <a:br>
              <a:rPr lang="fr-FR" sz="2400" dirty="0"/>
            </a:br>
            <a:r>
              <a:rPr lang="fr-FR" sz="2400" b="1" dirty="0"/>
              <a:t/>
            </a:r>
            <a:br>
              <a:rPr lang="fr-FR" sz="2400" b="1" dirty="0"/>
            </a:br>
            <a:r>
              <a:rPr lang="ar-SA" sz="2400" b="1" dirty="0"/>
              <a:t>في منطقة إقليمية تخضع </a:t>
            </a:r>
            <a:r>
              <a:rPr lang="ar-SA" sz="2400" b="1" dirty="0" err="1"/>
              <a:t>للإندماج</a:t>
            </a:r>
            <a:r>
              <a:rPr lang="ar-SA" sz="2400" b="1" dirty="0"/>
              <a:t> ، تعد </a:t>
            </a:r>
            <a:r>
              <a:rPr lang="ar-SA" sz="2400" b="1" dirty="0" err="1"/>
              <a:t>الكونفدرالية</a:t>
            </a:r>
            <a:r>
              <a:rPr lang="ar-SA" sz="2400" b="1" dirty="0"/>
              <a:t> نظام </a:t>
            </a:r>
            <a:r>
              <a:rPr lang="ar-SA" sz="2400" b="1" dirty="0" err="1"/>
              <a:t>حوكمة</a:t>
            </a:r>
            <a:r>
              <a:rPr lang="ar-SA" sz="2400" b="1" dirty="0"/>
              <a:t> تقرر فيه الدول الأعضاء ، باتفاق مشترك ، إدارة مشتركة لبعض المناطق التي تقع ضمن صلاحياتها السيادية ، بينما تظل مستقلة</a:t>
            </a:r>
            <a:r>
              <a:rPr lang="fr-FR" sz="2400" b="1" dirty="0"/>
              <a:t>.</a:t>
            </a:r>
            <a:r>
              <a:rPr lang="fr-FR" sz="2400" dirty="0"/>
              <a:t/>
            </a:r>
            <a:br>
              <a:rPr lang="fr-FR" sz="2400" dirty="0"/>
            </a:br>
            <a:r>
              <a:rPr lang="fr-FR" sz="2400" b="1" dirty="0"/>
              <a:t/>
            </a:r>
            <a:br>
              <a:rPr lang="fr-FR" sz="2400" b="1" dirty="0"/>
            </a:br>
            <a:r>
              <a:rPr lang="ar-SA" sz="2400" b="1" dirty="0"/>
              <a:t>يختلف نوع وطبيعة العلاقات بين الدول الأعضاء ومؤسسات التنسيق المركزية وتوزيع صلاحيات فيما بينها من اتحاد دول إلى آخر. وأخيراً لا يتمتع الاتحاد بوضع دولة ذات سيادة إنما هو اتحاد دول مستقلة</a:t>
            </a:r>
            <a:r>
              <a:rPr lang="fr-FR" sz="2400" b="1" dirty="0"/>
              <a:t>.</a:t>
            </a:r>
            <a:br>
              <a:rPr lang="fr-FR" sz="2400" b="1" dirty="0"/>
            </a:br>
            <a:endParaRPr lang="fr-FR"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97634"/>
          </a:xfrm>
        </p:spPr>
        <p:txBody>
          <a:bodyPr>
            <a:normAutofit/>
          </a:bodyPr>
          <a:lstStyle/>
          <a:p>
            <a:pPr algn="r" rtl="1"/>
            <a:r>
              <a:rPr lang="ar-SA" sz="2400" b="1" dirty="0">
                <a:solidFill>
                  <a:srgbClr val="FF0000"/>
                </a:solidFill>
              </a:rPr>
              <a:t>الفيدرالية</a:t>
            </a:r>
            <a:r>
              <a:rPr lang="fr-FR" sz="2400" b="1" dirty="0"/>
              <a:t/>
            </a:r>
            <a:br>
              <a:rPr lang="fr-FR" sz="2400" b="1" dirty="0"/>
            </a:br>
            <a:r>
              <a:rPr lang="fr-FR" sz="2400" dirty="0"/>
              <a:t/>
            </a:r>
            <a:br>
              <a:rPr lang="fr-FR" sz="2400" dirty="0"/>
            </a:br>
            <a:r>
              <a:rPr lang="fr-FR" sz="2400" dirty="0"/>
              <a:t/>
            </a:r>
            <a:br>
              <a:rPr lang="fr-FR" sz="2400" dirty="0"/>
            </a:br>
            <a:r>
              <a:rPr lang="ar-SA" sz="2400" b="1" dirty="0"/>
              <a:t>في مرحلة أكثر تقدماً من الاندماج الاقتصادي الإقليمي ، فإن فكرة الفدرالية هي التي تعتبر أساسية</a:t>
            </a:r>
            <a:r>
              <a:rPr lang="fr-FR" sz="2400" b="1" dirty="0"/>
              <a:t>.</a:t>
            </a:r>
            <a:br>
              <a:rPr lang="fr-FR" sz="2400" b="1" dirty="0"/>
            </a:br>
            <a:r>
              <a:rPr lang="ar-SA" sz="2400" b="1" dirty="0"/>
              <a:t>الفدرالية هي شكل الحكم الفيدرالي. في هذا السياق </a:t>
            </a:r>
            <a:r>
              <a:rPr lang="ar-SA" sz="2400" b="1" dirty="0" smtClean="0"/>
              <a:t>، </a:t>
            </a:r>
            <a:r>
              <a:rPr lang="ar-SA" sz="2400" b="1" dirty="0"/>
              <a:t>مع الاحتفاظ بدرجة معينة من الاستقلالية ، تقوم مجموعة الدول الأعضاء ، بهدف الاندماج الاقتصادي الكامل ، بنقل أساسيات سيادتها لهذا الغرض إلى قوة مركزية: الدولة الفيدرالية</a:t>
            </a:r>
            <a:r>
              <a:rPr lang="fr-FR" sz="2400" b="1" dirty="0"/>
              <a:t>.</a:t>
            </a:r>
            <a:br>
              <a:rPr lang="fr-FR" sz="2400" b="1" dirty="0"/>
            </a:br>
            <a:r>
              <a:rPr lang="fr-FR" sz="2400" dirty="0"/>
              <a:t/>
            </a:r>
            <a:br>
              <a:rPr lang="fr-FR" sz="2400" dirty="0"/>
            </a:br>
            <a:r>
              <a:rPr lang="ar-SA" sz="2400" b="1" dirty="0"/>
              <a:t> بموجب </a:t>
            </a:r>
            <a:r>
              <a:rPr lang="ar-SA" sz="2400" b="1" dirty="0" err="1"/>
              <a:t>الدستورالفدرالي</a:t>
            </a:r>
            <a:r>
              <a:rPr lang="ar-SA" sz="2400" b="1" dirty="0"/>
              <a:t> لا يمكن لأي دولة عضو أن تنفصل بإرادتها  ما يساهم بشكل خاص في عدم الرجوع </a:t>
            </a:r>
            <a:r>
              <a:rPr lang="ar-SA" sz="2400" b="1" dirty="0" err="1"/>
              <a:t>الى</a:t>
            </a:r>
            <a:r>
              <a:rPr lang="ar-SA" sz="2400" b="1" dirty="0"/>
              <a:t> الوراء في عملية الاندماج الاقتصادي الإقليمي</a:t>
            </a:r>
            <a:r>
              <a:rPr lang="fr-FR" sz="2400" b="1" dirty="0"/>
              <a:t>.</a:t>
            </a:r>
            <a:br>
              <a:rPr lang="fr-FR" sz="2400" b="1" dirty="0"/>
            </a:br>
            <a:r>
              <a:rPr lang="fr-FR" sz="2400" dirty="0"/>
              <a:t/>
            </a:r>
            <a:br>
              <a:rPr lang="fr-FR" sz="2400" dirty="0"/>
            </a:br>
            <a:r>
              <a:rPr lang="ar-SA" sz="2400" b="1" dirty="0"/>
              <a:t>لا يوجد نموذج موحد للدولة الفيدرالية كما لا يوجد نموذج موحد لاتحاد </a:t>
            </a:r>
            <a:r>
              <a:rPr lang="ar-SA" sz="2400" b="1" dirty="0" err="1"/>
              <a:t>الكنفدرالي</a:t>
            </a:r>
            <a:r>
              <a:rPr lang="ar-SA" sz="2400" b="1" dirty="0"/>
              <a:t>.</a:t>
            </a:r>
            <a:endParaRPr lang="fr-FR"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0100" y="2643182"/>
            <a:ext cx="7015154" cy="1143000"/>
          </a:xfrm>
        </p:spPr>
        <p:txBody>
          <a:bodyPr/>
          <a:lstStyle/>
          <a:p>
            <a:pPr algn="r" rtl="1"/>
            <a:r>
              <a:rPr lang="ar-SA" b="1" dirty="0"/>
              <a:t>طرق الاندماج الاقتصادي </a:t>
            </a:r>
            <a:r>
              <a:rPr lang="ar-SA" b="1" dirty="0" smtClean="0"/>
              <a:t>الإقليمي</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83362"/>
          </a:xfrm>
        </p:spPr>
        <p:txBody>
          <a:bodyPr>
            <a:noAutofit/>
          </a:bodyPr>
          <a:lstStyle/>
          <a:p>
            <a:pPr algn="r" rtl="1"/>
            <a:r>
              <a:rPr lang="ar-SA" sz="2400" b="1" dirty="0">
                <a:solidFill>
                  <a:srgbClr val="FF0000"/>
                </a:solidFill>
              </a:rPr>
              <a:t>الفيدرالية الاقتصادية </a:t>
            </a:r>
            <a:r>
              <a:rPr lang="fr-FR" sz="2400" b="1" dirty="0"/>
              <a:t/>
            </a:r>
            <a:br>
              <a:rPr lang="fr-FR" sz="2400" b="1" dirty="0"/>
            </a:br>
            <a:r>
              <a:rPr lang="fr-FR" sz="2400" dirty="0"/>
              <a:t/>
            </a:r>
            <a:br>
              <a:rPr lang="fr-FR" sz="2400" dirty="0"/>
            </a:br>
            <a:r>
              <a:rPr lang="fr-FR" sz="2400" b="1" dirty="0"/>
              <a:t> </a:t>
            </a:r>
            <a:r>
              <a:rPr lang="fr-FR" sz="2400" dirty="0"/>
              <a:t/>
            </a:r>
            <a:br>
              <a:rPr lang="fr-FR" sz="2400" dirty="0"/>
            </a:br>
            <a:r>
              <a:rPr lang="ar-SA" sz="2400" b="1" dirty="0"/>
              <a:t>الفدرالية الاقتصادية هي الشكل النهائي </a:t>
            </a:r>
            <a:r>
              <a:rPr lang="ar-SA" sz="2400" b="1" dirty="0" err="1"/>
              <a:t>للحوكمة</a:t>
            </a:r>
            <a:r>
              <a:rPr lang="ar-SA" sz="2400" b="1" dirty="0"/>
              <a:t> في ما يخص الاندماج الاقتصادي الدولي الإقليمي، حيث في هذا النمط من </a:t>
            </a:r>
            <a:r>
              <a:rPr lang="ar-SA" sz="2400" b="1" dirty="0" err="1"/>
              <a:t>الحوكمة</a:t>
            </a:r>
            <a:r>
              <a:rPr lang="ar-SA" sz="2400" b="1" dirty="0"/>
              <a:t> تقوم الدول الأعضاء ، في الوقت الذي تظل فيه مستقلة ، بنقل معظم سمات سيادتها الاقتصادية إلى الدولة الفيدرالية</a:t>
            </a:r>
            <a:r>
              <a:rPr lang="fr-FR" sz="2400" b="1" dirty="0"/>
              <a:t>.</a:t>
            </a:r>
            <a:r>
              <a:rPr lang="fr-FR" sz="2400" dirty="0"/>
              <a:t/>
            </a:r>
            <a:br>
              <a:rPr lang="fr-FR" sz="2400" dirty="0"/>
            </a:br>
            <a:r>
              <a:rPr lang="fr-FR" sz="2400" b="1" dirty="0"/>
              <a:t/>
            </a:r>
            <a:br>
              <a:rPr lang="fr-FR" sz="2400" b="1" dirty="0"/>
            </a:br>
            <a:r>
              <a:rPr lang="ar-SA" sz="2400" b="1" dirty="0"/>
              <a:t>الفدرالية الاقتصادية هي استكمال </a:t>
            </a:r>
            <a:r>
              <a:rPr lang="ar-SA" sz="2400" b="1" dirty="0" err="1"/>
              <a:t>الحوكمة</a:t>
            </a:r>
            <a:r>
              <a:rPr lang="ar-SA" sz="2400" b="1" dirty="0"/>
              <a:t> الاقتصادية الإقليمية فوق الوطنية. كما أنه شرط ضروري لإقامة دولة اتحادية ذات سيادة. </a:t>
            </a:r>
            <a:r>
              <a:rPr lang="fr-FR" sz="2400" dirty="0"/>
              <a:t/>
            </a:r>
            <a:br>
              <a:rPr lang="fr-FR" sz="2400" dirty="0"/>
            </a:br>
            <a:r>
              <a:rPr lang="ar-SA" sz="2400" b="1" dirty="0"/>
              <a:t>تؤدي الفيدرالية الاقتصادية الإقليمية في نهاية المطاف إلى إنشاء دولة اتحادية</a:t>
            </a:r>
            <a:r>
              <a:rPr lang="fr-FR" sz="2400" b="1" dirty="0"/>
              <a:t>.</a:t>
            </a:r>
            <a:br>
              <a:rPr lang="fr-FR" sz="2400" b="1" dirty="0"/>
            </a:br>
            <a:r>
              <a:rPr lang="ar-SA" sz="2400" b="1" dirty="0"/>
              <a:t>في شكلها الكامل ، تمنح الفيدرالية الاقتصادية الإقليمية للدولة الاتحادية الوظائف السيادية التالية</a:t>
            </a:r>
            <a:r>
              <a:rPr lang="fr-FR" sz="2400" b="1" dirty="0"/>
              <a:t>:</a:t>
            </a:r>
            <a:r>
              <a:rPr lang="fr-FR" sz="2400" dirty="0"/>
              <a:t/>
            </a:r>
            <a:br>
              <a:rPr lang="fr-FR" sz="2400" dirty="0"/>
            </a:br>
            <a:r>
              <a:rPr lang="fr-FR" sz="2400" b="1" dirty="0"/>
              <a:t/>
            </a:r>
            <a:br>
              <a:rPr lang="fr-FR" sz="2400" b="1" dirty="0"/>
            </a:br>
            <a:r>
              <a:rPr lang="ar-SA" sz="2400" b="1" dirty="0"/>
              <a:t>- </a:t>
            </a:r>
            <a:r>
              <a:rPr lang="ar-SA" sz="2400" b="1" dirty="0" err="1"/>
              <a:t>إقتطاع</a:t>
            </a:r>
            <a:r>
              <a:rPr lang="ar-SA" sz="2400" b="1" dirty="0"/>
              <a:t> الضرائب</a:t>
            </a:r>
            <a:r>
              <a:rPr lang="fr-FR" sz="2400" b="1" dirty="0"/>
              <a:t/>
            </a:r>
            <a:br>
              <a:rPr lang="fr-FR" sz="2400" b="1" dirty="0"/>
            </a:br>
            <a:r>
              <a:rPr lang="ar-SA" sz="2400" b="1" dirty="0"/>
              <a:t>- </a:t>
            </a:r>
            <a:r>
              <a:rPr lang="ar-SA" sz="2400" b="1" dirty="0" err="1"/>
              <a:t>الانفاق</a:t>
            </a:r>
            <a:r>
              <a:rPr lang="ar-SA" sz="2400" b="1" dirty="0"/>
              <a:t> الحكومي المركزي</a:t>
            </a:r>
            <a:r>
              <a:rPr lang="fr-FR" sz="2400" b="1" dirty="0"/>
              <a:t/>
            </a:r>
            <a:br>
              <a:rPr lang="fr-FR" sz="2400" b="1" dirty="0"/>
            </a:br>
            <a:r>
              <a:rPr lang="ar-SA" sz="2400" b="1" dirty="0"/>
              <a:t>- الاقتراض</a:t>
            </a:r>
            <a:r>
              <a:rPr lang="fr-FR" sz="2400" b="1" dirty="0"/>
              <a:t/>
            </a:r>
            <a:br>
              <a:rPr lang="fr-FR" sz="2400" b="1" dirty="0"/>
            </a:br>
            <a:r>
              <a:rPr lang="ar-SA" sz="2400" b="1" dirty="0"/>
              <a:t>- إصدار النقود</a:t>
            </a:r>
            <a:r>
              <a:rPr lang="fr-FR" sz="2400" b="1" dirty="0"/>
              <a:t/>
            </a:r>
            <a:br>
              <a:rPr lang="fr-FR" sz="2400" b="1" dirty="0"/>
            </a:br>
            <a:r>
              <a:rPr lang="ar-SA" sz="2400" b="1" dirty="0"/>
              <a:t>- التشريع بصفة عامة </a:t>
            </a:r>
            <a:r>
              <a:rPr lang="ar-SA" sz="2400" b="1" dirty="0" err="1"/>
              <a:t>و</a:t>
            </a:r>
            <a:r>
              <a:rPr lang="ar-SA" sz="2400" b="1" dirty="0"/>
              <a:t> خاصة في المجال الاقتصادي</a:t>
            </a:r>
            <a:r>
              <a:rPr lang="fr-FR" sz="2400" b="1" dirty="0"/>
              <a:t>.</a:t>
            </a:r>
            <a:endParaRPr lang="fr-FR"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440510"/>
          </a:xfrm>
        </p:spPr>
        <p:txBody>
          <a:bodyPr>
            <a:normAutofit/>
          </a:bodyPr>
          <a:lstStyle/>
          <a:p>
            <a:pPr algn="r" rtl="1"/>
            <a:r>
              <a:rPr lang="ar-SA" sz="2400" dirty="0"/>
              <a:t> </a:t>
            </a:r>
            <a:r>
              <a:rPr lang="fr-FR" sz="2400" dirty="0"/>
              <a:t/>
            </a:r>
            <a:br>
              <a:rPr lang="fr-FR" sz="2400" dirty="0"/>
            </a:br>
            <a:r>
              <a:rPr lang="ar-SA" sz="2400" dirty="0"/>
              <a:t>   </a:t>
            </a:r>
            <a:r>
              <a:rPr lang="ar-SA" sz="2400" b="1" dirty="0">
                <a:solidFill>
                  <a:srgbClr val="FF0000"/>
                </a:solidFill>
              </a:rPr>
              <a:t>2</a:t>
            </a:r>
            <a:r>
              <a:rPr lang="fr-FR" sz="2400" b="1" dirty="0">
                <a:solidFill>
                  <a:srgbClr val="FF0000"/>
                </a:solidFill>
              </a:rPr>
              <a:t>. </a:t>
            </a:r>
            <a:r>
              <a:rPr lang="ar-SA" sz="2400" b="1" dirty="0">
                <a:solidFill>
                  <a:srgbClr val="FF0000"/>
                </a:solidFill>
              </a:rPr>
              <a:t>2 تصنيف </a:t>
            </a:r>
            <a:r>
              <a:rPr lang="ar-SA" sz="2400" b="1" dirty="0" err="1">
                <a:solidFill>
                  <a:srgbClr val="FF0000"/>
                </a:solidFill>
              </a:rPr>
              <a:t>إتفاقيات</a:t>
            </a:r>
            <a:r>
              <a:rPr lang="ar-SA" sz="2400" b="1" dirty="0">
                <a:solidFill>
                  <a:srgbClr val="FF0000"/>
                </a:solidFill>
              </a:rPr>
              <a:t> الاندماج الاقتصادي الإقليمي </a:t>
            </a:r>
            <a:r>
              <a:rPr lang="fr-FR" sz="2400" dirty="0"/>
              <a:t/>
            </a:r>
            <a:br>
              <a:rPr lang="fr-FR" sz="2400" dirty="0"/>
            </a:br>
            <a:r>
              <a:rPr lang="fr-FR" sz="2400" dirty="0"/>
              <a:t/>
            </a:r>
            <a:br>
              <a:rPr lang="fr-FR" sz="2400" dirty="0"/>
            </a:br>
            <a:r>
              <a:rPr lang="ar-SA" sz="2400" b="1" dirty="0"/>
              <a:t>تتميز عملية الاندماج الاقتصادي الإقليمي بسلسلة من الاتفاقيات الاقتصادية المقابلة لكل مرحلة</a:t>
            </a:r>
            <a:r>
              <a:rPr lang="fr-FR" sz="2400" b="1" dirty="0"/>
              <a:t>:</a:t>
            </a:r>
            <a:r>
              <a:rPr lang="fr-FR" sz="2400" dirty="0"/>
              <a:t/>
            </a:r>
            <a:br>
              <a:rPr lang="fr-FR" sz="2400" dirty="0"/>
            </a:br>
            <a:r>
              <a:rPr lang="fr-FR" sz="2400" b="1" dirty="0"/>
              <a:t/>
            </a:r>
            <a:br>
              <a:rPr lang="fr-FR" sz="2400" b="1" dirty="0"/>
            </a:br>
            <a:r>
              <a:rPr lang="fr-FR" sz="2400" b="1" dirty="0"/>
              <a:t>-</a:t>
            </a:r>
            <a:r>
              <a:rPr lang="ar-SA" sz="2400" b="1" dirty="0"/>
              <a:t> </a:t>
            </a:r>
            <a:r>
              <a:rPr lang="ar-SA" sz="2400" b="1" dirty="0" err="1"/>
              <a:t>الإتفاقيات</a:t>
            </a:r>
            <a:r>
              <a:rPr lang="ar-SA" sz="2400" b="1" dirty="0"/>
              <a:t> التجارة الإقليمية </a:t>
            </a:r>
            <a:r>
              <a:rPr lang="fr-FR" sz="2400" b="1" dirty="0"/>
              <a:t/>
            </a:r>
            <a:br>
              <a:rPr lang="fr-FR" sz="2400" b="1" dirty="0"/>
            </a:br>
            <a:r>
              <a:rPr lang="fr-FR" sz="2400" b="1" dirty="0"/>
              <a:t>- </a:t>
            </a:r>
            <a:r>
              <a:rPr lang="ar-SA" sz="2400" b="1" dirty="0"/>
              <a:t>السوق المشتركة </a:t>
            </a:r>
            <a:r>
              <a:rPr lang="fr-FR" sz="2400" b="1" dirty="0"/>
              <a:t/>
            </a:r>
            <a:br>
              <a:rPr lang="fr-FR" sz="2400" b="1" dirty="0"/>
            </a:br>
            <a:r>
              <a:rPr lang="fr-FR" sz="2400" b="1" dirty="0"/>
              <a:t>- </a:t>
            </a:r>
            <a:r>
              <a:rPr lang="ar-SA" sz="2400" b="1" dirty="0"/>
              <a:t>الاتحاد الاقتصادي والنقدي </a:t>
            </a:r>
            <a:r>
              <a:rPr lang="fr-FR" sz="2400" b="1" dirty="0"/>
              <a:t/>
            </a:r>
            <a:br>
              <a:rPr lang="fr-FR" sz="2400" b="1" dirty="0"/>
            </a:br>
            <a:r>
              <a:rPr lang="fr-FR" sz="2400" b="1" dirty="0"/>
              <a:t>- </a:t>
            </a:r>
            <a:r>
              <a:rPr lang="ar-SA" sz="2400" b="1" dirty="0"/>
              <a:t>الاندماج الاقتصادي الكلي</a:t>
            </a:r>
            <a:endParaRPr lang="fr-FR"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69072"/>
          </a:xfrm>
        </p:spPr>
        <p:txBody>
          <a:bodyPr>
            <a:normAutofit/>
          </a:bodyPr>
          <a:lstStyle/>
          <a:p>
            <a:pPr algn="r" rtl="1"/>
            <a:r>
              <a:rPr lang="fr-FR" sz="2400" dirty="0"/>
              <a:t/>
            </a:r>
            <a:br>
              <a:rPr lang="fr-FR" sz="2400" dirty="0"/>
            </a:br>
            <a:r>
              <a:rPr lang="fr-FR" sz="2400" b="1" dirty="0" smtClean="0">
                <a:solidFill>
                  <a:srgbClr val="FF0000"/>
                </a:solidFill>
              </a:rPr>
              <a:t>2.2.1 </a:t>
            </a:r>
            <a:r>
              <a:rPr lang="ar-SA" sz="2400" b="1" dirty="0" err="1">
                <a:solidFill>
                  <a:srgbClr val="FF0000"/>
                </a:solidFill>
              </a:rPr>
              <a:t>الإتفاقيات</a:t>
            </a:r>
            <a:r>
              <a:rPr lang="ar-SA" sz="2400" b="1" dirty="0">
                <a:solidFill>
                  <a:srgbClr val="FF0000"/>
                </a:solidFill>
              </a:rPr>
              <a:t> التجارية الإقليمية</a:t>
            </a:r>
            <a:r>
              <a:rPr lang="fr-FR" sz="2400" dirty="0"/>
              <a:t/>
            </a:r>
            <a:br>
              <a:rPr lang="fr-FR" sz="2400" dirty="0"/>
            </a:br>
            <a:r>
              <a:rPr lang="fr-FR" sz="2400" dirty="0"/>
              <a:t/>
            </a:r>
            <a:br>
              <a:rPr lang="fr-FR" sz="2400" dirty="0"/>
            </a:br>
            <a:r>
              <a:rPr lang="fr-FR" sz="2400" b="1" dirty="0"/>
              <a:t/>
            </a:r>
            <a:br>
              <a:rPr lang="fr-FR" sz="2400" b="1" dirty="0"/>
            </a:br>
            <a:r>
              <a:rPr lang="fr-FR" sz="2400" b="1" dirty="0"/>
              <a:t> "</a:t>
            </a:r>
            <a:r>
              <a:rPr lang="ar-SA" sz="2400" b="1" dirty="0" err="1"/>
              <a:t>إتفاقيات</a:t>
            </a:r>
            <a:r>
              <a:rPr lang="ar-SA" sz="2400" b="1" dirty="0"/>
              <a:t> التجارة الإقليمية هي الشكل الأقل تقدمًا من الاندماج </a:t>
            </a:r>
            <a:r>
              <a:rPr lang="ar-SA" sz="2400" b="1" dirty="0" err="1"/>
              <a:t>الإقتصادي</a:t>
            </a:r>
            <a:r>
              <a:rPr lang="ar-SA" sz="2400" b="1" dirty="0"/>
              <a:t> الإقليمي</a:t>
            </a:r>
            <a:r>
              <a:rPr lang="fr-FR" sz="2400" b="1" dirty="0"/>
              <a:t>".</a:t>
            </a:r>
            <a:br>
              <a:rPr lang="fr-FR" sz="2400" b="1" dirty="0"/>
            </a:br>
            <a:r>
              <a:rPr lang="ar-SA" sz="2400" b="1" dirty="0"/>
              <a:t>وفي إطار هذه الاتفاقيات التجارية الإقليمية تنفذ البلدان الأعضاء سياسات تجارية "تمييزية" فيما يتعلق بباقي العالم بإلغاء الرسوم الجمركية </a:t>
            </a:r>
            <a:r>
              <a:rPr lang="ar-SA" sz="2400" b="1" dirty="0" err="1"/>
              <a:t>و</a:t>
            </a:r>
            <a:r>
              <a:rPr lang="ar-SA" sz="2400" b="1" dirty="0"/>
              <a:t> نظام الحصص داخل المنطقة</a:t>
            </a:r>
            <a:r>
              <a:rPr lang="fr-FR" sz="2400" b="1" dirty="0"/>
              <a:t> ".</a:t>
            </a:r>
            <a:br>
              <a:rPr lang="fr-FR" sz="2400" b="1" dirty="0"/>
            </a:br>
            <a:r>
              <a:rPr lang="fr-FR" sz="2400" b="1" dirty="0"/>
              <a:t> </a:t>
            </a:r>
            <a:br>
              <a:rPr lang="fr-FR" sz="2400" b="1" dirty="0"/>
            </a:br>
            <a:r>
              <a:rPr lang="fr-FR" sz="2400" b="1" dirty="0"/>
              <a:t>"</a:t>
            </a:r>
            <a:r>
              <a:rPr lang="ar-SA" sz="2400" b="1" dirty="0"/>
              <a:t>إن استخدام الاتفاقات التجارية الإقليمية كخطوة أولى في الاندماج الاقتصادي الإقليمي له ميزتان مثيرتان للاهتمام</a:t>
            </a:r>
            <a:r>
              <a:rPr lang="fr-FR" sz="2400" b="1" dirty="0"/>
              <a:t>.</a:t>
            </a:r>
            <a:br>
              <a:rPr lang="fr-FR" sz="2400" b="1" dirty="0"/>
            </a:br>
            <a:r>
              <a:rPr lang="fr-FR" sz="2400" b="1" dirty="0"/>
              <a:t>- </a:t>
            </a:r>
            <a:r>
              <a:rPr lang="ar-SA" sz="2400" b="1" dirty="0"/>
              <a:t>أولا، يتعلق الاندماج الاقتصادي الإقليمي بالدول القريبة جغرافيا </a:t>
            </a:r>
            <a:r>
              <a:rPr lang="fr-FR" sz="2400" b="1" dirty="0"/>
              <a:t/>
            </a:r>
            <a:br>
              <a:rPr lang="fr-FR" sz="2400" b="1" dirty="0"/>
            </a:br>
            <a:r>
              <a:rPr lang="fr-FR" sz="2400" b="1" dirty="0"/>
              <a:t>- </a:t>
            </a:r>
            <a:r>
              <a:rPr lang="ar-SA" sz="2400" b="1" dirty="0"/>
              <a:t>ثانياً، استندت مبادرات الاندماج الإقليمي في البداية إلى تبادل السلع. ثم تم تمديد العملية إلى التجارة في الخدمات.</a:t>
            </a:r>
            <a:r>
              <a:rPr lang="fr-FR" sz="2400" b="1" dirty="0"/>
              <a:t/>
            </a:r>
            <a:br>
              <a:rPr lang="fr-FR" sz="2400" b="1" dirty="0"/>
            </a:br>
            <a:endParaRPr lang="fr-FR"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69072"/>
          </a:xfrm>
        </p:spPr>
        <p:txBody>
          <a:bodyPr>
            <a:normAutofit/>
          </a:bodyPr>
          <a:lstStyle/>
          <a:p>
            <a:pPr algn="r" rtl="1"/>
            <a:r>
              <a:rPr lang="ar-SA" sz="2400" b="1" dirty="0">
                <a:solidFill>
                  <a:srgbClr val="FF0000"/>
                </a:solidFill>
              </a:rPr>
              <a:t>تعميم </a:t>
            </a:r>
            <a:r>
              <a:rPr lang="ar-SA" sz="2400" b="1" dirty="0" err="1">
                <a:solidFill>
                  <a:srgbClr val="FF0000"/>
                </a:solidFill>
              </a:rPr>
              <a:t>إتفاقيات</a:t>
            </a:r>
            <a:r>
              <a:rPr lang="ar-SA" sz="2400" b="1" dirty="0">
                <a:solidFill>
                  <a:srgbClr val="FF0000"/>
                </a:solidFill>
              </a:rPr>
              <a:t> التجارة الإقليمية</a:t>
            </a:r>
            <a:r>
              <a:rPr lang="fr-FR" sz="2400" dirty="0"/>
              <a:t/>
            </a:r>
            <a:br>
              <a:rPr lang="fr-FR" sz="2400" dirty="0"/>
            </a:br>
            <a:r>
              <a:rPr lang="fr-FR" sz="2400" dirty="0"/>
              <a:t/>
            </a:r>
            <a:br>
              <a:rPr lang="fr-FR" sz="2400" dirty="0"/>
            </a:br>
            <a:r>
              <a:rPr lang="fr-FR" sz="2400" dirty="0"/>
              <a:t/>
            </a:r>
            <a:br>
              <a:rPr lang="fr-FR" sz="2400" dirty="0"/>
            </a:br>
            <a:r>
              <a:rPr lang="fr-FR" sz="2400" b="1" dirty="0"/>
              <a:t>"</a:t>
            </a:r>
            <a:r>
              <a:rPr lang="ar-SA" sz="2400" b="1" dirty="0"/>
              <a:t>يعكس نجاح الاتفاقات التجارية الإقليمية في أوروبا وأمريكا اللاتينية وأمريكا الشمالية وآسيا فوائد زيادة الاندماج الإقليمي للبلدان الشريكة</a:t>
            </a:r>
            <a:r>
              <a:rPr lang="fr-FR" sz="2400" b="1" dirty="0"/>
              <a:t>.</a:t>
            </a:r>
            <a:br>
              <a:rPr lang="fr-FR" sz="2400" b="1" dirty="0"/>
            </a:br>
            <a:r>
              <a:rPr lang="ar-SA" sz="2400" b="1" dirty="0"/>
              <a:t>كان الاهتمام المتجدد باتفاقيات التجارة الإقليمية في السنوات الأخيرة بمثابة رد فعل على</a:t>
            </a:r>
            <a:r>
              <a:rPr lang="fr-FR" sz="2400" b="1" dirty="0"/>
              <a:t>:</a:t>
            </a:r>
            <a:br>
              <a:rPr lang="fr-FR" sz="2400" b="1" dirty="0"/>
            </a:br>
            <a:r>
              <a:rPr lang="fr-FR" sz="2400" b="1" dirty="0"/>
              <a:t>- </a:t>
            </a:r>
            <a:r>
              <a:rPr lang="ar-SA" sz="2400" b="1" dirty="0"/>
              <a:t>ظهور مخاطر اقتصادية ومالية مرتبطة بالعولمة</a:t>
            </a:r>
            <a:r>
              <a:rPr lang="fr-FR" sz="2400" b="1" dirty="0"/>
              <a:t>.</a:t>
            </a:r>
            <a:br>
              <a:rPr lang="fr-FR" sz="2400" b="1" dirty="0"/>
            </a:br>
            <a:r>
              <a:rPr lang="fr-FR" sz="2400" b="1" dirty="0"/>
              <a:t>- </a:t>
            </a:r>
            <a:r>
              <a:rPr lang="ar-SA" sz="2400" b="1" dirty="0"/>
              <a:t>الصعوبات التي تواجهها منظمة التجارة العالمية في تشجيع تحرير التجارة على المستوى العالمي</a:t>
            </a:r>
            <a:r>
              <a:rPr lang="fr-FR" sz="2400" b="1" dirty="0"/>
              <a:t> ".</a:t>
            </a:r>
            <a:endParaRPr lang="fr-FR"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69072"/>
          </a:xfrm>
        </p:spPr>
        <p:txBody>
          <a:bodyPr>
            <a:normAutofit/>
          </a:bodyPr>
          <a:lstStyle/>
          <a:p>
            <a:pPr algn="r" rtl="1"/>
            <a:r>
              <a:rPr lang="ar-SA" sz="2400" b="1" dirty="0">
                <a:solidFill>
                  <a:srgbClr val="FF0000"/>
                </a:solidFill>
              </a:rPr>
              <a:t>حدود الاتفاقات التجارية الإقليمية</a:t>
            </a:r>
            <a:r>
              <a:rPr lang="fr-FR" sz="2400" dirty="0"/>
              <a:t/>
            </a:r>
            <a:br>
              <a:rPr lang="fr-FR" sz="2400" dirty="0"/>
            </a:br>
            <a:r>
              <a:rPr lang="fr-FR" sz="2400" dirty="0"/>
              <a:t/>
            </a:r>
            <a:br>
              <a:rPr lang="fr-FR" sz="2400" dirty="0"/>
            </a:br>
            <a:r>
              <a:rPr lang="fr-FR" sz="2400" dirty="0"/>
              <a:t/>
            </a:r>
            <a:br>
              <a:rPr lang="fr-FR" sz="2400" dirty="0"/>
            </a:br>
            <a:r>
              <a:rPr lang="fr-FR" sz="2400" b="1" dirty="0"/>
              <a:t> </a:t>
            </a:r>
            <a:r>
              <a:rPr lang="ar-SA" sz="2400" b="1" dirty="0"/>
              <a:t>مع ذلك، فإن اتفاقيات التجارة الإقليمية قد تواجه بعض الحدود:</a:t>
            </a:r>
            <a:r>
              <a:rPr lang="fr-FR" sz="2400" dirty="0"/>
              <a:t/>
            </a:r>
            <a:br>
              <a:rPr lang="fr-FR" sz="2400" dirty="0"/>
            </a:br>
            <a:r>
              <a:rPr lang="fr-FR" sz="2400" b="1" dirty="0"/>
              <a:t/>
            </a:r>
            <a:br>
              <a:rPr lang="fr-FR" sz="2400" b="1" dirty="0"/>
            </a:br>
            <a:r>
              <a:rPr lang="fr-FR" sz="2400" b="1" dirty="0"/>
              <a:t>- </a:t>
            </a:r>
            <a:r>
              <a:rPr lang="ar-SA" sz="2400" b="1" dirty="0"/>
              <a:t>أولاً، يمكن </a:t>
            </a:r>
            <a:r>
              <a:rPr lang="ar-SA" sz="2400" b="1" dirty="0" err="1"/>
              <a:t>لهاذه</a:t>
            </a:r>
            <a:r>
              <a:rPr lang="ar-SA" sz="2400" b="1" dirty="0"/>
              <a:t> </a:t>
            </a:r>
            <a:r>
              <a:rPr lang="ar-SA" sz="2400" b="1" dirty="0" err="1"/>
              <a:t>الإتفاقيات</a:t>
            </a:r>
            <a:r>
              <a:rPr lang="ar-SA" sz="2400" b="1" dirty="0"/>
              <a:t> أن تبوء بالفشل لعدم تصورها إمكانية التوتر السياسي وانعدام الثقة بين الدول الأعضاء</a:t>
            </a:r>
            <a:r>
              <a:rPr lang="fr-FR" sz="2400" b="1" dirty="0"/>
              <a:t>.</a:t>
            </a:r>
            <a:br>
              <a:rPr lang="fr-FR" sz="2400" b="1" dirty="0"/>
            </a:br>
            <a:r>
              <a:rPr lang="fr-FR" sz="2400" b="1" dirty="0"/>
              <a:t>- </a:t>
            </a:r>
            <a:r>
              <a:rPr lang="ar-SA" sz="2400" b="1" dirty="0"/>
              <a:t>ثانياً، ضعف المؤسسات وغياب الآليات الملائمة لتنفيذ هذه الاتفاقات يحدّ من نطاقها عملياً</a:t>
            </a:r>
            <a:endParaRPr lang="fr-FR"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69072"/>
          </a:xfrm>
        </p:spPr>
        <p:txBody>
          <a:bodyPr>
            <a:normAutofit/>
          </a:bodyPr>
          <a:lstStyle/>
          <a:p>
            <a:pPr algn="r" rtl="1"/>
            <a:r>
              <a:rPr lang="fr-FR" sz="2400" dirty="0"/>
              <a:t/>
            </a:r>
            <a:br>
              <a:rPr lang="fr-FR" sz="2400" dirty="0"/>
            </a:br>
            <a:r>
              <a:rPr lang="fr-FR" sz="2400" b="1" dirty="0" smtClean="0">
                <a:solidFill>
                  <a:srgbClr val="FF0000"/>
                </a:solidFill>
              </a:rPr>
              <a:t>2.2.2 </a:t>
            </a:r>
            <a:r>
              <a:rPr lang="ar-SA" sz="2400" b="1" dirty="0">
                <a:solidFill>
                  <a:srgbClr val="FF0000"/>
                </a:solidFill>
              </a:rPr>
              <a:t>السوق الموحدة (السوق المشتركة)</a:t>
            </a:r>
            <a:r>
              <a:rPr lang="fr-FR" sz="2400" dirty="0"/>
              <a:t/>
            </a:r>
            <a:br>
              <a:rPr lang="fr-FR" sz="2400" dirty="0"/>
            </a:br>
            <a:r>
              <a:rPr lang="fr-FR" sz="2400" dirty="0"/>
              <a:t/>
            </a:r>
            <a:br>
              <a:rPr lang="fr-FR" sz="2400" dirty="0"/>
            </a:br>
            <a:r>
              <a:rPr lang="fr-FR" sz="2400" b="1" dirty="0"/>
              <a:t/>
            </a:r>
            <a:br>
              <a:rPr lang="fr-FR" sz="2400" b="1" dirty="0"/>
            </a:br>
            <a:r>
              <a:rPr lang="ar-SA" sz="2400" b="1" dirty="0"/>
              <a:t>بالإضافة إلى الاتفاقيات التجارية الإقليمية ، فإن السوق المشتركة تعتمد مبدأ إزالة القيود المفروضة على حركة رأس المال وحرية حركة العمالة داخل المنطقة</a:t>
            </a:r>
            <a:r>
              <a:rPr lang="fr-FR" sz="2400" b="1" dirty="0"/>
              <a:t>.</a:t>
            </a:r>
            <a:br>
              <a:rPr lang="fr-FR" sz="2400" b="1" dirty="0"/>
            </a:br>
            <a:r>
              <a:rPr lang="ar-SA" sz="2400" b="1" dirty="0"/>
              <a:t>وبالتالي تمتد التجارة الحرة إلى تدفقات رأس المال: الاستثمار الأجنبي المباشر واستثمار المحفظة. تتطور العملية الإقليمية من التبادلات الملموسة إلى الغير الملموسة: من السلع إلى الخدمات </a:t>
            </a:r>
            <a:r>
              <a:rPr lang="ar-SA" sz="2400" b="1" dirty="0" err="1"/>
              <a:t>و</a:t>
            </a:r>
            <a:r>
              <a:rPr lang="ar-SA" sz="2400" b="1" dirty="0"/>
              <a:t> التدفقات المالية</a:t>
            </a:r>
            <a:r>
              <a:rPr lang="fr-FR" sz="2400" b="1" dirty="0"/>
              <a:t> ".</a:t>
            </a:r>
            <a:br>
              <a:rPr lang="fr-FR" sz="2400" b="1" dirty="0"/>
            </a:br>
            <a:endParaRPr lang="fr-FR"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154758"/>
          </a:xfrm>
        </p:spPr>
        <p:txBody>
          <a:bodyPr>
            <a:normAutofit/>
          </a:bodyPr>
          <a:lstStyle/>
          <a:p>
            <a:pPr algn="r" rtl="1"/>
            <a:r>
              <a:rPr lang="fr-FR" sz="2400" dirty="0"/>
              <a:t/>
            </a:r>
            <a:br>
              <a:rPr lang="fr-FR" sz="2400" dirty="0"/>
            </a:br>
            <a:r>
              <a:rPr lang="fr-FR" sz="2400" b="1" dirty="0" smtClean="0">
                <a:solidFill>
                  <a:srgbClr val="FF0000"/>
                </a:solidFill>
              </a:rPr>
              <a:t>2.2.3 </a:t>
            </a:r>
            <a:r>
              <a:rPr lang="ar-SA" sz="2400" b="1" dirty="0">
                <a:solidFill>
                  <a:srgbClr val="FF0000"/>
                </a:solidFill>
              </a:rPr>
              <a:t>الاتحاد الاقتصادي والنقدي</a:t>
            </a:r>
            <a:r>
              <a:rPr lang="fr-FR" sz="2400" dirty="0"/>
              <a:t/>
            </a:r>
            <a:br>
              <a:rPr lang="fr-FR" sz="2400" dirty="0"/>
            </a:br>
            <a:r>
              <a:rPr lang="ar-SA" sz="2400" dirty="0"/>
              <a:t> </a:t>
            </a:r>
            <a:r>
              <a:rPr lang="fr-FR" sz="2400" dirty="0"/>
              <a:t/>
            </a:r>
            <a:br>
              <a:rPr lang="fr-FR" sz="2400" dirty="0"/>
            </a:br>
            <a:r>
              <a:rPr lang="fr-FR" sz="2400" dirty="0"/>
              <a:t/>
            </a:r>
            <a:br>
              <a:rPr lang="fr-FR" sz="2400" dirty="0"/>
            </a:br>
            <a:r>
              <a:rPr lang="ar-SA" sz="2400" b="1" dirty="0"/>
              <a:t>يعتبر الاتحاد الاقتصادي والنقدي ، من حيث المبدأ ، مرحلة أكثر تقدمًا في الاندماج المؤسسي الذي يأتي قبل الاندماج الاقتصادي الكامل. بالإضافة إلى حرية حركة السلع والخدمات وعوامل الإنتاج (رأس المال والعمالة) تتميز هذه الاتفاقية بعملة فوق وطنية صادرة عن بنك مركزي إقليمي ، لتحل محل العملات والمصارف المركزية للدول الأعضاء في المنطقة.</a:t>
            </a:r>
            <a:r>
              <a:rPr lang="fr-FR" sz="2400" dirty="0"/>
              <a:t/>
            </a:r>
            <a:br>
              <a:rPr lang="fr-FR" sz="2400" dirty="0"/>
            </a:br>
            <a:r>
              <a:rPr lang="ar-SA" sz="2400" b="1" dirty="0"/>
              <a:t> </a:t>
            </a:r>
            <a:r>
              <a:rPr lang="fr-FR" sz="2400" dirty="0"/>
              <a:t/>
            </a:r>
            <a:br>
              <a:rPr lang="fr-FR" sz="2400" dirty="0"/>
            </a:br>
            <a:r>
              <a:rPr lang="ar-SA" sz="2400" b="1" dirty="0"/>
              <a:t> لهذا تأثير فوري يتمثل في:</a:t>
            </a:r>
            <a:r>
              <a:rPr lang="fr-FR" sz="2400" dirty="0"/>
              <a:t/>
            </a:r>
            <a:br>
              <a:rPr lang="fr-FR" sz="2400" dirty="0"/>
            </a:br>
            <a:r>
              <a:rPr lang="fr-FR" sz="2400" b="1" dirty="0"/>
              <a:t/>
            </a:r>
            <a:br>
              <a:rPr lang="fr-FR" sz="2400" b="1" dirty="0"/>
            </a:br>
            <a:r>
              <a:rPr lang="fr-FR" sz="2400" b="1" dirty="0"/>
              <a:t>- </a:t>
            </a:r>
            <a:r>
              <a:rPr lang="ar-SA" sz="2400" b="1" dirty="0"/>
              <a:t>إزالة الشكوك المرتبطة بتقلبات أسعار صرف عملات الدول الأعضاء في الاتحاد</a:t>
            </a:r>
            <a:r>
              <a:rPr lang="fr-FR" sz="2400" b="1" dirty="0"/>
              <a:t/>
            </a:r>
            <a:br>
              <a:rPr lang="fr-FR" sz="2400" b="1" dirty="0"/>
            </a:br>
            <a:r>
              <a:rPr lang="fr-FR" sz="2400" b="1" dirty="0"/>
              <a:t>- </a:t>
            </a:r>
            <a:r>
              <a:rPr lang="ar-SA" sz="2400" b="1" dirty="0"/>
              <a:t>تخفيض تكاليف المعاملات</a:t>
            </a:r>
            <a:r>
              <a:rPr lang="fr-FR" sz="2400" b="1" dirty="0"/>
              <a:t>.</a:t>
            </a:r>
            <a:br>
              <a:rPr lang="fr-FR" sz="2400" b="1" dirty="0"/>
            </a:br>
            <a:r>
              <a:rPr lang="fr-FR" sz="2400" b="1" dirty="0"/>
              <a:t>- </a:t>
            </a:r>
            <a:r>
              <a:rPr lang="ar-SA" sz="2400" b="1" dirty="0"/>
              <a:t>تبنى سياسة نقدية موحدة لكل إقليم</a:t>
            </a:r>
            <a:r>
              <a:rPr lang="fr-FR" sz="2400" b="1" dirty="0"/>
              <a:t>.</a:t>
            </a:r>
            <a:endParaRPr lang="fr-FR"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97634"/>
          </a:xfrm>
        </p:spPr>
        <p:txBody>
          <a:bodyPr>
            <a:normAutofit/>
          </a:bodyPr>
          <a:lstStyle/>
          <a:p>
            <a:pPr algn="r" rtl="1"/>
            <a:r>
              <a:rPr lang="fr-FR" sz="2400" b="1" dirty="0" smtClean="0">
                <a:solidFill>
                  <a:srgbClr val="FF0000"/>
                </a:solidFill>
              </a:rPr>
              <a:t>2.2.4 </a:t>
            </a:r>
            <a:r>
              <a:rPr lang="ar-SA" sz="2400" b="1" dirty="0">
                <a:solidFill>
                  <a:srgbClr val="FF0000"/>
                </a:solidFill>
              </a:rPr>
              <a:t>الاتحاد الاقتصادي الكلي في إطار فدرالي</a:t>
            </a:r>
            <a:r>
              <a:rPr lang="fr-FR" sz="2400" dirty="0"/>
              <a:t/>
            </a:r>
            <a:br>
              <a:rPr lang="fr-FR" sz="2400" dirty="0"/>
            </a:br>
            <a:r>
              <a:rPr lang="fr-FR" sz="2400" dirty="0"/>
              <a:t/>
            </a:r>
            <a:br>
              <a:rPr lang="fr-FR" sz="2400" dirty="0"/>
            </a:br>
            <a:r>
              <a:rPr lang="ar-SA" sz="2400" b="1" dirty="0"/>
              <a:t>يمكن اعتبار الاتحاد الاقتصادي الكامل ضمن إطار فدرالي كالمرحلة النهائية </a:t>
            </a:r>
            <a:r>
              <a:rPr lang="ar-SA" sz="2400" b="1" dirty="0" err="1"/>
              <a:t>للإندماج</a:t>
            </a:r>
            <a:r>
              <a:rPr lang="ar-SA" sz="2400" b="1" dirty="0"/>
              <a:t> الإقليمي المؤسسي</a:t>
            </a:r>
            <a:r>
              <a:rPr lang="fr-FR" sz="2400" b="1" dirty="0"/>
              <a:t>.</a:t>
            </a:r>
            <a:br>
              <a:rPr lang="fr-FR" sz="2400" b="1" dirty="0"/>
            </a:br>
            <a:r>
              <a:rPr lang="ar-SA" sz="2400" b="1" dirty="0"/>
              <a:t>كما يتعين بناء الدولة الفدرالية توحيد المالية العامة في كل المنطقة، بالإضافة إلى توحيد خصائص السيادة الأخرى: الدبلوماسية والدفاع الوطني والعدالة</a:t>
            </a:r>
            <a:r>
              <a:rPr lang="fr-FR" sz="2400" b="1" dirty="0"/>
              <a:t>.</a:t>
            </a:r>
            <a:br>
              <a:rPr lang="fr-FR" sz="2400" b="1" dirty="0"/>
            </a:br>
            <a:r>
              <a:rPr lang="ar-SA" sz="2400" b="1" dirty="0"/>
              <a:t>في هذه الحالة، تكون جميع أدوات إدارة الاقتصاد الكلي في المنطقة مركزية. ومن ثم يصبح من الممكن التنسيق بين السياسات النقدية والسياسات المتعلقة بالميزانية</a:t>
            </a:r>
            <a:r>
              <a:rPr lang="fr-FR" sz="2400" b="1" dirty="0"/>
              <a:t>.</a:t>
            </a:r>
            <a:endParaRPr lang="fr-FR"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97634"/>
          </a:xfrm>
        </p:spPr>
        <p:txBody>
          <a:bodyPr>
            <a:normAutofit/>
          </a:bodyPr>
          <a:lstStyle/>
          <a:p>
            <a:pPr algn="r" rtl="1"/>
            <a:r>
              <a:rPr lang="fr-FR" sz="2400" dirty="0"/>
              <a:t> </a:t>
            </a:r>
            <a:r>
              <a:rPr lang="fr-FR" sz="2400" dirty="0">
                <a:solidFill>
                  <a:srgbClr val="FF0000"/>
                </a:solidFill>
              </a:rPr>
              <a:t/>
            </a:r>
            <a:br>
              <a:rPr lang="fr-FR" sz="2400" dirty="0">
                <a:solidFill>
                  <a:srgbClr val="FF0000"/>
                </a:solidFill>
              </a:rPr>
            </a:br>
            <a:r>
              <a:rPr lang="fr-FR" sz="2400" b="1" dirty="0">
                <a:solidFill>
                  <a:srgbClr val="FF0000"/>
                </a:solidFill>
              </a:rPr>
              <a:t>  </a:t>
            </a:r>
            <a:r>
              <a:rPr lang="ar-SA" sz="2400" b="1" dirty="0">
                <a:solidFill>
                  <a:srgbClr val="FF0000"/>
                </a:solidFill>
              </a:rPr>
              <a:t>2.3طرق التنظيم: الممارسات والقواعد والإجراءات المشتركة في عملية </a:t>
            </a:r>
            <a:r>
              <a:rPr lang="ar-SA" sz="2400" b="1" dirty="0" err="1">
                <a:solidFill>
                  <a:srgbClr val="FF0000"/>
                </a:solidFill>
              </a:rPr>
              <a:t>الإندماج</a:t>
            </a:r>
            <a:r>
              <a:rPr lang="fr-FR" sz="2400" dirty="0">
                <a:solidFill>
                  <a:srgbClr val="FF0000"/>
                </a:solidFill>
              </a:rPr>
              <a:t/>
            </a:r>
            <a:br>
              <a:rPr lang="fr-FR" sz="2400" dirty="0">
                <a:solidFill>
                  <a:srgbClr val="FF0000"/>
                </a:solidFill>
              </a:rPr>
            </a:br>
            <a:r>
              <a:rPr lang="fr-FR" sz="2400" dirty="0"/>
              <a:t/>
            </a:r>
            <a:br>
              <a:rPr lang="fr-FR" sz="2400" dirty="0"/>
            </a:br>
            <a:r>
              <a:rPr lang="fr-FR" sz="2400" dirty="0"/>
              <a:t/>
            </a:r>
            <a:br>
              <a:rPr lang="fr-FR" sz="2400" dirty="0"/>
            </a:br>
            <a:r>
              <a:rPr lang="ar-SA" sz="2400" b="1" dirty="0"/>
              <a:t>يتطلب نجاح العملية إجراء حوار سياسي دائم بين الدول الشريكة لتحقيق الأهداف المحددة وتعزيز </a:t>
            </a:r>
            <a:r>
              <a:rPr lang="ar-SA" sz="2400" b="1" dirty="0" err="1"/>
              <a:t>الإندماج</a:t>
            </a:r>
            <a:r>
              <a:rPr lang="ar-SA" sz="2400" b="1" dirty="0"/>
              <a:t> </a:t>
            </a:r>
            <a:r>
              <a:rPr lang="ar-SA" sz="2400" b="1" dirty="0" err="1"/>
              <a:t>الإقتصادي</a:t>
            </a:r>
            <a:r>
              <a:rPr lang="ar-SA" sz="2400" b="1" dirty="0"/>
              <a:t> الإقليمي.</a:t>
            </a:r>
            <a:r>
              <a:rPr lang="fr-FR" sz="2400" dirty="0"/>
              <a:t/>
            </a:r>
            <a:br>
              <a:rPr lang="fr-FR" sz="2400" dirty="0"/>
            </a:br>
            <a:r>
              <a:rPr lang="ar-SA" sz="2400" dirty="0"/>
              <a:t> </a:t>
            </a:r>
            <a:r>
              <a:rPr lang="fr-FR" sz="2400" dirty="0"/>
              <a:t/>
            </a:r>
            <a:br>
              <a:rPr lang="fr-FR" sz="2400" dirty="0"/>
            </a:br>
            <a:endParaRPr lang="fr-FR"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97634"/>
          </a:xfrm>
        </p:spPr>
        <p:txBody>
          <a:bodyPr>
            <a:normAutofit/>
          </a:bodyPr>
          <a:lstStyle/>
          <a:p>
            <a:pPr algn="r" rtl="1"/>
            <a:r>
              <a:rPr lang="fr-FR" sz="2400" dirty="0"/>
              <a:t/>
            </a:r>
            <a:br>
              <a:rPr lang="fr-FR" sz="2400" dirty="0"/>
            </a:br>
            <a:r>
              <a:rPr lang="fr-FR" sz="2400" b="1" dirty="0" smtClean="0">
                <a:solidFill>
                  <a:srgbClr val="FF0000"/>
                </a:solidFill>
              </a:rPr>
              <a:t>2.4.1</a:t>
            </a:r>
            <a:r>
              <a:rPr lang="ar-SA" sz="2400" b="1" dirty="0" smtClean="0">
                <a:solidFill>
                  <a:srgbClr val="FF0000"/>
                </a:solidFill>
              </a:rPr>
              <a:t>التعاون </a:t>
            </a:r>
            <a:r>
              <a:rPr lang="ar-SA" sz="2400" b="1" dirty="0">
                <a:solidFill>
                  <a:srgbClr val="FF0000"/>
                </a:solidFill>
              </a:rPr>
              <a:t>الإقليمي</a:t>
            </a:r>
            <a:r>
              <a:rPr lang="fr-FR" sz="2400" dirty="0"/>
              <a:t/>
            </a:r>
            <a:br>
              <a:rPr lang="fr-FR" sz="2400" dirty="0"/>
            </a:br>
            <a:r>
              <a:rPr lang="fr-FR" sz="2400" dirty="0"/>
              <a:t/>
            </a:r>
            <a:br>
              <a:rPr lang="fr-FR" sz="2400" dirty="0"/>
            </a:br>
            <a:r>
              <a:rPr lang="fr-FR" sz="2400" dirty="0"/>
              <a:t/>
            </a:r>
            <a:br>
              <a:rPr lang="fr-FR" sz="2400" dirty="0"/>
            </a:br>
            <a:r>
              <a:rPr lang="ar-SA" sz="2400" b="1" dirty="0"/>
              <a:t>في غياب تكامل مؤسسي عميق يعد التعاون الإقليمي ضروري لضمان التنسيق بين السياسات الاقتصادية. وعلاوة على ذلك ، فإن وجود التعاون الإقليمي هو الحد الأدنى المطلوب لإطلاق الاندماج المؤسسي</a:t>
            </a:r>
            <a:r>
              <a:rPr lang="fr-FR" sz="2400" b="1" dirty="0"/>
              <a:t>.</a:t>
            </a:r>
            <a:br>
              <a:rPr lang="fr-FR" sz="2400" b="1" dirty="0"/>
            </a:br>
            <a:r>
              <a:rPr lang="ar-SA" sz="2400" b="1" dirty="0"/>
              <a:t>لهذا ، يجب وضع أطر </a:t>
            </a:r>
            <a:r>
              <a:rPr lang="ar-SA" sz="2400" b="1" dirty="0" err="1"/>
              <a:t>تشاورية</a:t>
            </a:r>
            <a:r>
              <a:rPr lang="ar-SA" sz="2400" b="1" dirty="0"/>
              <a:t> مخصصة لتسهيل الحوار وتبادل المعلومات ، من أجل تنسيق أفضل للسياسات الاقتصادية</a:t>
            </a:r>
            <a:r>
              <a:rPr lang="fr-FR" sz="2400" b="1" dirty="0"/>
              <a:t>.</a:t>
            </a:r>
            <a:endParaRPr lang="fr-F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3"/>
          <p:cNvSpPr>
            <a:spLocks noGrp="1"/>
          </p:cNvSpPr>
          <p:nvPr>
            <p:ph type="title"/>
          </p:nvPr>
        </p:nvSpPr>
        <p:spPr>
          <a:xfrm>
            <a:off x="457200" y="274638"/>
            <a:ext cx="8229600" cy="6297612"/>
          </a:xfrm>
        </p:spPr>
        <p:txBody>
          <a:bodyPr>
            <a:normAutofit/>
          </a:bodyPr>
          <a:lstStyle/>
          <a:p>
            <a:pPr algn="r" rtl="1"/>
            <a:r>
              <a:rPr lang="fr-FR" sz="2400" dirty="0"/>
              <a:t> </a:t>
            </a:r>
            <a:br>
              <a:rPr lang="fr-FR" sz="2400" dirty="0"/>
            </a:br>
            <a:r>
              <a:rPr lang="fr-FR" sz="2400" dirty="0" smtClean="0"/>
              <a:t>                                                 </a:t>
            </a:r>
            <a:r>
              <a:rPr lang="ar-SA" sz="2400" b="1" dirty="0" smtClean="0">
                <a:solidFill>
                  <a:srgbClr val="FF0000"/>
                </a:solidFill>
              </a:rPr>
              <a:t>مقدمة</a:t>
            </a:r>
            <a:r>
              <a:rPr lang="fr-FR" sz="2400" dirty="0"/>
              <a:t/>
            </a:r>
            <a:br>
              <a:rPr lang="fr-FR" sz="2400" dirty="0"/>
            </a:br>
            <a:r>
              <a:rPr lang="fr-FR" sz="2400" dirty="0"/>
              <a:t/>
            </a:r>
            <a:br>
              <a:rPr lang="fr-FR" sz="2400" dirty="0"/>
            </a:br>
            <a:r>
              <a:rPr lang="fr-FR" sz="2400" dirty="0"/>
              <a:t/>
            </a:r>
            <a:br>
              <a:rPr lang="fr-FR" sz="2400" dirty="0"/>
            </a:br>
            <a:r>
              <a:rPr lang="ar-SA" sz="2400" b="1" dirty="0"/>
              <a:t>      تُظهر تجارب </a:t>
            </a:r>
            <a:r>
              <a:rPr lang="ar-SA" sz="2400" b="1" dirty="0" err="1"/>
              <a:t>الإندماج</a:t>
            </a:r>
            <a:r>
              <a:rPr lang="ar-SA" sz="2400" b="1" dirty="0"/>
              <a:t> الاقتصادي في مختلف مناطق العالم أن </a:t>
            </a:r>
            <a:r>
              <a:rPr lang="ar-SA" sz="2400" b="1" dirty="0" err="1"/>
              <a:t>الإندماج</a:t>
            </a:r>
            <a:r>
              <a:rPr lang="ar-SA" sz="2400" b="1" dirty="0"/>
              <a:t> الاقتصادي الإقليمي مدفوع بشكل أساسي بقوى السوق، ولكنه يتطلب أيضًا إطارًا مؤسسيًا مناسبًا، مدعومًا </a:t>
            </a:r>
            <a:r>
              <a:rPr lang="ar-SA" sz="2400" b="1" dirty="0" err="1"/>
              <a:t>بـ</a:t>
            </a:r>
            <a:r>
              <a:rPr lang="ar-SA" sz="2400" b="1" dirty="0"/>
              <a:t> "إرادة سياسية قوية"، مما يسهل تنفيذه وتسريع إنجازه.</a:t>
            </a:r>
            <a:r>
              <a:rPr lang="fr-FR" sz="2400" dirty="0"/>
              <a:t/>
            </a:r>
            <a:br>
              <a:rPr lang="fr-FR" sz="2400" dirty="0"/>
            </a:br>
            <a:r>
              <a:rPr lang="fr-FR" sz="2400" b="1" dirty="0"/>
              <a:t/>
            </a:r>
            <a:br>
              <a:rPr lang="fr-FR" sz="2400" b="1" dirty="0"/>
            </a:br>
            <a:r>
              <a:rPr lang="ar-SA" sz="2400" b="1" dirty="0"/>
              <a:t>أهداف الفصل</a:t>
            </a:r>
            <a:r>
              <a:rPr lang="fr-FR" sz="2400" b="1" dirty="0"/>
              <a:t>:</a:t>
            </a:r>
            <a:r>
              <a:rPr lang="fr-FR" sz="2400" dirty="0"/>
              <a:t/>
            </a:r>
            <a:br>
              <a:rPr lang="fr-FR" sz="2400" dirty="0"/>
            </a:br>
            <a:r>
              <a:rPr lang="fr-FR" sz="2400" b="1" dirty="0"/>
              <a:t/>
            </a:r>
            <a:br>
              <a:rPr lang="fr-FR" sz="2400" b="1" dirty="0"/>
            </a:br>
            <a:r>
              <a:rPr lang="fr-FR" sz="2400" b="1" dirty="0"/>
              <a:t>- </a:t>
            </a:r>
            <a:r>
              <a:rPr lang="ar-SA" sz="2400" b="1" dirty="0"/>
              <a:t>تحديد عمل قوى السوق</a:t>
            </a:r>
            <a:r>
              <a:rPr lang="fr-FR" sz="2400" dirty="0"/>
              <a:t/>
            </a:r>
            <a:br>
              <a:rPr lang="fr-FR" sz="2400" dirty="0"/>
            </a:br>
            <a:r>
              <a:rPr lang="fr-FR" sz="2400" b="1" dirty="0"/>
              <a:t/>
            </a:r>
            <a:br>
              <a:rPr lang="fr-FR" sz="2400" b="1" dirty="0"/>
            </a:br>
            <a:r>
              <a:rPr lang="fr-FR" sz="2400" b="1" dirty="0"/>
              <a:t>- </a:t>
            </a:r>
            <a:r>
              <a:rPr lang="ar-SA" sz="2400" b="1" dirty="0"/>
              <a:t>تحديد البعد المؤسسي لعملية </a:t>
            </a:r>
            <a:r>
              <a:rPr lang="ar-SA" sz="2400" b="1" dirty="0" err="1"/>
              <a:t>الإندماج</a:t>
            </a:r>
            <a:r>
              <a:rPr lang="ar-SA" sz="2400" b="1" dirty="0"/>
              <a:t> الاقتصادي الإقليمي</a:t>
            </a:r>
            <a:r>
              <a:rPr lang="fr-FR" sz="2400" dirty="0"/>
              <a:t/>
            </a:r>
            <a:br>
              <a:rPr lang="fr-FR" sz="2400" dirty="0"/>
            </a:br>
            <a:r>
              <a:rPr lang="fr-FR" sz="2400" b="1" dirty="0"/>
              <a:t/>
            </a:r>
            <a:br>
              <a:rPr lang="fr-FR" sz="2400" b="1" dirty="0"/>
            </a:br>
            <a:r>
              <a:rPr lang="fr-FR" sz="2400" b="1" dirty="0"/>
              <a:t>- </a:t>
            </a:r>
            <a:r>
              <a:rPr lang="ar-SA" sz="2400" b="1" dirty="0"/>
              <a:t>فهم ظاهرة التفاعل بين السوق والمؤسسات في هذه العملية</a:t>
            </a:r>
            <a:endParaRPr lang="fr-FR" sz="24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69072"/>
          </a:xfrm>
        </p:spPr>
        <p:txBody>
          <a:bodyPr>
            <a:normAutofit/>
          </a:bodyPr>
          <a:lstStyle/>
          <a:p>
            <a:pPr algn="r" rtl="1"/>
            <a:r>
              <a:rPr lang="ar-SA" sz="2400" b="1" dirty="0">
                <a:solidFill>
                  <a:srgbClr val="FF0000"/>
                </a:solidFill>
              </a:rPr>
              <a:t>أطر التشاور</a:t>
            </a:r>
            <a:r>
              <a:rPr lang="fr-FR" sz="2400" dirty="0"/>
              <a:t/>
            </a:r>
            <a:br>
              <a:rPr lang="fr-FR" sz="2400" dirty="0"/>
            </a:br>
            <a:r>
              <a:rPr lang="fr-FR" sz="2400" dirty="0"/>
              <a:t/>
            </a:r>
            <a:br>
              <a:rPr lang="fr-FR" sz="2400" dirty="0"/>
            </a:br>
            <a:r>
              <a:rPr lang="ar-SA" sz="2400" b="1" dirty="0"/>
              <a:t>وفي هذا الصدد ، يمكن للجمعيات المهنية القطاعية ومؤسسات إدارة الاقتصاد الكلي إنشاء</a:t>
            </a:r>
            <a:r>
              <a:rPr lang="fr-FR" sz="2400" b="1" dirty="0"/>
              <a:t>:</a:t>
            </a:r>
            <a:r>
              <a:rPr lang="fr-FR" sz="2400" dirty="0"/>
              <a:t/>
            </a:r>
            <a:br>
              <a:rPr lang="fr-FR" sz="2400" dirty="0"/>
            </a:br>
            <a:r>
              <a:rPr lang="fr-FR" sz="2400" b="1" dirty="0"/>
              <a:t/>
            </a:r>
            <a:br>
              <a:rPr lang="fr-FR" sz="2400" b="1" dirty="0"/>
            </a:br>
            <a:r>
              <a:rPr lang="fr-FR" sz="2400" b="1" dirty="0"/>
              <a:t>- </a:t>
            </a:r>
            <a:r>
              <a:rPr lang="ar-SA" sz="2400" b="1" dirty="0"/>
              <a:t>منتديات مع لقاءات دورية وشبكات علاقات </a:t>
            </a:r>
            <a:r>
              <a:rPr lang="fr-FR" sz="2400" b="1" dirty="0"/>
              <a:t/>
            </a:r>
            <a:br>
              <a:rPr lang="fr-FR" sz="2400" b="1" dirty="0"/>
            </a:br>
            <a:r>
              <a:rPr lang="fr-FR" sz="2400" b="1" dirty="0"/>
              <a:t>- </a:t>
            </a:r>
            <a:r>
              <a:rPr lang="ar-SA" sz="2400" b="1" dirty="0"/>
              <a:t>المعاهد الإقليمية المتخصصة مع تبادل الخبراء والدورات التدريبية </a:t>
            </a:r>
            <a:r>
              <a:rPr lang="fr-FR" sz="2400" dirty="0"/>
              <a:t/>
            </a:r>
            <a:br>
              <a:rPr lang="fr-FR" sz="2400" dirty="0"/>
            </a:br>
            <a:r>
              <a:rPr lang="fr-FR" sz="2400" b="1" dirty="0"/>
              <a:t>- </a:t>
            </a:r>
            <a:r>
              <a:rPr lang="ar-SA" sz="2400" b="1" dirty="0"/>
              <a:t>قواعد بيانات مشتركة تسمح لهم بمشاركة المعلومات </a:t>
            </a:r>
            <a:r>
              <a:rPr lang="fr-FR" sz="2400" b="1" dirty="0"/>
              <a:t/>
            </a:r>
            <a:br>
              <a:rPr lang="fr-FR" sz="2400" b="1" dirty="0"/>
            </a:br>
            <a:r>
              <a:rPr lang="fr-FR" sz="2400" b="1" dirty="0"/>
              <a:t>- </a:t>
            </a:r>
            <a:r>
              <a:rPr lang="ar-SA" sz="2400" b="1" dirty="0"/>
              <a:t>منشورات متخصصة تسمح بتبادل وجهات النظر حول التطورات الاقتصادية في منطقتهم</a:t>
            </a:r>
            <a:r>
              <a:rPr lang="fr-FR" sz="2400" b="1" dirty="0"/>
              <a:t>.</a:t>
            </a:r>
            <a:endParaRPr lang="fr-FR" sz="24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440510"/>
          </a:xfrm>
        </p:spPr>
        <p:txBody>
          <a:bodyPr>
            <a:noAutofit/>
          </a:bodyPr>
          <a:lstStyle/>
          <a:p>
            <a:pPr algn="r" rtl="1"/>
            <a:r>
              <a:rPr lang="fr-FR" sz="2400" dirty="0"/>
              <a:t/>
            </a:r>
            <a:br>
              <a:rPr lang="fr-FR" sz="2400" dirty="0"/>
            </a:br>
            <a:r>
              <a:rPr lang="fr-FR" sz="2400" b="1" dirty="0" smtClean="0">
                <a:solidFill>
                  <a:srgbClr val="FF0000"/>
                </a:solidFill>
              </a:rPr>
              <a:t>2.4.2</a:t>
            </a:r>
            <a:r>
              <a:rPr lang="ar-SA" sz="2400" b="1" dirty="0" smtClean="0">
                <a:solidFill>
                  <a:srgbClr val="FF0000"/>
                </a:solidFill>
              </a:rPr>
              <a:t>المراقبة </a:t>
            </a:r>
            <a:r>
              <a:rPr lang="ar-SA" sz="2400" b="1" dirty="0">
                <a:solidFill>
                  <a:srgbClr val="FF0000"/>
                </a:solidFill>
              </a:rPr>
              <a:t>الإقليمية</a:t>
            </a:r>
            <a:r>
              <a:rPr lang="fr-FR" sz="2400" dirty="0"/>
              <a:t/>
            </a:r>
            <a:br>
              <a:rPr lang="fr-FR" sz="2400" dirty="0"/>
            </a:br>
            <a:r>
              <a:rPr lang="fr-FR" sz="2400" dirty="0"/>
              <a:t/>
            </a:r>
            <a:br>
              <a:rPr lang="fr-FR" sz="2400" dirty="0"/>
            </a:br>
            <a:r>
              <a:rPr lang="fr-FR" sz="2400" dirty="0"/>
              <a:t/>
            </a:r>
            <a:br>
              <a:rPr lang="fr-FR" sz="2400" dirty="0"/>
            </a:br>
            <a:r>
              <a:rPr lang="ar-SA" sz="2400" b="1" dirty="0"/>
              <a:t>تعد المراقبة الإقليمية أكثر طموحًا من التعاون الإقليمي الأولي ، وهي تساهم في تعميق الاندماج المؤسسي</a:t>
            </a:r>
            <a:r>
              <a:rPr lang="fr-FR" sz="2400" b="1" dirty="0"/>
              <a:t>.</a:t>
            </a:r>
            <a:r>
              <a:rPr lang="fr-FR" sz="2400" dirty="0"/>
              <a:t/>
            </a:r>
            <a:br>
              <a:rPr lang="fr-FR" sz="2400" dirty="0"/>
            </a:br>
            <a:r>
              <a:rPr lang="fr-FR" sz="2400" b="1" dirty="0"/>
              <a:t/>
            </a:r>
            <a:br>
              <a:rPr lang="fr-FR" sz="2400" b="1" dirty="0"/>
            </a:br>
            <a:r>
              <a:rPr lang="ar-SA" sz="2400" b="1" dirty="0"/>
              <a:t>ويتوافق اعتماد آليات المراقبة الإقليمية مع مرحلة أعلى من الاندماج المؤسسي ، ولكن حيث لا تزال الدول الشريكة "مترددة في التخلي عن جزء (إضافي) من سيادتها".</a:t>
            </a:r>
            <a:r>
              <a:rPr lang="fr-FR" sz="2400" dirty="0"/>
              <a:t/>
            </a:r>
            <a:br>
              <a:rPr lang="fr-FR" sz="2400" dirty="0"/>
            </a:br>
            <a:r>
              <a:rPr lang="ar-SA" sz="2400" b="1" dirty="0"/>
              <a:t> "إن عملية المراقبة تقوم على مبادئ" ضغط الأقران "والمنفعة المتبادلة. </a:t>
            </a:r>
            <a:r>
              <a:rPr lang="fr-FR" sz="2400" dirty="0"/>
              <a:t/>
            </a:r>
            <a:br>
              <a:rPr lang="fr-FR" sz="2400" dirty="0"/>
            </a:br>
            <a:r>
              <a:rPr lang="ar-SA" sz="2400" b="1" dirty="0"/>
              <a:t> </a:t>
            </a:r>
            <a:r>
              <a:rPr lang="fr-FR" sz="2400" dirty="0"/>
              <a:t/>
            </a:r>
            <a:br>
              <a:rPr lang="fr-FR" sz="2400" dirty="0"/>
            </a:br>
            <a:r>
              <a:rPr lang="ar-SA" sz="2400" b="1" dirty="0"/>
              <a:t>وكجزء من عملية المراقبة الإقليمية ، يقومون أيضًا بتطوير نظام إنذار إقليمي للوقاية من الأزمات</a:t>
            </a:r>
            <a:r>
              <a:rPr lang="fr-FR" sz="2400" b="1" dirty="0"/>
              <a:t> ".</a:t>
            </a:r>
            <a:br>
              <a:rPr lang="fr-FR" sz="2400" b="1" dirty="0"/>
            </a:br>
            <a:r>
              <a:rPr lang="fr-FR" sz="2400" b="1" dirty="0"/>
              <a:t/>
            </a:r>
            <a:br>
              <a:rPr lang="fr-FR" sz="2400" b="1" dirty="0"/>
            </a:br>
            <a:r>
              <a:rPr lang="fr-FR" sz="2400" b="1" dirty="0"/>
              <a:t>- </a:t>
            </a:r>
            <a:r>
              <a:rPr lang="ar-SA" sz="2400" b="1" dirty="0"/>
              <a:t>المراصد الاقتصادية الإقليمية: رصد مؤشرات التقارب الاقتصادي</a:t>
            </a:r>
            <a:r>
              <a:rPr lang="fr-FR" sz="2400" b="1" dirty="0"/>
              <a:t/>
            </a:r>
            <a:br>
              <a:rPr lang="fr-FR" sz="2400" b="1" dirty="0"/>
            </a:br>
            <a:r>
              <a:rPr lang="fr-FR" sz="2400" b="1" dirty="0"/>
              <a:t>- </a:t>
            </a:r>
            <a:r>
              <a:rPr lang="ar-SA" sz="2400" b="1" dirty="0"/>
              <a:t>أنظمة الإنذار المبكر لمنع الأزمات</a:t>
            </a:r>
            <a:r>
              <a:rPr lang="fr-FR" sz="2400" b="1" dirty="0"/>
              <a:t/>
            </a:r>
            <a:br>
              <a:rPr lang="fr-FR" sz="2400" b="1" dirty="0"/>
            </a:br>
            <a:r>
              <a:rPr lang="fr-FR" sz="2400" b="1" dirty="0"/>
              <a:t>- </a:t>
            </a:r>
            <a:r>
              <a:rPr lang="ar-SA" sz="2400" b="1" dirty="0"/>
              <a:t>آليات المراقبة الإقليمية تحت رعاية لجنة مركزية إقليمية</a:t>
            </a:r>
            <a:r>
              <a:rPr lang="fr-FR" sz="2400" b="1" dirty="0"/>
              <a:t>.</a:t>
            </a:r>
            <a:endParaRPr lang="fr-FR" sz="2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69072"/>
          </a:xfrm>
        </p:spPr>
        <p:txBody>
          <a:bodyPr>
            <a:normAutofit/>
          </a:bodyPr>
          <a:lstStyle/>
          <a:p>
            <a:pPr algn="r" rtl="1"/>
            <a:r>
              <a:rPr lang="fr-FR" sz="2400" dirty="0"/>
              <a:t/>
            </a:r>
            <a:br>
              <a:rPr lang="fr-FR" sz="2400" dirty="0"/>
            </a:br>
            <a:r>
              <a:rPr lang="fr-FR" sz="2400" b="1" dirty="0" smtClean="0">
                <a:solidFill>
                  <a:srgbClr val="FF0000"/>
                </a:solidFill>
              </a:rPr>
              <a:t>2.4.3</a:t>
            </a:r>
            <a:r>
              <a:rPr lang="ar-SA" sz="2400" b="1" dirty="0" smtClean="0">
                <a:solidFill>
                  <a:srgbClr val="FF0000"/>
                </a:solidFill>
              </a:rPr>
              <a:t>القواعد والإجراءات المشتركة</a:t>
            </a:r>
            <a:r>
              <a:rPr lang="fr-FR" sz="2400" dirty="0"/>
              <a:t/>
            </a:r>
            <a:br>
              <a:rPr lang="fr-FR" sz="2400" dirty="0"/>
            </a:br>
            <a:r>
              <a:rPr lang="fr-FR" sz="2400" dirty="0"/>
              <a:t/>
            </a:r>
            <a:br>
              <a:rPr lang="fr-FR" sz="2400" dirty="0"/>
            </a:br>
            <a:r>
              <a:rPr lang="ar-SA" sz="2400" b="1" dirty="0"/>
              <a:t>في المراحل العليا من الاندماج المؤسسي ، لا </a:t>
            </a:r>
            <a:r>
              <a:rPr lang="ar-SA" sz="2400" b="1" dirty="0" err="1"/>
              <a:t>سيما</a:t>
            </a:r>
            <a:r>
              <a:rPr lang="ar-SA" sz="2400" b="1" dirty="0"/>
              <a:t> في اتحاد اقتصادي ونقدي ، تخلت الدول الأعضاء من جانب سيادتها لصالح هيئة إقليمية فوق وطنية.</a:t>
            </a:r>
            <a:r>
              <a:rPr lang="fr-FR" sz="2400" dirty="0"/>
              <a:t/>
            </a:r>
            <a:br>
              <a:rPr lang="fr-FR" sz="2400" dirty="0"/>
            </a:br>
            <a:r>
              <a:rPr lang="ar-SA" sz="2400" b="1" dirty="0"/>
              <a:t> إن نقل السيادة ليس عام حيث لا تزال بعض القطاعات الاقتصادية ضمن </a:t>
            </a:r>
            <a:r>
              <a:rPr lang="ar-SA" sz="2400" b="1" dirty="0" err="1"/>
              <a:t>إختصاص</a:t>
            </a:r>
            <a:r>
              <a:rPr lang="ar-SA" sz="2400" b="1" dirty="0"/>
              <a:t> الحكومات الوطنية</a:t>
            </a:r>
            <a:r>
              <a:rPr lang="fr-FR" sz="2400" b="1" dirty="0"/>
              <a:t>.</a:t>
            </a:r>
            <a:br>
              <a:rPr lang="fr-FR" sz="2400" b="1" dirty="0"/>
            </a:br>
            <a:r>
              <a:rPr lang="fr-FR" sz="2400" b="1" dirty="0"/>
              <a:t/>
            </a:r>
            <a:br>
              <a:rPr lang="fr-FR" sz="2400" b="1" dirty="0"/>
            </a:br>
            <a:r>
              <a:rPr lang="ar-SA" sz="2400" b="1" dirty="0"/>
              <a:t>في هذه الحالة ، "يمكن للقواعد والإجراءات المشتركة أن تلعب دورًا أساسيًا في تسريع عملية الاندماج من خلال ضمان الانضباط في الميزانية</a:t>
            </a:r>
            <a:r>
              <a:rPr lang="fr-FR" sz="2400" b="1" dirty="0"/>
              <a:t>.</a:t>
            </a:r>
            <a:br>
              <a:rPr lang="fr-FR" sz="2400" b="1" dirty="0"/>
            </a:br>
            <a:r>
              <a:rPr lang="fr-FR" sz="2400" b="1" dirty="0"/>
              <a:t/>
            </a:r>
            <a:br>
              <a:rPr lang="fr-FR" sz="2400" b="1" dirty="0"/>
            </a:br>
            <a:r>
              <a:rPr lang="fr-FR" sz="2400" b="1" dirty="0"/>
              <a:t>"</a:t>
            </a:r>
            <a:r>
              <a:rPr lang="ar-SA" sz="2400" b="1" dirty="0"/>
              <a:t>هذه القواعد المشتركة تسهل المراقبة المتعددة الأطراف وتعزز" ضغط الأقران</a:t>
            </a:r>
            <a:r>
              <a:rPr lang="fr-FR" sz="2400" b="1" dirty="0"/>
              <a:t> ".</a:t>
            </a:r>
            <a:br>
              <a:rPr lang="fr-FR" sz="2400" b="1" dirty="0"/>
            </a:br>
            <a:r>
              <a:rPr lang="fr-FR" sz="2400" b="1" dirty="0"/>
              <a:t/>
            </a:r>
            <a:br>
              <a:rPr lang="fr-FR" sz="2400" b="1" dirty="0"/>
            </a:br>
            <a:r>
              <a:rPr lang="ar-SA" sz="2400" b="1" dirty="0"/>
              <a:t>ما هو ترتيب الأولويات في مسائل نقل السيادة؟</a:t>
            </a:r>
            <a:r>
              <a:rPr lang="fr-FR" sz="2400" b="1" dirty="0"/>
              <a:t/>
            </a:r>
            <a:br>
              <a:rPr lang="fr-FR" sz="2400" b="1" dirty="0"/>
            </a:br>
            <a:r>
              <a:rPr lang="ar-SA" sz="2400" b="1" dirty="0"/>
              <a:t>ما هي هذه القواعد المشتركة؟</a:t>
            </a:r>
            <a:r>
              <a:rPr lang="fr-FR" sz="2400" dirty="0"/>
              <a:t/>
            </a:r>
            <a:br>
              <a:rPr lang="fr-FR" sz="2400" dirty="0"/>
            </a:br>
            <a:endParaRPr lang="fr-F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type="title"/>
          </p:nvPr>
        </p:nvSpPr>
        <p:spPr>
          <a:xfrm>
            <a:off x="457200" y="274638"/>
            <a:ext cx="8229600" cy="6297612"/>
          </a:xfrm>
        </p:spPr>
        <p:txBody>
          <a:bodyPr>
            <a:noAutofit/>
          </a:bodyPr>
          <a:lstStyle/>
          <a:p>
            <a:pPr algn="r" rtl="1"/>
            <a:r>
              <a:rPr lang="fr-FR" sz="2800" b="1" dirty="0">
                <a:solidFill>
                  <a:srgbClr val="FF0000"/>
                </a:solidFill>
              </a:rPr>
              <a:t>1 </a:t>
            </a:r>
            <a:r>
              <a:rPr lang="ar-SA" sz="2800" b="1" dirty="0">
                <a:solidFill>
                  <a:srgbClr val="FF0000"/>
                </a:solidFill>
              </a:rPr>
              <a:t>. تأثير قوى السوق في عملية </a:t>
            </a:r>
            <a:r>
              <a:rPr lang="ar-SA" sz="2800" b="1" dirty="0" err="1">
                <a:solidFill>
                  <a:srgbClr val="FF0000"/>
                </a:solidFill>
              </a:rPr>
              <a:t>الإندماج</a:t>
            </a:r>
            <a:r>
              <a:rPr lang="ar-SA" sz="2800" b="1" dirty="0">
                <a:solidFill>
                  <a:srgbClr val="FF0000"/>
                </a:solidFill>
              </a:rPr>
              <a:t> الاقتصادي الإقليمي</a:t>
            </a:r>
            <a:r>
              <a:rPr lang="fr-FR" sz="2800" b="1" dirty="0">
                <a:solidFill>
                  <a:srgbClr val="FF0000"/>
                </a:solidFill>
              </a:rPr>
              <a:t>:</a:t>
            </a:r>
            <a:r>
              <a:rPr lang="fr-FR" sz="2800" dirty="0">
                <a:solidFill>
                  <a:srgbClr val="FF0000"/>
                </a:solidFill>
              </a:rPr>
              <a:t/>
            </a:r>
            <a:br>
              <a:rPr lang="fr-FR" sz="2800" dirty="0">
                <a:solidFill>
                  <a:srgbClr val="FF0000"/>
                </a:solidFill>
              </a:rPr>
            </a:br>
            <a:r>
              <a:rPr lang="fr-FR" sz="2800" dirty="0"/>
              <a:t/>
            </a:r>
            <a:br>
              <a:rPr lang="fr-FR" sz="2800" dirty="0"/>
            </a:br>
            <a:r>
              <a:rPr lang="fr-FR" sz="2800" dirty="0"/>
              <a:t/>
            </a:r>
            <a:br>
              <a:rPr lang="fr-FR" sz="2800" dirty="0"/>
            </a:br>
            <a:r>
              <a:rPr lang="ar-SA" sz="2800" b="1" dirty="0"/>
              <a:t>يأتي </a:t>
            </a:r>
            <a:r>
              <a:rPr lang="ar-SA" sz="2800" b="1" dirty="0" err="1"/>
              <a:t>الإندماج</a:t>
            </a:r>
            <a:r>
              <a:rPr lang="ar-SA" sz="2800" b="1" dirty="0"/>
              <a:t> الاقتصادي العفوي من عمل قوى السوق</a:t>
            </a:r>
            <a:r>
              <a:rPr lang="fr-FR" sz="2800" b="1" dirty="0"/>
              <a:t>.</a:t>
            </a:r>
            <a:r>
              <a:rPr lang="fr-FR" sz="2800" dirty="0"/>
              <a:t/>
            </a:r>
            <a:br>
              <a:rPr lang="fr-FR" sz="2800" dirty="0"/>
            </a:br>
            <a:r>
              <a:rPr lang="fr-FR" sz="2800" b="1" dirty="0"/>
              <a:t/>
            </a:r>
            <a:br>
              <a:rPr lang="fr-FR" sz="2800" b="1" dirty="0"/>
            </a:br>
            <a:r>
              <a:rPr lang="ar-SA" sz="2800" b="1" dirty="0"/>
              <a:t>ما هي قوى السوق هذه؟</a:t>
            </a:r>
            <a:r>
              <a:rPr lang="fr-FR" sz="2800" dirty="0"/>
              <a:t/>
            </a:r>
            <a:br>
              <a:rPr lang="fr-FR" sz="2800" dirty="0"/>
            </a:br>
            <a:r>
              <a:rPr lang="fr-FR" sz="2800" b="1" dirty="0"/>
              <a:t/>
            </a:r>
            <a:br>
              <a:rPr lang="fr-FR" sz="2800" b="1" dirty="0"/>
            </a:br>
            <a:r>
              <a:rPr lang="fr-FR" sz="2800" b="1" dirty="0"/>
              <a:t>- </a:t>
            </a:r>
            <a:r>
              <a:rPr lang="ar-SA" sz="2800" b="1" dirty="0"/>
              <a:t>عرض السوق</a:t>
            </a:r>
            <a:r>
              <a:rPr lang="fr-FR" sz="2800" dirty="0"/>
              <a:t/>
            </a:r>
            <a:br>
              <a:rPr lang="fr-FR" sz="2800" dirty="0"/>
            </a:br>
            <a:r>
              <a:rPr lang="fr-FR" sz="2800" b="1" dirty="0"/>
              <a:t/>
            </a:r>
            <a:br>
              <a:rPr lang="fr-FR" sz="2800" b="1" dirty="0"/>
            </a:br>
            <a:r>
              <a:rPr lang="fr-FR" sz="2800" b="1" dirty="0"/>
              <a:t>- </a:t>
            </a:r>
            <a:r>
              <a:rPr lang="ar-SA" sz="2800" b="1" dirty="0"/>
              <a:t>طلب السوق</a:t>
            </a:r>
            <a:r>
              <a:rPr lang="fr-FR" sz="2800" dirty="0"/>
              <a:t/>
            </a:r>
            <a:br>
              <a:rPr lang="fr-FR" sz="2800" dirty="0"/>
            </a:br>
            <a:r>
              <a:rPr lang="ar-SA" sz="2800" b="1" dirty="0"/>
              <a:t> </a:t>
            </a:r>
            <a:r>
              <a:rPr lang="fr-FR" sz="2800" dirty="0"/>
              <a:t/>
            </a:r>
            <a:br>
              <a:rPr lang="fr-FR" sz="2800" dirty="0"/>
            </a:br>
            <a:r>
              <a:rPr lang="ar-SA" sz="2800" b="1" dirty="0"/>
              <a:t>متى يكون تخصيص الموارد هو الأمثل؟</a:t>
            </a:r>
            <a:r>
              <a:rPr lang="fr-FR" sz="2800" dirty="0"/>
              <a:t/>
            </a:r>
            <a:br>
              <a:rPr lang="fr-FR" sz="2800" dirty="0"/>
            </a:br>
            <a:r>
              <a:rPr lang="fr-FR" sz="2800" dirty="0"/>
              <a:t/>
            </a:r>
            <a:br>
              <a:rPr lang="fr-FR" sz="2800" dirty="0"/>
            </a:br>
            <a:endParaRPr lang="fr-FR"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69072"/>
          </a:xfrm>
        </p:spPr>
        <p:txBody>
          <a:bodyPr>
            <a:normAutofit/>
          </a:bodyPr>
          <a:lstStyle/>
          <a:p>
            <a:pPr algn="r" rtl="1"/>
            <a:r>
              <a:rPr lang="ar-SA" sz="2800" b="1" dirty="0">
                <a:solidFill>
                  <a:srgbClr val="FF0000"/>
                </a:solidFill>
              </a:rPr>
              <a:t>معوقات قوى السوق</a:t>
            </a:r>
            <a:r>
              <a:rPr lang="fr-FR" sz="2800" dirty="0"/>
              <a:t/>
            </a:r>
            <a:br>
              <a:rPr lang="fr-FR" sz="2800" dirty="0"/>
            </a:br>
            <a:r>
              <a:rPr lang="fr-FR" sz="2800" dirty="0"/>
              <a:t> </a:t>
            </a:r>
            <a:br>
              <a:rPr lang="fr-FR" sz="2800" dirty="0"/>
            </a:br>
            <a:r>
              <a:rPr lang="fr-FR" sz="2800" dirty="0"/>
              <a:t/>
            </a:r>
            <a:br>
              <a:rPr lang="fr-FR" sz="2800" dirty="0"/>
            </a:br>
            <a:r>
              <a:rPr lang="ar-SA" sz="2800" b="1" dirty="0"/>
              <a:t>وجود حواجز مؤسسية للدخول  داخل الفضاء الإقليمي يمنع التعبئة الكاملة للموارد المتاحة مما يقلل من تعبئة إمكانات النمو لمجتمع الدول في المنطقة</a:t>
            </a:r>
            <a:r>
              <a:rPr lang="fr-FR" sz="2800" b="1" dirty="0"/>
              <a:t>.</a:t>
            </a:r>
            <a:br>
              <a:rPr lang="fr-FR" sz="2800" b="1" dirty="0"/>
            </a:br>
            <a:r>
              <a:rPr lang="fr-FR" sz="2800" b="1" dirty="0"/>
              <a:t/>
            </a:r>
            <a:br>
              <a:rPr lang="fr-FR" sz="2800" b="1" dirty="0"/>
            </a:br>
            <a:r>
              <a:rPr lang="ar-SA" sz="2800" b="1" dirty="0"/>
              <a:t>القوى الأولى التي يجب أن تعمل، في بداية عملية </a:t>
            </a:r>
            <a:r>
              <a:rPr lang="ar-SA" sz="2800" b="1" dirty="0" err="1"/>
              <a:t>الإندماج</a:t>
            </a:r>
            <a:r>
              <a:rPr lang="ar-SA" sz="2800" b="1" dirty="0"/>
              <a:t>، هي تلك التي تهدف إلى مطابقة الموارد المتاحة على المستوى الإقليمي مع إمكانات الطلب في المنطقة</a:t>
            </a:r>
            <a:r>
              <a:rPr lang="fr-FR" sz="2800" b="1" dirty="0"/>
              <a:t>.</a:t>
            </a:r>
            <a:br>
              <a:rPr lang="fr-FR" sz="2800" b="1" dirty="0"/>
            </a:br>
            <a:r>
              <a:rPr lang="fr-FR" sz="2800" b="1" dirty="0"/>
              <a:t/>
            </a:r>
            <a:br>
              <a:rPr lang="fr-FR" sz="2800" b="1" dirty="0"/>
            </a:br>
            <a:r>
              <a:rPr lang="ar-SA" sz="2800" b="1" dirty="0"/>
              <a:t>بمجرد تقدم عملية </a:t>
            </a:r>
            <a:r>
              <a:rPr lang="ar-SA" sz="2800" b="1" dirty="0" err="1"/>
              <a:t>الإندماج</a:t>
            </a:r>
            <a:r>
              <a:rPr lang="ar-SA" sz="2800" b="1" dirty="0"/>
              <a:t> بما فيه الكفاية، مع دمج الأسواق الوطنية في سوق إقليمية واحدة، يستمر عمل قوى السوق في بيئة تنافسية جديدة وأوسع</a:t>
            </a:r>
            <a:r>
              <a:rPr lang="fr-FR" sz="2800" b="1" dirty="0"/>
              <a:t>.</a:t>
            </a:r>
            <a:endParaRPr lang="fr-FR"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858000"/>
          </a:xfrm>
        </p:spPr>
        <p:txBody>
          <a:bodyPr>
            <a:normAutofit fontScale="90000"/>
          </a:bodyPr>
          <a:lstStyle/>
          <a:p>
            <a:pPr algn="r" rtl="1"/>
            <a:r>
              <a:rPr lang="ar-SA" sz="2400" b="1" dirty="0">
                <a:solidFill>
                  <a:srgbClr val="FF0000"/>
                </a:solidFill>
              </a:rPr>
              <a:t>قوى السوق كعامل </a:t>
            </a:r>
            <a:r>
              <a:rPr lang="ar-SA" sz="2400" b="1" dirty="0" err="1">
                <a:solidFill>
                  <a:srgbClr val="FF0000"/>
                </a:solidFill>
              </a:rPr>
              <a:t>للإندماج</a:t>
            </a:r>
            <a:r>
              <a:rPr lang="ar-SA" sz="2400" b="1" dirty="0">
                <a:solidFill>
                  <a:srgbClr val="FF0000"/>
                </a:solidFill>
              </a:rPr>
              <a:t> الاقتصادي الإقليمي</a:t>
            </a:r>
            <a:r>
              <a:rPr lang="fr-FR" sz="2400" dirty="0"/>
              <a:t/>
            </a:r>
            <a:br>
              <a:rPr lang="fr-FR" sz="2400" dirty="0"/>
            </a:br>
            <a:r>
              <a:rPr lang="fr-FR" sz="2400" dirty="0"/>
              <a:t> </a:t>
            </a:r>
            <a:br>
              <a:rPr lang="fr-FR" sz="2400" dirty="0"/>
            </a:br>
            <a:r>
              <a:rPr lang="fr-FR" sz="2400" dirty="0"/>
              <a:t/>
            </a:r>
            <a:br>
              <a:rPr lang="fr-FR" sz="2400" dirty="0"/>
            </a:br>
            <a:r>
              <a:rPr lang="ar-SA" sz="2400" dirty="0"/>
              <a:t>        </a:t>
            </a:r>
            <a:r>
              <a:rPr lang="ar-SA" sz="2400" b="1" dirty="0"/>
              <a:t>إن قوى السوق التي تعمل في اتجاه </a:t>
            </a:r>
            <a:r>
              <a:rPr lang="ar-SA" sz="2400" b="1" dirty="0" err="1"/>
              <a:t>الإندماج</a:t>
            </a:r>
            <a:r>
              <a:rPr lang="ar-SA" sz="2400" b="1" dirty="0"/>
              <a:t> الاقتصادي الإقليمي تتعلق بشكل عام</a:t>
            </a:r>
            <a:r>
              <a:rPr lang="fr-FR" sz="2400" b="1" dirty="0"/>
              <a:t>  </a:t>
            </a:r>
            <a:r>
              <a:rPr lang="ar-SA" sz="2400" b="1" dirty="0"/>
              <a:t>ب </a:t>
            </a:r>
            <a:r>
              <a:rPr lang="fr-FR" sz="2400" b="1" dirty="0"/>
              <a:t>: </a:t>
            </a:r>
            <a:r>
              <a:rPr lang="fr-FR" sz="2400" dirty="0"/>
              <a:t/>
            </a:r>
            <a:br>
              <a:rPr lang="fr-FR" sz="2400" dirty="0"/>
            </a:br>
            <a:r>
              <a:rPr lang="fr-FR" sz="2400" b="1" dirty="0"/>
              <a:t/>
            </a:r>
            <a:br>
              <a:rPr lang="fr-FR" sz="2400" b="1" dirty="0"/>
            </a:br>
            <a:r>
              <a:rPr lang="fr-FR" sz="2400" b="1" dirty="0"/>
              <a:t>- </a:t>
            </a:r>
            <a:r>
              <a:rPr lang="ar-SA" sz="2400" b="1" dirty="0" err="1"/>
              <a:t>إقتصاديات</a:t>
            </a:r>
            <a:r>
              <a:rPr lang="ar-SA" sz="2400" b="1" dirty="0"/>
              <a:t> الحجم </a:t>
            </a:r>
            <a:r>
              <a:rPr lang="fr-FR" sz="2400" dirty="0"/>
              <a:t/>
            </a:r>
            <a:br>
              <a:rPr lang="fr-FR" sz="2400" dirty="0"/>
            </a:br>
            <a:r>
              <a:rPr lang="fr-FR" sz="2400" b="1" dirty="0"/>
              <a:t/>
            </a:r>
            <a:br>
              <a:rPr lang="fr-FR" sz="2400" b="1" dirty="0"/>
            </a:br>
            <a:r>
              <a:rPr lang="fr-FR" sz="2400" b="1" dirty="0"/>
              <a:t>- </a:t>
            </a:r>
            <a:r>
              <a:rPr lang="ar-SA" sz="2400" b="1" dirty="0"/>
              <a:t>البحث عن منافذ (أسواق) جديدة </a:t>
            </a:r>
            <a:r>
              <a:rPr lang="fr-FR" sz="2400" dirty="0"/>
              <a:t/>
            </a:r>
            <a:br>
              <a:rPr lang="fr-FR" sz="2400" dirty="0"/>
            </a:br>
            <a:r>
              <a:rPr lang="fr-FR" sz="2400" b="1" dirty="0"/>
              <a:t/>
            </a:r>
            <a:br>
              <a:rPr lang="fr-FR" sz="2400" b="1" dirty="0"/>
            </a:br>
            <a:r>
              <a:rPr lang="fr-FR" sz="2400" b="1" dirty="0"/>
              <a:t>- </a:t>
            </a:r>
            <a:r>
              <a:rPr lang="ar-SA" sz="2400" b="1" dirty="0"/>
              <a:t>زيادة الحصة والقوة السوقية </a:t>
            </a:r>
            <a:r>
              <a:rPr lang="fr-FR" sz="2400" b="1" dirty="0" smtClean="0"/>
              <a:t/>
            </a:r>
            <a:br>
              <a:rPr lang="fr-FR" sz="2400" b="1" dirty="0" smtClean="0"/>
            </a:br>
            <a:r>
              <a:rPr lang="fr-FR" sz="2400" b="1" dirty="0" smtClean="0"/>
              <a:t>-</a:t>
            </a:r>
            <a:br>
              <a:rPr lang="fr-FR" sz="2400" b="1" dirty="0" smtClean="0"/>
            </a:br>
            <a:r>
              <a:rPr lang="fr-FR" sz="2400" b="1" dirty="0" smtClean="0"/>
              <a:t> </a:t>
            </a:r>
            <a:r>
              <a:rPr lang="ar-SA" sz="2400" b="1" dirty="0"/>
              <a:t>التقليل من التكاليف والمخاطر </a:t>
            </a:r>
            <a:r>
              <a:rPr lang="ar-SA" sz="2400" b="1" dirty="0" err="1"/>
              <a:t>والأجال</a:t>
            </a:r>
            <a:r>
              <a:rPr lang="ar-SA" sz="2400" b="1" dirty="0"/>
              <a:t> </a:t>
            </a:r>
            <a:r>
              <a:rPr lang="fr-FR" sz="2400" dirty="0"/>
              <a:t/>
            </a:r>
            <a:br>
              <a:rPr lang="fr-FR" sz="2400" dirty="0"/>
            </a:br>
            <a:r>
              <a:rPr lang="fr-FR" sz="2400" b="1" dirty="0"/>
              <a:t/>
            </a:r>
            <a:br>
              <a:rPr lang="fr-FR" sz="2400" b="1" dirty="0"/>
            </a:br>
            <a:r>
              <a:rPr lang="fr-FR" sz="2400" b="1" dirty="0"/>
              <a:t>- </a:t>
            </a:r>
            <a:r>
              <a:rPr lang="ar-SA" sz="2400" b="1" dirty="0" err="1"/>
              <a:t>الدينامكيات</a:t>
            </a:r>
            <a:r>
              <a:rPr lang="ar-SA" sz="2400" b="1" dirty="0"/>
              <a:t> الصناعية</a:t>
            </a:r>
            <a:r>
              <a:rPr lang="fr-FR" sz="2400" dirty="0"/>
              <a:t/>
            </a:r>
            <a:br>
              <a:rPr lang="fr-FR" sz="2400" dirty="0"/>
            </a:br>
            <a:r>
              <a:rPr lang="fr-FR" sz="2400" b="1" dirty="0"/>
              <a:t/>
            </a:r>
            <a:br>
              <a:rPr lang="fr-FR" sz="2400" b="1" dirty="0"/>
            </a:br>
            <a:r>
              <a:rPr lang="fr-FR" sz="2400" b="1" dirty="0"/>
              <a:t>- </a:t>
            </a:r>
            <a:r>
              <a:rPr lang="ar-SA" sz="2400" b="1" dirty="0"/>
              <a:t>وجود أوجه تكاتف </a:t>
            </a:r>
            <a:r>
              <a:rPr lang="ar-SA" sz="2400" b="1" dirty="0" err="1"/>
              <a:t>و</a:t>
            </a:r>
            <a:r>
              <a:rPr lang="ar-SA" sz="2400" b="1" dirty="0"/>
              <a:t> تعاضد محتملة  </a:t>
            </a:r>
            <a:r>
              <a:rPr lang="fr-FR" sz="2400" dirty="0"/>
              <a:t/>
            </a:r>
            <a:br>
              <a:rPr lang="fr-FR" sz="2400" dirty="0"/>
            </a:br>
            <a:r>
              <a:rPr lang="fr-FR" sz="2400" b="1" dirty="0"/>
              <a:t/>
            </a:r>
            <a:br>
              <a:rPr lang="fr-FR" sz="2400" b="1" dirty="0"/>
            </a:br>
            <a:r>
              <a:rPr lang="fr-FR" sz="2400" b="1" dirty="0"/>
              <a:t>-</a:t>
            </a:r>
            <a:r>
              <a:rPr lang="ar-SA" sz="2400" b="1" dirty="0"/>
              <a:t> وجود أوجه تكامل الإنتاج على المستوى الإقليمي</a:t>
            </a:r>
            <a:r>
              <a:rPr lang="fr-FR" sz="2400" dirty="0"/>
              <a:t/>
            </a:r>
            <a:br>
              <a:rPr lang="fr-FR" sz="2400" dirty="0"/>
            </a:br>
            <a:r>
              <a:rPr lang="fr-FR" sz="2400" b="1" dirty="0"/>
              <a:t/>
            </a:r>
            <a:br>
              <a:rPr lang="fr-FR" sz="2400" b="1" dirty="0"/>
            </a:br>
            <a:r>
              <a:rPr lang="fr-FR" sz="2400" b="1" dirty="0"/>
              <a:t>- </a:t>
            </a:r>
            <a:r>
              <a:rPr lang="ar-SA" sz="2400" b="1" dirty="0"/>
              <a:t>إرضاء المستهلكين بتوسيع نطاق خياراتهم (قابلية الاستبدال)</a:t>
            </a:r>
            <a:endParaRPr lang="fr-FR"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69072"/>
          </a:xfrm>
        </p:spPr>
        <p:txBody>
          <a:bodyPr>
            <a:normAutofit/>
          </a:bodyPr>
          <a:lstStyle/>
          <a:p>
            <a:pPr rtl="1"/>
            <a:r>
              <a:rPr lang="fr-FR" sz="2400" b="1" dirty="0"/>
              <a:t/>
            </a:r>
            <a:br>
              <a:rPr lang="fr-FR" sz="2400" b="1" dirty="0"/>
            </a:br>
            <a:r>
              <a:rPr lang="fr-FR" sz="2400" b="1" dirty="0">
                <a:solidFill>
                  <a:srgbClr val="FF0000"/>
                </a:solidFill>
              </a:rPr>
              <a:t>1.1 </a:t>
            </a:r>
            <a:r>
              <a:rPr lang="ar-SA" sz="2400" b="1" dirty="0">
                <a:solidFill>
                  <a:srgbClr val="FF0000"/>
                </a:solidFill>
              </a:rPr>
              <a:t>وجود عوائد سلمية متزايدة</a:t>
            </a:r>
            <a:r>
              <a:rPr lang="fr-FR" sz="2400" dirty="0"/>
              <a:t/>
            </a:r>
            <a:br>
              <a:rPr lang="fr-FR" sz="2400" dirty="0"/>
            </a:br>
            <a:r>
              <a:rPr lang="fr-FR" sz="2400" dirty="0"/>
              <a:t> </a:t>
            </a:r>
            <a:br>
              <a:rPr lang="fr-FR" sz="2400" dirty="0"/>
            </a:br>
            <a:r>
              <a:rPr lang="fr-FR" sz="2400" dirty="0"/>
              <a:t> </a:t>
            </a:r>
            <a:br>
              <a:rPr lang="fr-FR" sz="2400" dirty="0"/>
            </a:br>
            <a:r>
              <a:rPr lang="fr-FR" sz="2400" dirty="0"/>
              <a:t/>
            </a:r>
            <a:br>
              <a:rPr lang="fr-FR" sz="2400" dirty="0"/>
            </a:br>
            <a:r>
              <a:rPr lang="ar-SA" sz="2400" dirty="0"/>
              <a:t>       </a:t>
            </a:r>
            <a:r>
              <a:rPr lang="ar-SA" sz="2400" b="1" dirty="0"/>
              <a:t>مع فروع إنتاجية تتميز بعوائد سلمية متزايدة ووجود حواجز جمركية قوية </a:t>
            </a:r>
            <a:r>
              <a:rPr lang="ar-SA" sz="2400" b="1" dirty="0" smtClean="0"/>
              <a:t>فإن </a:t>
            </a:r>
            <a:r>
              <a:rPr lang="ar-SA" sz="2400" b="1" dirty="0"/>
              <a:t>ضيق الأسواق المحلية </a:t>
            </a:r>
            <a:r>
              <a:rPr lang="ar-SA" sz="2400" b="1" dirty="0" err="1"/>
              <a:t>و</a:t>
            </a:r>
            <a:r>
              <a:rPr lang="ar-SA" sz="2400" b="1" dirty="0"/>
              <a:t> محدوديتها يمنع الشركات من الوصول إلى الحد الأدنى الأمثل من أحجامها</a:t>
            </a:r>
            <a:r>
              <a:rPr lang="fr-FR" sz="2400" b="1" dirty="0"/>
              <a:t>.</a:t>
            </a:r>
            <a:endParaRPr lang="fr-FR"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69072"/>
          </a:xfrm>
        </p:spPr>
        <p:txBody>
          <a:bodyPr>
            <a:normAutofit/>
          </a:bodyPr>
          <a:lstStyle/>
          <a:p>
            <a:pPr algn="r" rtl="1"/>
            <a:r>
              <a:rPr lang="fr-FR" sz="2400" dirty="0"/>
              <a:t/>
            </a:r>
            <a:br>
              <a:rPr lang="fr-FR" sz="2400" dirty="0"/>
            </a:br>
            <a:r>
              <a:rPr lang="fr-FR" sz="2400" b="1" dirty="0">
                <a:solidFill>
                  <a:srgbClr val="FF0000"/>
                </a:solidFill>
              </a:rPr>
              <a:t>1.2</a:t>
            </a:r>
            <a:r>
              <a:rPr lang="fr-FR" sz="2400" b="1" dirty="0"/>
              <a:t> </a:t>
            </a:r>
            <a:r>
              <a:rPr lang="ar-SA" sz="2400" b="1" dirty="0" err="1">
                <a:solidFill>
                  <a:srgbClr val="FF0000"/>
                </a:solidFill>
              </a:rPr>
              <a:t>الإندماج</a:t>
            </a:r>
            <a:r>
              <a:rPr lang="ar-SA" sz="2400" b="1" dirty="0">
                <a:solidFill>
                  <a:srgbClr val="FF0000"/>
                </a:solidFill>
              </a:rPr>
              <a:t> العمودي على المستوى الإقليمي</a:t>
            </a:r>
            <a:r>
              <a:rPr lang="fr-FR" sz="2400" dirty="0"/>
              <a:t/>
            </a:r>
            <a:br>
              <a:rPr lang="fr-FR" sz="2400" dirty="0"/>
            </a:br>
            <a:r>
              <a:rPr lang="fr-FR" sz="2400" dirty="0"/>
              <a:t> </a:t>
            </a:r>
            <a:br>
              <a:rPr lang="fr-FR" sz="2400" dirty="0"/>
            </a:br>
            <a:r>
              <a:rPr lang="fr-FR" sz="2400" dirty="0"/>
              <a:t/>
            </a:r>
            <a:br>
              <a:rPr lang="fr-FR" sz="2400" dirty="0"/>
            </a:br>
            <a:r>
              <a:rPr lang="ar-SA" sz="2400" b="1" dirty="0"/>
              <a:t>          يتعلق </a:t>
            </a:r>
            <a:r>
              <a:rPr lang="ar-SA" sz="2400" b="1" dirty="0" err="1"/>
              <a:t>الإندماج</a:t>
            </a:r>
            <a:r>
              <a:rPr lang="ar-SA" sz="2400" b="1" dirty="0"/>
              <a:t> العمودي الإقليمي بالاستثمارات المباشرة وغير المباشرة عبر الحدود، كما يتعلق الأمر برغبة الشركات في التحكم في كل أو جزء من الأنشطة القبلية </a:t>
            </a:r>
            <a:r>
              <a:rPr lang="ar-SA" sz="2400" b="1" dirty="0" err="1"/>
              <a:t>و</a:t>
            </a:r>
            <a:r>
              <a:rPr lang="ar-SA" sz="2400" b="1" dirty="0"/>
              <a:t> </a:t>
            </a:r>
            <a:r>
              <a:rPr lang="ar-SA" sz="2400" b="1" dirty="0" err="1"/>
              <a:t>البعدية</a:t>
            </a:r>
            <a:r>
              <a:rPr lang="ar-SA" sz="2400" b="1" dirty="0"/>
              <a:t> لأنشطتها الرئيسية ، الواقعة خارج حدودها الوطنية</a:t>
            </a:r>
            <a:r>
              <a:rPr lang="fr-FR" sz="2400" b="1" dirty="0"/>
              <a:t>.</a:t>
            </a:r>
            <a:r>
              <a:rPr lang="fr-FR" sz="2400" dirty="0"/>
              <a:t/>
            </a:r>
            <a:br>
              <a:rPr lang="fr-FR" sz="2400" dirty="0"/>
            </a:br>
            <a:endParaRPr lang="fr-FR"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69072"/>
          </a:xfrm>
        </p:spPr>
        <p:txBody>
          <a:bodyPr>
            <a:normAutofit/>
          </a:bodyPr>
          <a:lstStyle/>
          <a:p>
            <a:pPr algn="r" rtl="1"/>
            <a:r>
              <a:rPr lang="fr-FR" sz="2400" b="1" dirty="0"/>
              <a:t/>
            </a:r>
            <a:br>
              <a:rPr lang="fr-FR" sz="2400" b="1" dirty="0"/>
            </a:br>
            <a:r>
              <a:rPr lang="fr-FR" sz="2400" b="1" dirty="0">
                <a:solidFill>
                  <a:srgbClr val="FF0000"/>
                </a:solidFill>
              </a:rPr>
              <a:t>1.3 </a:t>
            </a:r>
            <a:r>
              <a:rPr lang="ar-SA" sz="2400" b="1" dirty="0">
                <a:solidFill>
                  <a:srgbClr val="FF0000"/>
                </a:solidFill>
              </a:rPr>
              <a:t>التكاليف المتعلقة بتعدد أسعار الصرف </a:t>
            </a:r>
            <a:r>
              <a:rPr lang="ar-SA" sz="2400" b="1" dirty="0" err="1">
                <a:solidFill>
                  <a:srgbClr val="FF0000"/>
                </a:solidFill>
              </a:rPr>
              <a:t>و</a:t>
            </a:r>
            <a:r>
              <a:rPr lang="ar-SA" sz="2400" b="1" dirty="0">
                <a:solidFill>
                  <a:srgbClr val="FF0000"/>
                </a:solidFill>
              </a:rPr>
              <a:t> تقلباتها </a:t>
            </a:r>
            <a:r>
              <a:rPr lang="fr-FR" sz="2400" dirty="0"/>
              <a:t/>
            </a:r>
            <a:br>
              <a:rPr lang="fr-FR" sz="2400" dirty="0"/>
            </a:br>
            <a:r>
              <a:rPr lang="fr-FR" sz="2400" dirty="0"/>
              <a:t/>
            </a:r>
            <a:br>
              <a:rPr lang="fr-FR" sz="2400" dirty="0"/>
            </a:br>
            <a:r>
              <a:rPr lang="ar-SA" sz="2400" b="1" dirty="0"/>
              <a:t>        إن تعدد وتقلب أسعار الصرف يولد تكاليف معاملات كبيرة للشركات</a:t>
            </a:r>
            <a:r>
              <a:rPr lang="fr-FR" sz="2400" b="1" dirty="0"/>
              <a:t>.</a:t>
            </a:r>
            <a:br>
              <a:rPr lang="fr-FR" sz="2400" b="1" dirty="0"/>
            </a:br>
            <a:r>
              <a:rPr lang="ar-SA" sz="2400" b="1" dirty="0"/>
              <a:t>في سياق التجارة المكثفة بعد اتفاقيات التجارة الإقليمية، تستمر الشركات الضالعة في التجارة الخارجية البينية في تحمل تكاليف </a:t>
            </a:r>
            <a:r>
              <a:rPr lang="ar-SA" sz="2400" b="1" dirty="0" err="1"/>
              <a:t>و</a:t>
            </a:r>
            <a:r>
              <a:rPr lang="ar-SA" sz="2400" b="1" dirty="0"/>
              <a:t> مخاطر المعاملات المرتبطة بتعدد أسعار صرف عملات الدول الأعضاء في الاتحاد الإقليمي بسبب تقلبها</a:t>
            </a:r>
            <a:r>
              <a:rPr lang="fr-FR" sz="2400" b="1" dirty="0" smtClean="0"/>
              <a:t>.</a:t>
            </a:r>
            <a:br>
              <a:rPr lang="fr-FR" sz="2400" b="1" dirty="0" smtClean="0"/>
            </a:br>
            <a:r>
              <a:rPr lang="ar-SA" sz="2400" b="1" dirty="0"/>
              <a:t>ما هو تأثير تقلبات أسعار الصرف على الشركات المصدرة والمستوردة</a:t>
            </a:r>
            <a:r>
              <a:rPr lang="fr-FR" sz="2400" b="1" dirty="0"/>
              <a:t>:</a:t>
            </a:r>
            <a:br>
              <a:rPr lang="fr-FR" sz="2400" b="1" dirty="0"/>
            </a:br>
            <a:r>
              <a:rPr lang="fr-FR" sz="2400" b="1" dirty="0"/>
              <a:t>-  </a:t>
            </a:r>
            <a:r>
              <a:rPr lang="ar-SA" sz="2400" b="1" dirty="0"/>
              <a:t>على المدى البعيد ؟</a:t>
            </a:r>
            <a:r>
              <a:rPr lang="fr-FR" sz="2400" b="1" dirty="0"/>
              <a:t/>
            </a:r>
            <a:br>
              <a:rPr lang="fr-FR" sz="2400" b="1" dirty="0"/>
            </a:br>
            <a:r>
              <a:rPr lang="fr-FR" sz="2400" b="1" dirty="0"/>
              <a:t>-  </a:t>
            </a:r>
            <a:r>
              <a:rPr lang="ar-SA" sz="2400" b="1" dirty="0"/>
              <a:t>على المدى القصير والمتوسط؟</a:t>
            </a:r>
            <a:r>
              <a:rPr lang="fr-FR" sz="2400" b="1" dirty="0"/>
              <a:t/>
            </a:r>
            <a:br>
              <a:rPr lang="fr-FR" sz="2400" b="1" dirty="0"/>
            </a:br>
            <a:r>
              <a:rPr lang="fr-FR" sz="2400" b="1" dirty="0"/>
              <a:t/>
            </a:r>
            <a:br>
              <a:rPr lang="fr-FR" sz="2400" b="1" dirty="0"/>
            </a:br>
            <a:r>
              <a:rPr lang="ar-SA" sz="2400" b="1" dirty="0"/>
              <a:t>ما هي الإجراءات الفورية التي ينبغي أن تتخذها البلدان الأعضاء للتغلب على هذا الوضع ، وهو مصدر التكاليف وعدم الاستقرار في العرض والطلب؟</a:t>
            </a:r>
            <a:endParaRPr lang="fr-FR"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49</Words>
  <Application>Microsoft Office PowerPoint</Application>
  <PresentationFormat>Affichage à l'écran (4:3)</PresentationFormat>
  <Paragraphs>32</Paragraphs>
  <Slides>32</Slides>
  <Notes>0</Notes>
  <HiddenSlides>0</HiddenSlides>
  <MMClips>0</MMClips>
  <ScaleCrop>false</ScaleCrop>
  <HeadingPairs>
    <vt:vector size="4" baseType="variant">
      <vt:variant>
        <vt:lpstr>Thème</vt:lpstr>
      </vt:variant>
      <vt:variant>
        <vt:i4>1</vt:i4>
      </vt:variant>
      <vt:variant>
        <vt:lpstr>Titres des diapositives</vt:lpstr>
      </vt:variant>
      <vt:variant>
        <vt:i4>32</vt:i4>
      </vt:variant>
    </vt:vector>
  </HeadingPairs>
  <TitlesOfParts>
    <vt:vector size="33" baseType="lpstr">
      <vt:lpstr>Thème Office</vt:lpstr>
      <vt:lpstr>جامعة محمد خيضر بسكرة كلية العلوم الإقتصادية و التجارية و علوم التسيير قسم العلوم الإقتصادية   المقياسّ: الإندماج الإقتصادي الدولي لطلبة السنة أولى ماستر تخصص الإقتصاد الدولي السنة الجامعية: 2019-2020 أستاذ المقياس: الأستاذ عبد الحميد غوفي</vt:lpstr>
      <vt:lpstr>طرق الاندماج الاقتصادي الإقليمي</vt:lpstr>
      <vt:lpstr>                                                   مقدمة         تُظهر تجارب الإندماج الاقتصادي في مختلف مناطق العالم أن الإندماج الاقتصادي الإقليمي مدفوع بشكل أساسي بقوى السوق، ولكنه يتطلب أيضًا إطارًا مؤسسيًا مناسبًا، مدعومًا بـ "إرادة سياسية قوية"، مما يسهل تنفيذه وتسريع إنجازه.  أهداف الفصل:  - تحديد عمل قوى السوق  - تحديد البعد المؤسسي لعملية الإندماج الاقتصادي الإقليمي  - فهم ظاهرة التفاعل بين السوق والمؤسسات في هذه العملية</vt:lpstr>
      <vt:lpstr>1 . تأثير قوى السوق في عملية الإندماج الاقتصادي الإقليمي:   يأتي الإندماج الاقتصادي العفوي من عمل قوى السوق.  ما هي قوى السوق هذه؟  - عرض السوق  - طلب السوق   متى يكون تخصيص الموارد هو الأمثل؟  </vt:lpstr>
      <vt:lpstr>معوقات قوى السوق    وجود حواجز مؤسسية للدخول  داخل الفضاء الإقليمي يمنع التعبئة الكاملة للموارد المتاحة مما يقلل من تعبئة إمكانات النمو لمجتمع الدول في المنطقة.  القوى الأولى التي يجب أن تعمل، في بداية عملية الإندماج، هي تلك التي تهدف إلى مطابقة الموارد المتاحة على المستوى الإقليمي مع إمكانات الطلب في المنطقة.  بمجرد تقدم عملية الإندماج بما فيه الكفاية، مع دمج الأسواق الوطنية في سوق إقليمية واحدة، يستمر عمل قوى السوق في بيئة تنافسية جديدة وأوسع.</vt:lpstr>
      <vt:lpstr>قوى السوق كعامل للإندماج الاقتصادي الإقليمي            إن قوى السوق التي تعمل في اتجاه الإندماج الاقتصادي الإقليمي تتعلق بشكل عام  ب :   - إقتصاديات الحجم   - البحث عن منافذ (أسواق) جديدة   - زيادة الحصة والقوة السوقية  -  التقليل من التكاليف والمخاطر والأجال   - الدينامكيات الصناعية  - وجود أوجه تكاتف و تعاضد محتملة    - وجود أوجه تكامل الإنتاج على المستوى الإقليمي  - إرضاء المستهلكين بتوسيع نطاق خياراتهم (قابلية الاستبدال)</vt:lpstr>
      <vt:lpstr> 1.1 وجود عوائد سلمية متزايدة             مع فروع إنتاجية تتميز بعوائد سلمية متزايدة ووجود حواجز جمركية قوية فإن ضيق الأسواق المحلية و محدوديتها يمنع الشركات من الوصول إلى الحد الأدنى الأمثل من أحجامها.</vt:lpstr>
      <vt:lpstr> 1.2 الإندماج العمودي على المستوى الإقليمي              يتعلق الإندماج العمودي الإقليمي بالاستثمارات المباشرة وغير المباشرة عبر الحدود، كما يتعلق الأمر برغبة الشركات في التحكم في كل أو جزء من الأنشطة القبلية و البعدية لأنشطتها الرئيسية ، الواقعة خارج حدودها الوطنية. </vt:lpstr>
      <vt:lpstr> 1.3 التكاليف المتعلقة بتعدد أسعار الصرف و تقلباتها           إن تعدد وتقلب أسعار الصرف يولد تكاليف معاملات كبيرة للشركات. في سياق التجارة المكثفة بعد اتفاقيات التجارة الإقليمية، تستمر الشركات الضالعة في التجارة الخارجية البينية في تحمل تكاليف و مخاطر المعاملات المرتبطة بتعدد أسعار صرف عملات الدول الأعضاء في الاتحاد الإقليمي بسبب تقلبها. ما هو تأثير تقلبات أسعار الصرف على الشركات المصدرة والمستوردة: -  على المدى البعيد ؟ -  على المدى القصير والمتوسط؟  ما هي الإجراءات الفورية التي ينبغي أن تتخذها البلدان الأعضاء للتغلب على هذا الوضع ، وهو مصدر التكاليف وعدم الاستقرار في العرض والطلب؟</vt:lpstr>
      <vt:lpstr> 1.4 الإندماج الإقليمي لفرع صناعي و جلبه للفروع الأخرى            إن تطوير فرع صناعي في إطار إقليمي يجلب معه تطوير الفروع الإقليمية التي تقع في المنبع والمصب ومن خلال تأثير العدوى في كل المصفوفة ما بين الصناعات الإقليمية.    ما هو القطاع الذي عادة ما يكون له أثر الجلب الأكثر ؟</vt:lpstr>
      <vt:lpstr> 1.5 تكامل الإنتاج            إن تكامل عمليات الانتاج و المنتوجات على نطاق إقليمي يعزز التجارة بين البلدان الأعضاء من حيث السلع الوسيطة ومن حيث السلع النهائية.  ما الذي يشجع مثل هذا التكوين للإنتاج التكميلي؟  ما هو دور الشركات متعددة الجنسيات في هذا المجال؟</vt:lpstr>
      <vt:lpstr> 1.6 إحلال الاستهلاك          في غياب سياسات استبدال الواردات وسياسات التفضيل الوطنية المعلنة، وبسبب "مستويات متجانسة نسبيا من التنمية الاقتصادية ومراحل الإنتاج المماثلة"، يمكن لقوى السوق تشجيع تبادل السلع البديلة، وخاصة السلع الاستهلاكية.  ما الذي يشجع على تبادل السلع البديلة بين البلدان؟  بالإضافة إلى ذلك ، فإن هذا التكوين للسوق الإقليمية يدفع شركات المنطقة إلى تموقع إنتاجها في البلدان المجاورة ، وذلك باستخدام الاستثمار الأجنبي المباشر الأفقي لزيادة حصتها في السوق وتفادي الحواجز التجارية". </vt:lpstr>
      <vt:lpstr>   .2 البعد المؤسسي للاندماج الاقتصادي الإقليمي    بشكل عام  فإن عملية الاندماج الإقليمي مدفوعة بقوى السوق، ولكن يتم دعمها وتأطيرها كذلك من خلال المبادرات المؤسسية.  الاندماج المؤسسي الإقليمي هو عمل غير تلقائي، بل هو مخطط له وبشكل مشترك يتبع استراتيجيات سياسية.   تتوافق في كل مرحلة من مراحل عملية الاندماج الإقليمي:  - نمط حوكمة معينة   - إعتماد مؤسسات محددة   - ممارسات وقواعد وإجراءات مشتركة مناسبة</vt:lpstr>
      <vt:lpstr> 2.1أنماط الحوكمة الإقليمية   في مجال الاندماج الاقتصادي الإقليمي  يتعلق أسلوب الحوكمة بما يلي:  - الممارسات والآليات التي وضعها الأعضاء لإدارة الفضاء الاقتصادي المشترك  - الإطار المؤسسي لحل الاشكاليات التي تواجه عملية الاندماج.  كيف تتطور أنماط الحوكمة هذه مع تعميق عملية الاندماج الاقتصادي الإقليمي؟</vt:lpstr>
      <vt:lpstr> 2.1.1  طريقة إتخاذ القرارات ما بين الحكومية      "إن أسلوب اتخاذ القرارات ما بين الحكومية هو طريقة لصنع القرار لا تتنازل البلدان الأعضاء بموجبها عن سيادتها وتحتفظ بحق النقض على تطبيق الاتفاقات الإقليمية في هذا الإطار يتم اتخاذ القرارات بالإجماع.  ثلاثة مبادئ تميز هذا النمط من الحوكمة الاقليمية :   - الطبيعة التوافقية لصنع القرار  - عدم التدخل في الشؤون الوطنية لكل بلد عضو - احترام خصوصيات البلدان الأعضاء (مبدأ الاستثناء.(  </vt:lpstr>
      <vt:lpstr>  2.1.2  الحكومة الفوق وطنية   "إن أسلوب الحوكمة الفوق وطنية هو عملية صنع القرار التي توافق الدول الأعضاء من خلالها على نقل وتقاسم جزء من سيادتها مع هيئة فوق وطنية إقليمية.  في مثل هذا النظام:  - تخضع القرارات لتصويت الأغلبية المؤهلة ،  - تتفق الدول الأعضاء على تنفيذ السياسات المشتركة  - تقرر الدول الأعضاء إنشاء مؤسسات إقليمية مشتركة: محكمة العدل والبنك المركزي  ...  وهذا الأسلوب فوق الوطني أكثر تقييدا ​​من النظام ما بين الحكومي، بقدر ما تتعهد البلدان الأعضاء باحترام القواعد المشتركة التي تم اعتمادها ".</vt:lpstr>
      <vt:lpstr>  2.1.3  الحوكمة الفيدرالية    في عملية الاندماج الاقتصادي الإقليمي ، تتكاتف الدول الأعضاء لتعميق اتحادها ثم استكماله. الهدف هو السعي لتحقيق أقصى قدر من التعاضد.  ما هي أوجه التعاضد المتوقعة من عملية الاندماج الاقتصادي الإقليمي؟ </vt:lpstr>
      <vt:lpstr>الكونفدرالية    في المرحلة الأولى ، تسود فكرة الكونفدرالية.  في منطقة إقليمية تخضع للإندماج ، تعد الكونفدرالية نظام حوكمة تقرر فيه الدول الأعضاء ، باتفاق مشترك ، إدارة مشتركة لبعض المناطق التي تقع ضمن صلاحياتها السيادية ، بينما تظل مستقلة.  يختلف نوع وطبيعة العلاقات بين الدول الأعضاء ومؤسسات التنسيق المركزية وتوزيع صلاحيات فيما بينها من اتحاد دول إلى آخر. وأخيراً لا يتمتع الاتحاد بوضع دولة ذات سيادة إنما هو اتحاد دول مستقلة. </vt:lpstr>
      <vt:lpstr>الفيدرالية   في مرحلة أكثر تقدماً من الاندماج الاقتصادي الإقليمي ، فإن فكرة الفدرالية هي التي تعتبر أساسية. الفدرالية هي شكل الحكم الفيدرالي. في هذا السياق ، مع الاحتفاظ بدرجة معينة من الاستقلالية ، تقوم مجموعة الدول الأعضاء ، بهدف الاندماج الاقتصادي الكامل ، بنقل أساسيات سيادتها لهذا الغرض إلى قوة مركزية: الدولة الفيدرالية.   بموجب الدستورالفدرالي لا يمكن لأي دولة عضو أن تنفصل بإرادتها  ما يساهم بشكل خاص في عدم الرجوع الى الوراء في عملية الاندماج الاقتصادي الإقليمي.  لا يوجد نموذج موحد للدولة الفيدرالية كما لا يوجد نموذج موحد لاتحاد الكنفدرالي.</vt:lpstr>
      <vt:lpstr>الفيدرالية الاقتصادية     الفدرالية الاقتصادية هي الشكل النهائي للحوكمة في ما يخص الاندماج الاقتصادي الدولي الإقليمي، حيث في هذا النمط من الحوكمة تقوم الدول الأعضاء ، في الوقت الذي تظل فيه مستقلة ، بنقل معظم سمات سيادتها الاقتصادية إلى الدولة الفيدرالية.  الفدرالية الاقتصادية هي استكمال الحوكمة الاقتصادية الإقليمية فوق الوطنية. كما أنه شرط ضروري لإقامة دولة اتحادية ذات سيادة.  تؤدي الفيدرالية الاقتصادية الإقليمية في نهاية المطاف إلى إنشاء دولة اتحادية. في شكلها الكامل ، تمنح الفيدرالية الاقتصادية الإقليمية للدولة الاتحادية الوظائف السيادية التالية:  - إقتطاع الضرائب - الانفاق الحكومي المركزي - الاقتراض - إصدار النقود - التشريع بصفة عامة و خاصة في المجال الاقتصادي.</vt:lpstr>
      <vt:lpstr>     2. 2 تصنيف إتفاقيات الاندماج الاقتصادي الإقليمي   تتميز عملية الاندماج الاقتصادي الإقليمي بسلسلة من الاتفاقيات الاقتصادية المقابلة لكل مرحلة:  - الإتفاقيات التجارة الإقليمية  - السوق المشتركة  - الاتحاد الاقتصادي والنقدي  - الاندماج الاقتصادي الكلي</vt:lpstr>
      <vt:lpstr> 2.2.1 الإتفاقيات التجارية الإقليمية    "إتفاقيات التجارة الإقليمية هي الشكل الأقل تقدمًا من الاندماج الإقتصادي الإقليمي". وفي إطار هذه الاتفاقيات التجارية الإقليمية تنفذ البلدان الأعضاء سياسات تجارية "تمييزية" فيما يتعلق بباقي العالم بإلغاء الرسوم الجمركية و نظام الحصص داخل المنطقة ".   "إن استخدام الاتفاقات التجارية الإقليمية كخطوة أولى في الاندماج الاقتصادي الإقليمي له ميزتان مثيرتان للاهتمام. - أولا، يتعلق الاندماج الاقتصادي الإقليمي بالدول القريبة جغرافيا  - ثانياً، استندت مبادرات الاندماج الإقليمي في البداية إلى تبادل السلع. ثم تم تمديد العملية إلى التجارة في الخدمات. </vt:lpstr>
      <vt:lpstr>تعميم إتفاقيات التجارة الإقليمية   "يعكس نجاح الاتفاقات التجارية الإقليمية في أوروبا وأمريكا اللاتينية وأمريكا الشمالية وآسيا فوائد زيادة الاندماج الإقليمي للبلدان الشريكة. كان الاهتمام المتجدد باتفاقيات التجارة الإقليمية في السنوات الأخيرة بمثابة رد فعل على: - ظهور مخاطر اقتصادية ومالية مرتبطة بالعولمة. - الصعوبات التي تواجهها منظمة التجارة العالمية في تشجيع تحرير التجارة على المستوى العالمي ".</vt:lpstr>
      <vt:lpstr>حدود الاتفاقات التجارية الإقليمية    مع ذلك، فإن اتفاقيات التجارة الإقليمية قد تواجه بعض الحدود:  - أولاً، يمكن لهاذه الإتفاقيات أن تبوء بالفشل لعدم تصورها إمكانية التوتر السياسي وانعدام الثقة بين الدول الأعضاء. - ثانياً، ضعف المؤسسات وغياب الآليات الملائمة لتنفيذ هذه الاتفاقات يحدّ من نطاقها عملياً</vt:lpstr>
      <vt:lpstr> 2.2.2 السوق الموحدة (السوق المشتركة)   بالإضافة إلى الاتفاقيات التجارية الإقليمية ، فإن السوق المشتركة تعتمد مبدأ إزالة القيود المفروضة على حركة رأس المال وحرية حركة العمالة داخل المنطقة. وبالتالي تمتد التجارة الحرة إلى تدفقات رأس المال: الاستثمار الأجنبي المباشر واستثمار المحفظة. تتطور العملية الإقليمية من التبادلات الملموسة إلى الغير الملموسة: من السلع إلى الخدمات و التدفقات المالية ". </vt:lpstr>
      <vt:lpstr> 2.2.3 الاتحاد الاقتصادي والنقدي    يعتبر الاتحاد الاقتصادي والنقدي ، من حيث المبدأ ، مرحلة أكثر تقدمًا في الاندماج المؤسسي الذي يأتي قبل الاندماج الاقتصادي الكامل. بالإضافة إلى حرية حركة السلع والخدمات وعوامل الإنتاج (رأس المال والعمالة) تتميز هذه الاتفاقية بعملة فوق وطنية صادرة عن بنك مركزي إقليمي ، لتحل محل العملات والمصارف المركزية للدول الأعضاء في المنطقة.    لهذا تأثير فوري يتمثل في:  - إزالة الشكوك المرتبطة بتقلبات أسعار صرف عملات الدول الأعضاء في الاتحاد - تخفيض تكاليف المعاملات. - تبنى سياسة نقدية موحدة لكل إقليم.</vt:lpstr>
      <vt:lpstr>2.2.4 الاتحاد الاقتصادي الكلي في إطار فدرالي  يمكن اعتبار الاتحاد الاقتصادي الكامل ضمن إطار فدرالي كالمرحلة النهائية للإندماج الإقليمي المؤسسي. كما يتعين بناء الدولة الفدرالية توحيد المالية العامة في كل المنطقة، بالإضافة إلى توحيد خصائص السيادة الأخرى: الدبلوماسية والدفاع الوطني والعدالة. في هذه الحالة، تكون جميع أدوات إدارة الاقتصاد الكلي في المنطقة مركزية. ومن ثم يصبح من الممكن التنسيق بين السياسات النقدية والسياسات المتعلقة بالميزانية.</vt:lpstr>
      <vt:lpstr>    2.3طرق التنظيم: الممارسات والقواعد والإجراءات المشتركة في عملية الإندماج   يتطلب نجاح العملية إجراء حوار سياسي دائم بين الدول الشريكة لتحقيق الأهداف المحددة وتعزيز الإندماج الإقتصادي الإقليمي.   </vt:lpstr>
      <vt:lpstr> 2.4.1التعاون الإقليمي   في غياب تكامل مؤسسي عميق يعد التعاون الإقليمي ضروري لضمان التنسيق بين السياسات الاقتصادية. وعلاوة على ذلك ، فإن وجود التعاون الإقليمي هو الحد الأدنى المطلوب لإطلاق الاندماج المؤسسي. لهذا ، يجب وضع أطر تشاورية مخصصة لتسهيل الحوار وتبادل المعلومات ، من أجل تنسيق أفضل للسياسات الاقتصادية.</vt:lpstr>
      <vt:lpstr>أطر التشاور  وفي هذا الصدد ، يمكن للجمعيات المهنية القطاعية ومؤسسات إدارة الاقتصاد الكلي إنشاء:  - منتديات مع لقاءات دورية وشبكات علاقات  - المعاهد الإقليمية المتخصصة مع تبادل الخبراء والدورات التدريبية  - قواعد بيانات مشتركة تسمح لهم بمشاركة المعلومات  - منشورات متخصصة تسمح بتبادل وجهات النظر حول التطورات الاقتصادية في منطقتهم.</vt:lpstr>
      <vt:lpstr> 2.4.2المراقبة الإقليمية   تعد المراقبة الإقليمية أكثر طموحًا من التعاون الإقليمي الأولي ، وهي تساهم في تعميق الاندماج المؤسسي.  ويتوافق اعتماد آليات المراقبة الإقليمية مع مرحلة أعلى من الاندماج المؤسسي ، ولكن حيث لا تزال الدول الشريكة "مترددة في التخلي عن جزء (إضافي) من سيادتها".  "إن عملية المراقبة تقوم على مبادئ" ضغط الأقران "والمنفعة المتبادلة.    وكجزء من عملية المراقبة الإقليمية ، يقومون أيضًا بتطوير نظام إنذار إقليمي للوقاية من الأزمات ".  - المراصد الاقتصادية الإقليمية: رصد مؤشرات التقارب الاقتصادي - أنظمة الإنذار المبكر لمنع الأزمات - آليات المراقبة الإقليمية تحت رعاية لجنة مركزية إقليمية.</vt:lpstr>
      <vt:lpstr> 2.4.3القواعد والإجراءات المشتركة  في المراحل العليا من الاندماج المؤسسي ، لا سيما في اتحاد اقتصادي ونقدي ، تخلت الدول الأعضاء من جانب سيادتها لصالح هيئة إقليمية فوق وطنية.  إن نقل السيادة ليس عام حيث لا تزال بعض القطاعات الاقتصادية ضمن إختصاص الحكومات الوطنية.  في هذه الحالة ، "يمكن للقواعد والإجراءات المشتركة أن تلعب دورًا أساسيًا في تسريع عملية الاندماج من خلال ضمان الانضباط في الميزانية.  "هذه القواعد المشتركة تسهل المراقبة المتعددة الأطراف وتعزز" ضغط الأقران ".  ما هو ترتيب الأولويات في مسائل نقل السيادة؟ ما هي هذه القواعد المشتركة؟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محمد خيضر بسكرة كلية العلوم الإقتصادية و التجارية و علوم التسيير قسم العلوم الإقتصادية   المقياسّ: الإندماج الإقتصادي الدولي لطلبة السنة أولى ماستر تخصص الإقتصاد الدولي السنة الجامعية: 2019-2020 أستاذ المقياس: الأستاذ عبد الحميد غوفي</dc:title>
  <dc:creator>Toshiba</dc:creator>
  <cp:lastModifiedBy>pc</cp:lastModifiedBy>
  <cp:revision>6</cp:revision>
  <dcterms:created xsi:type="dcterms:W3CDTF">2020-05-05T21:44:28Z</dcterms:created>
  <dcterms:modified xsi:type="dcterms:W3CDTF">2020-05-06T09:21:47Z</dcterms:modified>
</cp:coreProperties>
</file>