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90" r:id="rId4"/>
    <p:sldId id="291" r:id="rId5"/>
    <p:sldId id="258" r:id="rId6"/>
    <p:sldId id="259" r:id="rId7"/>
    <p:sldId id="260" r:id="rId8"/>
    <p:sldId id="261" r:id="rId9"/>
    <p:sldId id="288" r:id="rId10"/>
    <p:sldId id="289" r:id="rId11"/>
    <p:sldId id="292" r:id="rId12"/>
    <p:sldId id="284" r:id="rId13"/>
    <p:sldId id="283" r:id="rId14"/>
    <p:sldId id="280" r:id="rId15"/>
    <p:sldId id="281" r:id="rId16"/>
    <p:sldId id="282" r:id="rId17"/>
    <p:sldId id="286" r:id="rId18"/>
    <p:sldId id="287" r:id="rId19"/>
    <p:sldId id="267" r:id="rId20"/>
    <p:sldId id="268" r:id="rId21"/>
    <p:sldId id="270" r:id="rId22"/>
    <p:sldId id="263" r:id="rId23"/>
    <p:sldId id="264" r:id="rId24"/>
    <p:sldId id="265" r:id="rId25"/>
    <p:sldId id="266" r:id="rId26"/>
    <p:sldId id="278"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FF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65" autoAdjust="0"/>
    <p:restoredTop sz="94607" autoAdjust="0"/>
  </p:normalViewPr>
  <p:slideViewPr>
    <p:cSldViewPr>
      <p:cViewPr>
        <p:scale>
          <a:sx n="90" d="100"/>
          <a:sy n="90" d="100"/>
        </p:scale>
        <p:origin x="-744" y="144"/>
      </p:cViewPr>
      <p:guideLst>
        <p:guide orient="horz" pos="2160"/>
        <p:guide pos="2880"/>
      </p:guideLst>
    </p:cSldViewPr>
  </p:slideViewPr>
  <p:outlineViewPr>
    <p:cViewPr>
      <p:scale>
        <a:sx n="33" d="100"/>
        <a:sy n="33" d="100"/>
      </p:scale>
      <p:origin x="0" y="9972"/>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6EB2D-1374-4494-87B1-419ACB8C1E5B}" type="datetimeFigureOut">
              <a:rPr lang="fr-FR" smtClean="0"/>
              <a:pPr/>
              <a:t>04/02/2021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247BA8-5A0A-47A8-B69C-09F3A0D02DC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9247BA8-5A0A-47A8-B69C-09F3A0D02DC2}" type="slidenum">
              <a:rPr lang="fr-FR" smtClean="0"/>
              <a:pPr/>
              <a:t>21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91C9A6F-5BD4-4BF9-9DA6-178138F7E345}" type="datetimeFigureOut">
              <a:rPr lang="fr-FR" smtClean="0"/>
              <a:pPr/>
              <a:t>04/02/2021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1205DC0-7874-4698-B80D-1E3DECB6E910}" type="slidenum">
              <a:rPr lang="fr-FR" smtClean="0"/>
              <a:pPr/>
              <a:t>‹N°›</a:t>
            </a:fld>
            <a:endParaRPr lang="fr-FR"/>
          </a:p>
        </p:txBody>
      </p:sp>
    </p:spTree>
  </p:cSld>
  <p:clrMapOvr>
    <a:masterClrMapping/>
  </p:clrMapOvr>
  <p:transition spd="med">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1C9A6F-5BD4-4BF9-9DA6-178138F7E345}" type="datetimeFigureOut">
              <a:rPr lang="fr-FR" smtClean="0"/>
              <a:pPr/>
              <a:t>04/02/2021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1205DC0-7874-4698-B80D-1E3DECB6E910}" type="slidenum">
              <a:rPr lang="fr-FR" smtClean="0"/>
              <a:pPr/>
              <a:t>‹N°›</a:t>
            </a:fld>
            <a:endParaRPr lang="fr-FR"/>
          </a:p>
        </p:txBody>
      </p:sp>
    </p:spTree>
  </p:cSld>
  <p:clrMapOvr>
    <a:masterClrMapping/>
  </p:clrMapOvr>
  <p:transition spd="med">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1C9A6F-5BD4-4BF9-9DA6-178138F7E345}" type="datetimeFigureOut">
              <a:rPr lang="fr-FR" smtClean="0"/>
              <a:pPr/>
              <a:t>04/02/2021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1205DC0-7874-4698-B80D-1E3DECB6E910}" type="slidenum">
              <a:rPr lang="fr-FR" smtClean="0"/>
              <a:pPr/>
              <a:t>‹N°›</a:t>
            </a:fld>
            <a:endParaRPr lang="fr-FR"/>
          </a:p>
        </p:txBody>
      </p:sp>
    </p:spTree>
  </p:cSld>
  <p:clrMapOvr>
    <a:masterClrMapping/>
  </p:clrMapOvr>
  <p:transition spd="med">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1C9A6F-5BD4-4BF9-9DA6-178138F7E345}" type="datetimeFigureOut">
              <a:rPr lang="fr-FR" smtClean="0"/>
              <a:pPr/>
              <a:t>04/02/2021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1205DC0-7874-4698-B80D-1E3DECB6E910}" type="slidenum">
              <a:rPr lang="fr-FR" smtClean="0"/>
              <a:pPr/>
              <a:t>‹N°›</a:t>
            </a:fld>
            <a:endParaRPr lang="fr-FR"/>
          </a:p>
        </p:txBody>
      </p:sp>
    </p:spTree>
  </p:cSld>
  <p:clrMapOvr>
    <a:masterClrMapping/>
  </p:clrMapOvr>
  <p:transition spd="med">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91C9A6F-5BD4-4BF9-9DA6-178138F7E345}" type="datetimeFigureOut">
              <a:rPr lang="fr-FR" smtClean="0"/>
              <a:pPr/>
              <a:t>04/02/2021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1205DC0-7874-4698-B80D-1E3DECB6E910}" type="slidenum">
              <a:rPr lang="fr-FR" smtClean="0"/>
              <a:pPr/>
              <a:t>‹N°›</a:t>
            </a:fld>
            <a:endParaRPr lang="fr-FR"/>
          </a:p>
        </p:txBody>
      </p:sp>
    </p:spTree>
  </p:cSld>
  <p:clrMapOvr>
    <a:masterClrMapping/>
  </p:clrMapOvr>
  <p:transition spd="med">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91C9A6F-5BD4-4BF9-9DA6-178138F7E345}" type="datetimeFigureOut">
              <a:rPr lang="fr-FR" smtClean="0"/>
              <a:pPr/>
              <a:t>04/02/2021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1205DC0-7874-4698-B80D-1E3DECB6E910}" type="slidenum">
              <a:rPr lang="fr-FR" smtClean="0"/>
              <a:pPr/>
              <a:t>‹N°›</a:t>
            </a:fld>
            <a:endParaRPr lang="fr-FR"/>
          </a:p>
        </p:txBody>
      </p:sp>
    </p:spTree>
  </p:cSld>
  <p:clrMapOvr>
    <a:masterClrMapping/>
  </p:clrMapOvr>
  <p:transition spd="med">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91C9A6F-5BD4-4BF9-9DA6-178138F7E345}" type="datetimeFigureOut">
              <a:rPr lang="fr-FR" smtClean="0"/>
              <a:pPr/>
              <a:t>04/02/2021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1205DC0-7874-4698-B80D-1E3DECB6E910}" type="slidenum">
              <a:rPr lang="fr-FR" smtClean="0"/>
              <a:pPr/>
              <a:t>‹N°›</a:t>
            </a:fld>
            <a:endParaRPr lang="fr-FR"/>
          </a:p>
        </p:txBody>
      </p:sp>
    </p:spTree>
  </p:cSld>
  <p:clrMapOvr>
    <a:masterClrMapping/>
  </p:clrMapOvr>
  <p:transition spd="med">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91C9A6F-5BD4-4BF9-9DA6-178138F7E345}" type="datetimeFigureOut">
              <a:rPr lang="fr-FR" smtClean="0"/>
              <a:pPr/>
              <a:t>04/02/2021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1205DC0-7874-4698-B80D-1E3DECB6E910}" type="slidenum">
              <a:rPr lang="fr-FR" smtClean="0"/>
              <a:pPr/>
              <a:t>‹N°›</a:t>
            </a:fld>
            <a:endParaRPr lang="fr-FR"/>
          </a:p>
        </p:txBody>
      </p:sp>
    </p:spTree>
  </p:cSld>
  <p:clrMapOvr>
    <a:masterClrMapping/>
  </p:clrMapOvr>
  <p:transition spd="med">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91C9A6F-5BD4-4BF9-9DA6-178138F7E345}" type="datetimeFigureOut">
              <a:rPr lang="fr-FR" smtClean="0"/>
              <a:pPr/>
              <a:t>04/02/2021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1205DC0-7874-4698-B80D-1E3DECB6E910}" type="slidenum">
              <a:rPr lang="fr-FR" smtClean="0"/>
              <a:pPr/>
              <a:t>‹N°›</a:t>
            </a:fld>
            <a:endParaRPr lang="fr-FR"/>
          </a:p>
        </p:txBody>
      </p:sp>
    </p:spTree>
  </p:cSld>
  <p:clrMapOvr>
    <a:masterClrMapping/>
  </p:clrMapOvr>
  <p:transition spd="med">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91C9A6F-5BD4-4BF9-9DA6-178138F7E345}" type="datetimeFigureOut">
              <a:rPr lang="fr-FR" smtClean="0"/>
              <a:pPr/>
              <a:t>04/02/2021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1205DC0-7874-4698-B80D-1E3DECB6E910}" type="slidenum">
              <a:rPr lang="fr-FR" smtClean="0"/>
              <a:pPr/>
              <a:t>‹N°›</a:t>
            </a:fld>
            <a:endParaRPr lang="fr-FR"/>
          </a:p>
        </p:txBody>
      </p:sp>
    </p:spTree>
  </p:cSld>
  <p:clrMapOvr>
    <a:masterClrMapping/>
  </p:clrMapOvr>
  <p:transition spd="med">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91C9A6F-5BD4-4BF9-9DA6-178138F7E345}" type="datetimeFigureOut">
              <a:rPr lang="fr-FR" smtClean="0"/>
              <a:pPr/>
              <a:t>04/02/2021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1205DC0-7874-4698-B80D-1E3DECB6E910}" type="slidenum">
              <a:rPr lang="fr-FR" smtClean="0"/>
              <a:pPr/>
              <a:t>‹N°›</a:t>
            </a:fld>
            <a:endParaRPr lang="fr-FR"/>
          </a:p>
        </p:txBody>
      </p:sp>
    </p:spTree>
  </p:cSld>
  <p:clrMapOvr>
    <a:masterClrMapping/>
  </p:clrMapOvr>
  <p:transition spd="med">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1C9A6F-5BD4-4BF9-9DA6-178138F7E345}" type="datetimeFigureOut">
              <a:rPr lang="fr-FR" smtClean="0"/>
              <a:pPr/>
              <a:t>04/02/2021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05DC0-7874-4698-B80D-1E3DECB6E91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edg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9000" r="-39000"/>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785786" y="2357430"/>
            <a:ext cx="7772400" cy="3071833"/>
          </a:xfrm>
          <a:solidFill>
            <a:schemeClr val="accent6">
              <a:lumMod val="75000"/>
            </a:schemeClr>
          </a:solidFill>
        </p:spPr>
        <p:txBody>
          <a:bodyPr>
            <a:normAutofit fontScale="90000"/>
          </a:bodyPr>
          <a:lstStyle/>
          <a:p>
            <a:r>
              <a:rPr lang="fr-FR" sz="8000" b="1" dirty="0" smtClean="0">
                <a:latin typeface="Algerian" pitchFamily="82" charset="0"/>
              </a:rPr>
              <a:t>Hydrocarbures et pétrochimie</a:t>
            </a:r>
            <a:endParaRPr lang="fr-FR" sz="8000" b="1" dirty="0">
              <a:latin typeface="Algerian" pitchFamily="82" charset="0"/>
            </a:endParaRPr>
          </a:p>
        </p:txBody>
      </p:sp>
    </p:spTree>
  </p:cSld>
  <p:clrMapOvr>
    <a:masterClrMapping/>
  </p:clrMapOvr>
  <p:transition spd="med">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4">
              <a:lumMod val="60000"/>
              <a:lumOff val="40000"/>
            </a:schemeClr>
          </a:solidFill>
        </p:spPr>
        <p:txBody>
          <a:bodyPr>
            <a:normAutofit fontScale="90000"/>
          </a:bodyPr>
          <a:lstStyle/>
          <a:p>
            <a:r>
              <a:rPr lang="fr-FR" b="1" dirty="0" smtClean="0">
                <a:latin typeface="Algerian" pitchFamily="82" charset="0"/>
              </a:rPr>
              <a:t>V-Tronc </a:t>
            </a:r>
            <a:r>
              <a:rPr lang="fr-FR" b="1" dirty="0" smtClean="0">
                <a:latin typeface="Algerian" pitchFamily="82" charset="0"/>
              </a:rPr>
              <a:t>commun hydrocarbures et chimie</a:t>
            </a:r>
            <a:endParaRPr lang="fr-FR" b="1" dirty="0">
              <a:latin typeface="Algerian" pitchFamily="82" charset="0"/>
            </a:endParaRPr>
          </a:p>
        </p:txBody>
      </p:sp>
      <p:sp>
        <p:nvSpPr>
          <p:cNvPr id="3" name="Espace réservé du contenu 2"/>
          <p:cNvSpPr>
            <a:spLocks noGrp="1"/>
          </p:cNvSpPr>
          <p:nvPr>
            <p:ph idx="1"/>
          </p:nvPr>
        </p:nvSpPr>
        <p:spPr>
          <a:solidFill>
            <a:srgbClr val="FF7C80"/>
          </a:solidFill>
        </p:spPr>
        <p:txBody>
          <a:bodyPr>
            <a:normAutofit fontScale="85000" lnSpcReduction="20000"/>
          </a:bodyPr>
          <a:lstStyle/>
          <a:p>
            <a:pPr algn="r">
              <a:lnSpc>
                <a:spcPct val="150000"/>
              </a:lnSpc>
              <a:buNone/>
            </a:pPr>
            <a:r>
              <a:rPr lang="ar-DZ" b="1" dirty="0" smtClean="0">
                <a:effectLst>
                  <a:outerShdw blurRad="38100" dist="38100" dir="2700000" algn="tl">
                    <a:srgbClr val="000000">
                      <a:alpha val="43137"/>
                    </a:srgbClr>
                  </a:outerShdw>
                </a:effectLst>
              </a:rPr>
              <a:t/>
            </a:r>
            <a:br>
              <a:rPr lang="ar-DZ" b="1" dirty="0" smtClean="0">
                <a:effectLst>
                  <a:outerShdw blurRad="38100" dist="38100" dir="2700000" algn="tl">
                    <a:srgbClr val="000000">
                      <a:alpha val="43137"/>
                    </a:srgbClr>
                  </a:outerShdw>
                </a:effectLst>
              </a:rPr>
            </a:br>
            <a:r>
              <a:rPr lang="ar-DZ" b="1" dirty="0" smtClean="0">
                <a:effectLst>
                  <a:outerShdw blurRad="38100" dist="38100" dir="2700000" algn="tl">
                    <a:srgbClr val="000000">
                      <a:alpha val="43137"/>
                    </a:srgbClr>
                  </a:outerShdw>
                </a:effectLst>
              </a:rPr>
              <a:t>كمعظم التخصصات </a:t>
            </a:r>
            <a:r>
              <a:rPr lang="ar-DZ" b="1" dirty="0" err="1" smtClean="0">
                <a:effectLst>
                  <a:outerShdw blurRad="38100" dist="38100" dir="2700000" algn="tl">
                    <a:srgbClr val="000000">
                      <a:alpha val="43137"/>
                    </a:srgbClr>
                  </a:outerShdw>
                </a:effectLst>
              </a:rPr>
              <a:t>الاخرى</a:t>
            </a:r>
            <a:r>
              <a:rPr lang="ar-DZ" b="1" dirty="0" smtClean="0">
                <a:effectLst>
                  <a:outerShdw blurRad="38100" dist="38100" dir="2700000" algn="tl">
                    <a:srgbClr val="000000">
                      <a:alpha val="43137"/>
                    </a:srgbClr>
                  </a:outerShdw>
                </a:effectLst>
              </a:rPr>
              <a:t> فالدراسة تكون في نظام ليسانس, </a:t>
            </a:r>
            <a:r>
              <a:rPr lang="ar-DZ" b="1" dirty="0" err="1" smtClean="0">
                <a:effectLst>
                  <a:outerShdw blurRad="38100" dist="38100" dir="2700000" algn="tl">
                    <a:srgbClr val="000000">
                      <a:alpha val="43137"/>
                    </a:srgbClr>
                  </a:outerShdw>
                </a:effectLst>
              </a:rPr>
              <a:t>ماستر</a:t>
            </a:r>
            <a:r>
              <a:rPr lang="ar-DZ" b="1" dirty="0" smtClean="0">
                <a:effectLst>
                  <a:outerShdw blurRad="38100" dist="38100" dir="2700000" algn="tl">
                    <a:srgbClr val="000000">
                      <a:alpha val="43137"/>
                    </a:srgbClr>
                  </a:outerShdw>
                </a:effectLst>
              </a:rPr>
              <a:t>, دكتورة. </a:t>
            </a:r>
            <a:br>
              <a:rPr lang="ar-DZ" b="1" dirty="0" smtClean="0">
                <a:effectLst>
                  <a:outerShdw blurRad="38100" dist="38100" dir="2700000" algn="tl">
                    <a:srgbClr val="000000">
                      <a:alpha val="43137"/>
                    </a:srgbClr>
                  </a:outerShdw>
                </a:effectLst>
              </a:rPr>
            </a:br>
            <a:r>
              <a:rPr lang="ar-DZ" b="1" dirty="0" smtClean="0">
                <a:effectLst>
                  <a:outerShdw blurRad="38100" dist="38100" dir="2700000" algn="tl">
                    <a:srgbClr val="000000">
                      <a:alpha val="43137"/>
                    </a:srgbClr>
                  </a:outerShdw>
                </a:effectLst>
              </a:rPr>
              <a:t>السنة </a:t>
            </a:r>
            <a:r>
              <a:rPr lang="ar-DZ" b="1" dirty="0" err="1" smtClean="0">
                <a:effectLst>
                  <a:outerShdw blurRad="38100" dist="38100" dir="2700000" algn="tl">
                    <a:srgbClr val="000000">
                      <a:alpha val="43137"/>
                    </a:srgbClr>
                  </a:outerShdw>
                </a:effectLst>
              </a:rPr>
              <a:t>اولى</a:t>
            </a:r>
            <a:r>
              <a:rPr lang="ar-DZ" b="1" dirty="0" smtClean="0">
                <a:effectLst>
                  <a:outerShdw blurRad="38100" dist="38100" dir="2700000" algn="tl">
                    <a:srgbClr val="000000">
                      <a:alpha val="43137"/>
                    </a:srgbClr>
                  </a:outerShdw>
                </a:effectLst>
              </a:rPr>
              <a:t> جدع مشترك مثل جذع مشترك علوم وتكنولوجيا وجذع مشترك علوم المادة أي تدرس فيها المواد الأساسية كالرياضيات و الفيزياء </a:t>
            </a:r>
            <a:r>
              <a:rPr lang="ar-DZ" b="1" dirty="0" err="1" smtClean="0">
                <a:effectLst>
                  <a:outerShdw blurRad="38100" dist="38100" dir="2700000" algn="tl">
                    <a:srgbClr val="000000">
                      <a:alpha val="43137"/>
                    </a:srgbClr>
                  </a:outerShdw>
                </a:effectLst>
              </a:rPr>
              <a:t>و</a:t>
            </a:r>
            <a:r>
              <a:rPr lang="ar-DZ" b="1" dirty="0" smtClean="0">
                <a:effectLst>
                  <a:outerShdw blurRad="38100" dist="38100" dir="2700000" algn="tl">
                    <a:srgbClr val="000000">
                      <a:alpha val="43137"/>
                    </a:srgbClr>
                  </a:outerShdw>
                </a:effectLst>
              </a:rPr>
              <a:t> الكيمياء بالإضافة إلى بعض المواد بعد انتهاء الجذع المشترك يبدأ الطالب بدراسة حقيقية </a:t>
            </a:r>
            <a:br>
              <a:rPr lang="ar-DZ" b="1" dirty="0" smtClean="0">
                <a:effectLst>
                  <a:outerShdw blurRad="38100" dist="38100" dir="2700000" algn="tl">
                    <a:srgbClr val="000000">
                      <a:alpha val="43137"/>
                    </a:srgbClr>
                  </a:outerShdw>
                </a:effectLst>
              </a:rPr>
            </a:br>
            <a:r>
              <a:rPr lang="ar-DZ" b="1" dirty="0" smtClean="0">
                <a:effectLst>
                  <a:outerShdw blurRad="38100" dist="38100" dir="2700000" algn="tl">
                    <a:srgbClr val="000000">
                      <a:alpha val="43137"/>
                    </a:srgbClr>
                  </a:outerShdw>
                </a:effectLst>
              </a:rPr>
              <a:t>الذي يختاره.</a:t>
            </a:r>
            <a:r>
              <a:rPr lang="fr-FR" b="1" dirty="0" smtClean="0">
                <a:effectLst>
                  <a:outerShdw blurRad="38100" dist="38100" dir="2700000" algn="tl">
                    <a:srgbClr val="000000">
                      <a:alpha val="43137"/>
                    </a:srgbClr>
                  </a:outerShdw>
                </a:effectLst>
              </a:rPr>
              <a:t> </a:t>
            </a:r>
            <a:r>
              <a:rPr lang="ar-DZ" b="1" dirty="0" smtClean="0">
                <a:effectLst>
                  <a:outerShdw blurRad="38100" dist="38100" dir="2700000" algn="tl">
                    <a:srgbClr val="000000">
                      <a:alpha val="43137"/>
                    </a:srgbClr>
                  </a:outerShdw>
                </a:effectLst>
              </a:rPr>
              <a:t> لتخصص المحروقات</a:t>
            </a:r>
            <a:endParaRPr lang="fr-FR" b="1" dirty="0">
              <a:effectLst>
                <a:outerShdw blurRad="38100" dist="38100" dir="2700000" algn="tl">
                  <a:srgbClr val="000000">
                    <a:alpha val="43137"/>
                  </a:srgbClr>
                </a:outerShdw>
              </a:effectLst>
            </a:endParaRPr>
          </a:p>
        </p:txBody>
      </p:sp>
    </p:spTree>
  </p:cSld>
  <p:clrMapOvr>
    <a:masterClrMapping/>
  </p:clrMapOvr>
  <p:transition spd="med">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6">
              <a:lumMod val="60000"/>
              <a:lumOff val="40000"/>
            </a:schemeClr>
          </a:solidFill>
        </p:spPr>
        <p:txBody>
          <a:bodyPr>
            <a:normAutofit fontScale="90000"/>
          </a:bodyPr>
          <a:lstStyle/>
          <a:p>
            <a:r>
              <a:rPr lang="fr-FR" dirty="0" smtClean="0">
                <a:latin typeface="Cooper Black" pitchFamily="18" charset="0"/>
              </a:rPr>
              <a:t>VI-Hydrocarbures </a:t>
            </a:r>
            <a:r>
              <a:rPr lang="fr-FR" dirty="0" smtClean="0">
                <a:latin typeface="Cooper Black" pitchFamily="18" charset="0"/>
              </a:rPr>
              <a:t>et pétrochimie en Algérie</a:t>
            </a:r>
            <a:endParaRPr lang="fr-FR" dirty="0">
              <a:latin typeface="Cooper Black" pitchFamily="18" charset="0"/>
            </a:endParaRPr>
          </a:p>
        </p:txBody>
      </p:sp>
      <p:sp>
        <p:nvSpPr>
          <p:cNvPr id="3" name="Espace réservé du contenu 2"/>
          <p:cNvSpPr>
            <a:spLocks noGrp="1"/>
          </p:cNvSpPr>
          <p:nvPr>
            <p:ph idx="1"/>
          </p:nvPr>
        </p:nvSpPr>
        <p:spPr>
          <a:solidFill>
            <a:schemeClr val="accent3">
              <a:lumMod val="60000"/>
              <a:lumOff val="40000"/>
            </a:schemeClr>
          </a:solidFill>
          <a:ln>
            <a:solidFill>
              <a:schemeClr val="accent1"/>
            </a:solidFill>
          </a:ln>
        </p:spPr>
        <p:txBody>
          <a:bodyPr>
            <a:normAutofit/>
          </a:bodyPr>
          <a:lstStyle/>
          <a:p>
            <a:pPr algn="ctr">
              <a:buNone/>
            </a:pPr>
            <a:endParaRPr lang="fr-FR"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buNone/>
            </a:pPr>
            <a:r>
              <a:rPr lang="fr-FR"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latin typeface="Algerian" pitchFamily="82" charset="0"/>
              </a:rPr>
              <a:t>FACULTE DES HYDROCARBURES ET DE LA CHIMIE (FHC)</a:t>
            </a:r>
          </a:p>
          <a:p>
            <a:pPr>
              <a:buNone/>
            </a:pPr>
            <a:endParaRPr lang="fr-FR" b="1" i="1" dirty="0" smtClean="0">
              <a:effectLst>
                <a:outerShdw blurRad="38100" dist="38100" dir="2700000" algn="tl">
                  <a:srgbClr val="000000">
                    <a:alpha val="43137"/>
                  </a:srgbClr>
                </a:outerShdw>
              </a:effectLst>
              <a:latin typeface="Times New Roman" pitchFamily="18" charset="0"/>
              <a:cs typeface="Times New Roman" pitchFamily="18" charset="0"/>
            </a:endParaRPr>
          </a:p>
          <a:p>
            <a:pPr>
              <a:buNone/>
            </a:pPr>
            <a:endParaRPr lang="fr-FR" sz="1800" dirty="0" smtClean="0">
              <a:latin typeface="Times New Roman" pitchFamily="18" charset="0"/>
              <a:cs typeface="Times New Roman" pitchFamily="18" charset="0"/>
            </a:endParaRPr>
          </a:p>
          <a:p>
            <a:endParaRPr lang="fr-FR" sz="2400" b="1" dirty="0" smtClean="0">
              <a:latin typeface="Times New Roman" pitchFamily="18" charset="0"/>
              <a:cs typeface="Times New Roman" pitchFamily="18" charset="0"/>
            </a:endParaRPr>
          </a:p>
          <a:p>
            <a:endParaRPr lang="fr-FR" dirty="0"/>
          </a:p>
        </p:txBody>
      </p:sp>
    </p:spTree>
  </p:cSld>
  <p:clrMapOvr>
    <a:masterClrMapping/>
  </p:clrMapOvr>
  <p:transition spd="med">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i="1" dirty="0" smtClean="0">
                <a:ln w="1905"/>
                <a:effectLst>
                  <a:outerShdw blurRad="38100" dist="38100" dir="2700000" algn="tl">
                    <a:srgbClr val="000000">
                      <a:alpha val="43137"/>
                    </a:srgbClr>
                  </a:outerShdw>
                </a:effectLst>
                <a:latin typeface="Algerian" pitchFamily="82" charset="0"/>
                <a:cs typeface="Times New Roman" pitchFamily="18" charset="0"/>
              </a:rPr>
              <a:t>***Formations </a:t>
            </a:r>
            <a:r>
              <a:rPr lang="fr-FR" b="1" i="1" dirty="0" smtClean="0">
                <a:ln w="1905"/>
                <a:effectLst>
                  <a:outerShdw blurRad="38100" dist="38100" dir="2700000" algn="tl">
                    <a:srgbClr val="000000">
                      <a:alpha val="43137"/>
                    </a:srgbClr>
                  </a:outerShdw>
                </a:effectLst>
                <a:latin typeface="Algerian" pitchFamily="82" charset="0"/>
                <a:cs typeface="Times New Roman" pitchFamily="18" charset="0"/>
              </a:rPr>
              <a:t>et </a:t>
            </a:r>
            <a:r>
              <a:rPr lang="fr-FR" b="1" i="1" dirty="0" smtClean="0">
                <a:ln w="1905"/>
                <a:effectLst>
                  <a:outerShdw blurRad="38100" dist="38100" dir="2700000" algn="tl">
                    <a:srgbClr val="000000">
                      <a:alpha val="43137"/>
                    </a:srgbClr>
                  </a:outerShdw>
                </a:effectLst>
                <a:latin typeface="Algerian" pitchFamily="82" charset="0"/>
                <a:cs typeface="Times New Roman" pitchFamily="18" charset="0"/>
              </a:rPr>
              <a:t>métiers***</a:t>
            </a:r>
            <a:r>
              <a:rPr lang="fr-FR" b="1" i="1" dirty="0" smtClean="0">
                <a:ln w="1905"/>
                <a:effectLst>
                  <a:outerShdw blurRad="38100" dist="38100" dir="2700000" algn="tl">
                    <a:srgbClr val="000000">
                      <a:alpha val="43137"/>
                    </a:srgbClr>
                  </a:outerShdw>
                </a:effectLst>
                <a:latin typeface="Algerian" pitchFamily="82" charset="0"/>
                <a:cs typeface="Times New Roman" pitchFamily="18" charset="0"/>
              </a:rPr>
              <a:t/>
            </a:r>
            <a:br>
              <a:rPr lang="fr-FR" b="1" i="1" dirty="0" smtClean="0">
                <a:ln w="1905"/>
                <a:effectLst>
                  <a:outerShdw blurRad="38100" dist="38100" dir="2700000" algn="tl">
                    <a:srgbClr val="000000">
                      <a:alpha val="43137"/>
                    </a:srgbClr>
                  </a:outerShdw>
                </a:effectLst>
                <a:latin typeface="Algerian" pitchFamily="82" charset="0"/>
                <a:cs typeface="Times New Roman" pitchFamily="18" charset="0"/>
              </a:rPr>
            </a:br>
            <a:endParaRPr lang="fr-FR" i="1" dirty="0">
              <a:effectLst>
                <a:outerShdw blurRad="38100" dist="38100" dir="2700000" algn="tl">
                  <a:srgbClr val="000000">
                    <a:alpha val="43137"/>
                  </a:srgbClr>
                </a:outerShdw>
              </a:effectLst>
              <a:latin typeface="Algerian" pitchFamily="82" charset="0"/>
            </a:endParaRPr>
          </a:p>
        </p:txBody>
      </p:sp>
      <p:sp>
        <p:nvSpPr>
          <p:cNvPr id="3" name="Espace réservé du contenu 2"/>
          <p:cNvSpPr>
            <a:spLocks noGrp="1"/>
          </p:cNvSpPr>
          <p:nvPr>
            <p:ph idx="1"/>
          </p:nvPr>
        </p:nvSpPr>
        <p:spPr>
          <a:xfrm>
            <a:off x="457200" y="1071546"/>
            <a:ext cx="8229600" cy="5054617"/>
          </a:xfrm>
          <a:solidFill>
            <a:schemeClr val="accent2">
              <a:lumMod val="20000"/>
              <a:lumOff val="80000"/>
            </a:schemeClr>
          </a:solidFill>
        </p:spPr>
        <p:txBody>
          <a:bodyPr>
            <a:normAutofit/>
          </a:bodyPr>
          <a:lstStyle/>
          <a:p>
            <a:pPr>
              <a:buNone/>
            </a:pPr>
            <a:endPar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endParaRPr>
          </a:p>
          <a:p>
            <a:pPr>
              <a:buNone/>
            </a:pPr>
            <a:r>
              <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1-GÉOLOGIE </a:t>
            </a:r>
            <a:r>
              <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PÉTROLIÈRE </a:t>
            </a:r>
          </a:p>
          <a:p>
            <a:pPr>
              <a:buNone/>
            </a:pPr>
            <a:r>
              <a:rPr lang="fr-F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Fonctions</a:t>
            </a:r>
            <a:endParaRPr lang="ar-DZ"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endParaRPr>
          </a:p>
          <a:p>
            <a:pPr>
              <a:lnSpc>
                <a:spcPct val="150000"/>
              </a:lnSpc>
              <a:buNone/>
            </a:pPr>
            <a:r>
              <a:rPr lang="fr-FR"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L’étude, l'analyse des couches terraines, roches et sédiments afin de déterminer les caractéristiques des gisements et leurs rentabilités.</a:t>
            </a:r>
            <a:endParaRPr lang="fr-FR" sz="28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Tree>
  </p:cSld>
  <p:clrMapOvr>
    <a:masterClrMapping/>
  </p:clrMapOvr>
  <p:transition spd="med">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Formations et métiers</a:t>
            </a:r>
            <a:r>
              <a:rPr lang="fr-F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r>
            <a:br>
              <a:rPr lang="fr-F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br>
            <a:endParaRPr lang="fr-FR" dirty="0"/>
          </a:p>
        </p:txBody>
      </p:sp>
      <p:sp>
        <p:nvSpPr>
          <p:cNvPr id="3" name="Espace réservé du contenu 2"/>
          <p:cNvSpPr>
            <a:spLocks noGrp="1"/>
          </p:cNvSpPr>
          <p:nvPr>
            <p:ph idx="1"/>
          </p:nvPr>
        </p:nvSpPr>
        <p:spPr>
          <a:solidFill>
            <a:schemeClr val="accent3">
              <a:lumMod val="40000"/>
              <a:lumOff val="60000"/>
            </a:schemeClr>
          </a:solidFill>
        </p:spPr>
        <p:txBody>
          <a:bodyPr>
            <a:normAutofit fontScale="92500"/>
          </a:bodyPr>
          <a:lstStyle/>
          <a:p>
            <a:pPr>
              <a:buNone/>
            </a:pPr>
            <a:r>
              <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2-GÉOPHYSIQUE </a:t>
            </a:r>
            <a:endParaRPr lang="fr-FR" b="1" dirty="0" smtClean="0">
              <a:latin typeface="Algerian" pitchFamily="82" charset="0"/>
            </a:endParaRPr>
          </a:p>
          <a:p>
            <a:r>
              <a:rPr lang="fr-FR" sz="3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Géophysique Sismique </a:t>
            </a:r>
          </a:p>
          <a:p>
            <a:pPr>
              <a:buNone/>
            </a:pPr>
            <a:r>
              <a:rPr lang="fr-F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Fonctions</a:t>
            </a:r>
          </a:p>
          <a:p>
            <a:pPr algn="just">
              <a:lnSpc>
                <a:spcPct val="150000"/>
              </a:lnSpc>
              <a:buNone/>
            </a:pPr>
            <a:r>
              <a:rPr lang="fr-FR"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Les ingénieurs et techniciens en géophysique selon leurs recherches et prospections choisissent les terrains convenables et la préparation des techniques d’envoi des signaux afin de les analyser.</a:t>
            </a:r>
          </a:p>
          <a:p>
            <a:pPr>
              <a:buNone/>
            </a:pPr>
            <a:endParaRPr lang="fr-FR" dirty="0"/>
          </a:p>
        </p:txBody>
      </p:sp>
    </p:spTree>
  </p:cSld>
  <p:clrMapOvr>
    <a:masterClrMapping/>
  </p:clrMapOvr>
  <p:transition spd="med">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fr-FR"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Formations et métiers</a:t>
            </a:r>
            <a:r>
              <a:rPr lang="fr-F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r>
            <a:br>
              <a:rPr lang="fr-F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br>
            <a:endParaRPr lang="fr-FR" dirty="0"/>
          </a:p>
        </p:txBody>
      </p:sp>
      <p:sp>
        <p:nvSpPr>
          <p:cNvPr id="3" name="Espace réservé du contenu 2"/>
          <p:cNvSpPr>
            <a:spLocks noGrp="1"/>
          </p:cNvSpPr>
          <p:nvPr>
            <p:ph idx="1"/>
          </p:nvPr>
        </p:nvSpPr>
        <p:spPr>
          <a:xfrm>
            <a:off x="457200" y="1000108"/>
            <a:ext cx="8686800" cy="5126055"/>
          </a:xfrm>
          <a:solidFill>
            <a:schemeClr val="accent4">
              <a:lumMod val="40000"/>
              <a:lumOff val="60000"/>
            </a:schemeClr>
          </a:solidFill>
        </p:spPr>
        <p:txBody>
          <a:bodyPr>
            <a:normAutofit/>
          </a:bodyPr>
          <a:lstStyle/>
          <a:p>
            <a:pPr>
              <a:buNone/>
            </a:pPr>
            <a:r>
              <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3-GÉNIE </a:t>
            </a:r>
            <a:r>
              <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PÉTROLIER </a:t>
            </a:r>
          </a:p>
          <a:p>
            <a:r>
              <a:rPr lang="fr-FR"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Production des Hydrocarbures</a:t>
            </a:r>
          </a:p>
          <a:p>
            <a:r>
              <a:rPr lang="fr-FR"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Forage des Puits d’Hydrocarbures</a:t>
            </a:r>
          </a:p>
          <a:p>
            <a:pPr>
              <a:buNone/>
            </a:pPr>
            <a:r>
              <a:rPr lang="fr-F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Fonctions</a:t>
            </a:r>
          </a:p>
          <a:p>
            <a:pPr>
              <a:buNone/>
            </a:pPr>
            <a:r>
              <a:rPr lang="fr-FR"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La production, le forage et l’exploitation des</a:t>
            </a:r>
            <a:r>
              <a:rPr lang="ar-DZ"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fr-FR"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gisements.</a:t>
            </a:r>
          </a:p>
          <a:p>
            <a:pPr>
              <a:buNone/>
            </a:pPr>
            <a:endParaRPr lang="fr-F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buNone/>
            </a:pPr>
            <a:endParaRPr lang="fr-F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spd="med">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fr-FR"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Formations et métiers</a:t>
            </a:r>
            <a:r>
              <a:rPr lang="fr-F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r>
            <a:br>
              <a:rPr lang="fr-F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br>
            <a:endParaRPr lang="fr-FR" dirty="0"/>
          </a:p>
        </p:txBody>
      </p:sp>
      <p:sp>
        <p:nvSpPr>
          <p:cNvPr id="3" name="Espace réservé du contenu 2"/>
          <p:cNvSpPr>
            <a:spLocks noGrp="1"/>
          </p:cNvSpPr>
          <p:nvPr>
            <p:ph idx="1"/>
          </p:nvPr>
        </p:nvSpPr>
        <p:spPr>
          <a:xfrm>
            <a:off x="457200" y="1000108"/>
            <a:ext cx="8229600" cy="5126055"/>
          </a:xfrm>
          <a:solidFill>
            <a:schemeClr val="accent3">
              <a:lumMod val="40000"/>
              <a:lumOff val="60000"/>
            </a:schemeClr>
          </a:solidFill>
        </p:spPr>
        <p:txBody>
          <a:bodyPr/>
          <a:lstStyle/>
          <a:p>
            <a:pPr>
              <a:buNone/>
            </a:pPr>
            <a:r>
              <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latin typeface="Algerian" pitchFamily="82" charset="0"/>
              </a:rPr>
              <a:t>4-ECONOMIE </a:t>
            </a:r>
            <a:r>
              <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latin typeface="Algerian" pitchFamily="82" charset="0"/>
              </a:rPr>
              <a:t>DES HYDROCARBURES </a:t>
            </a:r>
          </a:p>
          <a:p>
            <a:r>
              <a:rPr lang="fr-F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Economie Pétrolière</a:t>
            </a:r>
          </a:p>
          <a:p>
            <a:pPr>
              <a:buNone/>
            </a:pPr>
            <a:r>
              <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latin typeface="Algerian" pitchFamily="82" charset="0"/>
              </a:rPr>
              <a:t>5-GÉNIE </a:t>
            </a:r>
            <a:r>
              <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latin typeface="Algerian" pitchFamily="82" charset="0"/>
              </a:rPr>
              <a:t>DES PROCÉDÉS </a:t>
            </a:r>
          </a:p>
          <a:p>
            <a:r>
              <a:rPr lang="fr-F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Technologies et Traitement du Pétrole et du Gaz</a:t>
            </a:r>
          </a:p>
          <a:p>
            <a:r>
              <a:rPr lang="fr-F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Raffinage</a:t>
            </a:r>
          </a:p>
          <a:p>
            <a:pPr>
              <a:buNone/>
            </a:pPr>
            <a:endParaRPr lang="fr-FR" dirty="0" smtClean="0"/>
          </a:p>
          <a:p>
            <a:endParaRPr lang="fr-FR" dirty="0"/>
          </a:p>
        </p:txBody>
      </p:sp>
    </p:spTree>
  </p:cSld>
  <p:clrMapOvr>
    <a:masterClrMapping/>
  </p:clrMapOvr>
  <p:transition spd="med">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Autofit/>
          </a:bodyPr>
          <a:lstStyle/>
          <a:p>
            <a:r>
              <a:rPr lang="fr-FR" sz="54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r>
            <a:br>
              <a:rPr lang="fr-FR" sz="54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br>
            <a:r>
              <a:rPr lang="fr-FR" sz="54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Formations et métiers</a:t>
            </a:r>
            <a:r>
              <a:rPr lang="fr-FR"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r>
            <a:br>
              <a:rPr lang="fr-FR"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br>
            <a:endParaRPr lang="fr-FR"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Espace réservé du contenu 2"/>
          <p:cNvSpPr>
            <a:spLocks noGrp="1"/>
          </p:cNvSpPr>
          <p:nvPr>
            <p:ph idx="1"/>
          </p:nvPr>
        </p:nvSpPr>
        <p:spPr>
          <a:solidFill>
            <a:schemeClr val="accent2">
              <a:lumMod val="40000"/>
              <a:lumOff val="60000"/>
            </a:schemeClr>
          </a:solidFill>
        </p:spPr>
        <p:style>
          <a:lnRef idx="2">
            <a:schemeClr val="accent2"/>
          </a:lnRef>
          <a:fillRef idx="1">
            <a:schemeClr val="lt1"/>
          </a:fillRef>
          <a:effectRef idx="0">
            <a:schemeClr val="accent2"/>
          </a:effectRef>
          <a:fontRef idx="minor">
            <a:schemeClr val="dk1"/>
          </a:fontRef>
        </p:style>
        <p:txBody>
          <a:bodyPr>
            <a:normAutofit/>
          </a:bodyPr>
          <a:lstStyle/>
          <a:p>
            <a:pPr>
              <a:buNone/>
            </a:pPr>
            <a:r>
              <a:rPr lang="fr-FR" sz="35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latin typeface="Algerian" pitchFamily="82" charset="0"/>
              </a:rPr>
              <a:t>6-GÉNIE </a:t>
            </a:r>
            <a:r>
              <a:rPr lang="fr-FR" sz="35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latin typeface="Algerian" pitchFamily="82" charset="0"/>
              </a:rPr>
              <a:t>MÉCANIQUE </a:t>
            </a:r>
          </a:p>
          <a:p>
            <a:r>
              <a:rPr lang="fr-FR" sz="30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Mécanique des Unités Pétrochimiques </a:t>
            </a:r>
          </a:p>
          <a:p>
            <a:r>
              <a:rPr lang="fr-FR" sz="30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Mécanique des Chantiers Pétroliers </a:t>
            </a:r>
          </a:p>
          <a:p>
            <a:r>
              <a:rPr lang="fr-FR" sz="30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Transport des Hydrocarbures </a:t>
            </a:r>
          </a:p>
          <a:p>
            <a:pPr>
              <a:buNone/>
            </a:pPr>
            <a:r>
              <a:rPr lang="fr-FR" sz="35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7-GÉNIE </a:t>
            </a:r>
            <a:r>
              <a:rPr lang="fr-FR" sz="35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ELECTRIQUE</a:t>
            </a:r>
          </a:p>
          <a:p>
            <a:r>
              <a:rPr lang="fr-FR" sz="30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Electricité Industrielle </a:t>
            </a:r>
          </a:p>
          <a:p>
            <a:pPr>
              <a:buNone/>
            </a:pPr>
            <a:endPar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buNone/>
            </a:pPr>
            <a:endPar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med">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fr-FR"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Formations et métiers</a:t>
            </a:r>
            <a:r>
              <a:rPr lang="fr-F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r>
            <a:br>
              <a:rPr lang="fr-F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br>
            <a:endParaRPr lang="fr-FR" dirty="0"/>
          </a:p>
        </p:txBody>
      </p:sp>
      <p:sp>
        <p:nvSpPr>
          <p:cNvPr id="3" name="Espace réservé du contenu 2"/>
          <p:cNvSpPr>
            <a:spLocks noGrp="1"/>
          </p:cNvSpPr>
          <p:nvPr>
            <p:ph idx="1"/>
          </p:nvPr>
        </p:nvSpPr>
        <p:spPr>
          <a:xfrm>
            <a:off x="457200" y="1600200"/>
            <a:ext cx="8229600" cy="4757758"/>
          </a:xfrm>
          <a:solidFill>
            <a:schemeClr val="accent3">
              <a:lumMod val="60000"/>
              <a:lumOff val="40000"/>
            </a:schemeClr>
          </a:solidFill>
        </p:spPr>
        <p:txBody>
          <a:bodyPr>
            <a:normAutofit fontScale="25000" lnSpcReduction="20000"/>
          </a:bodyPr>
          <a:lstStyle/>
          <a:p>
            <a:pPr>
              <a:buNone/>
            </a:pPr>
            <a:endPar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buNone/>
            </a:pPr>
            <a:r>
              <a:rPr lang="fr-FR" sz="9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 8-AUTOMATISATION </a:t>
            </a:r>
            <a:r>
              <a:rPr lang="fr-FR" sz="9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DES PROCÉDÉS et instrumentation INDUSTRIELS</a:t>
            </a:r>
          </a:p>
          <a:p>
            <a:r>
              <a:rPr lang="fr-FR" sz="11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Commande Automatique </a:t>
            </a:r>
          </a:p>
          <a:p>
            <a:pPr>
              <a:buNone/>
            </a:pPr>
            <a:endParaRPr lang="fr-FR" sz="67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latin typeface="Algerian" pitchFamily="82" charset="0"/>
            </a:endParaRPr>
          </a:p>
          <a:p>
            <a:pPr>
              <a:buNone/>
            </a:pPr>
            <a:r>
              <a:rPr lang="fr-FR" sz="10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latin typeface="Algerian" pitchFamily="82" charset="0"/>
              </a:rPr>
              <a:t>Fonctions</a:t>
            </a:r>
          </a:p>
          <a:p>
            <a:pPr>
              <a:buNone/>
            </a:pPr>
            <a:r>
              <a:rPr lang="fr-FR" sz="8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mj-cs"/>
              </a:rPr>
              <a:t>     </a:t>
            </a:r>
            <a:r>
              <a:rPr lang="fr-FR" sz="10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mj-cs"/>
              </a:rPr>
              <a:t>Les ingénieurs et techniciens en maintenance sont charger d’organiser, planifier, intervenir et maintenir les équipements en bonne </a:t>
            </a:r>
            <a:r>
              <a:rPr lang="ar-DZ" sz="10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mj-cs"/>
              </a:rPr>
              <a:t>é</a:t>
            </a:r>
            <a:r>
              <a:rPr lang="fr-FR" sz="10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mj-cs"/>
              </a:rPr>
              <a:t>tat et assurer également la disponibilité des machines à travers plusieurs services tel que: service méthode et préparation, servies techniques et engineering et les services d’interventions suivant la spécialité. </a:t>
            </a:r>
          </a:p>
          <a:p>
            <a:pPr>
              <a:buNone/>
            </a:pPr>
            <a:r>
              <a:rPr lang="fr-FR" sz="8600" dirty="0" smtClean="0">
                <a:cs typeface="+mj-cs"/>
              </a:rPr>
              <a:t/>
            </a:r>
            <a:br>
              <a:rPr lang="fr-FR" sz="8600" dirty="0" smtClean="0">
                <a:cs typeface="+mj-cs"/>
              </a:rPr>
            </a:br>
            <a:endParaRPr lang="fr-FR" sz="8600" dirty="0">
              <a:cs typeface="+mj-cs"/>
            </a:endParaRPr>
          </a:p>
        </p:txBody>
      </p:sp>
    </p:spTree>
  </p:cSld>
  <p:clrMapOvr>
    <a:masterClrMapping/>
  </p:clrMapOvr>
  <p:transition spd="med">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fr-FR"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Formations et métiers</a:t>
            </a:r>
            <a:r>
              <a:rPr lang="fr-F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r>
            <a:br>
              <a:rPr lang="fr-F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br>
            <a:endParaRPr lang="fr-FR" dirty="0"/>
          </a:p>
        </p:txBody>
      </p:sp>
      <p:sp>
        <p:nvSpPr>
          <p:cNvPr id="3" name="Espace réservé du contenu 2"/>
          <p:cNvSpPr>
            <a:spLocks noGrp="1"/>
          </p:cNvSpPr>
          <p:nvPr>
            <p:ph idx="1"/>
          </p:nvPr>
        </p:nvSpPr>
        <p:spPr>
          <a:solidFill>
            <a:schemeClr val="accent3">
              <a:lumMod val="60000"/>
              <a:lumOff val="40000"/>
            </a:schemeClr>
          </a:solidFill>
        </p:spPr>
        <p:txBody>
          <a:bodyPr>
            <a:normAutofit fontScale="62500" lnSpcReduction="20000"/>
          </a:bodyPr>
          <a:lstStyle/>
          <a:p>
            <a:pPr>
              <a:buNone/>
            </a:pPr>
            <a:endPar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buNone/>
            </a:pPr>
            <a:r>
              <a:rPr lang="fr-FR" sz="67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latin typeface="Algerian" pitchFamily="82" charset="0"/>
              </a:rPr>
              <a:t>9-HYGIÈNE </a:t>
            </a:r>
            <a:r>
              <a:rPr lang="fr-FR" sz="67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latin typeface="Algerian" pitchFamily="82" charset="0"/>
              </a:rPr>
              <a:t>SÉCURITÉ ENVIRONNEMENT </a:t>
            </a:r>
          </a:p>
          <a:p>
            <a:pPr>
              <a:buFontTx/>
              <a:buChar char="-"/>
            </a:pPr>
            <a:r>
              <a:rPr lang="fr-FR" sz="45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Prévention</a:t>
            </a:r>
          </a:p>
          <a:p>
            <a:pPr>
              <a:buFontTx/>
              <a:buChar char="-"/>
            </a:pPr>
            <a:r>
              <a:rPr lang="fr-FR" sz="45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Intervention</a:t>
            </a:r>
          </a:p>
          <a:p>
            <a:pPr>
              <a:buNone/>
            </a:pPr>
            <a:r>
              <a:rPr lang="fr-FR" sz="51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latin typeface="Algerian" pitchFamily="82" charset="0"/>
              </a:rPr>
              <a:t>Fonctions</a:t>
            </a:r>
          </a:p>
          <a:p>
            <a:pPr>
              <a:buNone/>
            </a:pPr>
            <a:r>
              <a:rPr lang="fr-FR" sz="45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Les ingénieurs, contremaitres et  techniciens qui assure la sécurité des équipements. </a:t>
            </a:r>
          </a:p>
          <a:p>
            <a:pPr>
              <a:buNone/>
            </a:pPr>
            <a:r>
              <a:rPr lang="fr-FR" dirty="0" smtClean="0"/>
              <a:t/>
            </a:r>
            <a:br>
              <a:rPr lang="fr-FR" dirty="0" smtClean="0"/>
            </a:br>
            <a:endParaRPr lang="fr-FR" dirty="0"/>
          </a:p>
        </p:txBody>
      </p:sp>
    </p:spTree>
  </p:cSld>
  <p:clrMapOvr>
    <a:masterClrMapping/>
  </p:clrMapOvr>
  <p:transition spd="med">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4">
              <a:lumMod val="20000"/>
              <a:lumOff val="80000"/>
            </a:schemeClr>
          </a:solidFill>
        </p:spPr>
        <p:txBody>
          <a:bodyPr>
            <a:normAutofit fontScale="90000"/>
          </a:bodyPr>
          <a:lstStyle/>
          <a:p>
            <a:r>
              <a:rPr lang="fr-FR" sz="3200" b="1" dirty="0" smtClean="0">
                <a:latin typeface="Cooper Black" pitchFamily="18" charset="0"/>
              </a:rPr>
              <a:t>VII-Les </a:t>
            </a:r>
            <a:r>
              <a:rPr lang="fr-FR" sz="3200" b="1" dirty="0" smtClean="0">
                <a:latin typeface="Cooper Black" pitchFamily="18" charset="0"/>
              </a:rPr>
              <a:t>principaux risques professionnels dans les raffineries de pétrole</a:t>
            </a:r>
            <a:endParaRPr lang="fr-FR" sz="3200" b="1" dirty="0">
              <a:latin typeface="Cooper Black" pitchFamily="18" charset="0"/>
            </a:endParaRPr>
          </a:p>
        </p:txBody>
      </p:sp>
      <p:sp>
        <p:nvSpPr>
          <p:cNvPr id="5" name="Espace réservé du contenu 4"/>
          <p:cNvSpPr>
            <a:spLocks noGrp="1"/>
          </p:cNvSpPr>
          <p:nvPr>
            <p:ph idx="1"/>
          </p:nvPr>
        </p:nvSpPr>
        <p:spPr>
          <a:solidFill>
            <a:schemeClr val="accent2">
              <a:lumMod val="60000"/>
              <a:lumOff val="40000"/>
            </a:schemeClr>
          </a:solidFill>
        </p:spPr>
        <p:txBody>
          <a:bodyPr>
            <a:normAutofit fontScale="55000" lnSpcReduction="20000"/>
          </a:bodyPr>
          <a:lstStyle/>
          <a:p>
            <a:pPr>
              <a:lnSpc>
                <a:spcPct val="170000"/>
              </a:lnSpc>
            </a:pPr>
            <a:r>
              <a:rPr lang="fr-FR" b="1" u="sng" dirty="0" smtClean="0">
                <a:latin typeface="Times New Roman" pitchFamily="18" charset="0"/>
                <a:cs typeface="Times New Roman" pitchFamily="18" charset="0"/>
              </a:rPr>
              <a:t>Les principaux risques chimiques des hydrocarbures dans les raffineries</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Les gaz et vapeurs d’hydrocarbures peuvent d’abord provoquer </a:t>
            </a:r>
            <a:r>
              <a:rPr lang="fr-FR" b="1" dirty="0" smtClean="0">
                <a:latin typeface="Times New Roman" pitchFamily="18" charset="0"/>
                <a:cs typeface="Times New Roman" pitchFamily="18" charset="0"/>
              </a:rPr>
              <a:t>l’anoxie ou l’asphyxie</a:t>
            </a:r>
            <a:r>
              <a:rPr lang="fr-FR" dirty="0" smtClean="0">
                <a:latin typeface="Times New Roman" pitchFamily="18" charset="0"/>
                <a:cs typeface="Times New Roman" pitchFamily="18" charset="0"/>
              </a:rPr>
              <a:t> par manque d’oxygène, avec des malaises pouvant être mortels : ces situations se rencontrent avec les hydrocarbures gazeux (gaz de pétrole liquéfié GPL, propane, butane...) ou vapeurs de liquides hautement volatils en fortes concentrations (essences, solvants), émis par une fuite dans une conduite ou un réservoir, ou répandus au sol par rupture du contenant ou déversement accidentel, dans des lieux confinés, mal ventilés, en produisant une atmosphère asphyxiante qui peut induire de sérieuses conséquences respiratoires, pouvant aller jusqu’au coma</a:t>
            </a:r>
            <a:endParaRPr lang="fr-FR" dirty="0">
              <a:latin typeface="Times New Roman" pitchFamily="18" charset="0"/>
              <a:cs typeface="Times New Roman" pitchFamily="18" charset="0"/>
            </a:endParaRPr>
          </a:p>
        </p:txBody>
      </p:sp>
    </p:spTree>
  </p:cSld>
  <p:clrMapOvr>
    <a:masterClrMapping/>
  </p:clrMapOvr>
  <p:transition spd="med">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3000" b="-43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chemeClr val="bg1"/>
                </a:solidFill>
                <a:latin typeface="Algerian" pitchFamily="82" charset="0"/>
              </a:rPr>
              <a:t>I-Origine </a:t>
            </a:r>
            <a:r>
              <a:rPr lang="fr-FR" b="1" dirty="0" smtClean="0">
                <a:solidFill>
                  <a:schemeClr val="bg1"/>
                </a:solidFill>
                <a:latin typeface="Algerian" pitchFamily="82" charset="0"/>
              </a:rPr>
              <a:t>du pétrole et du gaz</a:t>
            </a:r>
            <a:endParaRPr lang="fr-FR" b="1" dirty="0">
              <a:solidFill>
                <a:schemeClr val="bg1"/>
              </a:solidFill>
              <a:latin typeface="Algerian" pitchFamily="82" charset="0"/>
            </a:endParaRPr>
          </a:p>
        </p:txBody>
      </p:sp>
      <p:sp>
        <p:nvSpPr>
          <p:cNvPr id="4" name="Espace réservé du contenu 3"/>
          <p:cNvSpPr>
            <a:spLocks noGrp="1"/>
          </p:cNvSpPr>
          <p:nvPr>
            <p:ph idx="1"/>
          </p:nvPr>
        </p:nvSpPr>
        <p:spPr>
          <a:xfrm>
            <a:off x="457200" y="1600200"/>
            <a:ext cx="8229600" cy="4900634"/>
          </a:xfrm>
        </p:spPr>
        <p:txBody>
          <a:bodyPr>
            <a:noAutofit/>
          </a:bodyPr>
          <a:lstStyle/>
          <a:p>
            <a:r>
              <a:rPr lang="fr-FR" sz="3600" b="1" dirty="0" smtClean="0">
                <a:solidFill>
                  <a:schemeClr val="bg1"/>
                </a:solidFill>
                <a:latin typeface="Times New Roman" pitchFamily="18" charset="0"/>
                <a:cs typeface="Times New Roman" pitchFamily="18" charset="0"/>
              </a:rPr>
              <a:t>Le pétrole brut et le gaz naturel se sont formés au cours de millions d’années par décomposition de végétaux et d’organismes marins, comprimés sous le poids des sédiments. Comme ils sont plus légers que l’eau, ils ont migré pour combler les vides existant dans ces formations sus-jacentes. </a:t>
            </a:r>
            <a:r>
              <a:rPr lang="fr-FR" sz="3600" b="1" dirty="0" smtClean="0">
                <a:solidFill>
                  <a:schemeClr val="bg1"/>
                </a:solidFill>
                <a:latin typeface="Times New Roman" pitchFamily="18" charset="0"/>
                <a:cs typeface="Times New Roman" pitchFamily="18" charset="0"/>
              </a:rPr>
              <a:t>Ce mouvement </a:t>
            </a:r>
            <a:r>
              <a:rPr lang="fr-FR" sz="3600" b="1" dirty="0" smtClean="0">
                <a:solidFill>
                  <a:schemeClr val="bg1"/>
                </a:solidFill>
                <a:latin typeface="Times New Roman" pitchFamily="18" charset="0"/>
                <a:cs typeface="Times New Roman" pitchFamily="18" charset="0"/>
              </a:rPr>
              <a:t>vers le haut s’est </a:t>
            </a:r>
            <a:r>
              <a:rPr lang="fr-FR" sz="3600" b="1" dirty="0" smtClean="0">
                <a:solidFill>
                  <a:schemeClr val="bg1"/>
                </a:solidFill>
                <a:latin typeface="Times New Roman" pitchFamily="18" charset="0"/>
                <a:cs typeface="Times New Roman" pitchFamily="18" charset="0"/>
              </a:rPr>
              <a:t>arrêté</a:t>
            </a:r>
            <a:endParaRPr lang="fr-FR" sz="3600" b="1" dirty="0">
              <a:solidFill>
                <a:schemeClr val="bg1"/>
              </a:solidFill>
            </a:endParaRPr>
          </a:p>
        </p:txBody>
      </p:sp>
    </p:spTree>
  </p:cSld>
  <p:clrMapOvr>
    <a:masterClrMapping/>
  </p:clrMapOvr>
  <p:transition spd="med">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500042"/>
            <a:ext cx="8258204" cy="6215106"/>
          </a:xfrm>
          <a:solidFill>
            <a:schemeClr val="tx2">
              <a:lumMod val="40000"/>
              <a:lumOff val="60000"/>
            </a:schemeClr>
          </a:solidFill>
        </p:spPr>
        <p:txBody>
          <a:bodyPr>
            <a:normAutofit fontScale="25000" lnSpcReduction="20000"/>
          </a:bodyPr>
          <a:lstStyle/>
          <a:p>
            <a:pPr>
              <a:lnSpc>
                <a:spcPct val="170000"/>
              </a:lnSpc>
            </a:pPr>
            <a:r>
              <a:rPr lang="fr-FR" sz="6400" dirty="0" smtClean="0"/>
              <a:t> </a:t>
            </a:r>
            <a:r>
              <a:rPr lang="fr-FR" sz="6400" b="1" u="sng" dirty="0" smtClean="0">
                <a:latin typeface="Times New Roman" pitchFamily="18" charset="0"/>
                <a:cs typeface="Times New Roman" pitchFamily="18" charset="0"/>
              </a:rPr>
              <a:t> </a:t>
            </a:r>
            <a:r>
              <a:rPr lang="fr-FR" sz="7200" b="1" u="sng" dirty="0" smtClean="0">
                <a:latin typeface="Times New Roman" pitchFamily="18" charset="0"/>
                <a:cs typeface="Times New Roman" pitchFamily="18" charset="0"/>
              </a:rPr>
              <a:t>Les principaux risques physiques dans les raffineries </a:t>
            </a:r>
          </a:p>
          <a:p>
            <a:pPr>
              <a:lnSpc>
                <a:spcPct val="170000"/>
              </a:lnSpc>
              <a:buNone/>
            </a:pPr>
            <a:r>
              <a:rPr lang="fr-FR" sz="7200" dirty="0" smtClean="0">
                <a:latin typeface="Times New Roman" pitchFamily="18" charset="0"/>
                <a:cs typeface="Times New Roman" pitchFamily="18" charset="0"/>
              </a:rPr>
              <a:t>      L’activité continue dans les raffineries implique un travail de nuit ou posté en équipes alternantes. La perturbation des rythmes du sommeil peut entrainer une survenue d’accidents accrue due à la somnolence et au manque de vigilance induit, lié à l’augmentation du temps de réaction aux aléas.</a:t>
            </a:r>
            <a:br>
              <a:rPr lang="fr-FR" sz="7200" dirty="0" smtClean="0">
                <a:latin typeface="Times New Roman" pitchFamily="18" charset="0"/>
                <a:cs typeface="Times New Roman" pitchFamily="18" charset="0"/>
              </a:rPr>
            </a:br>
            <a:r>
              <a:rPr lang="fr-FR" sz="7200" dirty="0" smtClean="0">
                <a:latin typeface="Times New Roman" pitchFamily="18" charset="0"/>
                <a:cs typeface="Times New Roman" pitchFamily="18" charset="0"/>
              </a:rPr>
              <a:t>- Les sources de bruits dans les raffineries sont nombreuses : torchères, fours, circulation des véhicules de transport, engins de chargement déchargement, turbines, pompes, compresseurs de gaz ... Les niveaux de pression acoustique engendrés par les bruits dans les raffineries peuvent dépasser 80 dB. le bruit ambiant peut entraîner une gêne ou un stress vecteur de troubles du psychisme et de pathologies qui nuisent non seulement à la santé du travailleur mais aussi à la sécurité de son travail par baisse de vigilance et de dextérité ou de concentration.</a:t>
            </a:r>
            <a:br>
              <a:rPr lang="fr-FR" sz="7200" dirty="0" smtClean="0">
                <a:latin typeface="Times New Roman" pitchFamily="18" charset="0"/>
                <a:cs typeface="Times New Roman" pitchFamily="18" charset="0"/>
              </a:rPr>
            </a:br>
            <a:r>
              <a:rPr lang="fr-FR" sz="7200" dirty="0" smtClean="0">
                <a:latin typeface="Times New Roman" pitchFamily="18" charset="0"/>
                <a:cs typeface="Times New Roman" pitchFamily="18" charset="0"/>
              </a:rPr>
              <a:t>- Du fait de ces procédés de distillation, de chauffage, ... les abords immédiats des équipements des raffineries sont particulièrement exposés aux températures élevées et aux risques de brûlures thermiques par les vapeurs surchauffées, les produits chauds (coke de pétrole ...), les contacts avec les tuyauteries, les échangeurs de chaleur ...</a:t>
            </a:r>
            <a:br>
              <a:rPr lang="fr-FR" sz="7200" dirty="0" smtClean="0">
                <a:latin typeface="Times New Roman" pitchFamily="18" charset="0"/>
                <a:cs typeface="Times New Roman" pitchFamily="18" charset="0"/>
              </a:rPr>
            </a:br>
            <a:endParaRPr lang="fr-FR" sz="7200" dirty="0">
              <a:latin typeface="Times New Roman" pitchFamily="18" charset="0"/>
              <a:cs typeface="Times New Roman" pitchFamily="18" charset="0"/>
            </a:endParaRPr>
          </a:p>
        </p:txBody>
      </p:sp>
    </p:spTree>
  </p:cSld>
  <p:clrMapOvr>
    <a:masterClrMapping/>
  </p:clrMapOvr>
  <p:transition spd="med">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357166"/>
            <a:ext cx="8229600" cy="6357982"/>
          </a:xfrm>
          <a:solidFill>
            <a:schemeClr val="accent6">
              <a:lumMod val="60000"/>
              <a:lumOff val="40000"/>
            </a:schemeClr>
          </a:solidFill>
        </p:spPr>
        <p:txBody>
          <a:bodyPr>
            <a:normAutofit fontScale="25000" lnSpcReduction="20000"/>
          </a:bodyPr>
          <a:lstStyle/>
          <a:p>
            <a:pPr>
              <a:lnSpc>
                <a:spcPct val="170000"/>
              </a:lnSpc>
            </a:pPr>
            <a:r>
              <a:rPr lang="fr-FR" sz="6400" b="1" dirty="0" smtClean="0">
                <a:latin typeface="Times New Roman" pitchFamily="18" charset="0"/>
                <a:cs typeface="Times New Roman" pitchFamily="18" charset="0"/>
              </a:rPr>
              <a:t>Risques d’incendie et explosion</a:t>
            </a:r>
          </a:p>
          <a:p>
            <a:pPr algn="just">
              <a:lnSpc>
                <a:spcPct val="220000"/>
              </a:lnSpc>
              <a:buNone/>
            </a:pPr>
            <a:r>
              <a:rPr lang="fr-FR" dirty="0" smtClean="0">
                <a:latin typeface="Times New Roman" pitchFamily="18" charset="0"/>
                <a:cs typeface="Times New Roman" pitchFamily="18" charset="0"/>
              </a:rPr>
              <a:t>        </a:t>
            </a:r>
            <a:r>
              <a:rPr lang="fr-FR" sz="6400" dirty="0" smtClean="0">
                <a:latin typeface="Times New Roman" pitchFamily="18" charset="0"/>
                <a:cs typeface="Times New Roman" pitchFamily="18" charset="0"/>
              </a:rPr>
              <a:t>Les hydrocarbures sont très inflammables pour la plupart : les hydrocarbures gazeux et les vapeurs d’hydrocarbures émis par les hydrocarbures liquides peuvent aussi former avec l’air des mélanges explosifs, d’autant plus qu’ils ont tendance à accumuler les charges électrostatiques. Les étincelles dues à l'électricité statique (par exemple lors du transvasement de liquides peu conducteurs : hexane, toluène, xylène) peuvent suffire pour permettre l’inflammation. La plupart des hydrocarbures liquides dégagent à leur surface, avant même d'avoir atteint leur température d'ébullition, des vapeurs combustibles qui s'enflamment et/ou explosent au contact d'une source de chaleur importante (étincelle, flamme, surface brulante...)</a:t>
            </a:r>
            <a:endParaRPr lang="fr-FR" sz="6400" dirty="0">
              <a:latin typeface="Times New Roman" pitchFamily="18" charset="0"/>
              <a:cs typeface="Times New Roman" pitchFamily="18" charset="0"/>
            </a:endParaRPr>
          </a:p>
        </p:txBody>
      </p:sp>
    </p:spTree>
  </p:cSld>
  <p:clrMapOvr>
    <a:masterClrMapping/>
  </p:clrMapOvr>
  <p:transition spd="med">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sz="3600" b="1" dirty="0" smtClean="0">
                <a:latin typeface="Cooper Black" pitchFamily="18" charset="0"/>
              </a:rPr>
              <a:t>بعض الحوادث في مجال استخراج النفط</a:t>
            </a:r>
            <a:r>
              <a:rPr lang="ar-DZ" b="1" dirty="0" smtClean="0">
                <a:latin typeface="Cooper Black" pitchFamily="18" charset="0"/>
              </a:rPr>
              <a:t> </a:t>
            </a:r>
            <a:endParaRPr lang="fr-FR" b="1" dirty="0">
              <a:latin typeface="Cooper Black" pitchFamily="18" charset="0"/>
            </a:endParaRPr>
          </a:p>
        </p:txBody>
      </p:sp>
      <p:sp>
        <p:nvSpPr>
          <p:cNvPr id="3" name="Espace réservé du contenu 2"/>
          <p:cNvSpPr>
            <a:spLocks noGrp="1"/>
          </p:cNvSpPr>
          <p:nvPr>
            <p:ph idx="1"/>
          </p:nvPr>
        </p:nvSpPr>
        <p:spPr>
          <a:xfrm>
            <a:off x="0" y="1643050"/>
            <a:ext cx="9001156" cy="5214950"/>
          </a:xfrm>
          <a:solidFill>
            <a:schemeClr val="bg2">
              <a:lumMod val="90000"/>
            </a:schemeClr>
          </a:solidFill>
        </p:spPr>
        <p:txBody>
          <a:bodyPr>
            <a:noAutofit/>
          </a:bodyPr>
          <a:lstStyle/>
          <a:p>
            <a:pPr algn="r"/>
            <a:r>
              <a:rPr lang="ar-DZ" sz="2000" b="1" dirty="0" smtClean="0">
                <a:latin typeface="Cooper Black" pitchFamily="18" charset="0"/>
              </a:rPr>
              <a:t>منصة الحفر </a:t>
            </a:r>
            <a:r>
              <a:rPr lang="ar-DZ" sz="2000" b="1" dirty="0" err="1" smtClean="0">
                <a:latin typeface="Cooper Black" pitchFamily="18" charset="0"/>
              </a:rPr>
              <a:t>البحرى</a:t>
            </a:r>
            <a:r>
              <a:rPr lang="ar-DZ" sz="2000" b="1" dirty="0" smtClean="0">
                <a:latin typeface="Cooper Black" pitchFamily="18" charset="0"/>
              </a:rPr>
              <a:t> </a:t>
            </a:r>
            <a:r>
              <a:rPr lang="ar-DZ" sz="2000" b="1" dirty="0" err="1" smtClean="0">
                <a:latin typeface="Cooper Black" pitchFamily="18" charset="0"/>
              </a:rPr>
              <a:t>إنشوفا</a:t>
            </a:r>
            <a:r>
              <a:rPr lang="ar-DZ" sz="2000" b="1" dirty="0" smtClean="0">
                <a:latin typeface="Cooper Black" pitchFamily="18" charset="0"/>
              </a:rPr>
              <a:t> سنترال</a:t>
            </a:r>
            <a:r>
              <a:rPr lang="fr-FR" sz="2000" b="1" dirty="0" err="1" smtClean="0">
                <a:latin typeface="Cooper Black" pitchFamily="18" charset="0"/>
              </a:rPr>
              <a:t>Enchova</a:t>
            </a:r>
            <a:r>
              <a:rPr lang="fr-FR" sz="2000" b="1" dirty="0" smtClean="0">
                <a:latin typeface="Cooper Black" pitchFamily="18" charset="0"/>
              </a:rPr>
              <a:t> Central</a:t>
            </a:r>
            <a:r>
              <a:rPr lang="ar-DZ" sz="2000" b="1" dirty="0" smtClean="0">
                <a:latin typeface="Cooper Black" pitchFamily="18" charset="0"/>
              </a:rPr>
              <a:t>1-</a:t>
            </a:r>
            <a:r>
              <a:rPr lang="fr-FR" sz="2000" b="1" dirty="0" smtClean="0">
                <a:latin typeface="Cooper Black" pitchFamily="18" charset="0"/>
              </a:rPr>
              <a:t/>
            </a:r>
            <a:br>
              <a:rPr lang="fr-FR" sz="2000" b="1" dirty="0" smtClean="0">
                <a:latin typeface="Cooper Black" pitchFamily="18" charset="0"/>
              </a:rPr>
            </a:br>
            <a:r>
              <a:rPr lang="ar-DZ" sz="2000" b="1" dirty="0" smtClean="0">
                <a:latin typeface="Cooper Black" pitchFamily="18" charset="0"/>
              </a:rPr>
              <a:t> الحفار : منصة الحفر والإنتاج </a:t>
            </a:r>
            <a:r>
              <a:rPr lang="ar-DZ" sz="2000" b="1" dirty="0" err="1" smtClean="0">
                <a:latin typeface="Cooper Black" pitchFamily="18" charset="0"/>
              </a:rPr>
              <a:t>البحرى</a:t>
            </a:r>
            <a:r>
              <a:rPr lang="ar-DZ" sz="2000" b="1" dirty="0" smtClean="0">
                <a:latin typeface="Cooper Black" pitchFamily="18" charset="0"/>
              </a:rPr>
              <a:t> </a:t>
            </a:r>
            <a:r>
              <a:rPr lang="fr-FR" sz="2000" b="1" dirty="0" err="1" smtClean="0">
                <a:latin typeface="Cooper Black" pitchFamily="18" charset="0"/>
              </a:rPr>
              <a:t>Enchova</a:t>
            </a:r>
            <a:r>
              <a:rPr lang="fr-FR" sz="2000" b="1" dirty="0" smtClean="0">
                <a:latin typeface="Cooper Black" pitchFamily="18" charset="0"/>
              </a:rPr>
              <a:t> Central</a:t>
            </a:r>
            <a:br>
              <a:rPr lang="fr-FR" sz="2000" b="1" dirty="0" smtClean="0">
                <a:latin typeface="Cooper Black" pitchFamily="18" charset="0"/>
              </a:rPr>
            </a:br>
            <a:r>
              <a:rPr lang="ar-DZ" sz="2000" b="1" dirty="0" smtClean="0">
                <a:latin typeface="Cooper Black" pitchFamily="18" charset="0"/>
              </a:rPr>
              <a:t>موقع </a:t>
            </a:r>
            <a:r>
              <a:rPr lang="ar-DZ" sz="2000" b="1" dirty="0" err="1" smtClean="0">
                <a:latin typeface="Cooper Black" pitchFamily="18" charset="0"/>
              </a:rPr>
              <a:t>الحالدث</a:t>
            </a:r>
            <a:r>
              <a:rPr lang="ar-DZ" sz="2000" b="1" dirty="0" smtClean="0">
                <a:latin typeface="Cooper Black" pitchFamily="18" charset="0"/>
              </a:rPr>
              <a:t>: حقل </a:t>
            </a:r>
            <a:r>
              <a:rPr lang="ar-DZ" sz="2000" b="1" dirty="0" err="1" smtClean="0">
                <a:latin typeface="Cooper Black" pitchFamily="18" charset="0"/>
              </a:rPr>
              <a:t>إنشوفا</a:t>
            </a:r>
            <a:r>
              <a:rPr lang="ar-DZ" sz="2000" b="1" dirty="0" smtClean="0">
                <a:latin typeface="Cooper Black" pitchFamily="18" charset="0"/>
              </a:rPr>
              <a:t> - البرازيل</a:t>
            </a:r>
            <a:br>
              <a:rPr lang="ar-DZ" sz="2000" b="1" dirty="0" smtClean="0">
                <a:latin typeface="Cooper Black" pitchFamily="18" charset="0"/>
              </a:rPr>
            </a:br>
            <a:r>
              <a:rPr lang="ar-DZ" sz="2000" b="1" dirty="0" smtClean="0">
                <a:latin typeface="Cooper Black" pitchFamily="18" charset="0"/>
              </a:rPr>
              <a:t>تاريخ الحادث:24 أبريل 1988</a:t>
            </a:r>
            <a:br>
              <a:rPr lang="ar-DZ" sz="2000" b="1" dirty="0" smtClean="0">
                <a:latin typeface="Cooper Black" pitchFamily="18" charset="0"/>
              </a:rPr>
            </a:br>
            <a:r>
              <a:rPr lang="ar-DZ" sz="2000" b="1" dirty="0" smtClean="0">
                <a:latin typeface="Cooper Black" pitchFamily="18" charset="0"/>
              </a:rPr>
              <a:t>اسم الشركة : شركة </a:t>
            </a:r>
            <a:r>
              <a:rPr lang="ar-DZ" sz="2000" b="1" dirty="0" err="1" smtClean="0">
                <a:latin typeface="Cooper Black" pitchFamily="18" charset="0"/>
              </a:rPr>
              <a:t>بتروبراس</a:t>
            </a:r>
            <a:r>
              <a:rPr lang="ar-DZ" sz="2000" b="1" dirty="0" smtClean="0">
                <a:latin typeface="Cooper Black" pitchFamily="18" charset="0"/>
              </a:rPr>
              <a:t> </a:t>
            </a:r>
            <a:r>
              <a:rPr lang="fr-FR" sz="2000" b="1" dirty="0" err="1" smtClean="0">
                <a:latin typeface="Cooper Black" pitchFamily="18" charset="0"/>
              </a:rPr>
              <a:t>Petrobras</a:t>
            </a:r>
            <a:r>
              <a:rPr lang="fr-FR" sz="2000" b="1" dirty="0" smtClean="0">
                <a:latin typeface="Cooper Black" pitchFamily="18" charset="0"/>
              </a:rPr>
              <a:t/>
            </a:r>
            <a:br>
              <a:rPr lang="fr-FR" sz="2000" b="1" dirty="0" smtClean="0">
                <a:latin typeface="Cooper Black" pitchFamily="18" charset="0"/>
              </a:rPr>
            </a:br>
            <a:r>
              <a:rPr lang="fr-FR" sz="2000" b="1" dirty="0" smtClean="0">
                <a:latin typeface="Cooper Black" pitchFamily="18" charset="0"/>
              </a:rPr>
              <a:t/>
            </a:r>
            <a:br>
              <a:rPr lang="fr-FR" sz="2000" b="1" dirty="0" smtClean="0">
                <a:latin typeface="Cooper Black" pitchFamily="18" charset="0"/>
              </a:rPr>
            </a:br>
            <a:r>
              <a:rPr lang="ar-DZ" sz="2000" b="1" dirty="0" smtClean="0">
                <a:latin typeface="Cooper Black" pitchFamily="18" charset="0"/>
              </a:rPr>
              <a:t>يقع الرصيف </a:t>
            </a:r>
            <a:r>
              <a:rPr lang="ar-DZ" sz="2000" b="1" dirty="0" err="1" smtClean="0">
                <a:latin typeface="Cooper Black" pitchFamily="18" charset="0"/>
              </a:rPr>
              <a:t>البحرى</a:t>
            </a:r>
            <a:r>
              <a:rPr lang="ar-DZ" sz="2000" b="1" dirty="0" smtClean="0">
                <a:latin typeface="Cooper Black" pitchFamily="18" charset="0"/>
              </a:rPr>
              <a:t> بالقرب من </a:t>
            </a:r>
            <a:r>
              <a:rPr lang="ar-DZ" sz="2000" b="1" dirty="0" err="1" smtClean="0">
                <a:latin typeface="Cooper Black" pitchFamily="18" charset="0"/>
              </a:rPr>
              <a:t>ريو</a:t>
            </a:r>
            <a:r>
              <a:rPr lang="ar-DZ" sz="2000" b="1" dirty="0" smtClean="0">
                <a:latin typeface="Cooper Black" pitchFamily="18" charset="0"/>
              </a:rPr>
              <a:t> </a:t>
            </a:r>
            <a:r>
              <a:rPr lang="ar-DZ" sz="2000" b="1" dirty="0" err="1" smtClean="0">
                <a:latin typeface="Cooper Black" pitchFamily="18" charset="0"/>
              </a:rPr>
              <a:t>ديجانيرو</a:t>
            </a:r>
            <a:r>
              <a:rPr lang="ar-DZ" sz="2000" b="1" dirty="0" smtClean="0">
                <a:latin typeface="Cooper Black" pitchFamily="18" charset="0"/>
              </a:rPr>
              <a:t> بالبرازيل . تعرض الرصيف لحادثين متتالين الأول </a:t>
            </a:r>
            <a:r>
              <a:rPr lang="ar-DZ" sz="2000" b="1" dirty="0" err="1" smtClean="0">
                <a:latin typeface="Cooper Black" pitchFamily="18" charset="0"/>
              </a:rPr>
              <a:t>فى</a:t>
            </a:r>
            <a:r>
              <a:rPr lang="ar-DZ" sz="2000" b="1" dirty="0" smtClean="0">
                <a:latin typeface="Cooper Black" pitchFamily="18" charset="0"/>
              </a:rPr>
              <a:t> العام1984 نتيجة فشل </a:t>
            </a:r>
            <a:r>
              <a:rPr lang="ar-DZ" sz="2000" b="1" dirty="0" err="1" smtClean="0">
                <a:latin typeface="Cooper Black" pitchFamily="18" charset="0"/>
              </a:rPr>
              <a:t>السيطره</a:t>
            </a:r>
            <a:r>
              <a:rPr lang="ar-DZ" sz="2000" b="1" dirty="0" smtClean="0">
                <a:latin typeface="Cooper Black" pitchFamily="18" charset="0"/>
              </a:rPr>
              <a:t> على أحد الآبار وأدى إلى حريق محدود تمت </a:t>
            </a:r>
            <a:r>
              <a:rPr lang="ar-DZ" sz="2000" b="1" dirty="0" err="1" smtClean="0">
                <a:latin typeface="Cooper Black" pitchFamily="18" charset="0"/>
              </a:rPr>
              <a:t>السيطره</a:t>
            </a:r>
            <a:r>
              <a:rPr lang="ar-DZ" sz="2000" b="1" dirty="0" smtClean="0">
                <a:latin typeface="Cooper Black" pitchFamily="18" charset="0"/>
              </a:rPr>
              <a:t> علية إلا أنه توفى 37 شخص بعد </a:t>
            </a:r>
            <a:r>
              <a:rPr lang="ar-DZ" sz="2000" b="1" dirty="0" err="1" smtClean="0">
                <a:latin typeface="Cooper Black" pitchFamily="18" charset="0"/>
              </a:rPr>
              <a:t>إنزلق</a:t>
            </a:r>
            <a:r>
              <a:rPr lang="ar-DZ" sz="2000" b="1" dirty="0" smtClean="0">
                <a:latin typeface="Cooper Black" pitchFamily="18" charset="0"/>
              </a:rPr>
              <a:t> بهم طوف </a:t>
            </a:r>
            <a:r>
              <a:rPr lang="ar-DZ" sz="2000" b="1" dirty="0" err="1" smtClean="0">
                <a:latin typeface="Cooper Black" pitchFamily="18" charset="0"/>
              </a:rPr>
              <a:t>النجاه</a:t>
            </a:r>
            <a:r>
              <a:rPr lang="ar-DZ" sz="2000" b="1" dirty="0" smtClean="0">
                <a:latin typeface="Cooper Black" pitchFamily="18" charset="0"/>
              </a:rPr>
              <a:t> </a:t>
            </a:r>
            <a:r>
              <a:rPr lang="ar-DZ" sz="2000" b="1" dirty="0" err="1" smtClean="0">
                <a:latin typeface="Cooper Black" pitchFamily="18" charset="0"/>
              </a:rPr>
              <a:t>فى</a:t>
            </a:r>
            <a:r>
              <a:rPr lang="ar-DZ" sz="2000" b="1" dirty="0" smtClean="0">
                <a:latin typeface="Cooper Black" pitchFamily="18" charset="0"/>
              </a:rPr>
              <a:t> المياه على عمق 20 متر</a:t>
            </a:r>
            <a:br>
              <a:rPr lang="ar-DZ" sz="2000" b="1" dirty="0" smtClean="0">
                <a:latin typeface="Cooper Black" pitchFamily="18" charset="0"/>
              </a:rPr>
            </a:br>
            <a:r>
              <a:rPr lang="ar-DZ" sz="2000" b="1" dirty="0" smtClean="0">
                <a:latin typeface="Cooper Black" pitchFamily="18" charset="0"/>
              </a:rPr>
              <a:t>أما </a:t>
            </a:r>
            <a:r>
              <a:rPr lang="ar-DZ" sz="2000" b="1" dirty="0" err="1" smtClean="0">
                <a:latin typeface="Cooper Black" pitchFamily="18" charset="0"/>
              </a:rPr>
              <a:t>الحادثه</a:t>
            </a:r>
            <a:r>
              <a:rPr lang="ar-DZ" sz="2000" b="1" dirty="0" smtClean="0">
                <a:latin typeface="Cooper Black" pitchFamily="18" charset="0"/>
              </a:rPr>
              <a:t> </a:t>
            </a:r>
            <a:r>
              <a:rPr lang="ar-DZ" sz="2000" b="1" dirty="0" err="1" smtClean="0">
                <a:latin typeface="Cooper Black" pitchFamily="18" charset="0"/>
              </a:rPr>
              <a:t>الثانيه</a:t>
            </a:r>
            <a:r>
              <a:rPr lang="ar-DZ" sz="2000" b="1" dirty="0" smtClean="0">
                <a:latin typeface="Cooper Black" pitchFamily="18" charset="0"/>
              </a:rPr>
              <a:t> فكانت </a:t>
            </a:r>
            <a:r>
              <a:rPr lang="ar-DZ" sz="2000" b="1" dirty="0" err="1" smtClean="0">
                <a:latin typeface="Cooper Black" pitchFamily="18" charset="0"/>
              </a:rPr>
              <a:t>فى</a:t>
            </a:r>
            <a:r>
              <a:rPr lang="ar-DZ" sz="2000" b="1" dirty="0" smtClean="0">
                <a:latin typeface="Cooper Black" pitchFamily="18" charset="0"/>
              </a:rPr>
              <a:t> أبريل 1988 عند عمل إصلاح لأحد الآبار </a:t>
            </a:r>
            <a:r>
              <a:rPr lang="ar-DZ" sz="2000" b="1" dirty="0" err="1" smtClean="0">
                <a:latin typeface="Cooper Black" pitchFamily="18" charset="0"/>
              </a:rPr>
              <a:t>الذى</a:t>
            </a:r>
            <a:r>
              <a:rPr lang="ar-DZ" sz="2000" b="1" dirty="0" smtClean="0">
                <a:latin typeface="Cooper Black" pitchFamily="18" charset="0"/>
              </a:rPr>
              <a:t> تحول من إنتاج النفط إلى الغاز حيث بدأت الغازات بالهروب من البئر وفشلت كل المحاولات </a:t>
            </a:r>
            <a:r>
              <a:rPr lang="ar-DZ" sz="2000" b="1" dirty="0" err="1" smtClean="0">
                <a:latin typeface="Cooper Black" pitchFamily="18" charset="0"/>
              </a:rPr>
              <a:t>فى</a:t>
            </a:r>
            <a:r>
              <a:rPr lang="ar-DZ" sz="2000" b="1" dirty="0" smtClean="0">
                <a:latin typeface="Cooper Black" pitchFamily="18" charset="0"/>
              </a:rPr>
              <a:t> السيطرة عليها بعد تعطل مانع </a:t>
            </a:r>
            <a:r>
              <a:rPr lang="ar-DZ" sz="2000" b="1" dirty="0" err="1" smtClean="0">
                <a:latin typeface="Cooper Black" pitchFamily="18" charset="0"/>
              </a:rPr>
              <a:t>الإنفجار</a:t>
            </a:r>
            <a:r>
              <a:rPr lang="ar-DZ" sz="2000" b="1" dirty="0" smtClean="0">
                <a:latin typeface="Cooper Black" pitchFamily="18" charset="0"/>
              </a:rPr>
              <a:t> عن العمل.</a:t>
            </a:r>
            <a:br>
              <a:rPr lang="ar-DZ" sz="2000" b="1" dirty="0" smtClean="0">
                <a:latin typeface="Cooper Black" pitchFamily="18" charset="0"/>
              </a:rPr>
            </a:br>
            <a:r>
              <a:rPr lang="ar-DZ" sz="2000" b="1" dirty="0" smtClean="0">
                <a:latin typeface="Cooper Black" pitchFamily="18" charset="0"/>
              </a:rPr>
              <a:t>أجبرت الغازات الخارجة بشده أنابيب الحفر على الخروج من فوهة البئر </a:t>
            </a:r>
            <a:r>
              <a:rPr lang="ar-DZ" sz="2000" b="1" dirty="0" err="1" smtClean="0">
                <a:latin typeface="Cooper Black" pitchFamily="18" charset="0"/>
              </a:rPr>
              <a:t>والإصطدام</a:t>
            </a:r>
            <a:r>
              <a:rPr lang="ar-DZ" sz="2000" b="1" dirty="0" smtClean="0">
                <a:latin typeface="Cooper Black" pitchFamily="18" charset="0"/>
              </a:rPr>
              <a:t> ببرج الحفر مما أدى إلى حدوث شرارات أشعلت الغاز المتصاعد,و </a:t>
            </a:r>
            <a:r>
              <a:rPr lang="ar-DZ" sz="2000" b="1" dirty="0" err="1" smtClean="0">
                <a:latin typeface="Cooper Black" pitchFamily="18" charset="0"/>
              </a:rPr>
              <a:t>فى</a:t>
            </a:r>
            <a:r>
              <a:rPr lang="ar-DZ" sz="2000" b="1" dirty="0" smtClean="0">
                <a:latin typeface="Cooper Black" pitchFamily="18" charset="0"/>
              </a:rPr>
              <a:t> غضون دقائق شمل الحريق كل أجزاء الرصيف.</a:t>
            </a:r>
            <a:br>
              <a:rPr lang="ar-DZ" sz="2000" b="1" dirty="0" smtClean="0">
                <a:latin typeface="Cooper Black" pitchFamily="18" charset="0"/>
              </a:rPr>
            </a:br>
            <a:endParaRPr lang="fr-FR" sz="2000" b="1" dirty="0">
              <a:latin typeface="Cooper Black" pitchFamily="18" charset="0"/>
            </a:endParaRPr>
          </a:p>
        </p:txBody>
      </p:sp>
    </p:spTree>
  </p:cSld>
  <p:clrMapOvr>
    <a:masterClrMapping/>
  </p:clrMapOvr>
  <p:transition spd="med">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السلامة في عمليات الحفر وحقول البترول - عرض تقديمي شامل 760960380_7f22284f41_o"/>
          <p:cNvPicPr>
            <a:picLocks noChangeAspect="1" noChangeArrowheads="1"/>
          </p:cNvPicPr>
          <p:nvPr/>
        </p:nvPicPr>
        <p:blipFill>
          <a:blip r:embed="rId2"/>
          <a:srcRect/>
          <a:stretch>
            <a:fillRect/>
          </a:stretch>
        </p:blipFill>
        <p:spPr bwMode="auto">
          <a:xfrm>
            <a:off x="0" y="357166"/>
            <a:ext cx="9144000" cy="6500834"/>
          </a:xfrm>
          <a:prstGeom prst="rect">
            <a:avLst/>
          </a:prstGeom>
          <a:noFill/>
        </p:spPr>
      </p:pic>
    </p:spTree>
  </p:cSld>
  <p:clrMapOvr>
    <a:masterClrMapping/>
  </p:clrMapOvr>
  <p:transition spd="med">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2852"/>
            <a:ext cx="9001156" cy="6093976"/>
          </a:xfrm>
          <a:prstGeom prst="rect">
            <a:avLst/>
          </a:prstGeom>
          <a:solidFill>
            <a:schemeClr val="bg2">
              <a:lumMod val="75000"/>
            </a:schemeClr>
          </a:solidFill>
        </p:spPr>
        <p:txBody>
          <a:bodyPr wrap="square">
            <a:spAutoFit/>
          </a:bodyPr>
          <a:lstStyle/>
          <a:p>
            <a:pPr algn="r">
              <a:lnSpc>
                <a:spcPct val="150000"/>
              </a:lnSpc>
            </a:pPr>
            <a:r>
              <a:rPr lang="ar-DZ" sz="2000" b="1" dirty="0" smtClean="0"/>
              <a:t>شركة الحفر العربية (عرب </a:t>
            </a:r>
            <a:r>
              <a:rPr lang="ar-DZ" sz="2000" b="1" dirty="0" err="1" smtClean="0"/>
              <a:t>دريل</a:t>
            </a:r>
            <a:r>
              <a:rPr lang="ar-DZ" sz="2000" b="1" dirty="0" smtClean="0"/>
              <a:t> 19) ذاتية الرفع</a:t>
            </a:r>
            <a:br>
              <a:rPr lang="ar-DZ" sz="2000" b="1" dirty="0" smtClean="0"/>
            </a:br>
            <a:r>
              <a:rPr lang="ar-DZ" sz="2000" b="1" dirty="0" smtClean="0"/>
              <a:t>موقع الحادث: حقل </a:t>
            </a:r>
            <a:r>
              <a:rPr lang="ar-DZ" sz="2000" b="1" dirty="0" err="1" smtClean="0"/>
              <a:t>الخفاجى</a:t>
            </a:r>
            <a:r>
              <a:rPr lang="ar-DZ" sz="2000" b="1" dirty="0" smtClean="0"/>
              <a:t> </a:t>
            </a:r>
            <a:r>
              <a:rPr lang="ar-DZ" sz="2000" b="1" dirty="0" err="1" smtClean="0"/>
              <a:t>البحرى</a:t>
            </a:r>
            <a:r>
              <a:rPr lang="ar-DZ" sz="2000" b="1" dirty="0" smtClean="0"/>
              <a:t> السعودية</a:t>
            </a:r>
            <a:br>
              <a:rPr lang="ar-DZ" sz="2000" b="1" dirty="0" smtClean="0"/>
            </a:br>
            <a:r>
              <a:rPr lang="ar-DZ" sz="2000" b="1" dirty="0" smtClean="0"/>
              <a:t>تاريخ الحادث: 30 سبتمبر 2002</a:t>
            </a:r>
            <a:br>
              <a:rPr lang="ar-DZ" sz="2000" b="1" dirty="0" smtClean="0"/>
            </a:br>
            <a:r>
              <a:rPr lang="ar-DZ" sz="2000" b="1" dirty="0" smtClean="0"/>
              <a:t>اسم العميل : </a:t>
            </a:r>
            <a:r>
              <a:rPr lang="ar-DZ" sz="2000" b="1" dirty="0" err="1" smtClean="0"/>
              <a:t>أرامكو</a:t>
            </a:r>
            <a:r>
              <a:rPr lang="ar-DZ" sz="2000" b="1" dirty="0" smtClean="0"/>
              <a:t/>
            </a:r>
            <a:br>
              <a:rPr lang="ar-DZ" sz="2000" b="1" dirty="0" smtClean="0"/>
            </a:br>
            <a:r>
              <a:rPr lang="ar-DZ" sz="2000" b="1" dirty="0" smtClean="0"/>
              <a:t/>
            </a:r>
            <a:br>
              <a:rPr lang="ar-DZ" sz="2000" b="1" dirty="0" smtClean="0"/>
            </a:br>
            <a:r>
              <a:rPr lang="ar-DZ" sz="2000" b="1" dirty="0" smtClean="0"/>
              <a:t>تم بناء هذا الحفار </a:t>
            </a:r>
            <a:r>
              <a:rPr lang="ar-DZ" sz="2000" b="1" dirty="0" err="1" smtClean="0"/>
              <a:t>فى</a:t>
            </a:r>
            <a:r>
              <a:rPr lang="ar-DZ" sz="2000" b="1" dirty="0" smtClean="0"/>
              <a:t> عام 1983 </a:t>
            </a:r>
            <a:r>
              <a:rPr lang="ar-DZ" sz="2000" b="1" dirty="0" err="1" smtClean="0"/>
              <a:t>فى</a:t>
            </a:r>
            <a:r>
              <a:rPr lang="ar-DZ" sz="2000" b="1" dirty="0" smtClean="0"/>
              <a:t> سنغافورة عن طريق </a:t>
            </a:r>
            <a:r>
              <a:rPr lang="ar-DZ" sz="2000" b="1" dirty="0" err="1" smtClean="0"/>
              <a:t>يارد</a:t>
            </a:r>
            <a:r>
              <a:rPr lang="ar-DZ" sz="2000" b="1" dirty="0" smtClean="0"/>
              <a:t> لبناء السفن التابع لشركة(</a:t>
            </a:r>
            <a:r>
              <a:rPr lang="ar-DZ" sz="2000" b="1" dirty="0" err="1" smtClean="0"/>
              <a:t>برومت</a:t>
            </a:r>
            <a:r>
              <a:rPr lang="ar-DZ" sz="2000" b="1" dirty="0" smtClean="0"/>
              <a:t> ) وتم نقل ملكيته </a:t>
            </a:r>
            <a:r>
              <a:rPr lang="ar-DZ" sz="2000" b="1" dirty="0" err="1" smtClean="0"/>
              <a:t>الى</a:t>
            </a:r>
            <a:r>
              <a:rPr lang="ar-DZ" sz="2000" b="1" dirty="0" smtClean="0"/>
              <a:t> </a:t>
            </a:r>
            <a:r>
              <a:rPr lang="ar-DZ" sz="2000" b="1" dirty="0" err="1" smtClean="0"/>
              <a:t>الشركه</a:t>
            </a:r>
            <a:r>
              <a:rPr lang="ar-DZ" sz="2000" b="1" dirty="0" smtClean="0"/>
              <a:t> العربية للحفر (تابعة لشركة </a:t>
            </a:r>
            <a:r>
              <a:rPr lang="ar-DZ" sz="2000" b="1" dirty="0" err="1" smtClean="0"/>
              <a:t>شلمبيرجير</a:t>
            </a:r>
            <a:r>
              <a:rPr lang="ar-DZ" sz="2000" b="1" dirty="0" smtClean="0"/>
              <a:t>) . تعاقدت الشركة على الحفر </a:t>
            </a:r>
            <a:r>
              <a:rPr lang="ar-DZ" sz="2000" b="1" dirty="0" err="1" smtClean="0"/>
              <a:t>فى</a:t>
            </a:r>
            <a:r>
              <a:rPr lang="ar-DZ" sz="2000" b="1" dirty="0" smtClean="0"/>
              <a:t> حقل </a:t>
            </a:r>
            <a:r>
              <a:rPr lang="ar-DZ" sz="2000" b="1" dirty="0" err="1" smtClean="0"/>
              <a:t>الخفاجى</a:t>
            </a:r>
            <a:r>
              <a:rPr lang="ar-DZ" sz="2000" b="1" dirty="0" smtClean="0"/>
              <a:t> البحري مع شركة </a:t>
            </a:r>
            <a:r>
              <a:rPr lang="ar-DZ" sz="2000" b="1" dirty="0" err="1" smtClean="0"/>
              <a:t>ارامكو</a:t>
            </a:r>
            <a:r>
              <a:rPr lang="ar-DZ" sz="2000" b="1" dirty="0" smtClean="0"/>
              <a:t> السعودية.</a:t>
            </a:r>
            <a:br>
              <a:rPr lang="ar-DZ" sz="2000" b="1" dirty="0" smtClean="0"/>
            </a:br>
            <a:r>
              <a:rPr lang="ar-DZ" sz="2000" b="1" dirty="0" smtClean="0"/>
              <a:t>كانت الحفارة تعمل على احد الأرصفة البحرية وبعد انتهاء الحفر تم الاستعداد لعملية قطر الحفارة وعند بداية شد الحفارة عن طريق سفن القطر انهارت الحفارة على الرصيف البحري.!</a:t>
            </a:r>
            <a:br>
              <a:rPr lang="ar-DZ" sz="2000" b="1" dirty="0" smtClean="0"/>
            </a:br>
            <a:r>
              <a:rPr lang="ar-DZ" sz="2000" b="1" dirty="0" smtClean="0"/>
              <a:t>التفاصيل مازالت غير معروفة غبر </a:t>
            </a:r>
            <a:r>
              <a:rPr lang="ar-DZ" sz="2000" b="1" dirty="0" err="1" smtClean="0"/>
              <a:t>ان</a:t>
            </a:r>
            <a:r>
              <a:rPr lang="ar-DZ" sz="2000" b="1" dirty="0" smtClean="0"/>
              <a:t> المرجح هو </a:t>
            </a:r>
            <a:r>
              <a:rPr lang="ar-DZ" sz="2000" b="1" dirty="0" err="1" smtClean="0"/>
              <a:t>ان</a:t>
            </a:r>
            <a:r>
              <a:rPr lang="ar-DZ" sz="2000" b="1" dirty="0" smtClean="0"/>
              <a:t> احد أرجل الحفارة كانت متعلقة بالأرض أثناء الشد مما أدى إلى انبعاجها وانهياريها فوق رصيف الإنتاج مسببة حريق أدى إلى غرق الحفارة والرصيف البحري.</a:t>
            </a:r>
            <a:br>
              <a:rPr lang="ar-DZ" sz="2000" b="1" dirty="0" smtClean="0"/>
            </a:br>
            <a:endParaRPr lang="fr-FR" sz="2000" b="1" dirty="0"/>
          </a:p>
        </p:txBody>
      </p:sp>
    </p:spTree>
  </p:cSld>
  <p:clrMapOvr>
    <a:masterClrMapping/>
  </p:clrMapOvr>
  <p:transition spd="med">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السلامة في عمليات الحفر وحقول البترول - عرض تقديمي شامل 753937948_3928e8ca72_o"/>
          <p:cNvPicPr>
            <a:picLocks noChangeAspect="1" noChangeArrowheads="1"/>
          </p:cNvPicPr>
          <p:nvPr/>
        </p:nvPicPr>
        <p:blipFill>
          <a:blip r:embed="rId2"/>
          <a:srcRect/>
          <a:stretch>
            <a:fillRect/>
          </a:stretch>
        </p:blipFill>
        <p:spPr bwMode="auto">
          <a:xfrm>
            <a:off x="5429256" y="-1785974"/>
            <a:ext cx="3714744" cy="8643974"/>
          </a:xfrm>
          <a:prstGeom prst="rect">
            <a:avLst/>
          </a:prstGeom>
          <a:noFill/>
        </p:spPr>
      </p:pic>
      <p:pic>
        <p:nvPicPr>
          <p:cNvPr id="22532" name="Picture 4" descr="السلامة في عمليات الحفر وحقول البترول - عرض تقديمي شامل 753937960_1e7ee99fab_o"/>
          <p:cNvPicPr>
            <a:picLocks noChangeAspect="1" noChangeArrowheads="1"/>
          </p:cNvPicPr>
          <p:nvPr/>
        </p:nvPicPr>
        <p:blipFill>
          <a:blip r:embed="rId3"/>
          <a:srcRect/>
          <a:stretch>
            <a:fillRect/>
          </a:stretch>
        </p:blipFill>
        <p:spPr bwMode="auto">
          <a:xfrm>
            <a:off x="155575" y="-1881188"/>
            <a:ext cx="5238750" cy="8739188"/>
          </a:xfrm>
          <a:prstGeom prst="rect">
            <a:avLst/>
          </a:prstGeom>
          <a:noFill/>
        </p:spPr>
      </p:pic>
    </p:spTree>
  </p:cSld>
  <p:clrMapOvr>
    <a:masterClrMapping/>
  </p:clrMapOvr>
  <p:transition spd="med">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C000"/>
          </a:solidFill>
        </p:spPr>
        <p:txBody>
          <a:bodyPr/>
          <a:lstStyle/>
          <a:p>
            <a:r>
              <a:rPr lang="fr-FR" smtClean="0">
                <a:latin typeface="Cooper Black" pitchFamily="18" charset="0"/>
              </a:rPr>
              <a:t>VIII-SALAIRE</a:t>
            </a:r>
            <a:endParaRPr lang="fr-FR" dirty="0">
              <a:latin typeface="Cooper Black" pitchFamily="18" charset="0"/>
            </a:endParaRPr>
          </a:p>
        </p:txBody>
      </p:sp>
      <p:sp>
        <p:nvSpPr>
          <p:cNvPr id="3" name="Espace réservé du contenu 2"/>
          <p:cNvSpPr>
            <a:spLocks noGrp="1"/>
          </p:cNvSpPr>
          <p:nvPr>
            <p:ph idx="1"/>
          </p:nvPr>
        </p:nvSpPr>
        <p:spPr>
          <a:solidFill>
            <a:schemeClr val="accent2">
              <a:lumMod val="60000"/>
              <a:lumOff val="40000"/>
            </a:schemeClr>
          </a:solidFill>
        </p:spPr>
        <p:txBody>
          <a:bodyPr>
            <a:normAutofit fontScale="85000" lnSpcReduction="20000"/>
          </a:bodyPr>
          <a:lstStyle/>
          <a:p>
            <a:pPr algn="just">
              <a:lnSpc>
                <a:spcPct val="150000"/>
              </a:lnSpc>
              <a:buNone/>
            </a:pPr>
            <a:r>
              <a:rPr lang="fr-FR" dirty="0" smtClean="0">
                <a:latin typeface="Times New Roman" pitchFamily="18" charset="0"/>
                <a:cs typeface="Times New Roman" pitchFamily="18" charset="0"/>
              </a:rPr>
              <a:t>   Le salaire varie en fonction de l'emploi occupé, de l'ancienneté et de la rentabilité de chaque travailleur. Les salaires des ouvriers de </a:t>
            </a:r>
            <a:r>
              <a:rPr lang="fr-FR" dirty="0" err="1" smtClean="0">
                <a:latin typeface="Times New Roman" pitchFamily="18" charset="0"/>
                <a:cs typeface="Times New Roman" pitchFamily="18" charset="0"/>
              </a:rPr>
              <a:t>Sonatrach</a:t>
            </a:r>
            <a:r>
              <a:rPr lang="fr-FR" dirty="0" smtClean="0">
                <a:latin typeface="Times New Roman" pitchFamily="18" charset="0"/>
                <a:cs typeface="Times New Roman" pitchFamily="18" charset="0"/>
              </a:rPr>
              <a:t> dans les champs pétroliers commencent à 90000 dinars (782 dollars) par mois pour les ouvriers des machines, les chauffeurs de camion et les voitures, et jusqu'à 500000 dinars (4347 dollars) pour un responsable de terrain ou un sous-directeur de l'extraction pétrolière.</a:t>
            </a:r>
            <a:endParaRPr lang="fr-FR" dirty="0">
              <a:latin typeface="Times New Roman" pitchFamily="18" charset="0"/>
              <a:cs typeface="Times New Roman" pitchFamily="18" charset="0"/>
            </a:endParaRPr>
          </a:p>
        </p:txBody>
      </p:sp>
    </p:spTree>
  </p:cSld>
  <p:clrMapOvr>
    <a:masterClrMapping/>
  </p:clrMapOvr>
  <p:transition spd="med">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a:solidFill>
            <a:schemeClr val="accent6">
              <a:lumMod val="40000"/>
              <a:lumOff val="60000"/>
            </a:schemeClr>
          </a:solidFill>
        </p:spPr>
        <p:txBody>
          <a:bodyPr>
            <a:normAutofit fontScale="92500" lnSpcReduction="10000"/>
          </a:bodyPr>
          <a:lstStyle/>
          <a:p>
            <a:pPr>
              <a:buNone/>
            </a:pPr>
            <a:r>
              <a:rPr lang="fr-FR" b="1" i="1" dirty="0" smtClean="0">
                <a:latin typeface="Times New Roman" pitchFamily="18" charset="0"/>
                <a:cs typeface="Times New Roman" pitchFamily="18" charset="0"/>
              </a:rPr>
              <a:t>   lorsqu’ils </a:t>
            </a:r>
            <a:r>
              <a:rPr lang="fr-FR" b="1" i="1" dirty="0" smtClean="0">
                <a:latin typeface="Times New Roman" pitchFamily="18" charset="0"/>
                <a:cs typeface="Times New Roman" pitchFamily="18" charset="0"/>
              </a:rPr>
              <a:t>ont atteint des couches denses imperméables ou des roches non poreuses. Le pétrole et le gaz ont comblé les espaces laissés dans des couches de roche poreuse et des réservoirs naturels souterrains (sables saturés, par exemple), le gaz plus léger surplombant le pétrole lourd. A l’origine, ces espaces étaient horizontaux, mais les mouvements de la croûte terrestre ont créé des poches, appelées failles, anticlinaux, dômes de sel et pièges stratigraphiques, dans lesquelles le pétrole et le gaz se sont accumulés en gisements.</a:t>
            </a:r>
          </a:p>
          <a:p>
            <a:pPr>
              <a:buNone/>
            </a:pPr>
            <a:endParaRPr lang="fr-FR" dirty="0"/>
          </a:p>
        </p:txBody>
      </p:sp>
    </p:spTree>
  </p:cSld>
  <p:clrMapOvr>
    <a:masterClrMapping/>
  </p:clrMapOvr>
  <p:transition spd="med">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3">
              <a:lumMod val="60000"/>
              <a:lumOff val="40000"/>
            </a:schemeClr>
          </a:solidFill>
        </p:spPr>
        <p:txBody>
          <a:bodyPr/>
          <a:lstStyle/>
          <a:p>
            <a:r>
              <a:rPr lang="fr-FR" i="1" dirty="0" smtClean="0">
                <a:latin typeface="Algerian" pitchFamily="82" charset="0"/>
              </a:rPr>
              <a:t>II-Migration du pétrole</a:t>
            </a:r>
            <a:endParaRPr lang="fr-FR" i="1" dirty="0">
              <a:latin typeface="Algerian" pitchFamily="82" charset="0"/>
            </a:endParaRPr>
          </a:p>
        </p:txBody>
      </p:sp>
      <p:pic>
        <p:nvPicPr>
          <p:cNvPr id="5" name="Espace réservé du contenu 4" descr="migration-primaire-et-secondaire-petrole_zoom (1).png"/>
          <p:cNvPicPr>
            <a:picLocks noGrp="1" noChangeAspect="1"/>
          </p:cNvPicPr>
          <p:nvPr>
            <p:ph idx="1"/>
          </p:nvPr>
        </p:nvPicPr>
        <p:blipFill>
          <a:blip r:embed="rId2"/>
          <a:stretch>
            <a:fillRect/>
          </a:stretch>
        </p:blipFill>
        <p:spPr>
          <a:xfrm>
            <a:off x="0" y="1600200"/>
            <a:ext cx="8929718" cy="4525963"/>
          </a:xfrm>
        </p:spPr>
      </p:pic>
    </p:spTree>
  </p:cSld>
  <p:clrMapOvr>
    <a:masterClrMapping/>
  </p:clrMapOvr>
  <p:transition spd="med">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39784"/>
          </a:xfrm>
        </p:spPr>
        <p:txBody>
          <a:bodyPr>
            <a:normAutofit/>
          </a:bodyPr>
          <a:lstStyle/>
          <a:p>
            <a:r>
              <a:rPr lang="fr-FR"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III-Hydrocarbures </a:t>
            </a:r>
            <a:r>
              <a:rPr lang="fr-FR"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ou pétrochimie?</a:t>
            </a:r>
            <a:endParaRPr lang="fr-FR"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endParaRPr>
          </a:p>
        </p:txBody>
      </p:sp>
      <p:sp>
        <p:nvSpPr>
          <p:cNvPr id="7" name="Titre 1"/>
          <p:cNvSpPr txBox="1">
            <a:spLocks/>
          </p:cNvSpPr>
          <p:nvPr/>
        </p:nvSpPr>
        <p:spPr>
          <a:xfrm>
            <a:off x="0" y="1643050"/>
            <a:ext cx="9144000" cy="5072098"/>
          </a:xfrm>
          <a:prstGeom prst="rect">
            <a:avLst/>
          </a:prstGeom>
        </p:spPr>
        <p:txBody>
          <a:bodyPr vert="horz" lIns="91440" tIns="45720" rIns="91440" bIns="45720" rtlCol="0" anchor="ctr">
            <a:normAutofit fontScale="55000" lnSpcReduction="20000"/>
          </a:bodyPr>
          <a:lstStyle/>
          <a:p>
            <a:pPr lvl="0" algn="just">
              <a:lnSpc>
                <a:spcPct val="170000"/>
              </a:lnSpc>
              <a:spcBef>
                <a:spcPct val="0"/>
              </a:spcBef>
            </a:pPr>
            <a:r>
              <a:rPr lang="fr-FR" sz="4400" dirty="0" smtClean="0">
                <a:latin typeface="Cooper Black" pitchFamily="18" charset="0"/>
              </a:rPr>
              <a:t>on y trouve en premier lieu les hydrocarbures conventionnels (tels que le pétrole, les charbons issus d’extraction géologique, les gaz naturels…). Ces derniers tendent à se raréfier en raison de leur surexploitation. Ensuite, il y a les hydrocarbures dits non conventionnels : par exemple, le gaz de schiste, les sables bitumineux ou le gaz de houille. Enfin, on trouve les hydrocarbures biogéniques, comme les gaz issus de la méthanisation naturelle (exploitation des vaches, par exemple).</a:t>
            </a:r>
            <a:endParaRPr kumimoji="0" lang="fr-FR" sz="4400" b="1" i="0" u="none" strike="noStrike" kern="1200" cap="none" spc="0" normalizeH="0" baseline="0" noProof="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uLnTx/>
              <a:uFillTx/>
              <a:latin typeface="Cooper Black" pitchFamily="18" charset="0"/>
              <a:ea typeface="+mj-ea"/>
              <a:cs typeface="+mj-cs"/>
            </a:endParaRPr>
          </a:p>
        </p:txBody>
      </p:sp>
      <p:sp>
        <p:nvSpPr>
          <p:cNvPr id="5" name="Titre 1"/>
          <p:cNvSpPr txBox="1">
            <a:spLocks/>
          </p:cNvSpPr>
          <p:nvPr/>
        </p:nvSpPr>
        <p:spPr>
          <a:xfrm>
            <a:off x="1428728" y="642918"/>
            <a:ext cx="6715172" cy="1143000"/>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0" i="0" u="none" strike="noStrike" kern="1200" cap="none" spc="0" normalizeH="0" baseline="0" noProof="0" dirty="0" smtClean="0">
                <a:ln>
                  <a:noFill/>
                </a:ln>
                <a:solidFill>
                  <a:schemeClr val="dk1"/>
                </a:solidFill>
                <a:effectLst/>
                <a:uLnTx/>
                <a:uFillTx/>
                <a:latin typeface="Cooper Black" pitchFamily="18" charset="0"/>
                <a:ea typeface="+mn-ea"/>
                <a:cs typeface="+mn-cs"/>
              </a:rPr>
              <a:t>III-1-HYDROCARBURES</a:t>
            </a:r>
            <a:endParaRPr kumimoji="0" lang="fr-FR" sz="2800" b="0" i="0" u="none" strike="noStrike" kern="1200" cap="none" spc="0" normalizeH="0" baseline="0" noProof="0" dirty="0">
              <a:ln>
                <a:noFill/>
              </a:ln>
              <a:solidFill>
                <a:schemeClr val="dk1"/>
              </a:solidFill>
              <a:effectLst/>
              <a:uLnTx/>
              <a:uFillTx/>
              <a:latin typeface="Cooper Black" pitchFamily="18" charset="0"/>
              <a:ea typeface="+mn-ea"/>
              <a:cs typeface="+mn-cs"/>
            </a:endParaRPr>
          </a:p>
        </p:txBody>
      </p:sp>
    </p:spTree>
  </p:cSld>
  <p:clrMapOvr>
    <a:masterClrMapping/>
  </p:clrMapOvr>
  <p:transition spd="med">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3000" r="-13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000232" y="285728"/>
            <a:ext cx="4786346" cy="1143000"/>
          </a:xfrm>
        </p:spPr>
        <p:style>
          <a:lnRef idx="1">
            <a:schemeClr val="accent3"/>
          </a:lnRef>
          <a:fillRef idx="2">
            <a:schemeClr val="accent3"/>
          </a:fillRef>
          <a:effectRef idx="1">
            <a:schemeClr val="accent3"/>
          </a:effectRef>
          <a:fontRef idx="minor">
            <a:schemeClr val="dk1"/>
          </a:fontRef>
        </p:style>
        <p:txBody>
          <a:bodyPr>
            <a:normAutofit/>
          </a:bodyPr>
          <a:lstStyle/>
          <a:p>
            <a:r>
              <a:rPr lang="fr-FR" sz="2800" dirty="0" smtClean="0">
                <a:latin typeface="Cooper Black" pitchFamily="18" charset="0"/>
                <a:ea typeface="+mn-ea"/>
                <a:cs typeface="+mn-cs"/>
              </a:rPr>
              <a:t>III-2-pétrochimie</a:t>
            </a:r>
            <a:endParaRPr lang="fr-FR" sz="2800" dirty="0">
              <a:latin typeface="Cooper Black" pitchFamily="18" charset="0"/>
              <a:ea typeface="+mn-ea"/>
              <a:cs typeface="+mn-cs"/>
            </a:endParaRPr>
          </a:p>
        </p:txBody>
      </p:sp>
      <p:sp>
        <p:nvSpPr>
          <p:cNvPr id="10" name="Espace réservé du contenu 9"/>
          <p:cNvSpPr>
            <a:spLocks noGrp="1"/>
          </p:cNvSpPr>
          <p:nvPr>
            <p:ph idx="1"/>
          </p:nvPr>
        </p:nvSpPr>
        <p:spPr/>
        <p:txBody>
          <a:bodyPr/>
          <a:lstStyle/>
          <a:p>
            <a:r>
              <a:rPr lang="fr-FR" dirty="0" smtClean="0">
                <a:latin typeface="Cooper Black" pitchFamily="18" charset="0"/>
              </a:rPr>
              <a:t>La pétrochimie est une technique industrielle permettant de transformer des énergies fossiles en objets du quotidien à base de plastique, des fibres textiles, des adhésifs, du détergent, des produits cosmétiques, des médicaments, ou des emballages. À partir de pétrole ou de gaz naturel,</a:t>
            </a:r>
            <a:endParaRPr lang="fr-FR" dirty="0">
              <a:latin typeface="Cooper Black" pitchFamily="18" charset="0"/>
            </a:endParaRPr>
          </a:p>
        </p:txBody>
      </p:sp>
    </p:spTree>
  </p:cSld>
  <p:clrMapOvr>
    <a:masterClrMapping/>
  </p:clrMapOvr>
  <p:transition spd="med">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r- petrochimie"/>
          <p:cNvPicPr>
            <a:picLocks noChangeAspect="1" noChangeArrowheads="1"/>
          </p:cNvPicPr>
          <p:nvPr/>
        </p:nvPicPr>
        <p:blipFill>
          <a:blip r:embed="rId2"/>
          <a:srcRect/>
          <a:stretch>
            <a:fillRect/>
          </a:stretch>
        </p:blipFill>
        <p:spPr bwMode="auto">
          <a:xfrm>
            <a:off x="190500" y="-1785974"/>
            <a:ext cx="8953500" cy="8480442"/>
          </a:xfrm>
          <a:prstGeom prst="rect">
            <a:avLst/>
          </a:prstGeom>
          <a:noFill/>
        </p:spPr>
      </p:pic>
      <p:sp>
        <p:nvSpPr>
          <p:cNvPr id="7" name="Rectangle 6"/>
          <p:cNvSpPr/>
          <p:nvPr/>
        </p:nvSpPr>
        <p:spPr>
          <a:xfrm>
            <a:off x="4071934" y="5143512"/>
            <a:ext cx="4572000" cy="923330"/>
          </a:xfrm>
          <a:prstGeom prst="rect">
            <a:avLst/>
          </a:prstGeom>
        </p:spPr>
        <p:txBody>
          <a:bodyPr>
            <a:spAutoFit/>
          </a:bodyPr>
          <a:lstStyle/>
          <a:p>
            <a:r>
              <a:rPr lang="fr-FR" dirty="0" smtClean="0">
                <a:solidFill>
                  <a:schemeClr val="bg1"/>
                </a:solidFill>
                <a:latin typeface="Cooper Black" pitchFamily="18" charset="0"/>
              </a:rPr>
              <a:t>Le site pétrochimique de: Samsung-Total </a:t>
            </a:r>
            <a:r>
              <a:rPr lang="fr-FR" dirty="0" err="1" smtClean="0">
                <a:solidFill>
                  <a:schemeClr val="bg1"/>
                </a:solidFill>
                <a:latin typeface="Cooper Black" pitchFamily="18" charset="0"/>
              </a:rPr>
              <a:t>Petrochemicals</a:t>
            </a:r>
            <a:r>
              <a:rPr lang="fr-FR" dirty="0" smtClean="0">
                <a:solidFill>
                  <a:schemeClr val="bg1"/>
                </a:solidFill>
                <a:latin typeface="Cooper Black" pitchFamily="18" charset="0"/>
              </a:rPr>
              <a:t> à </a:t>
            </a:r>
            <a:r>
              <a:rPr lang="fr-FR" dirty="0" err="1" smtClean="0">
                <a:solidFill>
                  <a:schemeClr val="bg1"/>
                </a:solidFill>
                <a:latin typeface="Cooper Black" pitchFamily="18" charset="0"/>
              </a:rPr>
              <a:t>Daesan</a:t>
            </a:r>
            <a:r>
              <a:rPr lang="fr-FR" dirty="0" smtClean="0">
                <a:solidFill>
                  <a:schemeClr val="bg1"/>
                </a:solidFill>
                <a:latin typeface="Cooper Black" pitchFamily="18" charset="0"/>
              </a:rPr>
              <a:t>, en Corée du Sud. © TOTAL</a:t>
            </a:r>
            <a:endParaRPr lang="fr-FR" dirty="0">
              <a:solidFill>
                <a:schemeClr val="bg1"/>
              </a:solidFill>
              <a:latin typeface="Cooper Black" pitchFamily="18" charset="0"/>
            </a:endParaRPr>
          </a:p>
        </p:txBody>
      </p:sp>
    </p:spTree>
  </p:cSld>
  <p:clrMapOvr>
    <a:masterClrMapping/>
  </p:clrMapOvr>
  <p:transition spd="med">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800" dirty="0" smtClean="0">
                <a:solidFill>
                  <a:schemeClr val="bg1"/>
                </a:solidFill>
                <a:latin typeface="Cooper Black" pitchFamily="18" charset="0"/>
              </a:rPr>
              <a:t>IV-Dérivées </a:t>
            </a:r>
            <a:r>
              <a:rPr lang="fr-FR" sz="4800" dirty="0" smtClean="0">
                <a:solidFill>
                  <a:schemeClr val="bg1"/>
                </a:solidFill>
                <a:latin typeface="Cooper Black" pitchFamily="18" charset="0"/>
              </a:rPr>
              <a:t>du pétrole</a:t>
            </a:r>
            <a:endParaRPr lang="fr-FR" sz="4800" dirty="0">
              <a:solidFill>
                <a:schemeClr val="bg1"/>
              </a:solidFill>
              <a:latin typeface="Cooper Black" pitchFamily="18" charset="0"/>
            </a:endParaRPr>
          </a:p>
        </p:txBody>
      </p:sp>
      <p:pic>
        <p:nvPicPr>
          <p:cNvPr id="4" name="Image 3" descr="تكرير.jpg"/>
          <p:cNvPicPr>
            <a:picLocks noChangeAspect="1"/>
          </p:cNvPicPr>
          <p:nvPr/>
        </p:nvPicPr>
        <p:blipFill>
          <a:blip r:embed="rId3"/>
          <a:stretch>
            <a:fillRect/>
          </a:stretch>
        </p:blipFill>
        <p:spPr>
          <a:xfrm>
            <a:off x="428596" y="1643050"/>
            <a:ext cx="7858180" cy="4500594"/>
          </a:xfrm>
          <a:prstGeom prst="rect">
            <a:avLst/>
          </a:prstGeom>
        </p:spPr>
      </p:pic>
    </p:spTree>
  </p:cSld>
  <p:clrMapOvr>
    <a:masterClrMapping/>
  </p:clrMapOvr>
  <p:transition spd="med">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6">
              <a:lumMod val="40000"/>
              <a:lumOff val="60000"/>
            </a:schemeClr>
          </a:solidFill>
        </p:spPr>
        <p:txBody>
          <a:bodyPr/>
          <a:lstStyle/>
          <a:p>
            <a:r>
              <a:rPr lang="ar-DZ" dirty="0" smtClean="0"/>
              <a:t>جذع مشترك تخصص محروقات</a:t>
            </a:r>
            <a:endParaRPr lang="fr-FR" dirty="0"/>
          </a:p>
        </p:txBody>
      </p:sp>
      <p:sp>
        <p:nvSpPr>
          <p:cNvPr id="3" name="Espace réservé du contenu 2"/>
          <p:cNvSpPr>
            <a:spLocks noGrp="1"/>
          </p:cNvSpPr>
          <p:nvPr>
            <p:ph idx="1"/>
          </p:nvPr>
        </p:nvSpPr>
        <p:spPr>
          <a:xfrm>
            <a:off x="457200" y="1600200"/>
            <a:ext cx="8329642" cy="452596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normAutofit fontScale="62500" lnSpcReduction="20000"/>
          </a:bodyPr>
          <a:lstStyle/>
          <a:p>
            <a:pPr algn="just">
              <a:lnSpc>
                <a:spcPct val="170000"/>
              </a:lnSpc>
              <a:buNone/>
            </a:pPr>
            <a:r>
              <a:rPr lang="ar-DZ" dirty="0" smtClean="0"/>
              <a:t/>
            </a:r>
            <a:br>
              <a:rPr lang="ar-DZ" dirty="0" smtClean="0"/>
            </a:br>
            <a:r>
              <a:rPr lang="ar-DZ" dirty="0" smtClean="0"/>
              <a:t>بشكل عمومي </a:t>
            </a:r>
            <a:r>
              <a:rPr lang="ar-DZ" dirty="0" err="1" smtClean="0"/>
              <a:t>ان</a:t>
            </a:r>
            <a:r>
              <a:rPr lang="ar-DZ" dirty="0" smtClean="0"/>
              <a:t> تخصص المحروقات ككل ليس ذالك التخصص الذي تجده في كل جامعة في الجزائر فهو مقتصر على جامعتي محمد </a:t>
            </a:r>
            <a:r>
              <a:rPr lang="ar-DZ" dirty="0" err="1" smtClean="0"/>
              <a:t>بوقرة</a:t>
            </a:r>
            <a:r>
              <a:rPr lang="ar-DZ" dirty="0" smtClean="0"/>
              <a:t> </a:t>
            </a:r>
            <a:r>
              <a:rPr lang="ar-DZ" dirty="0" err="1" smtClean="0"/>
              <a:t>بومرداس</a:t>
            </a:r>
            <a:r>
              <a:rPr lang="ar-DZ" dirty="0" smtClean="0"/>
              <a:t> و جامعة قاصدي </a:t>
            </a:r>
            <a:r>
              <a:rPr lang="ar-DZ" dirty="0" err="1" smtClean="0"/>
              <a:t>مرباح</a:t>
            </a:r>
            <a:r>
              <a:rPr lang="ar-DZ" dirty="0" smtClean="0"/>
              <a:t> </a:t>
            </a:r>
            <a:r>
              <a:rPr lang="ar-DZ" dirty="0" err="1" smtClean="0"/>
              <a:t>بورقلة</a:t>
            </a:r>
            <a:r>
              <a:rPr lang="ar-DZ" dirty="0" smtClean="0"/>
              <a:t> مما يجعل من المنافسة على هذا التخصص قليلة ( عدد الطلاب في الجزاء في هذا التخصص يتراوح بين 300 </a:t>
            </a:r>
            <a:r>
              <a:rPr lang="ar-DZ" dirty="0" err="1" smtClean="0"/>
              <a:t>الى</a:t>
            </a:r>
            <a:r>
              <a:rPr lang="ar-DZ" dirty="0" smtClean="0"/>
              <a:t> 400 طالب) وتكون نسبة العمل في هذا المجال مرتفعة </a:t>
            </a:r>
            <a:br>
              <a:rPr lang="ar-DZ" dirty="0" smtClean="0"/>
            </a:br>
            <a:r>
              <a:rPr lang="ar-DZ" dirty="0" smtClean="0"/>
              <a:t>الجميل في هذا التخصص </a:t>
            </a:r>
            <a:r>
              <a:rPr lang="ar-DZ" dirty="0" err="1" smtClean="0"/>
              <a:t>ايضا</a:t>
            </a:r>
            <a:r>
              <a:rPr lang="ar-DZ" dirty="0" smtClean="0"/>
              <a:t> </a:t>
            </a:r>
            <a:r>
              <a:rPr lang="ar-DZ" dirty="0" err="1" smtClean="0"/>
              <a:t>ان</a:t>
            </a:r>
            <a:r>
              <a:rPr lang="ar-DZ" dirty="0" smtClean="0"/>
              <a:t> الجانب التطبيقي لهذا التخصص قوي خاصة محروقات </a:t>
            </a:r>
            <a:r>
              <a:rPr lang="ar-DZ" dirty="0" err="1" smtClean="0"/>
              <a:t>ورقلة</a:t>
            </a:r>
            <a:r>
              <a:rPr lang="ar-DZ" dirty="0" smtClean="0"/>
              <a:t> فهذا التخصص موجود في قلب مدينة بترولية وقرب </a:t>
            </a:r>
            <a:r>
              <a:rPr lang="ar-DZ" dirty="0" err="1" smtClean="0"/>
              <a:t>اهم</a:t>
            </a:r>
            <a:r>
              <a:rPr lang="ar-DZ" dirty="0" smtClean="0"/>
              <a:t> مراكز استخراج البترول والغاز وليس على بعد من </a:t>
            </a:r>
            <a:r>
              <a:rPr lang="ar-DZ" dirty="0" err="1" smtClean="0"/>
              <a:t>اجراء</a:t>
            </a:r>
            <a:r>
              <a:rPr lang="ar-DZ" dirty="0" smtClean="0"/>
              <a:t> </a:t>
            </a:r>
            <a:r>
              <a:rPr lang="ar-DZ" dirty="0" err="1" smtClean="0"/>
              <a:t>التربصات</a:t>
            </a:r>
            <a:r>
              <a:rPr lang="ar-DZ" dirty="0" smtClean="0"/>
              <a:t> العملية.</a:t>
            </a:r>
          </a:p>
          <a:p>
            <a:pPr>
              <a:buNone/>
            </a:pPr>
            <a:r>
              <a:rPr lang="ar-DZ" dirty="0" smtClean="0"/>
              <a:t/>
            </a:r>
            <a:br>
              <a:rPr lang="ar-DZ" dirty="0" smtClean="0"/>
            </a:br>
            <a:endParaRPr lang="fr-FR" dirty="0"/>
          </a:p>
        </p:txBody>
      </p:sp>
    </p:spTree>
  </p:cSld>
  <p:clrMapOvr>
    <a:masterClrMapping/>
  </p:clrMapOvr>
  <p:transition spd="med">
    <p:wedge/>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3933</TotalTime>
  <Words>728</Words>
  <Application>Microsoft Office PowerPoint</Application>
  <PresentationFormat>Affichage à l'écran (4:3)</PresentationFormat>
  <Paragraphs>79</Paragraphs>
  <Slides>26</Slides>
  <Notes>1</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Thème Office</vt:lpstr>
      <vt:lpstr>Hydrocarbures et pétrochimie</vt:lpstr>
      <vt:lpstr>I-Origine du pétrole et du gaz</vt:lpstr>
      <vt:lpstr>Diapositive 3</vt:lpstr>
      <vt:lpstr>II-Migration du pétrole</vt:lpstr>
      <vt:lpstr>III-Hydrocarbures ou pétrochimie?</vt:lpstr>
      <vt:lpstr>III-2-pétrochimie</vt:lpstr>
      <vt:lpstr>Diapositive 7</vt:lpstr>
      <vt:lpstr>IV-Dérivées du pétrole</vt:lpstr>
      <vt:lpstr>جذع مشترك تخصص محروقات</vt:lpstr>
      <vt:lpstr>V-Tronc commun hydrocarbures et chimie</vt:lpstr>
      <vt:lpstr>VI-Hydrocarbures et pétrochimie en Algérie</vt:lpstr>
      <vt:lpstr>***Formations et métiers*** </vt:lpstr>
      <vt:lpstr>Formations et métiers </vt:lpstr>
      <vt:lpstr>Formations et métiers </vt:lpstr>
      <vt:lpstr>Formations et métiers </vt:lpstr>
      <vt:lpstr> Formations et métiers </vt:lpstr>
      <vt:lpstr>Formations et métiers </vt:lpstr>
      <vt:lpstr>Formations et métiers </vt:lpstr>
      <vt:lpstr>VII-Les principaux risques professionnels dans les raffineries de pétrole</vt:lpstr>
      <vt:lpstr>Diapositive 20</vt:lpstr>
      <vt:lpstr>Diapositive 21</vt:lpstr>
      <vt:lpstr>بعض الحوادث في مجال استخراج النفط </vt:lpstr>
      <vt:lpstr>Diapositive 23</vt:lpstr>
      <vt:lpstr>Diapositive 24</vt:lpstr>
      <vt:lpstr>Diapositive 25</vt:lpstr>
      <vt:lpstr>VIII-SALAIRE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Hydrocarbure et pétrochimie</dc:title>
  <dc:creator>r2018</dc:creator>
  <cp:lastModifiedBy>r2018</cp:lastModifiedBy>
  <cp:revision>201</cp:revision>
  <dcterms:created xsi:type="dcterms:W3CDTF">2021-01-29T22:43:00Z</dcterms:created>
  <dcterms:modified xsi:type="dcterms:W3CDTF">2021-02-04T05:26:03Z</dcterms:modified>
</cp:coreProperties>
</file>