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k9gKQ3nN8HK2A+nvNHdnXg==" hashData="/AOJkfHLMnztaTdR9iCY4zAKDk4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362F3-A3D2-45B5-8903-D060CB7EB6BE}" type="datetimeFigureOut">
              <a:rPr lang="fr-FR" smtClean="0"/>
              <a:pPr/>
              <a:t>02/01/2021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3F15-D91A-400A-90E0-3E9135CD9A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3648" y="2732727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Aharoni" pitchFamily="2" charset="-79"/>
                <a:cs typeface="Aharoni" pitchFamily="2" charset="-79"/>
              </a:rPr>
              <a:t>Tp01:La culture in vitro du palmier dattier</a:t>
            </a:r>
            <a:endParaRPr lang="fr-FR" sz="36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71472" y="2857496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4800" b="1" dirty="0" smtClean="0">
                <a:latin typeface="Aharoni" pitchFamily="2" charset="-79"/>
                <a:cs typeface="Aharoni" pitchFamily="2" charset="-79"/>
              </a:rPr>
              <a:t>Mode de reproduction </a:t>
            </a:r>
            <a:endParaRPr lang="fr-FR" sz="48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E:\بلحة\chrysalide\DSC00001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3" name="Groupe 17"/>
          <p:cNvGrpSpPr/>
          <p:nvPr/>
        </p:nvGrpSpPr>
        <p:grpSpPr>
          <a:xfrm>
            <a:off x="2000232" y="428604"/>
            <a:ext cx="3857652" cy="1143008"/>
            <a:chOff x="2000232" y="428604"/>
            <a:chExt cx="3857652" cy="1143008"/>
          </a:xfrm>
        </p:grpSpPr>
        <p:sp>
          <p:nvSpPr>
            <p:cNvPr id="10" name="Ellipse 9"/>
            <p:cNvSpPr/>
            <p:nvPr/>
          </p:nvSpPr>
          <p:spPr>
            <a:xfrm>
              <a:off x="2000232" y="428604"/>
              <a:ext cx="3857652" cy="1143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2643174" y="714356"/>
              <a:ext cx="2786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rgbClr val="FFFF00"/>
                  </a:solidFill>
                </a:rPr>
                <a:t>Le palmier dattier</a:t>
              </a:r>
              <a:endParaRPr lang="fr-FR" sz="24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" name="Groupe 18"/>
          <p:cNvGrpSpPr/>
          <p:nvPr/>
        </p:nvGrpSpPr>
        <p:grpSpPr>
          <a:xfrm>
            <a:off x="1071538" y="2285992"/>
            <a:ext cx="2214578" cy="2071702"/>
            <a:chOff x="857224" y="2357430"/>
            <a:chExt cx="2214578" cy="2071702"/>
          </a:xfrm>
        </p:grpSpPr>
        <p:sp>
          <p:nvSpPr>
            <p:cNvPr id="4" name="Larme 3"/>
            <p:cNvSpPr/>
            <p:nvPr/>
          </p:nvSpPr>
          <p:spPr>
            <a:xfrm>
              <a:off x="857224" y="2357430"/>
              <a:ext cx="2214578" cy="2071702"/>
            </a:xfrm>
            <a:prstGeom prst="teardrop">
              <a:avLst>
                <a:gd name="adj" fmla="val 1597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b="1" dirty="0" smtClean="0">
                  <a:solidFill>
                    <a:srgbClr val="FFFF00"/>
                  </a:solidFill>
                </a:rPr>
                <a:t>Par graine</a:t>
              </a:r>
              <a:endParaRPr lang="fr-FR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5" name="Multiplier 4"/>
            <p:cNvSpPr/>
            <p:nvPr/>
          </p:nvSpPr>
          <p:spPr>
            <a:xfrm>
              <a:off x="857224" y="3000372"/>
              <a:ext cx="571504" cy="714380"/>
            </a:xfrm>
            <a:prstGeom prst="mathMultiply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5286380" y="171448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pSp>
        <p:nvGrpSpPr>
          <p:cNvPr id="14" name="Groupe 21"/>
          <p:cNvGrpSpPr/>
          <p:nvPr/>
        </p:nvGrpSpPr>
        <p:grpSpPr>
          <a:xfrm>
            <a:off x="214282" y="4643446"/>
            <a:ext cx="3500462" cy="1285884"/>
            <a:chOff x="357158" y="4857760"/>
            <a:chExt cx="3500462" cy="1285884"/>
          </a:xfrm>
        </p:grpSpPr>
        <p:sp>
          <p:nvSpPr>
            <p:cNvPr id="17" name="Ellipse 16"/>
            <p:cNvSpPr/>
            <p:nvPr/>
          </p:nvSpPr>
          <p:spPr>
            <a:xfrm>
              <a:off x="357158" y="4857760"/>
              <a:ext cx="3500462" cy="12858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636070" y="5083474"/>
              <a:ext cx="32147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fr-FR" sz="2000" b="1" dirty="0" smtClean="0">
                  <a:solidFill>
                    <a:srgbClr val="FFFF00"/>
                  </a:solidFill>
                </a:rPr>
                <a:t>Hybrides à diversité génétique considérable</a:t>
              </a:r>
              <a:endParaRPr lang="fr-F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8" name="Groupe 22"/>
          <p:cNvGrpSpPr/>
          <p:nvPr/>
        </p:nvGrpSpPr>
        <p:grpSpPr>
          <a:xfrm>
            <a:off x="4929190" y="4714884"/>
            <a:ext cx="2500330" cy="1285884"/>
            <a:chOff x="5072066" y="5000636"/>
            <a:chExt cx="2500330" cy="1285884"/>
          </a:xfrm>
        </p:grpSpPr>
        <p:sp>
          <p:nvSpPr>
            <p:cNvPr id="16" name="Ellipse 15"/>
            <p:cNvSpPr/>
            <p:nvPr/>
          </p:nvSpPr>
          <p:spPr>
            <a:xfrm>
              <a:off x="5072066" y="5000636"/>
              <a:ext cx="2428892" cy="12858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214942" y="5357826"/>
              <a:ext cx="23574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 smtClean="0">
                  <a:solidFill>
                    <a:srgbClr val="FFFF00"/>
                  </a:solidFill>
                </a:rPr>
                <a:t>Clones</a:t>
              </a:r>
              <a:endParaRPr lang="fr-FR" sz="28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9" name="Groupe 24"/>
          <p:cNvGrpSpPr/>
          <p:nvPr/>
        </p:nvGrpSpPr>
        <p:grpSpPr>
          <a:xfrm>
            <a:off x="4929190" y="2285992"/>
            <a:ext cx="2428892" cy="1934112"/>
            <a:chOff x="4929190" y="2370622"/>
            <a:chExt cx="2428892" cy="1934112"/>
          </a:xfrm>
        </p:grpSpPr>
        <p:grpSp>
          <p:nvGrpSpPr>
            <p:cNvPr id="20" name="Groupe 20"/>
            <p:cNvGrpSpPr/>
            <p:nvPr/>
          </p:nvGrpSpPr>
          <p:grpSpPr>
            <a:xfrm>
              <a:off x="4997833" y="2370622"/>
              <a:ext cx="2360249" cy="1934112"/>
              <a:chOff x="4997833" y="2370622"/>
              <a:chExt cx="2360249" cy="1934112"/>
            </a:xfrm>
          </p:grpSpPr>
          <p:sp>
            <p:nvSpPr>
              <p:cNvPr id="6" name="Larme 5"/>
              <p:cNvSpPr/>
              <p:nvPr/>
            </p:nvSpPr>
            <p:spPr>
              <a:xfrm rot="16455813">
                <a:off x="5205130" y="2163325"/>
                <a:ext cx="1934112" cy="2348705"/>
              </a:xfrm>
              <a:prstGeom prst="teardrop">
                <a:avLst>
                  <a:gd name="adj" fmla="val 155848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" name="ZoneTexte 8"/>
              <p:cNvSpPr txBox="1"/>
              <p:nvPr/>
            </p:nvSpPr>
            <p:spPr>
              <a:xfrm>
                <a:off x="5357818" y="2928934"/>
                <a:ext cx="2000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800" b="1" dirty="0" smtClean="0">
                    <a:solidFill>
                      <a:srgbClr val="FFFF00"/>
                    </a:solidFill>
                  </a:rPr>
                  <a:t>végétative</a:t>
                </a:r>
                <a:endParaRPr lang="fr-FR" sz="2800" b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Multiplier 23"/>
            <p:cNvSpPr/>
            <p:nvPr/>
          </p:nvSpPr>
          <p:spPr>
            <a:xfrm>
              <a:off x="4929190" y="3000372"/>
              <a:ext cx="571504" cy="428628"/>
            </a:xfrm>
            <a:prstGeom prst="mathMultiply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Éclair 12"/>
          <p:cNvSpPr/>
          <p:nvPr/>
        </p:nvSpPr>
        <p:spPr>
          <a:xfrm rot="3483701">
            <a:off x="5597916" y="3560240"/>
            <a:ext cx="1035900" cy="1309156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clair 10"/>
          <p:cNvSpPr/>
          <p:nvPr/>
        </p:nvSpPr>
        <p:spPr>
          <a:xfrm rot="4450261">
            <a:off x="1542282" y="3789488"/>
            <a:ext cx="1378984" cy="832907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67744" y="1340768"/>
            <a:ext cx="51125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La reproduction par voie végétative</a:t>
            </a:r>
            <a:endParaRPr lang="fr-FR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763688" y="3068960"/>
            <a:ext cx="2376264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Par rejets</a:t>
            </a:r>
            <a:endParaRPr lang="fr-FR" sz="36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860032" y="3068960"/>
            <a:ext cx="2736304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Culture in vitro</a:t>
            </a:r>
            <a:endParaRPr lang="fr-FR" sz="2800" b="1" dirty="0"/>
          </a:p>
        </p:txBody>
      </p:sp>
      <p:sp>
        <p:nvSpPr>
          <p:cNvPr id="5" name="Flèche vers le bas 4"/>
          <p:cNvSpPr/>
          <p:nvPr/>
        </p:nvSpPr>
        <p:spPr>
          <a:xfrm rot="1611857">
            <a:off x="3753067" y="1782820"/>
            <a:ext cx="360040" cy="1322117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 rot="19597287">
            <a:off x="4567963" y="1684214"/>
            <a:ext cx="360040" cy="1402104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63688" y="900009"/>
            <a:ext cx="2952328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Travail à faire:</a:t>
            </a:r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0" y="1844824"/>
            <a:ext cx="93245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 Définir la technique de la culture in vitro?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fr-FR" sz="2400" dirty="0" smtClean="0"/>
              <a:t>Quels sont les objectif de cette technique?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fr-FR" sz="2400" dirty="0" smtClean="0"/>
              <a:t>Les étapes de culture du palmier dattier in vitro?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fr-FR" sz="2400" dirty="0" smtClean="0"/>
              <a:t>Les avantage et les inconvénients de cette technique?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fr-FR" sz="2400" dirty="0" smtClean="0"/>
              <a:t>Quel est le mode de reproduction le plus approprier du palmier dattier? 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86</Words>
  <Application>Microsoft Office PowerPoint</Application>
  <PresentationFormat>Affichage à l'écran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elathir</dc:creator>
  <cp:lastModifiedBy>elathir</cp:lastModifiedBy>
  <cp:revision>5</cp:revision>
  <dcterms:created xsi:type="dcterms:W3CDTF">2021-01-02T14:52:32Z</dcterms:created>
  <dcterms:modified xsi:type="dcterms:W3CDTF">2021-01-02T15:15:09Z</dcterms:modified>
</cp:coreProperties>
</file>