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5" r:id="rId2"/>
    <p:sldId id="270" r:id="rId3"/>
    <p:sldId id="256" r:id="rId4"/>
    <p:sldId id="258" r:id="rId5"/>
    <p:sldId id="259" r:id="rId6"/>
    <p:sldId id="260" r:id="rId7"/>
    <p:sldId id="263" r:id="rId8"/>
    <p:sldId id="272" r:id="rId9"/>
    <p:sldId id="264" r:id="rId10"/>
    <p:sldId id="267" r:id="rId11"/>
    <p:sldId id="269" r:id="rId12"/>
    <p:sldId id="273" r:id="rId13"/>
    <p:sldId id="274" r:id="rId14"/>
    <p:sldId id="275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D88F9-7AFE-4F34-8D5E-FD6C512AE85A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368F20-E055-42D8-9292-9A14AB61D120}">
      <dgm:prSet phldrT="[Texte]"/>
      <dgm:spPr/>
      <dgm:t>
        <a:bodyPr/>
        <a:lstStyle/>
        <a:p>
          <a:r>
            <a:rPr lang="ar-DZ" dirty="0" smtClean="0"/>
            <a:t>بالنسبة للمؤسسة </a:t>
          </a:r>
          <a:endParaRPr lang="fr-FR" dirty="0"/>
        </a:p>
      </dgm:t>
    </dgm:pt>
    <dgm:pt modelId="{00A39A59-76A1-43FC-881F-F232C62AAD59}" type="parTrans" cxnId="{17F52D0F-C952-4CF5-98E5-206A25D19679}">
      <dgm:prSet/>
      <dgm:spPr/>
      <dgm:t>
        <a:bodyPr/>
        <a:lstStyle/>
        <a:p>
          <a:endParaRPr lang="fr-FR"/>
        </a:p>
      </dgm:t>
    </dgm:pt>
    <dgm:pt modelId="{787AD881-FB82-4D3F-8813-CE6064C42070}" type="sibTrans" cxnId="{17F52D0F-C952-4CF5-98E5-206A25D19679}">
      <dgm:prSet/>
      <dgm:spPr/>
      <dgm:t>
        <a:bodyPr/>
        <a:lstStyle/>
        <a:p>
          <a:endParaRPr lang="fr-FR"/>
        </a:p>
      </dgm:t>
    </dgm:pt>
    <dgm:pt modelId="{15E486FA-E456-4523-BA21-64B856D60DF3}">
      <dgm:prSet phldrT="[Texte]"/>
      <dgm:spPr/>
      <dgm:t>
        <a:bodyPr/>
        <a:lstStyle/>
        <a:p>
          <a:pPr algn="r" rtl="1"/>
          <a:r>
            <a:rPr lang="ar-DZ" dirty="0" smtClean="0"/>
            <a:t>زيادة الإنتاجية من خلال تطوير المهارات المكتسبة في عملية الإنتاج و تطوير المستوى التنظيمي في المؤسسة </a:t>
          </a:r>
          <a:endParaRPr lang="fr-FR" dirty="0"/>
        </a:p>
      </dgm:t>
    </dgm:pt>
    <dgm:pt modelId="{87F53B57-1646-4D7B-B5DB-64447B00916A}" type="parTrans" cxnId="{0D288EB7-975B-445D-8520-FD9EFEC8F396}">
      <dgm:prSet/>
      <dgm:spPr/>
      <dgm:t>
        <a:bodyPr/>
        <a:lstStyle/>
        <a:p>
          <a:endParaRPr lang="fr-FR"/>
        </a:p>
      </dgm:t>
    </dgm:pt>
    <dgm:pt modelId="{9FC60DA7-E96D-4933-9C60-BDB74C3405D9}" type="sibTrans" cxnId="{0D288EB7-975B-445D-8520-FD9EFEC8F396}">
      <dgm:prSet/>
      <dgm:spPr/>
      <dgm:t>
        <a:bodyPr/>
        <a:lstStyle/>
        <a:p>
          <a:endParaRPr lang="fr-FR"/>
        </a:p>
      </dgm:t>
    </dgm:pt>
    <dgm:pt modelId="{E6EF5336-3ED8-44BE-A0F9-D50AD09F57D6}">
      <dgm:prSet phldrT="[Texte]"/>
      <dgm:spPr/>
      <dgm:t>
        <a:bodyPr/>
        <a:lstStyle/>
        <a:p>
          <a:pPr algn="r" rtl="1"/>
          <a:r>
            <a:rPr lang="ar-DZ" dirty="0" smtClean="0"/>
            <a:t>يساعد في بث روح الانتماء للمؤسسة </a:t>
          </a:r>
          <a:r>
            <a:rPr lang="ar-DZ" dirty="0" err="1" smtClean="0"/>
            <a:t>و</a:t>
          </a:r>
          <a:r>
            <a:rPr lang="ar-DZ" dirty="0" smtClean="0"/>
            <a:t> ربط العاملين بأهداف المؤسسة </a:t>
          </a:r>
          <a:endParaRPr lang="fr-FR" dirty="0"/>
        </a:p>
      </dgm:t>
    </dgm:pt>
    <dgm:pt modelId="{3A2A31DB-F4F5-41E0-9DE4-27CB9D62A213}" type="parTrans" cxnId="{2C48236A-3677-4ABE-BFD7-EE30D06B9DA6}">
      <dgm:prSet/>
      <dgm:spPr/>
      <dgm:t>
        <a:bodyPr/>
        <a:lstStyle/>
        <a:p>
          <a:endParaRPr lang="fr-FR"/>
        </a:p>
      </dgm:t>
    </dgm:pt>
    <dgm:pt modelId="{04C20225-1453-413D-AEC7-02EABD3D7A3D}" type="sibTrans" cxnId="{2C48236A-3677-4ABE-BFD7-EE30D06B9DA6}">
      <dgm:prSet/>
      <dgm:spPr/>
      <dgm:t>
        <a:bodyPr/>
        <a:lstStyle/>
        <a:p>
          <a:endParaRPr lang="fr-FR"/>
        </a:p>
      </dgm:t>
    </dgm:pt>
    <dgm:pt modelId="{329FA705-BD45-4DDE-90A9-6F7763018EB0}">
      <dgm:prSet phldrT="[Texte]"/>
      <dgm:spPr/>
      <dgm:t>
        <a:bodyPr/>
        <a:lstStyle/>
        <a:p>
          <a:r>
            <a:rPr lang="ar-DZ" dirty="0" smtClean="0"/>
            <a:t>بالنسبة للعاملين </a:t>
          </a:r>
          <a:endParaRPr lang="fr-FR" dirty="0"/>
        </a:p>
      </dgm:t>
    </dgm:pt>
    <dgm:pt modelId="{B1CCD742-ABD8-4601-B5F9-D3F017F53753}" type="parTrans" cxnId="{A704981E-85D6-4A84-B25A-D59DBD81978A}">
      <dgm:prSet/>
      <dgm:spPr/>
      <dgm:t>
        <a:bodyPr/>
        <a:lstStyle/>
        <a:p>
          <a:endParaRPr lang="fr-FR"/>
        </a:p>
      </dgm:t>
    </dgm:pt>
    <dgm:pt modelId="{8FA3C23A-0D42-4FE5-8095-FFE06A8AC496}" type="sibTrans" cxnId="{A704981E-85D6-4A84-B25A-D59DBD81978A}">
      <dgm:prSet/>
      <dgm:spPr/>
      <dgm:t>
        <a:bodyPr/>
        <a:lstStyle/>
        <a:p>
          <a:endParaRPr lang="fr-FR"/>
        </a:p>
      </dgm:t>
    </dgm:pt>
    <dgm:pt modelId="{4E137C5A-077D-4EFC-91DE-AB0DD3CDDA1E}">
      <dgm:prSet phldrT="[Texte]"/>
      <dgm:spPr/>
      <dgm:t>
        <a:bodyPr/>
        <a:lstStyle/>
        <a:p>
          <a:pPr algn="r" rtl="1"/>
          <a:r>
            <a:rPr lang="ar-DZ" dirty="0" smtClean="0"/>
            <a:t>يساعد في تحسين فهمه </a:t>
          </a:r>
          <a:r>
            <a:rPr lang="ar-DZ" dirty="0" err="1" smtClean="0"/>
            <a:t>و</a:t>
          </a:r>
          <a:r>
            <a:rPr lang="ar-DZ" dirty="0" smtClean="0"/>
            <a:t> </a:t>
          </a:r>
          <a:r>
            <a:rPr lang="ar-DZ" dirty="0" err="1" smtClean="0"/>
            <a:t>استعابهم</a:t>
          </a:r>
          <a:r>
            <a:rPr lang="ar-DZ" dirty="0" smtClean="0"/>
            <a:t> </a:t>
          </a:r>
          <a:r>
            <a:rPr lang="ar-DZ" dirty="0" err="1" smtClean="0"/>
            <a:t>لادوارهم</a:t>
          </a:r>
          <a:r>
            <a:rPr lang="ar-DZ" dirty="0" smtClean="0"/>
            <a:t> في المؤسسة </a:t>
          </a:r>
          <a:endParaRPr lang="fr-FR" dirty="0"/>
        </a:p>
      </dgm:t>
    </dgm:pt>
    <dgm:pt modelId="{3582D458-2107-4DB9-B888-A2B9AC00814E}" type="parTrans" cxnId="{5373AEA3-DB8F-47CD-923A-E18D939AE859}">
      <dgm:prSet/>
      <dgm:spPr/>
      <dgm:t>
        <a:bodyPr/>
        <a:lstStyle/>
        <a:p>
          <a:endParaRPr lang="fr-FR"/>
        </a:p>
      </dgm:t>
    </dgm:pt>
    <dgm:pt modelId="{B45ECAC1-C385-4D9E-8B9A-E62597A5AB65}" type="sibTrans" cxnId="{5373AEA3-DB8F-47CD-923A-E18D939AE859}">
      <dgm:prSet/>
      <dgm:spPr/>
      <dgm:t>
        <a:bodyPr/>
        <a:lstStyle/>
        <a:p>
          <a:endParaRPr lang="fr-FR"/>
        </a:p>
      </dgm:t>
    </dgm:pt>
    <dgm:pt modelId="{F2E4BA5F-CB2F-4433-B9BB-6872E54A8257}">
      <dgm:prSet phldrT="[Texte]"/>
      <dgm:spPr/>
      <dgm:t>
        <a:bodyPr/>
        <a:lstStyle/>
        <a:p>
          <a:pPr algn="r" rtl="1"/>
          <a:r>
            <a:rPr lang="ar-DZ" dirty="0" smtClean="0"/>
            <a:t>يساعد على خلق التوجهات الايجابية داخلية </a:t>
          </a:r>
          <a:r>
            <a:rPr lang="ar-DZ" dirty="0" err="1" smtClean="0"/>
            <a:t>و</a:t>
          </a:r>
          <a:r>
            <a:rPr lang="ar-DZ" dirty="0" smtClean="0"/>
            <a:t> خارجية بالنسبة للمؤسسة </a:t>
          </a:r>
          <a:endParaRPr lang="fr-FR" dirty="0"/>
        </a:p>
      </dgm:t>
    </dgm:pt>
    <dgm:pt modelId="{D629A9A7-0230-4A22-A9B4-A7F04C63B2D9}" type="parTrans" cxnId="{642082E9-8D3D-48C7-8BC1-22F1AB911AC4}">
      <dgm:prSet/>
      <dgm:spPr/>
      <dgm:t>
        <a:bodyPr/>
        <a:lstStyle/>
        <a:p>
          <a:endParaRPr lang="fr-FR"/>
        </a:p>
      </dgm:t>
    </dgm:pt>
    <dgm:pt modelId="{7B8D8A1C-9B8B-41EF-B6DA-C2E6C1522F5D}" type="sibTrans" cxnId="{642082E9-8D3D-48C7-8BC1-22F1AB911AC4}">
      <dgm:prSet/>
      <dgm:spPr/>
      <dgm:t>
        <a:bodyPr/>
        <a:lstStyle/>
        <a:p>
          <a:endParaRPr lang="fr-FR"/>
        </a:p>
      </dgm:t>
    </dgm:pt>
    <dgm:pt modelId="{880DF5AE-6DCF-44AC-87B5-7AB2D2DB5B6B}">
      <dgm:prSet phldrT="[Texte]"/>
      <dgm:spPr/>
      <dgm:t>
        <a:bodyPr/>
        <a:lstStyle/>
        <a:p>
          <a:pPr algn="r" rtl="1"/>
          <a:r>
            <a:rPr lang="ar-DZ" dirty="0" smtClean="0"/>
            <a:t>يعمل على تطوير </a:t>
          </a:r>
          <a:r>
            <a:rPr lang="ar-DZ" dirty="0" err="1" smtClean="0"/>
            <a:t>اساليب</a:t>
          </a:r>
          <a:r>
            <a:rPr lang="ar-DZ" dirty="0" smtClean="0"/>
            <a:t> القيادة </a:t>
          </a:r>
          <a:r>
            <a:rPr lang="ar-DZ" dirty="0" err="1" smtClean="0"/>
            <a:t>و</a:t>
          </a:r>
          <a:r>
            <a:rPr lang="ar-DZ" dirty="0" smtClean="0"/>
            <a:t> </a:t>
          </a:r>
          <a:r>
            <a:rPr lang="ar-DZ" dirty="0" err="1" smtClean="0"/>
            <a:t>الاشراف</a:t>
          </a:r>
          <a:r>
            <a:rPr lang="ar-DZ" dirty="0" smtClean="0"/>
            <a:t> و ترشيد </a:t>
          </a:r>
          <a:r>
            <a:rPr lang="ar-DZ" dirty="0" err="1" smtClean="0"/>
            <a:t>القرارت</a:t>
          </a:r>
          <a:r>
            <a:rPr lang="ar-DZ" dirty="0" smtClean="0"/>
            <a:t> </a:t>
          </a:r>
          <a:r>
            <a:rPr lang="ar-DZ" dirty="0" err="1" smtClean="0"/>
            <a:t>الادارية</a:t>
          </a:r>
          <a:r>
            <a:rPr lang="ar-DZ" dirty="0" smtClean="0"/>
            <a:t> </a:t>
          </a:r>
          <a:endParaRPr lang="fr-FR" dirty="0"/>
        </a:p>
      </dgm:t>
    </dgm:pt>
    <dgm:pt modelId="{A90A1C49-862D-4452-9F1A-8CF8D0871EA1}" type="parTrans" cxnId="{44DFF9C5-CF96-4725-8714-FF93FE7B8B75}">
      <dgm:prSet/>
      <dgm:spPr/>
      <dgm:t>
        <a:bodyPr/>
        <a:lstStyle/>
        <a:p>
          <a:endParaRPr lang="fr-FR"/>
        </a:p>
      </dgm:t>
    </dgm:pt>
    <dgm:pt modelId="{A29FF712-CB99-4582-8FC3-8ECC60F6515A}" type="sibTrans" cxnId="{44DFF9C5-CF96-4725-8714-FF93FE7B8B75}">
      <dgm:prSet/>
      <dgm:spPr/>
      <dgm:t>
        <a:bodyPr/>
        <a:lstStyle/>
        <a:p>
          <a:endParaRPr lang="fr-FR"/>
        </a:p>
      </dgm:t>
    </dgm:pt>
    <dgm:pt modelId="{D5D4ED60-FC90-4399-8C4E-94B9D4ED1382}">
      <dgm:prSet phldrT="[Texte]"/>
      <dgm:spPr/>
      <dgm:t>
        <a:bodyPr/>
        <a:lstStyle/>
        <a:p>
          <a:pPr algn="r" rtl="1"/>
          <a:r>
            <a:rPr lang="ar-DZ" dirty="0" smtClean="0"/>
            <a:t>ينمي الدافعية </a:t>
          </a:r>
          <a:r>
            <a:rPr lang="ar-DZ" dirty="0" err="1" smtClean="0"/>
            <a:t>للاداء</a:t>
          </a:r>
          <a:r>
            <a:rPr lang="ar-DZ" dirty="0" smtClean="0"/>
            <a:t> لديهم عن طريق خلق روح المبادرة </a:t>
          </a:r>
          <a:r>
            <a:rPr lang="ar-DZ" dirty="0" err="1" smtClean="0"/>
            <a:t>و</a:t>
          </a:r>
          <a:r>
            <a:rPr lang="ar-DZ" dirty="0" smtClean="0"/>
            <a:t> الابتكار </a:t>
          </a:r>
          <a:endParaRPr lang="fr-FR" dirty="0"/>
        </a:p>
      </dgm:t>
    </dgm:pt>
    <dgm:pt modelId="{A97A8AE2-0D18-4B71-82F9-48F6BFCE0617}" type="parTrans" cxnId="{16B592AD-6B9C-40C4-88DA-4F1906050211}">
      <dgm:prSet/>
      <dgm:spPr/>
      <dgm:t>
        <a:bodyPr/>
        <a:lstStyle/>
        <a:p>
          <a:endParaRPr lang="fr-FR"/>
        </a:p>
      </dgm:t>
    </dgm:pt>
    <dgm:pt modelId="{51CA5BA9-1E8D-4E6B-8198-F95269D3DDFE}" type="sibTrans" cxnId="{16B592AD-6B9C-40C4-88DA-4F1906050211}">
      <dgm:prSet/>
      <dgm:spPr/>
      <dgm:t>
        <a:bodyPr/>
        <a:lstStyle/>
        <a:p>
          <a:endParaRPr lang="fr-FR"/>
        </a:p>
      </dgm:t>
    </dgm:pt>
    <dgm:pt modelId="{47F35173-1E02-4159-A84B-21214CB0827C}">
      <dgm:prSet phldrT="[Texte]"/>
      <dgm:spPr/>
      <dgm:t>
        <a:bodyPr/>
        <a:lstStyle/>
        <a:p>
          <a:pPr algn="r" rtl="1"/>
          <a:r>
            <a:rPr lang="ar-DZ" dirty="0" smtClean="0"/>
            <a:t>يساعد في تطوير مهارات الاتصال بين </a:t>
          </a:r>
          <a:r>
            <a:rPr lang="ar-DZ" dirty="0" err="1" smtClean="0"/>
            <a:t>الافراد</a:t>
          </a:r>
          <a:endParaRPr lang="fr-FR" dirty="0"/>
        </a:p>
      </dgm:t>
    </dgm:pt>
    <dgm:pt modelId="{32413F6C-4A92-4FCF-9238-1C5F71BF4379}" type="parTrans" cxnId="{5D6E2D05-67D4-48D6-9A81-D11F88AF7155}">
      <dgm:prSet/>
      <dgm:spPr/>
      <dgm:t>
        <a:bodyPr/>
        <a:lstStyle/>
        <a:p>
          <a:endParaRPr lang="fr-FR"/>
        </a:p>
      </dgm:t>
    </dgm:pt>
    <dgm:pt modelId="{D4F749B4-3984-424B-891B-237DBD2EB415}" type="sibTrans" cxnId="{5D6E2D05-67D4-48D6-9A81-D11F88AF7155}">
      <dgm:prSet/>
      <dgm:spPr/>
      <dgm:t>
        <a:bodyPr/>
        <a:lstStyle/>
        <a:p>
          <a:endParaRPr lang="fr-FR"/>
        </a:p>
      </dgm:t>
    </dgm:pt>
    <dgm:pt modelId="{E43D9BAA-5760-4D23-BED4-85B106C2E85F}">
      <dgm:prSet phldrT="[Texte]"/>
      <dgm:spPr/>
      <dgm:t>
        <a:bodyPr/>
        <a:lstStyle/>
        <a:p>
          <a:pPr algn="r" rtl="1"/>
          <a:r>
            <a:rPr lang="ar-DZ" dirty="0" smtClean="0"/>
            <a:t>يساعد في اتخاذ القرارات </a:t>
          </a:r>
          <a:r>
            <a:rPr lang="ar-DZ" dirty="0" err="1" smtClean="0"/>
            <a:t>الافضل</a:t>
          </a:r>
          <a:r>
            <a:rPr lang="ar-DZ" dirty="0" smtClean="0"/>
            <a:t> كما يزيد من قابلية حل المشاكل التي تواجه </a:t>
          </a:r>
          <a:r>
            <a:rPr lang="ar-DZ" dirty="0" err="1" smtClean="0"/>
            <a:t>الافراد</a:t>
          </a:r>
          <a:r>
            <a:rPr lang="ar-DZ" dirty="0" smtClean="0"/>
            <a:t> في بيئة العمل </a:t>
          </a:r>
          <a:endParaRPr lang="fr-FR" dirty="0"/>
        </a:p>
      </dgm:t>
    </dgm:pt>
    <dgm:pt modelId="{A331351C-71D8-4747-BF6A-6CD225F9F5E9}" type="parTrans" cxnId="{461168C1-3D9B-4DF6-B84F-7EFA6012F4A0}">
      <dgm:prSet/>
      <dgm:spPr/>
      <dgm:t>
        <a:bodyPr/>
        <a:lstStyle/>
        <a:p>
          <a:endParaRPr lang="fr-FR"/>
        </a:p>
      </dgm:t>
    </dgm:pt>
    <dgm:pt modelId="{32267AA3-27ED-41A3-87AE-20B449403CF5}" type="sibTrans" cxnId="{461168C1-3D9B-4DF6-B84F-7EFA6012F4A0}">
      <dgm:prSet/>
      <dgm:spPr/>
      <dgm:t>
        <a:bodyPr/>
        <a:lstStyle/>
        <a:p>
          <a:endParaRPr lang="fr-FR"/>
        </a:p>
      </dgm:t>
    </dgm:pt>
    <dgm:pt modelId="{C47A8913-BB7C-487C-8E6E-7DF9DA373E6F}" type="pres">
      <dgm:prSet presAssocID="{A16D88F9-7AFE-4F34-8D5E-FD6C512AE8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129663E-28BE-4949-B78E-63621C9423F9}" type="pres">
      <dgm:prSet presAssocID="{98368F20-E055-42D8-9292-9A14AB61D120}" presName="composite" presStyleCnt="0"/>
      <dgm:spPr/>
    </dgm:pt>
    <dgm:pt modelId="{CB7C257E-5979-4740-B745-66D56CAC1BAA}" type="pres">
      <dgm:prSet presAssocID="{98368F20-E055-42D8-9292-9A14AB61D120}" presName="parTx" presStyleLbl="alignNode1" presStyleIdx="0" presStyleCnt="2" custScaleX="128044" custLinFactNeighborX="1691" custLinFactNeighborY="55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C8B6ED-801F-40D8-B0D4-89DE34CB051D}" type="pres">
      <dgm:prSet presAssocID="{98368F20-E055-42D8-9292-9A14AB61D120}" presName="desTx" presStyleLbl="alignAccFollowNode1" presStyleIdx="0" presStyleCnt="2" custScaleX="124082" custScaleY="100000" custLinFactNeighborX="-9708" custLinFactNeighborY="6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32AA30-B831-44B3-8F22-197A7CF7E77F}" type="pres">
      <dgm:prSet presAssocID="{787AD881-FB82-4D3F-8813-CE6064C42070}" presName="space" presStyleCnt="0"/>
      <dgm:spPr/>
    </dgm:pt>
    <dgm:pt modelId="{04C5C7D7-C419-43B3-AAFA-CE65A820A2C8}" type="pres">
      <dgm:prSet presAssocID="{329FA705-BD45-4DDE-90A9-6F7763018EB0}" presName="composite" presStyleCnt="0"/>
      <dgm:spPr/>
    </dgm:pt>
    <dgm:pt modelId="{F345EDCC-92E3-4CE4-87EF-9D686D908391}" type="pres">
      <dgm:prSet presAssocID="{329FA705-BD45-4DDE-90A9-6F7763018E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9C982-0464-4EFC-A72A-FCED69AA1E92}" type="pres">
      <dgm:prSet presAssocID="{329FA705-BD45-4DDE-90A9-6F7763018EB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8EAF315-29B3-48E2-8934-0C16BDF6E10E}" type="presOf" srcId="{A16D88F9-7AFE-4F34-8D5E-FD6C512AE85A}" destId="{C47A8913-BB7C-487C-8E6E-7DF9DA373E6F}" srcOrd="0" destOrd="0" presId="urn:microsoft.com/office/officeart/2005/8/layout/hList1"/>
    <dgm:cxn modelId="{9FFD50BA-1D80-4B6B-BCF0-E25FEB2B6CB6}" type="presOf" srcId="{F2E4BA5F-CB2F-4433-B9BB-6872E54A8257}" destId="{24C8B6ED-801F-40D8-B0D4-89DE34CB051D}" srcOrd="0" destOrd="2" presId="urn:microsoft.com/office/officeart/2005/8/layout/hList1"/>
    <dgm:cxn modelId="{5373AEA3-DB8F-47CD-923A-E18D939AE859}" srcId="{329FA705-BD45-4DDE-90A9-6F7763018EB0}" destId="{4E137C5A-077D-4EFC-91DE-AB0DD3CDDA1E}" srcOrd="0" destOrd="0" parTransId="{3582D458-2107-4DB9-B888-A2B9AC00814E}" sibTransId="{B45ECAC1-C385-4D9E-8B9A-E62597A5AB65}"/>
    <dgm:cxn modelId="{E51A6058-9770-456F-9972-AFB57182C15A}" type="presOf" srcId="{E6EF5336-3ED8-44BE-A0F9-D50AD09F57D6}" destId="{24C8B6ED-801F-40D8-B0D4-89DE34CB051D}" srcOrd="0" destOrd="1" presId="urn:microsoft.com/office/officeart/2005/8/layout/hList1"/>
    <dgm:cxn modelId="{5EAE2723-B7A2-4EF5-8EBE-275EF65A6242}" type="presOf" srcId="{4E137C5A-077D-4EFC-91DE-AB0DD3CDDA1E}" destId="{D939C982-0464-4EFC-A72A-FCED69AA1E92}" srcOrd="0" destOrd="0" presId="urn:microsoft.com/office/officeart/2005/8/layout/hList1"/>
    <dgm:cxn modelId="{19D7CECF-55C4-4C18-9267-B892CE0DF11A}" type="presOf" srcId="{47F35173-1E02-4159-A84B-21214CB0827C}" destId="{D939C982-0464-4EFC-A72A-FCED69AA1E92}" srcOrd="0" destOrd="2" presId="urn:microsoft.com/office/officeart/2005/8/layout/hList1"/>
    <dgm:cxn modelId="{642082E9-8D3D-48C7-8BC1-22F1AB911AC4}" srcId="{98368F20-E055-42D8-9292-9A14AB61D120}" destId="{F2E4BA5F-CB2F-4433-B9BB-6872E54A8257}" srcOrd="2" destOrd="0" parTransId="{D629A9A7-0230-4A22-A9B4-A7F04C63B2D9}" sibTransId="{7B8D8A1C-9B8B-41EF-B6DA-C2E6C1522F5D}"/>
    <dgm:cxn modelId="{7149000D-C216-4A51-9682-0390C256F5E3}" type="presOf" srcId="{880DF5AE-6DCF-44AC-87B5-7AB2D2DB5B6B}" destId="{24C8B6ED-801F-40D8-B0D4-89DE34CB051D}" srcOrd="0" destOrd="3" presId="urn:microsoft.com/office/officeart/2005/8/layout/hList1"/>
    <dgm:cxn modelId="{54141C2D-BC3C-4E5F-9AFF-B859E5AFA33D}" type="presOf" srcId="{98368F20-E055-42D8-9292-9A14AB61D120}" destId="{CB7C257E-5979-4740-B745-66D56CAC1BAA}" srcOrd="0" destOrd="0" presId="urn:microsoft.com/office/officeart/2005/8/layout/hList1"/>
    <dgm:cxn modelId="{AFB45F05-BF68-4743-A5F5-72D9D361EDCD}" type="presOf" srcId="{329FA705-BD45-4DDE-90A9-6F7763018EB0}" destId="{F345EDCC-92E3-4CE4-87EF-9D686D908391}" srcOrd="0" destOrd="0" presId="urn:microsoft.com/office/officeart/2005/8/layout/hList1"/>
    <dgm:cxn modelId="{83825478-D6DE-416D-B822-750B6CE1E35D}" type="presOf" srcId="{15E486FA-E456-4523-BA21-64B856D60DF3}" destId="{24C8B6ED-801F-40D8-B0D4-89DE34CB051D}" srcOrd="0" destOrd="0" presId="urn:microsoft.com/office/officeart/2005/8/layout/hList1"/>
    <dgm:cxn modelId="{DC199AD7-2C23-4671-A667-DE71815E57F6}" type="presOf" srcId="{D5D4ED60-FC90-4399-8C4E-94B9D4ED1382}" destId="{D939C982-0464-4EFC-A72A-FCED69AA1E92}" srcOrd="0" destOrd="1" presId="urn:microsoft.com/office/officeart/2005/8/layout/hList1"/>
    <dgm:cxn modelId="{5D6E2D05-67D4-48D6-9A81-D11F88AF7155}" srcId="{329FA705-BD45-4DDE-90A9-6F7763018EB0}" destId="{47F35173-1E02-4159-A84B-21214CB0827C}" srcOrd="2" destOrd="0" parTransId="{32413F6C-4A92-4FCF-9238-1C5F71BF4379}" sibTransId="{D4F749B4-3984-424B-891B-237DBD2EB415}"/>
    <dgm:cxn modelId="{0D288EB7-975B-445D-8520-FD9EFEC8F396}" srcId="{98368F20-E055-42D8-9292-9A14AB61D120}" destId="{15E486FA-E456-4523-BA21-64B856D60DF3}" srcOrd="0" destOrd="0" parTransId="{87F53B57-1646-4D7B-B5DB-64447B00916A}" sibTransId="{9FC60DA7-E96D-4933-9C60-BDB74C3405D9}"/>
    <dgm:cxn modelId="{A704981E-85D6-4A84-B25A-D59DBD81978A}" srcId="{A16D88F9-7AFE-4F34-8D5E-FD6C512AE85A}" destId="{329FA705-BD45-4DDE-90A9-6F7763018EB0}" srcOrd="1" destOrd="0" parTransId="{B1CCD742-ABD8-4601-B5F9-D3F017F53753}" sibTransId="{8FA3C23A-0D42-4FE5-8095-FFE06A8AC496}"/>
    <dgm:cxn modelId="{F42E01D0-7C72-42CD-8333-131F280036F3}" type="presOf" srcId="{E43D9BAA-5760-4D23-BED4-85B106C2E85F}" destId="{D939C982-0464-4EFC-A72A-FCED69AA1E92}" srcOrd="0" destOrd="3" presId="urn:microsoft.com/office/officeart/2005/8/layout/hList1"/>
    <dgm:cxn modelId="{461168C1-3D9B-4DF6-B84F-7EFA6012F4A0}" srcId="{329FA705-BD45-4DDE-90A9-6F7763018EB0}" destId="{E43D9BAA-5760-4D23-BED4-85B106C2E85F}" srcOrd="3" destOrd="0" parTransId="{A331351C-71D8-4747-BF6A-6CD225F9F5E9}" sibTransId="{32267AA3-27ED-41A3-87AE-20B449403CF5}"/>
    <dgm:cxn modelId="{16B592AD-6B9C-40C4-88DA-4F1906050211}" srcId="{329FA705-BD45-4DDE-90A9-6F7763018EB0}" destId="{D5D4ED60-FC90-4399-8C4E-94B9D4ED1382}" srcOrd="1" destOrd="0" parTransId="{A97A8AE2-0D18-4B71-82F9-48F6BFCE0617}" sibTransId="{51CA5BA9-1E8D-4E6B-8198-F95269D3DDFE}"/>
    <dgm:cxn modelId="{17F52D0F-C952-4CF5-98E5-206A25D19679}" srcId="{A16D88F9-7AFE-4F34-8D5E-FD6C512AE85A}" destId="{98368F20-E055-42D8-9292-9A14AB61D120}" srcOrd="0" destOrd="0" parTransId="{00A39A59-76A1-43FC-881F-F232C62AAD59}" sibTransId="{787AD881-FB82-4D3F-8813-CE6064C42070}"/>
    <dgm:cxn modelId="{2C48236A-3677-4ABE-BFD7-EE30D06B9DA6}" srcId="{98368F20-E055-42D8-9292-9A14AB61D120}" destId="{E6EF5336-3ED8-44BE-A0F9-D50AD09F57D6}" srcOrd="1" destOrd="0" parTransId="{3A2A31DB-F4F5-41E0-9DE4-27CB9D62A213}" sibTransId="{04C20225-1453-413D-AEC7-02EABD3D7A3D}"/>
    <dgm:cxn modelId="{44DFF9C5-CF96-4725-8714-FF93FE7B8B75}" srcId="{98368F20-E055-42D8-9292-9A14AB61D120}" destId="{880DF5AE-6DCF-44AC-87B5-7AB2D2DB5B6B}" srcOrd="3" destOrd="0" parTransId="{A90A1C49-862D-4452-9F1A-8CF8D0871EA1}" sibTransId="{A29FF712-CB99-4582-8FC3-8ECC60F6515A}"/>
    <dgm:cxn modelId="{30C11E10-011B-4814-B111-A0F27D4EB894}" type="presParOf" srcId="{C47A8913-BB7C-487C-8E6E-7DF9DA373E6F}" destId="{2129663E-28BE-4949-B78E-63621C9423F9}" srcOrd="0" destOrd="0" presId="urn:microsoft.com/office/officeart/2005/8/layout/hList1"/>
    <dgm:cxn modelId="{6043BE91-6D7D-407D-9E44-BF2EFE212019}" type="presParOf" srcId="{2129663E-28BE-4949-B78E-63621C9423F9}" destId="{CB7C257E-5979-4740-B745-66D56CAC1BAA}" srcOrd="0" destOrd="0" presId="urn:microsoft.com/office/officeart/2005/8/layout/hList1"/>
    <dgm:cxn modelId="{A60349E1-8365-4F4E-9586-C4D66E6C63F3}" type="presParOf" srcId="{2129663E-28BE-4949-B78E-63621C9423F9}" destId="{24C8B6ED-801F-40D8-B0D4-89DE34CB051D}" srcOrd="1" destOrd="0" presId="urn:microsoft.com/office/officeart/2005/8/layout/hList1"/>
    <dgm:cxn modelId="{9D783382-3A56-4111-988F-DA11FF84DCEE}" type="presParOf" srcId="{C47A8913-BB7C-487C-8E6E-7DF9DA373E6F}" destId="{9D32AA30-B831-44B3-8F22-197A7CF7E77F}" srcOrd="1" destOrd="0" presId="urn:microsoft.com/office/officeart/2005/8/layout/hList1"/>
    <dgm:cxn modelId="{092148C6-72AA-4EEA-9945-8069FDB0841E}" type="presParOf" srcId="{C47A8913-BB7C-487C-8E6E-7DF9DA373E6F}" destId="{04C5C7D7-C419-43B3-AAFA-CE65A820A2C8}" srcOrd="2" destOrd="0" presId="urn:microsoft.com/office/officeart/2005/8/layout/hList1"/>
    <dgm:cxn modelId="{F1E0C68F-E892-4F7E-94FB-140C8857D906}" type="presParOf" srcId="{04C5C7D7-C419-43B3-AAFA-CE65A820A2C8}" destId="{F345EDCC-92E3-4CE4-87EF-9D686D908391}" srcOrd="0" destOrd="0" presId="urn:microsoft.com/office/officeart/2005/8/layout/hList1"/>
    <dgm:cxn modelId="{BA292B81-D3B9-4E10-B546-CBC58529B55D}" type="presParOf" srcId="{04C5C7D7-C419-43B3-AAFA-CE65A820A2C8}" destId="{D939C982-0464-4EFC-A72A-FCED69AA1E92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044006-783F-48FD-A09D-5ACE9BC24789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38D75F-8030-4E14-8A23-E841A52959BB}">
      <dgm:prSet phldrT="[Texte]"/>
      <dgm:spPr/>
      <dgm:t>
        <a:bodyPr/>
        <a:lstStyle/>
        <a:p>
          <a:pPr algn="r"/>
          <a:r>
            <a:rPr lang="ar-DZ" dirty="0" smtClean="0"/>
            <a:t>التكوين نشاط ضروري </a:t>
          </a:r>
          <a:r>
            <a:rPr lang="ar-DZ" dirty="0" err="1" smtClean="0"/>
            <a:t>و</a:t>
          </a:r>
          <a:r>
            <a:rPr lang="ar-DZ" dirty="0" smtClean="0"/>
            <a:t> مستمر (مبدأ الاستمرارية )</a:t>
          </a:r>
          <a:endParaRPr lang="fr-FR" dirty="0"/>
        </a:p>
      </dgm:t>
    </dgm:pt>
    <dgm:pt modelId="{56EAB67A-304B-4DC4-875E-20B49F7CE530}" type="parTrans" cxnId="{E0514838-4B2D-41E5-BF3D-D6550727CD67}">
      <dgm:prSet/>
      <dgm:spPr/>
      <dgm:t>
        <a:bodyPr/>
        <a:lstStyle/>
        <a:p>
          <a:endParaRPr lang="fr-FR"/>
        </a:p>
      </dgm:t>
    </dgm:pt>
    <dgm:pt modelId="{6F3B042F-272C-4B7A-A515-DC7D32BDE94A}" type="sibTrans" cxnId="{E0514838-4B2D-41E5-BF3D-D6550727CD67}">
      <dgm:prSet/>
      <dgm:spPr/>
      <dgm:t>
        <a:bodyPr/>
        <a:lstStyle/>
        <a:p>
          <a:endParaRPr lang="fr-FR"/>
        </a:p>
      </dgm:t>
    </dgm:pt>
    <dgm:pt modelId="{5F7B8762-E007-43B6-B476-F02F2323A98D}">
      <dgm:prSet phldrT="[Texte]"/>
      <dgm:spPr/>
      <dgm:t>
        <a:bodyPr/>
        <a:lstStyle/>
        <a:p>
          <a:pPr algn="r" rtl="1"/>
          <a:r>
            <a:rPr lang="ar-DZ" dirty="0" smtClean="0"/>
            <a:t>-التكوين نظام متكامل (مبدأ التكامل)</a:t>
          </a:r>
          <a:endParaRPr lang="fr-FR" dirty="0"/>
        </a:p>
      </dgm:t>
    </dgm:pt>
    <dgm:pt modelId="{D5BA00DF-747D-4DC6-93D7-2C620CF83F87}" type="parTrans" cxnId="{039D4854-B43A-466B-A9BE-6066059029D7}">
      <dgm:prSet/>
      <dgm:spPr/>
      <dgm:t>
        <a:bodyPr/>
        <a:lstStyle/>
        <a:p>
          <a:endParaRPr lang="fr-FR"/>
        </a:p>
      </dgm:t>
    </dgm:pt>
    <dgm:pt modelId="{2ABCCF35-866B-4A24-9CDD-110BA47ABE5E}" type="sibTrans" cxnId="{039D4854-B43A-466B-A9BE-6066059029D7}">
      <dgm:prSet/>
      <dgm:spPr/>
      <dgm:t>
        <a:bodyPr/>
        <a:lstStyle/>
        <a:p>
          <a:endParaRPr lang="fr-FR"/>
        </a:p>
      </dgm:t>
    </dgm:pt>
    <dgm:pt modelId="{2D5CAB37-3A49-4FA4-A19C-EEDF4966805B}">
      <dgm:prSet/>
      <dgm:spPr/>
      <dgm:t>
        <a:bodyPr/>
        <a:lstStyle/>
        <a:p>
          <a:pPr algn="r" rtl="1"/>
          <a:r>
            <a:rPr lang="ar-DZ" dirty="0" smtClean="0"/>
            <a:t>بمعنى </a:t>
          </a:r>
          <a:r>
            <a:rPr lang="ar-DZ" dirty="0" err="1" smtClean="0"/>
            <a:t>ان</a:t>
          </a:r>
          <a:r>
            <a:rPr lang="ar-DZ" dirty="0" smtClean="0"/>
            <a:t> التكوين ليس أمرا كماليا </a:t>
          </a:r>
          <a:r>
            <a:rPr lang="ar-DZ" dirty="0" err="1" smtClean="0"/>
            <a:t>و</a:t>
          </a:r>
          <a:r>
            <a:rPr lang="ar-DZ" dirty="0" smtClean="0"/>
            <a:t> إنما نشاط ضروري لتهيئة الفرد </a:t>
          </a:r>
          <a:r>
            <a:rPr lang="ar-DZ" dirty="0" err="1" smtClean="0"/>
            <a:t>و</a:t>
          </a:r>
          <a:r>
            <a:rPr lang="ar-DZ" dirty="0" smtClean="0"/>
            <a:t> تعريفه بالعمل المسند </a:t>
          </a:r>
          <a:r>
            <a:rPr lang="ar-DZ" dirty="0" err="1" smtClean="0"/>
            <a:t>اليه</a:t>
          </a:r>
          <a:endParaRPr lang="fr-FR" dirty="0"/>
        </a:p>
      </dgm:t>
    </dgm:pt>
    <dgm:pt modelId="{359E3ED3-1729-43DC-8195-12546CB8A228}" type="parTrans" cxnId="{3E67780B-3122-40A0-A15A-EB055336505B}">
      <dgm:prSet/>
      <dgm:spPr/>
      <dgm:t>
        <a:bodyPr/>
        <a:lstStyle/>
        <a:p>
          <a:endParaRPr lang="fr-FR"/>
        </a:p>
      </dgm:t>
    </dgm:pt>
    <dgm:pt modelId="{81B8A5A4-C304-491E-88DF-F5E4B068CF4C}" type="sibTrans" cxnId="{3E67780B-3122-40A0-A15A-EB055336505B}">
      <dgm:prSet/>
      <dgm:spPr/>
      <dgm:t>
        <a:bodyPr/>
        <a:lstStyle/>
        <a:p>
          <a:endParaRPr lang="fr-FR"/>
        </a:p>
      </dgm:t>
    </dgm:pt>
    <dgm:pt modelId="{FE3612F8-8AD1-4441-8E75-DC45B7DBFDD4}">
      <dgm:prSet phldrT="[Texte]"/>
      <dgm:spPr/>
      <dgm:t>
        <a:bodyPr/>
        <a:lstStyle/>
        <a:p>
          <a:pPr algn="r" rtl="1"/>
          <a:r>
            <a:rPr lang="ar-DZ" dirty="0" smtClean="0"/>
            <a:t>-التكوين نشاط متغير </a:t>
          </a:r>
          <a:r>
            <a:rPr lang="ar-DZ" dirty="0" err="1" smtClean="0"/>
            <a:t>و</a:t>
          </a:r>
          <a:r>
            <a:rPr lang="ar-DZ" dirty="0" smtClean="0"/>
            <a:t> متجدد (مبدأ الديناميكية )</a:t>
          </a:r>
          <a:endParaRPr lang="fr-FR" dirty="0"/>
        </a:p>
      </dgm:t>
    </dgm:pt>
    <dgm:pt modelId="{1E18953E-DCDC-4297-B71D-525FF6A405D0}" type="parTrans" cxnId="{C2173058-2F29-45E3-B912-73415737CB82}">
      <dgm:prSet/>
      <dgm:spPr/>
      <dgm:t>
        <a:bodyPr/>
        <a:lstStyle/>
        <a:p>
          <a:endParaRPr lang="fr-FR"/>
        </a:p>
      </dgm:t>
    </dgm:pt>
    <dgm:pt modelId="{2839001C-F2BF-4986-ABBF-F704AF965E78}" type="sibTrans" cxnId="{C2173058-2F29-45E3-B912-73415737CB82}">
      <dgm:prSet/>
      <dgm:spPr/>
      <dgm:t>
        <a:bodyPr/>
        <a:lstStyle/>
        <a:p>
          <a:endParaRPr lang="fr-FR"/>
        </a:p>
      </dgm:t>
    </dgm:pt>
    <dgm:pt modelId="{6B5D730F-BEFC-44DB-89AD-9B57FCFE7653}">
      <dgm:prSet phldrT="[Texte]"/>
      <dgm:spPr/>
      <dgm:t>
        <a:bodyPr/>
        <a:lstStyle/>
        <a:p>
          <a:pPr algn="r" rtl="1"/>
          <a:r>
            <a:rPr lang="ar-DZ" dirty="0" smtClean="0"/>
            <a:t>- التكوين نشاط </a:t>
          </a:r>
          <a:r>
            <a:rPr lang="ar-DZ" dirty="0" err="1" smtClean="0"/>
            <a:t>اداري</a:t>
          </a:r>
          <a:r>
            <a:rPr lang="ar-DZ" dirty="0" smtClean="0"/>
            <a:t> و فني </a:t>
          </a:r>
          <a:endParaRPr lang="fr-FR" dirty="0"/>
        </a:p>
      </dgm:t>
    </dgm:pt>
    <dgm:pt modelId="{3568F9DE-BD87-436A-8387-28162F3D489B}" type="parTrans" cxnId="{B1576CA3-81B1-4631-994E-14ADB3BF1D5E}">
      <dgm:prSet/>
      <dgm:spPr/>
      <dgm:t>
        <a:bodyPr/>
        <a:lstStyle/>
        <a:p>
          <a:endParaRPr lang="fr-FR"/>
        </a:p>
      </dgm:t>
    </dgm:pt>
    <dgm:pt modelId="{38BBA503-3A66-4D2E-BE32-32FC4DA5F552}" type="sibTrans" cxnId="{B1576CA3-81B1-4631-994E-14ADB3BF1D5E}">
      <dgm:prSet/>
      <dgm:spPr/>
      <dgm:t>
        <a:bodyPr/>
        <a:lstStyle/>
        <a:p>
          <a:endParaRPr lang="fr-FR"/>
        </a:p>
      </dgm:t>
    </dgm:pt>
    <dgm:pt modelId="{03DBF72A-F7A5-44ED-A35A-B01725D23C56}">
      <dgm:prSet/>
      <dgm:spPr/>
      <dgm:t>
        <a:bodyPr/>
        <a:lstStyle/>
        <a:p>
          <a:pPr algn="r" rtl="1"/>
          <a:r>
            <a:rPr lang="ar-DZ" dirty="0" smtClean="0"/>
            <a:t>يقصد بان هناك تكامل </a:t>
          </a:r>
          <a:r>
            <a:rPr lang="ar-DZ" dirty="0" err="1" smtClean="0"/>
            <a:t>و</a:t>
          </a:r>
          <a:r>
            <a:rPr lang="ar-DZ" dirty="0" smtClean="0"/>
            <a:t> ترابط فنظام التكوين فهو ليس نشاط عشوائي </a:t>
          </a:r>
          <a:endParaRPr lang="fr-FR" dirty="0"/>
        </a:p>
      </dgm:t>
    </dgm:pt>
    <dgm:pt modelId="{B82175BE-C29D-4166-85ED-ECC9895CB446}" type="parTrans" cxnId="{8D705C04-BCCC-4733-8F2A-AA8A1E46C6BB}">
      <dgm:prSet/>
      <dgm:spPr/>
      <dgm:t>
        <a:bodyPr/>
        <a:lstStyle/>
        <a:p>
          <a:endParaRPr lang="fr-FR"/>
        </a:p>
      </dgm:t>
    </dgm:pt>
    <dgm:pt modelId="{7DA63E0B-6B71-4DD0-B734-8AE6A46AEDD3}" type="sibTrans" cxnId="{8D705C04-BCCC-4733-8F2A-AA8A1E46C6BB}">
      <dgm:prSet/>
      <dgm:spPr/>
      <dgm:t>
        <a:bodyPr/>
        <a:lstStyle/>
        <a:p>
          <a:endParaRPr lang="fr-FR"/>
        </a:p>
      </dgm:t>
    </dgm:pt>
    <dgm:pt modelId="{3C3DE960-838D-45F4-BF90-41D7402543C2}">
      <dgm:prSet/>
      <dgm:spPr/>
      <dgm:t>
        <a:bodyPr/>
        <a:lstStyle/>
        <a:p>
          <a:pPr algn="r" rtl="1"/>
          <a:r>
            <a:rPr lang="ar-DZ" dirty="0" smtClean="0"/>
            <a:t>حيث </a:t>
          </a:r>
          <a:r>
            <a:rPr lang="ar-DZ" dirty="0" err="1" smtClean="0"/>
            <a:t>ان</a:t>
          </a:r>
          <a:r>
            <a:rPr lang="ar-DZ" dirty="0" smtClean="0"/>
            <a:t> التكوين يتعامل مع متغيرات عديدة في داخل </a:t>
          </a:r>
          <a:r>
            <a:rPr lang="ar-DZ" dirty="0" err="1" smtClean="0"/>
            <a:t>و</a:t>
          </a:r>
          <a:r>
            <a:rPr lang="ar-DZ" dirty="0" smtClean="0"/>
            <a:t> خارج المؤسسة لكون المتكون عرضة لتغيير عادته </a:t>
          </a:r>
          <a:r>
            <a:rPr lang="ar-DZ" dirty="0" err="1" smtClean="0"/>
            <a:t>و</a:t>
          </a:r>
          <a:r>
            <a:rPr lang="ar-DZ" dirty="0" smtClean="0"/>
            <a:t> </a:t>
          </a:r>
          <a:r>
            <a:rPr lang="ar-DZ" dirty="0" err="1" smtClean="0"/>
            <a:t>سلوكياتهو</a:t>
          </a:r>
          <a:r>
            <a:rPr lang="ar-DZ" dirty="0" smtClean="0"/>
            <a:t> مهاراته </a:t>
          </a:r>
          <a:endParaRPr lang="fr-FR" dirty="0"/>
        </a:p>
      </dgm:t>
    </dgm:pt>
    <dgm:pt modelId="{A0C04013-8127-49BF-9592-2B4A219ADD5C}" type="parTrans" cxnId="{B8B88A3D-978F-44F8-B8EE-B3E805C725DC}">
      <dgm:prSet/>
      <dgm:spPr/>
      <dgm:t>
        <a:bodyPr/>
        <a:lstStyle/>
        <a:p>
          <a:endParaRPr lang="fr-FR"/>
        </a:p>
      </dgm:t>
    </dgm:pt>
    <dgm:pt modelId="{38456BFE-93F7-4E3D-A49A-B394112F191D}" type="sibTrans" cxnId="{B8B88A3D-978F-44F8-B8EE-B3E805C725DC}">
      <dgm:prSet/>
      <dgm:spPr/>
      <dgm:t>
        <a:bodyPr/>
        <a:lstStyle/>
        <a:p>
          <a:endParaRPr lang="fr-FR"/>
        </a:p>
      </dgm:t>
    </dgm:pt>
    <dgm:pt modelId="{C43A9AAF-53BF-4A92-BB82-65823740A951}">
      <dgm:prSet/>
      <dgm:spPr/>
      <dgm:t>
        <a:bodyPr/>
        <a:lstStyle/>
        <a:p>
          <a:pPr algn="r" rtl="1"/>
          <a:r>
            <a:rPr lang="ar-DZ" dirty="0" smtClean="0"/>
            <a:t>باعتبار التكوين عملا </a:t>
          </a:r>
          <a:r>
            <a:rPr lang="ar-DZ" dirty="0" err="1" smtClean="0"/>
            <a:t>اداريا</a:t>
          </a:r>
          <a:r>
            <a:rPr lang="ar-DZ" dirty="0" smtClean="0"/>
            <a:t> ينبغي </a:t>
          </a:r>
          <a:r>
            <a:rPr lang="ar-DZ" dirty="0" err="1" smtClean="0"/>
            <a:t>ان</a:t>
          </a:r>
          <a:r>
            <a:rPr lang="ar-DZ" dirty="0" smtClean="0"/>
            <a:t> تتوفر فيه مقومات العمل </a:t>
          </a:r>
          <a:r>
            <a:rPr lang="ar-DZ" dirty="0" err="1" smtClean="0"/>
            <a:t>الاداري</a:t>
          </a:r>
          <a:r>
            <a:rPr lang="ar-DZ" dirty="0" smtClean="0"/>
            <a:t> من وضوح </a:t>
          </a:r>
          <a:r>
            <a:rPr lang="ar-DZ" dirty="0" err="1" smtClean="0"/>
            <a:t>الاهداف</a:t>
          </a:r>
          <a:r>
            <a:rPr lang="ar-DZ" dirty="0" smtClean="0"/>
            <a:t> و السياسات </a:t>
          </a:r>
          <a:r>
            <a:rPr lang="ar-DZ" dirty="0" err="1" smtClean="0"/>
            <a:t>و</a:t>
          </a:r>
          <a:r>
            <a:rPr lang="ar-DZ" dirty="0" smtClean="0"/>
            <a:t> توازن الخطط </a:t>
          </a:r>
          <a:r>
            <a:rPr lang="ar-DZ" dirty="0" err="1" smtClean="0"/>
            <a:t>و</a:t>
          </a:r>
          <a:r>
            <a:rPr lang="ar-DZ" dirty="0" smtClean="0"/>
            <a:t> البرامج</a:t>
          </a:r>
          <a:endParaRPr lang="fr-FR" dirty="0"/>
        </a:p>
      </dgm:t>
    </dgm:pt>
    <dgm:pt modelId="{1FA01EE3-E339-45F9-9E87-8D6E8C0FF90E}" type="parTrans" cxnId="{77F090EB-30DF-45F6-B442-D02C9C771B14}">
      <dgm:prSet/>
      <dgm:spPr/>
      <dgm:t>
        <a:bodyPr/>
        <a:lstStyle/>
        <a:p>
          <a:endParaRPr lang="fr-FR"/>
        </a:p>
      </dgm:t>
    </dgm:pt>
    <dgm:pt modelId="{2F1C4D95-5C3D-4622-9196-845A9E5A91F4}" type="sibTrans" cxnId="{77F090EB-30DF-45F6-B442-D02C9C771B14}">
      <dgm:prSet/>
      <dgm:spPr/>
      <dgm:t>
        <a:bodyPr/>
        <a:lstStyle/>
        <a:p>
          <a:endParaRPr lang="fr-FR"/>
        </a:p>
      </dgm:t>
    </dgm:pt>
    <dgm:pt modelId="{C30CF985-3523-4563-9123-114E342CE8E0}" type="pres">
      <dgm:prSet presAssocID="{0E044006-783F-48FD-A09D-5ACE9BC247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2EE8A90-3375-4C54-89EC-911C0505EF10}" type="pres">
      <dgm:prSet presAssocID="{3738D75F-8030-4E14-8A23-E841A52959BB}" presName="parentLin" presStyleCnt="0"/>
      <dgm:spPr/>
    </dgm:pt>
    <dgm:pt modelId="{AA8B9EA2-5FB7-425D-B7CC-B58BD6891520}" type="pres">
      <dgm:prSet presAssocID="{3738D75F-8030-4E14-8A23-E841A52959BB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7A27443B-F0A6-4D68-8251-C4B07A7F3E13}" type="pres">
      <dgm:prSet presAssocID="{3738D75F-8030-4E14-8A23-E841A52959B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B880F3-D25B-4441-B9D4-A24B72DD3A57}" type="pres">
      <dgm:prSet presAssocID="{3738D75F-8030-4E14-8A23-E841A52959BB}" presName="negativeSpace" presStyleCnt="0"/>
      <dgm:spPr/>
    </dgm:pt>
    <dgm:pt modelId="{82E4F4D7-60AE-45AB-A1E5-13972631E1C2}" type="pres">
      <dgm:prSet presAssocID="{3738D75F-8030-4E14-8A23-E841A52959BB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429BB3-1EA6-49AF-8452-EBED57E73A64}" type="pres">
      <dgm:prSet presAssocID="{6F3B042F-272C-4B7A-A515-DC7D32BDE94A}" presName="spaceBetweenRectangles" presStyleCnt="0"/>
      <dgm:spPr/>
    </dgm:pt>
    <dgm:pt modelId="{6C3DDF4E-EDE2-430C-8C10-289C95ED3C62}" type="pres">
      <dgm:prSet presAssocID="{5F7B8762-E007-43B6-B476-F02F2323A98D}" presName="parentLin" presStyleCnt="0"/>
      <dgm:spPr/>
    </dgm:pt>
    <dgm:pt modelId="{05E4C57A-E15F-4C8C-96DE-B543FE1ABA6F}" type="pres">
      <dgm:prSet presAssocID="{5F7B8762-E007-43B6-B476-F02F2323A98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9FD77907-FCD1-4DF8-9E3E-B388207C2B6F}" type="pres">
      <dgm:prSet presAssocID="{5F7B8762-E007-43B6-B476-F02F2323A98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E16926-B01B-414B-8B64-A91A138A9D3C}" type="pres">
      <dgm:prSet presAssocID="{5F7B8762-E007-43B6-B476-F02F2323A98D}" presName="negativeSpace" presStyleCnt="0"/>
      <dgm:spPr/>
    </dgm:pt>
    <dgm:pt modelId="{188A3183-FDD0-4E78-9AFA-BF1AFFBAAE38}" type="pres">
      <dgm:prSet presAssocID="{5F7B8762-E007-43B6-B476-F02F2323A98D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DCD3FD-448B-41D8-8D16-47159DB5CBDF}" type="pres">
      <dgm:prSet presAssocID="{2ABCCF35-866B-4A24-9CDD-110BA47ABE5E}" presName="spaceBetweenRectangles" presStyleCnt="0"/>
      <dgm:spPr/>
    </dgm:pt>
    <dgm:pt modelId="{97B2DC71-C07F-45EA-A0C3-F1E80EE6240A}" type="pres">
      <dgm:prSet presAssocID="{FE3612F8-8AD1-4441-8E75-DC45B7DBFDD4}" presName="parentLin" presStyleCnt="0"/>
      <dgm:spPr/>
    </dgm:pt>
    <dgm:pt modelId="{FAE13979-C7D2-4472-8C90-6E8507E5B1DD}" type="pres">
      <dgm:prSet presAssocID="{FE3612F8-8AD1-4441-8E75-DC45B7DBFDD4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6202D874-7B71-4639-A4BF-AA981EF76D7D}" type="pres">
      <dgm:prSet presAssocID="{FE3612F8-8AD1-4441-8E75-DC45B7DBFDD4}" presName="parentText" presStyleLbl="node1" presStyleIdx="2" presStyleCnt="4" custLinFactNeighborX="-2784" custLinFactNeighborY="-225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44ACDF-C389-4E5A-AC10-E3C6E72AD490}" type="pres">
      <dgm:prSet presAssocID="{FE3612F8-8AD1-4441-8E75-DC45B7DBFDD4}" presName="negativeSpace" presStyleCnt="0"/>
      <dgm:spPr/>
    </dgm:pt>
    <dgm:pt modelId="{6CA0953D-5363-4195-84F9-F4FCB73C427B}" type="pres">
      <dgm:prSet presAssocID="{FE3612F8-8AD1-4441-8E75-DC45B7DBFDD4}" presName="childText" presStyleLbl="conFgAcc1" presStyleIdx="2" presStyleCnt="4" custLinFactNeighborX="-348" custLinFactNeighborY="277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75A8AD-4F62-4221-9757-346115B774C7}" type="pres">
      <dgm:prSet presAssocID="{2839001C-F2BF-4986-ABBF-F704AF965E78}" presName="spaceBetweenRectangles" presStyleCnt="0"/>
      <dgm:spPr/>
    </dgm:pt>
    <dgm:pt modelId="{ECD42396-C9FE-4096-8378-AAE488D0FB3A}" type="pres">
      <dgm:prSet presAssocID="{6B5D730F-BEFC-44DB-89AD-9B57FCFE7653}" presName="parentLin" presStyleCnt="0"/>
      <dgm:spPr/>
    </dgm:pt>
    <dgm:pt modelId="{5D74BC79-E95B-4FB0-AF8F-78E9A5B68F4B}" type="pres">
      <dgm:prSet presAssocID="{6B5D730F-BEFC-44DB-89AD-9B57FCFE7653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C39C9B1A-9A5C-489E-A7F8-791F6909B0D3}" type="pres">
      <dgm:prSet presAssocID="{6B5D730F-BEFC-44DB-89AD-9B57FCFE765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8C6DB8-1E6A-44CB-AC7A-DEFE61FA080F}" type="pres">
      <dgm:prSet presAssocID="{6B5D730F-BEFC-44DB-89AD-9B57FCFE7653}" presName="negativeSpace" presStyleCnt="0"/>
      <dgm:spPr/>
    </dgm:pt>
    <dgm:pt modelId="{C374D81D-CBE8-4461-A966-80E88EBB26BC}" type="pres">
      <dgm:prSet presAssocID="{6B5D730F-BEFC-44DB-89AD-9B57FCFE7653}" presName="childText" presStyleLbl="conFgAcc1" presStyleIdx="3" presStyleCnt="4" custLinFactNeighborX="-338" custLinFactNeighborY="730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5B9A67-DF83-4FB8-9DFA-4F13038A35DC}" type="presOf" srcId="{3738D75F-8030-4E14-8A23-E841A52959BB}" destId="{AA8B9EA2-5FB7-425D-B7CC-B58BD6891520}" srcOrd="0" destOrd="0" presId="urn:microsoft.com/office/officeart/2005/8/layout/list1"/>
    <dgm:cxn modelId="{0ACE6F44-0F16-4DF1-A9B6-85C37261C9F7}" type="presOf" srcId="{FE3612F8-8AD1-4441-8E75-DC45B7DBFDD4}" destId="{6202D874-7B71-4639-A4BF-AA981EF76D7D}" srcOrd="1" destOrd="0" presId="urn:microsoft.com/office/officeart/2005/8/layout/list1"/>
    <dgm:cxn modelId="{D800BBD8-1E70-480C-8A71-9E8EFFC185B1}" type="presOf" srcId="{6B5D730F-BEFC-44DB-89AD-9B57FCFE7653}" destId="{5D74BC79-E95B-4FB0-AF8F-78E9A5B68F4B}" srcOrd="0" destOrd="0" presId="urn:microsoft.com/office/officeart/2005/8/layout/list1"/>
    <dgm:cxn modelId="{A0477673-9C9A-43B5-95F3-775972C21760}" type="presOf" srcId="{3C3DE960-838D-45F4-BF90-41D7402543C2}" destId="{6CA0953D-5363-4195-84F9-F4FCB73C427B}" srcOrd="0" destOrd="0" presId="urn:microsoft.com/office/officeart/2005/8/layout/list1"/>
    <dgm:cxn modelId="{1FE9603D-207C-44AD-90AA-3D2904F9623A}" type="presOf" srcId="{6B5D730F-BEFC-44DB-89AD-9B57FCFE7653}" destId="{C39C9B1A-9A5C-489E-A7F8-791F6909B0D3}" srcOrd="1" destOrd="0" presId="urn:microsoft.com/office/officeart/2005/8/layout/list1"/>
    <dgm:cxn modelId="{597A2B96-A63B-4DB4-A6BD-4BC72BD2E2D1}" type="presOf" srcId="{0E044006-783F-48FD-A09D-5ACE9BC24789}" destId="{C30CF985-3523-4563-9123-114E342CE8E0}" srcOrd="0" destOrd="0" presId="urn:microsoft.com/office/officeart/2005/8/layout/list1"/>
    <dgm:cxn modelId="{58C59066-8CDD-4FCF-8058-3BCB7CA070C4}" type="presOf" srcId="{03DBF72A-F7A5-44ED-A35A-B01725D23C56}" destId="{188A3183-FDD0-4E78-9AFA-BF1AFFBAAE38}" srcOrd="0" destOrd="0" presId="urn:microsoft.com/office/officeart/2005/8/layout/list1"/>
    <dgm:cxn modelId="{49A826A2-ECD6-49EC-B74F-5BE341295CA5}" type="presOf" srcId="{FE3612F8-8AD1-4441-8E75-DC45B7DBFDD4}" destId="{FAE13979-C7D2-4472-8C90-6E8507E5B1DD}" srcOrd="0" destOrd="0" presId="urn:microsoft.com/office/officeart/2005/8/layout/list1"/>
    <dgm:cxn modelId="{9A397AE5-F8D3-435F-B270-E34D50DB4987}" type="presOf" srcId="{5F7B8762-E007-43B6-B476-F02F2323A98D}" destId="{9FD77907-FCD1-4DF8-9E3E-B388207C2B6F}" srcOrd="1" destOrd="0" presId="urn:microsoft.com/office/officeart/2005/8/layout/list1"/>
    <dgm:cxn modelId="{26C9D112-ECB8-4F90-9E2D-952C4039788F}" type="presOf" srcId="{2D5CAB37-3A49-4FA4-A19C-EEDF4966805B}" destId="{82E4F4D7-60AE-45AB-A1E5-13972631E1C2}" srcOrd="0" destOrd="0" presId="urn:microsoft.com/office/officeart/2005/8/layout/list1"/>
    <dgm:cxn modelId="{B1576CA3-81B1-4631-994E-14ADB3BF1D5E}" srcId="{0E044006-783F-48FD-A09D-5ACE9BC24789}" destId="{6B5D730F-BEFC-44DB-89AD-9B57FCFE7653}" srcOrd="3" destOrd="0" parTransId="{3568F9DE-BD87-436A-8387-28162F3D489B}" sibTransId="{38BBA503-3A66-4D2E-BE32-32FC4DA5F552}"/>
    <dgm:cxn modelId="{BB00FDF2-96DA-42BF-AE05-46A39C1EAA47}" type="presOf" srcId="{3738D75F-8030-4E14-8A23-E841A52959BB}" destId="{7A27443B-F0A6-4D68-8251-C4B07A7F3E13}" srcOrd="1" destOrd="0" presId="urn:microsoft.com/office/officeart/2005/8/layout/list1"/>
    <dgm:cxn modelId="{3ADAB24D-D1D4-486A-B6B5-0964B5E9B0C5}" type="presOf" srcId="{5F7B8762-E007-43B6-B476-F02F2323A98D}" destId="{05E4C57A-E15F-4C8C-96DE-B543FE1ABA6F}" srcOrd="0" destOrd="0" presId="urn:microsoft.com/office/officeart/2005/8/layout/list1"/>
    <dgm:cxn modelId="{77F090EB-30DF-45F6-B442-D02C9C771B14}" srcId="{6B5D730F-BEFC-44DB-89AD-9B57FCFE7653}" destId="{C43A9AAF-53BF-4A92-BB82-65823740A951}" srcOrd="0" destOrd="0" parTransId="{1FA01EE3-E339-45F9-9E87-8D6E8C0FF90E}" sibTransId="{2F1C4D95-5C3D-4622-9196-845A9E5A91F4}"/>
    <dgm:cxn modelId="{C2173058-2F29-45E3-B912-73415737CB82}" srcId="{0E044006-783F-48FD-A09D-5ACE9BC24789}" destId="{FE3612F8-8AD1-4441-8E75-DC45B7DBFDD4}" srcOrd="2" destOrd="0" parTransId="{1E18953E-DCDC-4297-B71D-525FF6A405D0}" sibTransId="{2839001C-F2BF-4986-ABBF-F704AF965E78}"/>
    <dgm:cxn modelId="{039D4854-B43A-466B-A9BE-6066059029D7}" srcId="{0E044006-783F-48FD-A09D-5ACE9BC24789}" destId="{5F7B8762-E007-43B6-B476-F02F2323A98D}" srcOrd="1" destOrd="0" parTransId="{D5BA00DF-747D-4DC6-93D7-2C620CF83F87}" sibTransId="{2ABCCF35-866B-4A24-9CDD-110BA47ABE5E}"/>
    <dgm:cxn modelId="{8D705C04-BCCC-4733-8F2A-AA8A1E46C6BB}" srcId="{5F7B8762-E007-43B6-B476-F02F2323A98D}" destId="{03DBF72A-F7A5-44ED-A35A-B01725D23C56}" srcOrd="0" destOrd="0" parTransId="{B82175BE-C29D-4166-85ED-ECC9895CB446}" sibTransId="{7DA63E0B-6B71-4DD0-B734-8AE6A46AEDD3}"/>
    <dgm:cxn modelId="{B8B88A3D-978F-44F8-B8EE-B3E805C725DC}" srcId="{FE3612F8-8AD1-4441-8E75-DC45B7DBFDD4}" destId="{3C3DE960-838D-45F4-BF90-41D7402543C2}" srcOrd="0" destOrd="0" parTransId="{A0C04013-8127-49BF-9592-2B4A219ADD5C}" sibTransId="{38456BFE-93F7-4E3D-A49A-B394112F191D}"/>
    <dgm:cxn modelId="{E0514838-4B2D-41E5-BF3D-D6550727CD67}" srcId="{0E044006-783F-48FD-A09D-5ACE9BC24789}" destId="{3738D75F-8030-4E14-8A23-E841A52959BB}" srcOrd="0" destOrd="0" parTransId="{56EAB67A-304B-4DC4-875E-20B49F7CE530}" sibTransId="{6F3B042F-272C-4B7A-A515-DC7D32BDE94A}"/>
    <dgm:cxn modelId="{B5857419-87A2-4698-B381-3150BB93CEDA}" type="presOf" srcId="{C43A9AAF-53BF-4A92-BB82-65823740A951}" destId="{C374D81D-CBE8-4461-A966-80E88EBB26BC}" srcOrd="0" destOrd="0" presId="urn:microsoft.com/office/officeart/2005/8/layout/list1"/>
    <dgm:cxn modelId="{3E67780B-3122-40A0-A15A-EB055336505B}" srcId="{3738D75F-8030-4E14-8A23-E841A52959BB}" destId="{2D5CAB37-3A49-4FA4-A19C-EEDF4966805B}" srcOrd="0" destOrd="0" parTransId="{359E3ED3-1729-43DC-8195-12546CB8A228}" sibTransId="{81B8A5A4-C304-491E-88DF-F5E4B068CF4C}"/>
    <dgm:cxn modelId="{2AAB8B74-4C97-473A-BAA8-06F2EA58502B}" type="presParOf" srcId="{C30CF985-3523-4563-9123-114E342CE8E0}" destId="{D2EE8A90-3375-4C54-89EC-911C0505EF10}" srcOrd="0" destOrd="0" presId="urn:microsoft.com/office/officeart/2005/8/layout/list1"/>
    <dgm:cxn modelId="{6DE83ED9-09EF-4C73-9394-F0970A78B25F}" type="presParOf" srcId="{D2EE8A90-3375-4C54-89EC-911C0505EF10}" destId="{AA8B9EA2-5FB7-425D-B7CC-B58BD6891520}" srcOrd="0" destOrd="0" presId="urn:microsoft.com/office/officeart/2005/8/layout/list1"/>
    <dgm:cxn modelId="{7B792CF8-9CED-47B1-BB70-41178BBD315B}" type="presParOf" srcId="{D2EE8A90-3375-4C54-89EC-911C0505EF10}" destId="{7A27443B-F0A6-4D68-8251-C4B07A7F3E13}" srcOrd="1" destOrd="0" presId="urn:microsoft.com/office/officeart/2005/8/layout/list1"/>
    <dgm:cxn modelId="{1F25AB97-FB7A-447A-9E2E-75E576336D68}" type="presParOf" srcId="{C30CF985-3523-4563-9123-114E342CE8E0}" destId="{10B880F3-D25B-4441-B9D4-A24B72DD3A57}" srcOrd="1" destOrd="0" presId="urn:microsoft.com/office/officeart/2005/8/layout/list1"/>
    <dgm:cxn modelId="{43F7DF73-8882-4223-A1EF-E53C65A797D8}" type="presParOf" srcId="{C30CF985-3523-4563-9123-114E342CE8E0}" destId="{82E4F4D7-60AE-45AB-A1E5-13972631E1C2}" srcOrd="2" destOrd="0" presId="urn:microsoft.com/office/officeart/2005/8/layout/list1"/>
    <dgm:cxn modelId="{A9DEB4BD-98D5-4F15-9BD8-DAE4844AB44A}" type="presParOf" srcId="{C30CF985-3523-4563-9123-114E342CE8E0}" destId="{06429BB3-1EA6-49AF-8452-EBED57E73A64}" srcOrd="3" destOrd="0" presId="urn:microsoft.com/office/officeart/2005/8/layout/list1"/>
    <dgm:cxn modelId="{3949FA92-A1B6-4632-88C9-29AA13A7B1DD}" type="presParOf" srcId="{C30CF985-3523-4563-9123-114E342CE8E0}" destId="{6C3DDF4E-EDE2-430C-8C10-289C95ED3C62}" srcOrd="4" destOrd="0" presId="urn:microsoft.com/office/officeart/2005/8/layout/list1"/>
    <dgm:cxn modelId="{6C6331A8-C8AB-458A-ACD2-780EEADA15BE}" type="presParOf" srcId="{6C3DDF4E-EDE2-430C-8C10-289C95ED3C62}" destId="{05E4C57A-E15F-4C8C-96DE-B543FE1ABA6F}" srcOrd="0" destOrd="0" presId="urn:microsoft.com/office/officeart/2005/8/layout/list1"/>
    <dgm:cxn modelId="{0064B505-91B1-4899-BD3D-3B50BC0CFA14}" type="presParOf" srcId="{6C3DDF4E-EDE2-430C-8C10-289C95ED3C62}" destId="{9FD77907-FCD1-4DF8-9E3E-B388207C2B6F}" srcOrd="1" destOrd="0" presId="urn:microsoft.com/office/officeart/2005/8/layout/list1"/>
    <dgm:cxn modelId="{846E5856-F01E-4729-B0C3-4E271DEDE43F}" type="presParOf" srcId="{C30CF985-3523-4563-9123-114E342CE8E0}" destId="{5CE16926-B01B-414B-8B64-A91A138A9D3C}" srcOrd="5" destOrd="0" presId="urn:microsoft.com/office/officeart/2005/8/layout/list1"/>
    <dgm:cxn modelId="{B1E18451-87A9-4A0C-8832-B919091EF91E}" type="presParOf" srcId="{C30CF985-3523-4563-9123-114E342CE8E0}" destId="{188A3183-FDD0-4E78-9AFA-BF1AFFBAAE38}" srcOrd="6" destOrd="0" presId="urn:microsoft.com/office/officeart/2005/8/layout/list1"/>
    <dgm:cxn modelId="{2DAB7FB7-459A-4DD6-8248-941BB59BF2CB}" type="presParOf" srcId="{C30CF985-3523-4563-9123-114E342CE8E0}" destId="{90DCD3FD-448B-41D8-8D16-47159DB5CBDF}" srcOrd="7" destOrd="0" presId="urn:microsoft.com/office/officeart/2005/8/layout/list1"/>
    <dgm:cxn modelId="{823203E7-62D1-460A-9782-78CDBE25BFD0}" type="presParOf" srcId="{C30CF985-3523-4563-9123-114E342CE8E0}" destId="{97B2DC71-C07F-45EA-A0C3-F1E80EE6240A}" srcOrd="8" destOrd="0" presId="urn:microsoft.com/office/officeart/2005/8/layout/list1"/>
    <dgm:cxn modelId="{A39FDC04-6572-4D7B-A22B-BD4D66AB5109}" type="presParOf" srcId="{97B2DC71-C07F-45EA-A0C3-F1E80EE6240A}" destId="{FAE13979-C7D2-4472-8C90-6E8507E5B1DD}" srcOrd="0" destOrd="0" presId="urn:microsoft.com/office/officeart/2005/8/layout/list1"/>
    <dgm:cxn modelId="{F772D94E-89D7-4A04-8CDF-075491B82FD5}" type="presParOf" srcId="{97B2DC71-C07F-45EA-A0C3-F1E80EE6240A}" destId="{6202D874-7B71-4639-A4BF-AA981EF76D7D}" srcOrd="1" destOrd="0" presId="urn:microsoft.com/office/officeart/2005/8/layout/list1"/>
    <dgm:cxn modelId="{538A0209-4B94-419B-AD4E-14DC24B9C555}" type="presParOf" srcId="{C30CF985-3523-4563-9123-114E342CE8E0}" destId="{4F44ACDF-C389-4E5A-AC10-E3C6E72AD490}" srcOrd="9" destOrd="0" presId="urn:microsoft.com/office/officeart/2005/8/layout/list1"/>
    <dgm:cxn modelId="{94EB1354-9FB5-4D6B-9034-D00C2EF051BC}" type="presParOf" srcId="{C30CF985-3523-4563-9123-114E342CE8E0}" destId="{6CA0953D-5363-4195-84F9-F4FCB73C427B}" srcOrd="10" destOrd="0" presId="urn:microsoft.com/office/officeart/2005/8/layout/list1"/>
    <dgm:cxn modelId="{CF239FCF-D196-4772-B11F-E0F5FD2BD0DC}" type="presParOf" srcId="{C30CF985-3523-4563-9123-114E342CE8E0}" destId="{D975A8AD-4F62-4221-9757-346115B774C7}" srcOrd="11" destOrd="0" presId="urn:microsoft.com/office/officeart/2005/8/layout/list1"/>
    <dgm:cxn modelId="{AE2B7097-C085-4421-98B0-B54FAC39EE40}" type="presParOf" srcId="{C30CF985-3523-4563-9123-114E342CE8E0}" destId="{ECD42396-C9FE-4096-8378-AAE488D0FB3A}" srcOrd="12" destOrd="0" presId="urn:microsoft.com/office/officeart/2005/8/layout/list1"/>
    <dgm:cxn modelId="{939CE0F9-2F7F-4E8C-A5E2-3806DF0EF789}" type="presParOf" srcId="{ECD42396-C9FE-4096-8378-AAE488D0FB3A}" destId="{5D74BC79-E95B-4FB0-AF8F-78E9A5B68F4B}" srcOrd="0" destOrd="0" presId="urn:microsoft.com/office/officeart/2005/8/layout/list1"/>
    <dgm:cxn modelId="{E6866AB4-6623-4FFA-A8CB-DAF36F77BE25}" type="presParOf" srcId="{ECD42396-C9FE-4096-8378-AAE488D0FB3A}" destId="{C39C9B1A-9A5C-489E-A7F8-791F6909B0D3}" srcOrd="1" destOrd="0" presId="urn:microsoft.com/office/officeart/2005/8/layout/list1"/>
    <dgm:cxn modelId="{A1DD0BD0-5D2D-492F-89F2-7E7F70C22CB0}" type="presParOf" srcId="{C30CF985-3523-4563-9123-114E342CE8E0}" destId="{9A8C6DB8-1E6A-44CB-AC7A-DEFE61FA080F}" srcOrd="13" destOrd="0" presId="urn:microsoft.com/office/officeart/2005/8/layout/list1"/>
    <dgm:cxn modelId="{65827C1E-D4BE-4839-8F5E-E74DDAC51ACA}" type="presParOf" srcId="{C30CF985-3523-4563-9123-114E342CE8E0}" destId="{C374D81D-CBE8-4461-A966-80E88EBB26BC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7C0F4-E669-450E-BD94-C9041FB527BB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D94B8-40D2-4C2C-8DA1-79295F3425E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22/04/2021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ar-SA" sz="1900" b="1" smtClean="0">
                <a:solidFill>
                  <a:srgbClr val="3333CC"/>
                </a:solidFill>
              </a:rPr>
              <a:t/>
            </a:r>
            <a:br>
              <a:rPr lang="ar-SA" sz="1900" b="1" smtClean="0">
                <a:solidFill>
                  <a:srgbClr val="3333CC"/>
                </a:solidFill>
              </a:rPr>
            </a:br>
            <a:r>
              <a:rPr lang="en-US" sz="1900" smtClean="0">
                <a:solidFill>
                  <a:srgbClr val="3333CC"/>
                </a:solidFill>
                <a:cs typeface="Times New Roman" pitchFamily="18" charset="0"/>
              </a:rPr>
              <a:t/>
            </a:r>
            <a:br>
              <a:rPr lang="en-US" sz="1900" smtClean="0">
                <a:solidFill>
                  <a:srgbClr val="3333CC"/>
                </a:solidFill>
                <a:cs typeface="Times New Roman" pitchFamily="18" charset="0"/>
              </a:rPr>
            </a:br>
            <a:endParaRPr lang="en-US" sz="1900" smtClean="0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9219" name="WordArt 8"/>
          <p:cNvSpPr>
            <a:spLocks noChangeArrowheads="1" noChangeShapeType="1" noTextEdit="1"/>
          </p:cNvSpPr>
          <p:nvPr/>
        </p:nvSpPr>
        <p:spPr bwMode="auto">
          <a:xfrm>
            <a:off x="2209800" y="5029200"/>
            <a:ext cx="501967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fr-FR" sz="3600" kern="10"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2590800"/>
            <a:ext cx="67818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ar-DZ" sz="32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ar-DZ" sz="3200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انواع</a:t>
            </a:r>
            <a:r>
              <a:rPr lang="ar-DZ" sz="32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عملية التكوين</a:t>
            </a:r>
            <a:endParaRPr lang="fr-FR" sz="32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3928" y="274638"/>
            <a:ext cx="3726136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DZ" sz="1400" b="0" cap="all">
                <a:ln w="90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جامعة محمد خيضر – بسكرة -</a:t>
            </a:r>
            <a:br>
              <a:rPr lang="ar-DZ" sz="1400" b="0" cap="all">
                <a:ln w="90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ar-DZ" sz="1400" b="0" cap="all">
                <a:ln w="90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كلية العلوم الاقتصادية، التجارية وعلوم التسيير</a:t>
            </a:r>
            <a:br>
              <a:rPr lang="ar-DZ" sz="1400" b="0" cap="all">
                <a:ln w="90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ar-DZ" sz="1400" b="0" cap="all">
                <a:ln w="90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قسم علوم التسيير</a:t>
            </a:r>
            <a:endParaRPr lang="fr-FR" sz="1400" b="0" cap="all">
              <a:ln w="9000" cmpd="sng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222" name="ZoneTexte 15"/>
          <p:cNvSpPr txBox="1">
            <a:spLocks noChangeArrowheads="1"/>
          </p:cNvSpPr>
          <p:nvPr/>
        </p:nvSpPr>
        <p:spPr bwMode="auto">
          <a:xfrm>
            <a:off x="7500959" y="5791200"/>
            <a:ext cx="11429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ar-DZ" sz="1600" dirty="0">
                <a:solidFill>
                  <a:schemeClr val="tx1"/>
                </a:solidFill>
              </a:rPr>
              <a:t>ا</a:t>
            </a:r>
            <a:r>
              <a:rPr lang="ar-DZ" sz="1600" b="1" dirty="0">
                <a:solidFill>
                  <a:schemeClr val="tx1"/>
                </a:solidFill>
              </a:rPr>
              <a:t>لفوج: 3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9223" name="ZoneTexte 16"/>
          <p:cNvSpPr txBox="1">
            <a:spLocks noChangeArrowheads="1"/>
          </p:cNvSpPr>
          <p:nvPr/>
        </p:nvSpPr>
        <p:spPr bwMode="auto">
          <a:xfrm>
            <a:off x="312738" y="50292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1800" b="1" dirty="0">
                <a:solidFill>
                  <a:schemeClr val="tx1"/>
                </a:solidFill>
              </a:rPr>
              <a:t>التخصص: تسيير موارد بشرية</a:t>
            </a:r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9224" name="Rectangle 17"/>
          <p:cNvSpPr>
            <a:spLocks noChangeArrowheads="1"/>
          </p:cNvSpPr>
          <p:nvPr/>
        </p:nvSpPr>
        <p:spPr bwMode="auto">
          <a:xfrm>
            <a:off x="457200" y="5486400"/>
            <a:ext cx="2619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DZ" sz="2000" dirty="0">
                <a:solidFill>
                  <a:schemeClr val="tx1"/>
                </a:solidFill>
              </a:rPr>
              <a:t>إشراف </a:t>
            </a:r>
            <a:r>
              <a:rPr lang="ar-DZ" sz="2000" dirty="0" smtClean="0">
                <a:solidFill>
                  <a:schemeClr val="tx1"/>
                </a:solidFill>
              </a:rPr>
              <a:t>الأستاذ:نورهان </a:t>
            </a:r>
            <a:r>
              <a:rPr lang="ar-DZ" sz="2000" dirty="0" smtClean="0"/>
              <a:t>قرون 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9225" name="ZoneTexte 13"/>
          <p:cNvSpPr txBox="1">
            <a:spLocks noChangeArrowheads="1"/>
          </p:cNvSpPr>
          <p:nvPr/>
        </p:nvSpPr>
        <p:spPr bwMode="auto">
          <a:xfrm>
            <a:off x="5715009" y="4500570"/>
            <a:ext cx="34289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ar-DZ" sz="1800" dirty="0" smtClean="0">
                <a:solidFill>
                  <a:schemeClr val="tx1"/>
                </a:solidFill>
              </a:rPr>
              <a:t>إ</a:t>
            </a:r>
            <a:r>
              <a:rPr lang="ar-DZ" sz="1800" b="1" dirty="0" smtClean="0">
                <a:solidFill>
                  <a:schemeClr val="tx1"/>
                </a:solidFill>
              </a:rPr>
              <a:t>عداد الطالب:</a:t>
            </a:r>
          </a:p>
          <a:p>
            <a:pPr algn="r"/>
            <a:r>
              <a:rPr lang="ar-DZ" b="1" dirty="0" smtClean="0"/>
              <a:t>قطاف أيمن</a:t>
            </a:r>
          </a:p>
          <a:p>
            <a:pPr algn="r"/>
            <a:r>
              <a:rPr lang="ar-DZ" sz="1800" b="1" dirty="0" err="1" smtClean="0">
                <a:solidFill>
                  <a:schemeClr val="tx1"/>
                </a:solidFill>
              </a:rPr>
              <a:t>عونالي</a:t>
            </a:r>
            <a:r>
              <a:rPr lang="ar-DZ" sz="1800" b="1" dirty="0" smtClean="0">
                <a:solidFill>
                  <a:schemeClr val="tx1"/>
                </a:solidFill>
              </a:rPr>
              <a:t> حسام الدين               </a:t>
            </a:r>
            <a:r>
              <a:rPr lang="fr-FR" sz="1800" dirty="0" smtClean="0">
                <a:solidFill>
                  <a:schemeClr val="tx1"/>
                </a:solidFill>
              </a:rPr>
              <a:t>-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9226" name="ZoneTexte 14"/>
          <p:cNvSpPr txBox="1">
            <a:spLocks noChangeArrowheads="1"/>
          </p:cNvSpPr>
          <p:nvPr/>
        </p:nvSpPr>
        <p:spPr bwMode="auto">
          <a:xfrm>
            <a:off x="10658475" y="3462338"/>
            <a:ext cx="184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7290" y="142852"/>
            <a:ext cx="7786710" cy="7143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DZ" dirty="0" smtClean="0"/>
              <a:t>المطلب الثاني: التكوين </a:t>
            </a:r>
            <a:r>
              <a:rPr lang="ar-DZ" dirty="0" err="1" smtClean="0"/>
              <a:t>الاقامي</a:t>
            </a:r>
            <a:r>
              <a:rPr lang="ar-DZ" dirty="0" smtClean="0"/>
              <a:t> و المفتوح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86050" y="6500834"/>
            <a:ext cx="500066" cy="357166"/>
          </a:xfrm>
        </p:spPr>
        <p:txBody>
          <a:bodyPr>
            <a:normAutofit fontScale="77500" lnSpcReduction="20000"/>
          </a:bodyPr>
          <a:lstStyle/>
          <a:p>
            <a:pPr algn="r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42910" y="1285860"/>
            <a:ext cx="8143932" cy="47863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400" b="1" dirty="0" smtClean="0"/>
              <a:t>المقصود بالتكوين </a:t>
            </a:r>
            <a:r>
              <a:rPr lang="ar-DZ" sz="2400" b="1" dirty="0" err="1" smtClean="0"/>
              <a:t>الاقامي</a:t>
            </a:r>
            <a:r>
              <a:rPr lang="ar-DZ" sz="2400" b="1" dirty="0" smtClean="0"/>
              <a:t> هو ذلك التكوين الذي يتلقاه </a:t>
            </a:r>
            <a:r>
              <a:rPr lang="ar-DZ" sz="2400" b="1" dirty="0" smtClean="0"/>
              <a:t>المتكون </a:t>
            </a:r>
            <a:r>
              <a:rPr lang="ar-DZ" sz="2400" b="1" dirty="0" smtClean="0"/>
              <a:t>داخل </a:t>
            </a:r>
            <a:r>
              <a:rPr lang="ar-DZ" sz="2400" b="1" dirty="0" smtClean="0"/>
              <a:t>المراكز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 المعاهد في </a:t>
            </a:r>
            <a:r>
              <a:rPr lang="ar-DZ" sz="2400" b="1" dirty="0" smtClean="0"/>
              <a:t>حد </a:t>
            </a:r>
            <a:r>
              <a:rPr lang="ar-DZ" sz="2400" b="1" dirty="0" smtClean="0"/>
              <a:t>ذاتها </a:t>
            </a:r>
            <a:r>
              <a:rPr lang="ar-DZ" sz="2400" b="1" dirty="0" smtClean="0"/>
              <a:t>حيث يتلقى </a:t>
            </a:r>
            <a:r>
              <a:rPr lang="ar-DZ" sz="2400" b="1" dirty="0" smtClean="0"/>
              <a:t>المتكون </a:t>
            </a:r>
            <a:r>
              <a:rPr lang="ar-DZ" sz="2400" b="1" dirty="0" smtClean="0">
                <a:solidFill>
                  <a:srgbClr val="262626"/>
                </a:solidFill>
              </a:rPr>
              <a:t>المعارف </a:t>
            </a:r>
            <a:r>
              <a:rPr lang="ar-DZ" sz="2400" b="1" dirty="0" err="1" smtClean="0">
                <a:solidFill>
                  <a:srgbClr val="262626"/>
                </a:solidFill>
              </a:rPr>
              <a:t>و</a:t>
            </a:r>
            <a:r>
              <a:rPr lang="ar-DZ" sz="2400" b="1" dirty="0" smtClean="0">
                <a:solidFill>
                  <a:srgbClr val="262626"/>
                </a:solidFill>
              </a:rPr>
              <a:t> المهارات </a:t>
            </a:r>
            <a:r>
              <a:rPr lang="ar-DZ" sz="2400" b="1" dirty="0" err="1" smtClean="0">
                <a:solidFill>
                  <a:srgbClr val="262626"/>
                </a:solidFill>
              </a:rPr>
              <a:t>و</a:t>
            </a:r>
            <a:r>
              <a:rPr lang="ar-DZ" sz="2400" b="1" dirty="0" smtClean="0">
                <a:solidFill>
                  <a:srgbClr val="262626"/>
                </a:solidFill>
              </a:rPr>
              <a:t> التقنيات </a:t>
            </a:r>
            <a:r>
              <a:rPr lang="ar-DZ" sz="2400" b="1" dirty="0" smtClean="0"/>
              <a:t>على الجانب النظري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التطبيقي معا </a:t>
            </a:r>
            <a:r>
              <a:rPr lang="ar-DZ" sz="2400" b="1" dirty="0" smtClean="0"/>
              <a:t>و بهذا يكون </a:t>
            </a:r>
            <a:r>
              <a:rPr lang="ar-DZ" sz="2400" b="1" dirty="0" smtClean="0"/>
              <a:t>المتكون </a:t>
            </a:r>
            <a:r>
              <a:rPr lang="ar-DZ" sz="2400" b="1" dirty="0" smtClean="0"/>
              <a:t>خاضع للقانون الداخلي </a:t>
            </a:r>
            <a:r>
              <a:rPr lang="ar-DZ" sz="2400" b="1" dirty="0" smtClean="0"/>
              <a:t>للمراكز </a:t>
            </a:r>
            <a:endParaRPr lang="fr-FR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57818" y="142852"/>
            <a:ext cx="3786182" cy="85725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DZ" dirty="0" smtClean="0"/>
              <a:t>التكوين المفتوح 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86050" y="6500834"/>
            <a:ext cx="500066" cy="357166"/>
          </a:xfrm>
        </p:spPr>
        <p:txBody>
          <a:bodyPr>
            <a:normAutofit fontScale="77500" lnSpcReduction="20000"/>
          </a:bodyPr>
          <a:lstStyle/>
          <a:p>
            <a:pPr algn="r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42910" y="1285860"/>
            <a:ext cx="8143932" cy="47863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400" b="1" dirty="0" smtClean="0"/>
              <a:t>و يقصد بالتكوين المفتوح هو </a:t>
            </a:r>
            <a:r>
              <a:rPr lang="ar-DZ" sz="2400" b="1" dirty="0" err="1" smtClean="0"/>
              <a:t>امكانية</a:t>
            </a:r>
            <a:r>
              <a:rPr lang="ar-DZ" sz="2400" b="1" dirty="0" smtClean="0"/>
              <a:t> الدخول </a:t>
            </a:r>
            <a:r>
              <a:rPr lang="ar-DZ" sz="2400" b="1" dirty="0" err="1" smtClean="0"/>
              <a:t>الى</a:t>
            </a:r>
            <a:r>
              <a:rPr lang="ar-DZ" sz="2400" b="1" dirty="0" smtClean="0"/>
              <a:t> المصادر التعليمية التي تقع تحت تصرف المتكونين بكل حرية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بدون حواجز لا توجد شروط للقبول ،حرية تصرف المتكون في اختيار الدروس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تنظيمها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يتم </a:t>
            </a:r>
            <a:r>
              <a:rPr lang="ar-DZ" sz="2400" b="1" dirty="0" err="1" smtClean="0"/>
              <a:t>ابرام</a:t>
            </a:r>
            <a:r>
              <a:rPr lang="ar-DZ" sz="2400" b="1" dirty="0" smtClean="0"/>
              <a:t> عقد بين المتكون والمؤسسة ،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يهتم هذا العقد باعتبار كل شخص بذاته ضمن البعدين الشخصي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الجماعي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يعتمد على تعليم المتكامل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مختلف في الزمان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المكان  </a:t>
            </a:r>
            <a:endParaRPr lang="fr-FR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14348" y="1000108"/>
            <a:ext cx="8429652" cy="1733357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DZ" sz="2900" b="1" dirty="0" smtClean="0">
                <a:solidFill>
                  <a:schemeClr val="accent3">
                    <a:lumMod val="75000"/>
                  </a:schemeClr>
                </a:solidFill>
              </a:rPr>
              <a:t>أولا:التكوين وفقا لمرحلة التوظيف </a:t>
            </a:r>
          </a:p>
          <a:p>
            <a:pPr algn="r" rtl="1"/>
            <a:r>
              <a:rPr lang="ar-DZ" sz="2600" b="1" dirty="0" smtClean="0"/>
              <a:t>وينقسم </a:t>
            </a:r>
            <a:r>
              <a:rPr lang="ar-DZ" sz="2600" b="1" dirty="0" err="1" smtClean="0"/>
              <a:t>الى</a:t>
            </a:r>
            <a:r>
              <a:rPr lang="ar-DZ" sz="2600" b="1" dirty="0" smtClean="0"/>
              <a:t> أربعة أنواع هي </a:t>
            </a:r>
            <a:r>
              <a:rPr lang="ar-DZ" sz="2600" dirty="0" smtClean="0"/>
              <a:t>: </a:t>
            </a:r>
          </a:p>
          <a:p>
            <a:pPr algn="r" rtl="1"/>
            <a:r>
              <a:rPr lang="ar-DZ" sz="2200" b="1" dirty="0" smtClean="0">
                <a:solidFill>
                  <a:srgbClr val="00B050"/>
                </a:solidFill>
              </a:rPr>
              <a:t>التكوين لتوجه الموظف الجديد ( التوجيه المباشر)</a:t>
            </a:r>
          </a:p>
          <a:p>
            <a:pPr algn="r" rtl="1"/>
            <a:r>
              <a:rPr lang="ar-DZ" sz="2200" dirty="0" smtClean="0"/>
              <a:t>هو عملية </a:t>
            </a:r>
            <a:r>
              <a:rPr lang="ar-DZ" sz="2200" dirty="0" err="1" smtClean="0"/>
              <a:t>ارشاد</a:t>
            </a:r>
            <a:r>
              <a:rPr lang="ar-DZ" sz="2200" dirty="0" smtClean="0"/>
              <a:t> وجها لوجه وذلك بصفة أساسية </a:t>
            </a:r>
            <a:r>
              <a:rPr lang="ar-DZ" sz="2200" dirty="0" err="1" smtClean="0"/>
              <a:t>و</a:t>
            </a:r>
            <a:r>
              <a:rPr lang="ar-DZ" sz="2200" dirty="0" smtClean="0"/>
              <a:t> ينطوي التكوين بالتوجيه المباشر على علاقة وثيقة </a:t>
            </a:r>
            <a:r>
              <a:rPr lang="ar-DZ" sz="2200" dirty="0" err="1" smtClean="0"/>
              <a:t>و</a:t>
            </a:r>
            <a:r>
              <a:rPr lang="ar-DZ" sz="2200" dirty="0" smtClean="0"/>
              <a:t> مستمرة بين الموظف </a:t>
            </a:r>
            <a:r>
              <a:rPr lang="ar-DZ" sz="2200" dirty="0" err="1" smtClean="0"/>
              <a:t>و</a:t>
            </a:r>
            <a:r>
              <a:rPr lang="ar-DZ" sz="2200" dirty="0" smtClean="0"/>
              <a:t> رئيسه المباشر </a:t>
            </a:r>
            <a:r>
              <a:rPr lang="ar-DZ" sz="2100" dirty="0" smtClean="0"/>
              <a:t>.                                                                                                     </a:t>
            </a:r>
            <a:endParaRPr lang="fr-FR" sz="2100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86834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DZ" dirty="0" smtClean="0"/>
              <a:t>المطلب الثالث: أنواع أخرى لعملية التكوين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429124" y="2571744"/>
            <a:ext cx="47148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b="1" dirty="0" smtClean="0">
                <a:solidFill>
                  <a:srgbClr val="00B050"/>
                </a:solidFill>
              </a:rPr>
              <a:t>التكوين أثناء بداية العمل </a:t>
            </a:r>
            <a:endParaRPr lang="fr-FR" sz="2000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2857496"/>
            <a:ext cx="8929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dirty="0" smtClean="0"/>
              <a:t>يقوم الرئيس المباشر بتكوين الموظف الجديد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بموجب هذه الطريقة يتم تكوين الموظف في نفس مكان العمل </a:t>
            </a:r>
            <a:r>
              <a:rPr lang="ar-DZ" sz="2000" dirty="0" err="1" smtClean="0"/>
              <a:t>و</a:t>
            </a:r>
            <a:r>
              <a:rPr lang="ar-DZ" sz="2000" dirty="0" smtClean="0"/>
              <a:t> خلال أوقات العمل الرسمية </a:t>
            </a:r>
            <a:r>
              <a:rPr lang="ar-DZ" sz="2000" dirty="0" err="1" smtClean="0"/>
              <a:t>و</a:t>
            </a:r>
            <a:r>
              <a:rPr lang="ar-DZ" sz="2000" dirty="0" smtClean="0"/>
              <a:t> على ذلك يتم التكوين في بيئة طبيعية سواء من الناحية المادية أو المعنوية</a:t>
            </a:r>
            <a:r>
              <a:rPr lang="ar-DZ" dirty="0" smtClean="0"/>
              <a:t>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215074" y="3500438"/>
            <a:ext cx="29289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b="1" dirty="0" smtClean="0">
                <a:solidFill>
                  <a:srgbClr val="00B050"/>
                </a:solidFill>
              </a:rPr>
              <a:t>التكو</a:t>
            </a:r>
            <a:r>
              <a:rPr lang="ar-DZ" sz="2000" b="1" dirty="0" smtClean="0">
                <a:solidFill>
                  <a:srgbClr val="00B050"/>
                </a:solidFill>
              </a:rPr>
              <a:t>ين للترقية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72" y="3857628"/>
            <a:ext cx="8572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dirty="0" smtClean="0"/>
              <a:t>هو التكوين الذي يلزم </a:t>
            </a:r>
            <a:r>
              <a:rPr lang="ar-DZ" sz="2000" dirty="0" err="1" smtClean="0"/>
              <a:t>لاعداد</a:t>
            </a:r>
            <a:r>
              <a:rPr lang="ar-DZ" sz="2000" dirty="0" smtClean="0"/>
              <a:t> الفرد لتولي وظيفة جديدة للقيام بواجبات </a:t>
            </a:r>
            <a:r>
              <a:rPr lang="ar-DZ" sz="2000" dirty="0" err="1" smtClean="0"/>
              <a:t>و</a:t>
            </a:r>
            <a:r>
              <a:rPr lang="ar-DZ" sz="2000" dirty="0" smtClean="0"/>
              <a:t> مسؤوليات جديدة ، مثال ذلك تكوين العامل ليكون رئيس ورشة أو رئيس عمال يستلزم الحصول على برامج تكوين على كيفية التعامل مع العاملين تحت </a:t>
            </a:r>
            <a:r>
              <a:rPr lang="ar-DZ" sz="2000" dirty="0" err="1" smtClean="0"/>
              <a:t>اشرافه</a:t>
            </a:r>
            <a:r>
              <a:rPr lang="ar-DZ" sz="2000" dirty="0" smtClean="0"/>
              <a:t> و كيفية توزيع العمل عليهم </a:t>
            </a:r>
            <a:r>
              <a:rPr lang="ar-DZ" sz="2000" dirty="0" err="1" smtClean="0"/>
              <a:t>و</a:t>
            </a:r>
            <a:r>
              <a:rPr lang="ar-DZ" sz="2000" dirty="0" smtClean="0"/>
              <a:t> متابعة مستويات الأداء الخاصة بكل منهم .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5338150" y="4786322"/>
            <a:ext cx="38058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DZ" sz="2000" b="1" dirty="0" smtClean="0">
                <a:solidFill>
                  <a:schemeClr val="accent5">
                    <a:lumMod val="75000"/>
                  </a:schemeClr>
                </a:solidFill>
              </a:rPr>
              <a:t>ا</a:t>
            </a:r>
            <a:r>
              <a:rPr lang="ar-DZ" sz="2000" b="1" dirty="0" smtClean="0">
                <a:solidFill>
                  <a:srgbClr val="00B050"/>
                </a:solidFill>
              </a:rPr>
              <a:t>لتكوين بغرض تجديد المعلومات</a:t>
            </a:r>
            <a:r>
              <a:rPr lang="ar-DZ" sz="2000" b="1" dirty="0" smtClean="0">
                <a:solidFill>
                  <a:schemeClr val="accent5">
                    <a:lumMod val="75000"/>
                  </a:schemeClr>
                </a:solidFill>
              </a:rPr>
              <a:t>              </a:t>
            </a:r>
            <a:endParaRPr lang="fr-FR" sz="20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5103674"/>
            <a:ext cx="8429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dirty="0" smtClean="0"/>
              <a:t>و يتضمن هذا النوع من التكوين المعلومات الجديدة التي ينبغي أن تقدم للموظف في التخصص الذي يمارسه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تدعوا الحاجة دائما </a:t>
            </a:r>
            <a:r>
              <a:rPr lang="ar-DZ" sz="2000" dirty="0" err="1" smtClean="0"/>
              <a:t>الى</a:t>
            </a:r>
            <a:r>
              <a:rPr lang="ar-DZ" sz="2000" dirty="0" smtClean="0"/>
              <a:t> تعميم هذا النوع من التكوين في كافة أنواع التخصصات ، كلما أدت التطورات الحديثة في العلوم </a:t>
            </a:r>
            <a:r>
              <a:rPr lang="ar-DZ" sz="2000" dirty="0" err="1" smtClean="0"/>
              <a:t>و</a:t>
            </a:r>
            <a:r>
              <a:rPr lang="ar-DZ" sz="2000" dirty="0" smtClean="0"/>
              <a:t>  التقنيات الحديثة </a:t>
            </a:r>
            <a:r>
              <a:rPr lang="ar-DZ" sz="2000" dirty="0" err="1" smtClean="0"/>
              <a:t>الى</a:t>
            </a:r>
            <a:r>
              <a:rPr lang="ar-DZ" sz="2000" dirty="0" smtClean="0"/>
              <a:t> </a:t>
            </a:r>
            <a:r>
              <a:rPr lang="ar-DZ" sz="2000" dirty="0" err="1" smtClean="0"/>
              <a:t>اجراء</a:t>
            </a:r>
            <a:r>
              <a:rPr lang="ar-DZ" sz="2000" dirty="0" smtClean="0"/>
              <a:t> بعض التغيرات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التجديدات الأساسية </a:t>
            </a:r>
            <a:r>
              <a:rPr lang="ar-DZ" sz="2000" dirty="0" err="1" smtClean="0"/>
              <a:t>بها</a:t>
            </a:r>
            <a:r>
              <a:rPr lang="ar-DZ" sz="2000" dirty="0" smtClean="0"/>
              <a:t> من وقت </a:t>
            </a:r>
            <a:r>
              <a:rPr lang="ar-DZ" sz="2000" dirty="0" err="1" smtClean="0"/>
              <a:t>لاخر</a:t>
            </a:r>
            <a:endParaRPr lang="fr-FR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642918"/>
            <a:ext cx="8686800" cy="6215082"/>
          </a:xfrm>
        </p:spPr>
        <p:txBody>
          <a:bodyPr>
            <a:normAutofit/>
          </a:bodyPr>
          <a:lstStyle/>
          <a:p>
            <a:pPr algn="r"/>
            <a:r>
              <a:rPr lang="ar-DZ" dirty="0" smtClean="0"/>
              <a:t>1</a:t>
            </a:r>
            <a:r>
              <a:rPr lang="ar-DZ" dirty="0" smtClean="0">
                <a:solidFill>
                  <a:srgbClr val="00B050"/>
                </a:solidFill>
              </a:rPr>
              <a:t> </a:t>
            </a:r>
            <a:r>
              <a:rPr lang="ar-DZ" b="1" dirty="0" smtClean="0">
                <a:solidFill>
                  <a:srgbClr val="00B050"/>
                </a:solidFill>
              </a:rPr>
              <a:t>-التكوين المهني والفني </a:t>
            </a:r>
            <a:r>
              <a:rPr lang="ar-DZ" dirty="0" smtClean="0"/>
              <a:t>: هذا النوع من التكوين يهتم بالمهارات اليدوية والميكانيكية </a:t>
            </a:r>
            <a:r>
              <a:rPr lang="ar-DZ" dirty="0" smtClean="0"/>
              <a:t>في الأعمال </a:t>
            </a:r>
            <a:r>
              <a:rPr lang="ar-DZ" dirty="0" smtClean="0"/>
              <a:t>الفنية والمهنية مثل: النجارة </a:t>
            </a:r>
            <a:r>
              <a:rPr lang="ar-DZ" dirty="0" err="1" smtClean="0"/>
              <a:t>و</a:t>
            </a:r>
            <a:r>
              <a:rPr lang="ar-DZ" dirty="0" smtClean="0"/>
              <a:t> اللحام </a:t>
            </a:r>
            <a:r>
              <a:rPr lang="ar-DZ" dirty="0" err="1" smtClean="0"/>
              <a:t>و</a:t>
            </a:r>
            <a:r>
              <a:rPr lang="ar-DZ" dirty="0" smtClean="0"/>
              <a:t> البناء....الخ.</a:t>
            </a:r>
          </a:p>
          <a:p>
            <a:pPr algn="r">
              <a:buNone/>
            </a:pPr>
            <a:r>
              <a:rPr lang="ar-DZ" b="1" dirty="0" smtClean="0"/>
              <a:t>2</a:t>
            </a:r>
            <a:r>
              <a:rPr lang="ar-DZ" b="1" dirty="0" smtClean="0">
                <a:solidFill>
                  <a:srgbClr val="00B050"/>
                </a:solidFill>
              </a:rPr>
              <a:t> </a:t>
            </a:r>
            <a:r>
              <a:rPr lang="ar-DZ" b="1" dirty="0" smtClean="0">
                <a:solidFill>
                  <a:srgbClr val="00B050"/>
                </a:solidFill>
              </a:rPr>
              <a:t>-التكوين التخصصي: </a:t>
            </a:r>
            <a:r>
              <a:rPr lang="ar-DZ" dirty="0" smtClean="0"/>
              <a:t>ويشمل هذا النوع من التكوين على المعارف والخبرات </a:t>
            </a:r>
            <a:r>
              <a:rPr lang="ar-DZ" dirty="0" smtClean="0"/>
              <a:t>والمهارات المتخصصة لمزاولة مهنتها </a:t>
            </a:r>
            <a:r>
              <a:rPr lang="ar-DZ" dirty="0" err="1" smtClean="0"/>
              <a:t>و</a:t>
            </a:r>
            <a:r>
              <a:rPr lang="ar-DZ" dirty="0" smtClean="0"/>
              <a:t> عمل متخصص مثل وظائف المهندسين والأطباء</a:t>
            </a:r>
            <a:endParaRPr lang="ar-DZ" dirty="0" smtClean="0"/>
          </a:p>
          <a:p>
            <a:pPr algn="r"/>
            <a:r>
              <a:rPr lang="ar-DZ" b="1" dirty="0" smtClean="0"/>
              <a:t>3 </a:t>
            </a:r>
            <a:r>
              <a:rPr lang="ar-DZ" b="1" dirty="0" smtClean="0">
                <a:solidFill>
                  <a:srgbClr val="00B050"/>
                </a:solidFill>
              </a:rPr>
              <a:t>-التكوين </a:t>
            </a:r>
            <a:r>
              <a:rPr lang="ar-DZ" b="1" dirty="0" smtClean="0">
                <a:solidFill>
                  <a:srgbClr val="00B050"/>
                </a:solidFill>
              </a:rPr>
              <a:t>الإداري </a:t>
            </a:r>
            <a:r>
              <a:rPr lang="ar-DZ" b="1" dirty="0" smtClean="0">
                <a:solidFill>
                  <a:srgbClr val="00B050"/>
                </a:solidFill>
              </a:rPr>
              <a:t>القيادي</a:t>
            </a:r>
            <a:r>
              <a:rPr lang="ar-DZ" dirty="0" smtClean="0"/>
              <a:t>: هذا النوع من التكوين يمكن العامل من </a:t>
            </a:r>
            <a:r>
              <a:rPr lang="ar-DZ" dirty="0" smtClean="0"/>
              <a:t>اكتساب معارف ومهارات </a:t>
            </a:r>
            <a:r>
              <a:rPr lang="ar-DZ" dirty="0" smtClean="0"/>
              <a:t>إدارية وإشرافية </a:t>
            </a:r>
            <a:r>
              <a:rPr lang="ar-DZ" dirty="0" smtClean="0"/>
              <a:t>اللازمة </a:t>
            </a:r>
            <a:r>
              <a:rPr lang="ar-DZ" dirty="0" smtClean="0"/>
              <a:t>لتقلد المناصب </a:t>
            </a:r>
            <a:r>
              <a:rPr lang="ar-DZ" dirty="0" smtClean="0"/>
              <a:t>الإدارية الدنيا </a:t>
            </a:r>
            <a:r>
              <a:rPr lang="ar-DZ" dirty="0" smtClean="0"/>
              <a:t>والوسطى أو </a:t>
            </a:r>
            <a:r>
              <a:rPr lang="ar-DZ" dirty="0" smtClean="0"/>
              <a:t>العليا.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14358" y="285728"/>
            <a:ext cx="8329642" cy="500042"/>
          </a:xfrm>
        </p:spPr>
        <p:txBody>
          <a:bodyPr>
            <a:normAutofit fontScale="90000"/>
          </a:bodyPr>
          <a:lstStyle/>
          <a:p>
            <a:pPr algn="r"/>
            <a:r>
              <a:rPr lang="ar-DZ" sz="4400" dirty="0" smtClean="0">
                <a:solidFill>
                  <a:schemeClr val="accent3">
                    <a:lumMod val="75000"/>
                  </a:schemeClr>
                </a:solidFill>
              </a:rPr>
              <a:t>ثانيا: التكوين حسب الوظائف</a:t>
            </a:r>
            <a:r>
              <a:rPr lang="ar-DZ" sz="4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ar-DZ" sz="44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642918"/>
            <a:ext cx="8686800" cy="6215082"/>
          </a:xfrm>
        </p:spPr>
        <p:txBody>
          <a:bodyPr/>
          <a:lstStyle/>
          <a:p>
            <a:pPr algn="r"/>
            <a:r>
              <a:rPr lang="ar-DZ" sz="2800" dirty="0" smtClean="0"/>
              <a:t>1</a:t>
            </a:r>
            <a:r>
              <a:rPr lang="ar-DZ" sz="3200" dirty="0" smtClean="0">
                <a:solidFill>
                  <a:srgbClr val="00B050"/>
                </a:solidFill>
              </a:rPr>
              <a:t> -التكوين داخل الشركة </a:t>
            </a:r>
            <a:r>
              <a:rPr lang="ar-DZ" dirty="0" smtClean="0"/>
              <a:t>: </a:t>
            </a:r>
            <a:endParaRPr lang="ar-DZ" dirty="0" smtClean="0"/>
          </a:p>
          <a:p>
            <a:pPr algn="r">
              <a:buNone/>
            </a:pPr>
            <a:r>
              <a:rPr lang="ar-DZ" dirty="0" smtClean="0"/>
              <a:t>يقوم </a:t>
            </a:r>
            <a:r>
              <a:rPr lang="ar-DZ" dirty="0" smtClean="0"/>
              <a:t>المكونين سواء كانوا داخل أو خارج المؤسسة </a:t>
            </a:r>
            <a:r>
              <a:rPr lang="ar-DZ" dirty="0" smtClean="0"/>
              <a:t>بتكوين الأفراد </a:t>
            </a:r>
            <a:r>
              <a:rPr lang="ar-DZ" dirty="0" smtClean="0"/>
              <a:t>كما يساهمون في تصميم البرامج ثم </a:t>
            </a:r>
            <a:r>
              <a:rPr lang="ar-DZ" dirty="0" smtClean="0"/>
              <a:t>الإشراف </a:t>
            </a:r>
            <a:r>
              <a:rPr lang="ar-DZ" dirty="0" smtClean="0"/>
              <a:t>على </a:t>
            </a:r>
            <a:r>
              <a:rPr lang="ar-DZ" dirty="0" smtClean="0"/>
              <a:t>تنفيذها.</a:t>
            </a:r>
          </a:p>
          <a:p>
            <a:pPr algn="r"/>
            <a:r>
              <a:rPr lang="ar-DZ" dirty="0" smtClean="0"/>
              <a:t>2</a:t>
            </a:r>
            <a:r>
              <a:rPr lang="ar-DZ" sz="3200" dirty="0" smtClean="0"/>
              <a:t> -</a:t>
            </a:r>
            <a:r>
              <a:rPr lang="ar-DZ" sz="3200" dirty="0" smtClean="0">
                <a:solidFill>
                  <a:srgbClr val="00B050"/>
                </a:solidFill>
              </a:rPr>
              <a:t>التكوين خارج الشركة</a:t>
            </a:r>
            <a:r>
              <a:rPr lang="ar-DZ" sz="3200" dirty="0" smtClean="0"/>
              <a:t>: </a:t>
            </a:r>
            <a:endParaRPr lang="ar-DZ" sz="3200" dirty="0" smtClean="0"/>
          </a:p>
          <a:p>
            <a:pPr algn="r"/>
            <a:r>
              <a:rPr lang="ar-DZ" dirty="0" smtClean="0"/>
              <a:t>بعض </a:t>
            </a:r>
            <a:r>
              <a:rPr lang="ar-DZ" dirty="0" smtClean="0"/>
              <a:t>الشركات تفضل أن تنقل برامجها التكوينية </a:t>
            </a:r>
            <a:r>
              <a:rPr lang="ar-DZ" dirty="0" err="1" smtClean="0"/>
              <a:t>الى</a:t>
            </a:r>
            <a:r>
              <a:rPr lang="ar-DZ" dirty="0" smtClean="0"/>
              <a:t> الخارج </a:t>
            </a:r>
            <a:r>
              <a:rPr lang="ar-DZ" dirty="0" smtClean="0"/>
              <a:t>وذلك في حالة </a:t>
            </a:r>
            <a:r>
              <a:rPr lang="ar-DZ" dirty="0" smtClean="0"/>
              <a:t>تقديم </a:t>
            </a:r>
            <a:r>
              <a:rPr lang="ar-DZ" dirty="0" smtClean="0"/>
              <a:t>المؤسسات </a:t>
            </a:r>
            <a:r>
              <a:rPr lang="ar-DZ" dirty="0" smtClean="0"/>
              <a:t>الآخرة </a:t>
            </a:r>
            <a:r>
              <a:rPr lang="ar-DZ" dirty="0" smtClean="0"/>
              <a:t>برامج تكوينية جيدة </a:t>
            </a:r>
            <a:r>
              <a:rPr lang="ar-DZ" dirty="0" smtClean="0"/>
              <a:t>واستخداماتها لأدوات أكثر حداثة.</a:t>
            </a:r>
            <a:endParaRPr lang="ar-DZ" dirty="0" smtClean="0"/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r"/>
            <a:r>
              <a:rPr lang="ar-DZ" sz="4400" dirty="0" smtClean="0">
                <a:solidFill>
                  <a:schemeClr val="accent3">
                    <a:lumMod val="75000"/>
                  </a:schemeClr>
                </a:solidFill>
              </a:rPr>
              <a:t>ثالثا: التكوين حسب المكان</a:t>
            </a:r>
            <a:r>
              <a:rPr lang="ar-DZ" sz="4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ar-DZ" sz="44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DZ" sz="2800" b="1" dirty="0" smtClean="0"/>
              <a:t>زاد </a:t>
            </a:r>
            <a:r>
              <a:rPr lang="ar-DZ" sz="2800" b="1" dirty="0" err="1" smtClean="0"/>
              <a:t>الإهتمام</a:t>
            </a:r>
            <a:r>
              <a:rPr lang="ar-DZ" sz="2800" b="1" dirty="0" smtClean="0"/>
              <a:t> بموضوع التكوين في السنوات الأخيرة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ذلك نتيجة الرغبة  في التصنيع السريع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</a:t>
            </a:r>
            <a:r>
              <a:rPr lang="ar-DZ" sz="2800" b="1" dirty="0" err="1" smtClean="0"/>
              <a:t>الإنتقال</a:t>
            </a:r>
            <a:r>
              <a:rPr lang="ar-DZ" sz="2800" b="1" dirty="0" smtClean="0"/>
              <a:t> من </a:t>
            </a:r>
            <a:r>
              <a:rPr lang="ar-DZ" sz="2800" b="1" dirty="0" err="1" smtClean="0"/>
              <a:t>إقتصاد</a:t>
            </a:r>
            <a:r>
              <a:rPr lang="ar-DZ" sz="2800" b="1" dirty="0" smtClean="0"/>
              <a:t> راكد </a:t>
            </a:r>
            <a:r>
              <a:rPr lang="ar-DZ" sz="2800" b="1" dirty="0" err="1" smtClean="0"/>
              <a:t>الى</a:t>
            </a:r>
            <a:r>
              <a:rPr lang="ar-DZ" sz="2800" b="1" dirty="0" smtClean="0"/>
              <a:t> اقتصاد صناعي  متطور خلال مدة زمنية محدودة مما جعله </a:t>
            </a:r>
            <a:r>
              <a:rPr lang="ar-DZ" sz="2800" b="1" dirty="0" err="1" smtClean="0"/>
              <a:t>ياخذ</a:t>
            </a:r>
            <a:r>
              <a:rPr lang="ar-DZ" sz="2800" b="1" dirty="0" smtClean="0"/>
              <a:t> عدة أشكال من بينها الالكتروني ،</a:t>
            </a:r>
            <a:r>
              <a:rPr lang="ar-DZ" sz="2800" b="1" dirty="0" err="1" smtClean="0"/>
              <a:t>الاداري</a:t>
            </a:r>
            <a:r>
              <a:rPr lang="ar-DZ" sz="2800" b="1" dirty="0" smtClean="0"/>
              <a:t> و </a:t>
            </a:r>
            <a:r>
              <a:rPr lang="ar-DZ" sz="2800" b="1" dirty="0" err="1" smtClean="0"/>
              <a:t>الاقامي</a:t>
            </a:r>
            <a:r>
              <a:rPr lang="ar-DZ" sz="2800" b="1" dirty="0" smtClean="0"/>
              <a:t>  </a:t>
            </a:r>
            <a:r>
              <a:rPr lang="ar-DZ" sz="2800" b="1" dirty="0" smtClean="0"/>
              <a:t>و المفتوح </a:t>
            </a:r>
            <a:r>
              <a:rPr lang="ar-DZ" sz="2800" b="1" dirty="0" smtClean="0"/>
              <a:t>غيرها من </a:t>
            </a:r>
            <a:r>
              <a:rPr lang="ar-DZ" sz="2800" b="1" dirty="0" err="1" smtClean="0"/>
              <a:t>الانواع</a:t>
            </a:r>
            <a:r>
              <a:rPr lang="ar-DZ" sz="2800" b="1" dirty="0" smtClean="0"/>
              <a:t> التي تهدف </a:t>
            </a:r>
            <a:r>
              <a:rPr lang="ar-DZ" sz="2800" b="1" dirty="0" err="1" smtClean="0"/>
              <a:t>الى</a:t>
            </a:r>
            <a:r>
              <a:rPr lang="ar-DZ" sz="2800" b="1" dirty="0" smtClean="0"/>
              <a:t> تحسين المهارات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فتح المجال للتقدم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التطور .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DZ" dirty="0" smtClean="0"/>
              <a:t>الخاتمة:</a:t>
            </a:r>
            <a:endParaRPr lang="fr-FR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ar-D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خطة البحث :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285784" y="1071546"/>
            <a:ext cx="9429784" cy="6215106"/>
          </a:xfrm>
        </p:spPr>
        <p:txBody>
          <a:bodyPr/>
          <a:lstStyle/>
          <a:p>
            <a:pPr algn="r"/>
            <a:r>
              <a:rPr lang="ar-DZ" b="1" dirty="0" smtClean="0">
                <a:solidFill>
                  <a:schemeClr val="tx1"/>
                </a:solidFill>
              </a:rPr>
              <a:t>المقدمة:</a:t>
            </a:r>
          </a:p>
          <a:p>
            <a:pPr algn="r"/>
            <a:r>
              <a:rPr lang="ar-DZ" b="1" dirty="0" smtClean="0">
                <a:solidFill>
                  <a:schemeClr val="tx1"/>
                </a:solidFill>
              </a:rPr>
              <a:t>المبحث </a:t>
            </a:r>
            <a:r>
              <a:rPr lang="ar-DZ" b="1" dirty="0" err="1" smtClean="0">
                <a:solidFill>
                  <a:schemeClr val="tx1"/>
                </a:solidFill>
              </a:rPr>
              <a:t>الاول</a:t>
            </a:r>
            <a:r>
              <a:rPr lang="ar-DZ" b="1" dirty="0" smtClean="0">
                <a:solidFill>
                  <a:schemeClr val="tx1"/>
                </a:solidFill>
              </a:rPr>
              <a:t> : ماهية عملية التكوين </a:t>
            </a:r>
          </a:p>
          <a:p>
            <a:pPr algn="r"/>
            <a:r>
              <a:rPr lang="ar-DZ" b="1" dirty="0" smtClean="0">
                <a:solidFill>
                  <a:schemeClr val="tx1"/>
                </a:solidFill>
              </a:rPr>
              <a:t>المطلب </a:t>
            </a:r>
            <a:r>
              <a:rPr lang="ar-DZ" b="1" dirty="0" err="1" smtClean="0">
                <a:solidFill>
                  <a:schemeClr val="tx1"/>
                </a:solidFill>
              </a:rPr>
              <a:t>الاول</a:t>
            </a:r>
            <a:r>
              <a:rPr lang="ar-DZ" b="1" dirty="0" smtClean="0">
                <a:solidFill>
                  <a:schemeClr val="tx1"/>
                </a:solidFill>
              </a:rPr>
              <a:t> : مفهوم عملية التكوين </a:t>
            </a:r>
          </a:p>
          <a:p>
            <a:pPr algn="r"/>
            <a:r>
              <a:rPr lang="ar-DZ" b="1" dirty="0" smtClean="0">
                <a:solidFill>
                  <a:schemeClr val="tx1"/>
                </a:solidFill>
              </a:rPr>
              <a:t> المطلب الثاني: </a:t>
            </a:r>
            <a:r>
              <a:rPr lang="ar-DZ" b="1" dirty="0" err="1" smtClean="0">
                <a:solidFill>
                  <a:schemeClr val="tx1"/>
                </a:solidFill>
              </a:rPr>
              <a:t>اهمية</a:t>
            </a:r>
            <a:r>
              <a:rPr lang="ar-DZ" b="1" dirty="0" smtClean="0">
                <a:solidFill>
                  <a:schemeClr val="tx1"/>
                </a:solidFill>
              </a:rPr>
              <a:t> عملية التكوين </a:t>
            </a:r>
          </a:p>
          <a:p>
            <a:pPr algn="r"/>
            <a:r>
              <a:rPr lang="ar-DZ" b="1" dirty="0" smtClean="0">
                <a:solidFill>
                  <a:schemeClr val="tx1"/>
                </a:solidFill>
              </a:rPr>
              <a:t>المطلب الثالث : مبادئ عملية التكوين </a:t>
            </a:r>
          </a:p>
          <a:p>
            <a:r>
              <a:rPr lang="ar-DZ" b="1" dirty="0" smtClean="0">
                <a:solidFill>
                  <a:schemeClr val="tx1"/>
                </a:solidFill>
              </a:rPr>
              <a:t>المبحث الثاني : أنواع عملية التكوين </a:t>
            </a:r>
            <a:endParaRPr lang="ar-DZ" b="1" dirty="0" smtClean="0">
              <a:solidFill>
                <a:schemeClr val="tx1"/>
              </a:solidFill>
            </a:endParaRPr>
          </a:p>
          <a:p>
            <a:r>
              <a:rPr lang="ar-DZ" b="1" dirty="0" smtClean="0">
                <a:solidFill>
                  <a:schemeClr val="tx1"/>
                </a:solidFill>
              </a:rPr>
              <a:t>المطلب </a:t>
            </a:r>
            <a:r>
              <a:rPr lang="ar-DZ" b="1" dirty="0" err="1" smtClean="0">
                <a:solidFill>
                  <a:schemeClr val="tx1"/>
                </a:solidFill>
              </a:rPr>
              <a:t>الاول</a:t>
            </a:r>
            <a:r>
              <a:rPr lang="ar-DZ" b="1" dirty="0" smtClean="0">
                <a:solidFill>
                  <a:schemeClr val="tx1"/>
                </a:solidFill>
              </a:rPr>
              <a:t>:التكوين عن بعد (الالكتروني)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التكوين بالمرافقة</a:t>
            </a:r>
          </a:p>
          <a:p>
            <a:r>
              <a:rPr lang="ar-DZ" b="1" dirty="0" smtClean="0">
                <a:solidFill>
                  <a:schemeClr val="tx1"/>
                </a:solidFill>
              </a:rPr>
              <a:t>المطلب الثاني:التكوين </a:t>
            </a:r>
            <a:r>
              <a:rPr lang="ar-DZ" b="1" dirty="0" err="1" smtClean="0">
                <a:solidFill>
                  <a:schemeClr val="tx1"/>
                </a:solidFill>
              </a:rPr>
              <a:t>الاقامي</a:t>
            </a:r>
            <a:r>
              <a:rPr lang="ar-DZ" b="1" dirty="0" smtClean="0">
                <a:solidFill>
                  <a:schemeClr val="tx1"/>
                </a:solidFill>
              </a:rPr>
              <a:t> و التكوين المفتوح </a:t>
            </a:r>
          </a:p>
          <a:p>
            <a:r>
              <a:rPr lang="ar-DZ" b="1" dirty="0" smtClean="0">
                <a:solidFill>
                  <a:schemeClr val="tx1"/>
                </a:solidFill>
              </a:rPr>
              <a:t>المطلب الثالث:</a:t>
            </a:r>
            <a:r>
              <a:rPr lang="ar-DZ" b="1" dirty="0" err="1" smtClean="0">
                <a:solidFill>
                  <a:schemeClr val="tx1"/>
                </a:solidFill>
              </a:rPr>
              <a:t>انواع</a:t>
            </a: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 err="1" smtClean="0">
                <a:solidFill>
                  <a:schemeClr val="tx1"/>
                </a:solidFill>
              </a:rPr>
              <a:t>اخرى</a:t>
            </a:r>
            <a:r>
              <a:rPr lang="ar-DZ" b="1" dirty="0" smtClean="0">
                <a:solidFill>
                  <a:schemeClr val="tx1"/>
                </a:solidFill>
              </a:rPr>
              <a:t> لعملية التكوين</a:t>
            </a:r>
            <a:endParaRPr lang="ar-DZ" b="1" dirty="0" smtClean="0">
              <a:solidFill>
                <a:schemeClr val="tx1"/>
              </a:solidFill>
            </a:endParaRPr>
          </a:p>
          <a:p>
            <a:pPr algn="r"/>
            <a:r>
              <a:rPr lang="ar-DZ" b="1" dirty="0" smtClean="0">
                <a:solidFill>
                  <a:schemeClr val="bg1"/>
                </a:solidFill>
              </a:rPr>
              <a:t>الخاتمة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sz="3600" dirty="0" smtClean="0"/>
              <a:t> </a:t>
            </a:r>
            <a:r>
              <a:rPr lang="ar-DZ" sz="3500" dirty="0" smtClean="0"/>
              <a:t>عرفت المجتمعات القبلية التكوين المهني منذ القديم، حيث كان </a:t>
            </a:r>
            <a:r>
              <a:rPr lang="ar-DZ" sz="3500" dirty="0" err="1" smtClean="0"/>
              <a:t>أنذاك</a:t>
            </a:r>
            <a:r>
              <a:rPr lang="ar-DZ" sz="3500" dirty="0" smtClean="0"/>
              <a:t> يقتصر على تدريب </a:t>
            </a:r>
            <a:r>
              <a:rPr lang="ar-DZ" sz="3500" dirty="0" err="1" smtClean="0"/>
              <a:t>افرادها</a:t>
            </a:r>
            <a:r>
              <a:rPr lang="ar-DZ" sz="3500" dirty="0" smtClean="0"/>
              <a:t> على حرفة معينة ،</a:t>
            </a:r>
          </a:p>
          <a:p>
            <a:pPr algn="r" rtl="1"/>
            <a:r>
              <a:rPr lang="ar-DZ" sz="3500" dirty="0" smtClean="0"/>
              <a:t>والتي كانت الغاية منها الحفاظ على بقاء القبيلة . ثم أصبح يقوم </a:t>
            </a:r>
            <a:r>
              <a:rPr lang="ar-DZ" sz="3500" dirty="0" err="1" smtClean="0"/>
              <a:t>به</a:t>
            </a:r>
            <a:r>
              <a:rPr lang="ar-DZ" sz="3500" dirty="0" smtClean="0"/>
              <a:t> المعلمون في مختلف الحرف ، فكان التكوين يسير بطرق ارتجالية ولم تكن له بالتكوين نتيجة التغير التكنولوجي </a:t>
            </a:r>
            <a:r>
              <a:rPr lang="ar-DZ" sz="3500" dirty="0" err="1" smtClean="0"/>
              <a:t>و</a:t>
            </a:r>
            <a:r>
              <a:rPr lang="ar-DZ" sz="3500" dirty="0" smtClean="0"/>
              <a:t> تطور المهارات المطلوبة في تقنيات </a:t>
            </a:r>
            <a:r>
              <a:rPr lang="ar-DZ" sz="3500" dirty="0" err="1" smtClean="0"/>
              <a:t>الانتاج</a:t>
            </a:r>
            <a:r>
              <a:rPr lang="ar-DZ" sz="3500" dirty="0" smtClean="0"/>
              <a:t> و نتيجة للرغبة في التصنيع  السريع فكان يتخذ صورا </a:t>
            </a:r>
            <a:r>
              <a:rPr lang="ar-DZ" sz="3500" dirty="0" err="1" smtClean="0"/>
              <a:t>و</a:t>
            </a:r>
            <a:r>
              <a:rPr lang="ar-DZ" sz="3500" dirty="0" smtClean="0"/>
              <a:t> </a:t>
            </a:r>
            <a:r>
              <a:rPr lang="ar-DZ" sz="3500" dirty="0" err="1" smtClean="0"/>
              <a:t>انواعا</a:t>
            </a:r>
            <a:r>
              <a:rPr lang="ar-DZ" sz="3500" dirty="0" smtClean="0"/>
              <a:t> مختلفة تتباين في الأسلوب </a:t>
            </a:r>
            <a:r>
              <a:rPr lang="ar-DZ" sz="3500" dirty="0" err="1" smtClean="0"/>
              <a:t>و</a:t>
            </a:r>
            <a:r>
              <a:rPr lang="ar-DZ" sz="3500" dirty="0" smtClean="0"/>
              <a:t> الهدف حسب المواقف التكوينية المحددة ، </a:t>
            </a:r>
            <a:r>
              <a:rPr lang="ar-DZ" sz="3500" dirty="0" err="1" smtClean="0"/>
              <a:t>و</a:t>
            </a:r>
            <a:r>
              <a:rPr lang="ar-DZ" sz="3500" dirty="0" smtClean="0"/>
              <a:t> عليه فيما تتمثل أنواع التكوين المهني ؟</a:t>
            </a:r>
            <a:endParaRPr lang="fr-FR" sz="35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1142976" y="357166"/>
            <a:ext cx="6643734" cy="10001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400" dirty="0" smtClean="0"/>
              <a:t> المقدمة</a:t>
            </a:r>
            <a:endParaRPr lang="fr-FR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 descr="باقة أزهار"/>
          <p:cNvSpPr>
            <a:spLocks noChangeArrowheads="1"/>
          </p:cNvSpPr>
          <p:nvPr/>
        </p:nvSpPr>
        <p:spPr bwMode="auto">
          <a:xfrm>
            <a:off x="0" y="4929198"/>
            <a:ext cx="9144000" cy="1928803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ar-DZ" sz="1900" b="1" dirty="0" smtClean="0">
                <a:solidFill>
                  <a:srgbClr val="262626"/>
                </a:solidFill>
              </a:rPr>
              <a:t>هي تلك الجهود الهادفة </a:t>
            </a:r>
            <a:r>
              <a:rPr lang="ar-DZ" sz="1900" b="1" dirty="0" err="1" smtClean="0">
                <a:solidFill>
                  <a:srgbClr val="262626"/>
                </a:solidFill>
              </a:rPr>
              <a:t>الى</a:t>
            </a:r>
            <a:r>
              <a:rPr lang="ar-DZ" sz="1900" b="1" dirty="0" smtClean="0">
                <a:solidFill>
                  <a:srgbClr val="262626"/>
                </a:solidFill>
              </a:rPr>
              <a:t> تزويد الموظف بالمعلومات </a:t>
            </a:r>
            <a:r>
              <a:rPr lang="ar-DZ" sz="1900" b="1" dirty="0" err="1" smtClean="0">
                <a:solidFill>
                  <a:srgbClr val="262626"/>
                </a:solidFill>
              </a:rPr>
              <a:t>و</a:t>
            </a:r>
            <a:r>
              <a:rPr lang="ar-DZ" sz="1900" b="1" dirty="0" smtClean="0">
                <a:solidFill>
                  <a:srgbClr val="262626"/>
                </a:solidFill>
              </a:rPr>
              <a:t> المعارف التي تكسبه مهارة </a:t>
            </a:r>
            <a:r>
              <a:rPr lang="ar-DZ" sz="1900" b="1" dirty="0" err="1" smtClean="0">
                <a:solidFill>
                  <a:srgbClr val="262626"/>
                </a:solidFill>
              </a:rPr>
              <a:t>اداء</a:t>
            </a:r>
            <a:r>
              <a:rPr lang="ar-DZ" sz="1900" b="1" dirty="0" smtClean="0">
                <a:solidFill>
                  <a:srgbClr val="262626"/>
                </a:solidFill>
              </a:rPr>
              <a:t> العمل </a:t>
            </a:r>
            <a:r>
              <a:rPr lang="ar-DZ" sz="1900" b="1" dirty="0" err="1" smtClean="0">
                <a:solidFill>
                  <a:srgbClr val="262626"/>
                </a:solidFill>
              </a:rPr>
              <a:t>او</a:t>
            </a:r>
            <a:r>
              <a:rPr lang="ar-DZ" sz="1900" b="1" dirty="0" smtClean="0">
                <a:solidFill>
                  <a:srgbClr val="262626"/>
                </a:solidFill>
              </a:rPr>
              <a:t> تنمية</a:t>
            </a:r>
          </a:p>
          <a:p>
            <a:pPr algn="ctr" eaLnBrk="0" hangingPunct="0">
              <a:defRPr/>
            </a:pPr>
            <a:r>
              <a:rPr lang="ar-DZ" sz="1900" b="1" dirty="0" smtClean="0">
                <a:solidFill>
                  <a:srgbClr val="262626"/>
                </a:solidFill>
              </a:rPr>
              <a:t>و تطوير ما لديه من خبرات </a:t>
            </a:r>
            <a:r>
              <a:rPr lang="ar-DZ" sz="1900" b="1" dirty="0" err="1" smtClean="0">
                <a:solidFill>
                  <a:srgbClr val="262626"/>
                </a:solidFill>
              </a:rPr>
              <a:t>و</a:t>
            </a:r>
            <a:r>
              <a:rPr lang="ar-DZ" sz="1900" b="1" dirty="0" smtClean="0">
                <a:solidFill>
                  <a:srgbClr val="262626"/>
                </a:solidFill>
              </a:rPr>
              <a:t> مهارات </a:t>
            </a:r>
            <a:r>
              <a:rPr lang="ar-DZ" sz="1900" b="1" dirty="0" err="1" smtClean="0">
                <a:solidFill>
                  <a:srgbClr val="262626"/>
                </a:solidFill>
              </a:rPr>
              <a:t>و</a:t>
            </a:r>
            <a:r>
              <a:rPr lang="ar-DZ" sz="1900" b="1" dirty="0" smtClean="0">
                <a:solidFill>
                  <a:srgbClr val="262626"/>
                </a:solidFill>
              </a:rPr>
              <a:t> معارف مما يزيد من كفاءته في </a:t>
            </a:r>
            <a:r>
              <a:rPr lang="ar-DZ" sz="1900" b="1" dirty="0" err="1" smtClean="0">
                <a:solidFill>
                  <a:srgbClr val="262626"/>
                </a:solidFill>
              </a:rPr>
              <a:t>اداء</a:t>
            </a:r>
            <a:r>
              <a:rPr lang="ar-DZ" sz="1900" b="1" dirty="0" smtClean="0">
                <a:solidFill>
                  <a:srgbClr val="262626"/>
                </a:solidFill>
              </a:rPr>
              <a:t> عمله الحالي </a:t>
            </a:r>
            <a:r>
              <a:rPr lang="ar-DZ" sz="1900" b="1" dirty="0" err="1" smtClean="0">
                <a:solidFill>
                  <a:srgbClr val="262626"/>
                </a:solidFill>
              </a:rPr>
              <a:t>او</a:t>
            </a:r>
            <a:r>
              <a:rPr lang="ar-DZ" sz="1900" b="1" dirty="0" smtClean="0">
                <a:solidFill>
                  <a:srgbClr val="262626"/>
                </a:solidFill>
              </a:rPr>
              <a:t> </a:t>
            </a:r>
            <a:r>
              <a:rPr lang="ar-DZ" sz="1900" b="1" dirty="0" err="1" smtClean="0">
                <a:solidFill>
                  <a:srgbClr val="262626"/>
                </a:solidFill>
              </a:rPr>
              <a:t>اداء</a:t>
            </a:r>
            <a:r>
              <a:rPr lang="ar-DZ" sz="1900" b="1" dirty="0" smtClean="0">
                <a:solidFill>
                  <a:srgbClr val="262626"/>
                </a:solidFill>
              </a:rPr>
              <a:t> أعمال ذات مستوى </a:t>
            </a:r>
          </a:p>
          <a:p>
            <a:pPr algn="ctr" eaLnBrk="0" hangingPunct="0">
              <a:defRPr/>
            </a:pPr>
            <a:r>
              <a:rPr lang="ar-DZ" sz="1900" b="1" dirty="0" err="1" smtClean="0">
                <a:solidFill>
                  <a:srgbClr val="262626"/>
                </a:solidFill>
              </a:rPr>
              <a:t>اعلى</a:t>
            </a:r>
            <a:r>
              <a:rPr lang="ar-DZ" sz="1900" b="1" dirty="0" smtClean="0">
                <a:solidFill>
                  <a:srgbClr val="262626"/>
                </a:solidFill>
              </a:rPr>
              <a:t> في المستقبل</a:t>
            </a:r>
            <a:endParaRPr lang="ar-DZ" sz="1900" b="1" dirty="0">
              <a:solidFill>
                <a:srgbClr val="262626"/>
              </a:solidFill>
            </a:endParaRPr>
          </a:p>
        </p:txBody>
      </p:sp>
      <p:sp>
        <p:nvSpPr>
          <p:cNvPr id="11267" name="ZoneTexte 5"/>
          <p:cNvSpPr txBox="1">
            <a:spLocks noChangeArrowheads="1"/>
          </p:cNvSpPr>
          <p:nvPr/>
        </p:nvSpPr>
        <p:spPr bwMode="auto">
          <a:xfrm>
            <a:off x="8769350" y="5426075"/>
            <a:ext cx="184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9" name="AutoShape 3" descr="باقة أزهار"/>
          <p:cNvSpPr>
            <a:spLocks noChangeArrowheads="1"/>
          </p:cNvSpPr>
          <p:nvPr/>
        </p:nvSpPr>
        <p:spPr bwMode="auto">
          <a:xfrm>
            <a:off x="0" y="1071546"/>
            <a:ext cx="9144000" cy="2928958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r" rtl="1">
              <a:defRPr/>
            </a:pPr>
            <a:r>
              <a:rPr lang="ar-DZ" b="1" dirty="0" smtClean="0">
                <a:solidFill>
                  <a:srgbClr val="262626"/>
                </a:solidFill>
              </a:rPr>
              <a:t>هو عبارة عن قيمة مضافة في الرأسمال البشري عند تزويده بطاقة إنتاجية </a:t>
            </a:r>
            <a:r>
              <a:rPr lang="ar-DZ" b="1" dirty="0" err="1" smtClean="0">
                <a:solidFill>
                  <a:srgbClr val="262626"/>
                </a:solidFill>
              </a:rPr>
              <a:t>و</a:t>
            </a:r>
            <a:r>
              <a:rPr lang="ar-DZ" b="1" dirty="0" smtClean="0">
                <a:solidFill>
                  <a:srgbClr val="262626"/>
                </a:solidFill>
              </a:rPr>
              <a:t> </a:t>
            </a:r>
            <a:r>
              <a:rPr lang="ar-DZ" b="1" dirty="0" smtClean="0">
                <a:solidFill>
                  <a:srgbClr val="262626"/>
                </a:solidFill>
              </a:rPr>
              <a:t>تعليمه المعارف </a:t>
            </a:r>
            <a:r>
              <a:rPr lang="ar-DZ" b="1" dirty="0" err="1" smtClean="0">
                <a:solidFill>
                  <a:srgbClr val="262626"/>
                </a:solidFill>
              </a:rPr>
              <a:t>و</a:t>
            </a:r>
            <a:r>
              <a:rPr lang="ar-DZ" b="1" dirty="0" smtClean="0">
                <a:solidFill>
                  <a:srgbClr val="262626"/>
                </a:solidFill>
              </a:rPr>
              <a:t> المهارات </a:t>
            </a:r>
            <a:r>
              <a:rPr lang="ar-DZ" b="1" dirty="0" err="1" smtClean="0">
                <a:solidFill>
                  <a:srgbClr val="262626"/>
                </a:solidFill>
              </a:rPr>
              <a:t>و</a:t>
            </a:r>
            <a:r>
              <a:rPr lang="ar-DZ" b="1" dirty="0" smtClean="0">
                <a:solidFill>
                  <a:srgbClr val="262626"/>
                </a:solidFill>
              </a:rPr>
              <a:t> التقنيات </a:t>
            </a:r>
            <a:endParaRPr lang="ar-DZ" b="1" dirty="0" smtClean="0">
              <a:solidFill>
                <a:srgbClr val="262626"/>
              </a:solidFill>
            </a:endParaRPr>
          </a:p>
          <a:p>
            <a:pPr algn="r" rtl="1">
              <a:defRPr/>
            </a:pPr>
            <a:r>
              <a:rPr lang="ar-DZ" b="1" dirty="0" smtClean="0">
                <a:solidFill>
                  <a:srgbClr val="262626"/>
                </a:solidFill>
              </a:rPr>
              <a:t>نجعله يواكب التطورات المعرفية </a:t>
            </a:r>
            <a:r>
              <a:rPr lang="ar-DZ" b="1" dirty="0" err="1" smtClean="0">
                <a:solidFill>
                  <a:srgbClr val="262626"/>
                </a:solidFill>
              </a:rPr>
              <a:t>و</a:t>
            </a:r>
            <a:r>
              <a:rPr lang="ar-DZ" b="1" dirty="0" smtClean="0">
                <a:solidFill>
                  <a:srgbClr val="262626"/>
                </a:solidFill>
              </a:rPr>
              <a:t> التكنولوجيا,في هذه الحالة فإننا نحقق استثمارا </a:t>
            </a:r>
            <a:r>
              <a:rPr lang="ar-DZ" b="1" dirty="0" err="1" smtClean="0">
                <a:solidFill>
                  <a:srgbClr val="262626"/>
                </a:solidFill>
              </a:rPr>
              <a:t>و</a:t>
            </a:r>
            <a:r>
              <a:rPr lang="ar-DZ" b="1" dirty="0" smtClean="0">
                <a:solidFill>
                  <a:srgbClr val="262626"/>
                </a:solidFill>
              </a:rPr>
              <a:t> في هذا </a:t>
            </a:r>
            <a:r>
              <a:rPr lang="ar-DZ" b="1" dirty="0" err="1" smtClean="0">
                <a:solidFill>
                  <a:srgbClr val="262626"/>
                </a:solidFill>
              </a:rPr>
              <a:t>الاطار</a:t>
            </a:r>
            <a:r>
              <a:rPr lang="ar-DZ" b="1" dirty="0" smtClean="0">
                <a:solidFill>
                  <a:srgbClr val="262626"/>
                </a:solidFill>
              </a:rPr>
              <a:t> يورد في الدليل </a:t>
            </a:r>
          </a:p>
          <a:p>
            <a:pPr algn="r" rtl="1">
              <a:defRPr/>
            </a:pPr>
            <a:r>
              <a:rPr lang="ar-DZ" b="1" dirty="0" smtClean="0">
                <a:solidFill>
                  <a:srgbClr val="262626"/>
                </a:solidFill>
              </a:rPr>
              <a:t>العلمي لتكوين بالمؤسسات الفرنسية </a:t>
            </a:r>
            <a:r>
              <a:rPr lang="ar-DZ" b="1" dirty="0" err="1" smtClean="0">
                <a:solidFill>
                  <a:srgbClr val="262626"/>
                </a:solidFill>
              </a:rPr>
              <a:t>ان</a:t>
            </a:r>
            <a:r>
              <a:rPr lang="ar-DZ" b="1" dirty="0" smtClean="0">
                <a:solidFill>
                  <a:srgbClr val="262626"/>
                </a:solidFill>
              </a:rPr>
              <a:t> التكوين الجيد هو </a:t>
            </a:r>
            <a:r>
              <a:rPr lang="ar-DZ" b="1" dirty="0" err="1" smtClean="0">
                <a:solidFill>
                  <a:srgbClr val="262626"/>
                </a:solidFill>
              </a:rPr>
              <a:t>افضل</a:t>
            </a:r>
            <a:r>
              <a:rPr lang="ar-DZ" b="1" dirty="0" smtClean="0">
                <a:solidFill>
                  <a:srgbClr val="262626"/>
                </a:solidFill>
              </a:rPr>
              <a:t> وسائل الاستثمار </a:t>
            </a:r>
            <a:endParaRPr lang="en-US" b="1" dirty="0">
              <a:solidFill>
                <a:srgbClr val="26262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9953" y="120451"/>
            <a:ext cx="6571071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المطلب </a:t>
            </a:r>
            <a:r>
              <a:rPr lang="ar-DZ" sz="4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الاول</a:t>
            </a: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:مفهوم </a:t>
            </a: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عملية التكوين   </a:t>
            </a:r>
            <a:endParaRPr lang="fr-FR" sz="4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270" name="ZoneTexte 11"/>
          <p:cNvSpPr txBox="1">
            <a:spLocks noChangeArrowheads="1"/>
          </p:cNvSpPr>
          <p:nvPr/>
        </p:nvSpPr>
        <p:spPr bwMode="auto">
          <a:xfrm>
            <a:off x="7016750" y="4429132"/>
            <a:ext cx="212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000" u="sng" dirty="0" smtClean="0">
                <a:solidFill>
                  <a:schemeClr val="accent5">
                    <a:lumMod val="75000"/>
                  </a:schemeClr>
                </a:solidFill>
              </a:rPr>
              <a:t>التعريف الثاني :</a:t>
            </a:r>
            <a:endParaRPr lang="fr-FR" sz="20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786842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الثاني : </a:t>
            </a:r>
            <a:r>
              <a:rPr lang="ar-DZ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اهمية</a:t>
            </a:r>
            <a:r>
              <a:rPr lang="ar-D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عملية التكوين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72518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D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المطلب الثال</a:t>
            </a:r>
            <a:r>
              <a:rPr lang="ar-DZ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ث: مبادئ عملية التكوين</a:t>
            </a:r>
            <a:endParaRPr lang="fr-F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oneTexte 5"/>
          <p:cNvSpPr txBox="1">
            <a:spLocks noChangeArrowheads="1"/>
          </p:cNvSpPr>
          <p:nvPr/>
        </p:nvSpPr>
        <p:spPr bwMode="auto">
          <a:xfrm>
            <a:off x="8769350" y="5426075"/>
            <a:ext cx="184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9" name="AutoShape 3" descr="باقة أزهار"/>
          <p:cNvSpPr>
            <a:spLocks noChangeArrowheads="1"/>
          </p:cNvSpPr>
          <p:nvPr/>
        </p:nvSpPr>
        <p:spPr bwMode="auto">
          <a:xfrm>
            <a:off x="285720" y="1643050"/>
            <a:ext cx="9144000" cy="500066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r" rtl="1">
              <a:defRPr/>
            </a:pPr>
            <a:r>
              <a:rPr lang="ar-SA" dirty="0" smtClean="0">
                <a:solidFill>
                  <a:srgbClr val="262626"/>
                </a:solidFill>
              </a:rPr>
              <a:t>.</a:t>
            </a:r>
            <a:endParaRPr lang="ar-DZ" b="1" u="sng" dirty="0" smtClean="0">
              <a:solidFill>
                <a:srgbClr val="262626"/>
              </a:solidFill>
            </a:endParaRPr>
          </a:p>
          <a:p>
            <a:pPr algn="r" rtl="1"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هو التكوين الذي يتم عن بعد </a:t>
            </a:r>
            <a:r>
              <a:rPr lang="ar-DZ" sz="1900" dirty="0" err="1" smtClean="0">
                <a:solidFill>
                  <a:srgbClr val="262626"/>
                </a:solidFill>
              </a:rPr>
              <a:t>اي</a:t>
            </a:r>
            <a:r>
              <a:rPr lang="ar-DZ" sz="1900" dirty="0" smtClean="0">
                <a:solidFill>
                  <a:srgbClr val="262626"/>
                </a:solidFill>
              </a:rPr>
              <a:t> يكون المتكون بعيدا مكانيا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ربما زمنيا عن المتكون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يسد هذا البعد باستخدام </a:t>
            </a:r>
          </a:p>
          <a:p>
            <a:pPr algn="r" rtl="1">
              <a:defRPr/>
            </a:pPr>
            <a:r>
              <a:rPr lang="ar-DZ" sz="1900" dirty="0" err="1" smtClean="0">
                <a:solidFill>
                  <a:srgbClr val="262626"/>
                </a:solidFill>
              </a:rPr>
              <a:t>تكنولوجباالاتصال</a:t>
            </a:r>
            <a:r>
              <a:rPr lang="ar-DZ" sz="1900" dirty="0" smtClean="0">
                <a:solidFill>
                  <a:srgbClr val="262626"/>
                </a:solidFill>
              </a:rPr>
              <a:t> و المعلومات الحديثة فالانترنت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غيره لتزويد المتكون بما يحتاجه من معارف في مختلف </a:t>
            </a:r>
          </a:p>
          <a:p>
            <a:pPr algn="r" rtl="1"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المواد </a:t>
            </a:r>
            <a:r>
              <a:rPr lang="ar-DZ" sz="1900" dirty="0" err="1" smtClean="0">
                <a:solidFill>
                  <a:srgbClr val="262626"/>
                </a:solidFill>
              </a:rPr>
              <a:t>المنتقات</a:t>
            </a:r>
            <a:r>
              <a:rPr lang="ar-DZ" sz="1900" dirty="0" smtClean="0">
                <a:solidFill>
                  <a:srgbClr val="262626"/>
                </a:solidFill>
              </a:rPr>
              <a:t> </a:t>
            </a:r>
            <a:r>
              <a:rPr lang="ar-DZ" sz="1900" dirty="0" err="1" smtClean="0">
                <a:solidFill>
                  <a:srgbClr val="262626"/>
                </a:solidFill>
              </a:rPr>
              <a:t>او</a:t>
            </a:r>
            <a:r>
              <a:rPr lang="ar-DZ" sz="1900" dirty="0" smtClean="0">
                <a:solidFill>
                  <a:srgbClr val="262626"/>
                </a:solidFill>
              </a:rPr>
              <a:t> الاختصاص المختار بغرض رفع المستوى العلمي </a:t>
            </a:r>
            <a:r>
              <a:rPr lang="ar-DZ" sz="1900" dirty="0" err="1" smtClean="0">
                <a:solidFill>
                  <a:srgbClr val="262626"/>
                </a:solidFill>
              </a:rPr>
              <a:t>او</a:t>
            </a:r>
            <a:r>
              <a:rPr lang="ar-DZ" sz="1900" dirty="0" smtClean="0">
                <a:solidFill>
                  <a:srgbClr val="262626"/>
                </a:solidFill>
              </a:rPr>
              <a:t> بغرض التأهيل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التدريب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تكمن </a:t>
            </a:r>
            <a:r>
              <a:rPr lang="ar-DZ" sz="1900" b="1" dirty="0" err="1" smtClean="0">
                <a:solidFill>
                  <a:srgbClr val="262626"/>
                </a:solidFill>
              </a:rPr>
              <a:t>اهميته</a:t>
            </a:r>
            <a:r>
              <a:rPr lang="ar-DZ" sz="1900" b="1" dirty="0" smtClean="0">
                <a:solidFill>
                  <a:srgbClr val="262626"/>
                </a:solidFill>
              </a:rPr>
              <a:t>:</a:t>
            </a:r>
          </a:p>
          <a:p>
            <a:pPr algn="r" rtl="1">
              <a:defRPr/>
            </a:pPr>
            <a:r>
              <a:rPr lang="ar-DZ" sz="1900" b="1" dirty="0" err="1" smtClean="0">
                <a:solidFill>
                  <a:srgbClr val="262626"/>
                </a:solidFill>
              </a:rPr>
              <a:t>اولا</a:t>
            </a:r>
            <a:r>
              <a:rPr lang="ar-DZ" sz="1900" b="1" dirty="0" smtClean="0">
                <a:solidFill>
                  <a:srgbClr val="262626"/>
                </a:solidFill>
              </a:rPr>
              <a:t> بالنسبة للمؤسسة:</a:t>
            </a:r>
          </a:p>
          <a:p>
            <a:pPr algn="r" rtl="1">
              <a:buFontTx/>
              <a:buChar char="-"/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جعل </a:t>
            </a:r>
            <a:r>
              <a:rPr lang="ar-DZ" sz="1900" dirty="0" err="1" smtClean="0">
                <a:solidFill>
                  <a:srgbClr val="262626"/>
                </a:solidFill>
              </a:rPr>
              <a:t>مردودية</a:t>
            </a:r>
            <a:r>
              <a:rPr lang="ar-DZ" sz="1900" dirty="0" smtClean="0">
                <a:solidFill>
                  <a:srgbClr val="262626"/>
                </a:solidFill>
              </a:rPr>
              <a:t> التطبيقات التي يتقاسمها عدد معين من </a:t>
            </a:r>
            <a:r>
              <a:rPr lang="ar-DZ" sz="1900" dirty="0" err="1" smtClean="0">
                <a:solidFill>
                  <a:srgbClr val="262626"/>
                </a:solidFill>
              </a:rPr>
              <a:t>المتكوينين</a:t>
            </a:r>
            <a:r>
              <a:rPr lang="ar-DZ" sz="1900" dirty="0" smtClean="0">
                <a:solidFill>
                  <a:srgbClr val="262626"/>
                </a:solidFill>
              </a:rPr>
              <a:t> اكبر ما يمكن </a:t>
            </a:r>
          </a:p>
          <a:p>
            <a:pPr algn="r" rtl="1">
              <a:buFontTx/>
              <a:buChar char="-"/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-تخفيض تكلفة التنقل للمتدربين ،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تكلفة ضياع وقت العاملين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تكلفة </a:t>
            </a:r>
            <a:r>
              <a:rPr lang="ar-DZ" sz="1900" dirty="0" err="1" smtClean="0">
                <a:solidFill>
                  <a:srgbClr val="262626"/>
                </a:solidFill>
              </a:rPr>
              <a:t>الانتاج</a:t>
            </a:r>
            <a:r>
              <a:rPr lang="ar-DZ" sz="1900" dirty="0" smtClean="0">
                <a:solidFill>
                  <a:srgbClr val="262626"/>
                </a:solidFill>
              </a:rPr>
              <a:t> و التوزيع للمواد </a:t>
            </a:r>
            <a:r>
              <a:rPr lang="ar-DZ" sz="1900" dirty="0" err="1" smtClean="0">
                <a:solidFill>
                  <a:srgbClr val="262626"/>
                </a:solidFill>
              </a:rPr>
              <a:t>التدربية</a:t>
            </a:r>
            <a:r>
              <a:rPr lang="ar-DZ" sz="1900" dirty="0" smtClean="0">
                <a:solidFill>
                  <a:srgbClr val="262626"/>
                </a:solidFill>
              </a:rPr>
              <a:t> و تخفيض </a:t>
            </a:r>
          </a:p>
          <a:p>
            <a:pPr algn="r" rtl="1"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تكلفة المكاتب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المدربين</a:t>
            </a:r>
          </a:p>
          <a:p>
            <a:pPr algn="r" rtl="1">
              <a:buFontTx/>
              <a:buChar char="-"/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-تغذية راجعة تلقائية عند انتهاء المتدرب من الدورة </a:t>
            </a:r>
          </a:p>
          <a:p>
            <a:pPr algn="r" rtl="1">
              <a:buFontTx/>
              <a:buChar char="-"/>
              <a:defRPr/>
            </a:pPr>
            <a:r>
              <a:rPr lang="ar-DZ" sz="1900" b="1" dirty="0" smtClean="0">
                <a:solidFill>
                  <a:srgbClr val="262626"/>
                </a:solidFill>
              </a:rPr>
              <a:t>ثانيا بالنسبة للمتكونين:</a:t>
            </a:r>
          </a:p>
          <a:p>
            <a:pPr algn="r" rtl="1">
              <a:buFontTx/>
              <a:buChar char="-"/>
              <a:defRPr/>
            </a:pPr>
            <a:r>
              <a:rPr lang="ar-DZ" sz="1900" b="1" dirty="0" smtClean="0">
                <a:solidFill>
                  <a:srgbClr val="262626"/>
                </a:solidFill>
              </a:rPr>
              <a:t>-</a:t>
            </a:r>
            <a:r>
              <a:rPr lang="ar-DZ" sz="1900" dirty="0" smtClean="0">
                <a:solidFill>
                  <a:srgbClr val="262626"/>
                </a:solidFill>
              </a:rPr>
              <a:t>توفير وقت التنقل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السفر</a:t>
            </a:r>
          </a:p>
          <a:p>
            <a:pPr algn="r" rtl="1">
              <a:buFontTx/>
              <a:buChar char="-"/>
              <a:defRPr/>
            </a:pPr>
            <a:r>
              <a:rPr lang="ar-DZ" sz="1900" dirty="0" smtClean="0">
                <a:solidFill>
                  <a:srgbClr val="262626"/>
                </a:solidFill>
              </a:rPr>
              <a:t>-سهولة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فعالية التواصل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التفاعل المباشر مع المدرب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بين المتدربين </a:t>
            </a:r>
          </a:p>
          <a:p>
            <a:pPr algn="r" rtl="1">
              <a:buFontTx/>
              <a:buChar char="-"/>
              <a:defRPr/>
            </a:pPr>
            <a:r>
              <a:rPr lang="ar-DZ" sz="1900" dirty="0" err="1" smtClean="0">
                <a:solidFill>
                  <a:srgbClr val="262626"/>
                </a:solidFill>
              </a:rPr>
              <a:t>امكانية</a:t>
            </a:r>
            <a:r>
              <a:rPr lang="ar-DZ" sz="1900" dirty="0" smtClean="0">
                <a:solidFill>
                  <a:srgbClr val="262626"/>
                </a:solidFill>
              </a:rPr>
              <a:t> التدرب في </a:t>
            </a:r>
            <a:r>
              <a:rPr lang="ar-DZ" sz="1900" dirty="0" err="1" smtClean="0">
                <a:solidFill>
                  <a:srgbClr val="262626"/>
                </a:solidFill>
              </a:rPr>
              <a:t>اي</a:t>
            </a:r>
            <a:r>
              <a:rPr lang="ar-DZ" sz="1900" dirty="0" smtClean="0">
                <a:solidFill>
                  <a:srgbClr val="262626"/>
                </a:solidFill>
              </a:rPr>
              <a:t> مكان </a:t>
            </a:r>
            <a:r>
              <a:rPr lang="ar-DZ" sz="1900" dirty="0" err="1" smtClean="0">
                <a:solidFill>
                  <a:srgbClr val="262626"/>
                </a:solidFill>
              </a:rPr>
              <a:t>و</a:t>
            </a:r>
            <a:r>
              <a:rPr lang="ar-DZ" sz="1900" dirty="0" smtClean="0">
                <a:solidFill>
                  <a:srgbClr val="262626"/>
                </a:solidFill>
              </a:rPr>
              <a:t> زمان</a:t>
            </a:r>
          </a:p>
          <a:p>
            <a:pPr algn="r" rtl="1">
              <a:buFontTx/>
              <a:buChar char="-"/>
              <a:defRPr/>
            </a:pPr>
            <a:endParaRPr lang="ar-DZ" b="1" dirty="0" smtClean="0">
              <a:solidFill>
                <a:srgbClr val="26262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8728" y="0"/>
            <a:ext cx="735689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DZ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المبحث الثاني: </a:t>
            </a: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أنواع </a:t>
            </a:r>
            <a:r>
              <a:rPr lang="ar-DZ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عملية التكوين </a:t>
            </a:r>
            <a:endParaRPr lang="fr-FR" sz="4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9124" y="928670"/>
            <a:ext cx="4714876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 المطلب </a:t>
            </a:r>
            <a:r>
              <a:rPr lang="ar-DZ" sz="2000" b="1" dirty="0" err="1" smtClean="0"/>
              <a:t>الاول</a:t>
            </a:r>
            <a:r>
              <a:rPr lang="ar-DZ" sz="2000" b="1" dirty="0" smtClean="0"/>
              <a:t>:</a:t>
            </a:r>
            <a:r>
              <a:rPr lang="ar-DZ" sz="2000" b="1" dirty="0" smtClean="0"/>
              <a:t> </a:t>
            </a:r>
            <a:r>
              <a:rPr lang="ar-DZ" sz="2000" dirty="0" smtClean="0"/>
              <a:t>التكوين عن </a:t>
            </a:r>
            <a:r>
              <a:rPr lang="ar-DZ" sz="2000" dirty="0" smtClean="0"/>
              <a:t>بعد(الالكتروني)و بالمرافقة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919260" y="0"/>
            <a:ext cx="2247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8596" y="357166"/>
            <a:ext cx="84296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dirty="0" smtClean="0">
                <a:solidFill>
                  <a:schemeClr val="accent2"/>
                </a:solidFill>
              </a:rPr>
              <a:t>*فوائد التكوين الالكتروني : </a:t>
            </a:r>
            <a:endParaRPr lang="fr-FR" sz="2400" dirty="0" smtClean="0">
              <a:solidFill>
                <a:schemeClr val="accent2"/>
              </a:solidFill>
            </a:endParaRPr>
          </a:p>
          <a:p>
            <a:pPr algn="r" rtl="1"/>
            <a:r>
              <a:rPr lang="ar-DZ" sz="2000" dirty="0" smtClean="0"/>
              <a:t>من </a:t>
            </a:r>
            <a:r>
              <a:rPr lang="ar-DZ" sz="2000" dirty="0" smtClean="0"/>
              <a:t>أهم الفوائد التي يتمتع </a:t>
            </a:r>
            <a:r>
              <a:rPr lang="ar-DZ" sz="2000" dirty="0" err="1" smtClean="0"/>
              <a:t>بها</a:t>
            </a:r>
            <a:r>
              <a:rPr lang="ar-DZ" sz="2000" dirty="0" smtClean="0"/>
              <a:t> التدريب الالكتروني ،</a:t>
            </a:r>
            <a:r>
              <a:rPr lang="fr-FR" sz="2000" dirty="0" smtClean="0"/>
              <a:t> </a:t>
            </a:r>
            <a:r>
              <a:rPr lang="ar-DZ" sz="2000" dirty="0" smtClean="0"/>
              <a:t>نذكر : </a:t>
            </a:r>
            <a:endParaRPr lang="fr-FR" sz="2000" dirty="0" smtClean="0"/>
          </a:p>
          <a:p>
            <a:pPr algn="r" rtl="1"/>
            <a:r>
              <a:rPr lang="fr-FR" sz="2000" dirty="0" smtClean="0"/>
              <a:t> </a:t>
            </a:r>
            <a:r>
              <a:rPr lang="ar-DZ" sz="2000" dirty="0" smtClean="0"/>
              <a:t>-مراعاة الفروق الفردية بين المتدربين </a:t>
            </a:r>
            <a:r>
              <a:rPr lang="ar-DZ" sz="2000" dirty="0" err="1" smtClean="0"/>
              <a:t>و</a:t>
            </a:r>
            <a:r>
              <a:rPr lang="ar-DZ" sz="2000" dirty="0" smtClean="0"/>
              <a:t> منها قدرة المتدرب مثلا أن يدرس بسرعة أو ببطء.</a:t>
            </a:r>
            <a:endParaRPr lang="fr-FR" sz="2000" dirty="0" smtClean="0"/>
          </a:p>
          <a:p>
            <a:pPr algn="r" rtl="1"/>
            <a:r>
              <a:rPr lang="ar-DZ" sz="2000" dirty="0" smtClean="0"/>
              <a:t>-يقدم تسهيلات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أساليب تعليمية متنوعة تمنع الملل.</a:t>
            </a:r>
            <a:endParaRPr lang="fr-FR" sz="2000" dirty="0" smtClean="0"/>
          </a:p>
          <a:p>
            <a:pPr algn="r" rtl="1"/>
            <a:r>
              <a:rPr lang="ar-DZ" sz="2000" dirty="0" err="1" smtClean="0"/>
              <a:t>امكانية</a:t>
            </a:r>
            <a:r>
              <a:rPr lang="ar-DZ" sz="2000" dirty="0" smtClean="0"/>
              <a:t> التكوين بأي مكان يتوفر فيه حاسوب </a:t>
            </a:r>
            <a:r>
              <a:rPr lang="ar-DZ" sz="2000" dirty="0" err="1" smtClean="0"/>
              <a:t>و</a:t>
            </a:r>
            <a:r>
              <a:rPr lang="ar-DZ" sz="2000" dirty="0" smtClean="0"/>
              <a:t> انترنت.</a:t>
            </a:r>
            <a:endParaRPr lang="fr-FR" sz="2000" dirty="0" smtClean="0"/>
          </a:p>
          <a:p>
            <a:pPr algn="r" rtl="1"/>
            <a:r>
              <a:rPr lang="ar-DZ" sz="2000" dirty="0" smtClean="0"/>
              <a:t>كلفة المال : حيث يخفض تكلفة السفر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التنقل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المعيشة ، </a:t>
            </a:r>
            <a:r>
              <a:rPr lang="ar-DZ" sz="2000" dirty="0" err="1" smtClean="0"/>
              <a:t>و</a:t>
            </a:r>
            <a:r>
              <a:rPr lang="ar-DZ" sz="2000" dirty="0" smtClean="0"/>
              <a:t> كذلك يخفض تكلفة </a:t>
            </a:r>
            <a:r>
              <a:rPr lang="ar-DZ" sz="2000" dirty="0" err="1" smtClean="0"/>
              <a:t>الانتاج</a:t>
            </a:r>
            <a:r>
              <a:rPr lang="ar-DZ" sz="2000" dirty="0" smtClean="0"/>
              <a:t>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التوزيع للمواد التدريبية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تكلفة المكاتب ،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المدربين </a:t>
            </a:r>
            <a:r>
              <a:rPr lang="ar-DZ" sz="2000" dirty="0" err="1" smtClean="0"/>
              <a:t>اضافة</a:t>
            </a:r>
            <a:r>
              <a:rPr lang="ar-DZ" sz="2000" dirty="0" smtClean="0"/>
              <a:t> </a:t>
            </a:r>
            <a:r>
              <a:rPr lang="ar-DZ" sz="2000" dirty="0" err="1" smtClean="0"/>
              <a:t>الى</a:t>
            </a:r>
            <a:r>
              <a:rPr lang="ar-DZ" sz="2000" dirty="0" smtClean="0"/>
              <a:t> تقليص تكلفة ضياع وقت العاملين.</a:t>
            </a:r>
            <a:endParaRPr lang="fr-FR" sz="2000" dirty="0" smtClean="0"/>
          </a:p>
          <a:p>
            <a:pPr algn="r" rtl="1"/>
            <a:r>
              <a:rPr lang="ar-DZ" sz="2000" dirty="0" smtClean="0"/>
              <a:t>-المتدرب هو المتحكم في العملية التعليمية أما المدرب فيكتفي بتوجيه المتدرب .</a:t>
            </a:r>
            <a:endParaRPr lang="fr-FR" sz="2000" dirty="0" smtClean="0"/>
          </a:p>
          <a:p>
            <a:pPr algn="r" rtl="1"/>
            <a:r>
              <a:rPr lang="ar-DZ" sz="2000" dirty="0" smtClean="0"/>
              <a:t>-يمكن للمتدرب أن يصل للحقيبة التدريبية في الوقت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الزمان المناسبين له.</a:t>
            </a:r>
            <a:endParaRPr lang="fr-FR" sz="2000" dirty="0" smtClean="0"/>
          </a:p>
          <a:p>
            <a:pPr algn="r" rtl="1"/>
            <a:r>
              <a:rPr lang="ar-DZ" sz="2000" dirty="0" smtClean="0"/>
              <a:t>-يقلل من تكلفة السفر للمتدرب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المدرب .</a:t>
            </a:r>
          </a:p>
          <a:p>
            <a:pPr algn="r" rtl="1"/>
            <a:r>
              <a:rPr lang="ar-DZ" sz="2000" dirty="0" smtClean="0"/>
              <a:t>يسمح </a:t>
            </a:r>
            <a:r>
              <a:rPr lang="ar-DZ" sz="2000" dirty="0" smtClean="0"/>
              <a:t>للمدربين بالاحتفاظ بسجلات المتدربين </a:t>
            </a:r>
            <a:r>
              <a:rPr lang="ar-DZ" sz="2000" dirty="0" err="1" smtClean="0"/>
              <a:t>و</a:t>
            </a:r>
            <a:r>
              <a:rPr lang="ar-DZ" sz="2000" dirty="0" smtClean="0"/>
              <a:t> العودة لها في أي وقت </a:t>
            </a:r>
            <a:r>
              <a:rPr lang="ar-DZ" sz="2000" dirty="0" err="1" smtClean="0"/>
              <a:t>و</a:t>
            </a:r>
            <a:r>
              <a:rPr lang="ar-DZ" sz="2000" dirty="0" smtClean="0"/>
              <a:t> من أي مكان .</a:t>
            </a:r>
          </a:p>
          <a:p>
            <a:pPr algn="r" rtl="1"/>
            <a:r>
              <a:rPr lang="ar-DZ" sz="2400" dirty="0" smtClean="0"/>
              <a:t>*</a:t>
            </a:r>
            <a:r>
              <a:rPr lang="ar-DZ" sz="2400" dirty="0" smtClean="0">
                <a:solidFill>
                  <a:schemeClr val="accent2"/>
                </a:solidFill>
              </a:rPr>
              <a:t>سلبيات التكوين الالكتروني </a:t>
            </a:r>
            <a:r>
              <a:rPr lang="ar-DZ" sz="2400" dirty="0" smtClean="0"/>
              <a:t>:</a:t>
            </a:r>
          </a:p>
          <a:p>
            <a:pPr algn="r" rtl="1"/>
            <a:r>
              <a:rPr lang="ar-DZ" sz="2000" dirty="0" smtClean="0"/>
              <a:t>-</a:t>
            </a:r>
            <a:r>
              <a:rPr lang="fr-FR" sz="2000" dirty="0" smtClean="0"/>
              <a:t> </a:t>
            </a:r>
            <a:r>
              <a:rPr lang="ar-DZ" sz="2000" dirty="0" smtClean="0"/>
              <a:t>صعوبة </a:t>
            </a:r>
            <a:r>
              <a:rPr lang="ar-DZ" sz="2000" dirty="0" smtClean="0"/>
              <a:t>تقييم أداء المتدربين </a:t>
            </a:r>
            <a:r>
              <a:rPr lang="ar-DZ" sz="2000" dirty="0" smtClean="0"/>
              <a:t>.</a:t>
            </a:r>
          </a:p>
          <a:p>
            <a:pPr algn="r" rtl="1"/>
            <a:r>
              <a:rPr lang="fr-FR" sz="2000" dirty="0" smtClean="0"/>
              <a:t>-</a:t>
            </a:r>
            <a:r>
              <a:rPr lang="ar-DZ" sz="2000" dirty="0" smtClean="0"/>
              <a:t>كثرة </a:t>
            </a:r>
            <a:r>
              <a:rPr lang="ar-DZ" sz="2000" dirty="0" smtClean="0"/>
              <a:t>توظيف التقنية ربما يؤدي </a:t>
            </a:r>
            <a:r>
              <a:rPr lang="ar-DZ" sz="2000" dirty="0" err="1" smtClean="0"/>
              <a:t>الى</a:t>
            </a:r>
            <a:r>
              <a:rPr lang="ar-DZ" sz="2000" dirty="0" smtClean="0"/>
              <a:t> ملل المتدرب </a:t>
            </a:r>
            <a:r>
              <a:rPr lang="ar-DZ" sz="2000" dirty="0" err="1" smtClean="0"/>
              <a:t>و</a:t>
            </a:r>
            <a:r>
              <a:rPr lang="ar-DZ" sz="2000" dirty="0" smtClean="0"/>
              <a:t> عدم الجدية في التعامل مع هذه الوسائط .</a:t>
            </a:r>
            <a:endParaRPr lang="fr-FR" sz="2000" dirty="0" smtClean="0"/>
          </a:p>
          <a:p>
            <a:pPr algn="r" rtl="1"/>
            <a:r>
              <a:rPr lang="ar-DZ" sz="2000" dirty="0" smtClean="0"/>
              <a:t> </a:t>
            </a:r>
            <a:r>
              <a:rPr lang="fr-FR" sz="2000" dirty="0" smtClean="0"/>
              <a:t>-</a:t>
            </a:r>
            <a:r>
              <a:rPr lang="ar-DZ" sz="2000" dirty="0" smtClean="0"/>
              <a:t>تلاشي </a:t>
            </a:r>
            <a:r>
              <a:rPr lang="ar-DZ" sz="2000" dirty="0" err="1" smtClean="0"/>
              <a:t>و</a:t>
            </a:r>
            <a:r>
              <a:rPr lang="ar-DZ" sz="2000" dirty="0" smtClean="0"/>
              <a:t> </a:t>
            </a:r>
            <a:r>
              <a:rPr lang="ar-DZ" sz="2000" dirty="0" err="1" smtClean="0"/>
              <a:t>اضعاف</a:t>
            </a:r>
            <a:r>
              <a:rPr lang="ar-DZ" sz="2000" dirty="0" smtClean="0"/>
              <a:t> دور المدرب </a:t>
            </a:r>
            <a:r>
              <a:rPr lang="ar-DZ" sz="2000" dirty="0" err="1" smtClean="0"/>
              <a:t>الانسان</a:t>
            </a:r>
            <a:r>
              <a:rPr lang="ar-DZ" sz="2000" dirty="0" smtClean="0"/>
              <a:t> كمؤثر تربوي </a:t>
            </a:r>
            <a:r>
              <a:rPr lang="ar-DZ" sz="2000" dirty="0" err="1" smtClean="0"/>
              <a:t>و</a:t>
            </a:r>
            <a:r>
              <a:rPr lang="ar-DZ" sz="2000" dirty="0" smtClean="0"/>
              <a:t> تعليمي مهم .</a:t>
            </a:r>
            <a:endParaRPr lang="fr-FR" sz="2000" dirty="0" smtClean="0"/>
          </a:p>
          <a:p>
            <a:pPr algn="r" rtl="1"/>
            <a:endParaRPr lang="fr-FR" dirty="0" smtClean="0"/>
          </a:p>
          <a:p>
            <a:pPr algn="r" rtl="1"/>
            <a:endParaRPr lang="fr-FR" dirty="0" smtClean="0"/>
          </a:p>
          <a:p>
            <a:pPr algn="r" rtl="1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57818" y="142852"/>
            <a:ext cx="3786182" cy="85725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DZ" dirty="0" smtClean="0"/>
              <a:t>التكوين بالمرافقة: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86050" y="6500834"/>
            <a:ext cx="500066" cy="357166"/>
          </a:xfrm>
        </p:spPr>
        <p:txBody>
          <a:bodyPr>
            <a:normAutofit fontScale="77500" lnSpcReduction="20000"/>
          </a:bodyPr>
          <a:lstStyle/>
          <a:p>
            <a:pPr algn="r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57158" y="1142984"/>
            <a:ext cx="8358246" cy="51435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800" b="1" dirty="0" smtClean="0"/>
              <a:t>هي عملية تكوينية يقوم </a:t>
            </a:r>
            <a:r>
              <a:rPr lang="ar-DZ" sz="2800" b="1" dirty="0" err="1" smtClean="0"/>
              <a:t>بها</a:t>
            </a:r>
            <a:r>
              <a:rPr lang="ar-DZ" sz="2800" b="1" dirty="0" smtClean="0"/>
              <a:t> </a:t>
            </a:r>
            <a:r>
              <a:rPr lang="ar-DZ" sz="2800" b="1" dirty="0" smtClean="0"/>
              <a:t> مشرف </a:t>
            </a:r>
            <a:r>
              <a:rPr lang="ar-DZ" sz="2800" b="1" dirty="0" err="1" smtClean="0"/>
              <a:t>او</a:t>
            </a:r>
            <a:r>
              <a:rPr lang="ar-DZ" sz="2800" b="1" dirty="0" smtClean="0"/>
              <a:t> مدرب </a:t>
            </a:r>
            <a:r>
              <a:rPr lang="ar-DZ" sz="2800" b="1" dirty="0" smtClean="0"/>
              <a:t>لمتربص </a:t>
            </a:r>
            <a:r>
              <a:rPr lang="ar-DZ" sz="2800" b="1" dirty="0" err="1" smtClean="0"/>
              <a:t>او</a:t>
            </a:r>
            <a:r>
              <a:rPr lang="ar-DZ" sz="2800" b="1" dirty="0" smtClean="0"/>
              <a:t> </a:t>
            </a:r>
            <a:r>
              <a:rPr lang="ar-DZ" sz="2800" b="1" dirty="0" smtClean="0"/>
              <a:t>متدرب</a:t>
            </a:r>
            <a:r>
              <a:rPr lang="ar-DZ" sz="2800" b="1" dirty="0" smtClean="0"/>
              <a:t> </a:t>
            </a:r>
            <a:r>
              <a:rPr lang="ar-DZ" sz="2800" b="1" dirty="0" smtClean="0"/>
              <a:t>حديث العهد </a:t>
            </a:r>
            <a:r>
              <a:rPr lang="ar-DZ" sz="2800" b="1" dirty="0" smtClean="0"/>
              <a:t>من </a:t>
            </a:r>
            <a:r>
              <a:rPr lang="ar-DZ" sz="2800" b="1" dirty="0" smtClean="0"/>
              <a:t>اجل متابعة مساره </a:t>
            </a:r>
            <a:r>
              <a:rPr lang="ar-DZ" sz="2800" b="1" dirty="0" smtClean="0"/>
              <a:t>المهني </a:t>
            </a:r>
            <a:r>
              <a:rPr lang="ar-DZ" sz="2800" b="1" dirty="0" err="1" smtClean="0"/>
              <a:t>بيداغوجيا</a:t>
            </a:r>
            <a:r>
              <a:rPr lang="ar-DZ" sz="2800" b="1" dirty="0" smtClean="0"/>
              <a:t> و </a:t>
            </a:r>
            <a:r>
              <a:rPr lang="ar-DZ" sz="2800" b="1" dirty="0" smtClean="0"/>
              <a:t>منهجيا </a:t>
            </a:r>
            <a:r>
              <a:rPr lang="ar-DZ" sz="2800" b="1" dirty="0" smtClean="0"/>
              <a:t>و نفسيا</a:t>
            </a:r>
            <a:r>
              <a:rPr lang="ar-DZ" dirty="0" smtClean="0"/>
              <a:t>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تعتبر ضرورة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حتمية تمليها علينا فلسفة النظام في حد ذاته حيث </a:t>
            </a:r>
            <a:r>
              <a:rPr lang="ar-DZ" sz="2400" b="1" dirty="0" err="1" smtClean="0"/>
              <a:t>ان</a:t>
            </a:r>
            <a:r>
              <a:rPr lang="ar-DZ" sz="2400" b="1" dirty="0" smtClean="0"/>
              <a:t> البرامج تركز على عنصر النشاط الشخصي </a:t>
            </a:r>
            <a:r>
              <a:rPr lang="ar-DZ" sz="2400" b="1" dirty="0" smtClean="0"/>
              <a:t>للمتدرب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</a:t>
            </a:r>
            <a:r>
              <a:rPr lang="ar-DZ" sz="2400" b="1" dirty="0" err="1" smtClean="0"/>
              <a:t>اعداده</a:t>
            </a:r>
            <a:r>
              <a:rPr lang="ar-DZ" sz="2400" b="1" dirty="0" smtClean="0"/>
              <a:t> بمؤهلات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مهارات مناسبة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</a:t>
            </a:r>
            <a:r>
              <a:rPr lang="ar-DZ" sz="2400" b="1" dirty="0" smtClean="0"/>
              <a:t>جعله قادرا </a:t>
            </a:r>
            <a:r>
              <a:rPr lang="ar-DZ" sz="2400" b="1" dirty="0" smtClean="0"/>
              <a:t>على معايشة غزارة المعلومات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عمليات </a:t>
            </a:r>
            <a:endParaRPr lang="ar-DZ" sz="2400" b="1" dirty="0" smtClean="0"/>
          </a:p>
          <a:p>
            <a:pPr algn="r"/>
            <a:r>
              <a:rPr lang="ar-DZ" sz="2400" b="1" dirty="0" smtClean="0"/>
              <a:t> التغيير </a:t>
            </a:r>
            <a:r>
              <a:rPr lang="ar-DZ" sz="2400" b="1" dirty="0" smtClean="0"/>
              <a:t>المستمرة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تقدم التكنولوجي الهائل </a:t>
            </a:r>
            <a:r>
              <a:rPr lang="ar-DZ" sz="2400" b="1" dirty="0" smtClean="0"/>
              <a:t>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تتمثل </a:t>
            </a:r>
            <a:r>
              <a:rPr lang="ar-DZ" sz="2400" b="1" dirty="0" err="1" smtClean="0"/>
              <a:t>اهميته</a:t>
            </a:r>
            <a:r>
              <a:rPr lang="ar-DZ" sz="2400" b="1" dirty="0" smtClean="0"/>
              <a:t> في:</a:t>
            </a:r>
          </a:p>
          <a:p>
            <a:pPr algn="r"/>
            <a:r>
              <a:rPr lang="ar-DZ" sz="2400" b="1" dirty="0" smtClean="0"/>
              <a:t>معايشة تقدم التكنولوجي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عملية التغيير المستمرة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غزارة المعلومات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المتغيرات المحتمل حدوثها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</a:t>
            </a:r>
            <a:r>
              <a:rPr lang="ar-DZ" sz="2400" b="1" dirty="0" err="1" smtClean="0"/>
              <a:t>اعداد</a:t>
            </a:r>
            <a:r>
              <a:rPr lang="ar-DZ" sz="2400" b="1" dirty="0" smtClean="0"/>
              <a:t> المتكون بمؤهلات </a:t>
            </a:r>
            <a:r>
              <a:rPr lang="ar-DZ" sz="2400" b="1" dirty="0" err="1" smtClean="0"/>
              <a:t>و</a:t>
            </a:r>
            <a:r>
              <a:rPr lang="ar-DZ" sz="2400" b="1" dirty="0" smtClean="0"/>
              <a:t> مهارات مناسبة لذلك   </a:t>
            </a:r>
            <a:endParaRPr lang="fr-FR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</TotalTime>
  <Words>1437</Words>
  <PresentationFormat>Affichage à l'écran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Rotonde</vt:lpstr>
      <vt:lpstr>  </vt:lpstr>
      <vt:lpstr>خطة البحث :</vt:lpstr>
      <vt:lpstr>Diapositive 3</vt:lpstr>
      <vt:lpstr>Diapositive 4</vt:lpstr>
      <vt:lpstr>المطلب الثاني : اهمية عملية التكوين </vt:lpstr>
      <vt:lpstr>المطلب الثالث: مبادئ عملية التكوين</vt:lpstr>
      <vt:lpstr>Diapositive 7</vt:lpstr>
      <vt:lpstr>Diapositive 8</vt:lpstr>
      <vt:lpstr>التكوين بالمرافقة:</vt:lpstr>
      <vt:lpstr>المطلب الثاني: التكوين الاقامي و المفتوح</vt:lpstr>
      <vt:lpstr>التكوين المفتوح :</vt:lpstr>
      <vt:lpstr>المطلب الثالث: أنواع أخرى لعملية التكوين</vt:lpstr>
      <vt:lpstr>ثانيا: التكوين حسب الوظائف </vt:lpstr>
      <vt:lpstr>ثالثا: التكوين حسب المكان </vt:lpstr>
      <vt:lpstr>الخاتمة: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Guettaf</dc:creator>
  <cp:lastModifiedBy>Guettaf</cp:lastModifiedBy>
  <cp:revision>34</cp:revision>
  <dcterms:created xsi:type="dcterms:W3CDTF">2021-04-19T09:36:44Z</dcterms:created>
  <dcterms:modified xsi:type="dcterms:W3CDTF">2021-04-22T12:13:02Z</dcterms:modified>
</cp:coreProperties>
</file>