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7" r:id="rId2"/>
    <p:sldId id="285" r:id="rId3"/>
    <p:sldId id="266" r:id="rId4"/>
    <p:sldId id="267" r:id="rId5"/>
    <p:sldId id="258" r:id="rId6"/>
    <p:sldId id="260" r:id="rId7"/>
    <p:sldId id="259" r:id="rId8"/>
    <p:sldId id="264" r:id="rId9"/>
    <p:sldId id="271" r:id="rId10"/>
    <p:sldId id="294" r:id="rId11"/>
    <p:sldId id="295" r:id="rId12"/>
    <p:sldId id="281" r:id="rId13"/>
    <p:sldId id="361" r:id="rId14"/>
    <p:sldId id="362" r:id="rId15"/>
    <p:sldId id="363" r:id="rId16"/>
    <p:sldId id="364" r:id="rId17"/>
    <p:sldId id="365" r:id="rId18"/>
    <p:sldId id="272" r:id="rId19"/>
    <p:sldId id="367" r:id="rId20"/>
    <p:sldId id="366" r:id="rId21"/>
    <p:sldId id="274" r:id="rId22"/>
    <p:sldId id="277" r:id="rId23"/>
    <p:sldId id="278" r:id="rId24"/>
    <p:sldId id="293" r:id="rId25"/>
    <p:sldId id="275" r:id="rId26"/>
    <p:sldId id="276" r:id="rId27"/>
    <p:sldId id="279" r:id="rId28"/>
    <p:sldId id="284" r:id="rId29"/>
    <p:sldId id="282" r:id="rId30"/>
    <p:sldId id="344" r:id="rId31"/>
    <p:sldId id="307" r:id="rId32"/>
    <p:sldId id="308" r:id="rId33"/>
    <p:sldId id="356" r:id="rId34"/>
    <p:sldId id="311" r:id="rId35"/>
    <p:sldId id="297" r:id="rId36"/>
    <p:sldId id="341" r:id="rId37"/>
    <p:sldId id="301" r:id="rId38"/>
    <p:sldId id="298" r:id="rId39"/>
    <p:sldId id="299" r:id="rId40"/>
    <p:sldId id="302" r:id="rId41"/>
    <p:sldId id="331" r:id="rId42"/>
    <p:sldId id="332" r:id="rId43"/>
    <p:sldId id="305" r:id="rId44"/>
    <p:sldId id="333" r:id="rId45"/>
    <p:sldId id="300" r:id="rId46"/>
    <p:sldId id="334" r:id="rId47"/>
    <p:sldId id="335" r:id="rId48"/>
    <p:sldId id="336" r:id="rId49"/>
    <p:sldId id="337" r:id="rId50"/>
    <p:sldId id="338" r:id="rId51"/>
    <p:sldId id="339" r:id="rId52"/>
    <p:sldId id="340" r:id="rId53"/>
    <p:sldId id="358" r:id="rId54"/>
    <p:sldId id="359" r:id="rId55"/>
    <p:sldId id="360" r:id="rId56"/>
    <p:sldId id="374" r:id="rId57"/>
    <p:sldId id="303" r:id="rId58"/>
    <p:sldId id="304" r:id="rId59"/>
    <p:sldId id="368" r:id="rId60"/>
    <p:sldId id="345" r:id="rId61"/>
    <p:sldId id="346" r:id="rId62"/>
    <p:sldId id="350" r:id="rId63"/>
    <p:sldId id="347" r:id="rId64"/>
    <p:sldId id="349" r:id="rId65"/>
    <p:sldId id="351" r:id="rId66"/>
    <p:sldId id="348" r:id="rId67"/>
    <p:sldId id="357" r:id="rId68"/>
    <p:sldId id="306" r:id="rId69"/>
    <p:sldId id="323" r:id="rId70"/>
    <p:sldId id="378" r:id="rId71"/>
    <p:sldId id="326" r:id="rId72"/>
    <p:sldId id="324" r:id="rId73"/>
    <p:sldId id="342" r:id="rId74"/>
    <p:sldId id="375" r:id="rId75"/>
    <p:sldId id="329" r:id="rId76"/>
    <p:sldId id="343" r:id="rId77"/>
    <p:sldId id="369" r:id="rId78"/>
    <p:sldId id="370" r:id="rId79"/>
    <p:sldId id="372" r:id="rId80"/>
    <p:sldId id="371" r:id="rId81"/>
    <p:sldId id="373" r:id="rId82"/>
    <p:sldId id="325" r:id="rId83"/>
    <p:sldId id="376" r:id="rId84"/>
    <p:sldId id="330" r:id="rId85"/>
    <p:sldId id="377"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3" autoAdjust="0"/>
    <p:restoredTop sz="95878" autoAdjust="0"/>
  </p:normalViewPr>
  <p:slideViewPr>
    <p:cSldViewPr>
      <p:cViewPr>
        <p:scale>
          <a:sx n="70" d="100"/>
          <a:sy n="70" d="100"/>
        </p:scale>
        <p:origin x="-1290"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EDE82-8A37-4434-A2CC-EEE1BE14F250}" type="datetimeFigureOut">
              <a:rPr lang="fr-FR" smtClean="0"/>
              <a:pPr/>
              <a:t>21/12/2020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2339-9DB1-4831-AD04-FD93F1C1289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D4A2339-9DB1-4831-AD04-FD93F1C12894}"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D4A2339-9DB1-4831-AD04-FD93F1C12894}"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19242A63-54AA-4C02-98B1-1FAC68502D1E}"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19242A63-54AA-4C02-98B1-1FAC68502D1E}"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E45077AE-3300-4524-9ED9-91FB27F2C1D5}" type="datetimeFigureOut">
              <a:rPr lang="fr-FR" smtClean="0"/>
              <a:pPr/>
              <a:t>21/12/2020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5077AE-3300-4524-9ED9-91FB27F2C1D5}" type="datetimeFigureOut">
              <a:rPr lang="fr-FR" smtClean="0"/>
              <a:pPr/>
              <a:t>21/12/2020</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242A63-54AA-4C02-98B1-1FAC68502D1E}"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wikipedia.org/wiki/%D8%A5%D8%B1%D9%88%D9%8A%D9%86_%D8%B1%D9%88%D9%85%D9%84" TargetMode="External"/><Relationship Id="rId2" Type="http://schemas.openxmlformats.org/officeDocument/2006/relationships/hyperlink" Target="https://ar.wikipedia.org/wiki/%D8%AD%D8%B1%D8%A8_%D8%A7%D9%84%D8%A7%D8%B3%D8%AA%D9%82%D9%84%D8%A7%D9%84_%D8%A7%D9%84%D8%A3%D9%85%D8%B1%D9%8A%D9%83%D9%8A%D8%A9"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ar.wikipedia.org/w/index.php?title=%D8%A7%D9%84%D9%83%D8%B3%D9%86%D8%AF%D8%B1_%D8%A7%D9%84%D9%85%D9%82%D8%AF%D9%88%D9%86%D9%8A&amp;action=edit&amp;redlink=1" TargetMode="External"/><Relationship Id="rId7" Type="http://schemas.openxmlformats.org/officeDocument/2006/relationships/image" Target="../media/image14.jpeg"/><Relationship Id="rId2" Type="http://schemas.openxmlformats.org/officeDocument/2006/relationships/hyperlink" Target="https://ar.wikipedia.org/w/index.php?title=%D9%87%D8%A7%D9%86%D9%8A%D8%A8%D8%A7%D9%84_%D8%A8%D8%A7%D8%B1%D9%83%D8%A7&amp;action=edit&amp;redlink=1"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ar.wikipedia.org/w/index.php?title=%D8%AF%D9%88%D9%82_%D9%88%D9%8A%D9%84%D9%86%D8%AA%D8%BA%D8%AA%D9%88%D9%86&amp;action=edit&amp;redlink=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ommons.wikimedia.org/wiki/File:Lufa_Farms_Pick_&amp;_Pack_Team.jpg?uselang=fr"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ar.wikipedia.org/wiki/%D9%82%D8%B7%D8%A7%D8%B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marinetraffic.com/en/ais/details/ships/shipid:180578/mmsi:228032900/imo:9454450/vessel:CMA_CGM_JULES_VERN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dz/search?sa=X&amp;bih=657&amp;biw=1366&amp;hl=en&amp;sxsrf=ALeKk00Pv7dov_Hi-dKxOGz-CsfnG5wbmw:1607804659100&amp;q=Taarb%C3%A6k&amp;stick=H4sIAAAAAAAAAONgVuLSz9U3SE-3rDDNWsTKEZKYWJR0eFk2ALzI3_UZAAAA&amp;ved=2ahUKEwiKi8uMo8ntAhU7XhUIHYpBD0YQmxMoATAiegQIKhAD" TargetMode="External"/><Relationship Id="rId2" Type="http://schemas.openxmlformats.org/officeDocument/2006/relationships/hyperlink" Target="https://en.wikipedia.org/wiki/Odense_Steel_Shipyard"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en.wikipedia.org/wiki/Hyundai_Heavy_Industri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en.wikipedia.org/wiki/Sumitomo_Heavy_Industries"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hyperlink" Target="https://ar.wikipedia.org/wiki/%D8%AD%D9%88%D8%B3%D8%A8%D8%A9_%D8%B3%D8%AD%D8%A7%D8%A8%D9%8A%D8%A9" TargetMode="External"/><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hyperlink" Target="https://ar.wikipedia.org/wiki/%D8%AA%D8%AC%D8%A7%D8%B1%D8%A9_%D8%A5%D9%84%D9%83%D8%AA%D8%B1%D9%88%D9%86%D9%8A%D8%A9"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ar.wikipedia.org/wiki/%D8%A5%D9%86%D8%AA%D8%B1%D9%86%D8%A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a:t>
            </a:r>
            <a:r>
              <a:rPr lang="ar-DZ" b="1" i="1" dirty="0" err="1" smtClean="0">
                <a:solidFill>
                  <a:schemeClr val="tx1"/>
                </a:solidFill>
                <a:latin typeface="Times New Roman" pitchFamily="18" charset="0"/>
                <a:cs typeface="Times New Roman" pitchFamily="18" charset="0"/>
              </a:rPr>
              <a:t>خيضــر</a:t>
            </a:r>
            <a:r>
              <a:rPr lang="ar-DZ" b="1" i="1" dirty="0" smtClean="0">
                <a:solidFill>
                  <a:schemeClr val="tx1"/>
                </a:solidFill>
                <a:latin typeface="Times New Roman" pitchFamily="18" charset="0"/>
                <a:cs typeface="Times New Roman" pitchFamily="18" charset="0"/>
              </a:rPr>
              <a:t>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التجــارية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2021/2019</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43000" y="1143000"/>
            <a:ext cx="6019800" cy="3962254"/>
            <a:chOff x="1650" y="827"/>
            <a:chExt cx="8505" cy="5413"/>
          </a:xfrm>
        </p:grpSpPr>
        <p:sp>
          <p:nvSpPr>
            <p:cNvPr id="5" name="Oval 3"/>
            <p:cNvSpPr>
              <a:spLocks noChangeArrowheads="1"/>
            </p:cNvSpPr>
            <p:nvPr/>
          </p:nvSpPr>
          <p:spPr bwMode="auto">
            <a:xfrm>
              <a:off x="8415" y="1365"/>
              <a:ext cx="1740" cy="1665"/>
            </a:xfrm>
            <a:prstGeom prst="ellipse">
              <a:avLst/>
            </a:prstGeom>
            <a:solidFill>
              <a:srgbClr val="FFC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6" name="Text Box 4"/>
            <p:cNvSpPr txBox="1">
              <a:spLocks noChangeArrowheads="1"/>
            </p:cNvSpPr>
            <p:nvPr/>
          </p:nvSpPr>
          <p:spPr bwMode="auto">
            <a:xfrm>
              <a:off x="8655" y="1680"/>
              <a:ext cx="1285" cy="1020"/>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ميدان المعركة</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5"/>
            <p:cNvGrpSpPr>
              <a:grpSpLocks/>
            </p:cNvGrpSpPr>
            <p:nvPr/>
          </p:nvGrpSpPr>
          <p:grpSpPr bwMode="auto">
            <a:xfrm>
              <a:off x="1650" y="4575"/>
              <a:ext cx="1740" cy="1665"/>
              <a:chOff x="8655" y="3195"/>
              <a:chExt cx="1740" cy="1665"/>
            </a:xfrm>
          </p:grpSpPr>
          <p:sp>
            <p:nvSpPr>
              <p:cNvPr id="14" name="Oval 6"/>
              <p:cNvSpPr>
                <a:spLocks noChangeArrowheads="1"/>
              </p:cNvSpPr>
              <p:nvPr/>
            </p:nvSpPr>
            <p:spPr bwMode="auto">
              <a:xfrm>
                <a:off x="8655" y="3195"/>
                <a:ext cx="1740" cy="1665"/>
              </a:xfrm>
              <a:prstGeom prst="ellipse">
                <a:avLst/>
              </a:prstGeom>
              <a:solidFill>
                <a:srgbClr val="FFC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5" name="Text Box 7"/>
              <p:cNvSpPr txBox="1">
                <a:spLocks noChangeArrowheads="1"/>
              </p:cNvSpPr>
              <p:nvPr/>
            </p:nvSpPr>
            <p:spPr bwMode="auto">
              <a:xfrm>
                <a:off x="8940" y="3450"/>
                <a:ext cx="1140" cy="1155"/>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قاعدة الجيش</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8" name="AutoShape 8"/>
            <p:cNvCxnSpPr>
              <a:cxnSpLocks noChangeShapeType="1"/>
            </p:cNvCxnSpPr>
            <p:nvPr/>
          </p:nvCxnSpPr>
          <p:spPr bwMode="auto">
            <a:xfrm flipV="1">
              <a:off x="3390" y="2700"/>
              <a:ext cx="5025" cy="2385"/>
            </a:xfrm>
            <a:prstGeom prst="straightConnector1">
              <a:avLst/>
            </a:prstGeom>
            <a:noFill/>
            <a:ln w="38100">
              <a:solidFill>
                <a:srgbClr val="000000"/>
              </a:solidFill>
              <a:round/>
              <a:headEnd/>
              <a:tailEnd type="triangle" w="med" len="med"/>
            </a:ln>
          </p:spPr>
        </p:cxnSp>
        <p:sp>
          <p:nvSpPr>
            <p:cNvPr id="9" name="Text Box 9"/>
            <p:cNvSpPr txBox="1">
              <a:spLocks noChangeArrowheads="1"/>
            </p:cNvSpPr>
            <p:nvPr/>
          </p:nvSpPr>
          <p:spPr bwMode="auto">
            <a:xfrm>
              <a:off x="1865" y="2492"/>
              <a:ext cx="4199" cy="1243"/>
            </a:xfrm>
            <a:prstGeom prst="rect">
              <a:avLst/>
            </a:prstGeom>
            <a:solidFill>
              <a:srgbClr val="00B05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مؤن، ذخائر، وقود، قطع غيار، أوامر،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4880" y="827"/>
              <a:ext cx="3014" cy="1145"/>
            </a:xfrm>
            <a:prstGeom prst="rect">
              <a:avLst/>
            </a:prstGeom>
            <a:solidFill>
              <a:srgbClr val="FF0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العدو</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قطع خطوط الإمداد</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11"/>
            <p:cNvCxnSpPr>
              <a:cxnSpLocks noChangeShapeType="1"/>
            </p:cNvCxnSpPr>
            <p:nvPr/>
          </p:nvCxnSpPr>
          <p:spPr bwMode="auto">
            <a:xfrm>
              <a:off x="6180" y="1980"/>
              <a:ext cx="0" cy="1050"/>
            </a:xfrm>
            <a:prstGeom prst="straightConnector1">
              <a:avLst/>
            </a:prstGeom>
            <a:noFill/>
            <a:ln w="38100">
              <a:solidFill>
                <a:srgbClr val="000000"/>
              </a:solidFill>
              <a:round/>
              <a:headEnd/>
              <a:tailEnd/>
            </a:ln>
          </p:spPr>
        </p:cxnSp>
        <p:cxnSp>
          <p:nvCxnSpPr>
            <p:cNvPr id="12" name="AutoShape 12"/>
            <p:cNvCxnSpPr>
              <a:cxnSpLocks noChangeShapeType="1"/>
            </p:cNvCxnSpPr>
            <p:nvPr/>
          </p:nvCxnSpPr>
          <p:spPr bwMode="auto">
            <a:xfrm flipV="1">
              <a:off x="6180" y="2400"/>
              <a:ext cx="300" cy="630"/>
            </a:xfrm>
            <a:prstGeom prst="straightConnector1">
              <a:avLst/>
            </a:prstGeom>
            <a:noFill/>
            <a:ln w="38100">
              <a:solidFill>
                <a:srgbClr val="000000"/>
              </a:solidFill>
              <a:round/>
              <a:headEnd/>
              <a:tailEnd/>
            </a:ln>
          </p:spPr>
        </p:cxnSp>
        <p:cxnSp>
          <p:nvCxnSpPr>
            <p:cNvPr id="13" name="AutoShape 13"/>
            <p:cNvCxnSpPr>
              <a:cxnSpLocks noChangeShapeType="1"/>
            </p:cNvCxnSpPr>
            <p:nvPr/>
          </p:nvCxnSpPr>
          <p:spPr bwMode="auto">
            <a:xfrm rot="16200000" flipH="1">
              <a:off x="5140" y="3740"/>
              <a:ext cx="2695" cy="15"/>
            </a:xfrm>
            <a:prstGeom prst="straightConnector1">
              <a:avLst/>
            </a:prstGeom>
            <a:noFill/>
            <a:ln w="38100">
              <a:solidFill>
                <a:srgbClr val="000000"/>
              </a:solidFill>
              <a:round/>
              <a:headEnd/>
              <a:tailEnd type="triangle" w="med" len="med"/>
            </a:ln>
          </p:spPr>
        </p:cxnSp>
      </p:grpSp>
      <p:cxnSp>
        <p:nvCxnSpPr>
          <p:cNvPr id="17" name="Connecteur droit avec flèche 16"/>
          <p:cNvCxnSpPr/>
          <p:nvPr/>
        </p:nvCxnSpPr>
        <p:spPr>
          <a:xfrm rot="10800000" flipV="1">
            <a:off x="2590800" y="2895600"/>
            <a:ext cx="3429000" cy="1752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57800" y="3352800"/>
            <a:ext cx="1316386" cy="584775"/>
          </a:xfrm>
          <a:prstGeom prst="rect">
            <a:avLst/>
          </a:prstGeom>
        </p:spPr>
        <p:txBody>
          <a:bodyPr wrap="none">
            <a:spAutoFit/>
          </a:bodyPr>
          <a:lstStyle/>
          <a:p>
            <a:r>
              <a:rPr lang="ar-DZ" sz="3200" b="1" dirty="0" smtClean="0">
                <a:solidFill>
                  <a:srgbClr val="FF0000"/>
                </a:solidFill>
                <a:latin typeface="Arial" pitchFamily="34" charset="0"/>
                <a:ea typeface="Arial" pitchFamily="34" charset="0"/>
                <a:cs typeface="Arial" pitchFamily="34" charset="0"/>
              </a:rPr>
              <a:t>معلومات</a:t>
            </a:r>
            <a:endParaRPr lang="fr-FR" sz="32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00400" y="1905000"/>
            <a:ext cx="5791200" cy="3048000"/>
          </a:xfrm>
        </p:spPr>
        <p:txBody>
          <a:bodyPr>
            <a:noAutofit/>
          </a:bodyPr>
          <a:lstStyle/>
          <a:p>
            <a:pPr marL="55563" indent="-1588" algn="just" rtl="1">
              <a:buNone/>
            </a:pPr>
            <a:r>
              <a:rPr lang="ar-DZ" sz="2800" b="1" dirty="0" smtClean="0">
                <a:solidFill>
                  <a:schemeClr val="tx1"/>
                </a:solidFill>
                <a:latin typeface="Times New Roman" pitchFamily="18" charset="0"/>
                <a:cs typeface="Times New Roman" pitchFamily="18" charset="0"/>
              </a:rPr>
              <a:t>     إن القائد الروماني يوليوس قيصر</a:t>
            </a:r>
            <a:r>
              <a:rPr lang="fr-FR" sz="2800" b="1" dirty="0" smtClean="0">
                <a:solidFill>
                  <a:schemeClr val="tx1"/>
                </a:solidFill>
                <a:latin typeface="Times New Roman" pitchFamily="18" charset="0"/>
                <a:cs typeface="Times New Roman" pitchFamily="18" charset="0"/>
              </a:rPr>
              <a:t>Gaius Julius Caesar </a:t>
            </a:r>
            <a:r>
              <a:rPr lang="ar-DZ" sz="2800" b="1" dirty="0" smtClean="0">
                <a:solidFill>
                  <a:schemeClr val="tx1"/>
                </a:solidFill>
                <a:latin typeface="Times New Roman" pitchFamily="18" charset="0"/>
                <a:cs typeface="Times New Roman" pitchFamily="18" charset="0"/>
              </a:rPr>
              <a:t>(100- 44 </a:t>
            </a:r>
            <a:r>
              <a:rPr lang="ar-DZ" sz="2800" b="1" dirty="0" err="1" smtClean="0">
                <a:solidFill>
                  <a:schemeClr val="tx1"/>
                </a:solidFill>
                <a:latin typeface="Times New Roman" pitchFamily="18" charset="0"/>
                <a:cs typeface="Times New Roman" pitchFamily="18" charset="0"/>
              </a:rPr>
              <a:t>ق</a:t>
            </a:r>
            <a:r>
              <a:rPr lang="ar-DZ" sz="2800" b="1" dirty="0" smtClean="0">
                <a:solidFill>
                  <a:schemeClr val="tx1"/>
                </a:solidFill>
                <a:latin typeface="Times New Roman" pitchFamily="18" charset="0"/>
                <a:cs typeface="Times New Roman" pitchFamily="18" charset="0"/>
              </a:rPr>
              <a:t> م) كان أول من أنشأ وظيفة </a:t>
            </a:r>
            <a:r>
              <a:rPr lang="fr-FR" sz="2800" b="1" dirty="0" err="1" smtClean="0">
                <a:solidFill>
                  <a:schemeClr val="tx1"/>
                </a:solidFill>
                <a:latin typeface="Times New Roman" pitchFamily="18" charset="0"/>
                <a:cs typeface="Times New Roman" pitchFamily="18" charset="0"/>
              </a:rPr>
              <a:t>Logista</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وهي رتبة ضابط يكلف  بالاهتمام بتحركات الفيالق الرمانية من أجل تنظيم المخيمات الليلية وإنشاء مخازن في البلاد المحتلة.</a:t>
            </a:r>
          </a:p>
          <a:p>
            <a:pPr algn="r" rtl="1">
              <a:buNone/>
            </a:pPr>
            <a:endParaRPr lang="fr-FR" sz="2800" dirty="0">
              <a:solidFill>
                <a:schemeClr val="tx1"/>
              </a:solidFill>
            </a:endParaRPr>
          </a:p>
        </p:txBody>
      </p:sp>
      <p:pic>
        <p:nvPicPr>
          <p:cNvPr id="5122" name="Picture 2" descr="يوليوس قيصر - ويكيبيديا"/>
          <p:cNvPicPr>
            <a:picLocks noChangeAspect="1" noChangeArrowheads="1"/>
          </p:cNvPicPr>
          <p:nvPr/>
        </p:nvPicPr>
        <p:blipFill>
          <a:blip r:embed="rId2"/>
          <a:srcRect/>
          <a:stretch>
            <a:fillRect/>
          </a:stretch>
        </p:blipFill>
        <p:spPr bwMode="auto">
          <a:xfrm>
            <a:off x="457200" y="1905000"/>
            <a:ext cx="2286000" cy="3143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24200" y="1524000"/>
            <a:ext cx="5867400" cy="3856037"/>
          </a:xfrm>
        </p:spPr>
        <p:txBody>
          <a:bodyPr>
            <a:noAutofit/>
          </a:bodyPr>
          <a:lstStyle/>
          <a:p>
            <a:pPr marL="0" indent="1588" algn="just" rtl="1">
              <a:buNone/>
            </a:pPr>
            <a:r>
              <a:rPr lang="ar-DZ" sz="2800" b="1" dirty="0" smtClean="0">
                <a:solidFill>
                  <a:schemeClr val="tx1"/>
                </a:solidFill>
                <a:latin typeface="Times New Roman" pitchFamily="18" charset="0"/>
                <a:cs typeface="Times New Roman" pitchFamily="18" charset="0"/>
              </a:rPr>
              <a:t>     إن مصطلح </a:t>
            </a:r>
            <a:r>
              <a:rPr lang="ar-SA" sz="2800" b="1" dirty="0" err="1" smtClean="0">
                <a:solidFill>
                  <a:schemeClr val="tx1"/>
                </a:solidFill>
                <a:latin typeface="Times New Roman" pitchFamily="18" charset="0"/>
                <a:cs typeface="Times New Roman" pitchFamily="18" charset="0"/>
              </a:rPr>
              <a:t>لوجستيات</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قد </a:t>
            </a:r>
            <a:r>
              <a:rPr lang="ar-SA" sz="2800" b="1" dirty="0" smtClean="0">
                <a:solidFill>
                  <a:schemeClr val="tx1"/>
                </a:solidFill>
                <a:latin typeface="Times New Roman" pitchFamily="18" charset="0"/>
                <a:cs typeface="Times New Roman" pitchFamily="18" charset="0"/>
              </a:rPr>
              <a:t>صاغه وأشاعه الضابط والكاتب العسكري </a:t>
            </a:r>
            <a:r>
              <a:rPr lang="ar-SY" sz="2800" b="1" dirty="0" smtClean="0">
                <a:solidFill>
                  <a:schemeClr val="tx1"/>
                </a:solidFill>
                <a:latin typeface="Times New Roman" pitchFamily="18" charset="0"/>
                <a:cs typeface="Times New Roman" pitchFamily="18" charset="0"/>
              </a:rPr>
              <a:t>أنطوان هنري </a:t>
            </a:r>
            <a:r>
              <a:rPr lang="ar-SY" sz="2800" b="1" dirty="0" err="1" smtClean="0">
                <a:solidFill>
                  <a:schemeClr val="tx1"/>
                </a:solidFill>
                <a:latin typeface="Times New Roman" pitchFamily="18" charset="0"/>
                <a:cs typeface="Times New Roman" pitchFamily="18" charset="0"/>
              </a:rPr>
              <a:t>جوميني</a:t>
            </a:r>
            <a:r>
              <a:rPr lang="ar-SY"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Antoine Henri </a:t>
            </a:r>
            <a:r>
              <a:rPr lang="en-US" sz="2800" b="1" dirty="0" err="1" smtClean="0">
                <a:solidFill>
                  <a:schemeClr val="tx1"/>
                </a:solidFill>
                <a:latin typeface="Times New Roman" pitchFamily="18" charset="0"/>
                <a:cs typeface="Times New Roman" pitchFamily="18" charset="0"/>
              </a:rPr>
              <a:t>Jomini</a:t>
            </a:r>
            <a:r>
              <a:rPr lang="ar-DZ" sz="2800" b="1" dirty="0" smtClean="0">
                <a:solidFill>
                  <a:schemeClr val="tx1"/>
                </a:solidFill>
                <a:latin typeface="Times New Roman" pitchFamily="18" charset="0"/>
                <a:cs typeface="Times New Roman" pitchFamily="18" charset="0"/>
              </a:rPr>
              <a:t>(1779-1869)، في </a:t>
            </a:r>
            <a:r>
              <a:rPr lang="ar-SY" sz="2800" b="1" dirty="0" smtClean="0">
                <a:solidFill>
                  <a:srgbClr val="FF0000"/>
                </a:solidFill>
                <a:latin typeface="Times New Roman" pitchFamily="18" charset="0"/>
                <a:cs typeface="Times New Roman" pitchFamily="18" charset="0"/>
              </a:rPr>
              <a:t>كتاب</a:t>
            </a:r>
            <a:r>
              <a:rPr lang="ar-DZ" sz="2800" b="1" dirty="0" smtClean="0">
                <a:solidFill>
                  <a:srgbClr val="FF0000"/>
                </a:solidFill>
                <a:latin typeface="Times New Roman" pitchFamily="18" charset="0"/>
                <a:cs typeface="Times New Roman" pitchFamily="18" charset="0"/>
              </a:rPr>
              <a:t>ه</a:t>
            </a:r>
            <a:r>
              <a:rPr lang="ar-SY"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ملخص </a:t>
            </a:r>
            <a:r>
              <a:rPr lang="ar-SY" sz="2800" b="1" dirty="0" smtClean="0">
                <a:solidFill>
                  <a:srgbClr val="FF0000"/>
                </a:solidFill>
                <a:latin typeface="Times New Roman" pitchFamily="18" charset="0"/>
                <a:cs typeface="Times New Roman" pitchFamily="18" charset="0"/>
              </a:rPr>
              <a:t>فنّ الحرب</a:t>
            </a:r>
            <a:r>
              <a:rPr lang="ar-DZ" sz="2800" b="1" dirty="0" smtClean="0">
                <a:solidFill>
                  <a:srgbClr val="FF0000"/>
                </a:solidFill>
                <a:latin typeface="Times New Roman" pitchFamily="18" charset="0"/>
                <a:cs typeface="Times New Roman" pitchFamily="18" charset="0"/>
              </a:rPr>
              <a:t>، </a:t>
            </a:r>
            <a:r>
              <a:rPr lang="ar-SY" sz="2800" b="1" dirty="0" smtClean="0">
                <a:solidFill>
                  <a:srgbClr val="FF0000"/>
                </a:solidFill>
                <a:latin typeface="Times New Roman" pitchFamily="18" charset="0"/>
                <a:cs typeface="Times New Roman" pitchFamily="18" charset="0"/>
              </a:rPr>
              <a:t>باريس</a:t>
            </a:r>
            <a:r>
              <a:rPr lang="ar-DZ" sz="2800" b="1" dirty="0" smtClean="0">
                <a:solidFill>
                  <a:srgbClr val="FF0000"/>
                </a:solidFill>
                <a:latin typeface="Times New Roman" pitchFamily="18" charset="0"/>
                <a:cs typeface="Times New Roman" pitchFamily="18" charset="0"/>
              </a:rPr>
              <a:t>، </a:t>
            </a:r>
            <a:r>
              <a:rPr lang="ar-SY" sz="2800" b="1" dirty="0" smtClean="0">
                <a:solidFill>
                  <a:srgbClr val="FF0000"/>
                </a:solidFill>
                <a:latin typeface="Times New Roman" pitchFamily="18" charset="0"/>
                <a:cs typeface="Times New Roman" pitchFamily="18" charset="0"/>
              </a:rPr>
              <a:t>1837</a:t>
            </a:r>
            <a:r>
              <a:rPr lang="ar-DZ" sz="2800" b="1" dirty="0" smtClean="0">
                <a:solidFill>
                  <a:srgbClr val="FF0000"/>
                </a:solidFill>
                <a:latin typeface="Times New Roman" pitchFamily="18" charset="0"/>
                <a:cs typeface="Times New Roman" pitchFamily="18" charset="0"/>
              </a:rPr>
              <a:t>.</a:t>
            </a:r>
            <a:endParaRPr lang="fr-FR" sz="2800" dirty="0" smtClean="0">
              <a:solidFill>
                <a:srgbClr val="FF0000"/>
              </a:solidFill>
            </a:endParaRPr>
          </a:p>
          <a:p>
            <a:pPr marL="0" indent="1588" algn="just" rtl="1">
              <a:buNone/>
            </a:pPr>
            <a:r>
              <a:rPr lang="ar-DZ" sz="2800" b="1" dirty="0" smtClean="0">
                <a:solidFill>
                  <a:schemeClr val="tx1"/>
                </a:solidFill>
                <a:latin typeface="Times New Roman" pitchFamily="18" charset="0"/>
                <a:cs typeface="Times New Roman" pitchFamily="18" charset="0"/>
              </a:rPr>
              <a:t>     حيث عرفه </a:t>
            </a:r>
            <a:r>
              <a:rPr lang="ar-DZ" sz="2800" b="1" dirty="0" err="1" smtClean="0">
                <a:solidFill>
                  <a:schemeClr val="tx1"/>
                </a:solidFill>
                <a:latin typeface="Times New Roman" pitchFamily="18" charset="0"/>
                <a:cs typeface="Times New Roman" pitchFamily="18" charset="0"/>
              </a:rPr>
              <a:t>بـ</a:t>
            </a:r>
            <a:r>
              <a:rPr lang="ar-DZ"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«إن اللوجستية تعود إلى وظائف عسكرية، تتعلق بكيفية إمداد الجيش بالمؤن والذخيرة والعتاد بشكل صحيح» .</a:t>
            </a:r>
            <a:endParaRPr lang="ar-DZ" sz="2800" b="1" dirty="0" smtClean="0">
              <a:solidFill>
                <a:schemeClr val="tx1"/>
              </a:solidFill>
              <a:latin typeface="Times New Roman" pitchFamily="18" charset="0"/>
              <a:cs typeface="Times New Roman" pitchFamily="18" charset="0"/>
            </a:endParaRPr>
          </a:p>
        </p:txBody>
      </p:sp>
      <p:pic>
        <p:nvPicPr>
          <p:cNvPr id="26626" name="Picture 2" descr="Antoine Henri Jomini - Alchetron, The Free Social Encyclopedia"/>
          <p:cNvPicPr>
            <a:picLocks noChangeAspect="1" noChangeArrowheads="1"/>
          </p:cNvPicPr>
          <p:nvPr/>
        </p:nvPicPr>
        <p:blipFill>
          <a:blip r:embed="rId2"/>
          <a:srcRect/>
          <a:stretch>
            <a:fillRect/>
          </a:stretch>
        </p:blipFill>
        <p:spPr bwMode="auto">
          <a:xfrm>
            <a:off x="76200" y="1570037"/>
            <a:ext cx="3044825" cy="3763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438400" y="1554162"/>
            <a:ext cx="6553200" cy="3539430"/>
          </a:xfrm>
          <a:prstGeom prst="rect">
            <a:avLst/>
          </a:prstGeom>
        </p:spPr>
        <p:txBody>
          <a:bodyPr wrap="square">
            <a:spAutoFit/>
          </a:bodyPr>
          <a:lstStyle/>
          <a:p>
            <a:pPr marL="55563" indent="-1588" algn="just" rtl="1">
              <a:buNone/>
            </a:pPr>
            <a:r>
              <a:rPr lang="ar-DZ" sz="2800" b="1" dirty="0" smtClean="0">
                <a:solidFill>
                  <a:schemeClr val="tx1"/>
                </a:solidFill>
                <a:latin typeface="Times New Roman" pitchFamily="18" charset="0"/>
                <a:cs typeface="Times New Roman" pitchFamily="18" charset="0"/>
              </a:rPr>
              <a:t>     و</a:t>
            </a:r>
            <a:r>
              <a:rPr lang="ar-SY" sz="2800" b="1" dirty="0" smtClean="0">
                <a:solidFill>
                  <a:schemeClr val="tx1"/>
                </a:solidFill>
                <a:latin typeface="Times New Roman" pitchFamily="18" charset="0"/>
                <a:cs typeface="Times New Roman" pitchFamily="18" charset="0"/>
              </a:rPr>
              <a:t>يقال إن القيصر البيزنطي </a:t>
            </a:r>
            <a:r>
              <a:rPr lang="ar-SY" sz="2800" b="1" dirty="0" err="1" smtClean="0">
                <a:solidFill>
                  <a:schemeClr val="tx1"/>
                </a:solidFill>
                <a:latin typeface="Times New Roman" pitchFamily="18" charset="0"/>
                <a:cs typeface="Times New Roman" pitchFamily="18" charset="0"/>
              </a:rPr>
              <a:t>ليونتوس</a:t>
            </a:r>
            <a:r>
              <a:rPr lang="en-US"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السادس (865-912 </a:t>
            </a:r>
            <a:r>
              <a:rPr lang="ar-SY" sz="2800" b="1" dirty="0" err="1" smtClean="0">
                <a:solidFill>
                  <a:schemeClr val="tx1"/>
                </a:solidFill>
                <a:latin typeface="Times New Roman" pitchFamily="18" charset="0"/>
                <a:cs typeface="Times New Roman" pitchFamily="18" charset="0"/>
              </a:rPr>
              <a:t>م</a:t>
            </a:r>
            <a:r>
              <a:rPr lang="ar-SY" sz="2800" b="1" dirty="0" smtClean="0">
                <a:solidFill>
                  <a:schemeClr val="tx1"/>
                </a:solidFill>
                <a:latin typeface="Times New Roman" pitchFamily="18" charset="0"/>
                <a:cs typeface="Times New Roman" pitchFamily="18" charset="0"/>
              </a:rPr>
              <a:t>)</a:t>
            </a:r>
            <a:r>
              <a:rPr lang="fr-FR" sz="2800" dirty="0" smtClean="0">
                <a:solidFill>
                  <a:schemeClr val="tx1"/>
                </a:solidFill>
              </a:rPr>
              <a:t> </a:t>
            </a:r>
            <a:r>
              <a:rPr lang="fr-FR" sz="2800" b="1" dirty="0" err="1" smtClean="0">
                <a:solidFill>
                  <a:schemeClr val="tx1"/>
                </a:solidFill>
                <a:latin typeface="Times New Roman" pitchFamily="18" charset="0"/>
                <a:cs typeface="Times New Roman" pitchFamily="18" charset="0"/>
              </a:rPr>
              <a:t>Leontos</a:t>
            </a:r>
            <a:r>
              <a:rPr lang="fr-FR" sz="2800" b="1" dirty="0" smtClean="0">
                <a:solidFill>
                  <a:schemeClr val="tx1"/>
                </a:solidFill>
                <a:latin typeface="Times New Roman" pitchFamily="18" charset="0"/>
                <a:cs typeface="Times New Roman" pitchFamily="18" charset="0"/>
              </a:rPr>
              <a:t> VI </a:t>
            </a:r>
            <a:r>
              <a:rPr lang="ar-SY" sz="2800" b="1" dirty="0" smtClean="0">
                <a:solidFill>
                  <a:schemeClr val="tx1"/>
                </a:solidFill>
                <a:latin typeface="Times New Roman" pitchFamily="18" charset="0"/>
                <a:cs typeface="Times New Roman" pitchFamily="18" charset="0"/>
              </a:rPr>
              <a:t>، هو أول من استخدم مفهوم </a:t>
            </a:r>
            <a:r>
              <a:rPr lang="ar-SY" sz="2800" b="1" dirty="0" err="1" smtClean="0">
                <a:solidFill>
                  <a:schemeClr val="tx1"/>
                </a:solidFill>
                <a:latin typeface="Times New Roman" pitchFamily="18" charset="0"/>
                <a:cs typeface="Times New Roman" pitchFamily="18" charset="0"/>
              </a:rPr>
              <a:t>اللوجستيك</a:t>
            </a:r>
            <a:r>
              <a:rPr lang="ar-SY" sz="2800" b="1" dirty="0" smtClean="0">
                <a:solidFill>
                  <a:schemeClr val="tx1"/>
                </a:solidFill>
                <a:latin typeface="Times New Roman" pitchFamily="18" charset="0"/>
                <a:cs typeface="Times New Roman" pitchFamily="18" charset="0"/>
              </a:rPr>
              <a:t> في الشؤون العسكرية، حينما كتب لقادة جيوشه: «إن الأمر مسألة </a:t>
            </a:r>
            <a:r>
              <a:rPr lang="ar-SY" sz="2800" b="1" dirty="0" err="1" smtClean="0">
                <a:solidFill>
                  <a:schemeClr val="tx1"/>
                </a:solidFill>
                <a:latin typeface="Times New Roman" pitchFamily="18" charset="0"/>
                <a:cs typeface="Times New Roman" pitchFamily="18" charset="0"/>
              </a:rPr>
              <a:t>لوجستية</a:t>
            </a:r>
            <a:r>
              <a:rPr lang="ar-SY" sz="2800" b="1" dirty="0" smtClean="0">
                <a:solidFill>
                  <a:schemeClr val="tx1"/>
                </a:solidFill>
                <a:latin typeface="Times New Roman" pitchFamily="18" charset="0"/>
                <a:cs typeface="Times New Roman" pitchFamily="18" charset="0"/>
              </a:rPr>
              <a:t>» قاصداً بذلك: أن يعسكر الجيش، وأن يسلح ويرتب وفقاً للغرض المطلوب منه، وأن توفر كافة احتياجاته في أوانها وبكمّ كاف؛ مع التحضير الدقيق والملائم للمواقع ولكل حركة من حركات الحملة العسكرية. </a:t>
            </a:r>
            <a:endParaRPr lang="fr-FR" sz="2800" b="1" dirty="0" smtClean="0">
              <a:solidFill>
                <a:schemeClr val="tx1"/>
              </a:solidFill>
              <a:latin typeface="Times New Roman" pitchFamily="18" charset="0"/>
              <a:cs typeface="Times New Roman" pitchFamily="18" charset="0"/>
            </a:endParaRPr>
          </a:p>
        </p:txBody>
      </p:sp>
      <p:pic>
        <p:nvPicPr>
          <p:cNvPr id="25602" name="Picture 2" descr="Leon VI Filozof – Wikipedia, wolna encyklopedia"/>
          <p:cNvPicPr>
            <a:picLocks noChangeAspect="1" noChangeArrowheads="1"/>
          </p:cNvPicPr>
          <p:nvPr/>
        </p:nvPicPr>
        <p:blipFill>
          <a:blip r:embed="rId2"/>
          <a:srcRect/>
          <a:stretch>
            <a:fillRect/>
          </a:stretch>
        </p:blipFill>
        <p:spPr bwMode="auto">
          <a:xfrm>
            <a:off x="228600" y="1752600"/>
            <a:ext cx="2057400" cy="3124200"/>
          </a:xfrm>
          <a:prstGeom prst="rect">
            <a:avLst/>
          </a:prstGeom>
          <a:noFill/>
        </p:spPr>
      </p:pic>
      <p:sp>
        <p:nvSpPr>
          <p:cNvPr id="5" name="Rectangle 4"/>
          <p:cNvSpPr/>
          <p:nvPr/>
        </p:nvSpPr>
        <p:spPr>
          <a:xfrm>
            <a:off x="3733800" y="381000"/>
            <a:ext cx="3581430" cy="707886"/>
          </a:xfrm>
          <a:prstGeom prst="rect">
            <a:avLst/>
          </a:prstGeom>
        </p:spPr>
        <p:txBody>
          <a:bodyPr wrap="none">
            <a:spAutoFit/>
          </a:bodyPr>
          <a:lstStyle/>
          <a:p>
            <a:r>
              <a:rPr lang="ar-DZ" sz="4000" b="1" dirty="0" smtClean="0">
                <a:solidFill>
                  <a:srgbClr val="FF0000"/>
                </a:solidFill>
                <a:latin typeface="Times New Roman" pitchFamily="18" charset="0"/>
                <a:cs typeface="Times New Roman" pitchFamily="18" charset="0"/>
              </a:rPr>
              <a:t>تابع الإمداد العسكري</a:t>
            </a:r>
            <a:endParaRPr lang="fr-FR" sz="4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7000" y="1524000"/>
            <a:ext cx="6172200" cy="2255838"/>
          </a:xfrm>
        </p:spPr>
        <p:txBody>
          <a:bodyPr>
            <a:normAutofit fontScale="85000" lnSpcReduction="10000"/>
          </a:bodyPr>
          <a:lstStyle/>
          <a:p>
            <a:pPr marL="55563" indent="-1588" algn="just" rtl="1">
              <a:buNone/>
            </a:pPr>
            <a:r>
              <a:rPr lang="ar-DZ" b="1" dirty="0" smtClean="0">
                <a:solidFill>
                  <a:schemeClr val="tx1"/>
                </a:solidFill>
                <a:latin typeface="Times New Roman" pitchFamily="18" charset="0"/>
                <a:cs typeface="Times New Roman" pitchFamily="18" charset="0"/>
              </a:rPr>
              <a:t>وفي 1670، اقترح أحد مستشاري الملك لويس الرابع عشر(1638- 1715)، وكحل للمشاكل الإدارية التي ظهرت في الجيش، إنشاء رتبة تسمى </a:t>
            </a:r>
            <a:r>
              <a:rPr lang="fr-FR" b="1" dirty="0" smtClean="0">
                <a:solidFill>
                  <a:schemeClr val="tx1"/>
                </a:solidFill>
                <a:latin typeface="Times New Roman" pitchFamily="18" charset="0"/>
                <a:cs typeface="Times New Roman" pitchFamily="18" charset="0"/>
              </a:rPr>
              <a:t>Marechal </a:t>
            </a:r>
            <a:r>
              <a:rPr lang="fr-FR" b="1" dirty="0" err="1" smtClean="0">
                <a:solidFill>
                  <a:schemeClr val="tx1"/>
                </a:solidFill>
                <a:latin typeface="Times New Roman" pitchFamily="18" charset="0"/>
                <a:cs typeface="Times New Roman" pitchFamily="18" charset="0"/>
              </a:rPr>
              <a:t>general</a:t>
            </a:r>
            <a:r>
              <a:rPr lang="fr-FR" b="1" dirty="0" smtClean="0">
                <a:solidFill>
                  <a:schemeClr val="tx1"/>
                </a:solidFill>
                <a:latin typeface="Times New Roman" pitchFamily="18" charset="0"/>
                <a:cs typeface="Times New Roman" pitchFamily="18" charset="0"/>
              </a:rPr>
              <a:t> de logis</a:t>
            </a:r>
            <a:r>
              <a:rPr lang="ar-DZ" b="1" dirty="0" smtClean="0">
                <a:solidFill>
                  <a:schemeClr val="tx1"/>
                </a:solidFill>
                <a:latin typeface="Times New Roman" pitchFamily="18" charset="0"/>
                <a:cs typeface="Times New Roman" pitchFamily="18" charset="0"/>
              </a:rPr>
              <a:t> يتكفل بتخطيط واختيار المواقع وتنظيم التنقلات والمؤن للجيش.</a:t>
            </a:r>
            <a:endParaRPr lang="fr-FR" b="1" dirty="0" smtClean="0">
              <a:solidFill>
                <a:schemeClr val="tx1"/>
              </a:solidFill>
              <a:latin typeface="Times New Roman" pitchFamily="18" charset="0"/>
              <a:cs typeface="Times New Roman" pitchFamily="18" charset="0"/>
            </a:endParaRPr>
          </a:p>
        </p:txBody>
      </p:sp>
      <p:pic>
        <p:nvPicPr>
          <p:cNvPr id="4100" name="Picture 4" descr="لويس الرابع عشر ملك فرنسا - ويكيبيديا"/>
          <p:cNvPicPr>
            <a:picLocks noChangeAspect="1" noChangeArrowheads="1"/>
          </p:cNvPicPr>
          <p:nvPr/>
        </p:nvPicPr>
        <p:blipFill>
          <a:blip r:embed="rId2"/>
          <a:srcRect/>
          <a:stretch>
            <a:fillRect/>
          </a:stretch>
        </p:blipFill>
        <p:spPr bwMode="auto">
          <a:xfrm>
            <a:off x="152400" y="1581150"/>
            <a:ext cx="2209800" cy="3143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686800" cy="1874837"/>
          </a:xfrm>
        </p:spPr>
        <p:txBody>
          <a:bodyPr>
            <a:normAutofit/>
          </a:bodyPr>
          <a:lstStyle/>
          <a:p>
            <a:pPr marL="0" indent="1588" algn="just" rtl="1">
              <a:buNone/>
            </a:pPr>
            <a:r>
              <a:rPr lang="ar-DZ" sz="2800" b="1" dirty="0" smtClean="0">
                <a:solidFill>
                  <a:schemeClr val="tx1"/>
                </a:solidFill>
                <a:latin typeface="Times New Roman" pitchFamily="18" charset="0"/>
                <a:cs typeface="Times New Roman" pitchFamily="18" charset="0"/>
              </a:rPr>
              <a:t>أما سنة 1806، فإن نابليون الأول(1769- 1821)، أنشأ مجموعة عسكرية خاصة بالإدارة وهي عبارة عن مجموعات من الحرس الإمبراطوري تتألف من الخبازين والجزارين والحرفيين مكلفين بضمان تموين جيوش نابليون والجيوش الملكية.</a:t>
            </a:r>
            <a:endParaRPr lang="fr-FR" sz="2800" b="1" dirty="0">
              <a:solidFill>
                <a:schemeClr val="tx1"/>
              </a:solidFill>
              <a:latin typeface="Times New Roman" pitchFamily="18" charset="0"/>
              <a:cs typeface="Times New Roman" pitchFamily="18" charset="0"/>
            </a:endParaRPr>
          </a:p>
        </p:txBody>
      </p:sp>
      <p:pic>
        <p:nvPicPr>
          <p:cNvPr id="4" name="Picture 14" descr="نابليون بونابرت - ويكيبيديا"/>
          <p:cNvPicPr>
            <a:picLocks noChangeAspect="1" noChangeArrowheads="1"/>
          </p:cNvPicPr>
          <p:nvPr/>
        </p:nvPicPr>
        <p:blipFill>
          <a:blip r:embed="rId2"/>
          <a:srcRect/>
          <a:stretch>
            <a:fillRect/>
          </a:stretch>
        </p:blipFill>
        <p:spPr bwMode="auto">
          <a:xfrm>
            <a:off x="3305175" y="3181350"/>
            <a:ext cx="2562225" cy="31432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295400"/>
            <a:ext cx="8839200" cy="1524000"/>
          </a:xfrm>
        </p:spPr>
        <p:txBody>
          <a:bodyPr>
            <a:noAutofit/>
          </a:bodyPr>
          <a:lstStyle/>
          <a:p>
            <a:pPr marL="1588" indent="-1588" algn="just" rtl="1">
              <a:buNone/>
            </a:pPr>
            <a:r>
              <a:rPr lang="ar-DZ" sz="2800" b="1" dirty="0" smtClean="0">
                <a:solidFill>
                  <a:schemeClr val="tx1"/>
                </a:solidFill>
                <a:latin typeface="Times New Roman" pitchFamily="18" charset="0"/>
                <a:cs typeface="Times New Roman" pitchFamily="18" charset="0"/>
              </a:rPr>
              <a:t>كانت خسارة بريطانيا في </a:t>
            </a:r>
            <a:r>
              <a:rPr lang="ar-DZ" sz="2800" b="1" dirty="0" smtClean="0">
                <a:solidFill>
                  <a:schemeClr val="tx1"/>
                </a:solidFill>
                <a:latin typeface="Times New Roman" pitchFamily="18" charset="0"/>
                <a:cs typeface="Times New Roman" pitchFamily="18" charset="0"/>
                <a:hlinkClick r:id="rId2" tooltip="حرب الاستقلال الأمريكية"/>
              </a:rPr>
              <a:t>حرب الاستقلال الأمريكية</a:t>
            </a:r>
            <a:r>
              <a:rPr lang="ar-DZ" sz="2800" b="1" dirty="0" smtClean="0">
                <a:solidFill>
                  <a:schemeClr val="tx1"/>
                </a:solidFill>
                <a:latin typeface="Times New Roman" pitchFamily="18" charset="0"/>
                <a:cs typeface="Times New Roman" pitchFamily="18" charset="0"/>
              </a:rPr>
              <a:t>(1775- 1783)،  وخسارة </a:t>
            </a:r>
            <a:r>
              <a:rPr lang="ar-DZ" sz="2800" b="1" dirty="0" smtClean="0">
                <a:solidFill>
                  <a:schemeClr val="tx1"/>
                </a:solidFill>
                <a:latin typeface="Times New Roman" pitchFamily="18" charset="0"/>
                <a:cs typeface="Times New Roman" pitchFamily="18" charset="0"/>
                <a:hlinkClick r:id="rId2" tooltip="حرب الاستقلال الأمريكية"/>
              </a:rPr>
              <a:t>نابليون بونابرت </a:t>
            </a:r>
            <a:r>
              <a:rPr lang="ar-DZ" sz="2800" b="1" dirty="0" smtClean="0">
                <a:solidFill>
                  <a:schemeClr val="tx1"/>
                </a:solidFill>
                <a:latin typeface="Times New Roman" pitchFamily="18" charset="0"/>
                <a:cs typeface="Times New Roman" pitchFamily="18" charset="0"/>
              </a:rPr>
              <a:t>في غزو روسيا 1812، وخسارة </a:t>
            </a:r>
            <a:r>
              <a:rPr lang="ar-DZ" sz="2800" b="1" dirty="0" err="1" smtClean="0">
                <a:solidFill>
                  <a:schemeClr val="tx1"/>
                </a:solidFill>
                <a:latin typeface="Times New Roman" pitchFamily="18" charset="0"/>
                <a:cs typeface="Times New Roman" pitchFamily="18" charset="0"/>
                <a:hlinkClick r:id="rId3" tooltip="إروين رومل"/>
              </a:rPr>
              <a:t>إروين</a:t>
            </a:r>
            <a:r>
              <a:rPr lang="ar-DZ" sz="2800" b="1" dirty="0" smtClean="0">
                <a:solidFill>
                  <a:schemeClr val="tx1"/>
                </a:solidFill>
                <a:latin typeface="Times New Roman" pitchFamily="18" charset="0"/>
                <a:cs typeface="Times New Roman" pitchFamily="18" charset="0"/>
                <a:hlinkClick r:id="rId3" tooltip="إروين رومل"/>
              </a:rPr>
              <a:t> رومل</a:t>
            </a:r>
            <a:r>
              <a:rPr lang="ar-DZ" sz="2800" b="1" dirty="0" smtClean="0">
                <a:solidFill>
                  <a:schemeClr val="tx1"/>
                </a:solidFill>
                <a:latin typeface="Times New Roman" pitchFamily="18" charset="0"/>
                <a:cs typeface="Times New Roman" pitchFamily="18" charset="0"/>
              </a:rPr>
              <a:t> في </a:t>
            </a:r>
            <a:r>
              <a:rPr lang="ar-DZ" sz="2800" b="1" dirty="0" err="1" smtClean="0">
                <a:solidFill>
                  <a:schemeClr val="tx1"/>
                </a:solidFill>
                <a:latin typeface="Times New Roman" pitchFamily="18" charset="0"/>
                <a:cs typeface="Times New Roman" pitchFamily="18" charset="0"/>
              </a:rPr>
              <a:t>ح</a:t>
            </a:r>
            <a:r>
              <a:rPr lang="ar-DZ" sz="2800" b="1" dirty="0" smtClean="0">
                <a:solidFill>
                  <a:schemeClr val="tx1"/>
                </a:solidFill>
                <a:latin typeface="Times New Roman" pitchFamily="18" charset="0"/>
                <a:cs typeface="Times New Roman" pitchFamily="18" charset="0"/>
              </a:rPr>
              <a:t> ع 2، تتعلق بشكل كبير بفشل </a:t>
            </a:r>
            <a:r>
              <a:rPr lang="ar-DZ" sz="2800" b="1" dirty="0" err="1" smtClean="0">
                <a:solidFill>
                  <a:schemeClr val="tx1"/>
                </a:solidFill>
                <a:latin typeface="Times New Roman" pitchFamily="18" charset="0"/>
                <a:cs typeface="Times New Roman" pitchFamily="18" charset="0"/>
              </a:rPr>
              <a:t>لوجستي</a:t>
            </a:r>
            <a:r>
              <a:rPr lang="fr-FR" sz="2800" b="1" dirty="0" smtClean="0">
                <a:solidFill>
                  <a:schemeClr val="tx1"/>
                </a:solidFill>
                <a:latin typeface="Times New Roman" pitchFamily="18" charset="0"/>
                <a:cs typeface="Times New Roman" pitchFamily="18" charset="0"/>
              </a:rPr>
              <a:t>.</a:t>
            </a:r>
          </a:p>
        </p:txBody>
      </p:sp>
      <p:sp>
        <p:nvSpPr>
          <p:cNvPr id="3074" name="AutoShape 2" descr="حنبعل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0" name="AutoShape 8" descr="آرثر ويلزلي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6" name="Picture 14" descr="نابليون بونابرت - ويكيبيديا"/>
          <p:cNvPicPr>
            <a:picLocks noChangeAspect="1" noChangeArrowheads="1"/>
          </p:cNvPicPr>
          <p:nvPr/>
        </p:nvPicPr>
        <p:blipFill>
          <a:blip r:embed="rId4"/>
          <a:srcRect/>
          <a:stretch>
            <a:fillRect/>
          </a:stretch>
        </p:blipFill>
        <p:spPr bwMode="auto">
          <a:xfrm>
            <a:off x="3305175" y="2895600"/>
            <a:ext cx="2562225" cy="3143250"/>
          </a:xfrm>
          <a:prstGeom prst="rect">
            <a:avLst/>
          </a:prstGeom>
          <a:noFill/>
        </p:spPr>
      </p:pic>
      <p:pic>
        <p:nvPicPr>
          <p:cNvPr id="3092" name="Picture 20" descr="إرفين رومل - قصة حياة القائد الألماني الملقب بـ ثعلب الصحراء - نجومي"/>
          <p:cNvPicPr>
            <a:picLocks noChangeAspect="1" noChangeArrowheads="1"/>
          </p:cNvPicPr>
          <p:nvPr/>
        </p:nvPicPr>
        <p:blipFill>
          <a:blip r:embed="rId5" cstate="print"/>
          <a:srcRect/>
          <a:stretch>
            <a:fillRect/>
          </a:stretch>
        </p:blipFill>
        <p:spPr bwMode="auto">
          <a:xfrm>
            <a:off x="5943600" y="2895601"/>
            <a:ext cx="3124200" cy="3124200"/>
          </a:xfrm>
          <a:prstGeom prst="rect">
            <a:avLst/>
          </a:prstGeom>
          <a:noFill/>
        </p:spPr>
      </p:pic>
      <p:pic>
        <p:nvPicPr>
          <p:cNvPr id="3094" name="Picture 22" descr="حرب الاستقلال الأمريكية - ويكيبيديا"/>
          <p:cNvPicPr>
            <a:picLocks noChangeAspect="1" noChangeArrowheads="1"/>
          </p:cNvPicPr>
          <p:nvPr/>
        </p:nvPicPr>
        <p:blipFill>
          <a:blip r:embed="rId6"/>
          <a:srcRect/>
          <a:stretch>
            <a:fillRect/>
          </a:stretch>
        </p:blipFill>
        <p:spPr bwMode="auto">
          <a:xfrm>
            <a:off x="76200" y="2895600"/>
            <a:ext cx="3124200" cy="312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8839200" cy="1815882"/>
          </a:xfrm>
          <a:prstGeom prst="rect">
            <a:avLst/>
          </a:prstGeom>
        </p:spPr>
        <p:txBody>
          <a:bodyPr wrap="square">
            <a:spAutoFit/>
          </a:bodyPr>
          <a:lstStyle/>
          <a:p>
            <a:pPr marL="1588" indent="-1588" algn="just" rtl="1">
              <a:buNone/>
            </a:pPr>
            <a:r>
              <a:rPr lang="ar-DZ" sz="2800" b="1" dirty="0" smtClean="0">
                <a:latin typeface="Times New Roman" pitchFamily="18" charset="0"/>
                <a:cs typeface="Times New Roman" pitchFamily="18" charset="0"/>
              </a:rPr>
              <a:t>بينما يعتبر القادة التاريخيون </a:t>
            </a:r>
            <a:r>
              <a:rPr lang="ar-DZ" sz="2800" b="1" dirty="0" smtClean="0">
                <a:latin typeface="Times New Roman" pitchFamily="18" charset="0"/>
                <a:cs typeface="Times New Roman" pitchFamily="18" charset="0"/>
                <a:hlinkClick r:id="rId2" tooltip="هانيبال باركا (الصفحة غير موجودة)"/>
              </a:rPr>
              <a:t>هانيبال باركا</a:t>
            </a:r>
            <a:r>
              <a:rPr lang="ar-DZ" sz="2800" b="1" dirty="0" smtClean="0">
                <a:latin typeface="Times New Roman" pitchFamily="18" charset="0"/>
                <a:cs typeface="Times New Roman" pitchFamily="18" charset="0"/>
              </a:rPr>
              <a:t>(247- 184 </a:t>
            </a:r>
            <a:r>
              <a:rPr lang="ar-DZ" sz="2800" b="1" dirty="0" err="1" smtClean="0">
                <a:latin typeface="Times New Roman" pitchFamily="18" charset="0"/>
                <a:cs typeface="Times New Roman" pitchFamily="18" charset="0"/>
              </a:rPr>
              <a:t>ق</a:t>
            </a:r>
            <a:r>
              <a:rPr lang="ar-DZ" sz="2800" b="1" dirty="0" smtClean="0">
                <a:latin typeface="Times New Roman" pitchFamily="18" charset="0"/>
                <a:cs typeface="Times New Roman" pitchFamily="18" charset="0"/>
              </a:rPr>
              <a:t> م)، </a:t>
            </a:r>
            <a:r>
              <a:rPr lang="ar-DZ" sz="2800" b="1" dirty="0" smtClean="0">
                <a:latin typeface="Times New Roman" pitchFamily="18" charset="0"/>
                <a:cs typeface="Times New Roman" pitchFamily="18" charset="0"/>
                <a:hlinkClick r:id="rId3" tooltip="الكسندر المقدوني (الصفحة غير موجودة)"/>
              </a:rPr>
              <a:t>إسكندر المقدوني</a:t>
            </a:r>
            <a:r>
              <a:rPr lang="ar-DZ" sz="2800" b="1" dirty="0" smtClean="0">
                <a:latin typeface="Times New Roman" pitchFamily="18" charset="0"/>
                <a:cs typeface="Times New Roman" pitchFamily="18" charset="0"/>
              </a:rPr>
              <a:t>(356- 323 </a:t>
            </a:r>
            <a:r>
              <a:rPr lang="ar-DZ" sz="2800" b="1" dirty="0" err="1" smtClean="0">
                <a:latin typeface="Times New Roman" pitchFamily="18" charset="0"/>
                <a:cs typeface="Times New Roman" pitchFamily="18" charset="0"/>
              </a:rPr>
              <a:t>ق</a:t>
            </a:r>
            <a:r>
              <a:rPr lang="ar-DZ" sz="2800" b="1" dirty="0" smtClean="0">
                <a:latin typeface="Times New Roman" pitchFamily="18" charset="0"/>
                <a:cs typeface="Times New Roman" pitchFamily="18" charset="0"/>
              </a:rPr>
              <a:t> م)، و</a:t>
            </a:r>
            <a:r>
              <a:rPr lang="ar-DZ" sz="2800" b="1" dirty="0" smtClean="0">
                <a:latin typeface="Times New Roman" pitchFamily="18" charset="0"/>
                <a:cs typeface="Times New Roman" pitchFamily="18" charset="0"/>
                <a:hlinkClick r:id="rId4" tooltip="دوق ويلنتغتون (الصفحة غير موجودة)"/>
              </a:rPr>
              <a:t>دوق </a:t>
            </a:r>
            <a:r>
              <a:rPr lang="ar-DZ" sz="2800" b="1" dirty="0" err="1" smtClean="0">
                <a:latin typeface="Times New Roman" pitchFamily="18" charset="0"/>
                <a:cs typeface="Times New Roman" pitchFamily="18" charset="0"/>
                <a:hlinkClick r:id="rId4" tooltip="دوق ويلنتغتون (الصفحة غير موجودة)"/>
              </a:rPr>
              <a:t>ويلنتغتون</a:t>
            </a:r>
            <a:r>
              <a:rPr lang="ar-DZ" sz="2800" b="1" dirty="0" smtClean="0">
                <a:latin typeface="Times New Roman" pitchFamily="18" charset="0"/>
                <a:cs typeface="Times New Roman" pitchFamily="18" charset="0"/>
              </a:rPr>
              <a:t>(1769-1852) عباقرة </a:t>
            </a:r>
            <a:r>
              <a:rPr lang="ar-DZ" sz="2800" b="1" dirty="0" err="1" smtClean="0">
                <a:latin typeface="Times New Roman" pitchFamily="18" charset="0"/>
                <a:cs typeface="Times New Roman" pitchFamily="18" charset="0"/>
              </a:rPr>
              <a:t>لوجستيون</a:t>
            </a:r>
            <a:r>
              <a:rPr lang="ar-DZ" sz="2800" b="1" dirty="0" smtClean="0">
                <a:latin typeface="Times New Roman" pitchFamily="18" charset="0"/>
                <a:cs typeface="Times New Roman" pitchFamily="18" charset="0"/>
              </a:rPr>
              <a:t>، كما كان </a:t>
            </a:r>
            <a:r>
              <a:rPr lang="ar-DZ" sz="2800" b="1" dirty="0" err="1" smtClean="0">
                <a:latin typeface="Times New Roman" pitchFamily="18" charset="0"/>
                <a:cs typeface="Times New Roman" pitchFamily="18" charset="0"/>
              </a:rPr>
              <a:t>إستخدام</a:t>
            </a:r>
            <a:r>
              <a:rPr lang="ar-DZ" sz="2800" b="1" dirty="0" smtClean="0">
                <a:latin typeface="Times New Roman" pitchFamily="18" charset="0"/>
                <a:cs typeface="Times New Roman" pitchFamily="18" charset="0"/>
              </a:rPr>
              <a:t> الإمداد بكثافة إبان </a:t>
            </a:r>
            <a:r>
              <a:rPr lang="ar-DZ" sz="2800" b="1" dirty="0" err="1" smtClean="0">
                <a:latin typeface="Times New Roman" pitchFamily="18" charset="0"/>
                <a:cs typeface="Times New Roman" pitchFamily="18" charset="0"/>
              </a:rPr>
              <a:t>ح</a:t>
            </a:r>
            <a:r>
              <a:rPr lang="ar-DZ" sz="2800" b="1" dirty="0" smtClean="0">
                <a:latin typeface="Times New Roman" pitchFamily="18" charset="0"/>
                <a:cs typeface="Times New Roman" pitchFamily="18" charset="0"/>
              </a:rPr>
              <a:t> ع 2، أحد عوامل </a:t>
            </a:r>
            <a:r>
              <a:rPr lang="ar-DZ" sz="2800" b="1" dirty="0" err="1" smtClean="0">
                <a:latin typeface="Times New Roman" pitchFamily="18" charset="0"/>
                <a:cs typeface="Times New Roman" pitchFamily="18" charset="0"/>
              </a:rPr>
              <a:t>إنتصار</a:t>
            </a:r>
            <a:r>
              <a:rPr lang="ar-DZ" sz="2800" b="1" dirty="0" smtClean="0">
                <a:latin typeface="Times New Roman" pitchFamily="18" charset="0"/>
                <a:cs typeface="Times New Roman" pitchFamily="18" charset="0"/>
              </a:rPr>
              <a:t> جيوش الحلفاء في نزول </a:t>
            </a:r>
            <a:r>
              <a:rPr lang="ar-DZ" sz="2800" b="1" dirty="0" err="1" smtClean="0">
                <a:latin typeface="Times New Roman" pitchFamily="18" charset="0"/>
                <a:cs typeface="Times New Roman" pitchFamily="18" charset="0"/>
              </a:rPr>
              <a:t>النورماندي</a:t>
            </a:r>
            <a:r>
              <a:rPr lang="ar-DZ" sz="2800" b="1" dirty="0" smtClean="0">
                <a:latin typeface="Times New Roman" pitchFamily="18" charset="0"/>
                <a:cs typeface="Times New Roman" pitchFamily="18" charset="0"/>
              </a:rPr>
              <a:t> 6 يونيو 1944. </a:t>
            </a:r>
          </a:p>
        </p:txBody>
      </p:sp>
      <p:sp>
        <p:nvSpPr>
          <p:cNvPr id="3074" name="AutoShape 2" descr="حنبعل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6" name="Picture 4" descr="حنبعل - ويكيبيديا"/>
          <p:cNvPicPr>
            <a:picLocks noChangeAspect="1" noChangeArrowheads="1"/>
          </p:cNvPicPr>
          <p:nvPr/>
        </p:nvPicPr>
        <p:blipFill>
          <a:blip r:embed="rId5"/>
          <a:srcRect/>
          <a:stretch>
            <a:fillRect/>
          </a:stretch>
        </p:blipFill>
        <p:spPr bwMode="auto">
          <a:xfrm>
            <a:off x="6858000" y="3200400"/>
            <a:ext cx="1981200" cy="2362200"/>
          </a:xfrm>
          <a:prstGeom prst="rect">
            <a:avLst/>
          </a:prstGeom>
          <a:noFill/>
        </p:spPr>
      </p:pic>
      <p:pic>
        <p:nvPicPr>
          <p:cNvPr id="3078" name="Picture 6" descr="في ذكرى ميلاده .. هل الإسكندر الأكبر هو ذو القرنين المذكور ف | مصراوى"/>
          <p:cNvPicPr>
            <a:picLocks noChangeAspect="1" noChangeArrowheads="1"/>
          </p:cNvPicPr>
          <p:nvPr/>
        </p:nvPicPr>
        <p:blipFill>
          <a:blip r:embed="rId6"/>
          <a:srcRect/>
          <a:stretch>
            <a:fillRect/>
          </a:stretch>
        </p:blipFill>
        <p:spPr bwMode="auto">
          <a:xfrm>
            <a:off x="2898775" y="3200400"/>
            <a:ext cx="3578225" cy="2438400"/>
          </a:xfrm>
          <a:prstGeom prst="rect">
            <a:avLst/>
          </a:prstGeom>
          <a:noFill/>
        </p:spPr>
      </p:pic>
      <p:sp>
        <p:nvSpPr>
          <p:cNvPr id="3080" name="AutoShape 8" descr="آرثر ويلزلي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2" name="Picture 10" descr="آرثر ويلزلي - ويكيبيديا"/>
          <p:cNvPicPr>
            <a:picLocks noChangeAspect="1" noChangeArrowheads="1"/>
          </p:cNvPicPr>
          <p:nvPr/>
        </p:nvPicPr>
        <p:blipFill>
          <a:blip r:embed="rId7"/>
          <a:srcRect/>
          <a:stretch>
            <a:fillRect/>
          </a:stretch>
        </p:blipFill>
        <p:spPr bwMode="auto">
          <a:xfrm>
            <a:off x="304800" y="3200400"/>
            <a:ext cx="2286000" cy="2438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sz="4000" b="1" dirty="0" smtClean="0">
                <a:solidFill>
                  <a:srgbClr val="FF0000"/>
                </a:solidFill>
                <a:latin typeface="Times New Roman" pitchFamily="18" charset="0"/>
                <a:cs typeface="Times New Roman" pitchFamily="18" charset="0"/>
              </a:rPr>
              <a:t>5. الإمداد في المؤسسات( </a:t>
            </a:r>
            <a:r>
              <a:rPr lang="ar-DZ" sz="4000" b="1" dirty="0" err="1" smtClean="0">
                <a:solidFill>
                  <a:srgbClr val="FF0000"/>
                </a:solidFill>
                <a:latin typeface="Times New Roman" pitchFamily="18" charset="0"/>
                <a:cs typeface="Times New Roman" pitchFamily="18" charset="0"/>
              </a:rPr>
              <a:t>لوجستيات</a:t>
            </a:r>
            <a:r>
              <a:rPr lang="ar-DZ" sz="4000" b="1" dirty="0" smtClean="0">
                <a:solidFill>
                  <a:srgbClr val="FF0000"/>
                </a:solidFill>
                <a:latin typeface="Times New Roman" pitchFamily="18" charset="0"/>
                <a:cs typeface="Times New Roman" pitchFamily="18" charset="0"/>
              </a:rPr>
              <a:t> الأعمال):</a:t>
            </a:r>
            <a:endParaRPr lang="fr-FR" sz="4000" b="1" dirty="0">
              <a:solidFill>
                <a:srgbClr val="FF0000"/>
              </a:solidFill>
              <a:latin typeface="Times New Roman" pitchFamily="18" charset="0"/>
              <a:cs typeface="Times New Roman" pitchFamily="18" charset="0"/>
            </a:endParaRPr>
          </a:p>
        </p:txBody>
      </p:sp>
      <p:sp>
        <p:nvSpPr>
          <p:cNvPr id="8" name="Rectangle 1"/>
          <p:cNvSpPr>
            <a:spLocks noChangeArrowheads="1"/>
          </p:cNvSpPr>
          <p:nvPr/>
        </p:nvSpPr>
        <p:spPr bwMode="auto">
          <a:xfrm>
            <a:off x="152400" y="1981200"/>
            <a:ext cx="8763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027488" algn="l"/>
              </a:tabLst>
            </a:pP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لقد كان</a:t>
            </a:r>
            <a:r>
              <a:rPr kumimoji="0" lang="ar-DZ" sz="2800" b="1" i="0" u="none" strike="noStrike" cap="none" normalizeH="0" dirty="0" smtClean="0">
                <a:ln>
                  <a:noFill/>
                </a:ln>
                <a:solidFill>
                  <a:schemeClr val="tx1"/>
                </a:solidFill>
                <a:effectLst/>
                <a:latin typeface="Simplified Arabic"/>
                <a:ea typeface="Calibri" pitchFamily="34" charset="0"/>
                <a:cs typeface="Arial" pitchFamily="34" charset="0"/>
              </a:rPr>
              <a:t> التحكم في الإمداد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أحد عوامل انتصار جيوش </a:t>
            </a:r>
            <a:r>
              <a:rPr kumimoji="0" lang="ar-SA" sz="2800" b="1" i="0" u="none" strike="noStrike" cap="none" normalizeH="0" baseline="0" dirty="0" err="1" smtClean="0">
                <a:ln>
                  <a:noFill/>
                </a:ln>
                <a:solidFill>
                  <a:schemeClr val="tx1"/>
                </a:solidFill>
                <a:effectLst/>
                <a:latin typeface="Simplified Arabic"/>
                <a:ea typeface="Calibri" pitchFamily="34" charset="0"/>
                <a:cs typeface="Arial" pitchFamily="34" charset="0"/>
              </a:rPr>
              <a:t>الحلفا</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في </a:t>
            </a:r>
            <a:r>
              <a:rPr kumimoji="0" lang="ar-DZ" sz="2800" b="1" i="0" u="none" strike="noStrike" cap="none" normalizeH="0" baseline="0" dirty="0" err="1" smtClean="0">
                <a:ln>
                  <a:noFill/>
                </a:ln>
                <a:solidFill>
                  <a:schemeClr val="tx1"/>
                </a:solidFill>
                <a:effectLst/>
                <a:latin typeface="Simplified Arabic"/>
                <a:ea typeface="Calibri" pitchFamily="34" charset="0"/>
                <a:cs typeface="Arial" pitchFamily="34" charset="0"/>
              </a:rPr>
              <a:t>ح</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ع 2</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 وما أن وضعت الحرب العالمية أوزارها</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حتى بدأ </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في ال</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ظهور دراسات ترمى </a:t>
            </a:r>
            <a:r>
              <a:rPr kumimoji="0" lang="ar-SA" sz="2800" b="1" i="0" u="none" strike="noStrike" cap="none" normalizeH="0" baseline="0" dirty="0" err="1" smtClean="0">
                <a:ln>
                  <a:noFill/>
                </a:ln>
                <a:solidFill>
                  <a:schemeClr val="tx1"/>
                </a:solidFill>
                <a:effectLst/>
                <a:latin typeface="Simplified Arabic"/>
                <a:ea typeface="Calibri" pitchFamily="34" charset="0"/>
                <a:cs typeface="Arial" pitchFamily="34" charset="0"/>
              </a:rPr>
              <a:t>الى</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 تطبيق اللوجستيات في مجال الأعمال</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 فيما عرف باسم </a:t>
            </a:r>
            <a:r>
              <a:rPr kumimoji="0" lang="fr-FR" sz="2800" b="1" i="0" u="none" strike="noStrike" cap="none" normalizeH="0" baseline="0" dirty="0" smtClean="0">
                <a:ln>
                  <a:noFill/>
                </a:ln>
                <a:solidFill>
                  <a:schemeClr val="tx1"/>
                </a:solidFill>
                <a:effectLst/>
                <a:latin typeface="Simplified Arabic"/>
                <a:ea typeface="Calibri" pitchFamily="34" charset="0"/>
                <a:cs typeface="Arial" pitchFamily="34" charset="0"/>
              </a:rPr>
              <a:t>Business </a:t>
            </a:r>
            <a:r>
              <a:rPr kumimoji="0" lang="fr-FR" sz="2800" b="1" i="0" u="none" strike="noStrike" cap="none" normalizeH="0" baseline="0" dirty="0" err="1" smtClean="0">
                <a:ln>
                  <a:noFill/>
                </a:ln>
                <a:solidFill>
                  <a:schemeClr val="tx1"/>
                </a:solidFill>
                <a:effectLst/>
                <a:latin typeface="Simplified Arabic"/>
                <a:ea typeface="Calibri" pitchFamily="34" charset="0"/>
                <a:cs typeface="Arial" pitchFamily="34" charset="0"/>
              </a:rPr>
              <a:t>Logistics</a:t>
            </a:r>
            <a:r>
              <a:rPr lang="ar-DZ" sz="2800" b="1" dirty="0" smtClean="0">
                <a:latin typeface="Simplified Arabic"/>
                <a:ea typeface="Calibri" pitchFamily="34" charset="0"/>
                <a:cs typeface="Arial" pitchFamily="34" charset="0"/>
              </a:rPr>
              <a:t>.</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28600" y="4191000"/>
            <a:ext cx="8686800" cy="1384995"/>
          </a:xfrm>
          <a:prstGeom prst="rect">
            <a:avLst/>
          </a:prstGeom>
        </p:spPr>
        <p:txBody>
          <a:bodyPr wrap="square">
            <a:spAutoFit/>
          </a:bodyPr>
          <a:lstStyle/>
          <a:p>
            <a:pPr algn="just" rtl="1"/>
            <a:r>
              <a:rPr lang="ar-SA" sz="2800" b="1" dirty="0" smtClean="0">
                <a:latin typeface="Simplified Arabic"/>
                <a:ea typeface="Calibri" pitchFamily="34" charset="0"/>
                <a:cs typeface="Arial" pitchFamily="34" charset="0"/>
              </a:rPr>
              <a:t>تبين من الدراسات التي أجريت في مجال</a:t>
            </a:r>
            <a:r>
              <a:rPr lang="ar-DZ" sz="2800" b="1" dirty="0" smtClean="0">
                <a:latin typeface="Simplified Arabic"/>
                <a:ea typeface="Calibri" pitchFamily="34" charset="0"/>
                <a:cs typeface="Arial" pitchFamily="34" charset="0"/>
              </a:rPr>
              <a:t> الإمداد،</a:t>
            </a:r>
            <a:r>
              <a:rPr lang="ar-SA" sz="2800" b="1" dirty="0" smtClean="0">
                <a:latin typeface="Simplified Arabic"/>
                <a:ea typeface="Calibri" pitchFamily="34" charset="0"/>
                <a:cs typeface="Arial" pitchFamily="34" charset="0"/>
              </a:rPr>
              <a:t> أن نحو 40% (في المتوسط) من تكلفة إنتاج أي سلعة في الدول المتقدمة</a:t>
            </a:r>
            <a:r>
              <a:rPr lang="ar-DZ" sz="2800" b="1" dirty="0" smtClean="0">
                <a:latin typeface="Simplified Arabic"/>
                <a:ea typeface="Calibri" pitchFamily="34" charset="0"/>
                <a:cs typeface="Arial" pitchFamily="34" charset="0"/>
              </a:rPr>
              <a:t>،</a:t>
            </a:r>
            <a:r>
              <a:rPr lang="ar-SA" sz="2800" b="1" dirty="0" smtClean="0">
                <a:latin typeface="Simplified Arabic"/>
                <a:ea typeface="Calibri" pitchFamily="34" charset="0"/>
                <a:cs typeface="Arial" pitchFamily="34" charset="0"/>
              </a:rPr>
              <a:t> يمكن ردها </a:t>
            </a:r>
            <a:r>
              <a:rPr lang="ar-SA" sz="2800" b="1" dirty="0" err="1" smtClean="0">
                <a:latin typeface="Simplified Arabic"/>
                <a:ea typeface="Calibri" pitchFamily="34" charset="0"/>
                <a:cs typeface="Arial" pitchFamily="34" charset="0"/>
              </a:rPr>
              <a:t>الى</a:t>
            </a:r>
            <a:r>
              <a:rPr lang="ar-SA" sz="2800" b="1" dirty="0" smtClean="0">
                <a:latin typeface="Simplified Arabic"/>
                <a:ea typeface="Calibri" pitchFamily="34" charset="0"/>
                <a:cs typeface="Arial" pitchFamily="34" charset="0"/>
              </a:rPr>
              <a:t> الأنشطة </a:t>
            </a:r>
            <a:r>
              <a:rPr lang="ar-SA" sz="2800" b="1" dirty="0" err="1" smtClean="0">
                <a:latin typeface="Simplified Arabic"/>
                <a:ea typeface="Calibri" pitchFamily="34" charset="0"/>
                <a:cs typeface="Arial" pitchFamily="34" charset="0"/>
              </a:rPr>
              <a:t>اللوجيستية</a:t>
            </a:r>
            <a:r>
              <a:rPr lang="ar-DZ" sz="2800" b="1" dirty="0" smtClean="0">
                <a:latin typeface="Simplified Arabic"/>
                <a:ea typeface="Calibri" pitchFamily="34" charset="0"/>
                <a:cs typeface="Arial" pitchFamily="34" charset="0"/>
              </a:rPr>
              <a:t>( النقل، التخزين ...)</a:t>
            </a:r>
            <a:r>
              <a:rPr lang="ar-SA" sz="2800" b="1" dirty="0" smtClean="0">
                <a:latin typeface="Simplified Arabic"/>
                <a:ea typeface="Calibri" pitchFamily="34" charset="0"/>
                <a:cs typeface="Arial" pitchFamily="34" charset="0"/>
              </a:rPr>
              <a:t>.</a:t>
            </a:r>
            <a:endParaRPr lang="fr-F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algn="r" rtl="1"/>
            <a:r>
              <a:rPr lang="ar-DZ" sz="4000" b="1" dirty="0" smtClean="0">
                <a:solidFill>
                  <a:srgbClr val="FF0000"/>
                </a:solidFill>
                <a:latin typeface="Times New Roman" pitchFamily="18" charset="0"/>
                <a:cs typeface="Times New Roman" pitchFamily="18" charset="0"/>
              </a:rPr>
              <a:t>تطور الإمداد في المؤسسات:</a:t>
            </a:r>
            <a:endParaRPr lang="fr-FR" sz="4000" b="1" dirty="0">
              <a:solidFill>
                <a:srgbClr val="FF0000"/>
              </a:solidFill>
              <a:latin typeface="Times New Roman" pitchFamily="18" charset="0"/>
              <a:cs typeface="Times New Roman" pitchFamily="18" charset="0"/>
            </a:endParaRPr>
          </a:p>
        </p:txBody>
      </p:sp>
      <p:sp>
        <p:nvSpPr>
          <p:cNvPr id="4" name="Espace réservé du contenu 3"/>
          <p:cNvSpPr>
            <a:spLocks noGrp="1"/>
          </p:cNvSpPr>
          <p:nvPr>
            <p:ph idx="1"/>
          </p:nvPr>
        </p:nvSpPr>
        <p:spPr>
          <a:xfrm>
            <a:off x="304800" y="1554162"/>
            <a:ext cx="8534400" cy="5075238"/>
          </a:xfrm>
        </p:spPr>
        <p:txBody>
          <a:bodyPr>
            <a:noAutofit/>
          </a:bodyPr>
          <a:lstStyle/>
          <a:p>
            <a:pPr marL="1588" indent="-1588" algn="just" rtl="1">
              <a:buNone/>
            </a:pP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بالرغم من حداثة اللوجستيات كفرع من فروع المعرفة، إلا أنها اتسمت بالتطور السريع، إذ تطورت من التوزيع العيني</a:t>
            </a:r>
            <a:r>
              <a:rPr lang="fr-FR" sz="2800" b="1" dirty="0" err="1" smtClean="0">
                <a:solidFill>
                  <a:schemeClr val="tx1"/>
                </a:solidFill>
                <a:latin typeface="Times New Roman" pitchFamily="18" charset="0"/>
                <a:cs typeface="Times New Roman" pitchFamily="18" charset="0"/>
              </a:rPr>
              <a:t>Physical</a:t>
            </a:r>
            <a:r>
              <a:rPr lang="fr-FR" sz="2800" b="1" dirty="0" smtClean="0">
                <a:solidFill>
                  <a:schemeClr val="tx1"/>
                </a:solidFill>
                <a:latin typeface="Times New Roman" pitchFamily="18" charset="0"/>
                <a:cs typeface="Times New Roman" pitchFamily="18" charset="0"/>
              </a:rPr>
              <a:t> Distribution</a:t>
            </a:r>
            <a:r>
              <a:rPr lang="ar-SA"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الى</a:t>
            </a:r>
            <a:r>
              <a:rPr lang="ar-SA" sz="2800" b="1" dirty="0" smtClean="0">
                <a:solidFill>
                  <a:schemeClr val="tx1"/>
                </a:solidFill>
                <a:latin typeface="Times New Roman" pitchFamily="18" charset="0"/>
                <a:cs typeface="Times New Roman" pitchFamily="18" charset="0"/>
              </a:rPr>
              <a:t> إدارة للمواد </a:t>
            </a:r>
            <a:r>
              <a:rPr lang="fr-FR" sz="2800" b="1" dirty="0" err="1" smtClean="0">
                <a:solidFill>
                  <a:schemeClr val="tx1"/>
                </a:solidFill>
                <a:latin typeface="Times New Roman" pitchFamily="18" charset="0"/>
                <a:cs typeface="Times New Roman" pitchFamily="18" charset="0"/>
              </a:rPr>
              <a:t>Material</a:t>
            </a:r>
            <a:r>
              <a:rPr lang="fr-FR" sz="2800" b="1" dirty="0" smtClean="0">
                <a:solidFill>
                  <a:schemeClr val="tx1"/>
                </a:solidFill>
                <a:latin typeface="Times New Roman" pitchFamily="18" charset="0"/>
                <a:cs typeface="Times New Roman" pitchFamily="18" charset="0"/>
              </a:rPr>
              <a:t> Management</a:t>
            </a:r>
            <a:r>
              <a:rPr lang="ar-SA" sz="2800" b="1" dirty="0" smtClean="0">
                <a:solidFill>
                  <a:schemeClr val="tx1"/>
                </a:solidFill>
                <a:latin typeface="Times New Roman" pitchFamily="18" charset="0"/>
                <a:cs typeface="Times New Roman" pitchFamily="18" charset="0"/>
              </a:rPr>
              <a:t>،</a:t>
            </a: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ثم تحولت </a:t>
            </a:r>
            <a:r>
              <a:rPr lang="ar-SA" sz="2800" b="1" dirty="0" err="1" smtClean="0">
                <a:solidFill>
                  <a:schemeClr val="tx1"/>
                </a:solidFill>
                <a:latin typeface="Times New Roman" pitchFamily="18" charset="0"/>
                <a:cs typeface="Times New Roman" pitchFamily="18" charset="0"/>
              </a:rPr>
              <a:t>الى</a:t>
            </a:r>
            <a:r>
              <a:rPr lang="fr-FR" sz="2800" b="1" dirty="0" smtClean="0">
                <a:solidFill>
                  <a:schemeClr val="tx1"/>
                </a:solidFill>
                <a:latin typeface="Times New Roman" pitchFamily="18" charset="0"/>
                <a:cs typeface="Times New Roman" pitchFamily="18" charset="0"/>
              </a:rPr>
              <a:t> </a:t>
            </a:r>
            <a:r>
              <a:rPr lang="ar-SA" sz="2800" b="1" dirty="0" err="1" smtClean="0">
                <a:solidFill>
                  <a:schemeClr val="tx1"/>
                </a:solidFill>
                <a:latin typeface="Times New Roman" pitchFamily="18" charset="0"/>
                <a:cs typeface="Times New Roman" pitchFamily="18" charset="0"/>
              </a:rPr>
              <a:t>لوجستيات</a:t>
            </a: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متكاملة </a:t>
            </a:r>
            <a:r>
              <a:rPr lang="fr-FR" sz="2800" b="1" dirty="0" err="1" smtClean="0">
                <a:solidFill>
                  <a:schemeClr val="tx1"/>
                </a:solidFill>
                <a:latin typeface="Times New Roman" pitchFamily="18" charset="0"/>
                <a:cs typeface="Times New Roman" pitchFamily="18" charset="0"/>
              </a:rPr>
              <a:t>Integrated</a:t>
            </a:r>
            <a:r>
              <a:rPr lang="fr-FR" sz="2800" b="1" dirty="0" smtClean="0">
                <a:solidFill>
                  <a:schemeClr val="tx1"/>
                </a:solidFill>
                <a:latin typeface="Times New Roman" pitchFamily="18" charset="0"/>
                <a:cs typeface="Times New Roman" pitchFamily="18" charset="0"/>
              </a:rPr>
              <a:t> Logistics </a:t>
            </a:r>
            <a:r>
              <a:rPr lang="ar-SA" sz="2800" b="1" dirty="0" smtClean="0">
                <a:solidFill>
                  <a:schemeClr val="tx1"/>
                </a:solidFill>
                <a:latin typeface="Times New Roman" pitchFamily="18" charset="0"/>
                <a:cs typeface="Times New Roman" pitchFamily="18" charset="0"/>
              </a:rPr>
              <a:t>، تضم كل من إدارة المواد، والتي أصبحت تعرف </a:t>
            </a:r>
            <a:r>
              <a:rPr lang="ar-SA" sz="2800" b="1" dirty="0" err="1" smtClean="0">
                <a:solidFill>
                  <a:schemeClr val="tx1"/>
                </a:solidFill>
                <a:latin typeface="Times New Roman" pitchFamily="18" charset="0"/>
                <a:cs typeface="Times New Roman" pitchFamily="18" charset="0"/>
              </a:rPr>
              <a:t>بإسم</a:t>
            </a:r>
            <a:r>
              <a:rPr lang="ar-SA" sz="2800" b="1" dirty="0" smtClean="0">
                <a:solidFill>
                  <a:schemeClr val="tx1"/>
                </a:solidFill>
                <a:latin typeface="Times New Roman" pitchFamily="18" charset="0"/>
                <a:cs typeface="Times New Roman" pitchFamily="18" charset="0"/>
              </a:rPr>
              <a:t> اللوجستيات الداخلة </a:t>
            </a:r>
            <a:r>
              <a:rPr lang="fr-FR" sz="2800" b="1" dirty="0" err="1" smtClean="0">
                <a:solidFill>
                  <a:schemeClr val="tx1"/>
                </a:solidFill>
                <a:latin typeface="Times New Roman" pitchFamily="18" charset="0"/>
                <a:cs typeface="Times New Roman" pitchFamily="18" charset="0"/>
              </a:rPr>
              <a:t>Inbound</a:t>
            </a:r>
            <a:r>
              <a:rPr lang="fr-FR" sz="2800" b="1" dirty="0" smtClean="0">
                <a:solidFill>
                  <a:schemeClr val="tx1"/>
                </a:solidFill>
                <a:latin typeface="Times New Roman" pitchFamily="18" charset="0"/>
                <a:cs typeface="Times New Roman" pitchFamily="18" charset="0"/>
              </a:rPr>
              <a:t> Logistics</a:t>
            </a:r>
            <a:r>
              <a:rPr lang="ar-SA" sz="2800" b="1" dirty="0" smtClean="0">
                <a:solidFill>
                  <a:schemeClr val="tx1"/>
                </a:solidFill>
                <a:latin typeface="Times New Roman" pitchFamily="18" charset="0"/>
                <a:cs typeface="Times New Roman" pitchFamily="18" charset="0"/>
              </a:rPr>
              <a:t>، والتوزيع العيني تحت مسمى اللوجستيات الخارجة </a:t>
            </a:r>
            <a:r>
              <a:rPr lang="fr-FR" sz="2800" b="1" dirty="0" err="1" smtClean="0">
                <a:solidFill>
                  <a:schemeClr val="tx1"/>
                </a:solidFill>
                <a:latin typeface="Times New Roman" pitchFamily="18" charset="0"/>
                <a:cs typeface="Times New Roman" pitchFamily="18" charset="0"/>
              </a:rPr>
              <a:t>Outbound</a:t>
            </a:r>
            <a:r>
              <a:rPr lang="fr-FR" sz="2800" b="1" dirty="0" smtClean="0">
                <a:solidFill>
                  <a:schemeClr val="tx1"/>
                </a:solidFill>
                <a:latin typeface="Times New Roman" pitchFamily="18" charset="0"/>
                <a:cs typeface="Times New Roman" pitchFamily="18" charset="0"/>
              </a:rPr>
              <a:t> Logistics</a:t>
            </a:r>
            <a:r>
              <a:rPr lang="ar-SA" sz="2800" b="1" dirty="0" smtClean="0">
                <a:solidFill>
                  <a:schemeClr val="tx1"/>
                </a:solidFill>
                <a:latin typeface="Times New Roman" pitchFamily="18" charset="0"/>
                <a:cs typeface="Times New Roman" pitchFamily="18" charset="0"/>
              </a:rPr>
              <a:t>،</a:t>
            </a: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فضلاً عن المناولة الداخلية، ولم يقف الأمر عند هذا الحد بل تطورت اللوجستيات لتصبح سلسلة للإمداد </a:t>
            </a:r>
            <a:r>
              <a:rPr lang="fr-FR" sz="2800" b="1" dirty="0" err="1" smtClean="0">
                <a:solidFill>
                  <a:schemeClr val="tx1"/>
                </a:solidFill>
                <a:latin typeface="Times New Roman" pitchFamily="18" charset="0"/>
                <a:cs typeface="Times New Roman" pitchFamily="18" charset="0"/>
              </a:rPr>
              <a:t>Supply</a:t>
            </a:r>
            <a:r>
              <a:rPr lang="fr-FR" sz="2800" b="1" dirty="0" smtClean="0">
                <a:solidFill>
                  <a:schemeClr val="tx1"/>
                </a:solidFill>
                <a:latin typeface="Times New Roman" pitchFamily="18" charset="0"/>
                <a:cs typeface="Times New Roman" pitchFamily="18" charset="0"/>
              </a:rPr>
              <a:t> Chain</a:t>
            </a:r>
            <a:r>
              <a:rPr lang="ar-SA" sz="2800" b="1" dirty="0" smtClean="0">
                <a:solidFill>
                  <a:schemeClr val="tx1"/>
                </a:solidFill>
                <a:latin typeface="Times New Roman" pitchFamily="18" charset="0"/>
                <a:cs typeface="Times New Roman" pitchFamily="18" charset="0"/>
              </a:rPr>
              <a:t>، التي تطورت بدورها لتكون سلسلة كونية للإمداد، ولم يقتصر الأمر على ذلك بل </a:t>
            </a:r>
            <a:r>
              <a:rPr lang="ar-SA" sz="2800" b="1" dirty="0" err="1" smtClean="0">
                <a:solidFill>
                  <a:schemeClr val="tx1"/>
                </a:solidFill>
                <a:latin typeface="Times New Roman" pitchFamily="18" charset="0"/>
                <a:cs typeface="Times New Roman" pitchFamily="18" charset="0"/>
              </a:rPr>
              <a:t>إستمر</a:t>
            </a:r>
            <a:r>
              <a:rPr lang="ar-SA" sz="2800" b="1" dirty="0" smtClean="0">
                <a:solidFill>
                  <a:schemeClr val="tx1"/>
                </a:solidFill>
                <a:latin typeface="Times New Roman" pitchFamily="18" charset="0"/>
                <a:cs typeface="Times New Roman" pitchFamily="18" charset="0"/>
              </a:rPr>
              <a:t> التطور يوماً تلو الآخر، مما أفرز العديد من المفاهيم </a:t>
            </a:r>
            <a:r>
              <a:rPr lang="ar-SA" sz="2800" b="1" dirty="0" err="1" smtClean="0">
                <a:solidFill>
                  <a:schemeClr val="tx1"/>
                </a:solidFill>
                <a:latin typeface="Times New Roman" pitchFamily="18" charset="0"/>
                <a:cs typeface="Times New Roman" pitchFamily="18" charset="0"/>
              </a:rPr>
              <a:t>والإتجاهات</a:t>
            </a:r>
            <a:r>
              <a:rPr lang="ar-SA" sz="2800" b="1" dirty="0" smtClean="0">
                <a:solidFill>
                  <a:schemeClr val="tx1"/>
                </a:solidFill>
                <a:latin typeface="Times New Roman" pitchFamily="18" charset="0"/>
                <a:cs typeface="Times New Roman" pitchFamily="18" charset="0"/>
              </a:rPr>
              <a:t> الحديثة في هذا المجال</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52400"/>
            <a:ext cx="8686800" cy="838200"/>
          </a:xfrm>
        </p:spPr>
        <p:txBody>
          <a:bodyPr>
            <a:normAutofit/>
          </a:bodyPr>
          <a:lstStyle/>
          <a:p>
            <a:pPr algn="ctr" rtl="1"/>
            <a:r>
              <a:rPr lang="ar-DZ" sz="4000" b="1" dirty="0" smtClean="0">
                <a:solidFill>
                  <a:srgbClr val="FF0000"/>
                </a:solidFill>
                <a:latin typeface="Times New Roman" pitchFamily="18" charset="0"/>
                <a:cs typeface="Times New Roman" pitchFamily="18" charset="0"/>
              </a:rPr>
              <a:t>مقياس: الإمداد والنقل الدولي</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061338"/>
            <a:ext cx="8686800" cy="579437"/>
          </a:xfrm>
        </p:spPr>
        <p:txBody>
          <a:bodyPr>
            <a:normAutofit/>
          </a:bodyPr>
          <a:lstStyle/>
          <a:p>
            <a:pPr algn="ctr" rtl="1">
              <a:buNone/>
            </a:pPr>
            <a:r>
              <a:rPr lang="ar-DZ" sz="2800" b="1" dirty="0" smtClean="0">
                <a:solidFill>
                  <a:schemeClr val="tx1"/>
                </a:solidFill>
                <a:latin typeface="Times New Roman" pitchFamily="18" charset="0"/>
                <a:cs typeface="Times New Roman" pitchFamily="18" charset="0"/>
              </a:rPr>
              <a:t>الوحدة: أساسية        المعامل: 2        الرصيد: 6</a:t>
            </a:r>
            <a:endParaRPr lang="fr-FR" sz="2800"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457200" y="1447800"/>
            <a:ext cx="8686800" cy="579437"/>
          </a:xfrm>
          <a:prstGeom prst="rect">
            <a:avLst/>
          </a:prstGeom>
        </p:spPr>
        <p:txBody>
          <a:bodyPr vert="horz">
            <a:normAutofit/>
          </a:bodyPr>
          <a:lstStyle/>
          <a:p>
            <a:pPr marL="342900" marR="0" lvl="0" indent="-34290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محتوى المقياس</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609600" y="1905000"/>
            <a:ext cx="8153400" cy="4724400"/>
          </a:xfrm>
          <a:prstGeom prst="rect">
            <a:avLst/>
          </a:prstGeom>
        </p:spPr>
        <p:txBody>
          <a:bodyPr vert="horz">
            <a:noAutofit/>
          </a:bodyPr>
          <a:lstStyle/>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مدخل إلى الإمداد والنقل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baseline="0" dirty="0" smtClean="0">
                <a:latin typeface="Times New Roman" pitchFamily="18" charset="0"/>
                <a:cs typeface="Times New Roman" pitchFamily="18" charset="0"/>
              </a:rPr>
              <a:t>إدارة سلاسل التوريد</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معايير اختيار وسائل النقل</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مستندات النقل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تكاليف النقل والتأمين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التغليف الدولي والحاويات</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البحري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النقل الجوي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الطرق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الدولي بالسكة الحديدية</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النقل الدولي متعدد الوسائط</a:t>
            </a:r>
            <a:endPar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endParaRP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endParaRPr kumimoji="0" lang="fr-FR" sz="22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63173"/>
            <a:ext cx="9144000" cy="5666228"/>
            <a:chOff x="690" y="1549"/>
            <a:chExt cx="10485" cy="5666"/>
          </a:xfrm>
        </p:grpSpPr>
        <p:cxnSp>
          <p:nvCxnSpPr>
            <p:cNvPr id="1027" name="AutoShape 3"/>
            <p:cNvCxnSpPr>
              <a:cxnSpLocks noChangeShapeType="1"/>
            </p:cNvCxnSpPr>
            <p:nvPr/>
          </p:nvCxnSpPr>
          <p:spPr bwMode="auto">
            <a:xfrm flipH="1">
              <a:off x="1035" y="1653"/>
              <a:ext cx="9855" cy="0"/>
            </a:xfrm>
            <a:prstGeom prst="straightConnector1">
              <a:avLst/>
            </a:prstGeom>
            <a:noFill/>
            <a:ln w="38100">
              <a:solidFill>
                <a:srgbClr val="000000"/>
              </a:solidFill>
              <a:round/>
              <a:headEnd/>
              <a:tailEnd type="triangle" w="med" len="med"/>
            </a:ln>
          </p:spPr>
        </p:cxnSp>
        <p:cxnSp>
          <p:nvCxnSpPr>
            <p:cNvPr id="1028" name="AutoShape 4"/>
            <p:cNvCxnSpPr>
              <a:cxnSpLocks noChangeShapeType="1"/>
            </p:cNvCxnSpPr>
            <p:nvPr/>
          </p:nvCxnSpPr>
          <p:spPr bwMode="auto">
            <a:xfrm flipH="1">
              <a:off x="10575" y="1564"/>
              <a:ext cx="15" cy="150"/>
            </a:xfrm>
            <a:prstGeom prst="straightConnector1">
              <a:avLst/>
            </a:prstGeom>
            <a:noFill/>
            <a:ln w="31750">
              <a:solidFill>
                <a:srgbClr val="000000"/>
              </a:solidFill>
              <a:round/>
              <a:headEnd/>
              <a:tailEnd/>
            </a:ln>
          </p:spPr>
        </p:cxnSp>
        <p:cxnSp>
          <p:nvCxnSpPr>
            <p:cNvPr id="1029" name="AutoShape 5"/>
            <p:cNvCxnSpPr>
              <a:cxnSpLocks noChangeShapeType="1"/>
            </p:cNvCxnSpPr>
            <p:nvPr/>
          </p:nvCxnSpPr>
          <p:spPr bwMode="auto">
            <a:xfrm flipH="1">
              <a:off x="7590" y="1579"/>
              <a:ext cx="15" cy="150"/>
            </a:xfrm>
            <a:prstGeom prst="straightConnector1">
              <a:avLst/>
            </a:prstGeom>
            <a:noFill/>
            <a:ln w="31750">
              <a:solidFill>
                <a:srgbClr val="000000"/>
              </a:solidFill>
              <a:round/>
              <a:headEnd/>
              <a:tailEnd/>
            </a:ln>
          </p:spPr>
        </p:cxnSp>
        <p:sp>
          <p:nvSpPr>
            <p:cNvPr id="1030" name="Text Box 6"/>
            <p:cNvSpPr txBox="1">
              <a:spLocks noChangeArrowheads="1"/>
            </p:cNvSpPr>
            <p:nvPr/>
          </p:nvSpPr>
          <p:spPr bwMode="auto">
            <a:xfrm>
              <a:off x="10039" y="1805"/>
              <a:ext cx="1048" cy="3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1945</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6981" y="1805"/>
              <a:ext cx="969" cy="4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1975</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H="1">
              <a:off x="4200" y="1549"/>
              <a:ext cx="15" cy="150"/>
            </a:xfrm>
            <a:prstGeom prst="straightConnector1">
              <a:avLst/>
            </a:prstGeom>
            <a:noFill/>
            <a:ln w="31750">
              <a:solidFill>
                <a:srgbClr val="000000"/>
              </a:solidFill>
              <a:round/>
              <a:headEnd/>
              <a:tailEnd/>
            </a:ln>
          </p:spPr>
        </p:cxnSp>
        <p:sp>
          <p:nvSpPr>
            <p:cNvPr id="1033" name="Text Box 9"/>
            <p:cNvSpPr txBox="1">
              <a:spLocks noChangeArrowheads="1"/>
            </p:cNvSpPr>
            <p:nvPr/>
          </p:nvSpPr>
          <p:spPr bwMode="auto">
            <a:xfrm>
              <a:off x="3900" y="1800"/>
              <a:ext cx="897" cy="3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Arial" pitchFamily="34" charset="0"/>
                  <a:cs typeface="Arial" pitchFamily="34" charset="0"/>
                </a:rPr>
                <a:t>1990</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950" y="1785"/>
              <a:ext cx="2176"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المنفصل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4884" y="1770"/>
              <a:ext cx="2097"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المتكامل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690" y="1755"/>
              <a:ext cx="3405" cy="7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المشترك(التعاوني)</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إدارة سلاسل التوريد</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7950" y="2520"/>
              <a:ext cx="3225" cy="16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التنسـيق بـين أنشـطة النقـل، التخـزين، الرقابـة علـى قنـوات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التوزيـع</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المادي</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للوفـاء</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بطلبات العملاء وتحقيق مستوى خدمة مناسب لهم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4200" y="3360"/>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تـرابط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تكامـل</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مـا بـين أنشـطة التوزيع المادي وأنشطة إدارة المواد</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7950" y="4125"/>
              <a:ext cx="3225" cy="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أنشطة الإمداد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مشتتة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بين إدارة المواد والتوزيع والتصنيع.</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690" y="4155"/>
              <a:ext cx="3330" cy="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شراكة  وتعاون قوي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 أطرف سلسلـة الإمداد يصل للتحالف</a:t>
              </a:r>
              <a:endParaRPr kumimoji="0" lang="fr-FR" sz="3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690" y="5655"/>
              <a:ext cx="333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اعتماد على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تكنولوجيا المعلومات والاتصالات </a:t>
              </a:r>
              <a:endParaRPr kumimoji="0" lang="fr-FR" sz="36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4200" y="4140"/>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خفض التكلفة الكلية بالتحليل الكلي لعناصر تكلفة الإمداد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أمثلية </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عامة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7950" y="4920"/>
              <a:ext cx="3225" cy="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تحسـينات منفصـلة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ولـيس تحسين</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ات</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شامل( </a:t>
              </a:r>
              <a:r>
                <a:rPr kumimoji="0" lang="ar-SA" sz="2000" b="1" i="0" u="none" strike="noStrike" cap="none" normalizeH="0" baseline="0" dirty="0" smtClean="0">
                  <a:ln>
                    <a:noFill/>
                  </a:ln>
                  <a:effectLst/>
                  <a:latin typeface="Arial" pitchFamily="34" charset="0"/>
                  <a:ea typeface="Arial" pitchFamily="34" charset="0"/>
                  <a:cs typeface="Arial" pitchFamily="34" charset="0"/>
                </a:rPr>
                <a:t>أمثلية محلية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4200" y="2580"/>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إتبـاع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نظـام واحـد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لتخـزين وتحريـك مـواد ومنتجات(↓تكلفة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و</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↑الكفاءة)</a:t>
              </a:r>
              <a:endParaRPr kumimoji="0" lang="fr-FR" sz="4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690" y="2580"/>
              <a:ext cx="3330" cy="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Simplified Arabic" charset="-78"/>
                  <a:ea typeface="Arial" pitchFamily="34" charset="0"/>
                  <a:cs typeface="Simplified Arabic" charset="-78"/>
                </a:rPr>
                <a:t>المنافسة</a:t>
              </a:r>
              <a:r>
                <a:rPr kumimoji="0" lang="ar-SA" sz="2000" b="1" i="0" u="none" strike="noStrike" cap="none" normalizeH="0" baseline="0" dirty="0" smtClean="0">
                  <a:ln>
                    <a:noFill/>
                  </a:ln>
                  <a:solidFill>
                    <a:schemeClr val="tx1"/>
                  </a:solidFill>
                  <a:effectLst/>
                  <a:latin typeface="Simplified Arabic" charset="-78"/>
                  <a:ea typeface="Arial" pitchFamily="34" charset="0"/>
                  <a:cs typeface="Simplified Arabic" charset="-78"/>
                </a:rPr>
                <a:t> ليست بين المنتجين ولكن بين سلاسل الإمداد.</a:t>
              </a:r>
              <a:endParaRPr kumimoji="0" lang="ar-SA" sz="2000" b="1" i="0" u="none" strike="noStrike" cap="none" normalizeH="0" baseline="0" dirty="0" smtClean="0">
                <a:ln>
                  <a:noFill/>
                </a:ln>
                <a:solidFill>
                  <a:schemeClr val="tx1"/>
                </a:solidFill>
                <a:effectLst/>
                <a:latin typeface="Calibri" pitchFamily="34" charset="0"/>
                <a:ea typeface="Arial" pitchFamily="34" charset="0"/>
                <a:cs typeface="Simplified Arabic"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Text Box 22"/>
            <p:cNvSpPr txBox="1">
              <a:spLocks noChangeArrowheads="1"/>
            </p:cNvSpPr>
            <p:nvPr/>
          </p:nvSpPr>
          <p:spPr bwMode="auto">
            <a:xfrm>
              <a:off x="690" y="6435"/>
              <a:ext cx="333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ct val="0"/>
                </a:spcAf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سلاسل </a:t>
              </a:r>
              <a:r>
                <a:rPr lang="ar-SA" sz="2000" b="1" dirty="0" smtClean="0">
                  <a:solidFill>
                    <a:srgbClr val="FF0000"/>
                  </a:solidFill>
                  <a:latin typeface="Arial" pitchFamily="34" charset="0"/>
                  <a:ea typeface="Arial" pitchFamily="34" charset="0"/>
                  <a:cs typeface="Arial" pitchFamily="34" charset="0"/>
                </a:rPr>
                <a:t>إمداد عالمية</a:t>
              </a:r>
              <a:r>
                <a:rPr lang="ar-DZ" sz="2000" b="1" dirty="0" smtClean="0">
                  <a:solidFill>
                    <a:srgbClr val="FF0000"/>
                  </a:solidFill>
                  <a:latin typeface="Arial" pitchFamily="34" charset="0"/>
                  <a:ea typeface="Arial" pitchFamily="34" charset="0"/>
                  <a:cs typeface="Arial" pitchFamily="34" charset="0"/>
                </a:rPr>
                <a:t> </a:t>
              </a:r>
              <a:r>
                <a:rPr lang="ar-DZ" sz="2000" b="1" dirty="0" smtClean="0">
                  <a:latin typeface="Arial" pitchFamily="34" charset="0"/>
                  <a:ea typeface="Arial" pitchFamily="34" charset="0"/>
                  <a:cs typeface="Arial" pitchFamily="34" charset="0"/>
                </a:rPr>
                <a:t>في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الشركات متعددة الجنسيات.</a:t>
              </a:r>
              <a:endPar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Text Box 23"/>
            <p:cNvSpPr txBox="1">
              <a:spLocks noChangeArrowheads="1"/>
            </p:cNvSpPr>
            <p:nvPr/>
          </p:nvSpPr>
          <p:spPr bwMode="auto">
            <a:xfrm>
              <a:off x="690" y="4905"/>
              <a:ext cx="3330" cy="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ct val="0"/>
                </a:spcAf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تعاون</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لـ </a:t>
              </a:r>
              <a:r>
                <a:rPr lang="ar-SA" sz="2000" b="1" dirty="0" smtClean="0">
                  <a:latin typeface="Arial"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تكلفة وتحس</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ي</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ن جودة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سرعة استجابة لتغير</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ات</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 السوق</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Text Box 24"/>
            <p:cNvSpPr txBox="1">
              <a:spLocks noChangeArrowheads="1"/>
            </p:cNvSpPr>
            <p:nvPr/>
          </p:nvSpPr>
          <p:spPr bwMode="auto">
            <a:xfrm>
              <a:off x="4200" y="4935"/>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الاتجاه نحو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 التخصـص</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في الأنشـطة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الإمدادية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التخطيط</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ط</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Text Box 25"/>
            <p:cNvSpPr txBox="1">
              <a:spLocks noChangeArrowheads="1"/>
            </p:cNvSpPr>
            <p:nvPr/>
          </p:nvSpPr>
          <p:spPr bwMode="auto">
            <a:xfrm>
              <a:off x="4200" y="5715"/>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الاستعانة ب</a:t>
              </a:r>
              <a:r>
                <a:rPr kumimoji="0" lang="ar-DZ" sz="2000" b="1" i="0" u="none" strike="noStrike" cap="none" normalizeH="0" baseline="0" smtClean="0">
                  <a:ln>
                    <a:noFill/>
                  </a:ln>
                  <a:solidFill>
                    <a:srgbClr val="FF0000"/>
                  </a:solidFill>
                  <a:effectLst/>
                  <a:latin typeface="Arial" pitchFamily="34" charset="0"/>
                  <a:ea typeface="Arial" pitchFamily="34" charset="0"/>
                  <a:cs typeface="Arial" pitchFamily="34" charset="0"/>
                </a:rPr>
                <a:t>الحوسبة والبرمجيات</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690" y="3330"/>
              <a:ext cx="3330" cy="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حلقة لا تعمل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بشكل صحيح← عدم توفر منتج في وقت مناسب</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0" name="Titre 1"/>
          <p:cNvSpPr>
            <a:spLocks noGrp="1"/>
          </p:cNvSpPr>
          <p:nvPr>
            <p:ph type="title"/>
          </p:nvPr>
        </p:nvSpPr>
        <p:spPr>
          <a:xfrm>
            <a:off x="2133600" y="381000"/>
            <a:ext cx="4419600" cy="457200"/>
          </a:xfrm>
        </p:spPr>
        <p:txBody>
          <a:bodyPr>
            <a:noAutofit/>
          </a:bodyPr>
          <a:lstStyle/>
          <a:p>
            <a:pPr algn="r" rtl="1"/>
            <a:r>
              <a:rPr lang="ar-DZ" sz="3200" b="1" dirty="0" smtClean="0">
                <a:solidFill>
                  <a:srgbClr val="FF0000"/>
                </a:solidFill>
                <a:latin typeface="Times New Roman" pitchFamily="18" charset="0"/>
                <a:cs typeface="Times New Roman" pitchFamily="18" charset="0"/>
              </a:rPr>
              <a:t>تطور الإمداد في المؤسسات:</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algn="just" rtl="1"/>
            <a:r>
              <a:rPr lang="ar-DZ" sz="4400" b="1" dirty="0" smtClean="0">
                <a:solidFill>
                  <a:srgbClr val="FF0000"/>
                </a:solidFill>
                <a:latin typeface="Times New Roman" pitchFamily="18" charset="0"/>
                <a:cs typeface="Times New Roman" pitchFamily="18" charset="0"/>
              </a:rPr>
              <a:t>6. تعريف الإمداد:</a:t>
            </a:r>
            <a:endParaRPr lang="fr-FR" sz="44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54163"/>
            <a:ext cx="8686800" cy="1798637"/>
          </a:xfrm>
        </p:spPr>
        <p:txBody>
          <a:bodyPr/>
          <a:lstStyle/>
          <a:p>
            <a:pPr marL="0" indent="1588" algn="just" rtl="1">
              <a:buNone/>
            </a:pPr>
            <a:r>
              <a:rPr lang="ar-DZ" b="1" dirty="0" smtClean="0">
                <a:solidFill>
                  <a:srgbClr val="FF0000"/>
                </a:solidFill>
                <a:latin typeface="Times New Roman" pitchFamily="18" charset="0"/>
                <a:cs typeface="Times New Roman" pitchFamily="18" charset="0"/>
              </a:rPr>
              <a:t>أ. </a:t>
            </a:r>
            <a:r>
              <a:rPr lang="ar-SA" b="1" dirty="0" smtClean="0">
                <a:solidFill>
                  <a:srgbClr val="FF0000"/>
                </a:solidFill>
                <a:latin typeface="Times New Roman" pitchFamily="18" charset="0"/>
                <a:cs typeface="Times New Roman" pitchFamily="18" charset="0"/>
              </a:rPr>
              <a:t>تعريف الرابطة الأمريكية للتسويق</a:t>
            </a:r>
            <a:r>
              <a:rPr lang="fr-FR" b="1" dirty="0" smtClean="0">
                <a:solidFill>
                  <a:srgbClr val="FF0000"/>
                </a:solidFill>
                <a:latin typeface="Times New Roman" pitchFamily="18" charset="0"/>
                <a:cs typeface="Times New Roman" pitchFamily="18" charset="0"/>
              </a:rPr>
              <a:t> </a:t>
            </a:r>
            <a:r>
              <a:rPr lang="ar-DZ"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1948 </a:t>
            </a:r>
            <a:r>
              <a:rPr lang="ar-DZ" b="1" dirty="0" smtClean="0">
                <a:solidFill>
                  <a:srgbClr val="FF0000"/>
                </a:solidFill>
                <a:latin typeface="Times New Roman" pitchFamily="18" charset="0"/>
                <a:cs typeface="Times New Roman" pitchFamily="18" charset="0"/>
              </a:rPr>
              <a:t>):</a:t>
            </a:r>
          </a:p>
          <a:p>
            <a:pPr marL="0" indent="1588" algn="just" rtl="1">
              <a:buNone/>
            </a:pPr>
            <a:r>
              <a:rPr lang="fr-FR" b="1" dirty="0" smtClean="0">
                <a:solidFill>
                  <a:schemeClr val="tx1"/>
                </a:solidFill>
                <a:latin typeface="Times New Roman" pitchFamily="18" charset="0"/>
                <a:cs typeface="Times New Roman" pitchFamily="18" charset="0"/>
              </a:rPr>
              <a:t>"</a:t>
            </a:r>
            <a:r>
              <a:rPr lang="ar-SA" b="1" dirty="0" err="1" smtClean="0">
                <a:solidFill>
                  <a:schemeClr val="tx1"/>
                </a:solidFill>
                <a:latin typeface="Times New Roman" pitchFamily="18" charset="0"/>
                <a:cs typeface="Times New Roman" pitchFamily="18" charset="0"/>
              </a:rPr>
              <a:t>اللوجستيك</a:t>
            </a:r>
            <a:r>
              <a:rPr lang="ar-SA" b="1" dirty="0" smtClean="0">
                <a:solidFill>
                  <a:schemeClr val="tx1"/>
                </a:solidFill>
                <a:latin typeface="Times New Roman" pitchFamily="18" charset="0"/>
                <a:cs typeface="Times New Roman" pitchFamily="18" charset="0"/>
              </a:rPr>
              <a:t> هو حركة ومناولة البضائع من نقطة الإنتاج إلى نقطة الاستهلاك أو الاستعمال". </a:t>
            </a:r>
            <a:endParaRPr lang="ar-DZ" b="1" dirty="0" smtClean="0">
              <a:solidFill>
                <a:schemeClr val="tx1"/>
              </a:solidFill>
              <a:latin typeface="Times New Roman" pitchFamily="18" charset="0"/>
              <a:cs typeface="Times New Roman" pitchFamily="18" charset="0"/>
            </a:endParaRPr>
          </a:p>
          <a:p>
            <a:pPr algn="just" rtl="1">
              <a:buNone/>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381000" y="3962400"/>
            <a:ext cx="8382000" cy="461665"/>
          </a:xfrm>
          <a:prstGeom prst="rect">
            <a:avLst/>
          </a:prstGeom>
          <a:solidFill>
            <a:srgbClr val="FFC000"/>
          </a:solidFill>
        </p:spPr>
        <p:txBody>
          <a:bodyPr wrap="square">
            <a:spAutoFit/>
          </a:bodyPr>
          <a:lstStyle/>
          <a:p>
            <a:pPr indent="1588" algn="just" rtl="1"/>
            <a:r>
              <a:rPr lang="ar-SA" sz="2400" b="1" dirty="0" smtClean="0">
                <a:latin typeface="Times New Roman" pitchFamily="18" charset="0"/>
                <a:cs typeface="Times New Roman" pitchFamily="18" charset="0"/>
              </a:rPr>
              <a:t>إن هذا</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التعريف </a:t>
            </a:r>
            <a:r>
              <a:rPr lang="ar-DZ" sz="2400" b="1" dirty="0" smtClean="0">
                <a:latin typeface="Times New Roman" pitchFamily="18" charset="0"/>
                <a:cs typeface="Times New Roman" pitchFamily="18" charset="0"/>
              </a:rPr>
              <a:t>ي</a:t>
            </a:r>
            <a:r>
              <a:rPr lang="ar-SA" sz="2400" b="1" dirty="0" smtClean="0">
                <a:latin typeface="Times New Roman" pitchFamily="18" charset="0"/>
                <a:cs typeface="Times New Roman" pitchFamily="18" charset="0"/>
              </a:rPr>
              <a:t>ركز على أنشطة التوزيع المادي فقط</a:t>
            </a:r>
            <a:r>
              <a:rPr lang="fr-FR" sz="2400" b="1" dirty="0" smtClean="0">
                <a:latin typeface="Times New Roman" pitchFamily="18"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686800" cy="1646237"/>
          </a:xfrm>
          <a:solidFill>
            <a:srgbClr val="FFC000"/>
          </a:solidFill>
        </p:spPr>
        <p:txBody>
          <a:bodyPr>
            <a:normAutofit lnSpcReduction="10000"/>
          </a:bodyPr>
          <a:lstStyle/>
          <a:p>
            <a:pPr marL="0" indent="1588" algn="just" rtl="1">
              <a:buNone/>
            </a:pPr>
            <a:r>
              <a:rPr lang="ar-DZ" b="1" dirty="0" smtClean="0">
                <a:solidFill>
                  <a:srgbClr val="FF0000"/>
                </a:solidFill>
                <a:latin typeface="Times New Roman" pitchFamily="18" charset="0"/>
                <a:cs typeface="Times New Roman" pitchFamily="18" charset="0"/>
              </a:rPr>
              <a:t>ب. </a:t>
            </a:r>
            <a:r>
              <a:rPr lang="ar-SA" b="1" dirty="0" smtClean="0">
                <a:solidFill>
                  <a:srgbClr val="FF0000"/>
                </a:solidFill>
                <a:latin typeface="Times New Roman" pitchFamily="18" charset="0"/>
                <a:cs typeface="Times New Roman" pitchFamily="18" charset="0"/>
              </a:rPr>
              <a:t>تعريف</a:t>
            </a:r>
            <a:r>
              <a:rPr lang="ar-DZ"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John F. Magee </a:t>
            </a:r>
            <a:r>
              <a:rPr lang="ar-SA" b="1" dirty="0" smtClean="0">
                <a:solidFill>
                  <a:srgbClr val="FF0000"/>
                </a:solidFill>
                <a:latin typeface="Times New Roman" pitchFamily="18" charset="0"/>
                <a:cs typeface="Times New Roman" pitchFamily="18" charset="0"/>
              </a:rPr>
              <a:t>(1968):</a:t>
            </a:r>
            <a:endParaRPr lang="ar-DZ" b="1" dirty="0" smtClean="0">
              <a:solidFill>
                <a:srgbClr val="FF0000"/>
              </a:solidFill>
              <a:latin typeface="Times New Roman" pitchFamily="18" charset="0"/>
              <a:cs typeface="Times New Roman" pitchFamily="18" charset="0"/>
            </a:endParaRPr>
          </a:p>
          <a:p>
            <a:pPr marL="0" indent="1588" algn="just" rtl="1">
              <a:buNone/>
            </a:pPr>
            <a:r>
              <a:rPr lang="ar-SA" b="1" dirty="0" err="1" smtClean="0">
                <a:solidFill>
                  <a:schemeClr val="tx1"/>
                </a:solidFill>
                <a:latin typeface="Times New Roman" pitchFamily="18" charset="0"/>
                <a:cs typeface="Times New Roman" pitchFamily="18" charset="0"/>
              </a:rPr>
              <a:t>اللوجستيك</a:t>
            </a:r>
            <a:r>
              <a:rPr lang="ar-SA" b="1" dirty="0" smtClean="0">
                <a:solidFill>
                  <a:schemeClr val="tx1"/>
                </a:solidFill>
                <a:latin typeface="Times New Roman" pitchFamily="18" charset="0"/>
                <a:cs typeface="Times New Roman" pitchFamily="18" charset="0"/>
              </a:rPr>
              <a:t> هو</a:t>
            </a:r>
            <a:r>
              <a:rPr lang="fr-FR"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تقنية مراقبة وإدارة تدفق المواد والمنتجات من مصدر التموين إلى نقطة الاستهلاك</a:t>
            </a:r>
            <a:r>
              <a:rPr lang="fr-FR"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 </a:t>
            </a:r>
            <a:endParaRPr lang="fr-FR" b="1" dirty="0" smtClean="0">
              <a:solidFill>
                <a:schemeClr val="tx1"/>
              </a:solidFill>
              <a:latin typeface="Times New Roman" pitchFamily="18" charset="0"/>
              <a:cs typeface="Times New Roman" pitchFamily="18" charset="0"/>
            </a:endParaRPr>
          </a:p>
        </p:txBody>
      </p:sp>
      <p:pic>
        <p:nvPicPr>
          <p:cNvPr id="31746" name="Picture 2" descr="JOHN MAGEE Obituary (2014) - Boston Globe"/>
          <p:cNvPicPr>
            <a:picLocks noChangeAspect="1" noChangeArrowheads="1"/>
          </p:cNvPicPr>
          <p:nvPr/>
        </p:nvPicPr>
        <p:blipFill>
          <a:blip r:embed="rId2"/>
          <a:srcRect/>
          <a:stretch>
            <a:fillRect/>
          </a:stretch>
        </p:blipFill>
        <p:spPr bwMode="auto">
          <a:xfrm>
            <a:off x="3581400" y="4495800"/>
            <a:ext cx="1895475" cy="1752600"/>
          </a:xfrm>
          <a:prstGeom prst="rect">
            <a:avLst/>
          </a:prstGeom>
          <a:noFill/>
        </p:spPr>
      </p:pic>
      <p:sp>
        <p:nvSpPr>
          <p:cNvPr id="5" name="Rectangle 4"/>
          <p:cNvSpPr/>
          <p:nvPr/>
        </p:nvSpPr>
        <p:spPr>
          <a:xfrm>
            <a:off x="3124200" y="6260068"/>
            <a:ext cx="3061736" cy="369332"/>
          </a:xfrm>
          <a:prstGeom prst="rect">
            <a:avLst/>
          </a:prstGeom>
        </p:spPr>
        <p:txBody>
          <a:bodyPr wrap="none">
            <a:spAutoFit/>
          </a:bodyPr>
          <a:lstStyle/>
          <a:p>
            <a:pPr algn="just" rtl="1">
              <a:buNone/>
            </a:pPr>
            <a:r>
              <a:rPr lang="fr-FR" b="1" dirty="0" smtClean="0">
                <a:solidFill>
                  <a:srgbClr val="FF0000"/>
                </a:solidFill>
                <a:latin typeface="Times New Roman" pitchFamily="18" charset="0"/>
                <a:cs typeface="Times New Roman" pitchFamily="18" charset="0"/>
              </a:rPr>
              <a:t>John F. Magee </a:t>
            </a:r>
            <a:r>
              <a:rPr lang="ar-DZ" b="1" dirty="0" smtClean="0">
                <a:solidFill>
                  <a:srgbClr val="FF0000"/>
                </a:solidFill>
                <a:latin typeface="Times New Roman" pitchFamily="18" charset="0"/>
                <a:cs typeface="Times New Roman" pitchFamily="18" charset="0"/>
              </a:rPr>
              <a:t> ( 1926- 2014 )</a:t>
            </a:r>
            <a:endParaRPr lang="fr-FR" b="1" dirty="0">
              <a:solidFill>
                <a:srgbClr val="FF0000"/>
              </a:solidFill>
              <a:latin typeface="Times New Roman" pitchFamily="18" charset="0"/>
              <a:cs typeface="Times New Roman" pitchFamily="18" charset="0"/>
            </a:endParaRPr>
          </a:p>
        </p:txBody>
      </p:sp>
      <p:sp>
        <p:nvSpPr>
          <p:cNvPr id="6" name="Rectangle 5"/>
          <p:cNvSpPr/>
          <p:nvPr/>
        </p:nvSpPr>
        <p:spPr>
          <a:xfrm>
            <a:off x="304800" y="3360003"/>
            <a:ext cx="8610600" cy="830997"/>
          </a:xfrm>
          <a:prstGeom prst="rect">
            <a:avLst/>
          </a:prstGeom>
        </p:spPr>
        <p:txBody>
          <a:bodyPr wrap="square">
            <a:spAutoFit/>
          </a:bodyPr>
          <a:lstStyle/>
          <a:p>
            <a:pPr algn="just" rtl="1"/>
            <a:r>
              <a:rPr lang="fr-FR"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يشمل هذا التعريف بوضوح تدفقات المواد(التموين) وجوانب الإدارة(التخطيط، الرقابة، التنسيق..</a:t>
            </a:r>
            <a:r>
              <a:rPr lang="ar-SA" sz="2400" b="1" dirty="0" err="1" smtClean="0">
                <a:latin typeface="Times New Roman" pitchFamily="18" charset="0"/>
                <a:cs typeface="Times New Roman" pitchFamily="18" charset="0"/>
              </a:rPr>
              <a:t>إلخ</a:t>
            </a:r>
            <a:r>
              <a:rPr lang="ar-SA" sz="2400" b="1" dirty="0" smtClean="0">
                <a:latin typeface="Times New Roman" pitchFamily="18" charset="0"/>
                <a:cs typeface="Times New Roman" pitchFamily="18" charset="0"/>
              </a:rPr>
              <a:t>) في مجال الخدمات اللوجستية</a:t>
            </a:r>
            <a:r>
              <a:rPr lang="fr-FR" sz="2400" b="1" dirty="0" smtClean="0">
                <a:latin typeface="Times New Roman" pitchFamily="18" charset="0"/>
                <a:cs typeface="Times New Roman" pitchFamily="18" charset="0"/>
              </a:rPr>
              <a:t>.</a:t>
            </a:r>
            <a:endParaRPr lang="fr-F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610600" cy="2713038"/>
          </a:xfrm>
        </p:spPr>
        <p:txBody>
          <a:bodyPr/>
          <a:lstStyle/>
          <a:p>
            <a:pPr marL="0" indent="0"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تعريف مجلس إدارة الأعمال اللوجستية </a:t>
            </a:r>
            <a:r>
              <a:rPr lang="ar-SA" b="1" dirty="0" err="1" smtClean="0">
                <a:solidFill>
                  <a:srgbClr val="FF0000"/>
                </a:solidFill>
                <a:latin typeface="Times New Roman" pitchFamily="18" charset="0"/>
                <a:cs typeface="Times New Roman" pitchFamily="18" charset="0"/>
              </a:rPr>
              <a:t>بالو</a:t>
            </a:r>
            <a:r>
              <a:rPr lang="ar-SA" b="1" dirty="0" smtClean="0">
                <a:solidFill>
                  <a:srgbClr val="FF0000"/>
                </a:solidFill>
                <a:latin typeface="Times New Roman" pitchFamily="18" charset="0"/>
                <a:cs typeface="Times New Roman" pitchFamily="18" charset="0"/>
              </a:rPr>
              <a:t>.م.أ (</a:t>
            </a:r>
            <a:r>
              <a:rPr lang="fr-FR" b="1" dirty="0" smtClean="0">
                <a:solidFill>
                  <a:srgbClr val="FF0000"/>
                </a:solidFill>
                <a:latin typeface="Times New Roman" pitchFamily="18" charset="0"/>
                <a:cs typeface="Times New Roman" pitchFamily="18" charset="0"/>
              </a:rPr>
              <a:t>1991</a:t>
            </a:r>
            <a:r>
              <a:rPr lang="ar-SA" b="1" dirty="0" smtClean="0">
                <a:solidFill>
                  <a:srgbClr val="FF0000"/>
                </a:solidFill>
                <a:latin typeface="Times New Roman" pitchFamily="18" charset="0"/>
                <a:cs typeface="Times New Roman" pitchFamily="18" charset="0"/>
              </a:rPr>
              <a:t>):</a:t>
            </a:r>
            <a:endParaRPr lang="fr-FR" b="1" dirty="0" smtClean="0">
              <a:solidFill>
                <a:srgbClr val="FF0000"/>
              </a:solidFill>
              <a:latin typeface="Times New Roman" pitchFamily="18" charset="0"/>
              <a:cs typeface="Times New Roman" pitchFamily="18" charset="0"/>
            </a:endParaRPr>
          </a:p>
          <a:p>
            <a:pPr marL="0" indent="0" algn="just" rtl="1">
              <a:buNone/>
            </a:pPr>
            <a:r>
              <a:rPr lang="ar-SA" b="1" dirty="0" smtClean="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a:t>
            </a:r>
            <a:r>
              <a:rPr lang="ar-SA" b="1" dirty="0" err="1" smtClean="0">
                <a:solidFill>
                  <a:schemeClr val="tx1"/>
                </a:solidFill>
                <a:latin typeface="Times New Roman" pitchFamily="18" charset="0"/>
                <a:cs typeface="Times New Roman" pitchFamily="18" charset="0"/>
              </a:rPr>
              <a:t>اللوجستيك</a:t>
            </a:r>
            <a:r>
              <a:rPr lang="ar-SA" b="1" dirty="0" smtClean="0">
                <a:solidFill>
                  <a:schemeClr val="tx1"/>
                </a:solidFill>
                <a:latin typeface="Times New Roman" pitchFamily="18" charset="0"/>
                <a:cs typeface="Times New Roman" pitchFamily="18" charset="0"/>
              </a:rPr>
              <a:t> هو عملية بتخطيط، تنفيذ، رقابة التدفق والتخزين الكفء والفعال للمواد الخام، والسلع النهائية والمعلومات ذات العلاقة من مكان الإنتاج إلى مكان الاستهلاك بغرض تحقيق متطلبات إرضاء العملاء".  </a:t>
            </a:r>
            <a:endParaRPr lang="fr-FR" dirty="0"/>
          </a:p>
        </p:txBody>
      </p:sp>
      <p:sp>
        <p:nvSpPr>
          <p:cNvPr id="4" name="Rectangle 3"/>
          <p:cNvSpPr/>
          <p:nvPr/>
        </p:nvSpPr>
        <p:spPr>
          <a:xfrm>
            <a:off x="228600" y="4724400"/>
            <a:ext cx="8686800" cy="830997"/>
          </a:xfrm>
          <a:prstGeom prst="rect">
            <a:avLst/>
          </a:prstGeom>
          <a:solidFill>
            <a:srgbClr val="FFC000"/>
          </a:solidFill>
        </p:spPr>
        <p:txBody>
          <a:bodyPr wrap="square">
            <a:spAutoFit/>
          </a:bodyPr>
          <a:lstStyle/>
          <a:p>
            <a:pPr algn="just" rtl="1"/>
            <a:r>
              <a:rPr lang="ar-SA" sz="2400" b="1" dirty="0" smtClean="0">
                <a:latin typeface="Times New Roman" pitchFamily="18" charset="0"/>
                <a:cs typeface="Times New Roman" pitchFamily="18" charset="0"/>
              </a:rPr>
              <a:t>بالمقارنة مع التعريف السابق، هناك توسع في المهام اللوجستية وهي: توقعات السوق، الخدمة المقدمة للعملاء، وتحديد مواقع المصانع والمخازن.</a:t>
            </a:r>
            <a:endParaRPr lang="fr-FR" sz="2400" b="1"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إدارة اللوجستيات | الشركة المصرية لأعمال النقل البحرى | مارترانس | The  Egyptian Company For Maritime Transport | Customs Martrans | ocean freight  martrans | Air Freight Martrans | projects martrans | Charter &amp; Time  Charter Martrans"/>
          <p:cNvPicPr>
            <a:picLocks noChangeAspect="1" noChangeArrowheads="1"/>
          </p:cNvPicPr>
          <p:nvPr/>
        </p:nvPicPr>
        <p:blipFill>
          <a:blip r:embed="rId2"/>
          <a:srcRect/>
          <a:stretch>
            <a:fillRect/>
          </a:stretch>
        </p:blipFill>
        <p:spPr bwMode="auto">
          <a:xfrm>
            <a:off x="228600" y="2438401"/>
            <a:ext cx="8915400" cy="4419599"/>
          </a:xfrm>
          <a:prstGeom prst="rect">
            <a:avLst/>
          </a:prstGeom>
          <a:noFill/>
        </p:spPr>
      </p:pic>
      <p:sp>
        <p:nvSpPr>
          <p:cNvPr id="3" name="Rectangle 2"/>
          <p:cNvSpPr/>
          <p:nvPr/>
        </p:nvSpPr>
        <p:spPr>
          <a:xfrm>
            <a:off x="3886200" y="792540"/>
            <a:ext cx="5257800" cy="1569660"/>
          </a:xfrm>
          <a:prstGeom prst="rect">
            <a:avLst/>
          </a:prstGeom>
        </p:spPr>
        <p:txBody>
          <a:bodyPr wrap="square">
            <a:spAutoFit/>
          </a:bodyPr>
          <a:lstStyle/>
          <a:p>
            <a:pPr lvl="0" algn="r" rtl="1"/>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داخلة:</a:t>
            </a:r>
            <a:r>
              <a:rPr lang="ar-DZ" sz="2400" b="1" dirty="0" smtClean="0"/>
              <a:t> </a:t>
            </a:r>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التوريد( التموين)</a:t>
            </a:r>
          </a:p>
          <a:p>
            <a:pPr algn="r" rtl="1"/>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داخلية: إمداد التصنيع ( مناولة داخلية)</a:t>
            </a:r>
          </a:p>
          <a:p>
            <a:pPr algn="r" rtl="1"/>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خارجة: </a:t>
            </a:r>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التوزيع المادي</a:t>
            </a:r>
          </a:p>
          <a:p>
            <a:pPr algn="r" rtl="1"/>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عكسية: </a:t>
            </a:r>
            <a:r>
              <a:rPr lang="ar-DZ" sz="2400" b="1" dirty="0" err="1" smtClean="0">
                <a:latin typeface="Times New Roman" pitchFamily="18" charset="0"/>
                <a:cs typeface="Times New Roman" pitchFamily="18" charset="0"/>
              </a:rPr>
              <a:t>لوجستيات</a:t>
            </a:r>
            <a:r>
              <a:rPr lang="ar-DZ" sz="2400" b="1" dirty="0" smtClean="0">
                <a:latin typeface="Times New Roman" pitchFamily="18" charset="0"/>
                <a:cs typeface="Times New Roman" pitchFamily="18" charset="0"/>
              </a:rPr>
              <a:t> المردودات</a:t>
            </a:r>
          </a:p>
        </p:txBody>
      </p:sp>
      <p:sp>
        <p:nvSpPr>
          <p:cNvPr id="5" name="Rectangle 4"/>
          <p:cNvSpPr/>
          <p:nvPr/>
        </p:nvSpPr>
        <p:spPr>
          <a:xfrm>
            <a:off x="0" y="792540"/>
            <a:ext cx="3581400" cy="1569660"/>
          </a:xfrm>
          <a:prstGeom prst="rect">
            <a:avLst/>
          </a:prstGeom>
        </p:spPr>
        <p:txBody>
          <a:bodyPr wrap="square">
            <a:spAutoFit/>
          </a:bodyPr>
          <a:lstStyle/>
          <a:p>
            <a:pPr algn="r" rtl="1"/>
            <a:r>
              <a:rPr lang="ar-DZ" sz="2400" b="1" dirty="0" smtClean="0">
                <a:latin typeface="Times New Roman" pitchFamily="18" charset="0"/>
                <a:cs typeface="Times New Roman" pitchFamily="18" charset="0"/>
              </a:rPr>
              <a:t>تدفق المواد، تدفق المنتجات</a:t>
            </a:r>
          </a:p>
          <a:p>
            <a:pPr algn="r" rtl="1"/>
            <a:r>
              <a:rPr lang="ar-DZ" sz="2400" b="1" dirty="0" smtClean="0">
                <a:latin typeface="Times New Roman" pitchFamily="18" charset="0"/>
                <a:cs typeface="Times New Roman" pitchFamily="18" charset="0"/>
              </a:rPr>
              <a:t>تدفق المعلومات والمستندات</a:t>
            </a:r>
          </a:p>
          <a:p>
            <a:pPr algn="r" rtl="1"/>
            <a:r>
              <a:rPr lang="ar-DZ" sz="2400" b="1" dirty="0" smtClean="0">
                <a:latin typeface="Times New Roman" pitchFamily="18" charset="0"/>
                <a:cs typeface="Times New Roman" pitchFamily="18" charset="0"/>
              </a:rPr>
              <a:t>تدفق النقدية </a:t>
            </a:r>
            <a:r>
              <a:rPr lang="fr-FR" sz="2400" b="1" dirty="0" smtClean="0">
                <a:latin typeface="Times New Roman" pitchFamily="18" charset="0"/>
                <a:cs typeface="Times New Roman" pitchFamily="18" charset="0"/>
              </a:rPr>
              <a:t>Cash </a:t>
            </a:r>
            <a:r>
              <a:rPr lang="fr-FR" sz="2400" b="1" dirty="0" err="1" smtClean="0">
                <a:latin typeface="Times New Roman" pitchFamily="18" charset="0"/>
                <a:cs typeface="Times New Roman" pitchFamily="18" charset="0"/>
              </a:rPr>
              <a:t>flows</a:t>
            </a:r>
            <a:endParaRPr lang="ar-DZ" sz="2400" b="1" dirty="0" smtClean="0">
              <a:latin typeface="Times New Roman" pitchFamily="18" charset="0"/>
              <a:cs typeface="Times New Roman" pitchFamily="18" charset="0"/>
            </a:endParaRPr>
          </a:p>
          <a:p>
            <a:pPr algn="r" rtl="1"/>
            <a:r>
              <a:rPr lang="ar-DZ" sz="2400" b="1" dirty="0" smtClean="0">
                <a:latin typeface="Times New Roman" pitchFamily="18" charset="0"/>
                <a:cs typeface="Times New Roman" pitchFamily="18" charset="0"/>
              </a:rPr>
              <a:t>تدفق المردودات</a:t>
            </a:r>
            <a:endParaRPr lang="fr-FR" sz="2400" b="1" dirty="0" smtClean="0">
              <a:latin typeface="Times New Roman" pitchFamily="18" charset="0"/>
              <a:cs typeface="Times New Roman" pitchFamily="18" charset="0"/>
            </a:endParaRPr>
          </a:p>
        </p:txBody>
      </p:sp>
      <p:sp>
        <p:nvSpPr>
          <p:cNvPr id="6" name="Rectangle 5"/>
          <p:cNvSpPr/>
          <p:nvPr/>
        </p:nvSpPr>
        <p:spPr>
          <a:xfrm>
            <a:off x="2020045" y="228600"/>
            <a:ext cx="6819155"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6. الإمداد وظيفة عابرة </a:t>
            </a:r>
            <a:r>
              <a:rPr lang="fr-FR" sz="3200" b="1" dirty="0" smtClean="0">
                <a:solidFill>
                  <a:srgbClr val="FF0000"/>
                </a:solidFill>
                <a:latin typeface="Times New Roman" pitchFamily="18" charset="0"/>
                <a:cs typeface="Times New Roman" pitchFamily="18" charset="0"/>
              </a:rPr>
              <a:t>Transversale</a:t>
            </a:r>
            <a:endParaRPr lang="ar-DZ"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lvl="0" algn="just" rtl="1"/>
            <a:r>
              <a:rPr lang="ar-DZ" sz="4400" b="1" dirty="0" smtClean="0">
                <a:solidFill>
                  <a:srgbClr val="FF0000"/>
                </a:solidFill>
                <a:latin typeface="Times New Roman" pitchFamily="18" charset="0"/>
                <a:cs typeface="Times New Roman" pitchFamily="18" charset="0"/>
              </a:rPr>
              <a:t>7. </a:t>
            </a:r>
            <a:r>
              <a:rPr lang="ar-SA" sz="4400" b="1" dirty="0" smtClean="0">
                <a:solidFill>
                  <a:srgbClr val="FF0000"/>
                </a:solidFill>
                <a:latin typeface="Times New Roman" pitchFamily="18" charset="0"/>
                <a:cs typeface="Times New Roman" pitchFamily="18" charset="0"/>
              </a:rPr>
              <a:t>أهمية الإمداد:</a:t>
            </a:r>
            <a:endParaRPr lang="fr-FR" sz="44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905000"/>
            <a:ext cx="8686800" cy="4267200"/>
          </a:xfrm>
        </p:spPr>
        <p:txBody>
          <a:bodyPr>
            <a:noAutofit/>
          </a:bodyPr>
          <a:lstStyle/>
          <a:p>
            <a:pPr marL="0" indent="1588" algn="just" rtl="1">
              <a:buNone/>
            </a:pPr>
            <a:r>
              <a:rPr lang="ar-SA" sz="2600" b="1" dirty="0" smtClean="0">
                <a:solidFill>
                  <a:srgbClr val="FF0000"/>
                </a:solidFill>
                <a:latin typeface="Times New Roman" pitchFamily="18" charset="0"/>
                <a:cs typeface="Times New Roman" pitchFamily="18" charset="0"/>
              </a:rPr>
              <a:t>الإنتاج</a:t>
            </a:r>
            <a:r>
              <a:rPr lang="ar-DZ" sz="2600" b="1" dirty="0" smtClean="0">
                <a:solidFill>
                  <a:srgbClr val="FF0000"/>
                </a:solidFill>
                <a:latin typeface="Times New Roman" pitchFamily="18" charset="0"/>
                <a:cs typeface="Times New Roman" pitchFamily="18" charset="0"/>
              </a:rPr>
              <a:t>: </a:t>
            </a:r>
            <a:r>
              <a:rPr lang="ar-SA" sz="2600" b="1" dirty="0" smtClean="0">
                <a:solidFill>
                  <a:srgbClr val="FF0000"/>
                </a:solidFill>
                <a:latin typeface="Times New Roman" pitchFamily="18" charset="0"/>
                <a:cs typeface="Times New Roman" pitchFamily="18" charset="0"/>
              </a:rPr>
              <a:t>المنفعة الشكلية</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التصنيع والتجميع</a:t>
            </a:r>
            <a:r>
              <a:rPr lang="ar-DZ" sz="2600" b="1" dirty="0" smtClean="0">
                <a:solidFill>
                  <a:schemeClr val="tx1"/>
                </a:solidFill>
                <a:latin typeface="Times New Roman" pitchFamily="18" charset="0"/>
                <a:cs typeface="Times New Roman" pitchFamily="18" charset="0"/>
              </a:rPr>
              <a:t>).</a:t>
            </a:r>
          </a:p>
          <a:p>
            <a:pPr marL="0" indent="1588" algn="just" rtl="1">
              <a:buNone/>
            </a:pPr>
            <a:r>
              <a:rPr lang="ar-SA" sz="2600" b="1" dirty="0" smtClean="0">
                <a:solidFill>
                  <a:srgbClr val="FF0000"/>
                </a:solidFill>
                <a:latin typeface="Times New Roman" pitchFamily="18" charset="0"/>
                <a:cs typeface="Times New Roman" pitchFamily="18" charset="0"/>
              </a:rPr>
              <a:t>التسويق</a:t>
            </a:r>
            <a:r>
              <a:rPr lang="ar-DZ" sz="2600" b="1" dirty="0" smtClean="0">
                <a:solidFill>
                  <a:srgbClr val="FF0000"/>
                </a:solidFill>
                <a:latin typeface="Times New Roman" pitchFamily="18" charset="0"/>
                <a:cs typeface="Times New Roman" pitchFamily="18" charset="0"/>
              </a:rPr>
              <a:t>:</a:t>
            </a:r>
            <a:r>
              <a:rPr lang="ar-SA" sz="2600" b="1" dirty="0" smtClean="0">
                <a:solidFill>
                  <a:srgbClr val="FF0000"/>
                </a:solidFill>
                <a:latin typeface="Times New Roman" pitchFamily="18" charset="0"/>
                <a:cs typeface="Times New Roman" pitchFamily="18" charset="0"/>
              </a:rPr>
              <a:t> منفعة الملكية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ترويج </a:t>
            </a:r>
            <a:r>
              <a:rPr lang="ar-DZ" sz="2600" b="1" dirty="0" smtClean="0">
                <a:solidFill>
                  <a:schemeClr val="tx1"/>
                </a:solidFill>
                <a:latin typeface="Times New Roman" pitchFamily="18" charset="0"/>
                <a:cs typeface="Times New Roman" pitchFamily="18" charset="0"/>
              </a:rPr>
              <a:t>ا</a:t>
            </a:r>
            <a:r>
              <a:rPr lang="ar-SA" sz="2600" b="1" dirty="0" smtClean="0">
                <a:solidFill>
                  <a:schemeClr val="tx1"/>
                </a:solidFill>
                <a:latin typeface="Times New Roman" pitchFamily="18" charset="0"/>
                <a:cs typeface="Times New Roman" pitchFamily="18" charset="0"/>
              </a:rPr>
              <a:t>لمنتج</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حث المستهلك على  الشراء</a:t>
            </a:r>
            <a:r>
              <a:rPr lang="ar-DZ" sz="2600" b="1" dirty="0" smtClean="0">
                <a:solidFill>
                  <a:schemeClr val="tx1"/>
                </a:solidFill>
                <a:latin typeface="Times New Roman" pitchFamily="18" charset="0"/>
                <a:cs typeface="Times New Roman" pitchFamily="18" charset="0"/>
              </a:rPr>
              <a:t>)</a:t>
            </a:r>
            <a:r>
              <a:rPr lang="fr-FR"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 </a:t>
            </a:r>
            <a:endParaRPr lang="fr-FR" sz="2600" b="1" dirty="0" smtClean="0">
              <a:solidFill>
                <a:schemeClr val="tx1"/>
              </a:solidFill>
              <a:latin typeface="Times New Roman" pitchFamily="18" charset="0"/>
              <a:cs typeface="Times New Roman" pitchFamily="18" charset="0"/>
            </a:endParaRPr>
          </a:p>
          <a:p>
            <a:pPr marL="0" indent="1588" algn="just" rtl="1">
              <a:buNone/>
            </a:pPr>
            <a:r>
              <a:rPr lang="ar-SA" sz="2600" b="1" dirty="0" smtClean="0">
                <a:solidFill>
                  <a:srgbClr val="FF0000"/>
                </a:solidFill>
                <a:latin typeface="Times New Roman" pitchFamily="18" charset="0"/>
                <a:cs typeface="Times New Roman" pitchFamily="18" charset="0"/>
              </a:rPr>
              <a:t>الإمداد</a:t>
            </a:r>
            <a:r>
              <a:rPr lang="ar-DZ" sz="2600" b="1" dirty="0" smtClean="0">
                <a:solidFill>
                  <a:srgbClr val="FF0000"/>
                </a:solidFill>
                <a:latin typeface="Times New Roman" pitchFamily="18" charset="0"/>
                <a:cs typeface="Times New Roman" pitchFamily="18" charset="0"/>
              </a:rPr>
              <a:t>: </a:t>
            </a:r>
            <a:r>
              <a:rPr lang="ar-SA" sz="2600" b="1" dirty="0" smtClean="0">
                <a:solidFill>
                  <a:srgbClr val="FF0000"/>
                </a:solidFill>
                <a:latin typeface="Times New Roman" pitchFamily="18" charset="0"/>
                <a:cs typeface="Times New Roman" pitchFamily="18" charset="0"/>
              </a:rPr>
              <a:t>منفعة مكانية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(نقل  </a:t>
            </a:r>
            <a:r>
              <a:rPr lang="ar-SA" sz="2600" b="1" dirty="0" smtClean="0">
                <a:solidFill>
                  <a:schemeClr val="tx1"/>
                </a:solidFill>
                <a:latin typeface="Times New Roman" pitchFamily="18" charset="0"/>
                <a:cs typeface="Times New Roman" pitchFamily="18" charset="0"/>
              </a:rPr>
              <a:t>المنتجات من أماكن إنتاجها إلى أماكن استهلاكها</a:t>
            </a:r>
            <a:r>
              <a:rPr lang="ar-DZ" sz="2600" b="1" dirty="0" smtClean="0">
                <a:solidFill>
                  <a:schemeClr val="tx1"/>
                </a:solidFill>
                <a:latin typeface="Times New Roman" pitchFamily="18" charset="0"/>
                <a:cs typeface="Times New Roman" pitchFamily="18" charset="0"/>
              </a:rPr>
              <a:t>).</a:t>
            </a:r>
            <a:endParaRPr lang="fr-FR" sz="2600" b="1" dirty="0" smtClean="0">
              <a:solidFill>
                <a:schemeClr val="tx1"/>
              </a:solidFill>
              <a:latin typeface="Times New Roman" pitchFamily="18" charset="0"/>
              <a:cs typeface="Times New Roman" pitchFamily="18" charset="0"/>
            </a:endParaRPr>
          </a:p>
          <a:p>
            <a:pPr marL="0" indent="1588" algn="just" rtl="1">
              <a:buNone/>
            </a:pPr>
            <a:r>
              <a:rPr lang="ar-SA" sz="2600" b="1" dirty="0" smtClean="0">
                <a:solidFill>
                  <a:srgbClr val="FF0000"/>
                </a:solidFill>
                <a:latin typeface="Times New Roman" pitchFamily="18" charset="0"/>
                <a:cs typeface="Times New Roman" pitchFamily="18" charset="0"/>
              </a:rPr>
              <a:t>الإمداد</a:t>
            </a:r>
            <a:r>
              <a:rPr lang="ar-DZ" sz="2600" b="1" dirty="0" smtClean="0">
                <a:solidFill>
                  <a:srgbClr val="FF0000"/>
                </a:solidFill>
                <a:latin typeface="Times New Roman" pitchFamily="18" charset="0"/>
                <a:cs typeface="Times New Roman" pitchFamily="18" charset="0"/>
              </a:rPr>
              <a:t>:</a:t>
            </a:r>
            <a:r>
              <a:rPr lang="ar-SA" sz="2600" b="1" dirty="0" smtClean="0">
                <a:solidFill>
                  <a:srgbClr val="FF0000"/>
                </a:solidFill>
                <a:latin typeface="Times New Roman" pitchFamily="18" charset="0"/>
                <a:cs typeface="Times New Roman" pitchFamily="18" charset="0"/>
              </a:rPr>
              <a:t> منفعة زمانية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توفير المنتجات للمستهلكين في الوقت المناسب </a:t>
            </a:r>
            <a:r>
              <a:rPr lang="ar-DZ" sz="2600" b="1" dirty="0" smtClean="0">
                <a:solidFill>
                  <a:schemeClr val="tx1"/>
                </a:solidFill>
                <a:latin typeface="Times New Roman" pitchFamily="18" charset="0"/>
                <a:cs typeface="Times New Roman" pitchFamily="18" charset="0"/>
              </a:rPr>
              <a:t>ب</a:t>
            </a:r>
            <a:r>
              <a:rPr lang="ar-SA" sz="2600" b="1" dirty="0" smtClean="0">
                <a:solidFill>
                  <a:schemeClr val="tx1"/>
                </a:solidFill>
                <a:latin typeface="Times New Roman" pitchFamily="18" charset="0"/>
                <a:cs typeface="Times New Roman" pitchFamily="18" charset="0"/>
              </a:rPr>
              <a:t>الحفاظ على كمي</a:t>
            </a:r>
            <a:r>
              <a:rPr lang="ar-DZ" sz="2600" b="1" dirty="0" smtClean="0">
                <a:solidFill>
                  <a:schemeClr val="tx1"/>
                </a:solidFill>
                <a:latin typeface="Times New Roman" pitchFamily="18" charset="0"/>
                <a:cs typeface="Times New Roman" pitchFamily="18" charset="0"/>
              </a:rPr>
              <a:t>ة</a:t>
            </a:r>
            <a:r>
              <a:rPr lang="ar-SA" sz="2600" b="1" dirty="0" smtClean="0">
                <a:solidFill>
                  <a:schemeClr val="tx1"/>
                </a:solidFill>
                <a:latin typeface="Times New Roman" pitchFamily="18" charset="0"/>
                <a:cs typeface="Times New Roman" pitchFamily="18" charset="0"/>
              </a:rPr>
              <a:t> كافية من المخزون، واختيار مواقع ملائمة للتوزيع </a:t>
            </a:r>
            <a:r>
              <a:rPr lang="ar-DZ" sz="2600" b="1" dirty="0" smtClean="0">
                <a:solidFill>
                  <a:schemeClr val="tx1"/>
                </a:solidFill>
                <a:latin typeface="Times New Roman" pitchFamily="18" charset="0"/>
                <a:cs typeface="Times New Roman" pitchFamily="18" charset="0"/>
              </a:rPr>
              <a:t>ول</a:t>
            </a:r>
            <a:r>
              <a:rPr lang="ar-SA" sz="2600" b="1" dirty="0" smtClean="0">
                <a:solidFill>
                  <a:schemeClr val="tx1"/>
                </a:solidFill>
                <a:latin typeface="Times New Roman" pitchFamily="18" charset="0"/>
                <a:cs typeface="Times New Roman" pitchFamily="18" charset="0"/>
              </a:rPr>
              <a:t>لتخزين</a:t>
            </a:r>
            <a:r>
              <a:rPr lang="ar-DZ" sz="2600" b="1" dirty="0" smtClean="0">
                <a:solidFill>
                  <a:schemeClr val="tx1"/>
                </a:solidFill>
                <a:latin typeface="Times New Roman" pitchFamily="18" charset="0"/>
                <a:cs typeface="Times New Roman" pitchFamily="18" charset="0"/>
              </a:rPr>
              <a:t>).</a:t>
            </a:r>
          </a:p>
          <a:p>
            <a:pPr marL="0" indent="1588" algn="just" rtl="1">
              <a:buNone/>
            </a:pPr>
            <a:r>
              <a:rPr lang="ar-DZ" sz="2600" b="1" dirty="0" smtClean="0">
                <a:solidFill>
                  <a:srgbClr val="FF0000"/>
                </a:solidFill>
                <a:latin typeface="Times New Roman" pitchFamily="18" charset="0"/>
                <a:cs typeface="Times New Roman" pitchFamily="18" charset="0"/>
              </a:rPr>
              <a:t>الإمداد: </a:t>
            </a:r>
            <a:r>
              <a:rPr lang="ar-SA" sz="2600" b="1" dirty="0" smtClean="0">
                <a:solidFill>
                  <a:srgbClr val="FF0000"/>
                </a:solidFill>
                <a:latin typeface="Times New Roman" pitchFamily="18" charset="0"/>
                <a:cs typeface="Times New Roman" pitchFamily="18" charset="0"/>
              </a:rPr>
              <a:t>الإمداد منفعة كمية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توصيل المنتجات بالكميات الصحيحة</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تقليل تكاليف المخزون</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تجنب نفاد المخزون، التنسيق بين الطلب والعرض</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a:t>
            </a:r>
            <a:endParaRPr lang="ar-DZ" sz="2600" b="1" dirty="0" smtClean="0">
              <a:solidFill>
                <a:schemeClr val="tx1"/>
              </a:solidFill>
              <a:latin typeface="Times New Roman" pitchFamily="18" charset="0"/>
              <a:cs typeface="Times New Roman" pitchFamily="18" charset="0"/>
            </a:endParaRPr>
          </a:p>
          <a:p>
            <a:pPr marL="0" indent="1588" algn="just" rtl="1">
              <a:buNone/>
            </a:pPr>
            <a:r>
              <a:rPr lang="ar-DZ" sz="2600" b="1" dirty="0" smtClean="0">
                <a:solidFill>
                  <a:srgbClr val="FF0000"/>
                </a:solidFill>
                <a:latin typeface="Times New Roman" pitchFamily="18" charset="0"/>
                <a:cs typeface="Times New Roman" pitchFamily="18" charset="0"/>
              </a:rPr>
              <a:t>الإمداد وظيفة إستراتيجية (مصدر ميزة تنافسية): </a:t>
            </a:r>
            <a:r>
              <a:rPr lang="ar-DZ" sz="2600" b="1" dirty="0" smtClean="0">
                <a:solidFill>
                  <a:schemeClr val="tx1"/>
                </a:solidFill>
                <a:latin typeface="Times New Roman" pitchFamily="18" charset="0"/>
                <a:cs typeface="Times New Roman" pitchFamily="18" charset="0"/>
              </a:rPr>
              <a:t>تخفيض التكلفة، التسليم في الوقت.</a:t>
            </a:r>
            <a:endParaRPr lang="fr-FR" sz="2600" b="1" dirty="0" smtClean="0">
              <a:solidFill>
                <a:schemeClr val="tx1"/>
              </a:solidFill>
              <a:latin typeface="Times New Roman" pitchFamily="18" charset="0"/>
              <a:cs typeface="Times New Roman" pitchFamily="18" charset="0"/>
            </a:endParaRPr>
          </a:p>
          <a:p>
            <a:pPr algn="just">
              <a:buNone/>
            </a:pPr>
            <a:endParaRPr lang="fr-FR" sz="2600" b="1" dirty="0">
              <a:solidFill>
                <a:schemeClr val="tx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lstStyle/>
          <a:p>
            <a:pPr algn="just" rtl="1"/>
            <a:r>
              <a:rPr lang="ar-DZ" sz="4400" b="1" dirty="0" smtClean="0">
                <a:solidFill>
                  <a:srgbClr val="FF0000"/>
                </a:solidFill>
                <a:latin typeface="Times New Roman" pitchFamily="18" charset="0"/>
                <a:cs typeface="Times New Roman" pitchFamily="18" charset="0"/>
              </a:rPr>
              <a:t>8. </a:t>
            </a:r>
            <a:r>
              <a:rPr lang="ar-SA" sz="4400" b="1" dirty="0" smtClean="0">
                <a:solidFill>
                  <a:srgbClr val="FF0000"/>
                </a:solidFill>
                <a:latin typeface="Times New Roman" pitchFamily="18" charset="0"/>
                <a:cs typeface="Times New Roman" pitchFamily="18" charset="0"/>
              </a:rPr>
              <a:t>أهداف الإمداد</a:t>
            </a:r>
            <a:r>
              <a:rPr lang="ar-SA" sz="4400" dirty="0" smtClean="0">
                <a:solidFill>
                  <a:srgbClr val="FF0000"/>
                </a:solidFill>
                <a:latin typeface="Times New Roman" pitchFamily="18" charset="0"/>
                <a:cs typeface="Times New Roman" pitchFamily="18" charset="0"/>
              </a:rPr>
              <a:t>: </a:t>
            </a:r>
            <a:endParaRPr lang="fr-FR"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124200" y="1219200"/>
            <a:ext cx="5867400" cy="4525963"/>
          </a:xfrm>
        </p:spPr>
        <p:txBody>
          <a:bodyPr>
            <a:noAutofit/>
          </a:bodyPr>
          <a:lstStyle/>
          <a:p>
            <a:pPr marL="0"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يكمن هدف</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الإمداد الأساسي في توفير</a:t>
            </a:r>
            <a:r>
              <a:rPr lang="ar-DZ" sz="2800" b="1" dirty="0" smtClean="0">
                <a:solidFill>
                  <a:schemeClr val="tx1"/>
                </a:solidFill>
                <a:latin typeface="Times New Roman" pitchFamily="18" charset="0"/>
                <a:cs typeface="Times New Roman" pitchFamily="18" charset="0"/>
              </a:rPr>
              <a:t>:</a:t>
            </a: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المــادة الصحيحة </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المطلوبة</a:t>
            </a:r>
            <a:r>
              <a:rPr lang="ar-DZ" sz="2800" b="1" dirty="0" smtClean="0">
                <a:solidFill>
                  <a:schemeClr val="tx1"/>
                </a:solidFill>
                <a:latin typeface="Times New Roman" pitchFamily="18" charset="0"/>
                <a:cs typeface="Times New Roman" pitchFamily="18" charset="0"/>
              </a:rPr>
              <a:t>)</a:t>
            </a: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الكميـة الصحيحة</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DZ" sz="2800" b="1" dirty="0" err="1"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لجـودة الصحيحة</a:t>
            </a:r>
            <a:r>
              <a:rPr lang="ar-DZ" sz="2800" b="1" dirty="0" smtClean="0">
                <a:solidFill>
                  <a:schemeClr val="tx1"/>
                </a:solidFill>
                <a:latin typeface="Times New Roman" pitchFamily="18" charset="0"/>
                <a:cs typeface="Times New Roman" pitchFamily="18" charset="0"/>
              </a:rPr>
              <a:t>( الأحسن)</a:t>
            </a:r>
          </a:p>
          <a:p>
            <a:pPr marL="0" lvl="0" indent="285750" algn="just" rtl="1">
              <a:buClr>
                <a:srgbClr val="FF0000"/>
              </a:buClr>
              <a:buSzPct val="80000"/>
              <a:buAutoNum type="arabicPeriod"/>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الوقت الصحيـح</a:t>
            </a:r>
            <a:r>
              <a:rPr lang="ar-DZ" sz="2800" b="1" dirty="0" smtClean="0">
                <a:solidFill>
                  <a:schemeClr val="tx1"/>
                </a:solidFill>
                <a:latin typeface="Times New Roman" pitchFamily="18" charset="0"/>
                <a:cs typeface="Times New Roman" pitchFamily="18" charset="0"/>
              </a:rPr>
              <a:t> ( المناسب)</a:t>
            </a: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المكان الصحيـح</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SA" sz="2800" b="1" dirty="0" err="1" smtClean="0">
                <a:solidFill>
                  <a:schemeClr val="tx1"/>
                </a:solidFill>
                <a:latin typeface="Times New Roman" pitchFamily="18" charset="0"/>
                <a:cs typeface="Times New Roman" pitchFamily="18" charset="0"/>
              </a:rPr>
              <a:t>التك</a:t>
            </a:r>
            <a:r>
              <a:rPr lang="ar-DZ" sz="2800" b="1" dirty="0" smtClean="0">
                <a:solidFill>
                  <a:schemeClr val="tx1"/>
                </a:solidFill>
                <a:latin typeface="Times New Roman" pitchFamily="18" charset="0"/>
                <a:cs typeface="Times New Roman" pitchFamily="18" charset="0"/>
              </a:rPr>
              <a:t>ل</a:t>
            </a:r>
            <a:r>
              <a:rPr lang="ar-SA" sz="2800" b="1" dirty="0" smtClean="0">
                <a:solidFill>
                  <a:schemeClr val="tx1"/>
                </a:solidFill>
                <a:latin typeface="Times New Roman" pitchFamily="18" charset="0"/>
                <a:cs typeface="Times New Roman" pitchFamily="18" charset="0"/>
              </a:rPr>
              <a:t>ف</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الصحيحة</a:t>
            </a:r>
            <a:r>
              <a:rPr lang="ar-DZ" sz="2800" b="1" dirty="0" smtClean="0">
                <a:solidFill>
                  <a:schemeClr val="tx1"/>
                </a:solidFill>
                <a:latin typeface="Times New Roman" pitchFamily="18" charset="0"/>
                <a:cs typeface="Times New Roman" pitchFamily="18" charset="0"/>
              </a:rPr>
              <a:t>(الدنيا)</a:t>
            </a:r>
            <a:r>
              <a:rPr lang="ar-SA" sz="2800" b="1" dirty="0" smtClean="0">
                <a:solidFill>
                  <a:schemeClr val="tx1"/>
                </a:solidFill>
                <a:latin typeface="Times New Roman" pitchFamily="18" charset="0"/>
                <a:cs typeface="Times New Roman" pitchFamily="18" charset="0"/>
              </a:rPr>
              <a:t> </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DZ" sz="2800" b="1" dirty="0" smtClean="0">
                <a:solidFill>
                  <a:schemeClr val="tx1"/>
                </a:solidFill>
                <a:latin typeface="Times New Roman" pitchFamily="18" charset="0"/>
                <a:cs typeface="Times New Roman" pitchFamily="18" charset="0"/>
              </a:rPr>
              <a:t> ا</a:t>
            </a:r>
            <a:r>
              <a:rPr lang="ar-SA" sz="2800" b="1" dirty="0" err="1" smtClean="0">
                <a:solidFill>
                  <a:schemeClr val="tx1"/>
                </a:solidFill>
                <a:latin typeface="Times New Roman" pitchFamily="18" charset="0"/>
                <a:cs typeface="Times New Roman" pitchFamily="18" charset="0"/>
              </a:rPr>
              <a:t>لزب</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ن الصحيح</a:t>
            </a:r>
            <a:endParaRPr lang="ar-DZ" sz="2800" b="1" dirty="0" smtClean="0">
              <a:solidFill>
                <a:schemeClr val="tx1"/>
              </a:solidFill>
              <a:latin typeface="Times New Roman" pitchFamily="18" charset="0"/>
              <a:cs typeface="Times New Roman" pitchFamily="18" charset="0"/>
            </a:endParaRPr>
          </a:p>
          <a:p>
            <a:pPr marL="0"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وهو ما يسميه </a:t>
            </a:r>
            <a:r>
              <a:rPr lang="ar-DZ" sz="2800" b="1" dirty="0" smtClean="0">
                <a:solidFill>
                  <a:schemeClr val="tx1"/>
                </a:solidFill>
                <a:latin typeface="Times New Roman" pitchFamily="18" charset="0"/>
                <a:cs typeface="Times New Roman" pitchFamily="18" charset="0"/>
              </a:rPr>
              <a:t>ال</a:t>
            </a:r>
            <a:r>
              <a:rPr lang="ar-SA" sz="2800" b="1" dirty="0" smtClean="0">
                <a:solidFill>
                  <a:schemeClr val="tx1"/>
                </a:solidFill>
                <a:latin typeface="Times New Roman" pitchFamily="18" charset="0"/>
                <a:cs typeface="Times New Roman" pitchFamily="18" charset="0"/>
              </a:rPr>
              <a:t>بعض «</a:t>
            </a:r>
            <a:r>
              <a:rPr lang="fr-FR" sz="2800" b="1" dirty="0" smtClean="0">
                <a:solidFill>
                  <a:schemeClr val="tx1"/>
                </a:solidFill>
                <a:latin typeface="Times New Roman" pitchFamily="18" charset="0"/>
                <a:cs typeface="Times New Roman" pitchFamily="18" charset="0"/>
              </a:rPr>
              <a:t>7Right</a:t>
            </a:r>
            <a:r>
              <a:rPr lang="ar-SA" sz="2800" b="1" dirty="0" smtClean="0">
                <a:solidFill>
                  <a:schemeClr val="tx1"/>
                </a:solidFill>
                <a:latin typeface="Times New Roman" pitchFamily="18" charset="0"/>
                <a:cs typeface="Times New Roman" pitchFamily="18" charset="0"/>
              </a:rPr>
              <a:t> أ</a:t>
            </a:r>
            <a:r>
              <a:rPr lang="ar-DZ" sz="2800" b="1" dirty="0" smtClean="0">
                <a:solidFill>
                  <a:schemeClr val="tx1"/>
                </a:solidFill>
                <a:latin typeface="Times New Roman" pitchFamily="18" charset="0"/>
                <a:cs typeface="Times New Roman" pitchFamily="18" charset="0"/>
              </a:rPr>
              <a:t>و </a:t>
            </a:r>
            <a:r>
              <a:rPr lang="fr-FR" sz="2800" b="1" dirty="0" smtClean="0">
                <a:solidFill>
                  <a:schemeClr val="tx1"/>
                </a:solidFill>
                <a:latin typeface="Times New Roman" pitchFamily="18" charset="0"/>
                <a:cs typeface="Times New Roman" pitchFamily="18" charset="0"/>
              </a:rPr>
              <a:t>7 R</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endParaRPr lang="fr-F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686800" cy="762000"/>
          </a:xfrm>
        </p:spPr>
        <p:txBody>
          <a:bodyPr>
            <a:normAutofit/>
          </a:bodyPr>
          <a:lstStyle/>
          <a:p>
            <a:pPr algn="just" rtl="1"/>
            <a:r>
              <a:rPr lang="ar-DZ" sz="4000" b="1" dirty="0" smtClean="0">
                <a:solidFill>
                  <a:srgbClr val="FF0000"/>
                </a:solidFill>
                <a:latin typeface="Times New Roman" pitchFamily="18" charset="0"/>
                <a:cs typeface="Times New Roman" pitchFamily="18" charset="0"/>
              </a:rPr>
              <a:t>9. وظائف ( أنشطة) الإمداد:</a:t>
            </a:r>
            <a:endParaRPr lang="fr-FR" sz="4000" b="1" dirty="0">
              <a:solidFill>
                <a:srgbClr val="FF0000"/>
              </a:solidFill>
              <a:latin typeface="Times New Roman" pitchFamily="18" charset="0"/>
              <a:cs typeface="Times New Roman" pitchFamily="18" charset="0"/>
            </a:endParaRPr>
          </a:p>
        </p:txBody>
      </p:sp>
      <p:grpSp>
        <p:nvGrpSpPr>
          <p:cNvPr id="35841" name="Group 1"/>
          <p:cNvGrpSpPr>
            <a:grpSpLocks/>
          </p:cNvGrpSpPr>
          <p:nvPr/>
        </p:nvGrpSpPr>
        <p:grpSpPr bwMode="auto">
          <a:xfrm>
            <a:off x="381000" y="1143000"/>
            <a:ext cx="5715000" cy="5562600"/>
            <a:chOff x="2280" y="3886"/>
            <a:chExt cx="7170" cy="7065"/>
          </a:xfrm>
        </p:grpSpPr>
        <p:sp>
          <p:nvSpPr>
            <p:cNvPr id="35842" name="Oval 2"/>
            <p:cNvSpPr>
              <a:spLocks noChangeArrowheads="1"/>
            </p:cNvSpPr>
            <p:nvPr/>
          </p:nvSpPr>
          <p:spPr bwMode="auto">
            <a:xfrm>
              <a:off x="2280" y="3886"/>
              <a:ext cx="7170" cy="7065"/>
            </a:xfrm>
            <a:prstGeom prst="ellipse">
              <a:avLst/>
            </a:prstGeom>
            <a:solidFill>
              <a:srgbClr val="FF3300"/>
            </a:solidFill>
            <a:ln w="9525">
              <a:solidFill>
                <a:srgbClr val="FF3300"/>
              </a:solidFill>
              <a:round/>
              <a:headEnd/>
              <a:tailEnd/>
            </a:ln>
          </p:spPr>
          <p:txBody>
            <a:bodyPr vert="horz" wrap="square" lIns="91440" tIns="45720" rIns="91440" bIns="45720" numCol="1" anchor="t" anchorCtr="0" compatLnSpc="1">
              <a:prstTxWarp prst="textNoShape">
                <a:avLst/>
              </a:prstTxWarp>
            </a:bodyPr>
            <a:lstStyle/>
            <a:p>
              <a:endParaRPr lang="fr-FR" sz="2800" b="1" dirty="0"/>
            </a:p>
          </p:txBody>
        </p:sp>
        <p:sp>
          <p:nvSpPr>
            <p:cNvPr id="35843" name="Oval 3"/>
            <p:cNvSpPr>
              <a:spLocks noChangeArrowheads="1"/>
            </p:cNvSpPr>
            <p:nvPr/>
          </p:nvSpPr>
          <p:spPr bwMode="auto">
            <a:xfrm>
              <a:off x="3630" y="5191"/>
              <a:ext cx="4515" cy="4440"/>
            </a:xfrm>
            <a:prstGeom prst="ellipse">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fr-FR" sz="2800" b="1"/>
            </a:p>
          </p:txBody>
        </p:sp>
        <p:sp>
          <p:nvSpPr>
            <p:cNvPr id="35844" name="Oval 4"/>
            <p:cNvSpPr>
              <a:spLocks noChangeArrowheads="1"/>
            </p:cNvSpPr>
            <p:nvPr/>
          </p:nvSpPr>
          <p:spPr bwMode="auto">
            <a:xfrm>
              <a:off x="5010" y="6526"/>
              <a:ext cx="1755" cy="18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b="1"/>
            </a:p>
          </p:txBody>
        </p:sp>
        <p:sp>
          <p:nvSpPr>
            <p:cNvPr id="35845" name="Text Box 5"/>
            <p:cNvSpPr txBox="1">
              <a:spLocks noChangeArrowheads="1"/>
            </p:cNvSpPr>
            <p:nvPr/>
          </p:nvSpPr>
          <p:spPr bwMode="auto">
            <a:xfrm>
              <a:off x="5339" y="6789"/>
              <a:ext cx="1185" cy="1258"/>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معايير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خدمة العملاء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35846" name="AutoShape 6"/>
            <p:cNvCxnSpPr>
              <a:cxnSpLocks noChangeShapeType="1"/>
            </p:cNvCxnSpPr>
            <p:nvPr/>
          </p:nvCxnSpPr>
          <p:spPr bwMode="auto">
            <a:xfrm flipV="1">
              <a:off x="5895" y="5191"/>
              <a:ext cx="1" cy="1335"/>
            </a:xfrm>
            <a:prstGeom prst="straightConnector1">
              <a:avLst/>
            </a:prstGeom>
            <a:noFill/>
            <a:ln w="9525">
              <a:solidFill>
                <a:srgbClr val="000000"/>
              </a:solidFill>
              <a:round/>
              <a:headEnd/>
              <a:tailEnd/>
            </a:ln>
          </p:spPr>
        </p:cxnSp>
        <p:cxnSp>
          <p:nvCxnSpPr>
            <p:cNvPr id="35847" name="AutoShape 7"/>
            <p:cNvCxnSpPr>
              <a:cxnSpLocks noChangeShapeType="1"/>
            </p:cNvCxnSpPr>
            <p:nvPr/>
          </p:nvCxnSpPr>
          <p:spPr bwMode="auto">
            <a:xfrm>
              <a:off x="5850" y="8326"/>
              <a:ext cx="1" cy="1290"/>
            </a:xfrm>
            <a:prstGeom prst="straightConnector1">
              <a:avLst/>
            </a:prstGeom>
            <a:noFill/>
            <a:ln w="9525">
              <a:solidFill>
                <a:srgbClr val="000000"/>
              </a:solidFill>
              <a:round/>
              <a:headEnd/>
              <a:tailEnd/>
            </a:ln>
          </p:spPr>
        </p:cxnSp>
        <p:cxnSp>
          <p:nvCxnSpPr>
            <p:cNvPr id="35848" name="AutoShape 8"/>
            <p:cNvCxnSpPr>
              <a:cxnSpLocks noChangeShapeType="1"/>
            </p:cNvCxnSpPr>
            <p:nvPr/>
          </p:nvCxnSpPr>
          <p:spPr bwMode="auto">
            <a:xfrm>
              <a:off x="3630" y="7426"/>
              <a:ext cx="1380" cy="0"/>
            </a:xfrm>
            <a:prstGeom prst="straightConnector1">
              <a:avLst/>
            </a:prstGeom>
            <a:noFill/>
            <a:ln w="9525">
              <a:solidFill>
                <a:srgbClr val="000000"/>
              </a:solidFill>
              <a:round/>
              <a:headEnd/>
              <a:tailEnd/>
            </a:ln>
          </p:spPr>
        </p:cxnSp>
        <p:cxnSp>
          <p:nvCxnSpPr>
            <p:cNvPr id="35849" name="AutoShape 9"/>
            <p:cNvCxnSpPr>
              <a:cxnSpLocks noChangeShapeType="1"/>
            </p:cNvCxnSpPr>
            <p:nvPr/>
          </p:nvCxnSpPr>
          <p:spPr bwMode="auto">
            <a:xfrm>
              <a:off x="6765" y="7426"/>
              <a:ext cx="1380" cy="0"/>
            </a:xfrm>
            <a:prstGeom prst="straightConnector1">
              <a:avLst/>
            </a:prstGeom>
            <a:noFill/>
            <a:ln w="9525">
              <a:solidFill>
                <a:srgbClr val="000000"/>
              </a:solidFill>
              <a:round/>
              <a:headEnd/>
              <a:tailEnd/>
            </a:ln>
          </p:spPr>
        </p:cxnSp>
        <p:cxnSp>
          <p:nvCxnSpPr>
            <p:cNvPr id="35850" name="AutoShape 10"/>
            <p:cNvCxnSpPr>
              <a:cxnSpLocks noChangeShapeType="1"/>
            </p:cNvCxnSpPr>
            <p:nvPr/>
          </p:nvCxnSpPr>
          <p:spPr bwMode="auto">
            <a:xfrm flipH="1" flipV="1">
              <a:off x="4605" y="4156"/>
              <a:ext cx="405" cy="1215"/>
            </a:xfrm>
            <a:prstGeom prst="straightConnector1">
              <a:avLst/>
            </a:prstGeom>
            <a:noFill/>
            <a:ln w="9525">
              <a:solidFill>
                <a:srgbClr val="000000"/>
              </a:solidFill>
              <a:round/>
              <a:headEnd/>
              <a:tailEnd/>
            </a:ln>
          </p:spPr>
        </p:cxnSp>
        <p:cxnSp>
          <p:nvCxnSpPr>
            <p:cNvPr id="35851" name="AutoShape 11"/>
            <p:cNvCxnSpPr>
              <a:cxnSpLocks noChangeShapeType="1"/>
            </p:cNvCxnSpPr>
            <p:nvPr/>
          </p:nvCxnSpPr>
          <p:spPr bwMode="auto">
            <a:xfrm flipV="1">
              <a:off x="6615" y="4081"/>
              <a:ext cx="360" cy="1215"/>
            </a:xfrm>
            <a:prstGeom prst="straightConnector1">
              <a:avLst/>
            </a:prstGeom>
            <a:noFill/>
            <a:ln w="9525">
              <a:solidFill>
                <a:srgbClr val="000000"/>
              </a:solidFill>
              <a:round/>
              <a:headEnd/>
              <a:tailEnd/>
            </a:ln>
          </p:spPr>
        </p:cxnSp>
        <p:cxnSp>
          <p:nvCxnSpPr>
            <p:cNvPr id="35852" name="AutoShape 12"/>
            <p:cNvCxnSpPr>
              <a:cxnSpLocks noChangeShapeType="1"/>
            </p:cNvCxnSpPr>
            <p:nvPr/>
          </p:nvCxnSpPr>
          <p:spPr bwMode="auto">
            <a:xfrm flipH="1" flipV="1">
              <a:off x="2640" y="5881"/>
              <a:ext cx="1260" cy="465"/>
            </a:xfrm>
            <a:prstGeom prst="straightConnector1">
              <a:avLst/>
            </a:prstGeom>
            <a:noFill/>
            <a:ln w="9525">
              <a:solidFill>
                <a:srgbClr val="000000"/>
              </a:solidFill>
              <a:round/>
              <a:headEnd/>
              <a:tailEnd/>
            </a:ln>
          </p:spPr>
        </p:cxnSp>
        <p:cxnSp>
          <p:nvCxnSpPr>
            <p:cNvPr id="35853" name="AutoShape 13"/>
            <p:cNvCxnSpPr>
              <a:cxnSpLocks noChangeShapeType="1"/>
            </p:cNvCxnSpPr>
            <p:nvPr/>
          </p:nvCxnSpPr>
          <p:spPr bwMode="auto">
            <a:xfrm flipV="1">
              <a:off x="7740" y="5581"/>
              <a:ext cx="1140" cy="615"/>
            </a:xfrm>
            <a:prstGeom prst="straightConnector1">
              <a:avLst/>
            </a:prstGeom>
            <a:noFill/>
            <a:ln w="9525">
              <a:solidFill>
                <a:srgbClr val="000000"/>
              </a:solidFill>
              <a:round/>
              <a:headEnd/>
              <a:tailEnd/>
            </a:ln>
          </p:spPr>
        </p:cxnSp>
        <p:cxnSp>
          <p:nvCxnSpPr>
            <p:cNvPr id="35854" name="AutoShape 14"/>
            <p:cNvCxnSpPr>
              <a:cxnSpLocks noChangeShapeType="1"/>
            </p:cNvCxnSpPr>
            <p:nvPr/>
          </p:nvCxnSpPr>
          <p:spPr bwMode="auto">
            <a:xfrm flipH="1" flipV="1">
              <a:off x="8070" y="7861"/>
              <a:ext cx="1305" cy="180"/>
            </a:xfrm>
            <a:prstGeom prst="straightConnector1">
              <a:avLst/>
            </a:prstGeom>
            <a:noFill/>
            <a:ln w="9525">
              <a:solidFill>
                <a:srgbClr val="000000"/>
              </a:solidFill>
              <a:round/>
              <a:headEnd/>
              <a:tailEnd/>
            </a:ln>
          </p:spPr>
        </p:cxnSp>
        <p:cxnSp>
          <p:nvCxnSpPr>
            <p:cNvPr id="35855" name="AutoShape 15"/>
            <p:cNvCxnSpPr>
              <a:cxnSpLocks noChangeShapeType="1"/>
            </p:cNvCxnSpPr>
            <p:nvPr/>
          </p:nvCxnSpPr>
          <p:spPr bwMode="auto">
            <a:xfrm flipH="1">
              <a:off x="2370" y="7771"/>
              <a:ext cx="1275" cy="360"/>
            </a:xfrm>
            <a:prstGeom prst="straightConnector1">
              <a:avLst/>
            </a:prstGeom>
            <a:noFill/>
            <a:ln w="9525">
              <a:solidFill>
                <a:srgbClr val="000000"/>
              </a:solidFill>
              <a:round/>
              <a:headEnd/>
              <a:tailEnd/>
            </a:ln>
          </p:spPr>
        </p:cxnSp>
        <p:cxnSp>
          <p:nvCxnSpPr>
            <p:cNvPr id="35856" name="AutoShape 16"/>
            <p:cNvCxnSpPr>
              <a:cxnSpLocks noChangeShapeType="1"/>
            </p:cNvCxnSpPr>
            <p:nvPr/>
          </p:nvCxnSpPr>
          <p:spPr bwMode="auto">
            <a:xfrm flipV="1">
              <a:off x="3390" y="8986"/>
              <a:ext cx="930" cy="900"/>
            </a:xfrm>
            <a:prstGeom prst="straightConnector1">
              <a:avLst/>
            </a:prstGeom>
            <a:noFill/>
            <a:ln w="9525">
              <a:solidFill>
                <a:srgbClr val="000000"/>
              </a:solidFill>
              <a:round/>
              <a:headEnd/>
              <a:tailEnd/>
            </a:ln>
          </p:spPr>
        </p:cxnSp>
        <p:cxnSp>
          <p:nvCxnSpPr>
            <p:cNvPr id="35857" name="AutoShape 17"/>
            <p:cNvCxnSpPr>
              <a:cxnSpLocks noChangeShapeType="1"/>
            </p:cNvCxnSpPr>
            <p:nvPr/>
          </p:nvCxnSpPr>
          <p:spPr bwMode="auto">
            <a:xfrm flipH="1">
              <a:off x="5775" y="9616"/>
              <a:ext cx="75" cy="1335"/>
            </a:xfrm>
            <a:prstGeom prst="straightConnector1">
              <a:avLst/>
            </a:prstGeom>
            <a:noFill/>
            <a:ln w="9525">
              <a:solidFill>
                <a:srgbClr val="000000"/>
              </a:solidFill>
              <a:round/>
              <a:headEnd/>
              <a:tailEnd/>
            </a:ln>
          </p:spPr>
        </p:cxnSp>
        <p:cxnSp>
          <p:nvCxnSpPr>
            <p:cNvPr id="35858" name="AutoShape 18"/>
            <p:cNvCxnSpPr>
              <a:cxnSpLocks noChangeShapeType="1"/>
            </p:cNvCxnSpPr>
            <p:nvPr/>
          </p:nvCxnSpPr>
          <p:spPr bwMode="auto">
            <a:xfrm>
              <a:off x="7425" y="9076"/>
              <a:ext cx="720" cy="1005"/>
            </a:xfrm>
            <a:prstGeom prst="straightConnector1">
              <a:avLst/>
            </a:prstGeom>
            <a:noFill/>
            <a:ln w="9525">
              <a:solidFill>
                <a:srgbClr val="000000"/>
              </a:solidFill>
              <a:round/>
              <a:headEnd/>
              <a:tailEnd/>
            </a:ln>
          </p:spPr>
        </p:cxnSp>
        <p:sp>
          <p:nvSpPr>
            <p:cNvPr id="35859" name="Text Box 19"/>
            <p:cNvSpPr txBox="1">
              <a:spLocks noChangeArrowheads="1"/>
            </p:cNvSpPr>
            <p:nvPr/>
          </p:nvSpPr>
          <p:spPr bwMode="auto">
            <a:xfrm>
              <a:off x="4440" y="5881"/>
              <a:ext cx="960" cy="64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Simplified Arabic" charset="-78"/>
                  <a:ea typeface="Arial" pitchFamily="34" charset="0"/>
                  <a:cs typeface="Simplified Arabic" charset="-78"/>
                </a:rPr>
                <a:t>النقل</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Simplified Arabic" charset="-78"/>
                </a:rPr>
                <a:t>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0" name="Text Box 20"/>
            <p:cNvSpPr txBox="1">
              <a:spLocks noChangeArrowheads="1"/>
            </p:cNvSpPr>
            <p:nvPr/>
          </p:nvSpPr>
          <p:spPr bwMode="auto">
            <a:xfrm>
              <a:off x="6495" y="5956"/>
              <a:ext cx="1005" cy="840"/>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تسيير مخزون</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35861" name="Text Box 21"/>
            <p:cNvSpPr txBox="1">
              <a:spLocks noChangeArrowheads="1"/>
            </p:cNvSpPr>
            <p:nvPr/>
          </p:nvSpPr>
          <p:spPr bwMode="auto">
            <a:xfrm>
              <a:off x="3986" y="7833"/>
              <a:ext cx="1147"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نظام معلومات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2" name="Text Box 22"/>
            <p:cNvSpPr txBox="1">
              <a:spLocks noChangeArrowheads="1"/>
            </p:cNvSpPr>
            <p:nvPr/>
          </p:nvSpPr>
          <p:spPr bwMode="auto">
            <a:xfrm>
              <a:off x="6240" y="8221"/>
              <a:ext cx="1185"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معالجة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طلبيات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3" name="Text Box 23"/>
            <p:cNvSpPr txBox="1">
              <a:spLocks noChangeArrowheads="1"/>
            </p:cNvSpPr>
            <p:nvPr/>
          </p:nvSpPr>
          <p:spPr bwMode="auto">
            <a:xfrm>
              <a:off x="4305" y="9601"/>
              <a:ext cx="1020" cy="85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إدارة مخازن</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35864" name="Text Box 24"/>
            <p:cNvSpPr txBox="1">
              <a:spLocks noChangeArrowheads="1"/>
            </p:cNvSpPr>
            <p:nvPr/>
          </p:nvSpPr>
          <p:spPr bwMode="auto">
            <a:xfrm>
              <a:off x="6120" y="9706"/>
              <a:ext cx="1185"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تعبئة وتغليف</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35865" name="Text Box 25"/>
            <p:cNvSpPr txBox="1">
              <a:spLocks noChangeArrowheads="1"/>
            </p:cNvSpPr>
            <p:nvPr/>
          </p:nvSpPr>
          <p:spPr bwMode="auto">
            <a:xfrm>
              <a:off x="7995" y="8221"/>
              <a:ext cx="945" cy="100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Arial" pitchFamily="34" charset="0"/>
                  <a:cs typeface="Simplified Arabic" charset="-78"/>
                </a:rPr>
                <a:t>مناولة وتداول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6" name="Text Box 26"/>
            <p:cNvSpPr txBox="1">
              <a:spLocks noChangeArrowheads="1"/>
            </p:cNvSpPr>
            <p:nvPr/>
          </p:nvSpPr>
          <p:spPr bwMode="auto">
            <a:xfrm>
              <a:off x="2820" y="8338"/>
              <a:ext cx="990" cy="87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اختيار المواقع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7" name="Text Box 27"/>
            <p:cNvSpPr txBox="1">
              <a:spLocks noChangeArrowheads="1"/>
            </p:cNvSpPr>
            <p:nvPr/>
          </p:nvSpPr>
          <p:spPr bwMode="auto">
            <a:xfrm>
              <a:off x="2520" y="6676"/>
              <a:ext cx="1020"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تنبؤ بالطلب</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35868" name="Text Box 28"/>
            <p:cNvSpPr txBox="1">
              <a:spLocks noChangeArrowheads="1"/>
            </p:cNvSpPr>
            <p:nvPr/>
          </p:nvSpPr>
          <p:spPr bwMode="auto">
            <a:xfrm>
              <a:off x="8207" y="6676"/>
              <a:ext cx="1018"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شراء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9" name="Text Box 29"/>
            <p:cNvSpPr txBox="1">
              <a:spLocks noChangeArrowheads="1"/>
            </p:cNvSpPr>
            <p:nvPr/>
          </p:nvSpPr>
          <p:spPr bwMode="auto">
            <a:xfrm>
              <a:off x="5145" y="4081"/>
              <a:ext cx="1275" cy="85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smtClean="0">
                  <a:ln>
                    <a:noFill/>
                  </a:ln>
                  <a:solidFill>
                    <a:schemeClr val="tx1"/>
                  </a:solidFill>
                  <a:effectLst/>
                  <a:latin typeface="Arial" pitchFamily="34" charset="0"/>
                  <a:ea typeface="Arial" pitchFamily="34" charset="0"/>
                  <a:cs typeface="Arial" pitchFamily="34" charset="0"/>
                </a:rPr>
                <a:t>خدمات ما بعد البيع</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35870" name="Text Box 30"/>
            <p:cNvSpPr txBox="1">
              <a:spLocks noChangeArrowheads="1"/>
            </p:cNvSpPr>
            <p:nvPr/>
          </p:nvSpPr>
          <p:spPr bwMode="auto">
            <a:xfrm>
              <a:off x="6964" y="4711"/>
              <a:ext cx="1181"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التخلص من الفاقد</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71" name="Text Box 31"/>
            <p:cNvSpPr txBox="1">
              <a:spLocks noChangeArrowheads="1"/>
            </p:cNvSpPr>
            <p:nvPr/>
          </p:nvSpPr>
          <p:spPr bwMode="auto">
            <a:xfrm>
              <a:off x="3236" y="4967"/>
              <a:ext cx="1338" cy="661"/>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إدارة </a:t>
              </a: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مرتجع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ZoneTexte 34"/>
          <p:cNvSpPr txBox="1"/>
          <p:nvPr/>
        </p:nvSpPr>
        <p:spPr>
          <a:xfrm>
            <a:off x="8382000" y="2057400"/>
            <a:ext cx="457200" cy="369332"/>
          </a:xfrm>
          <a:prstGeom prst="rect">
            <a:avLst/>
          </a:prstGeom>
          <a:solidFill>
            <a:srgbClr val="92D050"/>
          </a:solidFill>
        </p:spPr>
        <p:txBody>
          <a:bodyPr wrap="square" rtlCol="0">
            <a:spAutoFit/>
          </a:bodyPr>
          <a:lstStyle/>
          <a:p>
            <a:endParaRPr lang="fr-FR" dirty="0"/>
          </a:p>
        </p:txBody>
      </p:sp>
      <p:sp>
        <p:nvSpPr>
          <p:cNvPr id="36" name="ZoneTexte 35"/>
          <p:cNvSpPr txBox="1"/>
          <p:nvPr/>
        </p:nvSpPr>
        <p:spPr>
          <a:xfrm>
            <a:off x="8382000" y="2819400"/>
            <a:ext cx="457200" cy="381000"/>
          </a:xfrm>
          <a:prstGeom prst="rect">
            <a:avLst/>
          </a:prstGeom>
          <a:solidFill>
            <a:srgbClr val="FF3300"/>
          </a:solidFill>
        </p:spPr>
        <p:txBody>
          <a:bodyPr wrap="square" rtlCol="0">
            <a:spAutoFit/>
          </a:bodyPr>
          <a:lstStyle/>
          <a:p>
            <a:endParaRPr lang="fr-FR" dirty="0"/>
          </a:p>
        </p:txBody>
      </p:sp>
      <p:sp>
        <p:nvSpPr>
          <p:cNvPr id="37" name="Rectangle 36"/>
          <p:cNvSpPr/>
          <p:nvPr/>
        </p:nvSpPr>
        <p:spPr>
          <a:xfrm>
            <a:off x="7010400" y="2057400"/>
            <a:ext cx="1263487" cy="369332"/>
          </a:xfrm>
          <a:prstGeom prst="rect">
            <a:avLst/>
          </a:prstGeom>
        </p:spPr>
        <p:txBody>
          <a:bodyPr wrap="none">
            <a:spAutoFit/>
          </a:bodyPr>
          <a:lstStyle/>
          <a:p>
            <a:r>
              <a:rPr lang="ar-DZ" b="1" dirty="0" smtClean="0">
                <a:latin typeface="Simplified Arabic" charset="-78"/>
                <a:ea typeface="Arial" pitchFamily="34" charset="0"/>
                <a:cs typeface="Simplified Arabic" charset="-78"/>
              </a:rPr>
              <a:t>أنشطة أساسية</a:t>
            </a:r>
            <a:endParaRPr lang="fr-FR" dirty="0"/>
          </a:p>
        </p:txBody>
      </p:sp>
      <p:sp>
        <p:nvSpPr>
          <p:cNvPr id="38" name="Rectangle 37"/>
          <p:cNvSpPr/>
          <p:nvPr/>
        </p:nvSpPr>
        <p:spPr>
          <a:xfrm>
            <a:off x="6324600" y="2819400"/>
            <a:ext cx="1893467" cy="369332"/>
          </a:xfrm>
          <a:prstGeom prst="rect">
            <a:avLst/>
          </a:prstGeom>
        </p:spPr>
        <p:txBody>
          <a:bodyPr wrap="none">
            <a:spAutoFit/>
          </a:bodyPr>
          <a:lstStyle/>
          <a:p>
            <a:r>
              <a:rPr lang="ar-DZ" b="1" dirty="0" smtClean="0">
                <a:latin typeface="Simplified Arabic" charset="-78"/>
                <a:ea typeface="Arial" pitchFamily="34" charset="0"/>
                <a:cs typeface="Simplified Arabic" charset="-78"/>
              </a:rPr>
              <a:t>أنشطة مساندة( داعمة)</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1" y="304800"/>
            <a:ext cx="29718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معايير خدمة العملاء:</a:t>
            </a:r>
            <a:endParaRPr lang="fr-FR" sz="3200" dirty="0"/>
          </a:p>
        </p:txBody>
      </p:sp>
      <p:sp>
        <p:nvSpPr>
          <p:cNvPr id="5" name="Rectangle 4"/>
          <p:cNvSpPr/>
          <p:nvPr/>
        </p:nvSpPr>
        <p:spPr>
          <a:xfrm>
            <a:off x="228600" y="762000"/>
            <a:ext cx="8610600" cy="1015663"/>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توافر عناصر </a:t>
            </a:r>
            <a:r>
              <a:rPr lang="ar-DZ" sz="3200" b="1" dirty="0" smtClean="0">
                <a:latin typeface="Times New Roman" pitchFamily="18" charset="0"/>
                <a:cs typeface="Times New Roman" pitchFamily="18" charset="0"/>
              </a:rPr>
              <a:t>السرعة</a:t>
            </a:r>
            <a:r>
              <a:rPr lang="ar-DZ" sz="2800" b="1" dirty="0" smtClean="0">
                <a:latin typeface="Times New Roman" pitchFamily="18" charset="0"/>
                <a:cs typeface="Times New Roman" pitchFamily="18" charset="0"/>
              </a:rPr>
              <a:t>، الاعتمادية، الدقة، الجودة، المرونة ... في توفير المنتجات والخدمات التي يطلبها العملاء.</a:t>
            </a:r>
            <a:endParaRPr lang="fr-FR" sz="2800" dirty="0"/>
          </a:p>
        </p:txBody>
      </p:sp>
      <p:sp>
        <p:nvSpPr>
          <p:cNvPr id="6" name="Rectangle 5"/>
          <p:cNvSpPr/>
          <p:nvPr/>
        </p:nvSpPr>
        <p:spPr>
          <a:xfrm>
            <a:off x="5715000" y="1752600"/>
            <a:ext cx="306045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نظام معلومات الإمداد:</a:t>
            </a:r>
            <a:endParaRPr lang="fr-FR" sz="3200" dirty="0">
              <a:solidFill>
                <a:srgbClr val="FF0000"/>
              </a:solidFill>
              <a:latin typeface="Times New Roman" pitchFamily="18" charset="0"/>
              <a:cs typeface="Times New Roman" pitchFamily="18" charset="0"/>
            </a:endParaRPr>
          </a:p>
        </p:txBody>
      </p:sp>
      <p:sp>
        <p:nvSpPr>
          <p:cNvPr id="8" name="Rectangle 7"/>
          <p:cNvSpPr/>
          <p:nvPr/>
        </p:nvSpPr>
        <p:spPr>
          <a:xfrm>
            <a:off x="228600" y="22098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نظام متكامل من العناصر البشرية، والوسائل المادية من أجهزة كمبيوتر ولواحقها، وبرمجيات وشبكات الإتصال، بغرض تقديم المعلومات الضرورية لدعم عملية صنع القرارات المتعلقة بأنشطة الإمداد.</a:t>
            </a:r>
            <a:endParaRPr lang="fr-FR" sz="2800" b="1" dirty="0">
              <a:latin typeface="Times New Roman" pitchFamily="18" charset="0"/>
              <a:cs typeface="Times New Roman" pitchFamily="18" charset="0"/>
            </a:endParaRPr>
          </a:p>
        </p:txBody>
      </p:sp>
      <p:sp>
        <p:nvSpPr>
          <p:cNvPr id="10" name="Espace réservé du contenu 2"/>
          <p:cNvSpPr>
            <a:spLocks noGrp="1"/>
          </p:cNvSpPr>
          <p:nvPr>
            <p:ph idx="1"/>
          </p:nvPr>
        </p:nvSpPr>
        <p:spPr>
          <a:xfrm>
            <a:off x="228600" y="3962400"/>
            <a:ext cx="8686800" cy="1447800"/>
          </a:xfrm>
        </p:spPr>
        <p:txBody>
          <a:bodyPr>
            <a:normAutofit/>
          </a:bodyPr>
          <a:lstStyle/>
          <a:p>
            <a:pPr marL="0" lvl="0" indent="0" algn="just" rtl="1">
              <a:buNone/>
              <a:tabLst>
                <a:tab pos="58738" algn="l"/>
              </a:tabLst>
            </a:pPr>
            <a:r>
              <a:rPr lang="ar-DZ" sz="30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هي تدفق ال</a:t>
            </a:r>
            <a:r>
              <a:rPr lang="ar-DZ" sz="2800" b="1" dirty="0" smtClean="0">
                <a:solidFill>
                  <a:schemeClr val="tx1"/>
                </a:solidFill>
                <a:latin typeface="Times New Roman" pitchFamily="18" charset="0"/>
                <a:cs typeface="Times New Roman" pitchFamily="18" charset="0"/>
              </a:rPr>
              <a:t>أ</a:t>
            </a:r>
            <a:r>
              <a:rPr lang="ar-SA" sz="2800" b="1" dirty="0" smtClean="0">
                <a:solidFill>
                  <a:schemeClr val="tx1"/>
                </a:solidFill>
                <a:latin typeface="Times New Roman" pitchFamily="18" charset="0"/>
                <a:cs typeface="Times New Roman" pitchFamily="18" charset="0"/>
              </a:rPr>
              <a:t>عم</a:t>
            </a:r>
            <a:r>
              <a:rPr lang="ar-DZ" sz="2800" b="1" dirty="0"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ل </a:t>
            </a:r>
            <a:r>
              <a:rPr lang="ar-DZ" sz="2800" b="1" dirty="0" smtClean="0">
                <a:solidFill>
                  <a:schemeClr val="tx1"/>
                </a:solidFill>
                <a:latin typeface="Times New Roman" pitchFamily="18" charset="0"/>
                <a:cs typeface="Times New Roman" pitchFamily="18" charset="0"/>
              </a:rPr>
              <a:t>الممدة من استقبال وصل </a:t>
            </a:r>
            <a:r>
              <a:rPr lang="ar-DZ" sz="2800" b="1" dirty="0" err="1" smtClean="0">
                <a:solidFill>
                  <a:schemeClr val="tx1"/>
                </a:solidFill>
                <a:latin typeface="Times New Roman" pitchFamily="18" charset="0"/>
                <a:cs typeface="Times New Roman" pitchFamily="18" charset="0"/>
              </a:rPr>
              <a:t>الطلبية</a:t>
            </a:r>
            <a:r>
              <a:rPr lang="ar-DZ" sz="2800" b="1" dirty="0" smtClean="0">
                <a:solidFill>
                  <a:schemeClr val="tx1"/>
                </a:solidFill>
                <a:latin typeface="Times New Roman" pitchFamily="18" charset="0"/>
                <a:cs typeface="Times New Roman" pitchFamily="18" charset="0"/>
              </a:rPr>
              <a:t> وحتى تحضير عناصر </a:t>
            </a:r>
            <a:r>
              <a:rPr lang="ar-DZ" sz="2800" b="1" dirty="0" err="1" smtClean="0">
                <a:solidFill>
                  <a:schemeClr val="tx1"/>
                </a:solidFill>
                <a:latin typeface="Times New Roman" pitchFamily="18" charset="0"/>
                <a:cs typeface="Times New Roman" pitchFamily="18" charset="0"/>
              </a:rPr>
              <a:t>الطلبية</a:t>
            </a:r>
            <a:r>
              <a:rPr lang="ar-DZ" sz="2800" b="1" dirty="0" smtClean="0">
                <a:solidFill>
                  <a:schemeClr val="tx1"/>
                </a:solidFill>
                <a:latin typeface="Times New Roman" pitchFamily="18" charset="0"/>
                <a:cs typeface="Times New Roman" pitchFamily="18" charset="0"/>
              </a:rPr>
              <a:t> وتجميعها وتغليفها، ثم تسليمها للناقل مع استمرار المتابعة حتى وصولها للزبون.</a:t>
            </a:r>
            <a:r>
              <a:rPr lang="fr-FR" sz="2800" b="1" dirty="0" smtClean="0">
                <a:solidFill>
                  <a:srgbClr val="FF0000"/>
                </a:solidFill>
                <a:latin typeface="Arial" pitchFamily="34" charset="0"/>
                <a:cs typeface="Arial" pitchFamily="34" charset="0"/>
              </a:rPr>
              <a:t> </a:t>
            </a:r>
            <a:r>
              <a:rPr lang="ar-SA" sz="2000" b="1" dirty="0" smtClean="0">
                <a:solidFill>
                  <a:srgbClr val="FF0000"/>
                </a:solidFill>
                <a:latin typeface="Times New Roman" pitchFamily="18" charset="0"/>
                <a:cs typeface="Times New Roman" pitchFamily="18" charset="0"/>
              </a:rPr>
              <a:t>زمن دورة الطلبية= زمن </a:t>
            </a:r>
            <a:r>
              <a:rPr lang="ar-DZ" sz="2000" b="1" dirty="0" smtClean="0">
                <a:solidFill>
                  <a:srgbClr val="FF0000"/>
                </a:solidFill>
                <a:latin typeface="Times New Roman" pitchFamily="18" charset="0"/>
                <a:cs typeface="Times New Roman" pitchFamily="18" charset="0"/>
              </a:rPr>
              <a:t>معالجة </a:t>
            </a:r>
            <a:r>
              <a:rPr lang="ar-SA" sz="2000" b="1" dirty="0" smtClean="0">
                <a:solidFill>
                  <a:srgbClr val="FF0000"/>
                </a:solidFill>
                <a:latin typeface="Times New Roman" pitchFamily="18" charset="0"/>
                <a:cs typeface="Times New Roman" pitchFamily="18" charset="0"/>
              </a:rPr>
              <a:t>الطلبية+ زمن توصيل الطلبية.</a:t>
            </a:r>
            <a:endParaRPr lang="fr-FR" sz="2000" b="1" dirty="0" smtClean="0">
              <a:solidFill>
                <a:srgbClr val="FF0000"/>
              </a:solidFill>
              <a:latin typeface="Times New Roman" pitchFamily="18" charset="0"/>
              <a:cs typeface="Times New Roman" pitchFamily="18" charset="0"/>
            </a:endParaRPr>
          </a:p>
          <a:p>
            <a:endParaRPr lang="fr-FR" dirty="0"/>
          </a:p>
        </p:txBody>
      </p:sp>
      <p:sp>
        <p:nvSpPr>
          <p:cNvPr id="11" name="Rectangle 10"/>
          <p:cNvSpPr/>
          <p:nvPr/>
        </p:nvSpPr>
        <p:spPr>
          <a:xfrm>
            <a:off x="152400" y="5827693"/>
            <a:ext cx="87630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تحديد الأنواع والكميات المناسبة من  مواد/ منتجات/ بضائع... التي يجب الاحتفاظ بها في المخازن، ثم متابعتها قصد تجنب أي نفاذ أو تراكم فيها.</a:t>
            </a:r>
            <a:endParaRPr lang="fr-FR" sz="2800" b="1" dirty="0">
              <a:latin typeface="Times New Roman" pitchFamily="18" charset="0"/>
              <a:cs typeface="Times New Roman" pitchFamily="18" charset="0"/>
            </a:endParaRPr>
          </a:p>
        </p:txBody>
      </p:sp>
      <p:sp>
        <p:nvSpPr>
          <p:cNvPr id="12" name="Rectangle 11"/>
          <p:cNvSpPr/>
          <p:nvPr/>
        </p:nvSpPr>
        <p:spPr>
          <a:xfrm>
            <a:off x="6429948" y="5257800"/>
            <a:ext cx="2345514"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تسيير المخزون:</a:t>
            </a:r>
            <a:endParaRPr lang="fr-FR" sz="3200" dirty="0">
              <a:solidFill>
                <a:srgbClr val="FF0000"/>
              </a:solidFill>
              <a:latin typeface="Times New Roman" pitchFamily="18" charset="0"/>
              <a:cs typeface="Times New Roman" pitchFamily="18" charset="0"/>
            </a:endParaRPr>
          </a:p>
        </p:txBody>
      </p:sp>
      <p:sp>
        <p:nvSpPr>
          <p:cNvPr id="13" name="Rectangle 12"/>
          <p:cNvSpPr/>
          <p:nvPr/>
        </p:nvSpPr>
        <p:spPr>
          <a:xfrm>
            <a:off x="6324600" y="3581400"/>
            <a:ext cx="2412840" cy="584775"/>
          </a:xfrm>
          <a:prstGeom prst="rect">
            <a:avLst/>
          </a:prstGeom>
        </p:spPr>
        <p:txBody>
          <a:bodyPr wrap="none">
            <a:spAutoFit/>
          </a:bodyPr>
          <a:lstStyle/>
          <a:p>
            <a:pPr lvl="0" algn="just" rtl="1">
              <a:buNone/>
            </a:pPr>
            <a:r>
              <a:rPr lang="ar-DZ" sz="3200" b="1" dirty="0" smtClean="0">
                <a:solidFill>
                  <a:srgbClr val="FF0000"/>
                </a:solidFill>
                <a:latin typeface="Arial" pitchFamily="34" charset="0"/>
                <a:ea typeface="Arial" pitchFamily="34" charset="0"/>
                <a:cs typeface="Arial" pitchFamily="34" charset="0"/>
              </a:rPr>
              <a:t>معالجة الطلبيات:</a:t>
            </a:r>
            <a:endParaRPr lang="fr-FR" sz="3200" b="1" dirty="0" smtClean="0">
              <a:solidFill>
                <a:srgbClr val="FF0000"/>
              </a:solidFill>
              <a:latin typeface="Arial" pitchFamily="34" charset="0"/>
              <a:ea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upload.wikimedia.org/wikipedia/commons/thumb/0/0d/Lufa_Farms_Pick_%26_Pack_Team.jpg/220px-Lufa_Farms_Pick_%26_Pack_Team.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2400" y="1828800"/>
            <a:ext cx="3886200" cy="2209800"/>
          </a:xfrm>
          <a:prstGeom prst="rect">
            <a:avLst/>
          </a:prstGeom>
          <a:noFill/>
          <a:ln>
            <a:noFill/>
          </a:ln>
        </p:spPr>
      </p:pic>
      <p:pic>
        <p:nvPicPr>
          <p:cNvPr id="1026" name="Picture 2" descr="Préparation de commandes avec Jungheinrich : Mise à disposition efficace des  articles"/>
          <p:cNvPicPr>
            <a:picLocks noChangeAspect="1" noChangeArrowheads="1"/>
          </p:cNvPicPr>
          <p:nvPr/>
        </p:nvPicPr>
        <p:blipFill>
          <a:blip r:embed="rId4"/>
          <a:srcRect/>
          <a:stretch>
            <a:fillRect/>
          </a:stretch>
        </p:blipFill>
        <p:spPr bwMode="auto">
          <a:xfrm>
            <a:off x="4572000" y="1752600"/>
            <a:ext cx="3810000" cy="2286000"/>
          </a:xfrm>
          <a:prstGeom prst="rect">
            <a:avLst/>
          </a:prstGeom>
          <a:noFill/>
        </p:spPr>
      </p:pic>
      <p:pic>
        <p:nvPicPr>
          <p:cNvPr id="6" name="Picture 2" descr="Quels processus logistiques choisir pour optimiser la préparation de ses  commandes ? - Shippingbo"/>
          <p:cNvPicPr>
            <a:picLocks noChangeAspect="1" noChangeArrowheads="1"/>
          </p:cNvPicPr>
          <p:nvPr/>
        </p:nvPicPr>
        <p:blipFill>
          <a:blip r:embed="rId5"/>
          <a:srcRect/>
          <a:stretch>
            <a:fillRect/>
          </a:stretch>
        </p:blipFill>
        <p:spPr bwMode="auto">
          <a:xfrm>
            <a:off x="152400" y="4114800"/>
            <a:ext cx="3886200" cy="2514600"/>
          </a:xfrm>
          <a:prstGeom prst="rect">
            <a:avLst/>
          </a:prstGeom>
          <a:noFill/>
        </p:spPr>
      </p:pic>
      <p:pic>
        <p:nvPicPr>
          <p:cNvPr id="1028" name="Picture 4" descr="Amazon : pas encore commandé, déjà expédié - Libération"/>
          <p:cNvPicPr>
            <a:picLocks noChangeAspect="1" noChangeArrowheads="1"/>
          </p:cNvPicPr>
          <p:nvPr/>
        </p:nvPicPr>
        <p:blipFill>
          <a:blip r:embed="rId6"/>
          <a:srcRect/>
          <a:stretch>
            <a:fillRect/>
          </a:stretch>
        </p:blipFill>
        <p:spPr bwMode="auto">
          <a:xfrm>
            <a:off x="4572000" y="4114800"/>
            <a:ext cx="3810000" cy="2533651"/>
          </a:xfrm>
          <a:prstGeom prst="rect">
            <a:avLst/>
          </a:prstGeom>
          <a:noFill/>
        </p:spPr>
      </p:pic>
      <p:sp>
        <p:nvSpPr>
          <p:cNvPr id="8" name="Rectangle 7"/>
          <p:cNvSpPr/>
          <p:nvPr/>
        </p:nvSpPr>
        <p:spPr>
          <a:xfrm>
            <a:off x="304800" y="622518"/>
            <a:ext cx="8534400" cy="1200329"/>
          </a:xfrm>
          <a:prstGeom prst="rect">
            <a:avLst/>
          </a:prstGeom>
        </p:spPr>
        <p:txBody>
          <a:bodyPr wrap="square">
            <a:spAutoFit/>
          </a:bodyPr>
          <a:lstStyle/>
          <a:p>
            <a:pPr algn="just" rtl="1"/>
            <a:r>
              <a:rPr lang="ar-DZ" sz="2400" b="1" dirty="0" smtClean="0">
                <a:latin typeface="Times New Roman" pitchFamily="18" charset="0"/>
                <a:cs typeface="Times New Roman" pitchFamily="18" charset="0"/>
              </a:rPr>
              <a:t>عمليات نقل وتحريك رفع وحمل ودفع وسحب وإنزال للمواد الأولية أو أجزاء أو منتجات تحت الصنع أو تامة الصنع، من مكان إلى آخر في نطاق المصنع، سواءً بين المخازن والوحدات الإنتاجية، أو بالعكس بين الوحدات الإنتاجية ذاتها. </a:t>
            </a:r>
            <a:endParaRPr lang="fr-FR" sz="2400" b="1" dirty="0">
              <a:latin typeface="Times New Roman" pitchFamily="18" charset="0"/>
              <a:cs typeface="Times New Roman" pitchFamily="18" charset="0"/>
            </a:endParaRPr>
          </a:p>
        </p:txBody>
      </p:sp>
      <p:sp>
        <p:nvSpPr>
          <p:cNvPr id="9" name="Rectangle 8"/>
          <p:cNvSpPr/>
          <p:nvPr/>
        </p:nvSpPr>
        <p:spPr>
          <a:xfrm>
            <a:off x="7162800" y="76200"/>
            <a:ext cx="1542410"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المناولة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68656"/>
            <a:ext cx="8686800" cy="838200"/>
          </a:xfrm>
        </p:spPr>
        <p:txBody>
          <a:bodyPr/>
          <a:lstStyle/>
          <a:p>
            <a:pPr algn="r" rtl="1"/>
            <a:r>
              <a:rPr lang="ar-DZ" b="1" dirty="0" smtClean="0">
                <a:solidFill>
                  <a:srgbClr val="FF0000"/>
                </a:solidFill>
                <a:latin typeface="Times New Roman" pitchFamily="18" charset="0"/>
                <a:cs typeface="Times New Roman" pitchFamily="18" charset="0"/>
              </a:rPr>
              <a:t>تسمية المقياس:</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lgn="just" rtl="1">
              <a:buNone/>
            </a:pPr>
            <a:r>
              <a:rPr lang="ar-DZ" sz="2800" b="1" dirty="0" smtClean="0">
                <a:solidFill>
                  <a:srgbClr val="FF0000"/>
                </a:solidFill>
                <a:latin typeface="Times New Roman" pitchFamily="18" charset="0"/>
                <a:cs typeface="Times New Roman" pitchFamily="18" charset="0"/>
              </a:rPr>
              <a:t>عدة تسميات عربية: </a:t>
            </a:r>
            <a:r>
              <a:rPr lang="ar-DZ" sz="2800" b="1" dirty="0" smtClean="0">
                <a:solidFill>
                  <a:schemeClr val="tx1"/>
                </a:solidFill>
                <a:latin typeface="Times New Roman" pitchFamily="18" charset="0"/>
                <a:cs typeface="Times New Roman" pitchFamily="18" charset="0"/>
              </a:rPr>
              <a:t>التزويد، التجهيز، التوريد، التموين، </a:t>
            </a:r>
            <a:r>
              <a:rPr lang="ar-DZ" sz="2800" b="1" dirty="0" smtClean="0">
                <a:solidFill>
                  <a:srgbClr val="FF0000"/>
                </a:solidFill>
                <a:latin typeface="Times New Roman" pitchFamily="18" charset="0"/>
                <a:cs typeface="Times New Roman" pitchFamily="18" charset="0"/>
              </a:rPr>
              <a:t>الإمداد</a:t>
            </a:r>
            <a:r>
              <a:rPr lang="ar-DZ" sz="2800" b="1" dirty="0" smtClean="0">
                <a:solidFill>
                  <a:schemeClr val="tx1"/>
                </a:solidFill>
                <a:latin typeface="Times New Roman" pitchFamily="18" charset="0"/>
                <a:cs typeface="Times New Roman" pitchFamily="18" charset="0"/>
              </a:rPr>
              <a:t>.</a:t>
            </a:r>
          </a:p>
          <a:p>
            <a:pPr algn="just" rtl="1">
              <a:buNone/>
            </a:pPr>
            <a:r>
              <a:rPr lang="ar-DZ" sz="2800" b="1" dirty="0" smtClean="0">
                <a:solidFill>
                  <a:srgbClr val="FF0000"/>
                </a:solidFill>
                <a:latin typeface="Times New Roman" pitchFamily="18" charset="0"/>
                <a:cs typeface="Times New Roman" pitchFamily="18" charset="0"/>
              </a:rPr>
              <a:t>البعض يحافظ على المصطلح الأجنبي: </a:t>
            </a:r>
            <a:r>
              <a:rPr lang="ar-DZ" sz="2800" b="1" dirty="0" smtClean="0">
                <a:solidFill>
                  <a:schemeClr val="tx1"/>
                </a:solidFill>
                <a:latin typeface="Times New Roman" pitchFamily="18" charset="0"/>
                <a:cs typeface="Times New Roman" pitchFamily="18" charset="0"/>
              </a:rPr>
              <a:t>لوجيستيك، لوجستية، </a:t>
            </a:r>
            <a:r>
              <a:rPr lang="fr-FR" sz="2800" b="1" dirty="0" smtClean="0">
                <a:solidFill>
                  <a:schemeClr val="tx1"/>
                </a:solidFill>
                <a:latin typeface="Times New Roman" pitchFamily="18" charset="0"/>
                <a:cs typeface="Times New Roman" pitchFamily="18" charset="0"/>
              </a:rPr>
              <a:t>logistic, logistique</a:t>
            </a:r>
            <a:r>
              <a:rPr lang="ar-DZ" sz="2800" b="1" dirty="0" smtClean="0">
                <a:solidFill>
                  <a:schemeClr val="tx1"/>
                </a:solidFill>
                <a:latin typeface="Times New Roman" pitchFamily="18" charset="0"/>
                <a:cs typeface="Times New Roman" pitchFamily="18" charset="0"/>
              </a:rPr>
              <a:t>.</a:t>
            </a:r>
          </a:p>
          <a:p>
            <a:pPr marL="1588" indent="-1588" algn="just" rtl="1">
              <a:buNone/>
            </a:pPr>
            <a:r>
              <a:rPr lang="ar-DZ" sz="2800" b="1" dirty="0" smtClean="0">
                <a:solidFill>
                  <a:schemeClr val="tx1"/>
                </a:solidFill>
                <a:latin typeface="Times New Roman" pitchFamily="18" charset="0"/>
                <a:cs typeface="Times New Roman" pitchFamily="18" charset="0"/>
              </a:rPr>
              <a:t>البعض يستعمل الجمع </a:t>
            </a:r>
            <a:r>
              <a:rPr lang="ar-DZ" sz="2800" b="1" dirty="0" err="1" smtClean="0">
                <a:solidFill>
                  <a:srgbClr val="FF0000"/>
                </a:solidFill>
                <a:latin typeface="Times New Roman" pitchFamily="18" charset="0"/>
                <a:cs typeface="Times New Roman" pitchFamily="18" charset="0"/>
              </a:rPr>
              <a:t>اللوجستيات</a:t>
            </a:r>
            <a:r>
              <a:rPr lang="ar-DZ" sz="2800" b="1" dirty="0" smtClean="0">
                <a:solidFill>
                  <a:srgbClr val="FF0000"/>
                </a:solidFill>
                <a:latin typeface="Times New Roman" pitchFamily="18" charset="0"/>
                <a:cs typeface="Times New Roman" pitchFamily="18" charset="0"/>
              </a:rPr>
              <a:t>، الخدمات اللوجستية، الأعمال اللوجستية </a:t>
            </a:r>
            <a:r>
              <a:rPr lang="fr-FR" sz="2800" b="1" dirty="0" err="1" smtClean="0">
                <a:solidFill>
                  <a:srgbClr val="FF0000"/>
                </a:solidFill>
                <a:latin typeface="Times New Roman" pitchFamily="18" charset="0"/>
                <a:cs typeface="Times New Roman" pitchFamily="18" charset="0"/>
              </a:rPr>
              <a:t>logistics</a:t>
            </a:r>
            <a:r>
              <a:rPr lang="ar-DZ" sz="2800" b="1" dirty="0" smtClean="0">
                <a:solidFill>
                  <a:schemeClr val="tx1"/>
                </a:solidFill>
                <a:latin typeface="Times New Roman" pitchFamily="18" charset="0"/>
                <a:cs typeface="Times New Roman" pitchFamily="18" charset="0"/>
              </a:rPr>
              <a:t>: لأنه يتضمن العديد من الأنشطة كالنقل، التخزين، تسيير المخزون، الشحن والتفريغ( المناولة)، التعبئة والتغليف، معالجة الطلبيات، تبادل المستندات والمعلومات...</a:t>
            </a:r>
          </a:p>
          <a:p>
            <a:pPr marL="1588" indent="-1588" algn="just" rtl="1">
              <a:buNone/>
            </a:pPr>
            <a:r>
              <a:rPr lang="ar-DZ" sz="2800" b="1" dirty="0" smtClean="0">
                <a:solidFill>
                  <a:schemeClr val="tx1"/>
                </a:solidFill>
                <a:latin typeface="Times New Roman" pitchFamily="18" charset="0"/>
                <a:cs typeface="Times New Roman" pitchFamily="18" charset="0"/>
              </a:rPr>
              <a:t>رغم أنه نشاط </a:t>
            </a:r>
            <a:r>
              <a:rPr lang="ar-DZ" sz="2800" b="1" dirty="0" smtClean="0">
                <a:solidFill>
                  <a:srgbClr val="FF0000"/>
                </a:solidFill>
                <a:latin typeface="Times New Roman" pitchFamily="18" charset="0"/>
                <a:cs typeface="Times New Roman" pitchFamily="18" charset="0"/>
              </a:rPr>
              <a:t>عملي</a:t>
            </a:r>
            <a:r>
              <a:rPr lang="ar-DZ" sz="2800" b="1" dirty="0" smtClean="0">
                <a:solidFill>
                  <a:schemeClr val="tx1"/>
                </a:solidFill>
                <a:latin typeface="Times New Roman" pitchFamily="18" charset="0"/>
                <a:cs typeface="Times New Roman" pitchFamily="18" charset="0"/>
              </a:rPr>
              <a:t> تنفيذي، إلا أنه </a:t>
            </a:r>
            <a:r>
              <a:rPr lang="ar-DZ" sz="2800" b="1" dirty="0" smtClean="0">
                <a:solidFill>
                  <a:srgbClr val="FF0000"/>
                </a:solidFill>
                <a:latin typeface="Times New Roman" pitchFamily="18" charset="0"/>
                <a:cs typeface="Times New Roman" pitchFamily="18" charset="0"/>
              </a:rPr>
              <a:t>يدار</a:t>
            </a:r>
            <a:r>
              <a:rPr lang="ar-DZ" sz="2800" b="1" dirty="0" smtClean="0">
                <a:solidFill>
                  <a:schemeClr val="tx1"/>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يخطط ويراقب</a:t>
            </a:r>
            <a:r>
              <a:rPr lang="ar-DZ" sz="2800" b="1" dirty="0" smtClean="0">
                <a:solidFill>
                  <a:schemeClr val="tx1"/>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إدارة </a:t>
            </a:r>
            <a:r>
              <a:rPr lang="ar-DZ" sz="2800" b="1" dirty="0" err="1" smtClean="0">
                <a:solidFill>
                  <a:srgbClr val="FF0000"/>
                </a:solidFill>
                <a:latin typeface="Times New Roman" pitchFamily="18" charset="0"/>
                <a:cs typeface="Times New Roman" pitchFamily="18" charset="0"/>
              </a:rPr>
              <a:t>اللوجستيات</a:t>
            </a:r>
            <a:r>
              <a:rPr lang="ar-DZ" sz="2800" b="1" dirty="0" smtClean="0">
                <a:solidFill>
                  <a:srgbClr val="FF0000"/>
                </a:solidFill>
                <a:latin typeface="Times New Roman" pitchFamily="18" charset="0"/>
                <a:cs typeface="Times New Roman" pitchFamily="18" charset="0"/>
              </a:rPr>
              <a:t>، الإدارة اللوجستية.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a:t>
            </a:r>
            <a:r>
              <a:rPr lang="ar-DZ" b="1" i="1" dirty="0" err="1" smtClean="0">
                <a:solidFill>
                  <a:schemeClr val="tx1"/>
                </a:solidFill>
                <a:latin typeface="Times New Roman" pitchFamily="18" charset="0"/>
                <a:cs typeface="Times New Roman" pitchFamily="18" charset="0"/>
              </a:rPr>
              <a:t>خيضــر</a:t>
            </a:r>
            <a:r>
              <a:rPr lang="ar-DZ" b="1" i="1" dirty="0" smtClean="0">
                <a:solidFill>
                  <a:schemeClr val="tx1"/>
                </a:solidFill>
                <a:latin typeface="Times New Roman" pitchFamily="18" charset="0"/>
                <a:cs typeface="Times New Roman" pitchFamily="18" charset="0"/>
              </a:rPr>
              <a:t>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التجــارية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2021/2019</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02:</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(تابع)</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Autofit/>
          </a:bodyPr>
          <a:lstStyle/>
          <a:p>
            <a:pPr algn="r" rtl="1"/>
            <a:r>
              <a:rPr lang="ar-DZ" sz="4000" b="1" dirty="0" smtClean="0">
                <a:solidFill>
                  <a:srgbClr val="FF0000"/>
                </a:solidFill>
                <a:latin typeface="Times New Roman" pitchFamily="18" charset="0"/>
                <a:cs typeface="Times New Roman" pitchFamily="18" charset="0"/>
              </a:rPr>
              <a:t>11. مراحل تطور الإمداد في المؤسسات:</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54163"/>
            <a:ext cx="8686800" cy="655638"/>
          </a:xfrm>
        </p:spPr>
        <p:txBody>
          <a:bodyPr>
            <a:normAutofit/>
          </a:bodyPr>
          <a:lstStyle/>
          <a:p>
            <a:pPr marL="0" indent="0" algn="just" rtl="1">
              <a:buNone/>
            </a:pPr>
            <a:r>
              <a:rPr lang="ar-DZ" sz="2800" b="1" dirty="0" smtClean="0">
                <a:solidFill>
                  <a:srgbClr val="FF0000"/>
                </a:solidFill>
                <a:latin typeface="Times New Roman" pitchFamily="18" charset="0"/>
                <a:cs typeface="Times New Roman" pitchFamily="18" charset="0"/>
              </a:rPr>
              <a:t>أ. مرحلة الإمداد المنفصل( قبل 1975 ) </a:t>
            </a:r>
            <a:r>
              <a:rPr lang="en-US" sz="2800" b="1" dirty="0" smtClean="0">
                <a:solidFill>
                  <a:srgbClr val="FF0000"/>
                </a:solidFill>
                <a:latin typeface="Times New Roman" pitchFamily="18" charset="0"/>
                <a:cs typeface="Times New Roman" pitchFamily="18" charset="0"/>
              </a:rPr>
              <a:t>Logistique séparé</a:t>
            </a:r>
            <a:r>
              <a:rPr lang="fr-FR" sz="2800" b="1" dirty="0" smtClean="0">
                <a:solidFill>
                  <a:srgbClr val="FF0000"/>
                </a:solidFill>
                <a:latin typeface="Times New Roman" pitchFamily="18" charset="0"/>
                <a:cs typeface="Times New Roman" pitchFamily="18" charset="0"/>
              </a:rPr>
              <a:t>e</a:t>
            </a:r>
            <a:r>
              <a:rPr lang="ar-DZ" sz="2800" b="1" dirty="0" smtClean="0">
                <a:solidFill>
                  <a:srgbClr val="FF0000"/>
                </a:solidFill>
                <a:latin typeface="Times New Roman" pitchFamily="18" charset="0"/>
                <a:cs typeface="Times New Roman" pitchFamily="18" charset="0"/>
              </a:rPr>
              <a:t>:</a:t>
            </a:r>
            <a:endParaRPr lang="fr-FR" sz="2800" b="1" dirty="0" smtClean="0">
              <a:solidFill>
                <a:srgbClr val="FF0000"/>
              </a:solidFill>
              <a:latin typeface="Times New Roman" pitchFamily="18" charset="0"/>
              <a:cs typeface="Times New Roman" pitchFamily="18" charset="0"/>
            </a:endParaRPr>
          </a:p>
        </p:txBody>
      </p:sp>
      <p:sp>
        <p:nvSpPr>
          <p:cNvPr id="4" name="Rectangle 3"/>
          <p:cNvSpPr/>
          <p:nvPr/>
        </p:nvSpPr>
        <p:spPr>
          <a:xfrm>
            <a:off x="381000" y="3505200"/>
            <a:ext cx="85344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التنسـيق بـين أنشـطة نقـل، وتخـزين المنتجات، والرقابة على قنوات التوزيع للوفاء بطلبـات العمـلاء.</a:t>
            </a:r>
            <a:endParaRPr lang="fr-FR" sz="2800" dirty="0" smtClean="0"/>
          </a:p>
        </p:txBody>
      </p:sp>
      <p:sp>
        <p:nvSpPr>
          <p:cNvPr id="5" name="Rectangle 4"/>
          <p:cNvSpPr/>
          <p:nvPr/>
        </p:nvSpPr>
        <p:spPr>
          <a:xfrm>
            <a:off x="304800" y="4800600"/>
            <a:ext cx="8458200" cy="954107"/>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أنشطة الإمداد مشتتة بـين وظـائف المؤسسـة</a:t>
            </a:r>
            <a:r>
              <a:rPr lang="ar-DZ" sz="2800" b="1" dirty="0" smtClean="0">
                <a:latin typeface="Times New Roman" pitchFamily="18" charset="0"/>
                <a:cs typeface="Times New Roman" pitchFamily="18" charset="0"/>
              </a:rPr>
              <a:t>، خاصـة فـي إدارة التوزيـع المـادي وإدارة المواد(التموين)، مع غياب التنسيق والتكامل بينهما.</a:t>
            </a:r>
            <a:endParaRPr lang="fr-FR" sz="2800" dirty="0"/>
          </a:p>
        </p:txBody>
      </p:sp>
      <p:sp>
        <p:nvSpPr>
          <p:cNvPr id="6" name="Rectangle 5"/>
          <p:cNvSpPr/>
          <p:nvPr/>
        </p:nvSpPr>
        <p:spPr>
          <a:xfrm>
            <a:off x="3733800" y="2438400"/>
            <a:ext cx="5096267" cy="523220"/>
          </a:xfrm>
          <a:prstGeom prst="rect">
            <a:avLst/>
          </a:prstGeom>
        </p:spPr>
        <p:txBody>
          <a:bodyPr wrap="none">
            <a:spAutoFit/>
          </a:bodyPr>
          <a:lstStyle/>
          <a:p>
            <a:pPr algn="just" rtl="1"/>
            <a:r>
              <a:rPr lang="ar-SA" sz="2800" b="1" dirty="0" err="1" smtClean="0">
                <a:latin typeface="Times New Roman" pitchFamily="18" charset="0"/>
                <a:cs typeface="Times New Roman" pitchFamily="18" charset="0"/>
              </a:rPr>
              <a:t>ظه</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ر</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لإمداد كأحد مكونات التوزيع</a:t>
            </a:r>
            <a:r>
              <a:rPr lang="ar-DZ" sz="2800" b="1" dirty="0" smtClean="0">
                <a:latin typeface="Times New Roman" pitchFamily="18" charset="0"/>
                <a:cs typeface="Times New Roman" pitchFamily="18" charset="0"/>
              </a:rPr>
              <a:t> المادي</a:t>
            </a:r>
            <a:r>
              <a:rPr lang="fr-FR" sz="2800" b="1" dirty="0" smtClean="0">
                <a:latin typeface="Times New Roman" pitchFamily="18" charset="0"/>
                <a:cs typeface="Times New Roman"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81200"/>
            <a:ext cx="8686800" cy="1112838"/>
          </a:xfrm>
        </p:spPr>
        <p:txBody>
          <a:bodyPr>
            <a:normAutofit/>
          </a:bodyPr>
          <a:lstStyle/>
          <a:p>
            <a:pPr marL="1588" indent="-1588" algn="just" rtl="1">
              <a:buNone/>
            </a:pPr>
            <a:r>
              <a:rPr lang="ar-SA" sz="2800" b="1" dirty="0" smtClean="0">
                <a:solidFill>
                  <a:schemeClr val="tx1"/>
                </a:solidFill>
                <a:latin typeface="Times New Roman" pitchFamily="18" charset="0"/>
                <a:cs typeface="Times New Roman" pitchFamily="18" charset="0"/>
              </a:rPr>
              <a:t>الهدف</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تحقيق الترابط والتكامل بين أنشطة التوزيع المادي وأنشطة إدارة المواد</a:t>
            </a:r>
            <a:r>
              <a:rPr lang="ar-DZ" sz="2800" b="1" dirty="0" smtClean="0">
                <a:solidFill>
                  <a:schemeClr val="tx1"/>
                </a:solidFill>
                <a:latin typeface="Times New Roman" pitchFamily="18" charset="0"/>
                <a:cs typeface="Times New Roman" pitchFamily="18" charset="0"/>
              </a:rPr>
              <a:t>، بما </a:t>
            </a:r>
            <a:r>
              <a:rPr lang="ar-DZ" sz="2800" b="1" dirty="0" err="1" smtClean="0">
                <a:solidFill>
                  <a:schemeClr val="tx1"/>
                </a:solidFill>
                <a:latin typeface="Times New Roman" pitchFamily="18" charset="0"/>
                <a:cs typeface="Times New Roman" pitchFamily="18" charset="0"/>
              </a:rPr>
              <a:t>ي</a:t>
            </a:r>
            <a:r>
              <a:rPr lang="ar-SA" sz="2800" b="1" dirty="0" smtClean="0">
                <a:solidFill>
                  <a:schemeClr val="tx1"/>
                </a:solidFill>
                <a:latin typeface="Times New Roman" pitchFamily="18" charset="0"/>
                <a:cs typeface="Times New Roman" pitchFamily="18" charset="0"/>
              </a:rPr>
              <a:t>ساعد كل في مجاله على تلبية احتياجات التشغيل</a:t>
            </a:r>
            <a:r>
              <a:rPr lang="ar-DZ" sz="2800" b="1" dirty="0" smtClean="0">
                <a:solidFill>
                  <a:schemeClr val="tx1"/>
                </a:solidFill>
                <a:latin typeface="Times New Roman" pitchFamily="18" charset="0"/>
                <a:cs typeface="Times New Roman" pitchFamily="18" charset="0"/>
              </a:rPr>
              <a:t>.</a:t>
            </a:r>
          </a:p>
        </p:txBody>
      </p:sp>
      <p:sp>
        <p:nvSpPr>
          <p:cNvPr id="4" name="Rectangle 3"/>
          <p:cNvSpPr/>
          <p:nvPr/>
        </p:nvSpPr>
        <p:spPr>
          <a:xfrm>
            <a:off x="3048000" y="1143000"/>
            <a:ext cx="5878532"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مرحلة الإمداد المتكامل(1975- 1995):</a:t>
            </a:r>
            <a:endParaRPr lang="fr-FR" sz="3200" b="1" dirty="0">
              <a:solidFill>
                <a:srgbClr val="FF0000"/>
              </a:solidFill>
            </a:endParaRPr>
          </a:p>
        </p:txBody>
      </p:sp>
      <p:sp>
        <p:nvSpPr>
          <p:cNvPr id="5" name="Rectangle 4"/>
          <p:cNvSpPr/>
          <p:nvPr/>
        </p:nvSpPr>
        <p:spPr>
          <a:xfrm>
            <a:off x="228600" y="5715000"/>
            <a:ext cx="86106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الزيادة في التخصص في أنشطة </a:t>
            </a:r>
            <a:r>
              <a:rPr lang="ar-DZ" sz="2800" b="1" dirty="0" smtClean="0">
                <a:latin typeface="Times New Roman" pitchFamily="18" charset="0"/>
                <a:cs typeface="Times New Roman" pitchFamily="18" charset="0"/>
              </a:rPr>
              <a:t>الإمداد </a:t>
            </a:r>
            <a:r>
              <a:rPr lang="ar-SA" sz="2800" b="1" dirty="0" smtClean="0">
                <a:latin typeface="Times New Roman" pitchFamily="18" charset="0"/>
                <a:cs typeface="Times New Roman" pitchFamily="18" charset="0"/>
              </a:rPr>
              <a:t>المختلفة</a:t>
            </a:r>
            <a:r>
              <a:rPr lang="ar-DZ" sz="2800" b="1" dirty="0" smtClean="0">
                <a:latin typeface="Times New Roman" pitchFamily="18" charset="0"/>
                <a:cs typeface="Times New Roman" pitchFamily="18" charset="0"/>
              </a:rPr>
              <a:t>(</a:t>
            </a:r>
            <a:r>
              <a:rPr lang="ar-DZ" sz="2800" b="1" dirty="0" err="1" smtClean="0">
                <a:latin typeface="Times New Roman" pitchFamily="18" charset="0"/>
                <a:cs typeface="Times New Roman" pitchFamily="18" charset="0"/>
              </a:rPr>
              <a:t>أخرجة</a:t>
            </a:r>
            <a:r>
              <a:rPr lang="ar-DZ" sz="2800" b="1" dirty="0" smtClean="0">
                <a:latin typeface="Times New Roman" pitchFamily="18" charset="0"/>
                <a:cs typeface="Times New Roman" pitchFamily="18" charset="0"/>
              </a:rPr>
              <a:t>): مقدمي الخدمات اللوجستية.</a:t>
            </a:r>
          </a:p>
        </p:txBody>
      </p:sp>
      <p:sp>
        <p:nvSpPr>
          <p:cNvPr id="6" name="Rectangle 5"/>
          <p:cNvSpPr/>
          <p:nvPr/>
        </p:nvSpPr>
        <p:spPr>
          <a:xfrm>
            <a:off x="304800" y="4495800"/>
            <a:ext cx="85344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الاتجاه </a:t>
            </a:r>
            <a:r>
              <a:rPr lang="ar-DZ" sz="2800" b="1" dirty="0" smtClean="0">
                <a:latin typeface="Times New Roman" pitchFamily="18" charset="0"/>
                <a:cs typeface="Times New Roman" pitchFamily="18" charset="0"/>
              </a:rPr>
              <a:t>نحو </a:t>
            </a:r>
            <a:r>
              <a:rPr lang="ar-SA" sz="2800" b="1" dirty="0" smtClean="0">
                <a:latin typeface="Times New Roman" pitchFamily="18" charset="0"/>
                <a:cs typeface="Times New Roman" pitchFamily="18" charset="0"/>
              </a:rPr>
              <a:t>التخطيط </a:t>
            </a:r>
            <a:r>
              <a:rPr lang="ar-DZ" sz="2800" b="1" dirty="0" smtClean="0">
                <a:latin typeface="Times New Roman" pitchFamily="18" charset="0"/>
                <a:cs typeface="Times New Roman" pitchFamily="18" charset="0"/>
              </a:rPr>
              <a:t>ط </a:t>
            </a:r>
            <a:r>
              <a:rPr lang="ar-DZ" sz="2800" b="1" dirty="0" err="1" smtClean="0">
                <a:latin typeface="Times New Roman" pitchFamily="18" charset="0"/>
                <a:cs typeface="Times New Roman" pitchFamily="18" charset="0"/>
              </a:rPr>
              <a:t>م</a:t>
            </a:r>
            <a:r>
              <a:rPr lang="ar-DZ"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الاستعانة </a:t>
            </a:r>
            <a:r>
              <a:rPr lang="ar-DZ" sz="2800" b="1" dirty="0" smtClean="0">
                <a:latin typeface="Times New Roman" pitchFamily="18" charset="0"/>
                <a:cs typeface="Times New Roman" pitchFamily="18" charset="0"/>
              </a:rPr>
              <a:t>بالحوسبة والبرمجيات، </a:t>
            </a:r>
            <a:r>
              <a:rPr lang="ar-SA" sz="2800" b="1" dirty="0" smtClean="0">
                <a:latin typeface="Times New Roman" pitchFamily="18" charset="0"/>
                <a:cs typeface="Times New Roman" pitchFamily="18" charset="0"/>
              </a:rPr>
              <a:t>ما أدى إلى خفض تكلفة أنشطة </a:t>
            </a:r>
            <a:r>
              <a:rPr lang="ar-DZ" sz="2800" b="1" dirty="0" smtClean="0">
                <a:latin typeface="Times New Roman" pitchFamily="18" charset="0"/>
                <a:cs typeface="Times New Roman" pitchFamily="18" charset="0"/>
              </a:rPr>
              <a:t>الإمداد</a:t>
            </a:r>
            <a:r>
              <a:rPr lang="fr-FR" sz="2800" b="1" dirty="0" smtClean="0">
                <a:latin typeface="Times New Roman" pitchFamily="18" charset="0"/>
                <a:cs typeface="Times New Roman" pitchFamily="18" charset="0"/>
              </a:rPr>
              <a:t>.</a:t>
            </a:r>
            <a:endParaRPr lang="fr-FR" sz="2800" dirty="0"/>
          </a:p>
        </p:txBody>
      </p:sp>
      <p:sp>
        <p:nvSpPr>
          <p:cNvPr id="7" name="Rectangle 6"/>
          <p:cNvSpPr/>
          <p:nvPr/>
        </p:nvSpPr>
        <p:spPr>
          <a:xfrm>
            <a:off x="304800" y="3124200"/>
            <a:ext cx="8534400" cy="954107"/>
          </a:xfrm>
          <a:prstGeom prst="rect">
            <a:avLst/>
          </a:prstGeom>
        </p:spPr>
        <p:txBody>
          <a:bodyPr wrap="square">
            <a:spAutoFit/>
          </a:bodyPr>
          <a:lstStyle/>
          <a:p>
            <a:pPr marL="1588" indent="-1588" algn="just" rtl="1">
              <a:buNone/>
            </a:pPr>
            <a:r>
              <a:rPr lang="ar-SA" sz="2800" b="1" dirty="0" smtClean="0">
                <a:latin typeface="Times New Roman" pitchFamily="18" charset="0"/>
                <a:cs typeface="Times New Roman" pitchFamily="18" charset="0"/>
              </a:rPr>
              <a:t>تجميع الأفراد والأنشطة الخاصة بالإمداد في مكان تنظيمي واحد، من أجل ممارسة تلك الأنشطة بشكل أكثر كفاءة</a:t>
            </a:r>
            <a:r>
              <a:rPr lang="ar-DZ"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33601"/>
            <a:ext cx="8686800" cy="1066800"/>
          </a:xfrm>
        </p:spPr>
        <p:txBody>
          <a:bodyPr>
            <a:normAutofit/>
          </a:bodyPr>
          <a:lstStyle/>
          <a:p>
            <a:pPr marL="1588" indent="-1588" algn="just" rtl="1">
              <a:buNone/>
            </a:pPr>
            <a:r>
              <a:rPr lang="ar-SA" sz="2800" b="1" dirty="0" smtClean="0">
                <a:solidFill>
                  <a:schemeClr val="tx1"/>
                </a:solidFill>
                <a:latin typeface="Times New Roman" pitchFamily="18" charset="0"/>
                <a:cs typeface="Times New Roman" pitchFamily="18" charset="0"/>
              </a:rPr>
              <a:t>تعاون قوي </a:t>
            </a:r>
            <a:r>
              <a:rPr lang="ar-DZ" sz="2800" b="1" dirty="0" smtClean="0">
                <a:solidFill>
                  <a:schemeClr val="tx1"/>
                </a:solidFill>
                <a:latin typeface="Times New Roman" pitchFamily="18" charset="0"/>
                <a:cs typeface="Times New Roman" pitchFamily="18" charset="0"/>
              </a:rPr>
              <a:t>مبني على الثقة </a:t>
            </a:r>
            <a:r>
              <a:rPr lang="ar-SA" sz="2800" b="1" dirty="0" smtClean="0">
                <a:solidFill>
                  <a:schemeClr val="tx1"/>
                </a:solidFill>
                <a:latin typeface="Times New Roman" pitchFamily="18" charset="0"/>
                <a:cs typeface="Times New Roman" pitchFamily="18" charset="0"/>
              </a:rPr>
              <a:t>بين </a:t>
            </a:r>
            <a:r>
              <a:rPr lang="ar-DZ" sz="2800" b="1" dirty="0" smtClean="0">
                <a:solidFill>
                  <a:schemeClr val="tx1"/>
                </a:solidFill>
                <a:latin typeface="Times New Roman" pitchFamily="18" charset="0"/>
                <a:cs typeface="Times New Roman" pitchFamily="18" charset="0"/>
              </a:rPr>
              <a:t>المؤسسة، </a:t>
            </a:r>
            <a:r>
              <a:rPr lang="ar-SA" sz="2800" b="1" dirty="0" smtClean="0">
                <a:solidFill>
                  <a:schemeClr val="tx1"/>
                </a:solidFill>
                <a:latin typeface="Times New Roman" pitchFamily="18" charset="0"/>
                <a:cs typeface="Times New Roman" pitchFamily="18" charset="0"/>
              </a:rPr>
              <a:t>الموردين وموردي الموردين</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الموزعين</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تجارة الجملة والتجزئة (</a:t>
            </a:r>
            <a:r>
              <a:rPr lang="ar-SA" sz="2800" b="1" dirty="0" smtClean="0">
                <a:solidFill>
                  <a:schemeClr val="tx1"/>
                </a:solidFill>
                <a:latin typeface="Times New Roman" pitchFamily="18" charset="0"/>
                <a:cs typeface="Times New Roman" pitchFamily="18" charset="0"/>
              </a:rPr>
              <a:t>سلاسل التوريد</a:t>
            </a:r>
            <a:r>
              <a:rPr lang="ar-DZ" sz="2800" b="1" dirty="0" smtClean="0">
                <a:solidFill>
                  <a:schemeClr val="tx1"/>
                </a:solidFill>
                <a:latin typeface="Times New Roman" pitchFamily="18" charset="0"/>
                <a:cs typeface="Times New Roman" pitchFamily="18" charset="0"/>
              </a:rPr>
              <a:t>).</a:t>
            </a:r>
          </a:p>
          <a:p>
            <a:pPr algn="just" rtl="1">
              <a:buNone/>
            </a:pPr>
            <a:endParaRPr lang="fr-FR" sz="2800" dirty="0"/>
          </a:p>
        </p:txBody>
      </p:sp>
      <p:sp>
        <p:nvSpPr>
          <p:cNvPr id="4" name="Rectangle 3"/>
          <p:cNvSpPr/>
          <p:nvPr/>
        </p:nvSpPr>
        <p:spPr>
          <a:xfrm>
            <a:off x="457788" y="1295400"/>
            <a:ext cx="8263801" cy="584775"/>
          </a:xfrm>
          <a:prstGeom prst="rect">
            <a:avLst/>
          </a:prstGeom>
        </p:spPr>
        <p:txBody>
          <a:bodyPr wrap="none">
            <a:spAutoFit/>
          </a:bodyPr>
          <a:lstStyle/>
          <a:p>
            <a:pPr algn="r" rtl="1"/>
            <a:r>
              <a:rPr lang="ar-SA" sz="3200" b="1" dirty="0" smtClean="0">
                <a:solidFill>
                  <a:srgbClr val="FF0000"/>
                </a:solidFill>
                <a:latin typeface="Times New Roman" pitchFamily="18" charset="0"/>
                <a:cs typeface="Times New Roman" pitchFamily="18" charset="0"/>
              </a:rPr>
              <a:t>ج. مرحلة الإمداد المشترك(1995- الآن)</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Logistique</a:t>
            </a:r>
            <a:r>
              <a:rPr lang="fr-FR"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coopérée</a:t>
            </a:r>
            <a:endParaRPr lang="fr-FR" sz="3200" dirty="0">
              <a:solidFill>
                <a:srgbClr val="FF0000"/>
              </a:solidFill>
              <a:latin typeface="Times New Roman" pitchFamily="18" charset="0"/>
              <a:cs typeface="Times New Roman" pitchFamily="18" charset="0"/>
            </a:endParaRPr>
          </a:p>
        </p:txBody>
      </p:sp>
      <p:sp>
        <p:nvSpPr>
          <p:cNvPr id="6" name="Espace réservé du contenu 2"/>
          <p:cNvSpPr txBox="1">
            <a:spLocks/>
          </p:cNvSpPr>
          <p:nvPr/>
        </p:nvSpPr>
        <p:spPr>
          <a:xfrm>
            <a:off x="228600" y="3352800"/>
            <a:ext cx="8686800" cy="1066800"/>
          </a:xfrm>
          <a:prstGeom prst="rect">
            <a:avLst/>
          </a:prstGeom>
        </p:spPr>
        <p:txBody>
          <a:bodyPr vert="horz">
            <a:norm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جميع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أجزاء سلاسل الإمداد يربطها تعاون قوي جدا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التحالف بينها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Rectangle 6"/>
          <p:cNvSpPr/>
          <p:nvPr/>
        </p:nvSpPr>
        <p:spPr>
          <a:xfrm>
            <a:off x="381000" y="4648200"/>
            <a:ext cx="8437437"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الاستعانة</a:t>
            </a:r>
            <a:r>
              <a:rPr lang="ar-DZ" sz="2800" b="1" dirty="0" smtClean="0">
                <a:latin typeface="Times New Roman" pitchFamily="18" charset="0"/>
                <a:cs typeface="Times New Roman" pitchFamily="18" charset="0"/>
              </a:rPr>
              <a:t> بتكنولوجيا المعلومات والاتصالات لتحقيق الربط والتعاون بين أطراف سلاسل التوريد</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a:t>
            </a:r>
            <a:endParaRPr lang="fr-F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76200" y="1143000"/>
            <a:ext cx="9068002" cy="5334000"/>
            <a:chOff x="0" y="1800"/>
            <a:chExt cx="11216" cy="6810"/>
          </a:xfrm>
        </p:grpSpPr>
        <p:grpSp>
          <p:nvGrpSpPr>
            <p:cNvPr id="1027" name="Group 3"/>
            <p:cNvGrpSpPr>
              <a:grpSpLocks/>
            </p:cNvGrpSpPr>
            <p:nvPr/>
          </p:nvGrpSpPr>
          <p:grpSpPr bwMode="auto">
            <a:xfrm>
              <a:off x="0" y="4260"/>
              <a:ext cx="11070" cy="1995"/>
              <a:chOff x="0" y="4140"/>
              <a:chExt cx="11070" cy="1995"/>
            </a:xfrm>
          </p:grpSpPr>
          <p:sp>
            <p:nvSpPr>
              <p:cNvPr id="1028" name="Text Box 4"/>
              <p:cNvSpPr txBox="1">
                <a:spLocks noChangeArrowheads="1"/>
              </p:cNvSpPr>
              <p:nvPr/>
            </p:nvSpPr>
            <p:spPr bwMode="auto">
              <a:xfrm>
                <a:off x="6120" y="4860"/>
                <a:ext cx="4950"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إمداد متكامل</a:t>
                </a:r>
                <a:r>
                  <a:rPr kumimoji="0" lang="ar-DZ" b="1" i="0" u="none" strike="noStrike" cap="none" normalizeH="0" baseline="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تنسيق إدارة المواد والتوزيع المادي</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020" y="4140"/>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لوجستيات داخلية: إدارة مواد</a:t>
                </a:r>
                <a:r>
                  <a:rPr kumimoji="0" lang="ar-DZ" b="1" i="0" u="none" strike="noStrike" cap="none" normalizeH="0" baseline="0" smtClean="0">
                    <a:ln>
                      <a:noFill/>
                    </a:ln>
                    <a:solidFill>
                      <a:srgbClr val="000000"/>
                    </a:solidFill>
                    <a:effectLst/>
                    <a:latin typeface="Times New Roman" pitchFamily="18" charset="0"/>
                    <a:ea typeface="Arial" pitchFamily="34" charset="0"/>
                    <a:cs typeface="Arial" pitchFamily="34" charset="0"/>
                  </a:rPr>
                  <a:t>(</a:t>
                </a: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شراء، نقل، تخزين</a:t>
                </a:r>
                <a:r>
                  <a:rPr kumimoji="0" lang="ar-DZ" b="1" i="0" u="none" strike="noStrike" cap="none" normalizeH="0" baseline="0" smtClean="0">
                    <a:ln>
                      <a:noFill/>
                    </a:ln>
                    <a:solidFill>
                      <a:srgbClr val="000000"/>
                    </a:solidFill>
                    <a:effectLst/>
                    <a:latin typeface="Times New Roman" pitchFamily="18" charset="0"/>
                    <a:ea typeface="Arial" pitchFamily="34" charset="0"/>
                    <a:cs typeface="Arial" pitchFamily="34" charset="0"/>
                  </a:rPr>
                  <a:t>)</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020" y="4860"/>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مناولة داخلية</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حركة مواد وقطع داخل المؤسسة</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1020" y="5565"/>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لوجستيات</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خارجية: إدارة التوزيع المادي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H="1" flipV="1">
                <a:off x="5880" y="4470"/>
                <a:ext cx="240" cy="645"/>
              </a:xfrm>
              <a:prstGeom prst="straightConnector1">
                <a:avLst/>
              </a:prstGeom>
              <a:noFill/>
              <a:ln w="25400">
                <a:solidFill>
                  <a:srgbClr val="000000"/>
                </a:solidFill>
                <a:round/>
                <a:headEnd/>
                <a:tailEnd type="triangle" w="med" len="med"/>
              </a:ln>
            </p:spPr>
          </p:cxnSp>
          <p:cxnSp>
            <p:nvCxnSpPr>
              <p:cNvPr id="1033" name="AutoShape 9"/>
              <p:cNvCxnSpPr>
                <a:cxnSpLocks noChangeShapeType="1"/>
              </p:cNvCxnSpPr>
              <p:nvPr/>
            </p:nvCxnSpPr>
            <p:spPr bwMode="auto">
              <a:xfrm flipH="1">
                <a:off x="5880" y="5115"/>
                <a:ext cx="240" cy="720"/>
              </a:xfrm>
              <a:prstGeom prst="straightConnector1">
                <a:avLst/>
              </a:prstGeom>
              <a:noFill/>
              <a:ln w="25400">
                <a:solidFill>
                  <a:srgbClr val="000000"/>
                </a:solidFill>
                <a:round/>
                <a:headEnd/>
                <a:tailEnd type="triangle" w="med" len="med"/>
              </a:ln>
            </p:spPr>
          </p:cxnSp>
          <p:cxnSp>
            <p:nvCxnSpPr>
              <p:cNvPr id="1034" name="AutoShape 10"/>
              <p:cNvCxnSpPr>
                <a:cxnSpLocks noChangeShapeType="1"/>
              </p:cNvCxnSpPr>
              <p:nvPr/>
            </p:nvCxnSpPr>
            <p:spPr bwMode="auto">
              <a:xfrm flipH="1">
                <a:off x="5880" y="5115"/>
                <a:ext cx="240" cy="0"/>
              </a:xfrm>
              <a:prstGeom prst="straightConnector1">
                <a:avLst/>
              </a:prstGeom>
              <a:noFill/>
              <a:ln w="25400">
                <a:solidFill>
                  <a:srgbClr val="000000"/>
                </a:solidFill>
                <a:round/>
                <a:headEnd/>
                <a:tailEnd type="triangle" w="med" len="med"/>
              </a:ln>
            </p:spPr>
          </p:cxnSp>
          <p:sp>
            <p:nvSpPr>
              <p:cNvPr id="1035" name="Text Box 11"/>
              <p:cNvSpPr txBox="1">
                <a:spLocks noChangeArrowheads="1"/>
              </p:cNvSpPr>
              <p:nvPr/>
            </p:nvSpPr>
            <p:spPr bwMode="auto">
              <a:xfrm>
                <a:off x="0" y="4380"/>
                <a:ext cx="600" cy="1560"/>
              </a:xfrm>
              <a:prstGeom prst="rect">
                <a:avLst/>
              </a:prstGeom>
              <a:solidFill>
                <a:srgbClr val="FFFFFF"/>
              </a:solidFill>
              <a:ln w="25400">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تنسيق وتكامل</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p:cNvSpPr>
              <p:nvPr/>
            </p:nvSpPr>
            <p:spPr bwMode="auto">
              <a:xfrm>
                <a:off x="600" y="4470"/>
                <a:ext cx="420" cy="1365"/>
              </a:xfrm>
              <a:prstGeom prst="leftBrace">
                <a:avLst>
                  <a:gd name="adj1" fmla="val 27083"/>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p>
            </p:txBody>
          </p:sp>
        </p:grpSp>
        <p:grpSp>
          <p:nvGrpSpPr>
            <p:cNvPr id="1037" name="Group 13"/>
            <p:cNvGrpSpPr>
              <a:grpSpLocks/>
            </p:cNvGrpSpPr>
            <p:nvPr/>
          </p:nvGrpSpPr>
          <p:grpSpPr bwMode="auto">
            <a:xfrm>
              <a:off x="1170" y="1800"/>
              <a:ext cx="9900" cy="2100"/>
              <a:chOff x="1170" y="1800"/>
              <a:chExt cx="9900" cy="2100"/>
            </a:xfrm>
          </p:grpSpPr>
          <p:sp>
            <p:nvSpPr>
              <p:cNvPr id="1038" name="Text Box 14"/>
              <p:cNvSpPr txBox="1">
                <a:spLocks noChangeArrowheads="1"/>
              </p:cNvSpPr>
              <p:nvPr/>
            </p:nvSpPr>
            <p:spPr bwMode="auto">
              <a:xfrm>
                <a:off x="7605" y="2670"/>
                <a:ext cx="3465"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إمداد منفصل: تشتت أنشطة الإمداد</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170" y="3330"/>
                <a:ext cx="456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إدارة المواد: شراء، نقل، تخزين  مواد ولوازم</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1170" y="1800"/>
                <a:ext cx="456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إدار</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التوزيع المادي</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بيع، نقل وتخزين منتجات</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2700" y="2610"/>
                <a:ext cx="2490" cy="48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smtClean="0">
                    <a:ln>
                      <a:noFill/>
                    </a:ln>
                    <a:solidFill>
                      <a:schemeClr val="tx1"/>
                    </a:solidFill>
                    <a:effectLst/>
                    <a:latin typeface="Arial" pitchFamily="34" charset="0"/>
                    <a:ea typeface="Arial" pitchFamily="34" charset="0"/>
                    <a:cs typeface="Arial" pitchFamily="34" charset="0"/>
                  </a:rPr>
                  <a:t>غياب التنسيق والتكامل</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p:cNvCxnSpPr>
              <p:nvPr/>
            </p:nvCxnSpPr>
            <p:spPr bwMode="auto">
              <a:xfrm flipH="1" flipV="1">
                <a:off x="5730" y="2115"/>
                <a:ext cx="1875" cy="825"/>
              </a:xfrm>
              <a:prstGeom prst="straightConnector1">
                <a:avLst/>
              </a:prstGeom>
              <a:noFill/>
              <a:ln w="25400">
                <a:solidFill>
                  <a:srgbClr val="000000"/>
                </a:solidFill>
                <a:round/>
                <a:headEnd/>
                <a:tailEnd type="triangle" w="med" len="med"/>
              </a:ln>
            </p:spPr>
          </p:cxnSp>
          <p:cxnSp>
            <p:nvCxnSpPr>
              <p:cNvPr id="1043" name="AutoShape 19"/>
              <p:cNvCxnSpPr>
                <a:cxnSpLocks noChangeShapeType="1"/>
              </p:cNvCxnSpPr>
              <p:nvPr/>
            </p:nvCxnSpPr>
            <p:spPr bwMode="auto">
              <a:xfrm flipH="1">
                <a:off x="5730" y="2940"/>
                <a:ext cx="1875" cy="660"/>
              </a:xfrm>
              <a:prstGeom prst="straightConnector1">
                <a:avLst/>
              </a:prstGeom>
              <a:noFill/>
              <a:ln w="25400">
                <a:solidFill>
                  <a:srgbClr val="000000"/>
                </a:solidFill>
                <a:round/>
                <a:headEnd/>
                <a:tailEnd type="triangle" w="med" len="med"/>
              </a:ln>
            </p:spPr>
          </p:cxnSp>
          <p:cxnSp>
            <p:nvCxnSpPr>
              <p:cNvPr id="1044" name="AutoShape 20"/>
              <p:cNvCxnSpPr>
                <a:cxnSpLocks noChangeShapeType="1"/>
              </p:cNvCxnSpPr>
              <p:nvPr/>
            </p:nvCxnSpPr>
            <p:spPr bwMode="auto">
              <a:xfrm flipV="1">
                <a:off x="3825" y="2370"/>
                <a:ext cx="0" cy="240"/>
              </a:xfrm>
              <a:prstGeom prst="straightConnector1">
                <a:avLst/>
              </a:prstGeom>
              <a:noFill/>
              <a:ln w="25400">
                <a:solidFill>
                  <a:srgbClr val="000000"/>
                </a:solidFill>
                <a:round/>
                <a:headEnd/>
                <a:tailEnd type="triangle" w="med" len="med"/>
              </a:ln>
            </p:spPr>
          </p:cxnSp>
          <p:cxnSp>
            <p:nvCxnSpPr>
              <p:cNvPr id="1045" name="AutoShape 21"/>
              <p:cNvCxnSpPr>
                <a:cxnSpLocks noChangeShapeType="1"/>
              </p:cNvCxnSpPr>
              <p:nvPr/>
            </p:nvCxnSpPr>
            <p:spPr bwMode="auto">
              <a:xfrm>
                <a:off x="3945" y="3090"/>
                <a:ext cx="0" cy="240"/>
              </a:xfrm>
              <a:prstGeom prst="straightConnector1">
                <a:avLst/>
              </a:prstGeom>
              <a:noFill/>
              <a:ln w="25400">
                <a:solidFill>
                  <a:srgbClr val="000000"/>
                </a:solidFill>
                <a:round/>
                <a:headEnd/>
                <a:tailEnd type="triangle" w="med" len="med"/>
              </a:ln>
            </p:spPr>
          </p:cxnSp>
        </p:grpSp>
        <p:cxnSp>
          <p:nvCxnSpPr>
            <p:cNvPr id="1046" name="AutoShape 22"/>
            <p:cNvCxnSpPr>
              <a:cxnSpLocks noChangeShapeType="1"/>
            </p:cNvCxnSpPr>
            <p:nvPr/>
          </p:nvCxnSpPr>
          <p:spPr bwMode="auto">
            <a:xfrm>
              <a:off x="9480" y="3240"/>
              <a:ext cx="0" cy="1740"/>
            </a:xfrm>
            <a:prstGeom prst="straightConnector1">
              <a:avLst/>
            </a:prstGeom>
            <a:noFill/>
            <a:ln w="25400">
              <a:solidFill>
                <a:srgbClr val="000000"/>
              </a:solidFill>
              <a:round/>
              <a:headEnd/>
              <a:tailEnd type="triangle" w="med" len="med"/>
            </a:ln>
          </p:spPr>
        </p:cxnSp>
        <p:cxnSp>
          <p:nvCxnSpPr>
            <p:cNvPr id="1047" name="AutoShape 23"/>
            <p:cNvCxnSpPr>
              <a:cxnSpLocks noChangeShapeType="1"/>
            </p:cNvCxnSpPr>
            <p:nvPr/>
          </p:nvCxnSpPr>
          <p:spPr bwMode="auto">
            <a:xfrm>
              <a:off x="9526" y="5565"/>
              <a:ext cx="0" cy="1755"/>
            </a:xfrm>
            <a:prstGeom prst="straightConnector1">
              <a:avLst/>
            </a:prstGeom>
            <a:noFill/>
            <a:ln w="25400">
              <a:solidFill>
                <a:srgbClr val="000000"/>
              </a:solidFill>
              <a:round/>
              <a:headEnd/>
              <a:tailEnd type="triangle" w="med" len="med"/>
            </a:ln>
          </p:spPr>
        </p:cxnSp>
        <p:grpSp>
          <p:nvGrpSpPr>
            <p:cNvPr id="1048" name="Group 24"/>
            <p:cNvGrpSpPr>
              <a:grpSpLocks/>
            </p:cNvGrpSpPr>
            <p:nvPr/>
          </p:nvGrpSpPr>
          <p:grpSpPr bwMode="auto">
            <a:xfrm>
              <a:off x="1170" y="6570"/>
              <a:ext cx="10046" cy="2040"/>
              <a:chOff x="1170" y="6570"/>
              <a:chExt cx="10046" cy="2040"/>
            </a:xfrm>
          </p:grpSpPr>
          <p:sp>
            <p:nvSpPr>
              <p:cNvPr id="1049" name="Text Box 25"/>
              <p:cNvSpPr txBox="1">
                <a:spLocks noChangeArrowheads="1"/>
              </p:cNvSpPr>
              <p:nvPr/>
            </p:nvSpPr>
            <p:spPr bwMode="auto">
              <a:xfrm>
                <a:off x="6360" y="7320"/>
                <a:ext cx="4856"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إمداد مشترك</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تعاون وتكامل أطراف سلسلة الإمداد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1530" y="7320"/>
                <a:ext cx="435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الاستعانة بتكنولوجيات المعلومات والاتصالات</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1950" y="6570"/>
                <a:ext cx="385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تعاون يصل لدرجة التحالف </a:t>
                </a:r>
                <a:r>
                  <a:rPr kumimoji="0" lang="ar-DZ"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والإندماج</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Text Box 28"/>
              <p:cNvSpPr txBox="1">
                <a:spLocks noChangeArrowheads="1"/>
              </p:cNvSpPr>
              <p:nvPr/>
            </p:nvSpPr>
            <p:spPr bwMode="auto">
              <a:xfrm>
                <a:off x="1170" y="8040"/>
                <a:ext cx="471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سلاسل إمداد عالمية: الشركات متعددة الجنسيات</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3" name="AutoShape 29"/>
              <p:cNvCxnSpPr>
                <a:cxnSpLocks noChangeShapeType="1"/>
              </p:cNvCxnSpPr>
              <p:nvPr/>
            </p:nvCxnSpPr>
            <p:spPr bwMode="auto">
              <a:xfrm flipH="1" flipV="1">
                <a:off x="5805" y="6870"/>
                <a:ext cx="555" cy="765"/>
              </a:xfrm>
              <a:prstGeom prst="straightConnector1">
                <a:avLst/>
              </a:prstGeom>
              <a:noFill/>
              <a:ln w="25400">
                <a:solidFill>
                  <a:srgbClr val="000000"/>
                </a:solidFill>
                <a:round/>
                <a:headEnd/>
                <a:tailEnd type="triangle" w="med" len="med"/>
              </a:ln>
            </p:spPr>
          </p:cxnSp>
          <p:cxnSp>
            <p:nvCxnSpPr>
              <p:cNvPr id="1054" name="AutoShape 30"/>
              <p:cNvCxnSpPr>
                <a:cxnSpLocks noChangeShapeType="1"/>
              </p:cNvCxnSpPr>
              <p:nvPr/>
            </p:nvCxnSpPr>
            <p:spPr bwMode="auto">
              <a:xfrm flipH="1">
                <a:off x="5880" y="7635"/>
                <a:ext cx="480" cy="0"/>
              </a:xfrm>
              <a:prstGeom prst="straightConnector1">
                <a:avLst/>
              </a:prstGeom>
              <a:noFill/>
              <a:ln w="25400">
                <a:solidFill>
                  <a:srgbClr val="000000"/>
                </a:solidFill>
                <a:round/>
                <a:headEnd/>
                <a:tailEnd type="triangle" w="med" len="med"/>
              </a:ln>
            </p:spPr>
          </p:cxnSp>
          <p:cxnSp>
            <p:nvCxnSpPr>
              <p:cNvPr id="1055" name="AutoShape 31"/>
              <p:cNvCxnSpPr>
                <a:cxnSpLocks noChangeShapeType="1"/>
              </p:cNvCxnSpPr>
              <p:nvPr/>
            </p:nvCxnSpPr>
            <p:spPr bwMode="auto">
              <a:xfrm flipH="1">
                <a:off x="5880" y="7635"/>
                <a:ext cx="480" cy="720"/>
              </a:xfrm>
              <a:prstGeom prst="straightConnector1">
                <a:avLst/>
              </a:prstGeom>
              <a:noFill/>
              <a:ln w="25400">
                <a:solidFill>
                  <a:srgbClr val="000000"/>
                </a:solidFill>
                <a:round/>
                <a:headEnd/>
                <a:tailEnd type="triangle" w="med" len="med"/>
              </a:ln>
            </p:spPr>
          </p:cxn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2800" y="1066800"/>
            <a:ext cx="5410200" cy="838200"/>
          </a:xfrm>
        </p:spPr>
        <p:txBody>
          <a:bodyPr>
            <a:normAutofit/>
          </a:bodyPr>
          <a:lstStyle/>
          <a:p>
            <a:pPr lvl="0" algn="r"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تحرير التجارة الخارجية</a:t>
            </a:r>
            <a:r>
              <a:rPr lang="ar-DZ"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4" name="Espace réservé du contenu 2"/>
          <p:cNvSpPr>
            <a:spLocks noGrp="1"/>
          </p:cNvSpPr>
          <p:nvPr>
            <p:ph idx="1"/>
          </p:nvPr>
        </p:nvSpPr>
        <p:spPr>
          <a:xfrm>
            <a:off x="304800" y="1905000"/>
            <a:ext cx="8686800" cy="1951037"/>
          </a:xfrm>
        </p:spPr>
        <p:txBody>
          <a:bodyPr>
            <a:noAutofit/>
          </a:bodyPr>
          <a:lstStyle/>
          <a:p>
            <a:pPr marL="55563"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وذلك من خلال إزالة الحواجز والقيود الجمركية ( </a:t>
            </a:r>
            <a:r>
              <a:rPr lang="ar-DZ" sz="2800" b="1" dirty="0" smtClean="0">
                <a:solidFill>
                  <a:schemeClr val="tx1"/>
                </a:solidFill>
                <a:latin typeface="Times New Roman" pitchFamily="18" charset="0"/>
                <a:cs typeface="Times New Roman" pitchFamily="18" charset="0"/>
              </a:rPr>
              <a:t>الحقوق </a:t>
            </a:r>
            <a:r>
              <a:rPr lang="ar-DZ" sz="2800" b="1" dirty="0" err="1"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الرسوم الجمركية) وغير الجمركية (</a:t>
            </a:r>
            <a:r>
              <a:rPr lang="ar-DZ" sz="2800" b="1" dirty="0" smtClean="0">
                <a:solidFill>
                  <a:schemeClr val="tx1"/>
                </a:solidFill>
                <a:latin typeface="Times New Roman" pitchFamily="18" charset="0"/>
                <a:cs typeface="Times New Roman" pitchFamily="18" charset="0"/>
              </a:rPr>
              <a:t>ال</a:t>
            </a:r>
            <a:r>
              <a:rPr lang="ar-SA" sz="2800" b="1" dirty="0" smtClean="0">
                <a:solidFill>
                  <a:schemeClr val="tx1"/>
                </a:solidFill>
                <a:latin typeface="Times New Roman" pitchFamily="18" charset="0"/>
                <a:cs typeface="Times New Roman" pitchFamily="18" charset="0"/>
              </a:rPr>
              <a:t>قيود</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على </a:t>
            </a:r>
            <a:r>
              <a:rPr lang="ar-DZ" sz="2800" b="1" dirty="0" smtClean="0">
                <a:solidFill>
                  <a:schemeClr val="tx1"/>
                </a:solidFill>
                <a:latin typeface="Times New Roman" pitchFamily="18" charset="0"/>
                <a:cs typeface="Times New Roman" pitchFamily="18" charset="0"/>
              </a:rPr>
              <a:t>النوعية </a:t>
            </a:r>
            <a:r>
              <a:rPr lang="ar-SA" sz="2800" b="1" dirty="0"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ال</a:t>
            </a:r>
            <a:r>
              <a:rPr lang="ar-SA" sz="2800" b="1" dirty="0" smtClean="0">
                <a:solidFill>
                  <a:schemeClr val="tx1"/>
                </a:solidFill>
                <a:latin typeface="Times New Roman" pitchFamily="18" charset="0"/>
                <a:cs typeface="Times New Roman" pitchFamily="18" charset="0"/>
              </a:rPr>
              <a:t>كمي</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الانحياز للمنتجين المحليين،...)، وخاصة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بعد إنشاء المنظمة العالمية للتجارة</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OMC</a:t>
            </a:r>
            <a:r>
              <a:rPr lang="ar-DZ" sz="2800" b="1" dirty="0" smtClean="0">
                <a:solidFill>
                  <a:schemeClr val="tx1"/>
                </a:solidFill>
                <a:latin typeface="Times New Roman" pitchFamily="18" charset="0"/>
                <a:cs typeface="Times New Roman" pitchFamily="18" charset="0"/>
              </a:rPr>
              <a:t> سنة 1995.</a:t>
            </a:r>
          </a:p>
          <a:p>
            <a:pPr algn="just">
              <a:buNone/>
            </a:pP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381000" y="3962400"/>
            <a:ext cx="84582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مما أدى إلى نمو التجارة العالمية </a:t>
            </a:r>
            <a:r>
              <a:rPr lang="ar-SA" sz="2800" b="1" dirty="0" err="1" smtClean="0">
                <a:latin typeface="Times New Roman" pitchFamily="18" charset="0"/>
                <a:cs typeface="Times New Roman" pitchFamily="18" charset="0"/>
              </a:rPr>
              <a:t>بـ</a:t>
            </a:r>
            <a:r>
              <a:rPr lang="ar-SA" sz="2800" b="1" dirty="0" smtClean="0">
                <a:latin typeface="Times New Roman" pitchFamily="18" charset="0"/>
                <a:cs typeface="Times New Roman" pitchFamily="18" charset="0"/>
              </a:rPr>
              <a:t> 7% بين 1995 و2000 لترتفع </a:t>
            </a:r>
            <a:r>
              <a:rPr lang="ar-DZ" sz="2800" b="1" dirty="0" smtClean="0">
                <a:latin typeface="Times New Roman" pitchFamily="18" charset="0"/>
                <a:cs typeface="Times New Roman" pitchFamily="18" charset="0"/>
              </a:rPr>
              <a:t>إلى </a:t>
            </a:r>
            <a:r>
              <a:rPr lang="ar-SA" sz="2800" b="1" dirty="0" smtClean="0">
                <a:latin typeface="Times New Roman" pitchFamily="18" charset="0"/>
                <a:cs typeface="Times New Roman" pitchFamily="18" charset="0"/>
              </a:rPr>
              <a:t>9% بين 2000 </a:t>
            </a:r>
            <a:r>
              <a:rPr lang="ar-SA" sz="2800" b="1" dirty="0" err="1" smtClean="0">
                <a:latin typeface="Times New Roman" pitchFamily="18" charset="0"/>
                <a:cs typeface="Times New Roman" pitchFamily="18" charset="0"/>
              </a:rPr>
              <a:t>و</a:t>
            </a:r>
            <a:r>
              <a:rPr lang="fr-FR" sz="2800" b="1" dirty="0" smtClean="0">
                <a:latin typeface="Times New Roman" pitchFamily="18" charset="0"/>
                <a:cs typeface="Times New Roman" pitchFamily="18" charset="0"/>
              </a:rPr>
              <a:t>2008</a:t>
            </a:r>
            <a:r>
              <a:rPr lang="ar-DZ" sz="2800" b="1" dirty="0" smtClean="0">
                <a:latin typeface="Times New Roman" pitchFamily="18" charset="0"/>
                <a:cs typeface="Times New Roman" pitchFamily="18" charset="0"/>
              </a:rPr>
              <a:t>، وهو ما زاد من خدمات الإمداد والنقل التي تتطلبها هذه المبادلات التجارية .</a:t>
            </a:r>
            <a:endParaRPr lang="fr-FR" sz="2800" dirty="0"/>
          </a:p>
        </p:txBody>
      </p:sp>
      <p:sp>
        <p:nvSpPr>
          <p:cNvPr id="6" name="Rectangle 5"/>
          <p:cNvSpPr/>
          <p:nvPr/>
        </p:nvSpPr>
        <p:spPr>
          <a:xfrm>
            <a:off x="381000" y="5562600"/>
            <a:ext cx="8382000" cy="954107"/>
          </a:xfrm>
          <a:prstGeom prst="rect">
            <a:avLst/>
          </a:prstGeom>
        </p:spPr>
        <p:txBody>
          <a:bodyPr wrap="square">
            <a:spAutoFit/>
          </a:bodyPr>
          <a:lstStyle/>
          <a:p>
            <a:pPr algn="just" rtl="1"/>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سـاعد ظهـور العولمـة وتحريـر التجـارة على تلاشي فكرة تقارب أماكن الإنتاج والاستهلاك، حيث ظهـر الإمداد الدولي لسـد هـذه الفجـوة. </a:t>
            </a:r>
            <a:endParaRPr lang="fr-FR" sz="2800" b="1" dirty="0">
              <a:latin typeface="Times New Roman" pitchFamily="18" charset="0"/>
              <a:cs typeface="Times New Roman" pitchFamily="18" charset="0"/>
            </a:endParaRPr>
          </a:p>
        </p:txBody>
      </p:sp>
      <p:sp>
        <p:nvSpPr>
          <p:cNvPr id="7" name="Titre 1"/>
          <p:cNvSpPr txBox="1">
            <a:spLocks/>
          </p:cNvSpPr>
          <p:nvPr/>
        </p:nvSpPr>
        <p:spPr>
          <a:xfrm>
            <a:off x="304800" y="533400"/>
            <a:ext cx="8686800" cy="838200"/>
          </a:xfrm>
          <a:prstGeom prst="rect">
            <a:avLst/>
          </a:prstGeom>
        </p:spPr>
        <p:txBody>
          <a:bodyPr vert="horz" anchor="ctr">
            <a:norm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kumimoji="0" lang="ar-DZ"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12. </a:t>
            </a:r>
            <a:r>
              <a:rPr kumimoji="0" lang="ar-SA"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عوامل تطور </a:t>
            </a:r>
            <a:r>
              <a:rPr kumimoji="0" lang="ar-DZ"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الإمداد والنقل الدولي</a:t>
            </a:r>
            <a:r>
              <a:rPr kumimoji="0" lang="ar-SA" sz="3600" b="1"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a:t>
            </a:r>
            <a:endParaRPr kumimoji="0" lang="fr-FR"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a:srcRect/>
          <a:stretch>
            <a:fillRect/>
          </a:stretch>
        </p:blipFill>
        <p:spPr bwMode="auto">
          <a:xfrm>
            <a:off x="685800" y="3200400"/>
            <a:ext cx="7315200" cy="3533775"/>
          </a:xfrm>
          <a:prstGeom prst="rect">
            <a:avLst/>
          </a:prstGeom>
          <a:noFill/>
        </p:spPr>
      </p:pic>
      <p:sp>
        <p:nvSpPr>
          <p:cNvPr id="1028" name="AutoShape 4" descr="data:image/png;base64,iVBORw0KGgoAAAANSUhEUgAAAggAAAEeCAIAAABg+XovAAAgAElEQVR4nOydd1hUx9fHLyoqAgIWBOwl9oA9KjaIJWpiSTSaJpbYS6zRKKJRo9hee4xd+SmigIiAUpYmXRaQ3nvvbVm2n/ePs46XBQENipj5PDw8uzNz7529c+98p57DAIVCoVAoLJjmzgCFQqFQPi6oMFAoFAqlBlQYKBQKhVIDKgwUCoVCqQEVBgqFQqHUgAoDhUKhUGpAhYFCoVAoNaDCQKFQKJQaUGGgUCgUSg2oMFAoFAqlBlQYKBQKhVIDKgwUCoVCqQEVBgqFQqHU4NMRhtTU1MDAQHd3dy6Xm5ycLJFImjtHnzhZWVnBwcFisbi5M/KxIJPJwsLCUlJSmjsjciIiIm7fvm1mZpaRkdHceXlfpKSkWFtb//HHHy9evGjuvHxSfArCEBISsmzZsr59+7Zr145hGFVV1d69e3/55ZfXr1+vqqpq7tx9mqSkpIwZM0ZVVXXbtm1SqfSdzyMSiZowVx+MOuXw6tWrmpqaffr08fLy+vBZUoDP5+vr6zMMo6mpGR0d3dzZeV/89NNPDMMwDGNnZ9fcefmkaPHCcPv27U6dOjF10aNHj6ysrObO4KfJgwcP8CZ37tw5Ozv7bQ/n8/nu7u5btmy5du3a+8jee6KsrMze3n7VqlUODg61Y2fMmIH35LfffvvweVOgoqKiX79+DMN07949Nja2ubPzvvjmm28YhmnTps2TJ0+aOy+fFC1bGCwtLbGXgB2FyZMnr1+/fuPGjVOmTFFWVt63b19zZ/CTJTk5eeTIkVpaWmvXrhUIBG97+K1bt9q0acMwjJmZ2fvI3nti//79+LBZWFjUjv377787derUs2dPJyenD583BSorKwcOHPjJC8PChQupMLwPWrAwJCYm6unp4Ys6aNAgHx8fmUyGURKJxMnJ6R1aspTGw+fz33k8/eTJk1hwx48fb9pcvVdWrVqF2baxsakzQVpaWllZ2QfOVZ1QYaD8G1qwMGzatAnfUh0dnZiYmMYcUl5eHhgYeO3atVOnTrm6usbHxyskqKqqevDggY2NjUAgEIlEbm5up06dunjxopubW2lpKaYJCQm5devW8ePHnZycioqK2IdLJJLHjx9bWVmVlJQAgI+Pz7lz586ePfvs2bPc3FxMExkZee/evWPHjj169Kge6UpOTuZwOKdOnbp8+XJAQEBBQYFCgufPn9+7d+/+/fsFBQVlZWXOzs5//fXXxYsX/f392SPgFRUVYWFhNjY2x48fv379emBgIJ/PVzgVn88PDg62sLAwNze3t7evf0haLBa7uLjcv3//0aNHdnZ23t7eGF5dXf3w4cOHDx9WVFQAQGho6O3bt48fP25vb5+enk4OFwqF7u7uP/zwA5bd999/b2NjY2VlZWdnp5CxysrKFy9e3L5929zc3MHBoXYR5+XlWVpaWlpa+vr6AkB4ePg///zz119/WVtbFxYWSiQSGxubBw8eYE0dFhaGP9DOzi41NVXhVAKBICEh4cmTJ+fPnz927JiVlVVAQAC7J1ReXu7g4GBsbIzZ3rx5s62t7f37952dnQEgOzvbysrqwYMH9vb2tra2mZmZCudPT093d3f/v//7v3/++cfPz488DITU1NT//e9/HA4Hr+Xt7X3u3LkLFy54enpWVlYqJC4tLQ0KCrp//765ufm5c+ccHR1rV/3vIAxlZWVBQUE3btzAZzsuLk4hQVZW1t27d589ewYAfD7f19f34sWLZ8+e5XA45O14E4GBgXfv3rW0tAwMDFSIKikpsbGxsbS0tLOz4/F4JDwnJ8fb2/v8+fMXLlx4/vx5nVPotYWhoKAAnwoOh8Oe/RIIBE+ePLl3756joyNepayszNLS8tGjR1KplM/nOzs7nzx58vLlyx4eHnjPxWJxUFDQ1atXT5486ezsXI/kx8TEPHnyxNzc/M6dOyEhIbVfsRZHSxWG4uLiPn364Ft66NChxhzC4XAmTJjAnoRQV1ffvXt3cXExSZOeno5R69at+/7779mJv/jiCwsLC9JmRAwMDFxdXcnhAoGga9euDMMsWbJkzZo17JSDBw++devW77//3rZtWxLYv3//u3fvKuSTx+MdOXKkS5cu7MM///zzR48esZPNmjULo5YvX25oaEhSfvPNN0KhENO4ublNmjSJqcmUKVOeP39OzuPr62tkZMRO0LZt23Xr1tWu3ZDy8nKscRBDQ0MMz8nJadWqFVaa27ZtY5+wZ8+et27dwmT5+fn9+/dnatGuXTv2FT08PBRyrqKi8ttvv7GrVFdXV4zS19dft26dkpISSRwSElJVVYXDjOvXr9+1axf7VHp6elevXmX/qKCgIE1NTYUszZw5k6x1CQsLU1FRqZ3tAQMGAICNjQ070MrKipxZKpWeP3++Z8+e7ASDBg1SGIy6ceMGwzCqqqrnz5+fMmUKO/HkyZNDQkLYicmIFqH2k/y2wuDq6jp+/Hj2OdXU1Hbt2lVYWEjS2NnZMQzTpk2bU6dOzZkzh5147NixKM9v4vbt25hy+PDh2HQg/P333xhlZGREVovcuXPns88+Y1+iV69eFy9eVFhtWFsYPD09Mf24cePYSxsKCgrw3ezVq1daWhoAREVFYcqtW7d+/fXX7GsZGRn973//W7p0KTvwiy++8PHxUfhdmZmZa9asIQPaiLGxcf134+OnpQqDs7Mz1rCdOnWKiIhoML21tXWHDh2w2HR0dNjP3KxZs0jbMCMjg11xt27dWkdHh6mFjo4ODpEzDNOjR4/ExEQ8XCAQ9OjRQyFl7cO1tbXbt2+Pn1VVVf39/Uk+q6urcT6NHE4UonXr1ufPnycp586dyz5nx44dtbS0GIbBNiwAnDlzhlylbdu2urq66urq+JU08x89etSxY0cM1NTU1NXVJT9/1KhRtRu2AFBZWTljxgw1NTVMNnXqVAzPzc0ldxjp1q0bqUyVlJTc3NwAoLi42NjYmKRUVVXV1tbu0qXL4MGDyeXu3r1LEmhpaenq6pK7PWHCBFL9cTic2uXCMMyiRYsAoLS0lPw0ctvZOWTPBMTHx6urq7dt27Zbt27dunUjGtO3b1/s7sTExAwbNoy8/x07duzWrVvnzp2NjIzwaezatauysjLGPnjwgJx5y5Yt5Ir9+/dnPx5//fUXSXbr1i12Vtu1a8d+cvT19dmV/unTpxmG6dSpE+aBJFu7di2pN99KGK5fv04elc6dO+vo6LRu3Rq/GhkZkS7L48eP2Zls06YNO5N9+/Z9U2MC84OrpJSUlNgriPh8PmnWkPBDhw6R0/bp06d3797k69atW9mnrS0M3t7emHLixIlsYSgsLNTV1WUYpl+/flim0dHR7J+jrKzcrVs3phY6OjrkeRg8eDC7l5+SkmJgYECKTFdXV0NDA7927NiR3WRscbRUYfjnn3+wAD7//HOF8ZzaFBQUDBkyBNNv27YtJiYmNzf30aNHpOV7+fJlTJmRkUFefiMjI1dX1+jo6EuXLpEKbsCAAba2tjExMU5OTuTwEydO4OECgYC0DUeMGIEDIFZWVthUYRhGW1v71q1bUVFR3t7e48aNw8BNmzaRrJqbm2OggYGBk5NTTExMeHj42bNnsU5XV1cnbVh2G2fVqlVBQUEhISF2dnY4jhQUFETq7lWrVnl4eMTGxgYGBu7YsYN0sDIyMshP2L17N5fLjY2N9fT0nDlzJgauXr269lJUqVSampp66tQpTDNt2jQMz83NVVVVxcCxY8c+fvwYf+bs2bMxcPLkyVKpVCKRJCcnb926lfz2qKio8PDwmJgYfI2TkpLwHrZu3drMzCw0NDQ2Ntbd3X3q1Kl4CFnzwxaGfv36YbnY29vjoFNRURF5S0eOHGlraxsVFeXj40N094svviAVh1gstre39/DwiI6Ojo+Pd3d3J/2VI0eOYMnGxcV9++23GGhubh4dHf3y5UtsE1RUVERERJCBpocPH+JpXVxcsIbt0qXLzZs3s7KyEhMTjx07hrWwpqYmadOQBjXDMCtXrvTy8oqOjn7w4AF5nMgzBgCZmZmWlpZhYWGxsbExMTGXL19GeVBTUwsPD8c0jReG2NhYrBDbtm17+PDhsLCwmJgYNzc30r3+448/MKW9vT3J5JIlS9zd3fGGDxo0CAP37NlTz4XOnz+PyX788UcSSLp9EyZMqK6uBgAul4sPkqqq6rlz59LS0tLS0i5evIhdurZt27JXA9cjDIaGhgrC0L17d4ZhBgwYUFsY5syZ4+HhERUVdeLECdIK0dfXx3fQ1ta2V69eGEjW0Ukkkp9//pkc7uXlFRsbGxwcvGPHDgwcNmxYnU2rFkFLFQYye2lkZETmnN8EtrAYhvn666/Z4ZaWltjKGzlyJA47EmHo2rUr6QfAq1VxDMOwhyDIg75ixQoMIcLQrl070ioHgPXr12NKU1NTEkhes5kzZ2JDLzExEZtgmpqaCqMHpA21ceNGDCHCYGxsjG8UQSwWL1iwAGOXL1/+pttiamqKaUxMTNjhRUVFOEynpqZWe6AZcXJywmNrC0OXLl3YsxSRkZHY6dHV1c3JycHAs2fP4uHm5uYKZyaasWHDBnZ4VlYWtvg6d+6MQwFEGJSVlWuvHyXCoKWl9fLlSxIeHx+PN7lLly7syQ82EonkyZMnWH3PmzePhJNyrHPy+bvvvsNYFAahUEh6df/3f//HTrl8+XIM37FjB4YQYZgzZw47JRHgn3766U1ZFQqFGzZswGT379/H8EYKg0wmW7t2rUJmkKSkJNQbPT09rODIE2toaMge0rl58ybq35w5c+rZ1JKbm4ttfy0tLbJsgcw23bx5E/NDbo6CzOzevZvcCvLKN4kw9OrVi12Dk6E8a2trEnjgwAEMJF0WFxcX7EkMHTq0vLycnVXyJFy/fv1Nd+Mjp8ULg7GxcYPCsGTJEvbDRygoKOjbty/DMNra2liXEWHo06dPfn4+SUlePPYogbOzMwYuWLAAQ4gwaGhoREZGkpTHjh3DlCdPniSBUVFRKEvjxo3Dmt3W1haTjRo1yt/f39vb28vLy8vLKyAg4MyZM5jY2NgY3z0iDKdPn1b4vfn5+ZiNtm3bRkVF1XlPZDIZmVo4fvx4UFAQXsvb29vPz2/y5MkYRQamFCBZrS0MPXv2JAIAAEKh8IsvvmAYpmPHjgEBARh44sQJPPzw4cPs04pEorFjx2LU+fPnAwMDMVfPnz9//vw56WPhHAkRhoEDB9becUaEQUdHhy0AEokEf52qqipbvPPz80+dOjV//vyJEyfq6+sbGBjgDZ84cSKZs1m9ejVe8d69e7XvCRFjFIb8/HwcOOrYsSMqGeHJkyeYcs6cOZhzIgwKAhAQEIB1rpGREXtKk8vlbtq0afbs2aNGjRo5ciSZtiEdi0YKQ1VVFY7wtGrV6p9//gkICCA33NPTk4yTBAcHA0sY5s6dyz5JTEwM9mhHjx6Nyy7exJ49e/AMR48eBYCoqCjchDR06FCcvubz+Z9//jnDMMrKygpto4CAAGzLjxs3jlTETSIMw4cPZ8/w//jjjxju4uJCAi0tLTGQtKKIVCxevDg0NNTrFYGBgZs3b8YoBa1tQbRUYbh69Sreen19/fqfRYlEghVKmzZtcJibIJPJ8NFv06YNPgREGHr37s0eTFy3bl3tGuHZs2cYWFsYOnbsGBYWRlIeOXIEU7IbyJGRkXgtIgxE7epBX18fZ0SIMNReUx8TE4NTBZ999tmbbk5lZSXpHdfD7du36zy8HmHo0aOHQkscR4HYFfGbhIHMENYPNuWIMEydOrV2Q5UIQ7du3ZKSkthRuBOtffv2ZBTYzc2tzilxhmHGjx9PZkTfShgiIyNxNn748OEKC1pevnyJKQcPHowFRIRh6dKl7JSRkZFYlIaGhjhnK5VK9+7dW+dMOMMwx44dI+XbGGHIysoiA2714OjoCCxh+Oqrr9gnSU9Px/ktfX392svn2MTGxuKI0BdffCEQCMh7cerUKUyQnZ2NCWo/RZmZmfiA6ejokHVlTSIMRJYQMufMnoWqLQxEP+rh559/rudufMy0VGHgcDhYq2poaCi0LBSQSqUjR47Ep6f2dBBGKSkpPX36FN5SGJ4+fYqB7yYMERERRBiwrj948CAmU1dX79atW1cW2traurq6Ojo65FEjwnDnzh2FHxUSEoJR+vr6b1pHWFRUpK2tzTBM69atu3TponA5HR0dXV1dXV1dPz+/Og9/B2FQU1Mjq6GIMOAIPiEzMxNnjJWVld+UKz09vdDQUKgpDLVNYzUoDCoqKrg8NC4ujgzlz5gx49y5cxYWFvv378eZ6gkTJpCmOhEGS0vL2vdEQRjCwsLw6/DhwxXkOTIyEqMGDBiAs8pvEoaIiAgUhkmTJuFo55UrVzClmpra2rVrb9y4cfv2bfbkBx7YSGFISkrCETNlZeWuXbvWecN79eqF0zZvEoa0tDQUBgMDA/YqpjrBkaI2bdpYWFjg29enTx9ioSA9PR3nxnr06KGwqjgnJwejunbtmpycjIEfTBju3buHgUQYSHFramrq6Oiw71u3bt3wbW1Z23TYtFRhKCkpwVEghmE2b95cf2Iy1EtmBZGysrIBAwbgo4bTgM0lDNhjwDWLeMK8vLzUmqSlpSUnJ5MXrx5hyMzMxNFhTU3NN22VEIvF2Ftq166do6NjVlaWwrXww5tsGf1LYTh+/DgerrDzmcfj4YKxDh06eHh4ZGZm1s5VWloaDr80lTAQlTIxMSG/Nz4+Hiu7iRMnkimcX3/9FVPW2ZFSEIbMzEwcJ9HW1mYPSwJrxnXmzJl4xcYIA+oTjsupqKiwF8WeOXMGDyc1ERGGHj16vGmiCABKS0ux46iuru7r61v7hqekpKSnp+PtbRJh8PPzQynS1dXFHtXu3btJLLHkoaKioqBnoaGheCtGjx5N6nEiDGSS6fnz55jJyZMns5+KsrIyHNlrKmEg40V79+5VeFtxwjw5OVlhYW4LoqUKAwDs3LkTC0ZVVfXx48cKsR4eHmSMhaRcv349O83jx49xHHno0KHYpmteYfDx8WlwCIhQjzDweDysPhiGOXfu3JvOQPrCtWeAG+RfCsO5c+fw8F9//ZWdUiaTzZs3D6MuXbpUfx7+vTB4eHgAq7pn7xTx9vbG4ZoxY8aQEe2NGzfWc8cUhKGiomLMmDEMw7Rq1Urh+SRTVmSCvTHCIBQKKysrcQXRwIED2cNT5An/888/MYQIg66ubj3bP0UiEVmEpjADV5smEQapVMreA9GlSxe2bonFYrJB58qVK+wDSX/6u+++IyOHKAytW7cmdzg0NBSFZ9CgQeyZp4SEBNTpphIGsjBS4W58GrRgYUhNTSWj5Gpqaqamps+fP8eljUeOHNHS0tLQ0MB+QFhYGA5camho3L17VywWS6XSkJCQ4cOH4+FkpLt5hYHH45EJ4enTp4eEhIhEIrFYXFxcfPbsWYVx7XqEAVgLsbp06XLt2rXy8nKxWFxZWXn37t29e/fiyNXjx49xWYW6uvr58+crKyvFYrFIJPL399+3b1/9K+3+pTCQw/v27ZuQkCAWizMzM3EZGHkDtbS0rl69WlVVJRaLhUKht7e3qakpe2nyvxcGd3d3YFXTO3bswBqnoKCALCzp3bs3GdMg5WhoaJiXlycWi5OSksiOXAVhAJb+DR8+PDQ0FFfr3r17F6dqO3ToQDZMNUYYBAKBUCjE8RANDQ2cMJPJZAEBARjIsISWCIOysjJ7P2Ntrl+/Th6V27dvV1dX4w3ncDhmZmbs9TZNIgwAYGNjg30FhmFWrVqlEHv//n2M6tOnj4+Pj0QikUgkjo6OOPLZqlUr9jYIFAaGYcgWn4yMDFz71KZNm3PnzuEb5OvrO23aNEzZVMKQnp5ORiBXrVqVmpoqFovFYnFaWtrBgwfrv+cfPy1YGADgyZMnZLU+vmmdOnUiW3UYhtm7dy+mZG+Z0dfXnzhxItntNXLkSNI8z8jIwD5Ez5492cJAlvSxNyqTJZvz58/HEIFAgK+ompoaWxgOHz6MKcncIABERETgtcaOHUsGK/z9/ckmLDU1tYEDB+rr6+Pyyh49euTl5ZHDyfhYncMaPB6PvXNYT09PX1+f6Cjpdy9btoyk6d69u4GBQf/+/bGlzF5AVRuy15e9wQ0P1NPTUxAGXP/XoUMH8raQgRqGYTp37qyvr9+1a1fs3EilUlIp468eMWJEv379UET//vtvclo3NzdMM2XKlDqFAYu4a9euCsIwffp0hmHatWuHdau1tTWep3Xr1hMmTJg5cyaOZpCHytPTEw8kQ0B4u4YPH96lSxfSVp0/fz5GkaVrPB6P1Edqamrjx48fMWIEOQPbCCvZ4LZkyRJ2ViMiInApjqGhIc6BE0PTnTt3nj59+tSpU8n2EYY18CWTycgmla1bt9a2q0EQiUTsJnzPnj1HjBjRt29fFCR2s4NscJs1axb7DGlpaajB+vr6jRGG6upqnF1QUVGp7UdBKpUuXrwYL9S+ffuxY8eOHj2a7C344Ycf2ImJeYKZM2diU0YqlZIFr0pKSoMHDx4yZAh712rtDW5DhgxhCwNZxIhT7sjdu3cxcNmyZSTw5s2b5LRdunQZOnTo0KFDcRR31qxZLdowRssWBgBwcXHBh0wBFRWVpUuXEmtIAoHgxIkTCga6lZWVf/jhBzKRBSyTGNra2myT3StXrsRw9nvi4OCAgbNnzyZXwTX7CovtyMo29iIcsjRFX1+fvRHB1dWVLNlkM2bMGPb+AGLk+caNG3XemdTU1BUrVrBfCURLS4toSVFR0fbt29k1C6Kurl6/oZGHDx9iygkTJmAIMYlB9hkQ0NZC69at2VuT2BuzEbLYPy8vb8OGDQqxDMNoamqy93m5uLhg+Pjx42sLQ2FhIf72jh07srekAGuhOi5Fk0ql27dvV7hRxsbGJiYm+Hnx4sXYk5BKpVu3biWtXYQIA9nKRzYTAEBWVtbPP/9M6jVEQ0Pj8OHD7MqaNNu//fZbdlbJQzJmzBhMn5qayraAwjBMq1atfv31Vxy2Yl+dmG9RU1Orf4FGdnb26tWrFew6YFGyN9s/evQIw3G/NyE1NZWM3tS/KomAZjDmz59f576HwsLCDRs2KJSIiorKzp072TvAgdUnY1grAlJSUhTeICUlpSlTpmCTq0ePHvh8kiUA/fr1Y4/ckpl8tmG+O3fuYCBbmSQSyY0bN4htHoKysvLChQsbtB/1MdPihQEAysrKrKys1q9f//3338+ZM8fExMTMzKxOj04hISGXLl3avHnzypUrjxw54urqqrAHory8/NixY2ZmZji0QsKfPn1qamp68OBB9u6EpKSkP//808zMjAwdiMXic+fO7d+//8SJE+zWvY+Pj5mZ2f79+9mLfPLz8/FaN2/eVFiGX1JS8uDBg/3795uYmKxdu/bQoUP29vZs+2IAYGVltW/fvj///LN+iyBeXl6nTp3asGGDiYnJli1bLl68GB8fr/A2BgcHnzt3buPGjSYmJr///vuFCxdiYmLqd4EXGxt7+PDhffv2kYmcyspKc3NzMzOzc+fOKez3sbCw2Lt37/HjxxV6Ep6enrt27TIxMTExMdm2bZvCD/H39z9z5gzmfPfu3ZcuXVLIeWpqqpmZ2YEDBywsLGrvZeHz+SdPnjQzMztz5ozChM29e/f27t177Ngx9roXd3f33bt3Y04ePnwoFAoFAsHRo0dNTEzs7OzY57ezs9uyZQtm29TUlPyohw8fmpmZmZqa1h7Tf/r06YkTJ1atWrVhw4YLFy6we5NIeHj4vn37zMzMFCxiFRQUHD161NTU9Pbt22Q7RUVFxa1bt9avX798+fI///wTH6qIiIh169Zt2LCBdI8KCwt37ty5fPlyR0fHxjhE8vX1PX369Pr1601MTPbs2XP58uWkpCT2DY+Pjzc1NTUzM1NYlFVWVnby5ElTU1Mc+mvwQgCQk5OzZcsW9j6S2ri7u58+fXrNmjVr1649ffp0bet7ACASiU6cOGFiYnL79m32pQsLCy9cuLBu3brly5ebm5t7e3tXVlZevHhx3759ly5dwumZwsLCw4cPm5mZ/fPPP+yW2aNHj0xNTQ8dOsRuT0RGRh44cMDMzMze3l4hD2lpaTdv3sQnefPmzceOHfP29iaF1UL5FISBQqFQKE0IFQYKhUKh1IAKA4VCoVBqQIWBQqFQKDWgwkChUCiUGlBhoFAoFEoNqDBQKBQKpQZUGCgUCoVSAyoMlLegqKjoTV7PWiiPHz9GU3qfMHw+vx47ehRKbagwUBpLeHj4yJEjiZ2A0tLSCxcuGBoaGhoaTpo06eHDh7WNwwQHB8+ePRsTnDt3Do33sXF3d582bRomuH37NnufbWxs7NSpU6dMmTJp0iTDV6xYsaK2s7Z3Bg12Kng2bV4qKipWr15d246/VCq1s7PDWzF16lS210lEIBDcuXMHE8ycOZPtk6qqqmr69OkHDx5877mnfCpQYaA0ivz8fDTDh8ZqoqOjiW1awi+//MI2S3DhwgUFG0Hz5s1jW8vYv3+/whl+/fVXYrwhICCAqcWAAQMaY92hkaArb7Yxu+bF19cXLdGuWbOGHS4UConFbwLbJXJFRQUxJ0c4e/YsSYBOtm/duvXBfgulRUOFgdIo0Db1tWvX8KuDg0OnTp369+/v4eERGRl548YNNGVKTP0EBgaqqKi0bt3a3Nw8MjLSysoKrU5evHgREzg6OjIMo6KicuXKlcjIyKtXr6KhXHKGFy9eMAzToUOHhw8fxsXFxcXFRUdHJyUlNejiu/GgHc0tW7Y01QnfmczMzMWLFxMzdsTjPIK2VzU0NO7duxcZGXny5Ml27dopKSkRo4Tm5uZoHs7BwSEyMnL37t2tWrXS0NAgHr8FAoGBgYGGhoaCPUEKpU6oMFAaJioqSk1NrV+/fmx3CAkJCWzDtGjLmnhkW79+PcMwK1euJAnQa9vo0YRt4aoAACAASURBVKPRvhh6LyB20QFg69atDMN8/fXXOKCEwqCmpoae6N8HKAw7d+6USCQCgaD2SBcieEXtKLS1V2eUVCrFqPrNESKmpqb4Y9HSLVsYqqurJ06cyNT0ufTzzz8zDLNixQpgOSIk5r7hVXHs37+fhKDl+Zbrnp7yIaHCQGkYNBs+Z86cNyUoLCwcPHgw88p0dklJyeeff87U9I2Mzgy0tbUzMjLy8vL09PTatGmDrnIQtGw8ZMgQNN384sULNHCtoaGhra2tp6e3b98+ttsyBSQSib+/v0NdsC2os0FhMDY2NjAw0NbW7tat2+rVq9lGXjMzM7/77jttbW2M3bBhAzGaW1FRcfHixb59+2Lsxo0b2arp4OAwbtw4jBo9evSjR4/ql4dDhw7NnTs3Pj4erWezhSE0NFRVVVVFRSU8PJwEoiMmQ0NDmUzm5eWlpKTUtWvXzMxMkmDbtm0MwyxcuJBM2+D979q1q4IvZQqlNlQYKA0gFArRvUw9Qy6PHj1SUlJSV1dHg9KRkZFqamqtW7cmHsoAIDo6ukOHDioqKlFRUcHBwUpKSlpaWmy/vp6engzD6OrqJiQkAIC/vz+Oq6ipqRHnRd9///2bJp+Jv+jaXL16tc5DiEuWtm3bdujQAf3Zde7cmQzRoGd5VVVVVVVVjP3yyy/RkS+O3uBgV/v27TU1NfG3SKXSHTt2YBQeiJ937txZz03OyMjAGry2MDx48IBhmL59+7J96qFzoSFDhggEgqtXrzIMM3bsWLZhdnRUMHnyZLIiICMjo2vXrvXcDQqFQIWB0gAvX75E/1z//PNPnQnKyspGjRrFsJxbeXh4MAzTrl07tmeexMREnGbw9/fHCYYuXbqQQXAA8Pf3b9WqFfEqk5iY2L1793Xr1pWUlJSVle3du5dhGCUlJfZ6GzZCofDo0aPL6iIgIKDOQ1AYvvzyy+zs7LKystDQUPQpZGBggF2TkpISe3t7qVQqlUojIyPRm/yzZ88AwNjYmGGYX375RSQSlZWVeXp64sQ7+rbT19dPSEjAA11cXNAHH9vxS51IJJLRo0crCMOZM2cYhunXrx+734M3UE9Pr7Cw0MzMDIWB7Xr+2rVrDMMMHz6ceLYpLCwcMmRI7QkMCqU2VBgoDeDl5YX+udhD2Gxw1EJPT480/1+8eKGsrKzgbTg2NhYFxs/P7/nz59g2Z6+v9/b2ZgsDACQkJJARmLKyMvS4eeTIkab6aWSOgYS8fPkSZ4BJJZ6enr5+/fq5c+fOnTsX3Q7jWP/27dsZhhk6dKinpycZ4BKLxegmc+DAgfPmzcOj5s+fj4pY27+xAnUKA/qP7N+/P9vXLDpT09PTKy4uRuUYN24c27XUpUuXFIShoqICT852Tkmh1AkVBkoDeHt7ozBYWVnVjnVzc8NY9uLIuLg4LS2tVq1aOTs7k8Dg4GCGYTp16pSamhoWFqasrKyiosJ2OYmuUj/77LM6pwREItHkyZPZ89u1E9y/f/9kXbxpe1ftVUn5+fnoGRvXX504cQL9crNB/6z5+fm42pVhmD59+ty4cUMikZSWlmLnoE42b95c/62uUxjQ07LC3ACqxdixYyUSCa5ZGjRoENtRHU41z507l6zuLS8vx47d0qVLm3BlF+WThAoDpQF8fX1xiJ948SQUFBTgJPOECRPY4xglJSU4LcEezsZ6f8CAAQKBIDs7u2fPngzDODg4kAQ4Vj5p0qQ6dyqIxeIJEyYwNf1ms6msrOzdu3edNfLly5frPASFgb2PIT8/X1dXl2EYW1vblJSU9u3bt2nTZvv27cHBwSEhIejVmWRAKBRyOJwvv/wSr3L69Gkej9e9e3eGYfbv3x8WFhYcHIwHRkVFhYSEsL291kmdwhAaGopLgYOCgkjgX3/9xTDMggULAMDDw6NVq1YqKirEqScA4L6HjRs3khDSY1i3bl392aBQqDBQGiA1NRVbwadPn2aHS6VSExMThmG0tbWjo6PZUTKZbOnSpQzD/PjjjyRw7dq1DMMsX74cAEQi0bRp0xRqwPnz5zOsBawikYjL5ZKVoFFRUVpaWgzL2b0CIpHI0tLSvC7q7zFs376dhNjb2+Msenp6OjbVhw0bRtrXCxcurHMsCzd5jBs3TiAQzJs3j6npMh4AMjIy6syAAnUKQ2Vl5bBhwxiGOXr0KIZIpdJJkyYxDHPmzBkAyMnJwTGumzdvYoLi4uKBAwcqdPLIHMOhQ4cakxnKfxkqDJQGEAqFWFuxF8UDwL1797Cl/M0333h5eXFekZOTA68GwRmGOXDgAIfDOXLkSKtWrdq2bRsaGoqH4yB4mzZtzpw5w+Fwdu3ahQMmxBZTQEBAx44dv/rqKw6H4+bmNmXKFBwwKSwsbKqfhsIwevToZ8+ecTicK1euoPZgmxrXd6qqql65coXD4fz555/soaTAwMB169ZxOBwPDw9UwWnTprFvy4IFC/CG7Nu3r1evXrheq37qFAZ4tVxYXV392rVrHA5n9erVDMP079+fLJBds2YNwzC6urqWlpYcDufbb79lGGbixInsDRaZmZldu3ZVUlKytbVtqhtI+VShwkBpGLQpxG7+x8TEaGpq1jluQ/Y24/QsoX379ux5CKFQiLu0CJ07d7537x5J4O3t3alTJ3aC3r17syct/j04NKTA7NmzUXsqKytnzJjBjsK9GgYGBlVVVTiIT+jQoQN2ZYRC4a5duxRmJtTU1BwdHRvMj0Qiwa1qCiYxKioqcE6b0KNHDycnJ5KgoKDA0NCQnWDo0KHsoScACAoKYhimV69e+fn5TXP7KJ8uVBgoDRMXF9euXbt+/fqVlpZiiJeX18KFCxe/YhELT09PcqCTkxPGLl26lMvlKpxWKpVaWVlhguXLl9e21pCXl7dlyxY87caNG7Ev0oSYm5vv37/f29t76dKlixYtWrx4sbW1NXufBI/HO3DgAObQ0tKysLBw/fr1ixcvzszMLCoqOnHiBOZt+fLlCh2Cly9frlq1isTGx8c3xvafVCrdvXv34sWLb9++rRAlEomuX7+OOVm/fj17hRJSXV195swZTLBr167aOwEvXLjAMMyGDRve4gZR/qtQYaA0jFQqxeY/e66Y0oKQSCSGhoba2trsCWoK5U1QYaA0ipKSklGjRinsoqK0FK5fv84wzN27d5s7I5SWARUGSmNJSUmZNGlSg9t3KR8bfD5/1qxZCovKKJR6oMJAeQuKiorYFlUpLQIej8c2wEehNAgVBgqFQqHUgAoDhUKhUGpAhYFCoVAoNaDCQKFQKJQaUGGgUCgUSg2oMFAoFAqlBlQYKBQKhVIDKgwUCoVCqQEVBgqFQqHUgAoDhUKhUGrQWGFge/xgwzYmLBaLy8rKqqqqmiBfFAqFQmkmGhYGqVS6Y8eOY8eO1Y5yd3dft24dOj5MTEycNGmSsrJy9+7dHz9+3PQ5pVAoFMoHoQFhCAwMHDduHFPLrSMAZGRk6OnpTZ48GQDKy8vHjRs3fvz4hw8frlu3Tk1NrTGODCkUCoXyEVKfMIjF4gULFmzYsGHUqFEKwlBdXb1y5Uo1NbU5c+YAgL29fceOHdEHiEgkGjBgwMGDB99rvikUCoXynqhPGCQSSUZGBgAYGRnt3r2bHbVt27YtW7Zs2LABHaCbm5uPGDGCzDdMnz595cqV7y3PFAqFQnmPNGryecqUKXv27CFf//7774ULFwKAqampkZERAGzdunXs2LFCoRATfPvtt7/88kudp+Lz+RUVFRUVFTweTyqVCgQCkUgEAPhZIBBIpVIAEIlEHzgKVU0ikQgEAqFQiBMn9UQJhcI6o2Qy2b+JkkgkACAWi/9NFADUGYU/v54oWgq0FGgpfNql0EjeWhjs7e11dXWvXbv2/PnzhQsX6uvrJyQk7N69e/z48fgjAWD+/PmrVq2q81SXL19es2bNmjVrfvnll7Vr1zo6Ovr4+MhksqKiIgcHh8ePH2dmZgLAixcvrK2tfX19AaCgoACj0Bd8YGCgtbW1v78/AOTl5T158uTJkyd5eXkA4O/vb21tHRgYCAA5OTmPHz92cHAoKCgAAF9fX2tr6xcvXgBAZmYmRhUVFclkMh8fH2tr65CQEABIT0+3s7NzcnIqLS2VSqXe3t7W1tahoaEAkJqaamdn9/Tp0/LycrFY7OnpaWNjg/5PkpKSbG1tnZ2dKyoqRCKRu7u7jY1NZGQkACQkJNja2rq4uPB4PIFAwOFwbGxsoqOjASAuLs7W1tbV1ZXP5/P5fFdXV1tb27i4OACIjo62sbHhcDgCgYDH47m4uNja2iYkJABAZGSkjY2Nu7u7SCSqqKhwdna2tbXFQbzw8HAbGxtPT0+xWFxeXv706VM7O7vU1FQACA0Ntba29vb2lkqlpaWlTk5OdnZ26enpABASEmJtbU1LgZYCLYX/Qik0krcTBoFAYGRkpKysrKyszLxi48aNJ0+eHDx4MOkxjBgxwszMrM5TyV4RHR29du1a/MyOUkj2kUcp/K6PNuqjumlNHvVR3ep6oj6qm9bkUR/Vra4n6qO6aU0e1Zg70xjeThikUmlWVlZWVlZmZmZGRsaKFSvGjh1bUlLi4eHRvn37Z8+eAYCvr2/Hjh3xcz3Ex8dv2bLlrfJKoVAolA9Ao4TBwMBg8+bNtcNXr15tYGAAAAKB4KuvvtLQ0Pjyyy+7des2f/58HLOrh7i4OCoMFAqF8hHSKGE4fvy4jY1N7XBLS0tzc3P8XFpaum3btgULFvz+++8VFRUNnpMKA4VCoXycNJutJCoMFAqF8nFChYFCoVA+XaRS4HDA0hKSkhp/EBUGCoVC+UQRCsHEBNq3B4aB4cMhP7+Rx1FhoFAolE+Uf/4BhpH/DRwIBQWNPI4KA4VCoXyKlJXB8OHAMPDZZ2BvD9nZjT+0UcLg5ub26NEj/CyRSC5dujR//vz58+dbWFiQNDKZ7MSJE/PmzVu7dm1ubm6D56TCQKFQKE2PszOcPQu5uXDypLyvcOHC256jAWGoqqoyNzdv167drl27MKSystLY2NjIyGjy5MmtWrU6cuQIAMhksk2bNqmrq8+cObNv375jxowpKiqq/8xUGCgUCuVdqKgAduM7KQl8fAD3NgcGgrq6fOAIPwwaBI1oqStQnzBIpVITE5O+ffv27NmTbUY7KysLPyxdunTw4MEAEBgYqKqqir2K5ORkTU3NS5cu1X9hKgwUCoXy1iQmwtSpMGQIWFkBAISGQr9+0L49LFsGfD6sWvV6UoFhoHVreCe3aQ34Y7C0tKyoqDA2NmZbV0VkMtn333+/d+9eALh48eJnn31GrPdNnjx5/fr19V84IyNj27Zt75BjCoVC+QTJzoZTp8DRse5YkQhKSwEADhyQV/q9e0NhISxa9FoGjI1BTw8YBjQ0gGGgY8d3GERC3sXsNgB4eXn16dPnl19+KSwsBIAdO3Z88cUXxLrqN9988yaz25GRkR4eHh4eHnfu3Fm2bFlqaipaKKyurk5NTU1OTq6srASA/Pz8xMREjOLz+ampqSkpKTweDwDy8vISExNxGqOqqiolJSUlJQUdTefm5iYmJqJdQx6Pl5KSkpqayufzASAnJycxMTE/Px8AKisrk5OTU1NTq6urSRSaPKyoqMAogUAgk8mys7NJVHl5eXJyclpamlAoRJtRSUlJ+PPLysqSkpLS09NFIpFUKs3MzExKSsLBtNLSUhIlkUgwqri4GABKSkqSkpIyMjLEYrFYLM7IyEhKSiopKQGA4uLipKSkzMxMiUQiEonS09OTkpJKS0sBoKioCKOkUimJKisrA4DCwsKkpKSsrCypVCoUCtPS0pKTk8vLywGgoKAgMTExOztbJpMJBAK81bhBHaNoKdBSoKXQXKVQweNlpKWJ5s0DhoH27Svt7ZPS0vKxFHi81IKCan9/mD4dhgyRHjkimzDhtRLMnw/a2sAwsjZtZKyOQtmxY0m3b6dbW4sApDIZuxQayTsKQ2xs7G+//dazZ89NmzYBwPbt29n+GBYtWmRiYlLnqaysrMzMzMzMzDZu3Dhv3jwvLy8ulyuTyUpLSz09PTkcDt7EiIgIZ2dnNDxbXFzs6enp7u6OD2V4eLizszO6Di0qKkKZwd8cFhbm7OyMhmcLCgrc3d09PT3xyQsJCXF2do6IiMCC5HA4np6epaWlMpmMy+U6Ozuj+d+cnBwOh+Pl5VVeXi6VSl+8eOHs7BwTEwMAWVlZbm5u3t7elZWVEokkKCjIxcUFLQNnZGS4urr6+PjweDyRSBQQEODi4oKWgdPS0lxdXX19ffl8vlAo9Pf3d3FxQcvAKSkprq6ufn5+1dXV1dXVfn5+rq6uKSkpAJCUlOTi4uLv7y8UCvl8vq+vr6ura1paGgAkJCS4uLgEBASIRCIej+fj4+Pq6or+lOLi4lxcXIKCgiQSSWVlpbe3t5ubG477xcTEODs7v3jxQiqVlpeXe3l5cTgcfMqjo6OdnZ1pKdBSoKXwXkrBzS08IuJ1KXh5FQsEABASGens4RGRkgIAOQUFfpcvVykrY7We26+fq7NzVHIyAGSVlnpt3lyiqopRYoZhC4D8T1VV+vChdNo0+ddhw9IjI11DQ33Cwnh8vkIpNJJ3FAbkypUr3bp1y8jIOH78ONuD2+TJk3fs2FH/OfPy8hpMQ6FQKJ8aiYng5wc4vpKcDNiQf/z4dUXfqhUcPgzl5VBQAIcOQceOikrQvj38/DP06yf/in6X8/Jg9WqYNQuCgv59Hv+VMDx+/FhbWzspKenRo0caGhqo8Pn5+To6OtevX6//nHTymUKhfOI8eQILFsD27VBSIg+5ehW6dgWGAUNDmDwZOnWCkSPh7FnYskU+K4BLiRgGDAxAX1/+WUMDLl0CIyP51w4dICUFEhLg77/Bxgak0ibPeKOEYfz48Tt37sTPqampK1asuHPnjpWV1fDhw6dMmSKTyQoLC7t37z5z5kwrK6sFCxb06dMHBxzrgQoDhUL51MjJAS5X/jkiAjQ15VX5l19CYiJYWECbNorNf9IJYBiYNg2ePoVRo2pEjR0LHh4AAPfuyUO+/hoa8mvwL2mUMMybN+/w4cP4OT8/f8KECW3btm3btu2sWbMSExMx3MPDo3///m3bth08eDA6wKsfKgwUCuWTIisLxo0DDQ04fRoAYPfuGvV7r17QoQMwDGhpwc8/Q9++MGEC7NwJffu+TrN6NQBAbi4cOwY//QQmJnD2LBQXy89fXQ0HD8Kvv0JExPv+KY0ShqqqKoFAQL6KRKLy8vLy8nIFd3HV1dXl5eXslPVAhYFCobRg0tKAjItERkJ2Nly7Jq/fu3aF5GQwNASGgREjYNmy11V/x47w8CEAAI8HuFrH2hqUlOSxt241169RgNpKolAolLchLw9WroS+fWHoUDh9Gs6fh27dYNgwuWEihoF27WDpUujSBRgGzM1BJAIzMxgwAMaNg9o+j6VS+O030NCAGTOgES7OPgxUGCgUCqXRlJa+ngRu8E9V9fWwTz1TxFIpcLlQVvZhfkFjoMJAoVAojWbHDnmlP3Uq6OjUIQadO7/+vGED1Bxvbyk0VhikNeUONyjWTiYWi6WNWztFhYFCoch5/BguXYKMDPnXwEB4+bJZM/QGPD2hbVtgGPjiCygtBXt7ufGJ77+Hzz6TrzF9/BgGDIBWrWDu3MY7xvnYaJQw/Pnnn6dxnh2Ax+OtW7dOQ0NDQ0Nj69atZa+6P1lZWXPmzOnYseOgQYPc3d0bPCcVBgqFAgDw4AG0bg0MA2PGQHExcDigrg6dOsnXaH48VFXBxInypaVk4WVwMHA4IJVCWBiYmUFoKABAZiYEB0N1dTNm9l/SgDBERkbOmDGDYZh9+/ZhyOnTpzt06HD69OlTp0516NDhjz/+AAAejzd16tTPP//877//Xrp0qZaWFu6qrwcqDBQKBSQS+Pbb12MvmzbBL7+8Xq0PALm5sHEjmJs3/5gMsV73ygfBJ0x9wiCRSObPn//DDz8YGBjsx13XABERES9evMDPmzZtGj16NAA4OTmpqamhGPD5/D59+qCfhnqgwkChUKCoCAYNei0MGhpoFU6+6DMtDVavln+9fLk583ntmrxbM2JE4x1ktlwaEIbY2FgAMDY23r17d+0E8+fPX7t2LQAcP35cX19f8moznrGx8apVq+q/MLWVRKH815HJIDVVvulXVxdUVBQnck1MoEcPYhvug3YaysrglVVQuHUL0Ixdt27g7f3h8tB8vLutJE9Pz549e6Jy/Pbbb+PGjSNmtxcuXPgms9uPHj0yNzc3NzffsWPHwoUL/fz8Xr58KZPJysrKfH19vb290Q5tTEyMu7s72oYsLS319fV9/vw5mtmIiopyd3ePjIwEgOLiYh8fHx8fHzQbGRkZ6e7uHhUVBQCFhYXPnz/39fVFC73h4eHu7u5oGzI/P9/b29vX17esrEwmk718+dLd3R1tQ+bl5Xl7e/v5+VVUVEil0tDQUHd39/j4eADIycnx8vLy9/fn8XgSiSQkJMTDwwM3fmdlZXl6egYEBFRVVYnFYi6X6+HhkZycDAAZGRmenp6BgYHV1dVCoTA4ONjDwwONSqWnp3t6egYFBQkEAoFAEBQU5OnpmZ6eDgApKSkeHh7BwcFCobC6ujowMNDT0xPNRiYnJ3t4eHC5XLFYXFVVFRAQ4OnpiWYjExMTPTw8QkJCJBIJj8fz9/f38vJCs5Hx8fHu7u6hoaFSqbSiosLPz8/b2xvNRsbFxbm7u9NSoKXwwUqhSiqFnBzphg2weLF440ZgGEmrVmnTpws6dUINkNVpQ1RZWXT+vOjaNdizR8jhvK9S8PB4GRcntrQEfX2YNSv//v3qP/7ADWiVDBNz6JCshZdCI3lHYeDxeKNHjybjSzt37mT7Y1iwYMHKlSvrPFVwcPCTJ0+ePHly+fLln376KT4+Hl9CPp8fHx8fGxuLNtOzsrKio6MxisfjxcXFxcbGos30zMzM6OhofD8rKyvj4uLi4uLQZnpGRkZ0dHRmZiYAVFRUxMbGxsXFoc309PT06OhofGjKy8tjY2Pj4+PRMDpG4UNTVlaGUdXV1TKZLDU1lUSVlpbGxMQkJCQIBAKpVIpR+DwVFxfHxMQkJiYKhUKJRJKSkhIdHY1vdVFRUXR0dFJSklAoFIvFycnJ0dHRaK23sLAQo0QikUgkSkpKio6OxketoKAgOjo6OTlZLBYLhUKMQkO++fn50dHRKSkpEolEKBQmJibGxMTgU5iXlxcdHZ2amiqVSgUCQUJCQkxMDD6FOTk5GCWTyaqrq/FW48IBjKKlQEvhQ5RCTExSUpJQJIJvv5UyDDCM/H+XLoVXr4p69iQrPmXz57+WBHV1HMaRKClJGAYYRqytDXFx76sU/Pykurp46XKGEb0a46q+di2rsFDWwkuhkbyjMKxfv37s2LHojAIAjh49OmjQICIMo0ePNjU1rf+cWVlZ1IMbhfJfxMpKsTcwcCAUFsL48fKv3btDXh5s2CDfI3b3rvwz++/27feVvRMnFK81YgQ8f/6+LvdR8i7C4Ojo2KtXL+yJI8+ePWvfvr2XlxcAhISEaGho2Nvb139OOvlMofy34HLB0hLy8mDBAhwaem0jaMoUAJCbnmYYMDQEABCLwc9Pbqy0ogLOnIE9e+DKFbkpuoaanu9ISYl8MnzUKDh5EkxM4MSJlrsd4Z1plDCMHDnyt99+w88pKSndu3dXVVVdtmzZkiVLlixZ4u3tzefzp0yZoqOjs2TJkj59+kyfPp30Ht4EFQYK5T9EeDjgFMLo0dC9u3xi+csv5UqAVv3d3aFdO2AYOHv2jefh8eQV9xtmMd8doRCkUrhwQZ6lq1eb+PwtikYJw969ey0sLPCzg4PDvHnz5s6dO2nSJENDQ0NDw6dPnwJAXl7esmXLDA0NV61a1aAzBqDCQKH8pyC9AfLn7AweHtClC/TtC1FR8mSOjmBhAXVZVZAjFMKsWcAwMGMGNM6Qc6MICgJ9fZg5U+4WbeBAKC1tspO3QKitJAqF8j55+RKsrF6vOsU/XV3ARTLh4ZCU9HYnXLECGAY+//y1W7R/iVQqFxvyZ27eNGdusVBhoFAo74eKCti+vcbuBOK/bPbsd9+UsGePfPtbTk7T5DMqSr5NgT0T/t+GCgOFQmk6RCJITYW0NIiMhNmzazTD58+Hf/4BTU3Q0oInT979EqdPA8NA69YQE9M0eUYHO61agZERfP89+Pk1zWlbMlQYKBTKv8bXFzZuhF9+gblzQV1dXvszr1wWHzgAx49DXh4AQHDwv7WcSlwfczhNkndYuxYYBjp1gtzcpjlhy6dRwlBdXY0bMdgIhULcuEFIT0/39/fHLZoNQoWBQmnxlJbCixdgZ1fDCQH7b/nypl/r6eYGysr/ditDYiIcPQpBQSAQwBdfyJfMNrudvo+GhoUhKytr1qxZaEWVkJeXN2/ePLKGFQBcXV319PQYhlFWVj569GiDp6XCQKG0bEpKavgya9UKRo+G8eNh+3bYuRM2bZI7N25yIiLkOtSIeqZuBAKYMQMYBnr1guvXQU0NGAYOHmzSXLZsGhCGu3fvduvWjWGYg6y7ZmNjgxqw65X52czMzN69ey9btiwpKenSpUutW7d2c3Or/8xUGCiUls358zU6B2ZmUFb2IbwW5+VB797AMLBhwzueITj49d469Mzcti34+DRpLls29QmDSCRasWLF7du3DQ0NiT8GqVS6evXq69evGxsbb926FQPv3r3bpUsXtFICAAYGBnVaY2VDhYFCadmMHClfeLpmDVy7Vt/mg6ZFIoHPP5fPZr8bf/6pOOQ1eXKL9qvT5NQnDDKZDDcwT5s2jV3RC4VCAJgzZ86mTZsw5MCBA2PGjCHOPmfNmmViYlL/hdPS0oiuUCiUFkNWFlhawsGDcieXv//eDHmYMwcYBiZMeMfDFZZLMQzcv9+kDQWCnQAAIABJREFU+WvxvLvZ7VmzZm3evBk/b968eezYscJX5ssXLVq0bNmyOk+VnJzM5XK5XK6tre2KFStycnJwm7RQKMzJycnOzkb7gsXFxZmZmRglEAgwqrq6mkShkcvq6urs7GwSVVRUlJmZiR0XjMrJyREIBABQWFhIovh8PkZhhjGqpKQEAKqqqjBKJBLJZLKCgoLMzEw0ysjj8bKysnJzc9lRaJSxsrISo9DldX5+vkJUXl4eicrKykKrmRUVFRglkUgkEkleXl5WVhbaaywvL8/KysrPz5dKpWKxGKPQXmNZWVlmZiaJys3NVYgqKChARccoNOVYWlrKjsL7iTYQS0pKyK2mpUBLQbEUiouFADKAAh4vOy9P+OwZDBz4uj5t3Vr64kVBSUlmVtaHK4WcHP6KFcAw0n798kND8woKGlUKubk8Ph8sLGDWLFBXB4aBhQtFM2YUKill//hjVXn5R10KTfcuNJKmEYY9e/aMGzeO9Bjmzp27bt26Ok91586dXbt27dq1a9WqVV9//TWHwwkKCpLJZCUlJW5ubs7OzmhRNiwszMHBAV3FFRUVubq6Ojs7o0XZ0NBQBwcHLpcLAAUFBS4uLi4uLmhCmcvlOjg4hIaGAkBeXp6zs7OrqysW2IsXLxwcHMLCwgAgJyfH2dnZzc2tpKREJpMFBQU5ODjgYqqsrKxnz55xOJyysjKpVBoQEODg4ICW1jMyMp4+feru7l5RUSGRSPz9/R0dHdFpXVpampOTk6enJ4/HE4lEPj4+jo6O6KkiOTnZycnJy8urqqpKIBA8f/7c0dERzaknJSU5OTl5e3tXV1dXV1d7e3s7OTklJSUBQHx8vKOj4/PnzwUCQVVVlZeXl5OTE5pTj42NdXR09PHxEYlEPB7P09PTyckpLS0NAKKjox0dHf39/SUSSUVFhbu7+9OnT9EacGRkpIODQ0BAgFQqLSsr43A4z549w5Vm4eHhDg4OtBRoKbwuhYgIAMjKzn7m5saxti7btUu6dav/rVsu9++XkkWo+Ldxo4DP9w8M/KCl4OaWu2MHMIyoXTvf//s/74CARpWCh0f6jRtyA3z45+ZWXlIS+ODBMw4nKyfnoyuF9/MuNJKmEYYzZ8707NkT2z5SqXTw4MENLkzKycnZvn174zNKoVA+HHw+AIBAAF9/La9Gx4yBP/4AhgElJdizB2xt4eFDeGV4/0Pj5CTPlYPDWxz11Vfy3deDB8OePdCQoc//Mk0jDFwut127dpcuXQIACwsLdXX1oKCg+s9JJ58plI8Ue3swNoa//oIDB+rYmjBs2IdYelQ/kZFyO6wnTzb2kJAQuXGOH3987bOT8gYaJQwGBgZEAwgTJkwgbtpkMtmWLVsYhuncuXO7du1+b8R8FBUGCuVjJDVVbhYbXSYwDAwZAq88mgHDwKslJ81JdjZ89hkwDPz6a2MPMTWVd3eaar/0J02jhMHe3r52D8DJycnX15cdYmlpefr06QcPHjTmnFQYKJSPCJEIpFIAgIMHFbsIf/8NZmavv7q4NHdeAYRC+Q61SZMaNSLE48GECXKbrDhKRqkXaiuJQvnPw+HAmDEwaxbcuiXfO9aqlVwGevSAkhJISZHbPpo2rdnmFRRYvVpuY7WgoOHEMTHy7c3UnXDjoMJAofy3ycuTe6dh/506BZs2Qf/+YGcnT+btDefOQS2bac3GmTNyG6uNMYZqby//Xffuvf+cfQpQYaBQ/tvcvKmoClu2yM3JfcyjLk+fQuvWwDBw6VJ9yQoKICQEtm8HhoGOHSE4+EPlr2VDhYFC+W+Du4h79YKbN+HaNXB2bu4MNY7UVLkpvbVr35gmPR0mToTOnaFjR2AYGDkSeLwPmMUWDBUGCuU/TFiY3HnZG0wVfLxIJDB6NDAMGBm9cf755MkaPaEffviwWWzBNEoYzp49e/HiRfI1Ly/vu+++09PTGz9+PO7cA4CioqKlS5fq6emNGTOmwU0MQIWBQvkY+OYb+SLOZ8+aOytvz5o18unxOr1Gi0QwZUoNYbhy5YNnsaXSgDAkJycvWrSIYRjij4HH4xkZGQ0ZMuTQoUPTp0/v1atXVlaWVCqdPXt2//79Dx06NHv2bB0dnaSGHHxTYaBQmo3MTDh2DBYtkteYixe3SB81V6/KVc3Do47YpCS5AQwVFWjdGsaOhZKSD57Flkp9wiCRSBYsWPDVV18NGzbMzMwMA+3s7NTV1aOiogCgsLCwW7dud+7cCQgIUFVVDQkJAYDy8vIePXqYm5vXf2EqDBRK8+DsDIMGvW5H9+4NCQnNnad34vlz+fzzhQt1xFpYyGXj3DkICaFuO9+KBoQBLUMZGxsTs9uHDh0aNWoUSWNoaLh///6///5bX19fIpFgoJGR0a8N7UjMy8vbsWPHv8o7hUJpJNXVUF4OAODvL5+zVVICLS348kuIi2vuzL0rhYUwdCgwDHz33etAkQgEAgCAFSuAYUBLCzIymiuDLZe3tpW0bt26yZMny151POfMmfPbb7/98ccf48ePF72aAlqwYMEvv/xS56mePXt26dKlS5cumZmZLVq0iMvlojnAioqK4ODgwMBAND2YkJDg5+cXExMDAGVlZS9evAgKCkI7tPHx8X5+fnFxcQBQWloaFBQUFBSEdmjj4uL8/PzQXmNJSUlQUNCLFy/Q2GxMTIyfn19CQgIAFBUVBQYGBgcHo13f6OhoPz8/HPsqKCgIDAzkcrk8Hk8qlUZFRfn5+aFBzfz8/ICAAC6XW1VVJZFIIiMj/fz8UlNTASA3NzcgICA0NJTP54vF4vDwcD8/v/T0dADIzs729/cPDQ0VCAQikSg8PNzf3x9tbWZlZfn7+4eFhQmFQqFQGBYW5u/vj7Y2MzIy0Hu2SCQSCAShoaH+/v7Z2dkAkJ6e7ufnFx4eLhaL+Xx+aGhoQEBAbm4uAKSmpvr5+UVGRkokkqqqKi6XGxAQkJ+fDwDJycl+fn5RUVFSqZTH43G53MDAQDQAmZSU5OfnR0vh0ysF3+DglNhY8POD//0Pxo6FXr3g0iXcMMxjmNRNm6C4uCgnJzA8vIWWQnJ2drahITAMqKrCihWV9+/nPnsG06bBpEkV1taCwYOBYWDWrMrqam5ICH0XsBQayVsLw8aNG6dMmUKEYe7cuTt27DA1NZ0wYQIRhoULF65YsaLOU3l5eVlYWFhYWJw4cWLJkiURERGJiYkAwOPxwsPDw8LC8F6npqZyuVyMqqiowCi8oSkpKVwuF+9aeXn5y5cvX758iVbdk5KSuFxuSkoKFl5YWFh4eDje68TERC6Xi3etpKQEo9BKPkahtd7i4uKwsLCIiIiqqiqZTBYfH8/lcvHZLSwsDA0NjYyM5PP5Uqk0Li6Oy+VmZmZi4YWGhkZFRVVXV0skktjYWC6Xi491Xl5eSEhIVFSUQCAQi8UxMTEhISFoyDc3NzckJCQ6OlokEolEoujo6JCQEKxccnJyQkJCYmJixGKxQCCIiooKCQlBG79ZWVlcLjc2NlYikVRXV0dFRYWGhuJjnZmZyeVy4+LipFIpn8+PjIwMDQ1FC/IZGRlcLjc+Pl4mk1VVVUVERISFhaEt+LS0NHKraSm04FKoqHgZHv66FJKTgz09M8aPr2Fo+tUf/6efMvPzAaCksrLllkJ6Xl7esWPkR1UxTAGOLDEMr21bIW7evny5SiCg7wIphUby1sKwb9++ESNGkCgDA4Nz585duHBh6NChRBjGjRu3d+/e+s9JzW5TKO+X69dfi0GXLvJlqQwDHTpAVFRzZ66J4PPBxAT09F7b8GD/de4M8fHNncUWyVsLw4MHD1RVVdGJREhIiKampo+Pj6enp4qKCq5SjY6O1tLSsra2rv+cdPKZQmlK3Nzg5MnX9aBQCKNGAcNAnz5w6xYkJLxe1G9q2qwZbWqkUkhOhmvX5Fa1e/aE9u1fb1xoiautPgIaJQyjRo0i/pnLysqGDx8+cODAjRs3Dhw40NjYGHtko0eP7tev38aNG4cNGzZhwoTqhjxrU2GgUJoMa2t5tdi/P+DWIldXudHsVwvNAQBsbeF//4NXnhY/Ndzd4fRpiIuDX3+V29cLCGjuPLVUGiUMW7ZsuXr1KvmakJAwe/bsoUOHLlmyJPfVIrDU1NR58+YNHTr022+/xXGu+qHCQKE0DXFxrz0o4IavBQtgyBD50iMut7nz98GpqID796lZpH8DNYlBobRkpFL5PjVlZZg0SXGQff586sCS8g5QYaBQWjLENur330N5OVy7Bl99BePHw4QJsGIFNKLvTqHUhgoDhdJCuHIFvv0WDhyQu1y+cgWMjEBdHRgGdHRq7FOrqvqoLWZTPnqoMFAoLQFb29crMmfPhjNnoG3b10NG1641d/4onxTvIgz5+fkxMTEJNe2rSCSSmJiYmJgYYhijfqgwUCiNIjUVIiMBt/gq/KmpweLF0Dgv6xRK43lrYQgKCurbty/DMG3atDl8+DDKQHFxMRphZRhm4cKFJY2wYkiFgUJpmKNHQUNDvvAUndKgCSD8O326ufNH+TR5O2EoKioaOHDgwoULQ0JCbGxsNDU17e3tAWDbtm1du3b18vLy9PTU1NRszJZmKgwUSn1IpXD6dI3+gY4OpKWBRAJbt8Lw4bBvHzSud06hvC1vJwxBQUEaGhrBrxYIb9q0adWqVQKBQFdX98orJxhmZmZDhgwRoIHDN0OFgUJ5I3FxsHDha2sWM2aAsXENXzpVVc2XOcqnz9sJQ2xsrLq6uoWFBX6dOXPmzJkzY2JievTo4e3tjYHXrl3r06cP2saqh5SUFLKbmkKhAABUV0N+PvB4r2cUunQBW1uQSOh2BMqH5O2EQSKRLF++XOP/2TvPuKaSr4/HXVwVK4qKIBA60u1S7K5tXey4FqyLvaDYsGLv4p9V1+6CdXUVFJAqvRN66Ak19BICIT05z4vxiRE1TXfZMt8PL5I7nDs3d+69587Mmd/p23fmzJlTpkxRUVFxcXGJi4sbPHiw2DE8ffrUwMCg4jMa6NXV1UVFRUVFRcHBwS4uLk1NTUihkMfjNTU1NTY2oq5Ga2trQ0MDUijk8XiNjY2NjY1cLrdDEZfLlSxiMBgNDQ1IvFBchKT9JIs4HE5jY2NTUxMqamlpaWhoaGtrkyzi8/kikUiyiM1mNzQ0dChCaoioqLm5WSAQiEQiOp0uLmKxWOIioVCIitrb2wGgvb0dFQmFQqFQ2Nzc3KGITqcLhUKBQICKWCwWADCZTFQkEonERUiABBW1tLSIRCI+n9/U1CQuamtr61AkPtXiItwKndgKrUwms6gIZs0CS0uYMgUIBBGBwFu4EDIyWvn8BjqdwWLhVsD3wpe3gpwoPPnM4XD279//ww8/LFiwoF+/fteuXcvMzNTU1IyJiUH/4O3tbWxsjKTPP+bOnTvbt2/fvn27s7Pz7Nmzg4ODExISRCJRU1NTUFBQQEAAUlpPS0vz9fVNTEwEgIaGBlSE5DdSU1N9fX2RYF9dXV1gYGBgYCCqLjk52dfXF4101dTUBAQEBAUFIa3dxMREX19flGOuqqoKFTU1NYlEooSEBF9fX5S8uqKiwt/fPzg4uKWlRSgUxsXF+fr6IsXAsrIyf3//kJAQBoMhEAhiY2P9/PxycnIAoKSk5NWrV2FhYW1tbTweLyoqys/PD6m6UyiUV69ehYeHt7e3czicyMhIPz+//Px8ACgqKnr16tXbt29ZLBaLxXr79u2rV69QrFd+fr6fn19kZCSHw2lvbw8PD3/16hXS9c3NzfXz84uKiuLxeG1tbWFhYa9evUK6vjk5OX5+frGxsQKBgMFghISE+Pv7I/HerKwsX1/fuLg4oVDY0tISHBzs7++PnHdGRoavry9uhU5rhcpKACDl5ZFR+uX//+MNHtxUWIhbAd8LX7cV5ET5dQzHjx9XV1en0WgVFRX9+/f39/dH248cOWJtbS0UCqWbV1RU7Ny5U+naMZh/FXz+OzFU8Z+nZ2cfE+a/i5KO4eXLlwQC4caNGwDA5XLHjBkzZ84cAGhrazMwMJAnZyeefMZgAADS02H/fli58p086g8/gKMjuLuDLH1iDObPQxnH8PLly/79+x8+fFicx+2PP/7o2rWrnp7eoEGDTExMUJdNOtgxYDBAJgOR+L6X8M03kJuLUwhgOh1lHMPz589fvHjRYWNYWJi7u/uhQ4dQsjqZYMeA+a/D58NPP30wfLRwIXC5nX1YGAzWSsJgOovYWEA5iufPh2PHYM8eqKrq7GPCYACwY8Bg/mpqasDTE5KSYNcuIBCgd29ISensY8JgPgA7BgzmL4TPhxkzgEAATU1QVwcCAcaPx4vXMH83sGPAYL42VCq4usKJE9DUBAIBFBXBvXvg4wMZGXDzZkeF1IMHO/twMZiOYMeAwXwN6uvh7l14+RKqqsDO7t1Df9QocHQENbV3X7t1g+7dOzqGuLjOPnQMpiMKOwaRSOTv729qampvb5+eni7efv/+fTMzMzMzszt37sizH+wYMP8SmEwID4dx49496C0sPpE4AeVkFn82NX33wd4er1fA/A1R2DHcuHFjwIAB27dvd3Jy6t+/f2RkJAA8fPiwa9eu69atW7NmjYqKyoMHD2TuBzsGzD+bnBx4+RI8PGDChE+4AR0d2LgRvv8exo2Dn36C588hNBQ2bgRdXVi+HCgUOHwYfvgBTztj/p4o7Bhmz57t5OSEPuvp6bm7uwPAsGHDduzYgTY6OzuPGTNGpiQGdgyYPxcO511u5K9ORQWsXv1u6lj817cvzJ8PvXq9+7p7NwAAmw0Mxge2NNr7JAp4zhnzd0Vhx/Drr78aGBgEBARkZGRoampGRUVVV1draGiEh4eL/0FPTw8JRUmhurpannw+GIwC8Pnwxx+wejXMnw9Tp4K9PWzbBpWVX7OK1FQwMXnvD779Fmxs4MQJyMwEALh+HQYMgFmzoLHxa1aKwfy1KOwY+Hy+vb09Su25ceNGAIiJidHQ0BCrqz548EBPT6/yM3djVFSUj4+Pj4/P+fPnlyxZkp2dXVxcDABMJjMrKysjIwOlBS0tLSWRSKiotbUVFSE53JKSEhKJhOQVGQxGZmZmZmYm0rylUCgkEgnJK7a0tGRkZGRlZSFh2+LiYhKJhFZlNzc3oyKkQ4uKkIxHU1NTRkZGdnZ2e3u7SCQqLCwkkUhIebGhoSE9PT0nJ4fFYgmFwoKCAhKJhH5mfX19eno6mUxms9kCgSA/P59EItFoNACora1NS0sjk8kcDofP5+fl5aWlpaFkFTU1NWlpabm5uTwej8fj5ebmpqWlIb3G6urqtLS0vLw8Pp/P4XDIZHJaWlptbS0A0Gg0EomUn58vEAjYbDaZTE5PT6+vrweAyspKEolUUFAgFApZLFZOTk56ejry0BUVFSQSqbCwUCQStbe3Z2dnZ2RkNDU1AUBZWZn4VP/jWiGfQsnLy+OEh0NOjiAmBiZNgi5dOo7qjB/Pjooqys8nl5ZyeDyFW6GggCsSQUgI7NgBly6BuTkQCHwCId/EJNfDQ5Cayq6tJZeVpRcV1Tc2AkBlUhIpJqagtPS/0wr4XvgHtYKcKOwYPD09R48eff/+fTc3N1NTUxKJlJycPHjwYLFjePz4saGh4ecOIigo6Nq1a9euXTty5MiiRYtIJBISg21tbU1NTU1KSmpsbASAoqKi+Pj4vLw8dEJTUlKSk5NRCxUWFsbHxxcUFAAAnU5PTk5OTk6m0+kAUFBQEB8fX1hYiM51cnJySkoKary8vLz4+Hgk5NvY2JiUlJSamopaKDc3Nz4+HrVrfX19UlISiURiMplCoZBMJsfHx1OpVACoq6tLTEwkkUjt7e0CgSAnJyc+Ph61a01NTWJiYnp6OovF4vP5WVlZ8fHx5eXlAFBVVZWQkJCens7hcHg8XlZWVkJCAmpXGo2WkJCQkZHB5XK5XG5GRkZCQgI6bxUVFQkJCVlZWTwej8PhpKenJyQkIPnf8vLy+Pj4rKwsPp/PYrHS09MTExPRLVRaWhofH5+TkyMQCNrb20kkUmJiIpL/pVKp8fHxZDJZKBQymUwSiZSUlIRuIQqFEh8f/09qBRKJVFzcLhAIhMIsMjlz6lQOgQDq6oLevd95gv79YcQImDEDxo9HW1jffkvW1Ey/fJkDwAPIystToBXy8jhhYdCzp6Sz4W/cmE0iZZSW8gFYQmF6Rsb7VqitjU9N/fe3Ar4X/pmtICeKOYaGhgYtLa1Hjx6hr2vXrp06dWpOTs7gwYPfvn2LNl6+fNnMzAxl0pBCbW2tPCKsGMwniIuD2loAgLAw6Nbtg/7Bpk1QUAAsFvD50NICzs7vi3R14cULyM9XOBBo9uwPqtiyBWRNoWEw/2gUcwwVFRXdu3f39vZGX7dt2zZ8+PDa2lp9ff1Dhw6hjbNnz543b57MXeHJZ4wyCIWwYQOoqMDw4RAVBVOnvpv4nTwZxo6Fe/c6/j+bDX5+sHbt+5jRIUPAygq2boXSUuDxICEBxNkGJR0GiwV378KKFeDg8E7RaOlS+O038PMDPv8v+rEYTCehmGNgs9lTp07V0NDw8PDYvn07gUA4efIkABw6dOjbb789cuTIpk2bunbtimJYpYMdA0YZYmPfv7n36/fuw/79ACBDrdrLC1RVP3jxt7KC2bOhSxewsgISCS5ehGnTwM0NmpsBAJYu/eCfBw8GOcTkMZh/BwrPMdBoNEdHRy0tLR0dnePHj6Mho7a2th07dgwdOpRIJD58+FCe/WDHgFEGJDwn+WdtDXLOqqWmwsWLsHv3+8Vo4r+BA99/dnSEO3fefdbQABsbmDkT/j+lOQbzXwBLYmD+ITQ1QWYmCgoCY2P44QfQ0YFFiyAvT+Fdcbng7g4qKu9kKj5enoY2DhoEaWl/wi/BYP7uYMeA+duTkwNOTqCj837s6OJF4HKhuvqLkp0lJEBUFPj4vPcHv/wCU6a8/+rs/PV+AwbzTwI7Bszfm/R00NbuOHZUU/M1qzhxAnR0YM8eAICwMPjmGyAQQEUF4uO/Zi0YzD8H7Bgwf2NKS8HS8p0/mD8f9u+HM2egpOTrV4QmnBG//grTp8ONG1+/FgzmH4JijoHD4dAkqKqqqqqq4v5/llq0Uc5dYceAkUFYGAwb9s4rYPUUDOYvRDHHEBER0bVrVwKBQCAQunTp0qNHD0tLy8bGxra2tnXr1qHtq1evbmtrk7kr7Bgwn6W5Gfbvfx9dunQp1qbGYP5KFHMMzc3NERER4eHh4eHhr1+/1tDQcHV1BYBDhw716dPHz8/v5cuXPXv2FC92kwJ2DJhPw2KBo+P76KCDB7FXwGD+YpSfY3j16pWmpmZ5eTmXy9XU1PTy8kLb3d3dzc3NxeNLnwM7Bsyn2bfvnVews4Pg4M4+Ggzmv4iSjoHD4VhbW6PuQk5ODtLfRkW3bt0iEok1suJGqqqqsOw2piN37rwLCho1CmQpt2MwmD8JJR2Dj4+PqqoqmUwGgPDw8IEDB0b//9LQJ0+eGBgYVIj1Zz7E29t79+7du3fvXrt27Zw5c8LCwpKSkkQiUXNzc2hoaFBQEJLhzcjI8Pf3T0lJAYDGxsbQ0NDg4GCktZuWlubv75+amgoA9fX1ISEhISEhSBwxNTXV398/LS0NAGpra4ODg0NDQ5E4YkpKir+/f0ZGBgBUV1cHBQWFhoY2NzeLRKKkpCR/f/+srCwAoNFob968CQsLa2lpEQqFCQkJ/v7+OTk5AFBRUfHmzZvw8PDW1laBQBAfH+/v74+EGEtLSwMDAyMiIphMJo/Hi42N9ff3z8/PBwAqlRoQEBAZGdne3s7hcGJiYgICApDaIoVCCQgIiIqKYrPZbDY7KioqICAASSoWFhYGBATExMRwOJz29vbIyMiAgAAkqZifn+/v7x8bG8vj8ZhMZkRERGBgIJJUzM3N9ff3j4+PFwgEra2t4eHhb968QQ2Rk5Pj7++fkJAgFApbWlrCwsLevHmDIgWysrL8/f07pxUiI0Pj45vpdIFAUOjr2758OVIl4qioRB45EhoXh1sB3wu4Fb5uK8iJMo5BKBROmzZt8eLF6GtcXJympqZYdtvHx8fY2Bidso8pKSlJT09PT09/+fLl2rVra2pq0Gnicrk1NTXV1dVIY6O5uZlGo6EiDodTXV1dXV3NZrMBoKmpiUajIf10cRGHw+lQxGazJYsaGxtpNBqSyWWxWNXV1TU1NWi8CxUhmdz29vaqqqqamhoejycSiRoaGqQXIQVdJpNZVVVVW1vL5/OFQmF9fT2NRkOC7G1tbZJFdXV14qLW1taqqqq6ujqBQCAQCOrq6qqqqpDuLoPBoNFodXV1QqGQz+fX1tZWVVWhKX1UVF9fL1mEZNxbWlpoNFpDQ4NIJOLxeDU1NVVVVe3t7QBAp9OlF3VCKwBUp6TU7N7NnTlTZG/f+t13fDSCNGCA8MGD2ubmmtpa3Ar4XsCt8HVbQU6UcQwRERHfffedeOyooKCgf//+b968QV+PHz9uZWUlEOcv/AylpaVoJArzHyUt7f0aBfTXpQs4OkJGRmcfGQbzX0cZx7BkyRI7Ozvx9DKbzbaxsUGJoPl8vrm5+ZYtW2TuBE8+/6cpKABT0/crmX/4AVauhJcvcZ4DDObvgMKOgUwmd+nS5cSJE5IbfXx8unTpYmNjY2hoqK2tjRLgSQc7hv8cQiH4+8Mvv8Dhw6Cv/84r7NkD9fWdfWQYDOYDFHYM2dnZ+/btK/lIluCPP/5Yu3bt+vXr0eyHTLBj+G9RV9cxwwFKhfYlKngYDObPAWslYf4c6uogIAAuXIDQUEhJEadfBlVV0NWF4cPh2jWQtdgFg8F0CtgxYBSkogK8vOD06XcZzYTC9xMDubmwYQO4usLt22Bh8b5n0KPHuw/TpkFMDNTUYJeAwfydwY4BIws6Hd6+hV9/he3bYcoU0NB495QfORK2bwcTEzA0hJHqAcCmAAAgAElEQVQj4fx5GDHi0xlv0N+aNdDa2tk/BoPByAY7BsxHkEiwYwe4uEB2NoSHw+jRn8hxJvOvb184eRKiouD0aVi/Hnx88HQCBvNPQUnHIBKJQkNDJVdM1NbW+vj4+Pj4yBTDQGDH8DeCw4Fz52DTJsjOhtu3QU3t3cN96FDo3//9s15HB2xtwdkZvL3f514eORJWrABNzXdfZ88GPz84cgTi4jr7V2EwGCVRxjEwGIwFCxaYmJiIw1KLi4stLS27du2qoqJibm6Ow1X/YZw+/e6xPmjQp3MgHzkCERFAoQCL9d4qLAx8fd8pGmVmwo4dcOgQVFd31o/AYDBfC4Udg1AoXLRo0cCBA/Py8oRCIQAIBIJFixZZW1vX19fX1taamJgsXbpU5n6wY+hksrPh6lWIiIA3b2DgwA/cQJ8+8PDhuz5B165w6VJnHysGg/lLUdgx+Pj49OjRIz09Xbylrq5u4MCBz58/R18vXLhgZGSEFEukgB1DZ5KeDkOGvJscRvlwvv0Wpk6Fvn1BXR1++w0AQCiEt28hMbGzjxWDwfzVKOYYuFyuvb39iBEjDhw4sHv3biTyl5SUJCmid+/ePSKRKDPHJ41Gw7LbncaiRR90Eb79FnbtgrY2SEkBOYYBMRjMvxvFHEN5ebmamtqgQYNMTEw0NTXV1dVJJFJ8fLyk7Pbvv/9uaGj4Odnt5ORkPz8/Pz+/a9euLV++vLCwsKysDADa29sLCgry8vLQhDaNRiOTyeXl5QDAZDJREVJbrKysJJPJaP9tbW35+fn5+flIbbGiooJMJldWVgJAa2trXl5eQUEB6ruUl5eTyWTkrhgMBipCkoplZWVkMrmqqgoA6HR6Xl5eYWEhm80WiUSlpaVkMhnp7jY3N6MiDocjFApLSkrIZDKaaW9qasrNzS0qKuJwOAKBgEqlkslkpC/b2NiYm5tbXFzM5XL5fD6FQiGTyXV1dQDQ0NCAing8Ho/HKy4uzs3NbWhoAIC6ujoymUyhUPh8PpfLRUVI2bG2tpZMJlOpVIFAwOFwioqKcnNzkXxjTU0NmUwuKSkRCoUcDqewsDAvLw/JN9bR6cyEBHj9GkpKRMnJIjU1EYHAs7ODK1eqNm4knzpVVlQEAO0ABeXlefn5uBX+jFaorq4mk8mlpaUikYjNZqMipJRZVVVFJpPxvYBb4c9uBTlRzDGkp6d37drV09MTADgczqhRo5YvX56dna2lpSXuMdy5c8fU1BQ1z8f4+vqeO3fu3Llzu3fvnj9/fkJCQlZWlkgkYjAY8fHxMTExSMc8Ly8vIiIiOzsbnZq4uLiYmBh0NeTm5kZERKDOSlNTU2xsbGxsLKouJycnIiICaXI0NjbGxMTExcWhJs/Ozo6IiMjLywOA+vr6mJiY+Ph4BoMhEomysrIiIiIKCgoAoLa2Njo6OiEhobW1VSgUZmRkREREIMn46urq6OjoxMREJpMpEAjS09MjIyPRNDuNRouKikpKSmpvb+fz+SQSKTIyEknGV1RUREVFJScns9lsLpebmpoaGRmJJOPLy8ujoqJSUlI4HA6Hw0lJSYmKikJXXmlpaWRkZGpqKpfLZbPZycnJUVFR6MqjUqmRkZEkEonP57e3tyclJUVFRaHLq7i4ODIyMj09XSAQMNvbE7Ozo7Ozq5lMACg9c6a5SxcUaCTU1RURCKIuXThBQQBQUFkZkZyclZuLW+HrtwKTmZiYGB0dje7kwsLCiIiIjIwMoVDY2tqakJAQHR2NbteCgoKIiAh8L+BW+LNbQU4UcwwVFRXq6urh4eHoq6ur69ixY2tqatTV1Z88eYI27ty5c/To0TJ3VVtb6+bmplDtGMWgUODtW0hOhoCAdzMKkn9LlnT28WEwmL8pijkGPp8/ffr0uXPn1tfX5+XlDR06dNu2bQAwe/ZsKyurmpqarKysvn37Xrx4Ueau8OTzn8vDh+9ijVRUUFo06NIFDhyATZvA1ha2bwf5lptgMJj/IApHJaWnpxsZGXXp0oVAIIwfPx71zpKSkoYOHYo2zpkzB/WVpIMdw9cnPR0ePoTgYLh3D3r16thFcHd/929YpwiDwUhFmQVulZWVAQEBgYGBrRLSN2VlZQEBAW/evGFJroH6PNgxfAVEIigogJQUaGyEhw9hwICOCdEuX4aHD9+tV8BgMBj5wFpJ/zQaG9+tLs7NhUWL4LvvgECAYcNAXb2jVBFemIbBYJQCO4Z/DlVVsGEDGBoCkQiTJ4Oe3ie0Ky5dghcv4NkzKCjo7MPFYDD/VLBj+IdQUAA2Np/wBGvXwu7doKoK3buDh0dnHyUGg/k3gB3D3xImE6qqoKICMjLgyRPYtAl0dd95gunTwcUFjIzAxATE0V95eSBfRlUMBoORicKOgc1mMxiMlv9HIBCIi9AWOfeDHcMHBAbCsWPw7BmwWPDrr2BvD8OGgaFhx+AiJydAIlQ0Go43xWAwfxIKO4ajR4+qqal17dq1a9euqqqqiYmJAMBisXbt2oU27tixg81my9wPdgxQXg50OjCZsGTJ+6UGDg6AlihL/g0ZAtOnw9mzIMeJxWAwmC9EYcewceNGfX39Z8+ePX/+/I8//kCLwk+dOqWqqnr37t07d+5069bt1KlTMvfzn3MMTCY8eQJPnkB7O/D5cOYMGBrCiBEwefL76FKxJ9DQgA0b4OxZuHgRHj+G/PzOPnoMBvMfQhnHMHnyZMktra2tQ4cOPX/+PPrq5uZmaWnJ5/Ol7+e/5RjodJg+/d1Df/Jk+OGHjn0Ce3vw9QVbWyAQQF8fpz/DYDCdiMKOYceOHQQCwdjY2MLCwsfHBwByc3OHDBkSFRWF/uHmzZtEIlGmkl9NTc1/SHZ71apPBBQRiWBsDN9+C6amkJkJANDeDklJUF7e2YeLwWD+0yjsGHbt2jV//nxXV9dZs2YRCIS4uLjExMRBgwaJZbcfP36sr6//Odntp0+fHj169OjRo1u3bnV0dIyOjk5LSxOJRHQ6PSoq6u3bt8ij5OTkhISEoHRATU1NkZGRb9++RTKHWVlZISEhGRkZANDY2BgREREREYFGtDIyMkJCQrKysgCgvr7+7du3kZGRSOYwPT09JCQEKSDW1ta+ffs2KiqKTqeLRKK0tLSQkBCkgFhdXR0eHh4dHc1gMIRCYWpqakhICFJApNFo4eHhMTExbW1tAoEgJSUlJCQEKSBWVFSEhYXFxsYymUwej5eUkhISG1tEoQBAZVlZ88aNyBO0jxpVMGlSfa9eLG1t2LChJCws1MsrfsMGdnExWySKj48PjY4uaWoCAAqFEhoampiYyOVyWSxWXFxcaGgoUgMuKioKCQlJSkri8XhMJjM2NjYsLAyd7YKCgpCQkJSUFIFA0NbWFhMTEx4ejsQm8/LyQkJCUlNThUIhg8GIjo4ODw9Hcia5ubkhISH/wlZISgoJCSkqKgKAsrKy0NDQuLg4FovF5XITExNDQ0MpFAoAlJSUhIaGxsfHs9lsNpsdHx8fGhpaUlKCWwG3wr+yFeREYcdQ8//BMFwu18rKyt3dPS0tTTJRz4MHD4yMjGo+EzNDJpOjoqKioqJ8fHxWrlxZVlaGmoTNZpeVlZWUlCCx8rq6OgqFgnbCYrHKyspKS0uRWHltba1kUWlpaWlpKdLhqKmpoVAoqCHb29tLS0vLysoki5D4O5PJLCkpKSsrQ5Pk1dXVFAoFtXFbWxsq4nA4IpGoqqqKQqEgXfjW1taSkpLy8nIulysUCquqqqhUKmp+BoNBpVLLaTQegBCAVlFB3bGjiUiEadMYY8eyUf9AT4+Xn9/Y1tZOofBoNACgczjU6uqKtjY+AF8gqKiooFKpSGaqubmZSqVWVlYKBAIej4eKUMRXU1MTlUql0WhCoZDH45WXl1OpVCQZ39jYSKVSq6qqhEIhl8stLy8vKSlBsiUNDQ0UCqWqqkokEnE4HHSqkWR8fX09hUL597RCeTmPxxMKhTQajUqlopuwpaWFSqVWVFTweDyBQFBZWUmlUpE6P51OR0V8Pp/P5+NWwK3w724FOfmidQw//vijs7NzaWmpurp6cHAw2njq1Cl55hgqKip27tz5JbX/HSkvByYT7t+Hb775YNRISwtiYzv74DAYDEYuFHYMlZWV4rxFOjo6J0+eFAgEFhYWq1evRv8wYsSIn3/+WeZ+/m2Tz1wubNoEAwaAuTkMGgQEAvTvD+PHw7hxsHQpzpyMwWD+QSjsGLZt22ZgYDBt2jQ9PT1LS0uUZenGjRsEAmHKlCkjR44cOHAgmUyWuZ9/iWNobISaGkhNhaVLO84tX78OAgFeeYDBYP5xKOwYEhMTFy9e7Ojo6OLiIhl6dPfu3blz5y5cuDAlJUWe/fwbHMOVK6CpCb16Qdeu71eiqagAgQAzZwKD0dnHh8FgMMqAtZIURCgEDgfq6+HkyQ/6B127wrRpkJUF4eFw4wbU13f2gWIwGIySYMegCL/9BvPmwfffg6Hh+y7CmTNw4waEhICEbBQGg8H8c8GOQRZ0OuTmQkQELF78iRVqb9929vFhMBjMVwY7hs/D5cK1azBmDPTo8d4ZDBgAy5bBli1w6hROhoPBYP6VfJFjKC8vR4tQAKClpSUwMDAwMFC8RTqd5hgaG99r0pWXw4sXsHcvbNsGv/0GVVVQWgqPH8O6dTBjBowd+0H/oF8/WLgQMjI64ZgxGAzmL0R5x1BYWGhlZZWWlgYA5eXltra2BAKBQCCMHTv2c3oYkvy5jqG8HDw94cEDYLOBToc7d8DJCZycYPNmGDECBg+GZctg1y4wMPjg0W9qCkRix/EiQ0Nwd4cHDyA19c86WgwGg/k7oaRjYLFY48aNIxAISH/D2dnZyMiISqVSKBQdHZ01a9bI3MNXcAx1dRAXBwkJ0NQENBq8fg2xsUCnwx9/gJHRu8f6hAlgYfEJATvJv0GDQEfngy26ujBxIkyaBNu2YUk7DAbzX0NJx+Dm5jZ8+HB1dXUKhcJisQYOHPj48WNUdPbsWWNjY6QiIgUlHUNLC9DpwOfDw4dgZgbdukGPHmBp+c4TdOsG1tbvVxV0mCjW0QE1NRg3DmbPhn79QE0N7O3h7l3IzQUqFW7fhlmzYOlSePQISkqAxwNZqh4YDAbzr0QZx3D69GknJ6fw8PBBgwaVlJSQyWRJEb27d+/q6upWVVVJ30lFRcVWmbLbERHw4AH4+kJ6OsTEwLZtYGUF5ubw44/Qu7e0ToCmJnh5wc6dMGoU/PAD3LkDbW3A5wOFAiwWAEBJCZSUgFCoxM/HYDCYfzcKOwY/P7+ZM2cCQFlZmZqaGp1OT05OVldXF8tu//777wYGBp+bZsjJyUGytN5Pn7qPHAk//CD09gYAFp9fUl1dWV8vIJHA11eQlyfcvBm6d38fC6Sq2vHpr6ravmdPyYYNJSNHtv/4I1y6VLNyZbGZWe3q1VBYyAQoqagoTUlhtbUBQHVjY3FZWR2DAQBtbDa1urq0pobN5wNAdXV1cXFxPRIsbG+nlpSUlpaKtQyLi4uRzCESLCwrK0NahjQaTSxz2NLSQqFQxFqGlZWVFAoFyRzS6XRxEVKUpFAoSOawubmZQqFIKkpSKBQkNtnU1EShUMSKkuXl5RQKBc3qNzY2oiKxoiSFQkFik0g2EolNcrncsrIysdhkfX19cXGxWFGytLSUSqUizStUJFaUREVIbLKurk5chGQjxWKTtbW1xcXFSFGyvb29pKSkpKQEdRNramqKi4vRqngkGykWm0SnGilKtrW1UanU0tJSsaKk+FS3traiItwKuBVwK3zdVpATxRxDUlJS9+7dJ0yYsHfvXicnp27duu3bty8kJERHR0eyx2BiYoKO72OePn165MiRI0eO7Nq79x6BAAQC79tv4datZiYz4vXrxLlzud27A4HA+e47/sf9gB49YN48WLQIdHTAzAwePqxnsyOSkiJiYxtbWwEgIz8/+O3brMJC1MZvIyMjExKaWlsBIC0tLTg4ODs7GzVkeHh4ZGQkUj8nkUjBwcGS6udRUVFI/TwlJSU4OFisfh4WFhYdHY3Uz5OTkyXVz0NDQ8Xq54mJiZ/ToE9ISAgJCZFHgz4kJCQhIeFzGvSJiYliDfrQ0FBJDfrk5GSkQR8dHR0WFibWoA8ODk5JSUEa9FFRUZIa9MHBwSQSCWnQR0ZGhoeHo0s5Ozs7ODgYxRd8rEEfHBz8OQ364ODgT2rQ41bArYBboXNbQU4Ucww3btwYM2aMjY2NiYmJjo7ON998M3ny5NjY2CFDhjx//hz9z969e0eOHCkSiaTvqpHNPjBqFAwcCAQCfPMN2NiAhcUHeY8JBLC0hOBgePECdu2Cw4eBRAKhEEQioNGw5gQGg8H8SSgfrpqWltavX7/S0lIAmDJlyrhx45hMZmlp6cCBA0+ePCnTPL+gYOuBAxAaCgMGfOAMLCzA3R0mTQInJ5BDpRWDwWAwXxflHUNMTAyBQECp6SIjIwcMGNCjR49vv/124sSJ9XK8zhcUFGx3dQUASE2FTZvejRGdPQtocoLNBll9DgwGg8H8GSjvGBobG319fdFUDwCQyWRvb++HDx+Kt0jnHyCJgcFgMP9JsFYSBoPBYD4AOwYMBoPBfAB2DBgMBoP5AOwYMBgMBvMByjgGtDrx45UKaLucO8GOAYPBYP6eKOwYHj161L9//z59+owYMSL1/5WoeTzesWPH+vbt27dv3yNHjsjjHrBjwGAwmL8nCjuGmzdvurq6Xr9+3cHBQV1dHS1A9/T0/O67786fP3/u3DkVFRVPT0+Z+8GOAYPBYP6eKOwYxCNIqampKioqmZmZAoFAV1f3+PHjaPvWrVttbGwEAoH0/WDHgMFgMH9PlJx8rqqqOnr06LZt2/h8fmFh4ZAhQyIjI1HRzZs3iUQiUg2UQm1t7d69e5WrHYPBYDB/Hso4BgaDYW5urq2tHRAQAACRkZGDBg0Sq6s+evRIX1//c7Lbvr6+586dO3fu3O7dux0cHM4py+XLly9cuKCc7YULFy5fvqyc7cWLF5W2PXfu3OXLl9GAm3JVX7p0STnbS5cuXbx4UTnbc+fOeXp6Kmd4/vz5LzxdSrfyl1T9JVfIuS9uZaWrvnTpktJXyDncygryJa2s9Kk+9wXPgWfPnv25jkEgEKSlpe3YsaNnz545OTkkEmnIkCFix/Dw4UMjIyMkY/sxycnJfn5+fn5+165dmzNnjp+yzJ49+/jx48rZXrlyZcqUKcrZuru7z58/XzlbPz+/8ePH37p1Sznbffv2LViwQDnbNWvWrF+/Xjnbp0+f2tnZvXz5Ugnbq1evTpo0Sbl6/fz85syZ4+HhoZytl5eX0lUfOnTI0dFROVs/P78JEybcuHFDOdsvucBcXFxcXFyUs3327Jmtre3z58+VsL1x48aECROUq9fPz8/R0fHQoUPK2V6/fn3ixInK2Xp4eHzJI2jSpElXr15VwvDly5d2dnZPnz5Vrt7169evWbNGCcOEhIQ/1zEguFyuqanp6dOny8rK1NXVQ0ND0fazZ89aWFhwuVzp5jQabffu3UrXfvz48fT0dOVsy8vLlR7FiomJOX/+vHK2AODq6opyjChBZGTkxYsXlbP19vZ++vSpcrYAsHXrVuUMa2pq3NzclK735MmT4sg3RfmSCywhIeHMmTPK2QLAzp07kea+EnzJBfb48WNxhl0l2LJli3KGTU1NO3fuVLreM2fOKPTMkqSurm6XzESQnyE1NVUeHejP4ebmhpLzKIHSNxQAPH361NvbW2lzOVHYMYjTAFVWVg4cOPDGjRt8Pt/ExGTz5s1ou52d3YoVK2Tu5wsnnw8ePBgbG6ucbW5urisSdlWc4ODgEydOKGcLAJs3b/7cIJtMAgMDT506pZztjRs37t+/r5wtk8lcv369zGiCT1JcXLxt2zbl6gWAw4cPR0VFKWf7JRdYWFiYh4eHcrYAsGXLFpRJRgm+5AK7e/fu3bt3lbNls9kuLi4cDkcJ27KyMqWdCgB4eHiEhYUpZ0ulUpV+yEZFRR0+fFg5WwDYtm1bcXGxEoYCgWD9+vUo+5sS3L9//8aNG8rZyo9ijkEgEKxcudLOzm7JkiWWlpaGhoaVlZUA4OnpSSAQFi9ePG3atD59+sjzLp+Xl7d+/Xoljxpg9+7dSj8ycnJyNm7cqJxtQEDAoUOHlLMFgLVr1yr9yHj16tWRI0eUs/Xy8rp165Zytm1tbc7Ozso5hsLCQhcXF+XqBYC9e/eGh4crZ/slF1hQUJC7u7tytgCwbt06lH1MCb7kAvv1119//fVX5WzZbPaKFSuUcwwlJSXr1q1Trl4AcHd3DwoKUs62uLj4559/Vs42PDz8S+JfXFxcCgsLlTAUCATOzs4oY6gS3Lp1y8vLSzlb+VHMMYhEoufPn0+aNMne3n7hwoUoSw8ACASCy5cvOzg4TJo0KSIiQp5d1dTUfEm39+XLlwplqpOkurr6yZMnytnm5OT4+/srZwsADx8+VHqQISsrKzAwUDnbqKiouLg45Ww5HI63t7dQKFTCtq6u7tGjR8rVCwC+vr4oVaESfMkFlpub++rVK+VsAeDhw4cK5deV5EsusNjYWKW70Twez9vbW37lAkkaGxsfPnyoXL0A8OrVK5TGUgnq6+uVvsAKCgp8fX2VswWAR48eyYy9/CRCodDb21s5HwwAcXFxSr8Ty0+naSVhMBgM5u8JdgwYDAaD+QDsGJSkvr6+tra2s49CBrW1tXIm1MP8reBwOGVlZcoN3/1lMJlMNMWI+ffxL3EMRUVFDx48UGiEtKKiwt3d/cCBA/KEFnx8i+7YsUOe4KuPiY2NPXDggLu7+9mzZxkMhkK2LBbr/Pnz7u7uFy5ckCeqYevWrZaWlvfu3ftYCldRhELhxYsX3d3dg4OD5TRJTU1FZ/jEiRPR0dGK1njz5k13CeScu/oz4HK5Pj4+is4ny3+Bfdw6cXFxpqamSgxh19fXHz9+HJ2xtLQ0Rc1fvXqFbDMzM2X+c1RU1IABA3bv3v1V3INIJLp06ZL8FxiDwTh9+rS7u7uHh4cSgRWJiYmSV9fVq1c70Q1HRETIf1uJ+fXXX93d3b9kMkwK/zDHwGQyd+zYoaWlNXr06ODgYPEd9ezZM0tLSxaLJcW2ra1t2bJlWlpaO3fuTE1NHTlypLa2toaGhpGREZVKlV5vSEiIubm5lZXVsGHDhg4dqqWlpaqq2q1bNy0tLR0dHRKJJMW2paVl5cqVGRkZAHD37t1u3bppaGgQicQhQ4ZYWVlJf9wIBAKxA2hra3N0dOzVqxeRSBw8ePDEiRMbGhqkH/b27dv79u1LIBC0tbVv374tDhaQh+bm5p9++klLS8vZ2bmkpGT16tWDBg0iEok9e/Z88eKFdFuRSHTx4kVTU1P0MwkEgpqa2vTp0+WMyCosLHRwcNDU1CRKYG1tLf8elEMkEr148UJHR0dLS+vChQviKHUGg2FmZiZzTviTF9iQIUOMjIyk+4ampqYZM2aYmZlZWVnp6upqaWmpq6t36dJFQ0NDS0tLZozyuXPnLl26BADFxcVWVlbdu3dHZ2zQoEEyY5RbW1vFn728vHr27Cm2lRnpEBMTo6qqqqKioqqq6uLiouiKEzqdvnTpUi0trRUrVpSUlKxdu1b+CywlJWX06NFGRkZEIpFAIBAIBH19/d9//12eetls9tatW4cMGSJ5dZmbm5uZmX3JWh95qKiomDFjhpaWlpOTU3Z2tnj7pk2bli9fLtP85s2b2traY8eOTUtL27lzJzpdffr0uX379lc/1L/aMRQXF2/dutXV1XXDhg1rPyIpKUm6+YkTJ4hEooeHh5ubW69evaZPn46iVoKCghwcHNhsthTbnTt3GhkZeXh4TJ8+vXfv3qgleDzehAkT9u/fL71eBoOxY8cOAoFgbm5+9uxZDw+PMWPGWFpaenh4HDt2TPobU0NDg7W1NQoXsbe3X7p0KY/HA4Dm5uZRo0ZJj01saGiYN28eOi337t0bPHhwTk4OANTW1lpZWYmFCz/H5s2bDx48GBAQsGzZMgKBoKGhsWHDhpycHHk6EG5ubmZmZh4eHgsXLiQSiZMnT0ar2detWzdq1CjpnbPCwkIikYhCPng83tKlS2fNmjVv3jwNDQ15gqMWLFgwfPjwDj6ASqVOmzbNyclJysHz+fyzZ89u375969atH19dV69elV5venr60KFDN2/e7OHhYWNjY2JiglQEhEKhnZ1dSEiIdPNdu3Z97gKTHhYpEon8/Px69epFIBBQB2v16tUDBgxwc3OTJ8Z/w4YNaLHIpUuXDAwMxE7o4MGDo0ePlh4WeejQIXQV1dbWDh06VLysb+fOnePGjZMeORMcHDxt2rS0tLSjR4+qq6sTCARHR8fHjx/L2XHfs2fPsGHDPDw8Fi1aRCQSJ02aVFVVBfJdYPPnz3d2dkaff/vtN2tr63Xr1qmqqh48eFBmvb///nv37t07+B6hUHjs2DEikSg9AhVdYNu2bfvkBfbLL79It509e/akSZM8PDyWLVvWq1cvV1dX9C67b98+mQH0ERERgwcP3rVr19atW9XU1HR1dVFDX7x4cfjw4YqOPcjkr3YMDAZjyZIlBALB1NR05MiRIz7kzZs30s0nTpx44cIF9JlCoTg5OQ0YMODOnTsvX76cMmWKFMfAZrNtbW3RfZ6SkkIgEMQaHidPnpwxY4Y8B+/l5WVkZITeHPfv37969Wp5rBoaGuzs7FBA3rx5896+fSsuOnDgwNSpU6XY8vn8TZs2qaurZ2dn37hxY+7cueKi5cuXixcVfo5NmzaJ4/GpVOqZM2fMzc179+5tamr64sUL6X50xowZV65cAYCioqJ+/fr98ccfaHtQUJChoaH0gazXr1+bmpqKlz6cOnVq/vz5ALB161ZNTU2ZQyv29vbiVpbE19fX3NwcudVPIhQK7927RyAQeiZuduYAACAASURBVPXqNXbs2A5Xl8w12J6enra2tuhza2vr5cuXtbW1165dm5+fP3nyZOmOgc1m29nZoZfWjy+w6dOnS68aANLS0oYPH44W5RUUFAwbNkzOiMZt27ah1wsvLy/JFchkMllDQ0P62Q4KClJVVb1w4UJZWdmoUaPy8/PF201NTaW3cnBw8Pjx41Er19bWhoaG2traDhw4sE+fPkeOHJG5kHPmzJmXL18GgOLiYjU1NbGSj8wLjMVimZubi4dQKBSKqalpeXl5cHBw7969b968Kb1eLy+vkSNHfrLI0NBQ+pCOUCi8f/8+gUDo2bPnxxeY9OXfpaWlenp6aOQAACIjI21sbExNTePi4tzd3WXey4cPH3ZychIfp9gvFhYW6unp5eXlSTdXlE4YSuJyuU5OTvv27VPCdtasWbt27ZJ8m3jw4IGenp6Wlta4ceOkvGUwGIxhw4ahwHYmk+nn54ekKfh8/rp168RnXCbBwcGWlpaPHj3au3fvsmXL5DGh0+k6OjpjxoyZM2dOnz593N3d0WgmjUYzMjKSuW6TzWYvX758yJAhU6dONTMzi46OptPpCQkJWlpaL1++lG67cuXKj1f/Pnv27OjRo8OGDZM+LHP27FkikThnzhxDQ0NVVdXx48eXlZXR6fTFixd///330l/oMjMzhwwZcvfuXTqdXlhYaGhoKF7m5u7uLjPW/urVq0Qi0dvbmy5BQECAoaHhpk2bpNsCwO3btydOnKjEAP3du3ctLS0lX76ysrJmzZqlpaXVt29f6dMkra2tZmZmKKb+4wts8eLF8hxATU3NnDlzXFxcgoODLSws0Bu0TDZt2qShoTFnzhwTExNLS0ux5sq2bdsMDQ2bm5ulmz969Khv37729vaou0On0xsbG7///vtVq1ZJ71n6+/tbWVl1eFdNSUm5fv368OHDr1+/Lr3e8+fP6+rqii8we3t7OS8w9Oo9f/78hoYGOp3u6uo6dOjQ+vp6AHj69CkaVZNCXl6ekZHRhg0bampqxFdXSUnJ/PnzjY2N5ZkvuXv37oQJExSNPampqTEwMHj9+rV4MqO9vX3v3r2DBg1SV1eXuUp/y5Yt8+bNQ6clKipKPAn05s0bfX39rz7E2jlzDGghuxI/5vfff9fT0+uwsrqhoWHt2rW2trZS3rBEItEnn5JNTU3jxo2T3gfsQGZmpnjwXZ7/53A4bm5uc+bMmTlz5uLFi48dO4aOk8Ph3Lp1S/yOJp27d+/a2dmh4VQVFRUdHZ3jx4/LnC67f//+54ZNGQyG9MXMfD7fw8Nj5syZx44dy8/Pnzt37nfffaeioqKmpibPRNnNmzfV1dVVVFQIBIK9vb3k+6PMgSyhUHjkyBEzMzMVCdTU1JYuXSrnNXP48GEl1i5VVFRYW1t3GNMXiUS3b9/W19eX3mMQiUSrVq363AX2v//9T85j4HK5hw8fNjc319HR+ZwSZQeePn26YMGCmTNnzp0719nZWbwkMCwsTNzPk05OTs68efO6deuGrq7evXsvWLCAQqFIt8rKyjp+/Pgn+50cDkf6hB8A8Pn8Y8eOzZw508PDIz8/f/78+fJfYFlZWVZWVujC6N+/v6Jt7e/v7+Dg0LNnT/HV1bVr19GjR8uc2xBz9OhRma9lH+Pq6urg4NBhcI9EItna2sp843nx4sXo0aM/ft05ePDgjBkzlF4u9zn+YZPPAPC5eIn8/HwpgwwAUFtb+0knT6VSlRihW7NmjdKCS0qTnJwcERHh6+urtIDglxAUFPTy5UsymSzn/+fn58fExCi94rq1tTVGAsnJuj8PKpX6SWU0Go0mT4qRT9qWlpYqeoE9ffp0zpw5SustKkdxcXFiYmJMTIwSIWRfhaSkpJCQEDlXQdPp9KioqJiYGDndZwdEIlFgYODL/+f169fKrfpWiLa2trS0tI/f57hcrkwdBy6X+0kVgObmZoWCSuSkcxxDZmbmqVOnTp8+ffny5ZSUFEXN79y5c/LkyfPnz9++fVshDR8ej3f58uWTJ09euHBBCVWMt2/fnjx58syZM7/88ouijdHa2nrp0qVTp05dvHhR0eCHysrKU6dOnTt37t69e4mJiQrZAsDz589Pnjx59uzZK1euKCrVID7VSqizlZSUXLt27fr161evXpUZVvAxz58/vyYBmnWXk2vXrp2UQM5uGSInJ0fS9rffflPosH/55RdJc/klPVpbW8+dO3fy5MlTp05dunTpxIkTCol3BgcHnzp16tSpU6je169fy2/75MmTU6dOeXl5oVOtkA8uLy+X/L3/+9//pM9ddeDx48fI8OzZs1evXpX/tQMAnj59eu3atStXrqA9KGSLkc5f7RhEIpGnp6epqamGhoaamhqBQFBXV1+wYIGc90BpaemMGTN0dXU1NDTQuIqxsbGct25ycvLYsWN1dHSQbZcuXSwtLWWGmiD4fP6ePXuMjIw0NDRUVVUJBIKOjs7WrVvlXD6WmJg4ZswYFB1LIBC++eYba2trORUlfX19LSwshgwZMnjwYAKBgEZjs7Ky5LFta2tbuXKlvr6+hobGt99+i6L6jh8/LlMUHQAqKipmz55NJBLFp9rIyOjWrVtyLonw8vIaNmyYhoZG//79CQTCgAED5s6dK+fLHQpAGjx4sIYEVlZWjo6ONBpNum1SUpKNjc2gQYMkbW1sbNasWSNTtozL5e7cuVNTU1PS1tjYeMSIEfI8ZxMSEqysrD6u+ueff5a56OTly5cGBgZi2yFDhujo6NjY2Li7u8tsrNbW1uXLl2t8iJmZmb29vcylDBUVFTNnzuxwqi0tLWfNmlVeXi7dVigU/u9//0M3lBgUWCzPsoCysrLp06d/XPWcOXNkDvSnpqaOGDHi41O9atWqrx6f89/kr3YMBQUFRCLx+fPnANDe3r5o0aIZM2ZMnz5dV1dXnvU4W7ZsmTJlSnt7OwD4+flZWFg4Ozv37dt327Zt0h9YQqHwxx9/FMcR/fLLL9bW1j/99BMKyZBZb0hIiLa2NjrCmpqaCRMmLFy4cMyYMdbW1jJHvQUCwezZs8Xyk1euXLGxsVmyZEmPHj08PT2l27a2to4YMUKsGu/m5jZu3LiFCxf27t1bnvHQa9eumZqaotssMzNz+PDhy5cvNzAwmDlzpkyXtmvXrvHjx6M49zdv3qBTraam5uLiIrOXVlxcrKenh0J0WCyWk5PT999/P3PmTG1tbXk6iE5OTubm5h061/n5+ePHj1++fLmUhubxeGPGjJk0aRKaihQTHx9vaWl54MAB6fU+efKke/fuHRJdsVis3bt3GxoaSu8jcrnc0aNHT506tUOfLDY21tzcXLq8c319/dChQ9esWdNhpNjPz09bW/vevXvSD/vEiROSKRQRdXV1Tk5OdnZ20n3SqlWrTExMOozeFBUVTZ48edGiRdIf7unp6T179vw4pcH169c1NDRkCr2tWLHC1NS0Q2eusLBw4sSJS5YskVI1n893cHBwcHDoMDKclJRkbW0tUzA1PT19z549Bw8edHV13fYR0od0+Hy+p6fn/v379+7du3379g620tcTMBiMY8eOubu77969++N6Zd7OISEhe/bsOXDgwI4dOzrY7tu3T2nRxs/xVzuGly9fmpmZie/t48ePL1myBKl5E4lEmS8p9vb2165dQ58ZDIaFhQWJRIqLi+vTp4/0zCoMBsPExET8kp6bm2tmZlZbW/v06dOePXvKHFY6ffq0ZFzpihUrDhw4wGQyHRwc7OzsJFcJfQydTjcyMhLnxM7OzjY3N0eqkKqqqtJX5eTm5hKJRPEjydfXd9y4cQKB4OzZsz179pQ5fL9q1SpJ6emJEyf6+PhUVFTo6uo6OztLn5KZNGmSOC8Qi8WysrKKi4tLTU3t27fv0aNHpdfbIVz19OnTCxcuFAqF69at09bWlrmc0M7O7pMpifz8/KSHq7a3txsYGHwy6PnMmTPSI4MB4OLFi2PHjv1kkb6+vmSc8ccwmUwDAwNxuipJTpw4IT1ctbi4WEND45NLHVesWCEzwv3nn39eunTpx9tLS0u1tbWl+7PJkycfO3bs4+0hISEmJibSJ5BDQkJ0dHQ+WWRraytzvn3ixImfzJMTGBhoamoqZTaVw+EYGxt/csL50qVLkyZNkl4vjUYbN24cgUAwMTEZNmyY6YdIH/MUCoU3btwgEAjdu3e3tLTsYCs9KQWHwzl48CDqPZubm3ewlZkYKiMjY+jQoQQCwdLSssNhjx07VuksL5/jr3YMqampGhoajx8/ZjKZVCrV2Nh4w4YNACAQCHbu3CkzkZOzs/PkyZNra2uZTObly5f79OmD3jj8/f0PHTok5V2Sy+VOnDhx5cqVbW1tTCZz69atRCIRTe7duXNH5pv7s2fPNDQ0YmNjmUxmampq//79UQh2fX395s2bpT/pOBzO+PHj16xZw2QymUzmpk2b9PX1UYf31q1baK3A56irqzMxMTl27BiTyWxsbJwxY8b48ePRy9TJkydlzlWcPn3ayMgoLy+PyWS+fv26R48eKE13dnb2tm3bpHcafv75Z3t7++rqaiaTefXq1d69e6Pxq9DQ0P3798t8lxwyZMiDBw+YTGZJSYmpqenatWsBQCgUurm5dXi3/RhPT08DA4OnT58yJQgLCxs2bJj07A4ikcjV1dXKyio8PFzS9smTJ9ra2jKXEGdmZurp6bm5uTU3N4tty8vLFy1aZGpqKn0USyQSbd++3draOiIiQrLqhw8fDh069OzZs1Js2Wz2ggUL7O3tMzMzJW09PT0HDBggc0FvYGCgpqbmpUuXJG0zMzPt7OykL+4BgF9//ZVIJPr4+EjaRkZGWlhYyAxXbWhoGDt27IIFC8rKysS2zc3Nu3fvHjRokMxZpatXr+rp6T18+FCy6rdv35qbm69du1Z61Xv27LGwsAgJCZG0ffbsma6u7if9XAeampqmTJkic8Hj57hx44Zy8dAA4O7uvnDhQoWmYcQUFBSMHj0a3cJ/Np0w+ezp6ammpoZi48aOHSs5FCNzXJJCoYwePbpr167dunXr0aOHZKy0zLHvxMREY2Pjbt26devWrUOIm8x6BQKBq6trz5490WEvWrRIcihTZtXx8fGGhoao6gEDBkgOWMus+o8//tDS0urWrVvXrl21tbUl7zeZtgwGY8GCBajeb775xs3NTdJE+mGXlZXZ2dmhU929e3dJBybPNIOXl1f//v27devWpUuXUaNGSb4Oy3O29+7da2Ji0k2Cfv36zZ07V2Zvg06nr1u3jkgkStoOGjRozZo1MiP6AeD3338fOXJk7969Jc2tra3lSaTe3Ny8Zs0aXV3dDlWvW7dO5sBdSUnJvHnzhgwZImk7dOjQPXv2yBMtc+XKFSSGIbZVVVW1tbWV2acUiUQHDx40NTWVrLdv374//PCDPFloEhISJk6cOGDAALHtd999Z2RkJHMxAQAIhUJ3d/ePq3Z0dJS5BLK1tdXFxUVPT0/SduDAgatWrZJzUCUhIWHz5s1Kj8Ds27cPjYcrCovF2rx5s9JpM549e+bu7i69r/9V6JyopPT09KCgIDknfjvQ1tb25s2boKAgJZJ71NbWIlvlel5xcXFBQUHShxQ+R3V1NapaCcWx4uLioKCg4OBg6WNWnyM8PDwoKEiJcKb29vagoKCgoCDlQkUzMjKUbmUAaGxsDJJAoei1srIySVtF41UiIiLEtiEhIQrdh6WlpZJVK3SVkslkSVuFFvpwudzg4GCxrUK5XOh0umS9ioaQJScni23fvHmjUCqq5uZmyaqTk5Plt62oqJC0/WsCmv8jdI5jqKys9PHxefDgwb179+QMsJEkMDDQx8fHx8dHibxRz58/9/Hx8fb29vPzU9SWTCajw75z546irkUkEv3++++oakUFEdva2tDv/e2338RzFfITHx8vPmxFYzaCg4OR7YMHDxSVn6yqqhK3slgJQH7ErYxQKL/us2fPJG0V6vXn5eV5e3uLbRVNR4xaWUyHaXApoEx5YsOHDx/KXCMmSUJCgmS9CvlR1MpiFMqaV1dXd//+fbGtosu+goKCJKtWKFnmH3/8IWmrUHRvbm7uFQkUjSD/7bffJM1lLgYUw+FwUIgt4n//+59MKUxJYmJiJOtVQpNVTjrBMVy/ft3MzKx///49e/ZEym7Lly+Xs09XUVHh6OioqamJgiDRVIycqorp6enjx48XB1B+8803Y8aMkfPFSiAQHDp0yNDQsH///l27diUQCEQicefOnXJm9E5NTbW3tx88eDCqWkVFZezYsXJ2JwMDA21sbPr374+ie3v37j1t2jQ5b9329vb169fr6uqKT5epqemFCxfkWfxRXV29YMECLS0tsa2FhYWPj4889QLAzZs3USsjbbjBgwcvWbJEznugvLx8zpw56urq/SWwtLR0cnKSqUOQlpY2bty4/h8yfPjwzZs3y3zO8ng8d3f3oUOHStrq6enZ2trK0+9JTU0dM2aMmppah6q3bt0qc0w5MDBw2LBh/fr1Exuqq6uPHDny+PHjMoeS2tvb161bhy5sMSYmJtOmTZP5El1dXT1//vyBAwdK2lpYWCxYsECmIIdIJLpx44aBgYHkT9bU1Bw9evSdO3dkjjfSaLS5c+d+3MqLFi2S+YjPysqys7P7uJU3bNgg85bk8/mHDx/W1taWtCUSiePGjZMndW5GRoatre3Hrbxp0yYULSmFoKAgMzMzyVYeMGDAyJEjjxw5IrNXymKxXFxcPm7lKVOmKPHWJZO/2jEUFRWhGSeRSESn0+fNmzd16tQJEyYYGhrKs4Jpx44d48ePb2lpEYlEz549Mzc3X7RoUZ8+ffbs2SPdUCgUzps3b9myZXw+XyQSXb582dLScu7cuT179pRHDyM8PHzo0KEJCQkikai8vNzBwcHR0dHGxmbMmDEy7x8UKevs7IyqvnDhAgrJV1VVlZm6va2tbdSoUYcPHxaJRHw+f/v27WPGjJk1a1a/fv3kmYO6efOmsbExlUoViUQpKSk2NjaLFi3S1dWdN2+ezPtn7969tra2TU1NIpHo1atX5ubmixcvlicyGACoVKq+vr6Pj49IJELzHFOmTJk0aZK+vr48Qv/Lli0zNjZGKrBiMjMzx44du2rVKimGPB7Pzs7O1taWRqNJ2kZERAwbNkxmMNWzZ8+6devm7e0tactgMDZv3mxsbCw9ZI7H440bN87BwaG6ulrSPCwszMTERLoObkNDg66u7k8//dTW1iY2FAqFT5480dLSkumMz5w5M2DAgNDQUMl6KysrHR0dJ0yYIP1ptW7dOn19/fT0dEnbnJwcOzu7pUuXSu8jZmVl9e7d++DBg0KhUGzL5/MvXbqEIjWkH/bq1asNDAyysrIkq87Ozra1tV2xYoV0Dd2JEyeOHj26oqJC0jY6Otrc3FxmULKvr+9333139+5dSdu2trYdO3YYGhpKl8Hn8XgODg7jxo2rrKz8+AKTHpTc1NSkp6e3ePFiBoMh2crPnz/X1taWuYD0/PnzSCxEst6qqqr58+fb2dnJXKOjKH+1Y/D19ZUMVz1x4sTSpUu5XO6SJUsMDQ1ljr/b29uLYwkYDIalpSWJRHr79m2vXr0+GeAohsFgmJqaSoarmpub19TUeHt79+zZU+Y80pkzZ6ZMmSL+6uzsfPDgwZaWlrFjx06cOFH6Q5ZOpxsbG4vzzGRnZ1tYWNTV1d27d0+m9HxeXl6HcFVbW1sej+fh4dGnTx+Z0wYfh6s+ePCASqVqaWmtXbtW+kvK5MmTxSs8WCyWtbV1fHx8XFxcr169PhllKIm/v3+HcNVFixbxeLwVK1YQiUSZQ+e2trZKh6vq6+srHa564cKFLwlX1dfX/5Jw1U/GlcoTrrpu3Tqlw1UnTZrUWeGqEyZM+GScmDzhqkZGRp8cCpYnXPXKlStKq6uyWCwDA4NPvpOdO3du8uTJUmxLSko+J3a7du1a8Tqnz7Fhw4ZPSjHSaDRtbW2ZihqK8lc7huTkZA0NjRcvXnC53MrKSjMzs59//hkAuFzupk2bZAZRLFu2bPr06c3NzVwu99q1a3369EGTey9evNi3b5+UtwwOh+Pg4ODi4sLhcLhcrpubm46ODgpTuXbtmsw1bk+ePNHU1ExJSeFyudnZ2erq6ufPnweA6urqdevWSR9hRIrfGzdu5HK5XC7X1dWVSCSiMBUvLy/p/qympsbIyOjs2bNcLpfBYPz44492dnboPe7QoUNIy1MKx48fHzZsGJVK5XK5ISEhqqqq6HZKS0vbsGGD9FCZ1atXT548ubGxkcvl3r59u1evXqjHGhAQsGvXLunvkiQSSUND49mzZ1wut6qqytLScuXKlQDA5/O3bNkic/ju/PnzJiYmfn5+XAliYmLQAmYphiKRaMuWLaNGjYqLi5O09fX11dfXlxnImJaWRiQSDx8+zGQyxbY1NTXOzs7GxsbSZ5VEItGmTZvGjBmTkJAgWfWLFy/09PSku1IWi/Xjjz9OnTo1Pz9f0vbmzZsDBw6U2cp+fn5aWlrXr1+XtM3Pz58yZcrEiROlP9y9vLwMDQ2fP38uaZuQkDBy5Mjly5dLb+W6urpRo0YtX768pqZGbMtkMo8cOTJo0KD4+Hjph+3p6WlkZIQeBWLi4+OHDx/u7Ows5V4GAFdX1xEjRkRHR0vavn792tDQUPprOwBkZWUZGBjs37+/tbVVbFtXV7d27VpDQ0OZby3btm0bOXJkbGysZNV+fn76+vrSu6RsNnvevHmTJ08mk8mStnfu3Bk8eLBM+QZ/f38tLa2rV69K2hYVFX3//fcylzEqQSdIYpw5c0ZNTa13794qKio2NjaST1WZY98FBQXW1tY9evTo3bt39+7dJdcfyLSNjo7W09Pr1atX7969+/btKzndJHMYl8/nb9y4Edl26dJFUuAM9Qf/r73zj2nqXOM4ybIsojXOCaVQpK1KC6WF8OMUFccYYAMFmfsDqchBsjgzHVkRqHYxbjEyHQRw0YVTwLHRSNSxLHPQgowyyGD8CsnmMkatoI4NCFXY7A8sLef+8eaeHFp4T9vcu3t37/n8VRoenpNzDu/z/vg+zwM37+np4XA4DAaDwWBs2bKFvEChdN3S0hIUFMRgMPz9/V1W6JS2T548kclk/v7+DAbjueeeO3nyJHGXwPIfYms0GuPi4sCtfuGFF8hKfIfDAbddWVkBK18Gg/H888+LxWLyjIbySdntdlAymkFiy5Yt+/fvpzycNJlMcrmcuNuAbdu25eXleXLC0dzcLBKJwJUDNm7cyOfzNRoNpe38/HxeXl5YWBjZdUBAwOHDhymFOhMTE6C3F9mWxWK9/fbbnmiiLl26FBERwVhNTEwMpVTB6XSC/kIut/rVV1/1RE/V29uLIEhgYCD5doWFhVGmjOA4vry8rFAo3F17coS2sLAAVp8uTzk3N9cToUFLS4tIJNq6dSv5sj0srvP48eP8/Hx3154coRmNRlDFnWwbFBT01ltveVIetbKyMiIiYvPmzWRzsVjsrT7CE/4zqqTu7m4Mw+rr631IEjGZTA0NDRiG+XAiPzk5qVarMQzzQbuJ4/iXX36JYVhTU5NXchHA/fv3MQzDMMyHcnJjY2MYhqnVaq/kIoDl5WWNRoNhmIdH9GQWFhYaGxsxDKNsoLQmer0ePGWv5CIEP//8s1qtBs8LwzCdTue57eDgINmWcvZKxmq1fvbZZ4Stt497YGCA7JoyZ5NMZ2cnYYhhmFcq29nZ2fr6esLcq8dtMBjI1+zJGSyZ1tZWwlatVnvYRgIwMTFBdu3VmzY8PEy2pUycJGOz2ZqbmwnbTz75xKtJ99DQENm1VyWEu7q6yE/ZK5Xt3Nwc+Sn/+3qR/v3KbtP83/L77793dnb6Vh7ZYDB4Je13obOz07fyzjiOT0xM+Ox6dHTU217KBBaLRavV+lZUbm5urqOjw+dEqt7eXh8mMYDZ2dmOjg7fnrLRaPRBz01w584dyiqN62EwGHx2PTY25lUCBxmr1arVaj2s5uk5dGCg+a9jeXm5qqoKQZDs7GyyFO/27dsikQg+s1taWiovL0cQBEVR8rlrdXU1/GwQ0NfXl5iYiCDI9evXiYUCqMpFKQOz2WynTp1CEOTo0aPkrerKykrKc+8nT54UFhYiCFJWVkaW5L755pugmgicmzdvSiSSffv2dXV1ERub4+PjO3fuhDd9dDgcH330EZC6kSNQR0dHZGQk5XBjNBplMhmCIJWVleTE8rS0tA8//BBu63A4ampqEASRyWSjo6PE9+3t7UKhEJ7LubS0dObMGQRB8vPzyXvRV65cSU5OhvvFcby/v3/v3r0IgjQ3NxOqLbPZLBaLKXv+LC0tKZVKBEEKCgrIEqba2lpK1wsLC0VFRQiCKBQK8jL65MmTnnT9am1tlUgke/fu1el0xH7svXv3du7c+S9P7vurA8PU1NSlS5dqa2svXrx4wQ3KtfONGzeqqqqqq6vdbZuamiAb33a7vb6+vrq6uqqqyt2WsrTh2NgYuOwPPvjAxbaiogIupgKniOu5hicELS4u1tTU1NTUgEr9LhBKp/X45ptvKisra2pqiDL9BLW1tfD/vdbW1vVuNWUbjIcPH168eHG9p0yZ0vjxxx8zmUwURQ8dOrRx48aCggIwVnZ1de3Zsweuv1QqlTweD0XRAwcObNiwoaysDPx+XV1ddnY23O/4+DiPx5PJZCiK7tq1SyKRgN0Ju93uSSpDaWnpjh07UBTNysry9/c/ffo0CC1Xr14lN+t2x+Fw5ObmisViFEVTUlICAgKIAiQlJSXFxcVwv11dXUFBQYcOHSosLGQymZmZmeD/6MGDB7GxsfBTmcbGxsDAQBRF5XL5pk2b5HI5mDL39vZKJBL4auPPP//cs2fPvn37UBSNj4/fsWMHUTjk4MGDlKoktVoNXOfl5W3atCk/Px/sQen1wHPAUQAABrBJREFU+sTERLj+8t133w0LC0NRNCcnZ8OGDQqFAvx+Y2OjTCaD+713796uXbsyMjJQFA0PD4+PjwczfafTmZSURBn+T58+zeVyiRestLQUzFTUajXctdPplMvlQIiRmpr60ksvEcITpVJJqT3T6/UsFis3N7ewsJDFYkmlUhAMpqenY2NjfSgDAeevDgzz8/Opqal+fn6BgYEhISHBq6FMm9RoNCDZisPhuNjKZDLIaAUqkhJ9MV1sQSE/CAaDgc/n+/n5sdlsF9vQ0FDyfMed5eXliooKPz8/UOzIxRz+QlgsluPHj4O8NnfXlBUZ+/r6Nm/evObtio6Ohm/937x5c71bnZ6e/gzaJMBkMu3fv9/Pzy8gIMD9KVNuf6elpRECj8HBwZSUlO3bt3/11Vd37txJTk6GBAaLxQI6coMf29vbRSKRUCgcGhpqbGx87bXX4H6vXLmSkJAAPj969EipVIaEhKhUqpmZmZSUFHhgMJvNUVFRxJ7v119/LRQKo6KiRkZGMAx7/fXXIbZTU1McDgdM2O12u0ajCQ0NfeWVV4xG45kzZyi7ARcXFxN/f3x8vKCggM1mX7169ZdffklMTIQHhqysLKJO9ejoqFQqDQ0NbW1t/fbbb5OSkuCBoaenh8fjgdTUxcXFy5cvBwcHHzly5Ndff83Ly6MMDBkZGSqVCnweGRlJT08PDQ394osvuru7X375ZUhgsNlsMTExTU1N4MfOzs7o6GiBQNDf3//pp58eOHAA7hfDsNjYWPB5enpapVIFBweXl5fPzMykpqbCA4PFYhGLxYQSQavVisXiiIiI77///tq1a/Dw/+jRIy6XC043HQ5HS0sLh8NJSkoyGAxnz56lbO1ZUlJC/P2JiYmioiI2m3358mWDwbB79+6/fWDAcfyPP/4AnYR9M9doNAkJCZTF1NakoqIiPT3dt8pZDx8+BGtPH2xxHD9//rxUKvWkjps7x44dKywshI/F6zEwMBAdHe3VuRzBrVu34uPjvapSQPD06dPMzMxz5875YCuVSlUqFXn9V1VVxWKxhEJhYmIiXOEeHR0NcpfAN1ar9dSpU0wmk8/nw0dn/J9DBnljvbu7WyKR8Pl8ygYDoDI5SI4D35jNZoVCAVyvqUAnAENGb28vYfvbb7/J5XImk8nlcsvKyuCXXVJS4jIa3rhxIzw8XCgU8ng8eMZWTk6OQqEg32owvguFwri4OPiuXV9fH5fLJW+a3b17NyMjY/v27Ww2W61Wwy87Ozu7tLSU7Lq2tha4RhAEcuBvt9tjY2Pr6uoIW5vNplQqmUymQCCgDAzXrl2LiYkh56L39PTs3r07PDw8KCgIrvB59uxZTExMQ0MD+QUD1WT5fD585jE9Pc3j8fR6PWE7MzNz5MgRJpPJ4/Heeecd+GWXl5e7rEg+//xzgUAQGRnJ4XD+9nkMgB9++MHzxu7uqFQqT9KV3VlZWTl+/LiHHdLdaW9vf+ONN3w7zXM4HMeOHfOhQz2O4yaT6fDhwz7ImQB1dXVKpdLbSkeAc+fOeVIpc01++uknuVwOH5jWpKmpiWiLRHD//v2srKyoqCi4Rui9994TCoUum3vDw8MJCQlSqRTuF2zXggwVArPZfP78+RdffJFyK+ns2bMikchFkzM4OBgXF5eZmQkxdDqdBQUFRAcqgtu3b3O53BMnTsD9fvfdd8HBwS5JmvPz8ydOnGAymfAho6WlJSQkxEU69eDBg4MHDwoEAvirvri4mJycXFRURB7cnU5nQ0MDi8WC15PHcVyj0bDZbJdD16mpqZycnMjISHhMunDhgkAgcMndA9VQ0tLS4FrqyclJPp/vIqi1WCwVFRVbt26l3Ep6//33IyIiXJJaQDWU9PR0iKHT6Tx69Kj7Ykir1fJ4PHg9eRzHBwYGgoODXWRIJpOpuLh427Zt/wsrBhoaOE6nU6vVrll+rr+/H674NpvNbW1t7sOKzWbzRDk6PDy8ZifBH3/8kbKL1NOnT9va2tzjltVqpXQ9Ozur0+ncg/f8/LwnqiS9Xr9mABgaGqJcH+t0ujU3Ffv7+yl1uutJcSYnJynPC1dWVnQ63ZrFryhdW63WtrY29+0mkJ0HDww4jo+MjKx5V+/evUvZy91isaz5gi0tLVGqoufm5sjnxgSPHz/2pOhhT0/Pmsv34eFhryrxeQIdGGhoaGhoVkEHBhoaGhqaVdCBgYaGhoZmFXRgoKGhoaFZBR0YaGhoaGhWQQcGGhoaGppV0IGBhoaGhmYVdGCgoaGhoVkFHRhoaGhoaFbxD81GowGUGMh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data:image/png;base64,iVBORw0KGgoAAAANSUhEUgAAAggAAAEeCAIAAABg+XovAAAgAElEQVR4nOydd1hUx9fHLyoqAgIWBOwl9oA9KjaIJWpiSTSaJpbYS6zRKKJRo9hee4xd+SmigIiAUpYmXRaQ3nvvbVm2n/ePs46XBQENipj5PDw8uzNz7529c+98p57DAIVCoVAoLJjmzgCFQqFQPi6oMFAoFAqlBlQYKBQKhVIDKgwUCoVCqQEVBgqFQqHUgAoDhUKhUGpAhYFCoVAoNaDCQKFQKJQaUGGgUCgUSg2oMFAoFAqlBlQYKBQKhVIDKgwUCoVCqQEVBgqFQqHU4NMRhtTU1MDAQHd3dy6Xm5ycLJFImjtHnzhZWVnBwcFisbi5M/KxIJPJwsLCUlJSmjsjciIiIm7fvm1mZpaRkdHceXlfpKSkWFtb//HHHy9evGjuvHxSfArCEBISsmzZsr59+7Zr145hGFVV1d69e3/55ZfXr1+vqqpq7tx9mqSkpIwZM0ZVVXXbtm1SqfSdzyMSiZowVx+MOuXw6tWrmpqaffr08fLy+vBZUoDP5+vr6zMMo6mpGR0d3dzZeV/89NNPDMMwDGNnZ9fcefmkaPHCcPv27U6dOjF10aNHj6ysrObO4KfJgwcP8CZ37tw5Ozv7bQ/n8/nu7u5btmy5du3a+8jee6KsrMze3n7VqlUODg61Y2fMmIH35LfffvvweVOgoqKiX79+DMN07949Nja2ubPzvvjmm28YhmnTps2TJ0+aOy+fFC1bGCwtLbGXgB2FyZMnr1+/fuPGjVOmTFFWVt63b19zZ/CTJTk5eeTIkVpaWmvXrhUIBG97+K1bt9q0acMwjJmZ2fvI3nti//79+LBZWFjUjv377787derUs2dPJyenD583BSorKwcOHPjJC8PChQupMLwPWrAwJCYm6unp4Ys6aNAgHx8fmUyGURKJxMnJ6R1aspTGw+fz33k8/eTJk1hwx48fb9pcvVdWrVqF2baxsakzQVpaWllZ2QfOVZ1QYaD8G1qwMGzatAnfUh0dnZiYmMYcUl5eHhgYeO3atVOnTrm6usbHxyskqKqqevDggY2NjUAgEIlEbm5up06dunjxopubW2lpKaYJCQm5devW8ePHnZycioqK2IdLJJLHjx9bWVmVlJQAgI+Pz7lz586ePfvs2bPc3FxMExkZee/evWPHjj169Kge6UpOTuZwOKdOnbp8+XJAQEBBQYFCgufPn9+7d+/+/fsFBQVlZWXOzs5//fXXxYsX/f392SPgFRUVYWFhNjY2x48fv379emBgIJ/PVzgVn88PDg62sLAwNze3t7evf0haLBa7uLjcv3//0aNHdnZ23t7eGF5dXf3w4cOHDx9WVFQAQGho6O3bt48fP25vb5+enk4OFwqF7u7uP/zwA5bd999/b2NjY2VlZWdnp5CxysrKFy9e3L5929zc3MHBoXYR5+XlWVpaWlpa+vr6AkB4ePg///zz119/WVtbFxYWSiQSGxubBw8eYE0dFhaGP9DOzi41NVXhVAKBICEh4cmTJ+fPnz927JiVlVVAQAC7J1ReXu7g4GBsbIzZ3rx5s62t7f37952dnQEgOzvbysrqwYMH9vb2tra2mZmZCudPT093d3f/v//7v3/++cfPz488DITU1NT//e9/HA4Hr+Xt7X3u3LkLFy54enpWVlYqJC4tLQ0KCrp//765ufm5c+ccHR1rV/3vIAxlZWVBQUE3btzAZzsuLk4hQVZW1t27d589ewYAfD7f19f34sWLZ8+e5XA45O14E4GBgXfv3rW0tAwMDFSIKikpsbGxsbS0tLOz4/F4JDwnJ8fb2/v8+fMXLlx4/vx5nVPotYWhoKAAnwoOh8Oe/RIIBE+ePLl3756joyNepayszNLS8tGjR1KplM/nOzs7nzx58vLlyx4eHnjPxWJxUFDQ1atXT5486ezsXI/kx8TEPHnyxNzc/M6dOyEhIbVfsRZHSxWG4uLiPn364Ft66NChxhzC4XAmTJjAnoRQV1ffvXt3cXExSZOeno5R69at+/7779mJv/jiCwsLC9JmRAwMDFxdXcnhAoGga9euDMMsWbJkzZo17JSDBw++devW77//3rZtWxLYv3//u3fvKuSTx+MdOXKkS5cu7MM///zzR48esZPNmjULo5YvX25oaEhSfvPNN0KhENO4ublNmjSJqcmUKVOeP39OzuPr62tkZMRO0LZt23Xr1tWu3ZDy8nKscRBDQ0MMz8nJadWqFVaa27ZtY5+wZ8+et27dwmT5+fn9+/dnatGuXTv2FT08PBRyrqKi8ttvv7GrVFdXV4zS19dft26dkpISSRwSElJVVYXDjOvXr9+1axf7VHp6elevXmX/qKCgIE1NTYUszZw5k6x1CQsLU1FRqZ3tAQMGAICNjQ070MrKipxZKpWeP3++Z8+e7ASDBg1SGIy6ceMGwzCqqqrnz5+fMmUKO/HkyZNDQkLYicmIFqH2k/y2wuDq6jp+/Hj2OdXU1Hbt2lVYWEjS2NnZMQzTpk2bU6dOzZkzh5147NixKM9v4vbt25hy+PDh2HQg/P333xhlZGREVovcuXPns88+Y1+iV69eFy9eVFhtWFsYPD09Mf24cePYSxsKCgrw3ezVq1daWhoAREVFYcqtW7d+/fXX7GsZGRn973//W7p0KTvwiy++8PHxUfhdmZmZa9asIQPaiLGxcf134+OnpQqDs7Mz1rCdOnWKiIhoML21tXWHDh2w2HR0dNjP3KxZs0jbMCMjg11xt27dWkdHh6mFjo4ODpEzDNOjR4/ExEQ8XCAQ9OjRQyFl7cO1tbXbt2+Pn1VVVf39/Uk+q6urcT6NHE4UonXr1ufPnycp586dyz5nx44dtbS0GIbBNiwAnDlzhlylbdu2urq66urq+JU08x89etSxY0cM1NTU1NXVJT9/1KhRtRu2AFBZWTljxgw1NTVMNnXqVAzPzc0ldxjp1q0bqUyVlJTc3NwAoLi42NjYmKRUVVXV1tbu0qXL4MGDyeXu3r1LEmhpaenq6pK7PWHCBFL9cTic2uXCMMyiRYsAoLS0lPw0ctvZOWTPBMTHx6urq7dt27Zbt27dunUjGtO3b1/s7sTExAwbNoy8/x07duzWrVvnzp2NjIzwaezatauysjLGPnjwgJx5y5Yt5Ir9+/dnPx5//fUXSXbr1i12Vtu1a8d+cvT19dmV/unTpxmG6dSpE+aBJFu7di2pN99KGK5fv04elc6dO+vo6LRu3Rq/GhkZkS7L48eP2Zls06YNO5N9+/Z9U2MC84OrpJSUlNgriPh8PmnWkPBDhw6R0/bp06d3797k69atW9mnrS0M3t7emHLixIlsYSgsLNTV1WUYpl+/flim0dHR7J+jrKzcrVs3phY6OjrkeRg8eDC7l5+SkmJgYECKTFdXV0NDA7927NiR3WRscbRUYfjnn3+wAD7//HOF8ZzaFBQUDBkyBNNv27YtJiYmNzf30aNHpOV7+fJlTJmRkUFefiMjI1dX1+jo6EuXLpEKbsCAAba2tjExMU5OTuTwEydO4OECgYC0DUeMGIEDIFZWVthUYRhGW1v71q1bUVFR3t7e48aNw8BNmzaRrJqbm2OggYGBk5NTTExMeHj42bNnsU5XV1cnbVh2G2fVqlVBQUEhISF2dnY4jhQUFETq7lWrVnl4eMTGxgYGBu7YsYN0sDIyMshP2L17N5fLjY2N9fT0nDlzJgauXr269lJUqVSampp66tQpTDNt2jQMz83NVVVVxcCxY8c+fvwYf+bs2bMxcPLkyVKpVCKRJCcnb926lfz2qKio8PDwmJgYfI2TkpLwHrZu3drMzCw0NDQ2Ntbd3X3q1Kl4CFnzwxaGfv36YbnY29vjoFNRURF5S0eOHGlraxsVFeXj40N094svviAVh1gstre39/DwiI6Ojo+Pd3d3J/2VI0eOYMnGxcV9++23GGhubh4dHf3y5UtsE1RUVERERJCBpocPH+JpXVxcsIbt0qXLzZs3s7KyEhMTjx07hrWwpqYmadOQBjXDMCtXrvTy8oqOjn7w4AF5nMgzBgCZmZmWlpZhYWGxsbExMTGXL19GeVBTUwsPD8c0jReG2NhYrBDbtm17+PDhsLCwmJgYNzc30r3+448/MKW9vT3J5JIlS9zd3fGGDxo0CAP37NlTz4XOnz+PyX788UcSSLp9EyZMqK6uBgAul4sPkqqq6rlz59LS0tLS0i5evIhdurZt27JXA9cjDIaGhgrC0L17d4ZhBgwYUFsY5syZ4+HhERUVdeLECdIK0dfXx3fQ1ta2V69eGEjW0Ukkkp9//pkc7uXlFRsbGxwcvGPHDgwcNmxYnU2rFkFLFQYye2lkZETmnN8EtrAYhvn666/Z4ZaWltjKGzlyJA47EmHo2rUr6QfAq1VxDMOwhyDIg75ixQoMIcLQrl070ioHgPXr12NKU1NTEkhes5kzZ2JDLzExEZtgmpqaCqMHpA21ceNGDCHCYGxsjG8UQSwWL1iwAGOXL1/+pttiamqKaUxMTNjhRUVFOEynpqZWe6AZcXJywmNrC0OXLl3YsxSRkZHY6dHV1c3JycHAs2fP4uHm5uYKZyaasWHDBnZ4VlYWtvg6d+6MQwFEGJSVlWuvHyXCoKWl9fLlSxIeHx+PN7lLly7syQ82EonkyZMnWH3PmzePhJNyrHPy+bvvvsNYFAahUEh6df/3f//HTrl8+XIM37FjB4YQYZgzZw47JRHgn3766U1ZFQqFGzZswGT379/H8EYKg0wmW7t2rUJmkKSkJNQbPT09rODIE2toaMge0rl58ybq35w5c+rZ1JKbm4ttfy0tLbJsgcw23bx5E/NDbo6CzOzevZvcCvLKN4kw9OrVi12Dk6E8a2trEnjgwAEMJF0WFxcX7EkMHTq0vLycnVXyJFy/fv1Nd+Mjp8ULg7GxcYPCsGTJEvbDRygoKOjbty/DMNra2liXEWHo06dPfn4+SUlePPYogbOzMwYuWLAAQ4gwaGhoREZGkpTHjh3DlCdPniSBUVFRKEvjxo3Dmt3W1haTjRo1yt/f39vb28vLy8vLKyAg4MyZM5jY2NgY3z0iDKdPn1b4vfn5+ZiNtm3bRkVF1XlPZDIZmVo4fvx4UFAQXsvb29vPz2/y5MkYRQamFCBZrS0MPXv2JAIAAEKh8IsvvmAYpmPHjgEBARh44sQJPPzw4cPs04pEorFjx2LU+fPnAwMDMVfPnz9//vw56WPhHAkRhoEDB9becUaEQUdHhy0AEokEf52qqipbvPPz80+dOjV//vyJEyfq6+sbGBjgDZ84cSKZs1m9ejVe8d69e7XvCRFjFIb8/HwcOOrYsSMqGeHJkyeYcs6cOZhzIgwKAhAQEIB1rpGREXtKk8vlbtq0afbs2aNGjRo5ciSZtiEdi0YKQ1VVFY7wtGrV6p9//gkICCA33NPTk4yTBAcHA0sY5s6dyz5JTEwM9mhHjx6Nyy7exJ49e/AMR48eBYCoqCjchDR06FCcvubz+Z9//jnDMMrKygpto4CAAGzLjxs3jlTETSIMw4cPZ8/w//jjjxju4uJCAi0tLTGQtKKIVCxevDg0NNTrFYGBgZs3b8YoBa1tQbRUYbh69Sreen19/fqfRYlEghVKmzZtcJibIJPJ8NFv06YNPgREGHr37s0eTFy3bl3tGuHZs2cYWFsYOnbsGBYWRlIeOXIEU7IbyJGRkXgtIgxE7epBX18fZ0SIMNReUx8TE4NTBZ999tmbbk5lZSXpHdfD7du36zy8HmHo0aOHQkscR4HYFfGbhIHMENYPNuWIMEydOrV2Q5UIQ7du3ZKSkthRuBOtffv2ZBTYzc2tzilxhmHGjx9PZkTfShgiIyNxNn748OEKC1pevnyJKQcPHowFRIRh6dKl7JSRkZFYlIaGhjhnK5VK9+7dW+dMOMMwx44dI+XbGGHIysoiA2714OjoCCxh+Oqrr9gnSU9Px/ktfX392svn2MTGxuKI0BdffCEQCMh7cerUKUyQnZ2NCWo/RZmZmfiA6ejokHVlTSIMRJYQMufMnoWqLQxEP+rh559/rudufMy0VGHgcDhYq2poaCi0LBSQSqUjR47Ep6f2dBBGKSkpPX36FN5SGJ4+fYqB7yYMERERRBiwrj948CAmU1dX79atW1cW2traurq6Ojo65FEjwnDnzh2FHxUSEoJR+vr6b1pHWFRUpK2tzTBM69atu3TponA5HR0dXV1dXV1dPz+/Og9/B2FQU1Mjq6GIMOAIPiEzMxNnjJWVld+UKz09vdDQUKgpDLVNYzUoDCoqKrg8NC4ujgzlz5gx49y5cxYWFvv378eZ6gkTJpCmOhEGS0vL2vdEQRjCwsLw6/DhwxXkOTIyEqMGDBiAs8pvEoaIiAgUhkmTJuFo55UrVzClmpra2rVrb9y4cfv2bfbkBx7YSGFISkrCETNlZeWuXbvWecN79eqF0zZvEoa0tDQUBgMDA/YqpjrBkaI2bdpYWFjg29enTx9ioSA9PR3nxnr06KGwqjgnJwejunbtmpycjIEfTBju3buHgUQYSHFramrq6Oiw71u3bt3wbW1Z23TYtFRhKCkpwVEghmE2b95cf2Iy1EtmBZGysrIBAwbgo4bTgM0lDNhjwDWLeMK8vLzUmqSlpSUnJ5MXrx5hyMzMxNFhTU3NN22VEIvF2Ftq166do6NjVlaWwrXww5tsGf1LYTh+/DgerrDzmcfj4YKxDh06eHh4ZGZm1s5VWloaDr80lTAQlTIxMSG/Nz4+Hiu7iRMnkimcX3/9FVPW2ZFSEIbMzEwcJ9HW1mYPSwJrxnXmzJl4xcYIA+oTjsupqKiwF8WeOXMGDyc1ERGGHj16vGmiCABKS0ux46iuru7r61v7hqekpKSnp+PtbRJh8PPzQynS1dXFHtXu3btJLLHkoaKioqBnoaGheCtGjx5N6nEiDGSS6fnz55jJyZMns5+KsrIyHNlrKmEg40V79+5VeFtxwjw5OVlhYW4LoqUKAwDs3LkTC0ZVVfXx48cKsR4eHmSMhaRcv349O83jx49xHHno0KHYpmteYfDx8WlwCIhQjzDweDysPhiGOXfu3JvOQPrCtWeAG+RfCsO5c+fw8F9//ZWdUiaTzZs3D6MuXbpUfx7+vTB4eHgAq7pn7xTx9vbG4ZoxY8aQEe2NGzfWc8cUhKGiomLMmDEMw7Rq1Urh+SRTVmSCvTHCIBQKKysrcQXRwIED2cNT5An/888/MYQIg66ubj3bP0UiEVmEpjADV5smEQapVMreA9GlSxe2bonFYrJB58qVK+wDSX/6u+++IyOHKAytW7cmdzg0NBSFZ9CgQeyZp4SEBNTpphIGsjBS4W58GrRgYUhNTSWj5Gpqaqamps+fP8eljUeOHNHS0tLQ0MB+QFhYGA5camho3L17VywWS6XSkJCQ4cOH4+FkpLt5hYHH45EJ4enTp4eEhIhEIrFYXFxcfPbsWYVx7XqEAVgLsbp06XLt2rXy8nKxWFxZWXn37t29e/fiyNXjx49xWYW6uvr58+crKyvFYrFIJPL399+3b1/9K+3+pTCQw/v27ZuQkCAWizMzM3EZGHkDtbS0rl69WlVVJRaLhUKht7e3qakpe2nyvxcGd3d3YFXTO3bswBqnoKCALCzp3bs3GdMg5WhoaJiXlycWi5OSksiOXAVhAJb+DR8+PDQ0FFfr3r17F6dqO3ToQDZMNUYYBAKBUCjE8RANDQ2cMJPJZAEBARjIsISWCIOysjJ7P2Ntrl+/Th6V27dvV1dX4w3ncDhmZmbs9TZNIgwAYGNjg30FhmFWrVqlEHv//n2M6tOnj4+Pj0QikUgkjo6OOPLZqlUr9jYIFAaGYcgWn4yMDFz71KZNm3PnzuEb5OvrO23aNEzZVMKQnp5ORiBXrVqVmpoqFovFYnFaWtrBgwfrv+cfPy1YGADgyZMnZLU+vmmdOnUiW3UYhtm7dy+mZG+Z0dfXnzhxItntNXLkSNI8z8jIwD5Ez5492cJAlvSxNyqTJZvz58/HEIFAgK+ompoaWxgOHz6MKcncIABERETgtcaOHUsGK/z9/ckmLDU1tYEDB+rr6+Pyyh49euTl5ZHDyfhYncMaPB6PvXNYT09PX1+f6Cjpdy9btoyk6d69u4GBQf/+/bGlzF5AVRuy15e9wQ0P1NPTUxAGXP/XoUMH8raQgRqGYTp37qyvr9+1a1fs3EilUlIp468eMWJEv379UET//vtvclo3NzdMM2XKlDqFAYu4a9euCsIwffp0hmHatWuHdau1tTWep3Xr1hMmTJg5cyaOZpCHytPTEw8kQ0B4u4YPH96lSxfSVp0/fz5GkaVrPB6P1Edqamrjx48fMWIEOQPbCCvZ4LZkyRJ2ViMiInApjqGhIc6BE0PTnTt3nj59+tSpU8n2EYY18CWTycgmla1bt9a2q0EQiUTsJnzPnj1HjBjRt29fFCR2s4NscJs1axb7DGlpaajB+vr6jRGG6upqnF1QUVGp7UdBKpUuXrwYL9S+ffuxY8eOHj2a7C344Ycf2ImJeYKZM2diU0YqlZIFr0pKSoMHDx4yZAh712rtDW5DhgxhCwNZxIhT7sjdu3cxcNmyZSTw5s2b5LRdunQZOnTo0KFDcRR31qxZLdowRssWBgBwcXHBh0wBFRWVpUuXEmtIAoHgxIkTCga6lZWVf/jhBzKRBSyTGNra2myT3StXrsRw9nvi4OCAgbNnzyZXwTX7CovtyMo29iIcsjRFX1+fvRHB1dWVLNlkM2bMGPb+AGLk+caNG3XemdTU1BUrVrBfCURLS4toSVFR0fbt29k1C6Kurl6/oZGHDx9iygkTJmAIMYlB9hkQ0NZC69at2VuT2BuzEbLYPy8vb8OGDQqxDMNoamqy93m5uLhg+Pjx42sLQ2FhIf72jh07srekAGuhOi5Fk0ql27dvV7hRxsbGJiYm+Hnx4sXYk5BKpVu3biWtXYQIA9nKRzYTAEBWVtbPP/9M6jVEQ0Pj8OHD7MqaNNu//fZbdlbJQzJmzBhMn5qayraAwjBMq1atfv31Vxy2Yl+dmG9RU1Orf4FGdnb26tWrFew6YFGyN9s/evQIw3G/NyE1NZWM3tS/KomAZjDmz59f576HwsLCDRs2KJSIiorKzp072TvAgdUnY1grAlJSUhTeICUlpSlTpmCTq0ePHvh8kiUA/fr1Y4/ckpl8tmG+O3fuYCBbmSQSyY0bN4htHoKysvLChQsbtB/1MdPihQEAysrKrKys1q9f//3338+ZM8fExMTMzKxOj04hISGXLl3avHnzypUrjxw54urqqrAHory8/NixY2ZmZji0QsKfPn1qamp68OBB9u6EpKSkP//808zMjAwdiMXic+fO7d+//8SJE+zWvY+Pj5mZ2f79+9mLfPLz8/FaN2/eVFiGX1JS8uDBg/3795uYmKxdu/bQoUP29vZs+2IAYGVltW/fvj///LN+iyBeXl6nTp3asGGDiYnJli1bLl68GB8fr/A2BgcHnzt3buPGjSYmJr///vuFCxdiYmLqd4EXGxt7+PDhffv2kYmcyspKc3NzMzOzc+fOKez3sbCw2Lt37/HjxxV6Ep6enrt27TIxMTExMdm2bZvCD/H39z9z5gzmfPfu3ZcuXVLIeWpqqpmZ2YEDBywsLGrvZeHz+SdPnjQzMztz5ozChM29e/f27t177Ngx9roXd3f33bt3Y04ePnwoFAoFAsHRo0dNTEzs7OzY57ezs9uyZQtm29TUlPyohw8fmpmZmZqa1h7Tf/r06YkTJ1atWrVhw4YLFy6we5NIeHj4vn37zMzMFCxiFRQUHD161NTU9Pbt22Q7RUVFxa1bt9avX798+fI///wTH6qIiIh169Zt2LCBdI8KCwt37ty5fPlyR0fHxjhE8vX1PX369Pr1601MTPbs2XP58uWkpCT2DY+Pjzc1NTUzM1NYlFVWVnby5ElTU1Mc+mvwQgCQk5OzZcsW9j6S2ri7u58+fXrNmjVr1649ffp0bet7ACASiU6cOGFiYnL79m32pQsLCy9cuLBu3brly5ebm5t7e3tXVlZevHhx3759ly5dwumZwsLCw4cPm5mZ/fPPP+yW2aNHj0xNTQ8dOsRuT0RGRh44cMDMzMze3l4hD2lpaTdv3sQnefPmzceOHfP29iaF1UL5FISBQqFQKE0IFQYKhUKh1IAKA4VCoVBqQIWBQqFQKDWgwkChUCiUGlBhoFAoFEoNqDBQKBQKpQZUGCgUCoVSAyoMlLegqKjoTV7PWiiPHz9GU3qfMHw+vx47ehRKbagwUBpLeHj4yJEjiZ2A0tLSCxcuGBoaGhoaTpo06eHDh7WNwwQHB8+ePRsTnDt3Do33sXF3d582bRomuH37NnufbWxs7NSpU6dMmTJp0iTDV6xYsaK2s7Z3Bg12Kng2bV4qKipWr15d246/VCq1s7PDWzF16lS210lEIBDcuXMHE8ycOZPtk6qqqmr69OkHDx5877mnfCpQYaA0ivz8fDTDh8ZqoqOjiW1awi+//MI2S3DhwgUFG0Hz5s1jW8vYv3+/whl+/fVXYrwhICCAqcWAAQMaY92hkaArb7Yxu+bF19cXLdGuWbOGHS4UConFbwLbJXJFRQUxJ0c4e/YsSYBOtm/duvXBfgulRUOFgdIo0Db1tWvX8KuDg0OnTp369+/v4eERGRl548YNNGVKTP0EBgaqqKi0bt3a3Nw8MjLSysoKrU5evHgREzg6OjIMo6KicuXKlcjIyKtXr6KhXHKGFy9eMAzToUOHhw8fxsXFxcXFRUdHJyUlNejiu/GgHc0tW7Y01QnfmczMzMWLFxMzdsTjPIK2VzU0NO7duxcZGXny5Ml27dopKSkRo4Tm5uZoHs7BwSEyMnL37t2tWrXS0NAgHr8FAoGBgYGGhoaCPUEKpU6oMFAaJioqSk1NrV+/fmx3CAkJCWzDtGjLmnhkW79+PcMwK1euJAnQa9vo0YRt4aoAACAASURBVKPRvhh6LyB20QFg69atDMN8/fXXOKCEwqCmpoae6N8HKAw7d+6USCQCgaD2SBcieEXtKLS1V2eUVCrFqPrNESKmpqb4Y9HSLVsYqqurJ06cyNT0ufTzzz8zDLNixQpgOSIk5r7hVXHs37+fhKDl+Zbrnp7yIaHCQGkYNBs+Z86cNyUoLCwcPHgw88p0dklJyeeff87U9I2Mzgy0tbUzMjLy8vL09PTatGmDrnIQtGw8ZMgQNN384sULNHCtoaGhra2tp6e3b98+ttsyBSQSib+/v0NdsC2os0FhMDY2NjAw0NbW7tat2+rVq9lGXjMzM7/77jttbW2M3bBhAzGaW1FRcfHixb59+2Lsxo0b2arp4OAwbtw4jBo9evSjR4/ql4dDhw7NnTs3Pj4erWezhSE0NFRVVVVFRSU8PJwEoiMmQ0NDmUzm5eWlpKTUtWvXzMxMkmDbtm0MwyxcuJBM2+D979q1q4IvZQqlNlQYKA0gFArRvUw9Qy6PHj1SUlJSV1dHg9KRkZFqamqtW7cmHsoAIDo6ukOHDioqKlFRUcHBwUpKSlpaWmy/vp6engzD6OrqJiQkAIC/vz+Oq6ipqRHnRd9///2bJp+Jv+jaXL16tc5DiEuWtm3bdujQAf3Zde7cmQzRoGd5VVVVVVVVjP3yyy/RkS+O3uBgV/v27TU1NfG3SKXSHTt2YBQeiJ937txZz03OyMjAGry2MDx48IBhmL59+7J96qFzoSFDhggEgqtXrzIMM3bsWLZhdnRUMHnyZLIiICMjo2vXrvXcDQqFQIWB0gAvX75E/1z//PNPnQnKyspGjRrFsJxbeXh4MAzTrl07tmeexMREnGbw9/fHCYYuXbqQQXAA8Pf3b9WqFfEqk5iY2L1793Xr1pWUlJSVle3du5dhGCUlJfZ6GzZCofDo0aPL6iIgIKDOQ1AYvvzyy+zs7LKystDQUPQpZGBggF2TkpISe3t7qVQqlUojIyPRm/yzZ88AwNjYmGGYX375RSQSlZWVeXp64sQ7+rbT19dPSEjAA11cXNAHH9vxS51IJJLRo0crCMOZM2cYhunXrx+734M3UE9Pr7Cw0MzMDIWB7Xr+2rVrDMMMHz6ceLYpLCwcMmRI7QkMCqU2VBgoDeDl5YX+udhD2Gxw1EJPT480/1+8eKGsrKzgbTg2NhYFxs/P7/nz59g2Z6+v9/b2ZgsDACQkJJARmLKyMvS4eeTIkab6aWSOgYS8fPkSZ4BJJZ6enr5+/fq5c+fOnTsX3Q7jWP/27dsZhhk6dKinpycZ4BKLxegmc+DAgfPmzcOj5s+fj4pY27+xAnUKA/qP7N+/P9vXLDpT09PTKy4uRuUYN24c27XUpUuXFIShoqICT852Tkmh1AkVBkoDeHt7ozBYWVnVjnVzc8NY9uLIuLg4LS2tVq1aOTs7k8Dg4GCGYTp16pSamhoWFqasrKyiosJ2OYmuUj/77LM6pwREItHkyZPZ89u1E9y/f/9kXbxpe1ftVUn5+fnoGRvXX504cQL9crNB/6z5+fm42pVhmD59+ty4cUMikZSWlmLnoE42b95c/62uUxjQ07LC3ACqxdixYyUSCa5ZGjRoENtRHU41z507l6zuLS8vx47d0qVLm3BlF+WThAoDpQF8fX1xiJ948SQUFBTgJPOECRPY4xglJSU4LcEezsZ6f8CAAQKBIDs7u2fPngzDODg4kAQ4Vj5p0qQ6dyqIxeIJEyYwNf1ms6msrOzdu3edNfLly5frPASFgb2PIT8/X1dXl2EYW1vblJSU9u3bt2nTZvv27cHBwSEhIejVmWRAKBRyOJwvv/wSr3L69Gkej9e9e3eGYfbv3x8WFhYcHIwHRkVFhYSEsL291kmdwhAaGopLgYOCgkjgX3/9xTDMggULAMDDw6NVq1YqKirEqScA4L6HjRs3khDSY1i3bl392aBQqDBQGiA1NRVbwadPn2aHS6VSExMThmG0tbWjo6PZUTKZbOnSpQzD/PjjjyRw7dq1DMMsX74cAEQi0bRp0xRqwPnz5zOsBawikYjL5ZKVoFFRUVpaWgzL2b0CIpHI0tLSvC7q7zFs376dhNjb2+Msenp6OjbVhw0bRtrXCxcurHMsCzd5jBs3TiAQzJs3j6npMh4AMjIy6syAAnUKQ2Vl5bBhwxiGOXr0KIZIpdJJkyYxDHPmzBkAyMnJwTGumzdvYoLi4uKBAwcqdPLIHMOhQ4cakxnKfxkqDJQGEAqFWFuxF8UDwL1797Cl/M0333h5eXFekZOTA68GwRmGOXDgAIfDOXLkSKtWrdq2bRsaGoqH4yB4mzZtzpw5w+Fwdu3ahQMmxBZTQEBAx44dv/rqKw6H4+bmNmXKFBwwKSwsbKqfhsIwevToZ8+ecTicK1euoPZgmxrXd6qqql65coXD4fz555/soaTAwMB169ZxOBwPDw9UwWnTprFvy4IFC/CG7Nu3r1evXrheq37qFAZ4tVxYXV392rVrHA5n9erVDMP079+fLJBds2YNwzC6urqWlpYcDufbb79lGGbixInsDRaZmZldu3ZVUlKytbVtqhtI+VShwkBpGLQpxG7+x8TEaGpq1jluQ/Y24/QsoX379ux5CKFQiLu0CJ07d7537x5J4O3t3alTJ3aC3r17syct/j04NKTA7NmzUXsqKytnzJjBjsK9GgYGBlVVVTiIT+jQoQN2ZYRC4a5duxRmJtTU1BwdHRvMj0Qiwa1qCiYxKioqcE6b0KNHDycnJ5KgoKDA0NCQnWDo0KHsoScACAoKYhimV69e+fn5TXP7KJ8uVBgoDRMXF9euXbt+/fqVlpZiiJeX18KFCxe/YhELT09PcqCTkxPGLl26lMvlKpxWKpVaWVlhguXLl9e21pCXl7dlyxY87caNG7Ev0oSYm5vv37/f29t76dKlixYtWrx4sbW1NXufBI/HO3DgAObQ0tKysLBw/fr1ixcvzszMLCoqOnHiBOZt+fLlCh2Cly9frlq1isTGx8c3xvafVCrdvXv34sWLb9++rRAlEomuX7+OOVm/fj17hRJSXV195swZTLBr167aOwEvXLjAMMyGDRve4gZR/qtQYaA0jFQqxeY/e66Y0oKQSCSGhoba2trsCWoK5U1QYaA0ipKSklGjRinsoqK0FK5fv84wzN27d5s7I5SWARUGSmNJSUmZNGlSg9t3KR8bfD5/1qxZCovKKJR6oMJAeQuKiorYFlUpLQIej8c2wEehNAgVBgqFQqHUgAoDhUKhUGpAhYFCoVAoNaDCQKFQKJQaUGGgUCgUSg2oMFAoFAqlBlQYKBQKhVIDKgwUCoVCqQEVBgqFQqHUgAoDhUKhUGrQWGFge/xgwzYmLBaLy8rKqqqqmiBfFAqFQmkmGhYGqVS6Y8eOY8eO1Y5yd3dft24dOj5MTEycNGmSsrJy9+7dHz9+3PQ5pVAoFMoHoQFhCAwMHDduHFPLrSMAZGRk6OnpTZ48GQDKy8vHjRs3fvz4hw8frlu3Tk1NrTGODCkUCoXyEVKfMIjF4gULFmzYsGHUqFEKwlBdXb1y5Uo1NbU5c+YAgL29fceOHdEHiEgkGjBgwMGDB99rvikUCoXynqhPGCQSSUZGBgAYGRnt3r2bHbVt27YtW7Zs2LABHaCbm5uPGDGCzDdMnz595cqV7y3PFAqFQnmPNGryecqUKXv27CFf//7774ULFwKAqampkZERAGzdunXs2LFCoRATfPvtt7/88kudp+Lz+RUVFRUVFTweTyqVCgQCkUgEAPhZIBBIpVIAEIlEHzgKVU0ikQgEAqFQiBMn9UQJhcI6o2Qy2b+JkkgkACAWi/9NFADUGYU/v54oWgq0FGgpfNql0EjeWhjs7e11dXWvXbv2/PnzhQsX6uvrJyQk7N69e/z48fgjAWD+/PmrVq2q81SXL19es2bNmjVrfvnll7Vr1zo6Ovr4+MhksqKiIgcHh8ePH2dmZgLAixcvrK2tfX19AaCgoACj0Bd8YGCgtbW1v78/AOTl5T158uTJkyd5eXkA4O/vb21tHRgYCAA5OTmPHz92cHAoKCgAAF9fX2tr6xcvXgBAZmYmRhUVFclkMh8fH2tr65CQEABIT0+3s7NzcnIqLS2VSqXe3t7W1tahoaEAkJqaamdn9/Tp0/LycrFY7OnpaWNjg/5PkpKSbG1tnZ2dKyoqRCKRu7u7jY1NZGQkACQkJNja2rq4uPB4PIFAwOFwbGxsoqOjASAuLs7W1tbV1ZXP5/P5fFdXV1tb27i4OACIjo62sbHhcDgCgYDH47m4uNja2iYkJABAZGSkjY2Nu7u7SCSqqKhwdna2tbXFQbzw8HAbGxtPT0+xWFxeXv706VM7O7vU1FQACA0Ntba29vb2lkqlpaWlTk5OdnZ26enpABASEmJtbU1LgZYCLYX/Qik0krcTBoFAYGRkpKysrKyszLxi48aNJ0+eHDx4MOkxjBgxwszMrM5TyV4RHR29du1a/MyOUkj2kUcp/K6PNuqjumlNHvVR3ep6oj6qm9bkUR/Vra4n6qO6aU0e1Zg70xjeThikUmlWVlZWVlZmZmZGRsaKFSvGjh1bUlLi4eHRvn37Z8+eAYCvr2/Hjh3xcz3Ex8dv2bLlrfJKoVAolA9Ao4TBwMBg8+bNtcNXr15tYGAAAAKB4KuvvtLQ0Pjyyy+7des2f/58HLOrh7i4OCoMFAqF8hHSKGE4fvy4jY1N7XBLS0tzc3P8XFpaum3btgULFvz+++8VFRUNnpMKA4VCoXycNJutJCoMFAqF8nFChYFCoVA+XaRS4HDA0hKSkhp/EBUGCoVC+UQRCsHEBNq3B4aB4cMhP7+Rx1FhoFAolE+Uf/4BhpH/DRwIBQWNPI4KA4VCoXyKlJXB8OHAMPDZZ2BvD9nZjT+0UcLg5ub26NEj/CyRSC5dujR//vz58+dbWFiQNDKZ7MSJE/PmzVu7dm1ubm6D56TCQKFQKE2PszOcPQu5uXDypLyvcOHC256jAWGoqqoyNzdv167drl27MKSystLY2NjIyGjy5MmtWrU6cuQIAMhksk2bNqmrq8+cObNv375jxowpKiqq/8xUGCgUCuVdqKgAduM7KQl8fAD3NgcGgrq6fOAIPwwaBI1oqStQnzBIpVITE5O+ffv27NmTbUY7KysLPyxdunTw4MEAEBgYqKqqir2K5ORkTU3NS5cu1X9hKgwUCoXy1iQmwtSpMGQIWFkBAISGQr9+0L49LFsGfD6sWvV6UoFhoHVreCe3aQ34Y7C0tKyoqDA2NmZbV0VkMtn333+/d+9eALh48eJnn31GrPdNnjx5/fr19V84IyNj27Zt75BjCoVC+QTJzoZTp8DRse5YkQhKSwEADhyQV/q9e0NhISxa9FoGjI1BTw8YBjQ0gGGgY8d3GERC3sXsNgB4eXn16dPnl19+KSwsBIAdO3Z88cUXxLrqN9988yaz25GRkR4eHh4eHnfu3Fm2bFlqaipaKKyurk5NTU1OTq6srASA/Pz8xMREjOLz+ampqSkpKTweDwDy8vISExNxGqOqqiolJSUlJQUdTefm5iYmJqJdQx6Pl5KSkpqayufzASAnJycxMTE/Px8AKisrk5OTU1NTq6urSRSaPKyoqMAogUAgk8mys7NJVHl5eXJyclpamlAoRJtRSUlJ+PPLysqSkpLS09NFIpFUKs3MzExKSsLBtNLSUhIlkUgwqri4GABKSkqSkpIyMjLEYrFYLM7IyEhKSiopKQGA4uLipKSkzMxMiUQiEonS09OTkpJKS0sBoKioCKOkUimJKisrA4DCwsKkpKSsrCypVCoUCtPS0pKTk8vLywGgoKAgMTExOztbJpMJBAK81bhBHaNoKdBSoKXQXKVQweNlpKWJ5s0DhoH27Svt7ZPS0vKxFHi81IKCan9/mD4dhgyRHjkimzDhtRLMnw/a2sAwsjZtZKyOQtmxY0m3b6dbW4sApDIZuxQayTsKQ2xs7G+//dazZ89NmzYBwPbt29n+GBYtWmRiYlLnqaysrMzMzMzMzDZu3Dhv3jwvLy8ulyuTyUpLSz09PTkcDt7EiIgIZ2dnNDxbXFzs6enp7u6OD2V4eLizszO6Di0qKkKZwd8cFhbm7OyMhmcLCgrc3d09PT3xyQsJCXF2do6IiMCC5HA4np6epaWlMpmMy+U6Ozuj+d+cnBwOh+Pl5VVeXi6VSl+8eOHs7BwTEwMAWVlZbm5u3t7elZWVEokkKCjIxcUFLQNnZGS4urr6+PjweDyRSBQQEODi4oKWgdPS0lxdXX19ffl8vlAo9Pf3d3FxQcvAKSkprq6ufn5+1dXV1dXVfn5+rq6uKSkpAJCUlOTi4uLv7y8UCvl8vq+vr6ura1paGgAkJCS4uLgEBASIRCIej+fj4+Pq6or+lOLi4lxcXIKCgiQSSWVlpbe3t5ubG477xcTEODs7v3jxQiqVlpeXe3l5cTgcfMqjo6OdnZ1pKdBSoKXwXkrBzS08IuJ1KXh5FQsEABASGens4RGRkgIAOQUFfpcvVykrY7We26+fq7NzVHIyAGSVlnpt3lyiqopRYoZhC4D8T1VV+vChdNo0+ddhw9IjI11DQ33Cwnh8vkIpNJJ3FAbkypUr3bp1y8jIOH78ONuD2+TJk3fs2FH/OfPy8hpMQ6FQKJ8aiYng5wc4vpKcDNiQf/z4dUXfqhUcPgzl5VBQAIcOQceOikrQvj38/DP06yf/in6X8/Jg9WqYNQuCgv59Hv+VMDx+/FhbWzspKenRo0caGhqo8Pn5+To6OtevX6//nHTymUKhfOI8eQILFsD27VBSIg+5ehW6dgWGAUNDmDwZOnWCkSPh7FnYskU+K4BLiRgGDAxAX1/+WUMDLl0CIyP51w4dICUFEhLg77/Bxgak0ibPeKOEYfz48Tt37sTPqampK1asuHPnjpWV1fDhw6dMmSKTyQoLC7t37z5z5kwrK6sFCxb06dMHBxzrgQoDhUL51MjJAS5X/jkiAjQ15VX5l19CYiJYWECbNorNf9IJYBiYNg2ePoVRo2pEjR0LHh4AAPfuyUO+/hoa8mvwL2mUMMybN+/w4cP4OT8/f8KECW3btm3btu2sWbMSExMx3MPDo3///m3bth08eDA6wKsfKgwUCuWTIisLxo0DDQ04fRoAYPfuGvV7r17QoQMwDGhpwc8/Q9++MGEC7NwJffu+TrN6NQBAbi4cOwY//QQmJnD2LBQXy89fXQ0HD8Kvv0JExPv+KY0ShqqqKoFAQL6KRKLy8vLy8nIFd3HV1dXl5eXslPVAhYFCobRg0tKAjItERkJ2Nly7Jq/fu3aF5GQwNASGgREjYNmy11V/x47w8CEAAI8HuFrH2hqUlOSxt241169RgNpKolAolLchLw9WroS+fWHoUDh9Gs6fh27dYNgwuWEihoF27WDpUujSBRgGzM1BJAIzMxgwAMaNg9o+j6VS+O030NCAGTOgES7OPgxUGCgUCqXRlJa+ngRu8E9V9fWwTz1TxFIpcLlQVvZhfkFjoMJAoVAojWbHDnmlP3Uq6OjUIQadO7/+vGED1Bxvbyk0VhikNeUONyjWTiYWi6WNWztFhYFCoch5/BguXYKMDPnXwEB4+bJZM/QGPD2hbVtgGPjiCygtBXt7ufGJ77+Hzz6TrzF9/BgGDIBWrWDu3MY7xvnYaJQw/Pnnn6dxnh2Ax+OtW7dOQ0NDQ0Nj69atZa+6P1lZWXPmzOnYseOgQYPc3d0bPCcVBgqFAgDw4AG0bg0MA2PGQHExcDigrg6dOsnXaH48VFXBxInypaVk4WVwMHA4IJVCWBiYmUFoKABAZiYEB0N1dTNm9l/SgDBERkbOmDGDYZh9+/ZhyOnTpzt06HD69OlTp0516NDhjz/+AAAejzd16tTPP//877//Xrp0qZaWFu6qrwcqDBQKBSQS+Pbb12MvmzbBL7+8Xq0PALm5sHEjmJs3/5gMsV73ygfBJ0x9wiCRSObPn//DDz8YGBjsx13XABERES9evMDPmzZtGj16NAA4OTmpqamhGPD5/D59+qCfhnqgwkChUKCoCAYNei0MGhpoFU6+6DMtDVavln+9fLk583ntmrxbM2JE4x1ktlwaEIbY2FgAMDY23r17d+0E8+fPX7t2LQAcP35cX19f8moznrGx8apVq+q/MLWVRKH815HJIDVVvulXVxdUVBQnck1MoEcPYhvug3YaysrglVVQuHUL0Ixdt27g7f3h8tB8vLutJE9Pz549e6Jy/Pbbb+PGjSNmtxcuXPgms9uPHj0yNzc3NzffsWPHwoUL/fz8Xr58KZPJysrKfH19vb290Q5tTEyMu7s72oYsLS319fV9/vw5mtmIiopyd3ePjIwEgOLiYh8fHx8fHzQbGRkZ6e7uHhUVBQCFhYXPnz/39fVFC73h4eHu7u5oGzI/P9/b29vX17esrEwmk718+dLd3R1tQ+bl5Xl7e/v5+VVUVEil0tDQUHd39/j4eADIycnx8vLy9/fn8XgSiSQkJMTDwwM3fmdlZXl6egYEBFRVVYnFYi6X6+HhkZycDAAZGRmenp6BgYHV1dVCoTA4ONjDwwONSqWnp3t6egYFBQkEAoFAEBQU5OnpmZ6eDgApKSkeHh7BwcFCobC6ujowMNDT0xPNRiYnJ3t4eHC5XLFYXFVVFRAQ4OnpiWYjExMTPTw8QkJCJBIJj8fz9/f38vJCs5Hx8fHu7u6hoaFSqbSiosLPz8/b2xvNRsbFxbm7u9NSoKXwwUqhSiqFnBzphg2weLF440ZgGEmrVmnTpws6dUINkNVpQ1RZWXT+vOjaNdizR8jhvK9S8PB4GRcntrQEfX2YNSv//v3qP/7ADWiVDBNz6JCshZdCI3lHYeDxeKNHjybjSzt37mT7Y1iwYMHKlSvrPFVwcPCTJ0+ePHly+fLln376KT4+Hl9CPp8fHx8fGxuLNtOzsrKio6MxisfjxcXFxcbGos30zMzM6OhofD8rKyvj4uLi4uLQZnpGRkZ0dHRmZiYAVFRUxMbGxsXFoc309PT06OhofGjKy8tjY2Pj4+PRMDpG4UNTVlaGUdXV1TKZLDU1lUSVlpbGxMQkJCQIBAKpVIpR+DwVFxfHxMQkJiYKhUKJRJKSkhIdHY1vdVFRUXR0dFJSklAoFIvFycnJ0dHRaK23sLAQo0QikUgkSkpKio6OxketoKAgOjo6OTlZLBYLhUKMQkO++fn50dHRKSkpEolEKBQmJibGxMTgU5iXlxcdHZ2amiqVSgUCQUJCQkxMDD6FOTk5GCWTyaqrq/FW48IBjKKlQEvhQ5RCTExSUpJQJIJvv5UyDDCM/H+XLoVXr4p69iQrPmXz57+WBHV1HMaRKClJGAYYRqytDXFx76sU/Pykurp46XKGEb0a46q+di2rsFDWwkuhkbyjMKxfv37s2LHojAIAjh49OmjQICIMo0ePNjU1rf+cWVlZ1IMbhfJfxMpKsTcwcCAUFsL48fKv3btDXh5s2CDfI3b3rvwz++/27feVvRMnFK81YgQ8f/6+LvdR8i7C4Ojo2KtXL+yJI8+ePWvfvr2XlxcAhISEaGho2Nvb139OOvlMofy34HLB0hLy8mDBAhwaem0jaMoUAJCbnmYYMDQEABCLwc9Pbqy0ogLOnIE9e+DKFbkpuoaanu9ISYl8MnzUKDh5EkxM4MSJlrsd4Z1plDCMHDnyt99+w88pKSndu3dXVVVdtmzZkiVLlixZ4u3tzefzp0yZoqOjs2TJkj59+kyfPp30Ht4EFQYK5T9EeDjgFMLo0dC9u3xi+csv5UqAVv3d3aFdO2AYOHv2jefh8eQV9xtmMd8doRCkUrhwQZ6lq1eb+PwtikYJw969ey0sLPCzg4PDvHnz5s6dO2nSJENDQ0NDw6dPnwJAXl7esmXLDA0NV61a1aAzBqDCQKH8pyC9AfLn7AweHtClC/TtC1FR8mSOjmBhAXVZVZAjFMKsWcAwMGMGNM6Qc6MICgJ9fZg5U+4WbeBAKC1tspO3QKitJAqF8j55+RKsrF6vOsU/XV3ARTLh4ZCU9HYnXLECGAY+//y1W7R/iVQqFxvyZ27eNGdusVBhoFAo74eKCti+vcbuBOK/bPbsd9+UsGePfPtbTk7T5DMqSr5NgT0T/t+GCgOFQmk6RCJITYW0NIiMhNmzazTD58+Hf/4BTU3Q0oInT979EqdPA8NA69YQE9M0eUYHO61agZERfP89+Pk1zWlbMlQYKBTKv8bXFzZuhF9+gblzQV1dXvszr1wWHzgAx49DXh4AQHDwv7WcSlwfczhNkndYuxYYBjp1gtzcpjlhy6dRwlBdXY0bMdgIhULcuEFIT0/39/fHLZoNQoWBQmnxlJbCixdgZ1fDCQH7b/nypl/r6eYGysr/ditDYiIcPQpBQSAQwBdfyJfMNrudvo+GhoUhKytr1qxZaEWVkJeXN2/ePLKGFQBcXV319PQYhlFWVj569GiDp6XCQKG0bEpKavgya9UKRo+G8eNh+3bYuRM2bZI7N25yIiLkOtSIeqZuBAKYMQMYBnr1guvXQU0NGAYOHmzSXLZsGhCGu3fvduvWjWGYg6y7ZmNjgxqw65X52czMzN69ey9btiwpKenSpUutW7d2c3Or/8xUGCiUls358zU6B2ZmUFb2IbwW5+VB797AMLBhwzueITj49d469Mzcti34+DRpLls29QmDSCRasWLF7du3DQ0NiT8GqVS6evXq69evGxsbb926FQPv3r3bpUsXtFICAAYGBnVaY2VDhYFCadmMHClfeLpmDVy7Vt/mg6ZFIoHPP5fPZr8bf/6pOOQ1eXKL9qvT5NQnDDKZDDcwT5s2jV3RC4VCAJgzZ86mTZsw5MCBA2PGjCHOPmfNmmViYlL/hdPS0oiuUCiUFkNWFlhawsGDcieXv//eDHmYMwcYBiZMeMfDFZZLMQzcv9+kDQWCnQAAIABJREFU+WvxvLvZ7VmzZm3evBk/b968eezYscJX5ssXLVq0bNmyOk+VnJzM5XK5XK6tre2KFStycnJwm7RQKMzJycnOzkb7gsXFxZmZmRglEAgwqrq6mkShkcvq6urs7GwSVVRUlJmZiR0XjMrJyREIBABQWFhIovh8PkZhhjGqpKQEAKqqqjBKJBLJZLKCgoLMzEw0ysjj8bKysnJzc9lRaJSxsrISo9DldX5+vkJUXl4eicrKykKrmRUVFRglkUgkEkleXl5WVhbaaywvL8/KysrPz5dKpWKxGKPQXmNZWVlmZiaJys3NVYgqKChARccoNOVYWlrKjsL7iTYQS0pKyK2mpUBLQbEUiouFADKAAh4vOy9P+OwZDBz4uj5t3Vr64kVBSUlmVtaHK4WcHP6KFcAw0n798kND8woKGlUKubk8Ph8sLGDWLFBXB4aBhQtFM2YUKill//hjVXn5R10KTfcuNJKmEYY9e/aMGzeO9Bjmzp27bt26Ok91586dXbt27dq1a9WqVV9//TWHwwkKCpLJZCUlJW5ubs7OzmhRNiwszMHBAV3FFRUVubq6Ojs7o0XZ0NBQBwcHLpcLAAUFBS4uLi4uLmhCmcvlOjg4hIaGAkBeXp6zs7OrqysW2IsXLxwcHMLCwgAgJyfH2dnZzc2tpKREJpMFBQU5ODjgYqqsrKxnz55xOJyysjKpVBoQEODg4ICW1jMyMp4+feru7l5RUSGRSPz9/R0dHdFpXVpampOTk6enJ4/HE4lEPj4+jo6O6KkiOTnZycnJy8urqqpKIBA8f/7c0dERzaknJSU5OTl5e3tXV1dXV1d7e3s7OTklJSUBQHx8vKOj4/PnzwUCQVVVlZeXl5OTE5pTj42NdXR09PHxEYlEPB7P09PTyckpLS0NAKKjox0dHf39/SUSSUVFhbu7+9OnT9EacGRkpIODQ0BAgFQqLSsr43A4z549w5Vm4eHhDg4OtBRoKbwuhYgIAMjKzn7m5saxti7btUu6dav/rVsu9++XkkWo+Ldxo4DP9w8M/KCl4OaWu2MHMIyoXTvf//s/74CARpWCh0f6jRtyA3z45+ZWXlIS+ODBMw4nKyfnoyuF9/MuNJKmEYYzZ8707NkT2z5SqXTw4MENLkzKycnZvn174zNKoVA+HHw+AIBAAF9/La9Gx4yBP/4AhgElJdizB2xt4eFDeGV4/0Pj5CTPlYPDWxz11Vfy3deDB8OePdCQoc//Mk0jDFwut127dpcuXQIACwsLdXX1oKCg+s9JJ58plI8Ue3swNoa//oIDB+rYmjBs2IdYelQ/kZFyO6wnTzb2kJAQuXGOH3987bOT8gYaJQwGBgZEAwgTJkwgbtpkMtmWLVsYhuncuXO7du1+b8R8FBUGCuVjJDVVbhYbXSYwDAwZAq88mgHDwKslJ81JdjZ89hkwDPz6a2MPMTWVd3eaar/0J02jhMHe3r52D8DJycnX15cdYmlpefr06QcPHjTmnFQYKJSPCJEIpFIAgIMHFbsIf/8NZmavv7q4NHdeAYRC+Q61SZMaNSLE48GECXKbrDhKRqkXaiuJQvnPw+HAmDEwaxbcuiXfO9aqlVwGevSAkhJISZHbPpo2rdnmFRRYvVpuY7WgoOHEMTHy7c3UnXDjoMJAofy3ycuTe6dh/506BZs2Qf/+YGcnT+btDefOQS2bac3GmTNyG6uNMYZqby//Xffuvf+cfQpQYaBQ/tvcvKmoClu2yM3JfcyjLk+fQuvWwDBw6VJ9yQoKICQEtm8HhoGOHSE4+EPlr2VDhYFC+W+Du4h79YKbN+HaNXB2bu4MNY7UVLkpvbVr35gmPR0mToTOnaFjR2AYGDkSeLwPmMUWDBUGCuU/TFiY3HnZG0wVfLxIJDB6NDAMGBm9cf755MkaPaEffviwWWzBNEoYzp49e/HiRfI1Ly/vu+++09PTGz9+PO7cA4CioqKlS5fq6emNGTOmwU0MQIWBQvkY+OYb+SLOZ8+aOytvz5o18unxOr1Gi0QwZUoNYbhy5YNnsaXSgDAkJycvWrSIYRjij4HH4xkZGQ0ZMuTQoUPTp0/v1atXVlaWVCqdPXt2//79Dx06NHv2bB0dnaSGHHxTYaBQmo3MTDh2DBYtkteYixe3SB81V6/KVc3Do47YpCS5AQwVFWjdGsaOhZKSD57Flkp9wiCRSBYsWPDVV18NGzbMzMwMA+3s7NTV1aOiogCgsLCwW7dud+7cCQgIUFVVDQkJAYDy8vIePXqYm5vXf2EqDBRK8+DsDIMGvW5H9+4NCQnNnad34vlz+fzzhQt1xFpYyGXj3DkICaFuO9+KBoQBLUMZGxsTs9uHDh0aNWoUSWNoaLh///6///5bX19fIpFgoJGR0a8N7UjMy8vbsWPHv8o7hUJpJNXVUF4OAODvL5+zVVICLS348kuIi2vuzL0rhYUwdCgwDHz33etAkQgEAgCAFSuAYUBLCzIymiuDLZe3tpW0bt26yZMny151POfMmfPbb7/98ccf48ePF72aAlqwYMEvv/xS56mePXt26dKlS5cumZmZLVq0iMvlojnAioqK4ODgwMBAND2YkJDg5+cXExMDAGVlZS9evAgKCkI7tPHx8X5+fnFxcQBQWloaFBQUFBSEdmjj4uL8/PzQXmNJSUlQUNCLFy/Q2GxMTIyfn19CQgIAFBUVBQYGBgcHo13f6OhoPz8/HPsqKCgIDAzkcrk8Hk8qlUZFRfn5+aFBzfz8/ICAAC6XW1VVJZFIIiMj/fz8UlNTASA3NzcgICA0NJTP54vF4vDwcD8/v/T0dADIzs729/cPDQ0VCAQikSg8PNzf3x9tbWZlZfn7+4eFhQmFQqFQGBYW5u/vj7Y2MzIy0Hu2SCQSCAShoaH+/v7Z2dkAkJ6e7ufnFx4eLhaL+Xx+aGhoQEBAbm4uAKSmpvr5+UVGRkokkqqqKi6XGxAQkJ+fDwDJycl+fn5RUVFSqZTH43G53MDAQDQAmZSU5OfnR0vh0ysF3+DglNhY8POD//0Pxo6FXr3g0iXcMMxjmNRNm6C4uCgnJzA8vIWWQnJ2drahITAMqKrCihWV9+/nPnsG06bBpEkV1taCwYOBYWDWrMrqam5ICH0XsBQayVsLw8aNG6dMmUKEYe7cuTt27DA1NZ0wYQIRhoULF65YsaLOU3l5eVlYWFhYWJw4cWLJkiURERGJiYkAwOPxwsPDw8LC8F6npqZyuVyMqqiowCi8oSkpKVwuF+9aeXn5y5cvX758iVbdk5KSuFxuSkoKFl5YWFh4eDje68TERC6Xi3etpKQEo9BKPkahtd7i4uKwsLCIiIiqqiqZTBYfH8/lcvHZLSwsDA0NjYyM5PP5Uqk0Li6Oy+VmZmZi4YWGhkZFRVVXV0skktjYWC6Xi491Xl5eSEhIVFSUQCAQi8UxMTEhISFoyDc3NzckJCQ6OlokEolEoujo6JCQEKxccnJyQkJCYmJixGKxQCCIiooKCQlBG79ZWVlcLjc2NlYikVRXV0dFRYWGhuJjnZmZyeVy4+LipFIpn8+PjIwMDQ1FC/IZGRlcLjc+Pl4mk1VVVUVERISFhaEt+LS0NHKraSm04FKoqHgZHv66FJKTgz09M8aPr2Fo+tUf/6efMvPzAaCksrLllkJ6Xl7esWPkR1UxTAGOLDEMr21bIW7evny5SiCg7wIphUby1sKwb9++ESNGkCgDA4Nz585duHBh6NChRBjGjRu3d+/e+s9JzW5TKO+X69dfi0GXLvJlqQwDHTpAVFRzZ66J4PPBxAT09F7b8GD/de4M8fHNncUWyVsLw4MHD1RVVdGJREhIiKampo+Pj6enp4qKCq5SjY6O1tLSsra2rv+cdPKZQmlK3Nzg5MnX9aBQCKNGAcNAnz5w6xYkJLxe1G9q2qwZbWqkUkhOhmvX5Fa1e/aE9u1fb1xoiautPgIaJQyjRo0i/pnLysqGDx8+cODAjRs3Dhw40NjYGHtko0eP7tev38aNG4cNGzZhwoTqhjxrU2GgUJoMa2t5tdi/P+DWIldXudHsVwvNAQBsbeF//4NXnhY/Ndzd4fRpiIuDX3+V29cLCGjuPLVUGiUMW7ZsuXr1KvmakJAwe/bsoUOHLlmyJPfVIrDU1NR58+YNHTr022+/xXGu+qHCQKE0DXFxrz0o4IavBQtgyBD50iMut7nz98GpqID796lZpH8DNYlBobRkpFL5PjVlZZg0SXGQff586sCS8g5QYaBQWjLENur330N5OVy7Bl99BePHw4QJsGIFNKLvTqHUhgoDhdJCuHIFvv0WDhyQu1y+cgWMjEBdHRgGdHRq7FOrqvqoLWZTPnqoMFAoLQFb29crMmfPhjNnoG3b10NG1641d/4onxTvIgz5+fkxMTEJNe2rSCSSmJiYmJgYYhijfqgwUCiNIjUVIiMBt/gq/KmpweLF0Dgv6xRK43lrYQgKCurbty/DMG3atDl8+DDKQHFxMRphZRhm4cKFJY2wYkiFgUJpmKNHQUNDvvAUndKgCSD8O326ufNH+TR5O2EoKioaOHDgwoULQ0JCbGxsNDU17e3tAWDbtm1du3b18vLy9PTU1NRszJZmKgwUSn1IpXD6dI3+gY4OpKWBRAJbt8Lw4bBvHzSud06hvC1vJwxBQUEaGhrBrxYIb9q0adWqVQKBQFdX98orJxhmZmZDhgwRoIHDN0OFgUJ5I3FxsHDha2sWM2aAsXENXzpVVc2XOcqnz9sJQ2xsrLq6uoWFBX6dOXPmzJkzY2JievTo4e3tjYHXrl3r06cP2saqh5SUFLKbmkKhAABUV0N+PvB4r2cUunQBW1uQSOh2BMqH5O2EQSKRLF++XOP/2TvPuKaSr4/HXVwVK4qKIBA60u1S7K5tXey4FqyLvaDYsGLv4p9V1+6CdXUVFJAqvRN66Ak19BICIT05z4vxiRE1TXfZMt8PL5I7nDs3d+69587Mmd/p23fmzJlTpkxRUVFxcXGJi4sbPHiw2DE8ffrUwMCg4jMa6NXV1UVFRUVFRcHBwS4uLk1NTUihkMfjNTU1NTY2oq5Ga2trQ0MDUijk8XiNjY2NjY1cLrdDEZfLlSxiMBgNDQ1IvFBchKT9JIs4HE5jY2NTUxMqamlpaWhoaGtrkyzi8/kikUiyiM1mNzQ0dChCaoioqLm5WSAQiEQiOp0uLmKxWOIioVCIitrb2wGgvb0dFQmFQqFQ2Nzc3KGITqcLhUKBQICKWCwWADCZTFQkEonERUiABBW1tLSIRCI+n9/U1CQuamtr61AkPtXiItwKndgKrUwms6gIZs0CS0uYMgUIBBGBwFu4EDIyWvn8BjqdwWLhVsD3wpe3gpwoPPnM4XD279//ww8/LFiwoF+/fteuXcvMzNTU1IyJiUH/4O3tbWxsjKTPP+bOnTvbt2/fvn27s7Pz7Nmzg4ODExISRCJRU1NTUFBQQEAAUlpPS0vz9fVNTEwEgIaGBlSE5DdSU1N9fX2RYF9dXV1gYGBgYCCqLjk52dfXF4101dTUBAQEBAUFIa3dxMREX19flGOuqqoKFTU1NYlEooSEBF9fX5S8uqKiwt/fPzg4uKWlRSgUxsXF+fr6IsXAsrIyf3//kJAQBoMhEAhiY2P9/PxycnIAoKSk5NWrV2FhYW1tbTweLyoqys/PD6m6UyiUV69ehYeHt7e3czicyMhIPz+//Px8ACgqKnr16tXbt29ZLBaLxXr79u2rV69QrFd+fr6fn19kZCSHw2lvbw8PD3/16hXS9c3NzfXz84uKiuLxeG1tbWFhYa9evUK6vjk5OX5+frGxsQKBgMFghISE+Pv7I/HerKwsX1/fuLg4oVDY0tISHBzs7++PnHdGRoavry9uhU5rhcpKACDl5ZFR+uX//+MNHtxUWIhbAd8LX7cV5ET5dQzHjx9XV1en0WgVFRX9+/f39/dH248cOWJtbS0UCqWbV1RU7Ny5U+naMZh/FXz+OzFU8Z+nZ2cfE+a/i5KO4eXLlwQC4caNGwDA5XLHjBkzZ84cAGhrazMwMJAnZyeefMZgAADS02H/fli58p086g8/gKMjuLuDLH1iDObPQxnH8PLly/79+x8+fFicx+2PP/7o2rWrnp7eoEGDTExMUJdNOtgxYDBAJgOR+L6X8M03kJuLUwhgOh1lHMPz589fvHjRYWNYWJi7u/uhQ4dQsjqZYMeA+a/D58NPP30wfLRwIXC5nX1YGAzWSsJgOovYWEA5iufPh2PHYM8eqKrq7GPCYACwY8Bg/mpqasDTE5KSYNcuIBCgd29ISensY8JgPgA7BgzmL4TPhxkzgEAATU1QVwcCAcaPx4vXMH83sGPAYL42VCq4usKJE9DUBAIBFBXBvXvg4wMZGXDzZkeF1IMHO/twMZiOYMeAwXwN6uvh7l14+RKqqsDO7t1Df9QocHQENbV3X7t1g+7dOzqGuLjOPnQMpiMKOwaRSOTv729qampvb5+eni7efv/+fTMzMzMzszt37sizH+wYMP8SmEwID4dx49496C0sPpE4AeVkFn82NX33wd4er1fA/A1R2DHcuHFjwIAB27dvd3Jy6t+/f2RkJAA8fPiwa9eu69atW7NmjYqKyoMHD2TuBzsGzD+bnBx4+RI8PGDChE+4AR0d2LgRvv8exo2Dn36C588hNBQ2bgRdXVi+HCgUOHwYfvgBTztj/p4o7Bhmz57t5OSEPuvp6bm7uwPAsGHDduzYgTY6OzuPGTNGpiQGdgyYPxcO511u5K9ORQWsXv1u6lj817cvzJ8PvXq9+7p7NwAAmw0Mxge2NNr7JAp4zhnzd0Vhx/Drr78aGBgEBARkZGRoampGRUVVV1draGiEh4eL/0FPTw8JRUmhurpannw+GIwC8Pnwxx+wejXMnw9Tp4K9PWzbBpWVX7OK1FQwMXnvD779Fmxs4MQJyMwEALh+HQYMgFmzoLHxa1aKwfy1KOwY+Hy+vb09Su25ceNGAIiJidHQ0BCrqz548EBPT6/yM3djVFSUj4+Pj4/P+fPnlyxZkp2dXVxcDABMJjMrKysjIwOlBS0tLSWRSKiotbUVFSE53JKSEhKJhOQVGQxGZmZmZmYm0rylUCgkEgnJK7a0tGRkZGRlZSFh2+LiYhKJhFZlNzc3oyKkQ4uKkIxHU1NTRkZGdnZ2e3u7SCQqLCwkkUhIebGhoSE9PT0nJ4fFYgmFwoKCAhKJhH5mfX19eno6mUxms9kCgSA/P59EItFoNACora1NS0sjk8kcDofP5+fl5aWlpaFkFTU1NWlpabm5uTwej8fj5ebmpqWlIb3G6urqtLS0vLw8Pp/P4XDIZHJaWlptbS0A0Gg0EomUn58vEAjYbDaZTE5PT6+vrweAyspKEolUUFAgFApZLFZOTk56ejry0BUVFSQSqbCwUCQStbe3Z2dnZ2RkNDU1AUBZWZn4VP/jWiGfQsnLy+OEh0NOjiAmBiZNgi5dOo7qjB/Pjooqys8nl5ZyeDyFW6GggCsSQUgI7NgBly6BuTkQCHwCId/EJNfDQ5Cayq6tJZeVpRcV1Tc2AkBlUhIpJqagtPS/0wr4XvgHtYKcKOwYPD09R48eff/+fTc3N1NTUxKJlJycPHjwYLFjePz4saGh4ecOIigo6Nq1a9euXTty5MiiRYtIJBISg21tbU1NTU1KSmpsbASAoqKi+Pj4vLw8dEJTUlKSk5NRCxUWFsbHxxcUFAAAnU5PTk5OTk6m0+kAUFBQEB8fX1hYiM51cnJySkoKary8vLz4+Hgk5NvY2JiUlJSamopaKDc3Nz4+HrVrfX19UlISiURiMplCoZBMJsfHx1OpVACoq6tLTEwkkUjt7e0CgSAnJyc+Ph61a01NTWJiYnp6OovF4vP5WVlZ8fHx5eXlAFBVVZWQkJCens7hcHg8XlZWVkJCAmpXGo2WkJCQkZHB5XK5XG5GRkZCQgI6bxUVFQkJCVlZWTwej8PhpKenJyQkIPnf8vLy+Pj4rKwsPp/PYrHS09MTExPRLVRaWhofH5+TkyMQCNrb20kkUmJiIpL/pVKp8fHxZDJZKBQymUwSiZSUlIRuIQqFEh8f/09qBRKJVFzcLhAIhMIsMjlz6lQOgQDq6oLevd95gv79YcQImDEDxo9HW1jffkvW1Ey/fJkDwAPIystToBXy8jhhYdCzp6Sz4W/cmE0iZZSW8gFYQmF6Rsb7VqitjU9N/fe3Ar4X/pmtICeKOYaGhgYtLa1Hjx6hr2vXrp06dWpOTs7gwYPfvn2LNl6+fNnMzAxl0pBCbW2tPCKsGMwniIuD2loAgLAw6Nbtg/7Bpk1QUAAsFvD50NICzs7vi3R14cULyM9XOBBo9uwPqtiyBWRNoWEw/2gUcwwVFRXdu3f39vZGX7dt2zZ8+PDa2lp9ff1Dhw6hjbNnz543b57MXeHJZ4wyCIWwYQOoqMDw4RAVBVOnvpv4nTwZxo6Fe/c6/j+bDX5+sHbt+5jRIUPAygq2boXSUuDxICEBxNkGJR0GiwV378KKFeDg8E7RaOlS+O038PMDPv8v+rEYTCehmGNgs9lTp07V0NDw8PDYvn07gUA4efIkABw6dOjbb789cuTIpk2bunbtimJYpYMdA0YZYmPfv7n36/fuw/79ACBDrdrLC1RVP3jxt7KC2bOhSxewsgISCS5ehGnTwM0NmpsBAJYu/eCfBw8GOcTkMZh/BwrPMdBoNEdHRy0tLR0dnePHj6Mho7a2th07dgwdOpRIJD58+FCe/WDHgFEGJDwn+WdtDXLOqqWmwsWLsHv3+8Vo4r+BA99/dnSEO3fefdbQABsbmDkT/j+lOQbzXwBLYmD+ITQ1QWYmCgoCY2P44QfQ0YFFiyAvT+Fdcbng7g4qKu9kKj5enoY2DhoEaWl/wi/BYP7uYMeA+duTkwNOTqCj837s6OJF4HKhuvqLkp0lJEBUFPj4vPcHv/wCU6a8/+rs/PV+AwbzTwI7Bszfm/R00NbuOHZUU/M1qzhxAnR0YM8eAICwMPjmGyAQQEUF4uO/Zi0YzD8H7Bgwf2NKS8HS8p0/mD8f9u+HM2egpOTrV4QmnBG//grTp8ONG1+/FgzmH4JijoHD4dAkqKqqqqqq4v5/llq0Uc5dYceAkUFYGAwb9s4rYPUUDOYvRDHHEBER0bVrVwKBQCAQunTp0qNHD0tLy8bGxra2tnXr1qHtq1evbmtrk7kr7Bgwn6W5Gfbvfx9dunQp1qbGYP5KFHMMzc3NERER4eHh4eHhr1+/1tDQcHV1BYBDhw716dPHz8/v5cuXPXv2FC92kwJ2DJhPw2KBo+P76KCDB7FXwGD+YpSfY3j16pWmpmZ5eTmXy9XU1PTy8kLb3d3dzc3NxeNLnwM7Bsyn2bfvnVews4Pg4M4+Ggzmv4iSjoHD4VhbW6PuQk5ODtLfRkW3bt0iEok1suJGqqqqsOw2piN37rwLCho1CmQpt2MwmD8JJR2Dj4+PqqoqmUwGgPDw8IEDB0b//9LQJ0+eGBgYVIj1Zz7E29t79+7du3fvXrt27Zw5c8LCwpKSkkQiUXNzc2hoaFBQEJLhzcjI8Pf3T0lJAYDGxsbQ0NDg4GCktZuWlubv75+amgoA9fX1ISEhISEhSBwxNTXV398/LS0NAGpra4ODg0NDQ5E4YkpKir+/f0ZGBgBUV1cHBQWFhoY2NzeLRKKkpCR/f/+srCwAoNFob968CQsLa2lpEQqFCQkJ/v7+OTk5AFBRUfHmzZvw8PDW1laBQBAfH+/v74+EGEtLSwMDAyMiIphMJo/Hi42N9ff3z8/PBwAqlRoQEBAZGdne3s7hcGJiYgICApDaIoVCCQgIiIqKYrPZbDY7KioqICAASSoWFhYGBATExMRwOJz29vbIyMiAgAAkqZifn+/v7x8bG8vj8ZhMZkRERGBgIJJUzM3N9ff3j4+PFwgEra2t4eHhb968QQ2Rk5Pj7++fkJAgFApbWlrCwsLevHmDIgWysrL8/f07pxUiI0Pj45vpdIFAUOjr2758OVIl4qioRB45EhoXh1sB3wu4Fb5uK8iJMo5BKBROmzZt8eLF6GtcXJympqZYdtvHx8fY2Bidso8pKSlJT09PT09/+fLl2rVra2pq0Gnicrk1NTXV1dVIY6O5uZlGo6EiDodTXV1dXV3NZrMBoKmpiUajIf10cRGHw+lQxGazJYsaGxtpNBqSyWWxWNXV1TU1NWi8CxUhmdz29vaqqqqamhoejycSiRoaGqQXIQVdJpNZVVVVW1vL5/OFQmF9fT2NRkOC7G1tbZJFdXV14qLW1taqqqq6ujqBQCAQCOrq6qqqqpDuLoPBoNFodXV1QqGQz+fX1tZWVVWhKX1UVF9fL1mEZNxbWlpoNFpDQ4NIJOLxeDU1NVVVVe3t7QBAp9OlF3VCKwBUp6TU7N7NnTlTZG/f+t13fDSCNGCA8MGD2ubmmtpa3Ar4XsCt8HVbQU6UcQwRERHfffedeOyooKCgf//+b968QV+PHz9uZWUlEOcv/AylpaVoJArzHyUt7f0aBfTXpQs4OkJGRmcfGQbzX0cZx7BkyRI7Ozvx9DKbzbaxsUGJoPl8vrm5+ZYtW2TuBE8+/6cpKABT0/crmX/4AVauhJcvcZ4DDObvgMKOgUwmd+nS5cSJE5IbfXx8unTpYmNjY2hoqK2tjRLgSQc7hv8cQiH4+8Mvv8Dhw6Cv/84r7NkD9fWdfWQYDOYDFHYM2dnZ+/btK/lIluCPP/5Yu3bt+vXr0eyHTLBj+G9RV9cxwwFKhfYlKngYDObPAWslYf4c6uogIAAuXIDQUEhJEadfBlVV0NWF4cPh2jWQtdgFg8F0CtgxYBSkogK8vOD06XcZzYTC9xMDubmwYQO4usLt22Bh8b5n0KPHuw/TpkFMDNTUYJeAwfydwY4BIws6Hd6+hV9/he3bYcoU0NB495QfORK2bwcTEzA0hJHqAcCmAAAgAElEQVQj4fx5GDHi0xlv0N+aNdDa2tk/BoPByAY7BsxHkEiwYwe4uEB2NoSHw+jRn8hxJvOvb184eRKiouD0aVi/Hnx88HQCBvNPQUnHIBKJQkNDJVdM1NbW+vj4+Pj4yBTDQGDH8DeCw4Fz52DTJsjOhtu3QU3t3cN96FDo3//9s15HB2xtwdkZvL3f514eORJWrABNzXdfZ88GPz84cgTi4jr7V2EwGCVRxjEwGIwFCxaYmJiIw1KLi4stLS27du2qoqJibm6Ow1X/YZw+/e6xPmjQp3MgHzkCERFAoQCL9d4qLAx8fd8pGmVmwo4dcOgQVFd31o/AYDBfC4Udg1AoXLRo0cCBA/Py8oRCIQAIBIJFixZZW1vX19fX1taamJgsXbpU5n6wY+hksrPh6lWIiIA3b2DgwA/cQJ8+8PDhuz5B165w6VJnHysGg/lLUdgx+Pj49OjRIz09Xbylrq5u4MCBz58/R18vXLhgZGSEFEukgB1DZ5KeDkOGvJscRvlwvv0Wpk6Fvn1BXR1++w0AQCiEt28hMbGzjxWDwfzVKOYYuFyuvb39iBEjDhw4sHv3biTyl5SUJCmid+/ePSKRKDPHJ41Gw7LbncaiRR90Eb79FnbtgrY2SEkBOYYBMRjMvxvFHEN5ebmamtqgQYNMTEw0NTXV1dVJJFJ8fLyk7Pbvv/9uaGj4Odnt5ORkPz8/Pz+/a9euLV++vLCwsKysDADa29sLCgry8vLQhDaNRiOTyeXl5QDAZDJREVJbrKysJJPJaP9tbW35+fn5+flIbbGiooJMJldWVgJAa2trXl5eQUEB6ruUl5eTyWTkrhgMBipCkoplZWVkMrmqqgoA6HR6Xl5eYWEhm80WiUSlpaVkMhnp7jY3N6MiDocjFApLSkrIZDKaaW9qasrNzS0qKuJwOAKBgEqlkslkpC/b2NiYm5tbXFzM5XL5fD6FQiGTyXV1dQDQ0NCAing8Ho/HKy4uzs3NbWhoAIC6ujoymUyhUPh8PpfLRUVI2bG2tpZMJlOpVIFAwOFwioqKcnNzkXxjTU0NmUwuKSkRCoUcDqewsDAvLw/JN9bR6cyEBHj9GkpKRMnJIjU1EYHAs7ODK1eqNm4knzpVVlQEAO0ABeXlefn5uBX+jFaorq4mk8mlpaUikYjNZqMipJRZVVVFJpPxvYBb4c9uBTlRzDGkp6d37drV09MTADgczqhRo5YvX56dna2lpSXuMdy5c8fU1BQ1z8f4+vqeO3fu3Llzu3fvnj9/fkJCQlZWlkgkYjAY8fHxMTExSMc8Ly8vIiIiOzsbnZq4uLiYmBh0NeTm5kZERKDOSlNTU2xsbGxsLKouJycnIiICaXI0NjbGxMTExcWhJs/Ozo6IiMjLywOA+vr6mJiY+Ph4BoMhEomysrIiIiIKCgoAoLa2Njo6OiEhobW1VSgUZmRkREREIMn46urq6OjoxMREJpMpEAjS09MjIyPRNDuNRouKikpKSmpvb+fz+SQSKTIyEknGV1RUREVFJScns9lsLpebmpoaGRmJJOPLy8ujoqJSUlI4HA6Hw0lJSYmKikJXXmlpaWRkZGpqKpfLZbPZycnJUVFR6MqjUqmRkZEkEonP57e3tyclJUVFRaHLq7i4ODIyMj09XSAQMNvbE7Ozo7Ozq5lMACg9c6a5SxcUaCTU1RURCKIuXThBQQBQUFkZkZyclZuLW+HrtwKTmZiYGB0dje7kwsLCiIiIjIwMoVDY2tqakJAQHR2NbteCgoKIiAh8L+BW+LNbQU4UcwwVFRXq6urh4eHoq6ur69ixY2tqatTV1Z88eYI27ty5c/To0TJ3VVtb6+bmplDtGMWgUODtW0hOhoCAdzMKkn9LlnT28WEwmL8pijkGPp8/ffr0uXPn1tfX5+XlDR06dNu2bQAwe/ZsKyurmpqarKysvn37Xrx4Ueau8OTzn8vDh+9ijVRUUFo06NIFDhyATZvA1ha2bwf5lptgMJj/IApHJaWnpxsZGXXp0oVAIIwfPx71zpKSkoYOHYo2zpkzB/WVpIMdw9cnPR0ePoTgYLh3D3r16thFcHd/929YpwiDwUhFmQVulZWVAQEBgYGBrRLSN2VlZQEBAW/evGFJroH6PNgxfAVEIigogJQUaGyEhw9hwICOCdEuX4aHD9+tV8BgMBj5wFpJ/zQaG9+tLs7NhUWL4LvvgECAYcNAXb2jVBFemIbBYJQCO4Z/DlVVsGEDGBoCkQiTJ4Oe3ie0Ky5dghcv4NkzKCjo7MPFYDD/VLBj+IdQUAA2Np/wBGvXwu7doKoK3buDh0dnHyUGg/k3gB3D3xImE6qqoKICMjLgyRPYtAl0dd95gunTwcUFjIzAxATE0V95eSBfRlUMBoORicKOgc1mMxiMlv9HIBCIi9AWOfeDHcMHBAbCsWPw7BmwWPDrr2BvD8OGgaFhx+AiJydAIlQ0Go43xWAwfxIKO4ajR4+qqal17dq1a9euqqqqiYmJAMBisXbt2oU27tixg81my9wPdgxQXg50OjCZsGTJ+6UGDg6AlihL/g0ZAtOnw9mzIMeJxWAwmC9EYcewceNGfX39Z8+ePX/+/I8//kCLwk+dOqWqqnr37t07d+5069bt1KlTMvfzn3MMTCY8eQJPnkB7O/D5cOYMGBrCiBEwefL76FKxJ9DQgA0b4OxZuHgRHj+G/PzOPnoMBvMfQhnHMHnyZMktra2tQ4cOPX/+PPrq5uZmaWnJ5/Ol7+e/5RjodJg+/d1Df/Jk+OGHjn0Ce3vw9QVbWyAQQF8fpz/DYDCdiMKOYceOHQQCwdjY2MLCwsfHBwByc3OHDBkSFRWF/uHmzZtEIlGmkl9NTc1/SHZ71apPBBQRiWBsDN9+C6amkJkJANDeDklJUF7e2YeLwWD+0yjsGHbt2jV//nxXV9dZs2YRCIS4uLjExMRBgwaJZbcfP36sr6//Odntp0+fHj169OjRo1u3bnV0dIyOjk5LSxOJRHQ6PSoq6u3bt8ij5OTkhISEoHRATU1NkZGRb9++RTKHWVlZISEhGRkZANDY2BgREREREYFGtDIyMkJCQrKysgCgvr7+7du3kZGRSOYwPT09JCQEKSDW1ta+ffs2KiqKTqeLRKK0tLSQkBCkgFhdXR0eHh4dHc1gMIRCYWpqakhICFJApNFo4eHhMTExbW1tAoEgJSUlJCQEKSBWVFSEhYXFxsYymUwej5eUkhISG1tEoQBAZVlZ88aNyBO0jxpVMGlSfa9eLG1t2LChJCws1MsrfsMGdnExWySKj48PjY4uaWoCAAqFEhoampiYyOVyWSxWXFxcaGgoUgMuKioKCQlJSkri8XhMJjM2NjYsLAyd7YKCgpCQkJSUFIFA0NbWFhMTEx4ejsQm8/LyQkJCUlNThUIhg8GIjo4ODw9Hcia5ubkhISH/wlZISgoJCSkqKgKAsrKy0NDQuLg4FovF5XITExNDQ0MpFAoAlJSUhIaGxsfHs9lsNpsdHx8fGhpaUlKCWwG3wr+yFeREYcdQ8//BMFwu18rKyt3dPS0tTTJRz4MHD4yMjGo+EzNDJpOjoqKioqJ8fHxWrlxZVlaGmoTNZpeVlZWUlCCx8rq6OgqFgnbCYrHKyspKS0uRWHltba1kUWlpaWlpKdLhqKmpoVAoqCHb29tLS0vLysoki5D4O5PJLCkpKSsrQ5Pk1dXVFAoFtXFbWxsq4nA4IpGoqqqKQqEgXfjW1taSkpLy8nIulysUCquqqqhUKmp+BoNBpVLLaTQegBCAVlFB3bGjiUiEadMYY8eyUf9AT4+Xn9/Y1tZOofBoNACgczjU6uqKtjY+AF8gqKiooFKpSGaqubmZSqVWVlYKBAIej4eKUMRXU1MTlUql0WhCoZDH45WXl1OpVCQZ39jYSKVSq6qqhEIhl8stLy8vKSlBsiUNDQ0UCqWqqkokEnE4HHSqkWR8fX09hUL597RCeTmPxxMKhTQajUqlopuwpaWFSqVWVFTweDyBQFBZWUmlUpE6P51OR0V8Pp/P5+NWwK3w724FOfmidQw//vijs7NzaWmpurp6cHAw2njq1Cl55hgqKip27tz5JbX/HSkvByYT7t+Hb775YNRISwtiYzv74DAYDEYuFHYMlZWV4rxFOjo6J0+eFAgEFhYWq1evRv8wYsSIn3/+WeZ+/m2Tz1wubNoEAwaAuTkMGgQEAvTvD+PHw7hxsHQpzpyMwWD+QSjsGLZt22ZgYDBt2jQ9PT1LS0uUZenGjRsEAmHKlCkjR44cOHAgmUyWuZ9/iWNobISaGkhNhaVLO84tX78OAgFeeYDBYP5xKOwYEhMTFy9e7Ojo6OLiIhl6dPfu3blz5y5cuDAlJUWe/fwbHMOVK6CpCb16Qdeu71eiqagAgQAzZwKD0dnHh8FgMMqAtZIURCgEDgfq6+HkyQ/6B127wrRpkJUF4eFw4wbU13f2gWIwGIySYMegCL/9BvPmwfffg6Hh+y7CmTNw4waEhICEbBQGg8H8c8GOQRZ0OuTmQkQELF78iRVqb9929vFhMBjMVwY7hs/D5cK1azBmDPTo8d4ZDBgAy5bBli1w6hROhoPBYP6VfJFjKC8vR4tQAKClpSUwMDAwMFC8RTqd5hgaG99r0pWXw4sXsHcvbNsGv/0GVVVQWgqPH8O6dTBjBowd+0H/oF8/WLgQMjI64ZgxGAzmL0R5x1BYWGhlZZWWlgYA5eXltra2BAKBQCCMHTv2c3oYkvy5jqG8HDw94cEDYLOBToc7d8DJCZycYPNmGDECBg+GZctg1y4wMPjg0W9qCkRix/EiQ0Nwd4cHDyA19c86WgwGg/k7oaRjYLFY48aNIxAISH/D2dnZyMiISqVSKBQdHZ01a9bI3MNXcAx1dRAXBwkJ0NQENBq8fg2xsUCnwx9/gJHRu8f6hAlgYfEJATvJv0GDQEfngy26ujBxIkyaBNu2YUk7DAbzX0NJx+Dm5jZ8+HB1dXUKhcJisQYOHPj48WNUdPbsWWNjY6QiIgUlHUNLC9DpwOfDw4dgZgbdukGPHmBp+c4TdOsG1tbvVxV0mCjW0QE1NRg3DmbPhn79QE0N7O3h7l3IzQUqFW7fhlmzYOlSePQISkqAxwNZqh4YDAbzr0QZx3D69GknJ6fw8PBBgwaVlJSQyWRJEb27d+/q6upWVVVJ30lFRcVWmbLbERHw4AH4+kJ6OsTEwLZtYGUF5ubw44/Qu7e0ToCmJnh5wc6dMGoU/PAD3LkDbW3A5wOFAiwWAEBJCZSUgFCoxM/HYDCYfzcKOwY/P7+ZM2cCQFlZmZqaGp1OT05OVldXF8tu//777wYGBp+bZsjJyUGytN5Pn7qPHAk//CD09gYAFp9fUl1dWV8vIJHA11eQlyfcvBm6d38fC6Sq2vHpr6ravmdPyYYNJSNHtv/4I1y6VLNyZbGZWe3q1VBYyAQoqagoTUlhtbUBQHVjY3FZWR2DAQBtbDa1urq0pobN5wNAdXV1cXFxPRIsbG+nlpSUlpaKtQyLi4uRzCESLCwrK0NahjQaTSxz2NLSQqFQxFqGlZWVFAoFyRzS6XRxEVKUpFAoSOawubmZQqFIKkpSKBQkNtnU1EShUMSKkuXl5RQKBc3qNzY2oiKxoiSFQkFik0g2EolNcrncsrIysdhkfX19cXGxWFGytLSUSqUizStUJFaUREVIbLKurk5chGQjxWKTtbW1xcXFSFGyvb29pKSkpKQEdRNramqKi4vRqngkGykWm0SnGilKtrW1UanU0tJSsaKk+FS3traiItwKuBVwK3zdVpATxRxDUlJS9+7dJ0yYsHfvXicnp27duu3bty8kJERHR0eyx2BiYoKO72OePn165MiRI0eO7Nq79x6BAAQC79tv4datZiYz4vXrxLlzud27A4HA+e47/sf9gB49YN48WLQIdHTAzAwePqxnsyOSkiJiYxtbWwEgIz8/+O3brMJC1MZvIyMjExKaWlsBIC0tLTg4ODs7GzVkeHh4ZGQkUj8nkUjBwcGS6udRUVFI/TwlJSU4OFisfh4WFhYdHY3Uz5OTkyXVz0NDQ8Xq54mJiZ/ToE9ISAgJCZFHgz4kJCQhIeFzGvSJiYliDfrQ0FBJDfrk5GSkQR8dHR0WFibWoA8ODk5JSUEa9FFRUZIa9MHBwSQSCWnQR0ZGhoeHo0s5Ozs7ODgYxRd8rEEfHBz8OQ364ODgT2rQ41bArYBboXNbQU4Ucww3btwYM2aMjY2NiYmJjo7ON998M3ny5NjY2CFDhjx//hz9z969e0eOHCkSiaTvqpHNPjBqFAwcCAQCfPMN2NiAhcUHeY8JBLC0hOBgePECdu2Cw4eBRAKhEEQioNGw5gQGg8H8SSgfrpqWltavX7/S0lIAmDJlyrhx45hMZmlp6cCBA0+ePCnTPL+gYOuBAxAaCgMGfOAMLCzA3R0mTQInJ5BDpRWDwWAwXxflHUNMTAyBQECp6SIjIwcMGNCjR49vv/124sSJ9XK8zhcUFGx3dQUASE2FTZvejRGdPQtocoLNBll9DgwGg8H8GSjvGBobG319fdFUDwCQyWRvb++HDx+Kt0jnHyCJgcFgMP9JsFYSBoPBYD4AOwYMBoPBfAB2DBgMBoP5AOwYMBgMBvMByjgGtDrx45UKaLucO8GOAYPBYP6eKOwYHj161L9//z59+owYMSL1/5WoeTzesWPH+vbt27dv3yNHjsjjHrBjwGAwmL8nCjuGmzdvurq6Xr9+3cHBQV1dHS1A9/T0/O67786fP3/u3DkVFRVPT0+Z+8GOAYPBYP6eKOwYxCNIqampKioqmZmZAoFAV1f3+PHjaPvWrVttbGwEAoH0/WDHgMFgMH9PlJx8rqqqOnr06LZt2/h8fmFh4ZAhQyIjI1HRzZs3iUQiUg2UQm1t7d69e5WrHYPBYDB/Hso4BgaDYW5urq2tHRAQAACRkZGDBg0Sq6s+evRIX1//c7Lbvr6+586dO3fu3O7dux0cHM4py+XLly9cuKCc7YULFy5fvqyc7cWLF5W2PXfu3OXLl9GAm3JVX7p0STnbS5cuXbx4UTnbc+fOeXp6Kmd4/vz5LzxdSrfyl1T9JVfIuS9uZaWrvnTpktJXyDncygryJa2s9Kk+9wXPgWfPnv25jkEgEKSlpe3YsaNnz545OTkkEmnIkCFix/Dw4UMjIyMkY/sxycnJfn5+fn5+165dmzNnjp+yzJ49+/jx48rZXrlyZcqUKcrZuru7z58/XzlbPz+/8ePH37p1Sznbffv2LViwQDnbNWvWrF+/Xjnbp0+f2tnZvXz5Ugnbq1evTpo0Sbl6/fz85syZ4+HhoZytl5eX0lUfOnTI0dFROVs/P78JEybcuHFDOdsvucBcXFxcXFyUs3327Jmtre3z58+VsL1x48aECROUq9fPz8/R0fHQoUPK2V6/fn3ixInK2Xp4eHzJI2jSpElXr15VwvDly5d2dnZPnz5Vrt7169evWbNGCcOEhIQ/1zEguFyuqanp6dOny8rK1NXVQ0ND0fazZ89aWFhwuVzp5jQabffu3UrXfvz48fT0dOVsy8vLlR7FiomJOX/+vHK2AODq6opyjChBZGTkxYsXlbP19vZ++vSpcrYAsHXrVuUMa2pq3NzclK735MmT4sg3RfmSCywhIeHMmTPK2QLAzp07kea+EnzJBfb48WNxhl0l2LJli3KGTU1NO3fuVLreM2fOKPTMkqSurm6XzESQnyE1NVUeHejP4ebmhpLzKIHSNxQAPH361NvbW2lzOVHYMYjTAFVWVg4cOPDGjRt8Pt/ExGTz5s1ou52d3YoVK2Tu5wsnnw8ePBgbG6ucbW5urisSdlWc4ODgEydOKGcLAJs3b/7cIJtMAgMDT506pZztjRs37t+/r5wtk8lcv369zGiCT1JcXLxt2zbl6gWAw4cPR0VFKWf7JRdYWFiYh4eHcrYAsGXLFpRJRgm+5AK7e/fu3bt3lbNls9kuLi4cDkcJ27KyMqWdCgB4eHiEhYUpZ0ulUpV+yEZFRR0+fFg5WwDYtm1bcXGxEoYCgWD9+vUo+5sS3L9//8aNG8rZyo9ijkEgEKxcudLOzm7JkiWWlpaGhoaVlZUA4OnpSSAQFi9ePG3atD59+sjzLp+Xl7d+/Xoljxpg9+7dSj8ycnJyNm7cqJxtQEDAoUOHlLMFgLVr1yr9yHj16tWRI0eUs/Xy8rp165Zytm1tbc7Ozso5hsLCQhcXF+XqBYC9e/eGh4crZ/slF1hQUJC7u7tytgCwbt06lH1MCb7kAvv1119//fVX5WzZbPaKFSuUcwwlJSXr1q1Trl4AcHd3DwoKUs62uLj4559/Vs42PDz8S+JfXFxcCgsLlTAUCATOzs4oY6gS3Lp1y8vLSzlb+VHMMYhEoufPn0+aNMne3n7hwoUoSw8ACASCy5cvOzg4TJo0KSIiQp5d1dTUfEm39+XLlwplqpOkurr6yZMnytnm5OT4+/srZwsADx8+VHqQISsrKzAwUDnbqKiouLg45Ww5HI63t7dQKFTCtq6u7tGjR8rVCwC+vr4oVaESfMkFlpub++rVK+VsAeDhw4cK5deV5EsusNjYWKW70Twez9vbW37lAkkaGxsfPnyoXL0A8OrVK5TGUgnq6+uVvsAKCgp8fX2VswWAR48eyYy9/CRCodDb21s5HwwAcXFxSr8Ty0+naSVhMBgM5u8JdgwYDAaD+QDsGJSkvr6+tra2s49CBrW1tXIm1MP8reBwOGVlZcoN3/1lMJlMNMWI+ffxL3EMRUVFDx48UGiEtKKiwt3d/cCBA/KEFnx8i+7YsUOe4KuPiY2NPXDggLu7+9mzZxkMhkK2LBbr/Pnz7u7uFy5ckCeqYevWrZaWlvfu3ftYCldRhELhxYsX3d3dg4OD5TRJTU1FZ/jEiRPR0dGK1njz5k13CeScu/oz4HK5Pj4+is4ny3+Bfdw6cXFxpqamSgxh19fXHz9+HJ2xtLQ0Rc1fvXqFbDMzM2X+c1RU1IABA3bv3v1V3INIJLp06ZL8FxiDwTh9+rS7u7uHh4cSgRWJiYmSV9fVq1c70Q1HRETIf1uJ+fXXX93d3b9kMkwK/zDHwGQyd+zYoaWlNXr06ODgYPEd9ezZM0tLSxaLJcW2ra1t2bJlWlpaO3fuTE1NHTlypLa2toaGhpGREZVKlV5vSEiIubm5lZXVsGHDhg4dqqWlpaqq2q1bNy0tLR0dHRKJJMW2paVl5cqVGRkZAHD37t1u3bppaGgQicQhQ4ZYWVlJf9wIBAKxA2hra3N0dOzVqxeRSBw8ePDEiRMbGhqkH/b27dv79u1LIBC0tbVv374tDhaQh+bm5p9++klLS8vZ2bmkpGT16tWDBg0iEok9e/Z88eKFdFuRSHTx4kVTU1P0MwkEgpqa2vTp0+WMyCosLHRwcNDU1CRKYG1tLf8elEMkEr148UJHR0dLS+vChQviKHUGg2FmZiZzTviTF9iQIUOMjIyk+4ampqYZM2aYmZlZWVnp6upqaWmpq6t36dJFQ0NDS0tLZozyuXPnLl26BADFxcVWVlbdu3dHZ2zQoEEyY5RbW1vFn728vHr27Cm2lRnpEBMTo6qqqqKioqqq6uLiouiKEzqdvnTpUi0trRUrVpSUlKxdu1b+CywlJWX06NFGRkZEIpFAIBAIBH19/d9//12eetls9tatW4cMGSJ5dZmbm5uZmX3JWh95qKiomDFjhpaWlpOTU3Z2tnj7pk2bli9fLtP85s2b2traY8eOTUtL27lzJzpdffr0uX379lc/1L/aMRQXF2/dutXV1XXDhg1rPyIpKUm6+YkTJ4hEooeHh5ubW69evaZPn46iVoKCghwcHNhsthTbnTt3GhkZeXh4TJ8+vXfv3qgleDzehAkT9u/fL71eBoOxY8cOAoFgbm5+9uxZDw+PMWPGWFpaenh4HDt2TPobU0NDg7W1NQoXsbe3X7p0KY/HA4Dm5uZRo0ZJj01saGiYN28eOi337t0bPHhwTk4OANTW1lpZWYmFCz/H5s2bDx48GBAQsGzZMgKBoKGhsWHDhpycHHk6EG5ubmZmZh4eHgsXLiQSiZMnT0ar2detWzdq1CjpnbPCwkIikYhCPng83tKlS2fNmjVv3jwNDQ15gqMWLFgwfPjwDj6ASqVOmzbNyclJysHz+fyzZ89u375969atH19dV69elV5venr60KFDN2/e7OHhYWNjY2JiglQEhEKhnZ1dSEiIdPNdu3Z97gKTHhYpEon8/Px69epFIBBQB2v16tUDBgxwc3OTJ8Z/w4YNaLHIpUuXDAwMxE7o4MGDo0ePlh4WeejQIXQV1dbWDh06VLysb+fOnePGjZMeORMcHDxt2rS0tLSjR4+qq6sTCARHR8fHjx/L2XHfs2fPsGHDPDw8Fi1aRCQSJ02aVFVVBfJdYPPnz3d2dkaff/vtN2tr63Xr1qmqqh48eFBmvb///nv37t07+B6hUHjs2DEikSg9AhVdYNu2bfvkBfbLL79It509e/akSZM8PDyWLVvWq1cvV1dX9C67b98+mQH0ERERgwcP3rVr19atW9XU1HR1dVFDX7x4cfjw4YqOPcjkr3YMDAZjyZIlBALB1NR05MiRIz7kzZs30s0nTpx44cIF9JlCoTg5OQ0YMODOnTsvX76cMmWKFMfAZrNtbW3RfZ6SkkIgEMQaHidPnpwxY4Y8B+/l5WVkZITeHPfv37969Wp5rBoaGuzs7FBA3rx5896+fSsuOnDgwNSpU6XY8vn8TZs2qaurZ2dn37hxY+7cueKi5cuXixcVfo5NmzaJ4/GpVOqZM2fMzc179+5tamr64sUL6X50xowZV65cAYCioqJ+/fr98ccfaHtQUJChoaH0gazXr1+bmpqKlz6cOnVq/vz5ALB161ZNTU2ZQyv29vbiVpbE19fX3NwcudVPIhQK7927RyAQeiZuduYAACAASURBVPXqNXbs2A5Xl8w12J6enra2tuhza2vr5cuXtbW1165dm5+fP3nyZOmOgc1m29nZoZfWjy+w6dOnS68aANLS0oYPH44W5RUUFAwbNkzOiMZt27ah1wsvLy/JFchkMllDQ0P62Q4KClJVVb1w4UJZWdmoUaPy8/PF201NTaW3cnBw8Pjx41Er19bWhoaG2traDhw4sE+fPkeOHJG5kHPmzJmXL18GgOLiYjU1NbGSj8wLjMVimZubi4dQKBSKqalpeXl5cHBw7969b968Kb1eLy+vkSNHfrLI0NBQ+pCOUCi8f/8+gUDo2bPnxxeY9OXfpaWlenp6aOQAACIjI21sbExNTePi4tzd3WXey4cPH3ZychIfp9gvFhYW6unp5eXlSTdXlE4YSuJyuU5OTvv27VPCdtasWbt27ZJ8m3jw4IGenp6Wlta4ceOkvGUwGIxhw4ahwHYmk+nn54ekKfh8/rp168RnXCbBwcGWlpaPHj3au3fvsmXL5DGh0+k6OjpjxoyZM2dOnz593N3d0WgmjUYzMjKSuW6TzWYvX758yJAhU6dONTMzi46OptPpCQkJWlpaL1++lG67cuXKj1f/Pnv27OjRo8OGDZM+LHP27FkikThnzhxDQ0NVVdXx48eXlZXR6fTFixd///330l/oMjMzhwwZcvfuXTqdXlhYaGhoKF7m5u7uLjPW/urVq0Qi0dvbmy5BQECAoaHhpk2bpNsCwO3btydOnKjEAP3du3ctLS0lX76ysrJmzZqlpaXVt29f6dMkra2tZmZmKKb+4wts8eLF8hxATU3NnDlzXFxcgoODLSws0Bu0TDZt2qShoTFnzhwTExNLS0ux5sq2bdsMDQ2bm5ulmz969Khv37729vaou0On0xsbG7///vtVq1ZJ71n6+/tbWVl1eFdNSUm5fv368OHDr1+/Lr3e8+fP6+rqii8we3t7OS8w9Oo9f/78hoYGOp3u6uo6dOjQ+vp6AHj69CkaVZNCXl6ekZHRhg0bampqxFdXSUnJ/PnzjY2N5ZkvuXv37oQJExSNPampqTEwMHj9+rV4MqO9vX3v3r2DBg1SV1eXuUp/y5Yt8+bNQ6clKipKPAn05s0bfX39rz7E2jlzDGghuxI/5vfff9fT0+uwsrqhoWHt2rW2trZS3rBEItEnn5JNTU3jxo2T3gfsQGZmpnjwXZ7/53A4bm5uc+bMmTlz5uLFi48dO4aOk8Ph3Lp1S/yOJp27d+/a2dmh4VQVFRUdHZ3jx4/LnC67f//+54ZNGQyG9MXMfD7fw8Nj5syZx44dy8/Pnzt37nfffaeioqKmpibPRNnNmzfV1dVVVFQIBIK9vb3k+6PMgSyhUHjkyBEzMzMVCdTU1JYuXSrnNXP48GEl1i5VVFRYW1t3GNMXiUS3b9/W19eX3mMQiUSrVq363AX2v//9T85j4HK5hw8fNjc319HR+ZwSZQeePn26YMGCmTNnzp0719nZWbwkMCwsTNzPk05OTs68efO6deuGrq7evXsvWLCAQqFIt8rKyjp+/Pgn+50cDkf6hB8A8Pn8Y8eOzZw508PDIz8/f/78+fJfYFlZWVZWVujC6N+/v6Jt7e/v7+Dg0LNnT/HV1bVr19GjR8uc2xBz9OhRma9lH+Pq6urg4NBhcI9EItna2sp843nx4sXo0aM/ft05ePDgjBkzlF4u9zn+YZPPAPC5eIn8/HwpgwwAUFtb+0knT6VSlRihW7NmjdKCS0qTnJwcERHh6+urtIDglxAUFPTy5UsymSzn/+fn58fExCi94rq1tTVGAsnJuj8PKpX6SWU0Go0mT4qRT9qWlpYqeoE9ffp0zpw5SustKkdxcXFiYmJMTIwSIWRfhaSkpJCQEDlXQdPp9KioqJiYGDndZwdEIlFgYODL/+f169fKrfpWiLa2trS0tI/f57hcrkwdBy6X+0kVgObmZoWCSuSkcxxDZmbmqVOnTp8+ffny5ZSUFEXN79y5c/LkyfPnz9++fVshDR8ej3f58uWTJ09euHBBCVWMt2/fnjx58syZM7/88ouijdHa2nrp0qVTp05dvHhR0eCHysrKU6dOnTt37t69e4mJiQrZAsDz589Pnjx59uzZK1euKCrVID7VSqizlZSUXLt27fr161evXpUZVvAxz58/vyYBmnWXk2vXrp2UQM5uGSInJ0fS9rffflPosH/55RdJc/klPVpbW8+dO3fy5MlTp05dunTpxIkTCol3BgcHnzp16tSpU6je169fy2/75MmTU6dOeXl5oVOtkA8uLy+X/L3/+9//pM9ddeDx48fI8OzZs1evXpX/tQMAnj59eu3atStXrqA9KGSLkc5f7RhEIpGnp6epqamGhoaamhqBQFBXV1+wYIGc90BpaemMGTN0dXU1NDTQuIqxsbGct25ycvLYsWN1dHSQbZcuXSwtLWWGmiD4fP6ePXuMjIw0NDRUVVUJBIKOjs7WrVvlXD6WmJg4ZswYFB1LIBC++eYba2trORUlfX19LSwshgwZMnjwYAKBgEZjs7Ky5LFta2tbuXKlvr6+hobGt99+i6L6jh8/LlMUHQAqKipmz55NJBLFp9rIyOjWrVtyLonw8vIaNmyYhoZG//79CQTCgAED5s6dK+fLHQpAGjx4sIYEVlZWjo6ONBpNum1SUpKNjc2gQYMkbW1sbNasWSNTtozL5e7cuVNTU1PS1tjYeMSIEfI8ZxMSEqysrD6u+ueff5a56OTly5cGBgZi2yFDhujo6NjY2Li7u8tsrNbW1uXLl2t8iJmZmb29vcylDBUVFTNnzuxwqi0tLWfNmlVeXi7dVigU/u9//0M3lBgUWCzPsoCysrLp06d/XPWcOXNkDvSnpqaOGDHi41O9atWqrx6f89/kr3YMBQUFRCLx+fPnANDe3r5o0aIZM2ZMnz5dV1dXnvU4W7ZsmTJlSnt7OwD4+flZWFg4Ozv37dt327Zt0h9YQqHwxx9/FMcR/fLLL9bW1j/99BMKyZBZb0hIiLa2NjrCmpqaCRMmLFy4cMyYMdbW1jJHvQUCwezZs8Xyk1euXLGxsVmyZEmPHj08PT2l27a2to4YMUKsGu/m5jZu3LiFCxf27t1bnvHQa9eumZqaotssMzNz+PDhy5cvNzAwmDlzpkyXtmvXrvHjx6M49zdv3qBTraam5uLiIrOXVlxcrKenh0J0WCyWk5PT999/P3PmTG1tbXk6iE5OTubm5h061/n5+ePHj1++fLmUhubxeGPGjJk0aRKaihQTHx9vaWl54MAB6fU+efKke/fuHRJdsVis3bt3GxoaSu8jcrnc0aNHT506tUOfLDY21tzcXLq8c319/dChQ9esWdNhpNjPz09bW/vevXvSD/vEiROSKRQRdXV1Tk5OdnZ20n3SqlWrTExMOozeFBUVTZ48edGiRdIf7unp6T179vw4pcH169c1NDRkCr2tWLHC1NS0Q2eusLBw4sSJS5YskVI1n893cHBwcHDoMDKclJRkbW0tUzA1PT19z549Bw8edHV13fYR0od0+Hy+p6fn/v379+7du3379g620tcTMBiMY8eOubu77969++N6Zd7OISEhe/bsOXDgwI4dOzrY7tu3T2nRxs/xVzuGly9fmpmZie/t48ePL1myBKl5E4lEmS8p9vb2165dQ58ZDIaFhQWJRIqLi+vTp4/0zCoMBsPExET8kp6bm2tmZlZbW/v06dOePXvKHFY6ffq0ZFzpihUrDhw4wGQyHRwc7OzsJFcJfQydTjcyMhLnxM7OzjY3N0eqkKqqqtJX5eTm5hKJRPEjydfXd9y4cQKB4OzZsz179pQ5fL9q1SpJ6emJEyf6+PhUVFTo6uo6OztLn5KZNGmSOC8Qi8WysrKKi4tLTU3t27fv0aNHpdfbIVz19OnTCxcuFAqF69at09bWlrmc0M7O7pMpifz8/KSHq7a3txsYGHwy6PnMmTPSI4MB4OLFi2PHjv1kkb6+vmSc8ccwmUwDAwNxuipJTpw4IT1ctbi4WEND45NLHVesWCEzwv3nn39eunTpx9tLS0u1tbWl+7PJkycfO3bs4+0hISEmJibSJ5BDQkJ0dHQ+WWRraytzvn3ixImfzJMTGBhoamoqZTaVw+EYGxt/csL50qVLkyZNkl4vjUYbN24cgUAwMTEZNmyY6YdIH/MUCoU3btwgEAjdu3e3tLTsYCs9KQWHwzl48CDqPZubm3ewlZkYKiMjY+jQoQQCwdLSssNhjx07VuksL5/jr3YMqampGhoajx8/ZjKZVCrV2Nh4w4YNACAQCHbu3CkzkZOzs/PkyZNra2uZTObly5f79OmD3jj8/f0PHTok5V2Sy+VOnDhx5cqVbW1tTCZz69atRCIRTe7duXNH5pv7s2fPNDQ0YmNjmUxmampq//79UQh2fX395s2bpT/pOBzO+PHj16xZw2QymUzmpk2b9PX1UYf31q1baK3A56irqzMxMTl27BiTyWxsbJwxY8b48ePRy9TJkydlzlWcPn3ayMgoLy+PyWS+fv26R48eKE13dnb2tm3bpHcafv75Z3t7++rqaiaTefXq1d69e6Pxq9DQ0P3798t8lxwyZMiDBw+YTGZJSYmpqenatWsBQCgUurm5dXi3/RhPT08DA4OnT58yJQgLCxs2bJj07A4ikcjV1dXKyio8PFzS9smTJ9ra2jKXEGdmZurp6bm5uTU3N4tty8vLFy1aZGpqKn0USyQSbd++3draOiIiQrLqhw8fDh069OzZs1Js2Wz2ggUL7O3tMzMzJW09PT0HDBggc0FvYGCgpqbmpUuXJG0zMzPt7OykL+4BgF9//ZVIJPr4+EjaRkZGWlhYyAxXbWhoGDt27IIFC8rKysS2zc3Nu3fvHjRokMxZpatXr+rp6T18+FCy6rdv35qbm69du1Z61Xv27LGwsAgJCZG0ffbsma6u7if9XAeampqmTJkic8Hj57hx44Zy8dAA4O7uvnDhQoWmYcQUFBSMHj0a3cJ/Np0w+ezp6ammpoZi48aOHSs5FCNzXJJCoYwePbpr167dunXr0aOHZKy0zLHvxMREY2Pjbt26devWrUOIm8x6BQKBq6trz5490WEvWrRIcihTZtXx8fGGhoao6gEDBkgOWMus+o8//tDS0urWrVvXrl21tbUl7zeZtgwGY8GCBajeb775xs3NTdJE+mGXlZXZ2dmhU929e3dJBybPNIOXl1f//v27devWpUuXUaNGSb4Oy3O29+7da2Ji0k2Cfv36zZ07V2Zvg06nr1u3jkgkStoOGjRozZo1MiP6AeD3338fOXJk7969Jc2tra3lSaTe3Ny8Zs0aXV3dDlWvW7dO5sBdSUnJvHnzhgwZImk7dOjQPXv2yBMtc+XKFSSGIbZVVVW1tbWV2acUiUQHDx40NTWVrLdv374//PCDPFloEhISJk6cOGDAALHtd999Z2RkJHMxAQAIhUJ3d/ePq3Z0dJS5BLK1tdXFxUVPT0/SduDAgatWrZJzUCUhIWHz5s1Kj8Ds27cPjYcrCovF2rx5s9JpM549e+bu7i69r/9V6JyopPT09KCgIDknfjvQ1tb25s2boKAgJZJ71NbWIlvlel5xcXFBQUHShxQ+R3V1NapaCcWx4uLioKCg4OBg6WNWnyM8PDwoKEiJcKb29vagoKCgoCDlQkUzMjKUbmUAaGxsDJJAoei1srIySVtF41UiIiLEtiEhIQrdh6WlpZJVK3SVkslkSVuFFvpwudzg4GCxrUK5XOh0umS9ioaQJScni23fvHmjUCqq5uZmyaqTk5Plt62oqJC0/WsCmv8jdI5jqKys9PHxefDgwb179+QMsJEkMDDQx8fHx8dHibxRz58/9/Hx8fb29vPzU9SWTCajw75z546irkUkEv3++++oakUFEdva2tDv/e2338RzFfITHx8vPmxFYzaCg4OR7YMHDxSVn6yqqhK3slgJQH7ErYxQKL/us2fPJG0V6vXn5eV5e3uLbRVNR4xaWUyHaXApoEx5YsOHDx/KXCMmSUJCgmS9CvlR1MpiFMqaV1dXd//+fbGtosu+goKCJKtWKFnmH3/8IWmrUHRvbm7uFQkUjSD/7bffJM1lLgYUw+FwUIgt4n//+59MKUxJYmJiJOtVQpNVTjrBMVy/ft3MzKx///49e/ZEym7Lly+Xs09XUVHh6OioqamJgiDRVIycqorp6enjx48XB1B+8803Y8aMkfPFSiAQHDp0yNDQsH///l27diUQCEQicefOnXJm9E5NTbW3tx88eDCqWkVFZezYsXJ2JwMDA21sbPr374+ie3v37j1t2jQ5b9329vb169fr6uqKT5epqemFCxfkWfxRXV29YMECLS0tsa2FhYWPj4889QLAzZs3USsjbbjBgwcvWbJEznugvLx8zpw56urq/SWwtLR0cnKSqUOQlpY2bty4/h8yfPjwzZs3y3zO8ng8d3f3oUOHStrq6enZ2trK0+9JTU0dM2aMmppah6q3bt0qc0w5MDBw2LBh/fr1Exuqq6uPHDny+PHjMoeS2tvb161bhy5sMSYmJtOmTZP5El1dXT1//vyBAwdK2lpYWCxYsECmIIdIJLpx44aBgYHkT9bU1Bw9evSdO3dkjjfSaLS5c+d+3MqLFi2S+YjPysqys7P7uJU3bNgg85bk8/mHDx/W1taWtCUSiePGjZMndW5GRoatre3Hrbxp0yYULSmFoKAgMzMzyVYeMGDAyJEjjxw5IrNXymKxXFxcPm7lKVOmKPHWJZO/2jEUFRWhGSeRSESn0+fNmzd16tQJEyYYGhrKs4Jpx44d48ePb2lpEYlEz549Mzc3X7RoUZ8+ffbs2SPdUCgUzps3b9myZXw+XyQSXb582dLScu7cuT179pRHDyM8PHzo0KEJCQkikai8vNzBwcHR0dHGxmbMmDEy7x8UKevs7IyqvnDhAgrJV1VVlZm6va2tbdSoUYcPHxaJRHw+f/v27WPGjJk1a1a/fv3kmYO6efOmsbExlUoViUQpKSk2NjaLFi3S1dWdN2+ezPtn7969tra2TU1NIpHo1atX5ubmixcvlicyGACoVKq+vr6Pj49IJELzHFOmTJk0aZK+vr48Qv/Lli0zNjZGKrBiMjMzx44du2rVKimGPB7Pzs7O1taWRqNJ2kZERAwbNkxmMNWzZ8+6devm7e0tactgMDZv3mxsbCw9ZI7H440bN87BwaG6ulrSPCwszMTERLoObkNDg66u7k8//dTW1iY2FAqFT5480dLSkumMz5w5M2DAgNDQUMl6KysrHR0dJ0yYIP1ptW7dOn19/fT0dEnbnJwcOzu7pUuXSu8jZmVl9e7d++DBg0KhUGzL5/MvXbqEIjWkH/bq1asNDAyysrIkq87Ozra1tV2xYoV0Dd2JEyeOHj26oqJC0jY6Otrc3FxmULKvr+9333139+5dSdu2trYdO3YYGhpKl8Hn8XgODg7jxo2rrKz8+AKTHpTc1NSkp6e3ePFiBoMh2crPnz/X1taWuYD0/PnzSCxEst6qqqr58+fb2dnJXKOjKH+1Y/D19ZUMVz1x4sTSpUu5XO6SJUsMDQ1ljr/b29uLYwkYDIalpSWJRHr79m2vXr0+GeAohsFgmJqaSoarmpub19TUeHt79+zZU+Y80pkzZ6ZMmSL+6uzsfPDgwZaWlrFjx06cOFH6Q5ZOpxsbG4vzzGRnZ1tYWNTV1d27d0+m9HxeXl6HcFVbW1sej+fh4dGnTx+Z0wYfh6s+ePCASqVqaWmtXbtW+kvK5MmTxSs8WCyWtbV1fHx8XFxcr169PhllKIm/v3+HcNVFixbxeLwVK1YQiUSZQ+e2trZKh6vq6+srHa564cKFLwlX1dfX/5Jw1U/GlcoTrrpu3Tqlw1UnTZrUWeGqEyZM+GScmDzhqkZGRp8cCpYnXPXKlStKq6uyWCwDA4NPvpOdO3du8uTJUmxLSko+J3a7du1a8Tqnz7Fhw4ZPSjHSaDRtbW2ZihqK8lc7huTkZA0NjRcvXnC53MrKSjMzs59//hkAuFzupk2bZAZRLFu2bPr06c3NzVwu99q1a3369EGTey9evNi3b5+UtwwOh+Pg4ODi4sLhcLhcrpubm46ODgpTuXbtmsw1bk+ePNHU1ExJSeFyudnZ2erq6ufPnweA6urqdevWSR9hRIrfGzdu5HK5XC7X1dWVSCSiMBUvLy/p/qympsbIyOjs2bNcLpfBYPz44492dnboPe7QoUNIy1MKx48fHzZsGJVK5XK5ISEhqqqq6HZKS0vbsGGD9FCZ1atXT548ubGxkcvl3r59u1evXqjHGhAQsGvXLunvkiQSSUND49mzZ1wut6qqytLScuXKlQDA5/O3bNkic/ju/PnzJiYmfn5+XAliYmLQAmYphiKRaMuWLaNGjYqLi5O09fX11dfXlxnImJaWRiQSDx8+zGQyxbY1NTXOzs7GxsbSZ5VEItGmTZvGjBmTkJAgWfWLFy/09PSku1IWi/Xjjz9OnTo1Pz9f0vbmzZsDBw6U2cp+fn5aWlrXr1+XtM3Pz58yZcrEiROlP9y9vLwMDQ2fP38uaZuQkDBy5Mjly5dLb+W6urpRo0YtX768pqZGbMtkMo8cOTJo0KD4+Hjph+3p6WlkZIQeBWLi4+OHDx/u7Ows5V4GAFdX1xEjRkRHR0vavn792tDQUPprOwBkZWUZGBjs37+/tbVVbFtXV7d27VpDQ0OZby3btm0bOXJkbGysZNV+fn76+vrSu6RsNnvevHmTJ08mk8mStnfu3Bk8eLBM+QZ/f38tLa2rV69K2hYVFX3//fcylzEqQSdIYpw5c0ZNTa13794qKio2NjaST1WZY98FBQXW1tY9evTo3bt39+7dJdcfyLSNjo7W09Pr1atX7969+/btKzndJHMYl8/nb9y4Edl26dJFUuAM9Qf/r73zj2nqXOM4ybIsojXOCaVQpK1KC6WF8OMUFccYYAMFmfsDqchBsjgzHVkRqHYxbjEyHQRw0YVTwLHRSNSxLHPQgowyyGD8CsnmMkatoI4NCFXY7A8sLef+8eaeHFp4T9vcu3t37/n8VRoenpNzDu/z/vg+zwM37+np4XA4DAaDwWBs2bKFvEChdN3S0hIUFMRgMPz9/V1W6JS2T548kclk/v7+DAbjueeeO3nyJHGXwPIfYms0GuPi4sCtfuGFF8hKfIfDAbddWVkBK18Gg/H888+LxWLyjIbySdntdlAymkFiy5Yt+/fvpzycNJlMcrmcuNuAbdu25eXleXLC0dzcLBKJwJUDNm7cyOfzNRoNpe38/HxeXl5YWBjZdUBAwOHDhymFOhMTE6C3F9mWxWK9/fbbnmiiLl26FBERwVhNTEwMpVTB6XSC/kIut/rVV1/1RE/V29uLIEhgYCD5doWFhVGmjOA4vry8rFAo3F17coS2sLAAVp8uTzk3N9cToUFLS4tIJNq6dSv5sj0srvP48eP8/Hx3154coRmNRlDFnWwbFBT01ltveVIetbKyMiIiYvPmzWRzsVjsrT7CE/4zqqTu7m4Mw+rr631IEjGZTA0NDRiG+XAiPzk5qVarMQzzQbuJ4/iXX36JYVhTU5NXchHA/fv3MQzDMMyHcnJjY2MYhqnVaq/kIoDl5WWNRoNhmIdH9GQWFhYaGxsxDKNsoLQmer0ePGWv5CIEP//8s1qtBs8LwzCdTue57eDgINmWcvZKxmq1fvbZZ4Stt497YGCA7JoyZ5NMZ2cnYYhhmFcq29nZ2fr6esLcq8dtMBjI1+zJGSyZ1tZWwlatVnvYRgIwMTFBdu3VmzY8PEy2pUycJGOz2ZqbmwnbTz75xKtJ99DQENm1VyWEu7q6yE/ZK5Xt3Nwc+Sn/+3qR/v3KbtP83/L77793dnb6Vh7ZYDB4Je13obOz07fyzjiOT0xM+Ox6dHTU217KBBaLRavV+lZUbm5urqOjw+dEqt7eXh8mMYDZ2dmOjg7fnrLRaPRBz01w584dyiqN62EwGHx2PTY25lUCBxmr1arVaj2s5uk5dGCg+a9jeXm5qqoKQZDs7GyyFO/27dsikQg+s1taWiovL0cQBEVR8rlrdXU1/GwQ0NfXl5iYiCDI9evXiYUCqMpFKQOz2WynTp1CEOTo0aPkrerKykrKc+8nT54UFhYiCFJWVkaW5L755pugmgicmzdvSiSSffv2dXV1ERub4+PjO3fuhDd9dDgcH330EZC6kSNQR0dHZGQk5XBjNBplMhmCIJWVleTE8rS0tA8//BBu63A4ampqEASRyWSjo6PE9+3t7UKhEJ7LubS0dObMGQRB8vPzyXvRV65cSU5OhvvFcby/v3/v3r0IgjQ3NxOqLbPZLBaLKXv+LC0tKZVKBEEKCgrIEqba2lpK1wsLC0VFRQiCKBQK8jL65MmTnnT9am1tlUgke/fu1el0xH7svXv3du7c+S9P7vurA8PU1NSlS5dqa2svXrx4wQ3KtfONGzeqqqqqq6vdbZuamiAb33a7vb6+vrq6uqqqyt2WsrTh2NgYuOwPPvjAxbaiogIupgKniOu5hicELS4u1tTU1NTUgEr9LhBKp/X45ptvKisra2pqiDL9BLW1tfD/vdbW1vVuNWUbjIcPH168eHG9p0yZ0vjxxx8zmUwURQ8dOrRx48aCggIwVnZ1de3Zsweuv1QqlTweD0XRAwcObNiwoaysDPx+XV1ddnY23O/4+DiPx5PJZCiK7tq1SyKRgN0Ju93uSSpDaWnpjh07UBTNysry9/c/ffo0CC1Xr14lN+t2x+Fw5ObmisViFEVTUlICAgKIAiQlJSXFxcVwv11dXUFBQYcOHSosLGQymZmZmeD/6MGDB7GxsfBTmcbGxsDAQBRF5XL5pk2b5HI5mDL39vZKJBL4auPPP//cs2fPvn37UBSNj4/fsWMHUTjk4MGDlKoktVoNXOfl5W3atCk/Px/sQen1wHPAUQAABrBJREFU+sTERLj+8t133w0LC0NRNCcnZ8OGDQqFAvx+Y2OjTCaD+713796uXbsyMjJQFA0PD4+PjwczfafTmZSURBn+T58+zeVyiRestLQUzFTUajXctdPplMvlQIiRmpr60ksvEcITpVJJqT3T6/UsFis3N7ewsJDFYkmlUhAMpqenY2NjfSgDAeevDgzz8/Opqal+fn6BgYEhISHBq6FMm9RoNCDZisPhuNjKZDLIaAUqkhJ9MV1sQSE/CAaDgc/n+/n5sdlsF9vQ0FDyfMed5eXliooKPz8/UOzIxRz+QlgsluPHj4O8NnfXlBUZ+/r6Nm/evObtio6Ohm/937x5c71bnZ6e/gzaJMBkMu3fv9/Pzy8gIMD9KVNuf6elpRECj8HBwZSUlO3bt3/11Vd37txJTk6GBAaLxQI6coMf29vbRSKRUCgcGhpqbGx87bXX4H6vXLmSkJAAPj969EipVIaEhKhUqpmZmZSUFHhgMJvNUVFRxJ7v119/LRQKo6KiRkZGMAx7/fXXIbZTU1McDgdM2O12u0ajCQ0NfeWVV4xG45kzZyi7ARcXFxN/f3x8vKCggM1mX7169ZdffklMTIQHhqysLKJO9ejoqFQqDQ0NbW1t/fbbb5OSkuCBoaenh8fjgdTUxcXFy5cvBwcHHzly5Ndff83Ly6MMDBkZGSqVCnweGRlJT08PDQ394osvuru7X375ZUhgsNlsMTExTU1N4MfOzs7o6GiBQNDf3//pp58eOHAA7hfDsNjYWPB5enpapVIFBweXl5fPzMykpqbCA4PFYhGLxYQSQavVisXiiIiI77///tq1a/Dw/+jRIy6XC043HQ5HS0sLh8NJSkoyGAxnz56lbO1ZUlJC/P2JiYmioiI2m3358mWDwbB79+6/fWDAcfyPP/4AnYR9M9doNAkJCZTF1NakoqIiPT3dt8pZDx8+BGtPH2xxHD9//rxUKvWkjps7x44dKywshI/F6zEwMBAdHe3VuRzBrVu34uPjvapSQPD06dPMzMxz5875YCuVSlUqFXn9V1VVxWKxhEJhYmIiXOEeHR0NcpfAN1ar9dSpU0wmk8/nw0dn/J9DBnljvbu7WyKR8Pl8ygYDoDI5SI4D35jNZoVCAVyvqUAnAENGb28vYfvbb7/J5XImk8nlcsvKyuCXXVJS4jIa3rhxIzw8XCgU8ng8eMZWTk6OQqEg32owvguFwri4OPiuXV9fH5fLJW+a3b17NyMjY/v27Ww2W61Wwy87Ozu7tLSU7Lq2tha4RhAEcuBvt9tjY2Pr6uoIW5vNplQqmUymQCCgDAzXrl2LiYkh56L39PTs3r07PDw8KCgIrvB59uxZTExMQ0MD+QUD1WT5fD585jE9Pc3j8fR6PWE7MzNz5MgRJpPJ4/Heeecd+GWXl5e7rEg+//xzgUAQGRnJ4XD+9nkMgB9++MHzxu7uqFQqT9KV3VlZWTl+/LiHHdLdaW9vf+ONN3w7zXM4HMeOHfOhQz2O4yaT6fDhwz7ImQB1dXVKpdLbSkeAc+fOeVIpc01++uknuVwOH5jWpKmpiWiLRHD//v2srKyoqCi4Rui9994TCoUum3vDw8MJCQlSqRTuF2zXggwVArPZfP78+RdffJFyK+ns2bMikchFkzM4OBgXF5eZmQkxdDqdBQUFRAcqgtu3b3O53BMnTsD9fvfdd8HBwS5JmvPz8ydOnGAymfAho6WlJSQkxEU69eDBg4MHDwoEAvirvri4mJycXFRURB7cnU5nQ0MDi8WC15PHcVyj0bDZbJdD16mpqZycnMjISHhMunDhgkAgcMndA9VQ0tLS4FrqyclJPp/vIqi1WCwVFRVbt26l3Ep6//33IyIiXJJaQDWU9PR0iKHT6Tx69Kj7Ykir1fJ4PHg9eRzHBwYGgoODXWRIJpOpuLh427Zt/wsrBhoaOE6nU6vVrll+rr+/H674NpvNbW1t7sOKzWbzRDk6PDy8ZifBH3/8kbKL1NOnT9va2tzjltVqpXQ9Ozur0+ncg/f8/LwnqiS9Xr9mABgaGqJcH+t0ujU3Ffv7+yl1uutJcSYnJynPC1dWVnQ63ZrFryhdW63WtrY29+0mkJ0HDww4jo+MjKx5V+/evUvZy91isaz5gi0tLVGqoufm5sjnxgSPHz/2pOhhT0/Pmsv34eFhryrxeQIdGGhoaGhoVkEHBhoaGhqaVdCBgYaGhoZmFXRgoKGhoaFZBR0YaGhoaGhWQQcGGhoaGppV0IGBhoaGhmYVdGCgoaGhoVkFHRhoaGhoaFbxD81GowGUGMh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C:\Users\Admin\Desktop\download.png"/>
          <p:cNvPicPr/>
          <p:nvPr/>
        </p:nvPicPr>
        <p:blipFill>
          <a:blip r:embed="rId3"/>
          <a:srcRect/>
          <a:stretch>
            <a:fillRect/>
          </a:stretch>
        </p:blipFill>
        <p:spPr bwMode="auto">
          <a:xfrm>
            <a:off x="1371600" y="228600"/>
            <a:ext cx="5867400" cy="2895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3"/>
            <a:ext cx="8534400" cy="2179637"/>
          </a:xfrm>
        </p:spPr>
        <p:txBody>
          <a:bodyPr>
            <a:normAutofit lnSpcReduction="10000"/>
          </a:bodyPr>
          <a:lstStyle/>
          <a:p>
            <a:pPr marL="0" indent="0" algn="just" rtl="1">
              <a:buNone/>
            </a:pPr>
            <a:r>
              <a:rPr lang="ar-DZ" sz="2800" b="1" dirty="0" smtClean="0">
                <a:solidFill>
                  <a:schemeClr val="tx1"/>
                </a:solidFill>
                <a:latin typeface="Times New Roman" pitchFamily="18" charset="0"/>
                <a:cs typeface="Times New Roman" pitchFamily="18" charset="0"/>
              </a:rPr>
              <a:t>    بعد أن كانت دولة مخصصة في إنتاج المواد الأولية، وأخرى في إنتاج السلع المصنعة، </a:t>
            </a:r>
            <a:r>
              <a:rPr lang="ar-SA" sz="2800" b="1" dirty="0" smtClean="0">
                <a:solidFill>
                  <a:schemeClr val="tx1"/>
                </a:solidFill>
                <a:latin typeface="Times New Roman" pitchFamily="18" charset="0"/>
                <a:cs typeface="Times New Roman" pitchFamily="18" charset="0"/>
              </a:rPr>
              <a:t>صار المنتج لا يصنع في دولة واحدة، بل صار كل جزء منه يصنع في بلد</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حيث التكلفة الأقل والمهارات الأوفر، ثم يجمع في دولة أخرى</a:t>
            </a:r>
            <a:r>
              <a:rPr lang="ar-DZ" sz="2800" b="1" dirty="0" smtClean="0">
                <a:solidFill>
                  <a:srgbClr val="FF0000"/>
                </a:solidFill>
                <a:latin typeface="Times New Roman" pitchFamily="18" charset="0"/>
                <a:cs typeface="Times New Roman" pitchFamily="18" charset="0"/>
              </a:rPr>
              <a:t>(عولمة الإنتاج عبر الاستثمار الأجنبي المباشر، تفكيك العملية الإنتاجية)</a:t>
            </a:r>
            <a:r>
              <a:rPr lang="ar-SA" sz="2800" b="1" dirty="0" smtClean="0">
                <a:solidFill>
                  <a:schemeClr val="tx1"/>
                </a:solidFill>
                <a:latin typeface="Times New Roman" pitchFamily="18" charset="0"/>
                <a:cs typeface="Times New Roman" pitchFamily="18" charset="0"/>
              </a:rPr>
              <a:t>، ليصدر بعد ذلك لباقي دول العالم</a:t>
            </a:r>
            <a:r>
              <a:rPr lang="ar-DZ" sz="2800" b="1" dirty="0" smtClean="0">
                <a:solidFill>
                  <a:schemeClr val="tx1"/>
                </a:solidFill>
                <a:latin typeface="Times New Roman" pitchFamily="18" charset="0"/>
                <a:cs typeface="Times New Roman" pitchFamily="18" charset="0"/>
              </a:rPr>
              <a:t>.</a:t>
            </a:r>
          </a:p>
          <a:p>
            <a:pPr algn="just" rtl="1">
              <a:buNone/>
            </a:pPr>
            <a:endParaRPr lang="fr-FR" sz="2400" b="1" dirty="0">
              <a:solidFill>
                <a:schemeClr val="tx1"/>
              </a:solidFill>
            </a:endParaRPr>
          </a:p>
        </p:txBody>
      </p:sp>
      <p:sp>
        <p:nvSpPr>
          <p:cNvPr id="4" name="Rectangle 3"/>
          <p:cNvSpPr/>
          <p:nvPr/>
        </p:nvSpPr>
        <p:spPr>
          <a:xfrm>
            <a:off x="304800" y="3962400"/>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وهكذا </a:t>
            </a:r>
            <a:r>
              <a:rPr lang="ar-DZ" sz="2800" b="1" dirty="0" smtClean="0">
                <a:latin typeface="Times New Roman" pitchFamily="18" charset="0"/>
                <a:cs typeface="Times New Roman" pitchFamily="18" charset="0"/>
              </a:rPr>
              <a:t>ظهرت </a:t>
            </a:r>
            <a:r>
              <a:rPr lang="ar-SA" sz="2800" b="1" dirty="0" smtClean="0">
                <a:solidFill>
                  <a:srgbClr val="FF0000"/>
                </a:solidFill>
                <a:latin typeface="Times New Roman" pitchFamily="18" charset="0"/>
                <a:cs typeface="Times New Roman" pitchFamily="18" charset="0"/>
              </a:rPr>
              <a:t>التجارة الدولية للقطع والمكونات</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ل</a:t>
            </a:r>
            <a:r>
              <a:rPr lang="ar-SA" sz="2800" b="1" dirty="0" smtClean="0">
                <a:latin typeface="Times New Roman" pitchFamily="18" charset="0"/>
                <a:cs typeface="Times New Roman" pitchFamily="18" charset="0"/>
              </a:rPr>
              <a:t>تشكل ثلث التجارة العالمية، وهي </a:t>
            </a:r>
            <a:r>
              <a:rPr lang="ar-SA" sz="2800" b="1" dirty="0" err="1" smtClean="0">
                <a:latin typeface="Times New Roman" pitchFamily="18" charset="0"/>
                <a:cs typeface="Times New Roman" pitchFamily="18" charset="0"/>
              </a:rPr>
              <a:t>حصرية</a:t>
            </a:r>
            <a:r>
              <a:rPr lang="ar-SA" sz="2800" b="1" dirty="0" smtClean="0">
                <a:latin typeface="Times New Roman" pitchFamily="18" charset="0"/>
                <a:cs typeface="Times New Roman" pitchFamily="18" charset="0"/>
              </a:rPr>
              <a:t> بين فروع الشركات متعددة الجنسيات في الدول المختلفة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كل ذلك زاد من حركة الأنشطة </a:t>
            </a:r>
            <a:r>
              <a:rPr lang="ar-DZ" sz="2800" b="1" dirty="0" smtClean="0">
                <a:latin typeface="Times New Roman" pitchFamily="18" charset="0"/>
                <a:cs typeface="Times New Roman" pitchFamily="18" charset="0"/>
              </a:rPr>
              <a:t>الإمداد والنقل </a:t>
            </a:r>
            <a:r>
              <a:rPr lang="ar-SA" sz="2800" b="1" dirty="0" smtClean="0">
                <a:latin typeface="Times New Roman" pitchFamily="18" charset="0"/>
                <a:cs typeface="Times New Roman" pitchFamily="18" charset="0"/>
              </a:rPr>
              <a:t>الدولية.</a:t>
            </a:r>
            <a:endParaRPr lang="fr-FR" sz="2800" b="1" dirty="0" smtClean="0">
              <a:latin typeface="Times New Roman" pitchFamily="18" charset="0"/>
              <a:cs typeface="Times New Roman" pitchFamily="18" charset="0"/>
            </a:endParaRPr>
          </a:p>
        </p:txBody>
      </p:sp>
      <p:sp>
        <p:nvSpPr>
          <p:cNvPr id="5" name="Rectangle 4"/>
          <p:cNvSpPr/>
          <p:nvPr/>
        </p:nvSpPr>
        <p:spPr>
          <a:xfrm>
            <a:off x="4648200" y="685800"/>
            <a:ext cx="4132862"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تغير التقسيم الدولي للعمل</a:t>
            </a:r>
            <a:r>
              <a:rPr lang="ar-DZ" sz="3200" b="1" dirty="0" smtClean="0">
                <a:solidFill>
                  <a:srgbClr val="FF0000"/>
                </a:solidFill>
                <a:latin typeface="Times New Roman" pitchFamily="18" charset="0"/>
                <a:cs typeface="Times New Roman"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3429000"/>
            <a:ext cx="8839200" cy="2332038"/>
          </a:xfrm>
        </p:spPr>
        <p:txBody>
          <a:bodyPr>
            <a:noAutofit/>
          </a:bodyPr>
          <a:lstStyle/>
          <a:p>
            <a:pPr marL="1588" indent="-1588" algn="just" rtl="1">
              <a:buClr>
                <a:srgbClr val="FF0000"/>
              </a:buClr>
              <a:buFont typeface="Wingdings" pitchFamily="2" charset="2"/>
              <a:buChar char="v"/>
              <a:tabLst>
                <a:tab pos="6973888" algn="l"/>
              </a:tabLst>
            </a:pPr>
            <a:r>
              <a:rPr lang="fr-FR"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التبادل الالكتروني للبيانات </a:t>
            </a:r>
            <a:r>
              <a:rPr lang="fr-FR" sz="2200" b="1" dirty="0" smtClean="0">
                <a:solidFill>
                  <a:srgbClr val="FF0000"/>
                </a:solidFill>
                <a:latin typeface="Times New Roman" pitchFamily="18" charset="0"/>
                <a:cs typeface="Times New Roman" pitchFamily="18" charset="0"/>
              </a:rPr>
              <a:t>Échange de Données Informatisées (</a:t>
            </a:r>
            <a:r>
              <a:rPr lang="fr-FR" sz="2200" b="1" i="1" dirty="0" smtClean="0">
                <a:solidFill>
                  <a:srgbClr val="FF0000"/>
                </a:solidFill>
                <a:latin typeface="Times New Roman" pitchFamily="18" charset="0"/>
                <a:cs typeface="Times New Roman" pitchFamily="18" charset="0"/>
              </a:rPr>
              <a:t>EDI</a:t>
            </a:r>
            <a:r>
              <a:rPr lang="fr-FR" sz="2200" b="1" dirty="0" smtClean="0">
                <a:solidFill>
                  <a:srgbClr val="FF0000"/>
                </a:solidFill>
                <a:latin typeface="Times New Roman" pitchFamily="18" charset="0"/>
                <a:cs typeface="Times New Roman" pitchFamily="18" charset="0"/>
              </a:rPr>
              <a:t>)</a:t>
            </a:r>
            <a:r>
              <a:rPr lang="ar-DZ" sz="2200" b="1" dirty="0" smtClean="0">
                <a:solidFill>
                  <a:srgbClr val="FF0000"/>
                </a:solidFill>
                <a:latin typeface="Times New Roman" pitchFamily="18" charset="0"/>
                <a:cs typeface="Times New Roman" pitchFamily="18" charset="0"/>
              </a:rPr>
              <a:t>: </a:t>
            </a:r>
          </a:p>
          <a:p>
            <a:pPr marL="1588" indent="-1588" algn="just" rtl="1">
              <a:buNone/>
            </a:pPr>
            <a:r>
              <a:rPr lang="ar-DZ" sz="2800" b="1" dirty="0" smtClean="0">
                <a:solidFill>
                  <a:schemeClr val="tx1"/>
                </a:solidFill>
                <a:latin typeface="Times New Roman" pitchFamily="18" charset="0"/>
                <a:cs typeface="Times New Roman" pitchFamily="18" charset="0"/>
              </a:rPr>
              <a:t>     هو انتقال المساندات المتعلقة بالتجارة والنقل من حاسب لآخر  في شكل رسائل نمطية موحدة من حيث شكلها والمعلومات التي تحتويها، بحيث يمكن للحاسب الآلي التعامل معها مباشرة دون تدخل العنصر البشري، وهو ما يسمح بالسرعة والدقة في العمليات المادية والإدارية للنقل والإمداد. </a:t>
            </a:r>
            <a:endParaRPr lang="fr-FR" sz="2800" b="1" dirty="0" smtClean="0">
              <a:solidFill>
                <a:schemeClr val="tx1"/>
              </a:solidFill>
              <a:latin typeface="Times New Roman" pitchFamily="18" charset="0"/>
              <a:cs typeface="Times New Roman" pitchFamily="18" charset="0"/>
            </a:endParaRPr>
          </a:p>
          <a:p>
            <a:pPr marL="1588" indent="-1588" algn="just">
              <a:buNone/>
            </a:pP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2133600" y="1066800"/>
            <a:ext cx="6644768" cy="584775"/>
          </a:xfrm>
          <a:prstGeom prst="rect">
            <a:avLst/>
          </a:prstGeom>
        </p:spPr>
        <p:txBody>
          <a:bodyPr wrap="none">
            <a:spAutoFit/>
          </a:bodyPr>
          <a:lstStyle/>
          <a:p>
            <a:pPr marL="1588" lvl="0" indent="-1588" algn="just" rtl="1">
              <a:buNone/>
            </a:pPr>
            <a:r>
              <a:rPr lang="ar-DZ" sz="3200" b="1" dirty="0" smtClean="0">
                <a:solidFill>
                  <a:srgbClr val="FF0000"/>
                </a:solidFill>
                <a:latin typeface="Times New Roman" pitchFamily="18" charset="0"/>
                <a:cs typeface="Times New Roman" pitchFamily="18" charset="0"/>
              </a:rPr>
              <a:t>ج. </a:t>
            </a:r>
            <a:r>
              <a:rPr lang="ar-SA" sz="3200" b="1" dirty="0" smtClean="0">
                <a:solidFill>
                  <a:srgbClr val="FF0000"/>
                </a:solidFill>
                <a:latin typeface="Times New Roman" pitchFamily="18" charset="0"/>
                <a:cs typeface="Times New Roman" pitchFamily="18" charset="0"/>
              </a:rPr>
              <a:t>تطور تكنولوجيا المعلومات والاتصالات</a:t>
            </a:r>
            <a:r>
              <a:rPr lang="ar-DZ" sz="32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TIC</a:t>
            </a:r>
            <a:r>
              <a:rPr lang="ar-DZ" sz="3200" b="1" dirty="0" smtClean="0">
                <a:solidFill>
                  <a:srgbClr val="FF0000"/>
                </a:solidFill>
                <a:latin typeface="Times New Roman" pitchFamily="18" charset="0"/>
                <a:cs typeface="Times New Roman" pitchFamily="18" charset="0"/>
              </a:rPr>
              <a:t>:</a:t>
            </a:r>
          </a:p>
        </p:txBody>
      </p:sp>
      <p:sp>
        <p:nvSpPr>
          <p:cNvPr id="6" name="Rectangle 5"/>
          <p:cNvSpPr/>
          <p:nvPr/>
        </p:nvSpPr>
        <p:spPr>
          <a:xfrm>
            <a:off x="304801" y="1752600"/>
            <a:ext cx="8458200" cy="1384995"/>
          </a:xfrm>
          <a:prstGeom prst="rect">
            <a:avLst/>
          </a:prstGeom>
        </p:spPr>
        <p:txBody>
          <a:bodyPr wrap="square">
            <a:spAutoFit/>
          </a:bodyPr>
          <a:lstStyle/>
          <a:p>
            <a:pPr marL="1588" lvl="0" indent="-1588" algn="just" rtl="1">
              <a:buNone/>
            </a:pPr>
            <a:r>
              <a:rPr lang="ar-DZ" sz="2800" b="1" dirty="0" smtClean="0">
                <a:latin typeface="Times New Roman" pitchFamily="18" charset="0"/>
                <a:cs typeface="Times New Roman" pitchFamily="18" charset="0"/>
              </a:rPr>
              <a:t>    سـاعد علـى تحقيـق التكامـل بـين الأنشـطة الخاصـة بالإمداد، وتحقيق وفورات في تكاليف التوريد والتوزيع.  ولذا صارت </a:t>
            </a:r>
            <a:r>
              <a:rPr lang="fr-FR" sz="2400" b="1" dirty="0" smtClean="0">
                <a:solidFill>
                  <a:srgbClr val="FF0000"/>
                </a:solidFill>
                <a:latin typeface="Times New Roman" pitchFamily="18" charset="0"/>
                <a:cs typeface="Times New Roman" pitchFamily="18" charset="0"/>
              </a:rPr>
              <a:t>TIC</a:t>
            </a:r>
            <a:r>
              <a:rPr lang="ar-DZ" sz="24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ركيزة تبادل السلع والخدمات</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من أمثلتها</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304800" y="1554162"/>
            <a:ext cx="85344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Font typeface="Wingdings" pitchFamily="2" charset="2"/>
              <a:buChar char="v"/>
              <a:tabLst/>
            </a:pPr>
            <a:r>
              <a:rPr kumimoji="0" lang="ar-DZ" b="1" i="0" u="none" strike="noStrike" cap="none" normalizeH="0" baseline="0" dirty="0" smtClean="0">
                <a:ln>
                  <a:noFill/>
                </a:ln>
                <a:solidFill>
                  <a:srgbClr val="FF0000"/>
                </a:solidFill>
                <a:effectLst/>
                <a:latin typeface="Simplified Arabic" charset="0"/>
                <a:ea typeface="Calibri" pitchFamily="34" charset="0"/>
                <a:cs typeface="Arial" pitchFamily="34" charset="0"/>
              </a:rPr>
              <a:t> نظام المعلومات المسبقة عن البضاعة:</a:t>
            </a:r>
          </a:p>
          <a:p>
            <a:pPr marL="0" marR="0" lvl="0" indent="0" algn="justLow" defTabSz="91440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rgbClr val="7030A0"/>
                </a:solidFill>
                <a:effectLst/>
                <a:latin typeface="Simplified Arabic" charset="0"/>
                <a:ea typeface="Calibri" pitchFamily="34" charset="0"/>
                <a:cs typeface="Arial" pitchFamily="34" charset="0"/>
              </a:rPr>
              <a:t>S</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yst</a:t>
            </a:r>
            <a:r>
              <a:rPr kumimoji="0" lang="fr-FR" sz="2000" b="1" i="0" u="none" strike="noStrike" cap="none" normalizeH="0" baseline="0" dirty="0" smtClean="0">
                <a:ln>
                  <a:noFill/>
                </a:ln>
                <a:solidFill>
                  <a:srgbClr val="FF0000"/>
                </a:solidFill>
                <a:effectLst/>
                <a:latin typeface="Calibri"/>
                <a:ea typeface="Calibri" pitchFamily="34" charset="0"/>
                <a:cs typeface="Arial" pitchFamily="34" charset="0"/>
              </a:rPr>
              <a:t>è</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me</a:t>
            </a:r>
            <a:r>
              <a:rPr kumimoji="0" lang="fr-FR" sz="2000" b="1" i="0" u="none" strike="noStrike" cap="none" normalizeH="0" baseline="0" dirty="0" smtClean="0">
                <a:ln>
                  <a:noFill/>
                </a:ln>
                <a:solidFill>
                  <a:srgbClr val="FF3300"/>
                </a:solidFill>
                <a:effectLst/>
                <a:latin typeface="Simplified Arabic" charset="0"/>
                <a:ea typeface="Calibri" pitchFamily="34" charset="0"/>
                <a:cs typeface="Arial" pitchFamily="34" charset="0"/>
              </a:rPr>
              <a:t> d'</a:t>
            </a:r>
            <a:r>
              <a:rPr kumimoji="0" lang="fr-FR" sz="2000" b="1" i="0" u="sng" strike="noStrike" cap="none" normalizeH="0" baseline="0" dirty="0" smtClean="0">
                <a:ln>
                  <a:noFill/>
                </a:ln>
                <a:solidFill>
                  <a:srgbClr val="7030A0"/>
                </a:solidFill>
                <a:effectLst/>
                <a:latin typeface="Simplified Arabic" charset="0"/>
                <a:ea typeface="Calibri" pitchFamily="34" charset="0"/>
                <a:cs typeface="Arial" pitchFamily="34" charset="0"/>
              </a:rPr>
              <a:t>i</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nformations </a:t>
            </a:r>
            <a:r>
              <a:rPr kumimoji="0" lang="fr-FR" sz="2000" b="1" i="0" u="sng" strike="noStrike" cap="none" normalizeH="0" baseline="0" dirty="0" smtClean="0">
                <a:ln>
                  <a:noFill/>
                </a:ln>
                <a:solidFill>
                  <a:srgbClr val="7030A0"/>
                </a:solidFill>
                <a:effectLst/>
                <a:latin typeface="Simplified Arabic" charset="0"/>
                <a:ea typeface="Calibri" pitchFamily="34" charset="0"/>
                <a:cs typeface="Arial" pitchFamily="34" charset="0"/>
              </a:rPr>
              <a:t>a</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nticip</a:t>
            </a:r>
            <a:r>
              <a:rPr kumimoji="0" lang="fr-FR" sz="2000" b="1" i="0" u="none" strike="noStrike" cap="none" normalizeH="0" baseline="0" dirty="0" smtClean="0">
                <a:ln>
                  <a:noFill/>
                </a:ln>
                <a:solidFill>
                  <a:srgbClr val="FF0000"/>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es sur les </a:t>
            </a:r>
            <a:r>
              <a:rPr kumimoji="0" lang="fr-FR" sz="2000" b="1" i="0" u="sng" strike="noStrike" cap="none" normalizeH="0" baseline="0" dirty="0" smtClean="0">
                <a:ln>
                  <a:noFill/>
                </a:ln>
                <a:solidFill>
                  <a:srgbClr val="7030A0"/>
                </a:solidFill>
                <a:effectLst/>
                <a:latin typeface="Simplified Arabic" charset="0"/>
                <a:ea typeface="Calibri" pitchFamily="34" charset="0"/>
                <a:cs typeface="Arial" pitchFamily="34" charset="0"/>
              </a:rPr>
              <a:t>m</a:t>
            </a:r>
            <a:r>
              <a:rPr kumimoji="0" lang="fr-FR" sz="2000" b="1" i="0" u="none" strike="noStrike" cap="none" normalizeH="0" baseline="0" dirty="0" smtClean="0">
                <a:ln>
                  <a:noFill/>
                </a:ln>
                <a:solidFill>
                  <a:srgbClr val="FF0000"/>
                </a:solidFill>
                <a:effectLst/>
                <a:latin typeface="Simplified Arabic" charset="0"/>
                <a:ea typeface="Calibri" pitchFamily="34" charset="0"/>
                <a:cs typeface="Arial" pitchFamily="34" charset="0"/>
              </a:rPr>
              <a:t>archandises (</a:t>
            </a:r>
            <a:r>
              <a:rPr kumimoji="0" lang="fr-FR" sz="2000" b="1" i="0" u="none" strike="noStrike" cap="none" normalizeH="0" baseline="0" dirty="0" smtClean="0">
                <a:ln>
                  <a:noFill/>
                </a:ln>
                <a:solidFill>
                  <a:srgbClr val="7030A0"/>
                </a:solidFill>
                <a:effectLst/>
                <a:latin typeface="Simplified Arabic" charset="0"/>
                <a:ea typeface="Calibri" pitchFamily="34" charset="0"/>
                <a:cs typeface="Arial" pitchFamily="34" charset="0"/>
              </a:rPr>
              <a:t>SIAM</a:t>
            </a:r>
            <a:r>
              <a:rPr kumimoji="0" lang="fr-FR" sz="2000" b="1" i="0" u="none" strike="noStrike" cap="none" normalizeH="0" baseline="0" dirty="0" smtClean="0">
                <a:ln>
                  <a:noFill/>
                </a:ln>
                <a:solidFill>
                  <a:srgbClr val="FF3300"/>
                </a:solidFill>
                <a:effectLst/>
                <a:latin typeface="Simplified Arabic" charset="0"/>
                <a:ea typeface="Calibri" pitchFamily="34" charset="0"/>
                <a:cs typeface="Arial" pitchFamily="34" charset="0"/>
              </a:rPr>
              <a:t>)</a:t>
            </a:r>
            <a:r>
              <a:rPr kumimoji="0" lang="ar-SA" sz="2000" b="1" i="0" u="none" strike="noStrike" cap="none" normalizeH="0" baseline="0" dirty="0" smtClean="0">
                <a:ln>
                  <a:noFill/>
                </a:ln>
                <a:solidFill>
                  <a:srgbClr val="FF3300"/>
                </a:solidFill>
                <a:effectLst/>
                <a:latin typeface="Simplified Arabic" charset="0"/>
                <a:ea typeface="Calibri" pitchFamily="34" charset="0"/>
                <a:cs typeface="Arial" pitchFamily="34" charset="0"/>
              </a:rPr>
              <a:t> </a:t>
            </a:r>
            <a:endParaRPr kumimoji="0" lang="ar-SA" sz="32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 name="Rectangle 4"/>
          <p:cNvSpPr/>
          <p:nvPr/>
        </p:nvSpPr>
        <p:spPr>
          <a:xfrm>
            <a:off x="228600" y="2732544"/>
            <a:ext cx="8610600" cy="2677656"/>
          </a:xfrm>
          <a:prstGeom prst="rect">
            <a:avLst/>
          </a:prstGeom>
        </p:spPr>
        <p:txBody>
          <a:bodyPr wrap="square">
            <a:spAutoFit/>
          </a:bodyPr>
          <a:lstStyle/>
          <a:p>
            <a:pPr algn="just" rtl="1"/>
            <a:r>
              <a:rPr lang="ar-DZ" sz="2800" b="1" dirty="0" smtClean="0">
                <a:solidFill>
                  <a:schemeClr val="tx1">
                    <a:lumMod val="95000"/>
                    <a:lumOff val="5000"/>
                  </a:schemeClr>
                </a:solidFill>
                <a:latin typeface="Simplified Arabic" charset="0"/>
                <a:ea typeface="Calibri" pitchFamily="34" charset="0"/>
                <a:cs typeface="Arial" pitchFamily="34" charset="0"/>
              </a:rPr>
              <a:t>    </a:t>
            </a:r>
            <a:r>
              <a:rPr lang="ar-SA" sz="2800" b="1" dirty="0" smtClean="0">
                <a:solidFill>
                  <a:schemeClr val="tx1">
                    <a:lumMod val="95000"/>
                    <a:lumOff val="5000"/>
                  </a:schemeClr>
                </a:solidFill>
                <a:latin typeface="Simplified Arabic" charset="0"/>
                <a:ea typeface="Calibri" pitchFamily="34" charset="0"/>
                <a:cs typeface="Arial" pitchFamily="34" charset="0"/>
              </a:rPr>
              <a:t>هو نظام معلومات الإمداد الذي يهدف لتحسين فعالية النقل من خلال تحديد موقع وسائل النقل المستعملة أثناء النقل أو في مواقع الربط بينها</a:t>
            </a:r>
            <a:r>
              <a:rPr lang="ar-DZ" sz="2800" b="1" dirty="0" smtClean="0">
                <a:solidFill>
                  <a:schemeClr val="tx1">
                    <a:lumMod val="95000"/>
                    <a:lumOff val="5000"/>
                  </a:schemeClr>
                </a:solidFill>
                <a:latin typeface="Simplified Arabic" charset="0"/>
                <a:ea typeface="Calibri" pitchFamily="34" charset="0"/>
                <a:cs typeface="Arial" pitchFamily="34" charset="0"/>
              </a:rPr>
              <a:t> </a:t>
            </a:r>
            <a:r>
              <a:rPr lang="ar-SA" sz="2800" b="1" dirty="0" smtClean="0">
                <a:solidFill>
                  <a:schemeClr val="tx1">
                    <a:lumMod val="95000"/>
                    <a:lumOff val="5000"/>
                  </a:schemeClr>
                </a:solidFill>
                <a:latin typeface="Simplified Arabic" charset="0"/>
                <a:ea typeface="Calibri" pitchFamily="34" charset="0"/>
                <a:cs typeface="Arial" pitchFamily="34" charset="0"/>
              </a:rPr>
              <a:t>(الموانئ، </a:t>
            </a:r>
            <a:r>
              <a:rPr lang="ar-DZ" sz="2800" b="1" dirty="0" smtClean="0">
                <a:solidFill>
                  <a:schemeClr val="tx1">
                    <a:lumMod val="95000"/>
                    <a:lumOff val="5000"/>
                  </a:schemeClr>
                </a:solidFill>
                <a:latin typeface="Simplified Arabic" charset="0"/>
                <a:ea typeface="Calibri" pitchFamily="34" charset="0"/>
                <a:cs typeface="Arial" pitchFamily="34" charset="0"/>
              </a:rPr>
              <a:t>المطارات، </a:t>
            </a:r>
            <a:r>
              <a:rPr lang="ar-SA" sz="2800" b="1" dirty="0" smtClean="0">
                <a:solidFill>
                  <a:schemeClr val="tx1">
                    <a:lumMod val="95000"/>
                    <a:lumOff val="5000"/>
                  </a:schemeClr>
                </a:solidFill>
                <a:latin typeface="Simplified Arabic" charset="0"/>
                <a:ea typeface="Calibri" pitchFamily="34" charset="0"/>
                <a:cs typeface="Arial" pitchFamily="34" charset="0"/>
              </a:rPr>
              <a:t>المستودعات، المحطات)، والحصول على المعلومات قبل وصول البضائع، وهو يقدم لذوي العلاقة معطيات سليمة في الوقت الحقيقي حول عمليات النقل، بما يسمح لهم من تحسين التسيير وتنسيق الأعمال واتخاذ القرارات.</a:t>
            </a: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algn="r" rtl="1"/>
            <a:r>
              <a:rPr lang="ar-DZ" sz="4000" b="1" dirty="0" smtClean="0">
                <a:solidFill>
                  <a:srgbClr val="FF0000"/>
                </a:solidFill>
                <a:latin typeface="Times New Roman" pitchFamily="18" charset="0"/>
                <a:cs typeface="Times New Roman" pitchFamily="18" charset="0"/>
              </a:rPr>
              <a:t>الإمداد المحلي والإمداد الدولي:</a:t>
            </a:r>
            <a:endParaRPr lang="fr-FR" sz="4000" b="1" dirty="0">
              <a:solidFill>
                <a:srgbClr val="FF0000"/>
              </a:solidFill>
              <a:latin typeface="Times New Roman" pitchFamily="18" charset="0"/>
              <a:cs typeface="Times New Roman" pitchFamily="18" charset="0"/>
            </a:endParaRPr>
          </a:p>
        </p:txBody>
      </p:sp>
      <p:grpSp>
        <p:nvGrpSpPr>
          <p:cNvPr id="1026" name="Group 2"/>
          <p:cNvGrpSpPr>
            <a:grpSpLocks/>
          </p:cNvGrpSpPr>
          <p:nvPr/>
        </p:nvGrpSpPr>
        <p:grpSpPr bwMode="auto">
          <a:xfrm>
            <a:off x="681941" y="1708698"/>
            <a:ext cx="7841709" cy="4616211"/>
            <a:chOff x="1335" y="1251"/>
            <a:chExt cx="8295" cy="4618"/>
          </a:xfrm>
        </p:grpSpPr>
        <p:sp>
          <p:nvSpPr>
            <p:cNvPr id="1027" name="Text Box 3"/>
            <p:cNvSpPr txBox="1">
              <a:spLocks noChangeArrowheads="1"/>
            </p:cNvSpPr>
            <p:nvPr/>
          </p:nvSpPr>
          <p:spPr bwMode="auto">
            <a:xfrm>
              <a:off x="2387" y="1251"/>
              <a:ext cx="5965" cy="10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تدفق النقدية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 المشتري ( المستورد) نحو البائع ( المصدر)</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الدفع الدولي ( تمويل التجارة الخارجية): اعتماد مستندي، تحصيل مستندي،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250" y="2775"/>
              <a:ext cx="1380" cy="870"/>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البائع</a:t>
              </a:r>
              <a:endParaRPr kumimoji="0" lang="en-US" sz="2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المصدر</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335" y="2775"/>
              <a:ext cx="1380" cy="870"/>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المشتري</a:t>
              </a:r>
              <a:endParaRPr kumimoji="0" lang="en-US" sz="2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المستورد</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flipH="1">
              <a:off x="7005" y="3195"/>
              <a:ext cx="1245" cy="0"/>
            </a:xfrm>
            <a:prstGeom prst="straightConnector1">
              <a:avLst/>
            </a:prstGeom>
            <a:noFill/>
            <a:ln w="38100">
              <a:solidFill>
                <a:srgbClr val="000000"/>
              </a:solidFill>
              <a:round/>
              <a:headEnd/>
              <a:tailEnd type="triangle" w="med" len="med"/>
            </a:ln>
          </p:spPr>
        </p:cxnSp>
        <p:cxnSp>
          <p:nvCxnSpPr>
            <p:cNvPr id="1031" name="AutoShape 7"/>
            <p:cNvCxnSpPr>
              <a:cxnSpLocks noChangeShapeType="1"/>
            </p:cNvCxnSpPr>
            <p:nvPr/>
          </p:nvCxnSpPr>
          <p:spPr bwMode="auto">
            <a:xfrm>
              <a:off x="2715" y="3195"/>
              <a:ext cx="1230" cy="0"/>
            </a:xfrm>
            <a:prstGeom prst="straightConnector1">
              <a:avLst/>
            </a:prstGeom>
            <a:noFill/>
            <a:ln w="38100">
              <a:solidFill>
                <a:srgbClr val="000000"/>
              </a:solidFill>
              <a:round/>
              <a:headEnd/>
              <a:tailEnd type="triangle" w="med" len="med"/>
            </a:ln>
          </p:spPr>
        </p:cxnSp>
        <p:sp>
          <p:nvSpPr>
            <p:cNvPr id="1032" name="Text Box 8"/>
            <p:cNvSpPr txBox="1">
              <a:spLocks noChangeArrowheads="1"/>
            </p:cNvSpPr>
            <p:nvPr/>
          </p:nvSpPr>
          <p:spPr bwMode="auto">
            <a:xfrm>
              <a:off x="4065" y="2565"/>
              <a:ext cx="2940" cy="1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FF0000"/>
                  </a:solidFill>
                  <a:effectLst/>
                  <a:latin typeface="Arial" pitchFamily="34" charset="0"/>
                  <a:ea typeface="Arial" pitchFamily="34" charset="0"/>
                  <a:cs typeface="Arial" pitchFamily="34" charset="0"/>
                </a:rPr>
                <a:t>عقد البيع أو الشراء</a:t>
              </a:r>
              <a:endParaRPr kumimoji="0" lang="en-US" sz="26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القانون التجاري</a:t>
              </a:r>
            </a:p>
            <a:p>
              <a:pPr lvl="0" algn="ctr" fontAlgn="base">
                <a:spcBef>
                  <a:spcPct val="0"/>
                </a:spcBef>
                <a:spcAft>
                  <a:spcPct val="0"/>
                </a:spcAf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الدولي)</a:t>
              </a:r>
              <a:r>
                <a:rPr kumimoji="0" lang="fr-FR"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lang="ar-DZ" sz="2600" b="1" dirty="0" smtClean="0">
                  <a:latin typeface="Arial" pitchFamily="34" charset="0"/>
                  <a:ea typeface="Arial" pitchFamily="34" charset="0"/>
                  <a:cs typeface="Arial" pitchFamily="34" charset="0"/>
                </a:rPr>
                <a:t> المحلي </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8775" y="3645"/>
              <a:ext cx="0" cy="630"/>
            </a:xfrm>
            <a:prstGeom prst="straightConnector1">
              <a:avLst/>
            </a:prstGeom>
            <a:noFill/>
            <a:ln w="38100">
              <a:solidFill>
                <a:srgbClr val="000000"/>
              </a:solidFill>
              <a:round/>
              <a:headEnd/>
              <a:tailEnd/>
            </a:ln>
          </p:spPr>
        </p:cxnSp>
        <p:cxnSp>
          <p:nvCxnSpPr>
            <p:cNvPr id="1034" name="AutoShape 10"/>
            <p:cNvCxnSpPr>
              <a:cxnSpLocks noChangeShapeType="1"/>
            </p:cNvCxnSpPr>
            <p:nvPr/>
          </p:nvCxnSpPr>
          <p:spPr bwMode="auto">
            <a:xfrm flipH="1">
              <a:off x="2010" y="4275"/>
              <a:ext cx="6795" cy="0"/>
            </a:xfrm>
            <a:prstGeom prst="straightConnector1">
              <a:avLst/>
            </a:prstGeom>
            <a:noFill/>
            <a:ln w="38100">
              <a:solidFill>
                <a:srgbClr val="000000"/>
              </a:solidFill>
              <a:round/>
              <a:headEnd/>
              <a:tailEnd/>
            </a:ln>
          </p:spPr>
        </p:cxnSp>
        <p:cxnSp>
          <p:nvCxnSpPr>
            <p:cNvPr id="1035" name="AutoShape 11"/>
            <p:cNvCxnSpPr>
              <a:cxnSpLocks noChangeShapeType="1"/>
            </p:cNvCxnSpPr>
            <p:nvPr/>
          </p:nvCxnSpPr>
          <p:spPr bwMode="auto">
            <a:xfrm flipV="1">
              <a:off x="2040" y="3645"/>
              <a:ext cx="0" cy="630"/>
            </a:xfrm>
            <a:prstGeom prst="straightConnector1">
              <a:avLst/>
            </a:prstGeom>
            <a:noFill/>
            <a:ln w="38100">
              <a:solidFill>
                <a:srgbClr val="000000"/>
              </a:solidFill>
              <a:round/>
              <a:headEnd/>
              <a:tailEnd type="triangle" w="med" len="med"/>
            </a:ln>
          </p:spPr>
        </p:cxnSp>
        <p:cxnSp>
          <p:nvCxnSpPr>
            <p:cNvPr id="1036" name="AutoShape 12"/>
            <p:cNvCxnSpPr>
              <a:cxnSpLocks noChangeShapeType="1"/>
            </p:cNvCxnSpPr>
            <p:nvPr/>
          </p:nvCxnSpPr>
          <p:spPr bwMode="auto">
            <a:xfrm flipV="1">
              <a:off x="2040" y="2235"/>
              <a:ext cx="0" cy="540"/>
            </a:xfrm>
            <a:prstGeom prst="straightConnector1">
              <a:avLst/>
            </a:prstGeom>
            <a:noFill/>
            <a:ln w="38100">
              <a:solidFill>
                <a:srgbClr val="000000"/>
              </a:solidFill>
              <a:round/>
              <a:headEnd/>
              <a:tailEnd/>
            </a:ln>
          </p:spPr>
        </p:cxnSp>
        <p:cxnSp>
          <p:nvCxnSpPr>
            <p:cNvPr id="1037" name="AutoShape 13"/>
            <p:cNvCxnSpPr>
              <a:cxnSpLocks noChangeShapeType="1"/>
            </p:cNvCxnSpPr>
            <p:nvPr/>
          </p:nvCxnSpPr>
          <p:spPr bwMode="auto">
            <a:xfrm>
              <a:off x="2010" y="2235"/>
              <a:ext cx="6795" cy="0"/>
            </a:xfrm>
            <a:prstGeom prst="straightConnector1">
              <a:avLst/>
            </a:prstGeom>
            <a:noFill/>
            <a:ln w="38100">
              <a:solidFill>
                <a:srgbClr val="000000"/>
              </a:solidFill>
              <a:round/>
              <a:headEnd/>
              <a:tailEnd/>
            </a:ln>
          </p:spPr>
        </p:cxnSp>
        <p:cxnSp>
          <p:nvCxnSpPr>
            <p:cNvPr id="1038" name="AutoShape 14"/>
            <p:cNvCxnSpPr>
              <a:cxnSpLocks noChangeShapeType="1"/>
            </p:cNvCxnSpPr>
            <p:nvPr/>
          </p:nvCxnSpPr>
          <p:spPr bwMode="auto">
            <a:xfrm>
              <a:off x="8775" y="2235"/>
              <a:ext cx="0" cy="540"/>
            </a:xfrm>
            <a:prstGeom prst="straightConnector1">
              <a:avLst/>
            </a:prstGeom>
            <a:noFill/>
            <a:ln w="38100">
              <a:solidFill>
                <a:srgbClr val="000000"/>
              </a:solidFill>
              <a:round/>
              <a:headEnd/>
              <a:tailEnd type="triangle" w="med" len="med"/>
            </a:ln>
          </p:spPr>
        </p:cxnSp>
        <p:sp>
          <p:nvSpPr>
            <p:cNvPr id="1039" name="Text Box 15"/>
            <p:cNvSpPr txBox="1">
              <a:spLocks noChangeArrowheads="1"/>
            </p:cNvSpPr>
            <p:nvPr/>
          </p:nvSpPr>
          <p:spPr bwMode="auto">
            <a:xfrm>
              <a:off x="2387" y="4380"/>
              <a:ext cx="6045" cy="1489"/>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تدفق البضاعة </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 البائع (المصدر) نحو المشتري( المستورد)</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لوجستيات</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محلية: نقل داخلي</a:t>
              </a:r>
              <a:r>
                <a:rPr kumimoji="0" lang="fr-FR"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تنظمه تشريعات وطنية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لوجستيات</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 دولية: نقل دولي</a:t>
              </a:r>
              <a:r>
                <a:rPr kumimoji="0" lang="ar-DZ" sz="2200" b="1" i="0" u="none" strike="noStrike" cap="none" normalizeH="0" dirty="0" smtClean="0">
                  <a:ln>
                    <a:noFill/>
                  </a:ln>
                  <a:solidFill>
                    <a:schemeClr val="tx1"/>
                  </a:solidFill>
                  <a:effectLst/>
                  <a:latin typeface="Arial" pitchFamily="34" charset="0"/>
                  <a:ea typeface="Arial" pitchFamily="34" charset="0"/>
                  <a:cs typeface="Arial" pitchFamily="34" charset="0"/>
                </a:rPr>
                <a:t> تنظمه </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اتفاقيات دولية، إجراءات جمركية للتصدير أو الاستيراد</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63763"/>
            <a:ext cx="8534400" cy="1417637"/>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أحدثت الحاويات ثورة في عالم شحن البضائع، </a:t>
            </a:r>
            <a:r>
              <a:rPr lang="ar-DZ" sz="2800" b="1" dirty="0" smtClean="0">
                <a:solidFill>
                  <a:schemeClr val="tx1"/>
                </a:solidFill>
                <a:latin typeface="Times New Roman" pitchFamily="18" charset="0"/>
                <a:cs typeface="Times New Roman" pitchFamily="18" charset="0"/>
              </a:rPr>
              <a:t>وزادت من حجم التجارة العالمية</a:t>
            </a:r>
            <a:r>
              <a:rPr lang="ar-SA" sz="2800" b="1" dirty="0" smtClean="0">
                <a:solidFill>
                  <a:schemeClr val="tx1"/>
                </a:solidFill>
                <a:latin typeface="Times New Roman" pitchFamily="18" charset="0"/>
                <a:cs typeface="Times New Roman" pitchFamily="18" charset="0"/>
              </a:rPr>
              <a:t>، واليوم يتم نقل 90% من البضائع بالحاويات التي ترص على سطح الناقلات البحرية العملاقة</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algn="just" rtl="1">
              <a:buNone/>
            </a:pPr>
            <a:endParaRPr lang="fr-FR" sz="2800" b="1" dirty="0">
              <a:solidFill>
                <a:schemeClr val="tx1"/>
              </a:solidFill>
            </a:endParaRPr>
          </a:p>
        </p:txBody>
      </p:sp>
      <p:sp>
        <p:nvSpPr>
          <p:cNvPr id="4" name="Rectangle 3"/>
          <p:cNvSpPr/>
          <p:nvPr/>
        </p:nvSpPr>
        <p:spPr>
          <a:xfrm>
            <a:off x="3962400" y="1106269"/>
            <a:ext cx="4776788"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د</a:t>
            </a:r>
            <a:r>
              <a:rPr lang="ar-SA" sz="3600" b="1" dirty="0" smtClean="0">
                <a:solidFill>
                  <a:srgbClr val="FF0000"/>
                </a:solidFill>
                <a:latin typeface="Times New Roman" pitchFamily="18" charset="0"/>
                <a:cs typeface="Times New Roman" pitchFamily="18" charset="0"/>
              </a:rPr>
              <a:t>. ثورة الحاويات: </a:t>
            </a:r>
            <a:endParaRPr lang="fr-FR" sz="2400" dirty="0">
              <a:solidFill>
                <a:srgbClr val="FF0000"/>
              </a:solidFill>
              <a:latin typeface="Times New Roman" pitchFamily="18" charset="0"/>
              <a:cs typeface="Times New Roman" pitchFamily="18" charset="0"/>
            </a:endParaRPr>
          </a:p>
        </p:txBody>
      </p:sp>
      <p:sp>
        <p:nvSpPr>
          <p:cNvPr id="5" name="Rectangle 4"/>
          <p:cNvSpPr/>
          <p:nvPr/>
        </p:nvSpPr>
        <p:spPr>
          <a:xfrm>
            <a:off x="304800" y="3899118"/>
            <a:ext cx="85344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ويبلغ عدد الشحنات التي يتم شحنها على مستوي العالم حالياً 200 مليون حاوية سنوياً، وساهم توحيد قياس الحاويات على مستوى العالم في تغيير قياسات السفن والسيارات وعربات </a:t>
            </a:r>
            <a:r>
              <a:rPr lang="ar-SA" sz="2800" b="1" dirty="0" smtClean="0">
                <a:latin typeface="Times New Roman" pitchFamily="18" charset="0"/>
                <a:cs typeface="Times New Roman" pitchFamily="18" charset="0"/>
                <a:hlinkClick r:id="rId2" tooltip="قطار"/>
              </a:rPr>
              <a:t>القطارات</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لتناسب أحجام وسعات الحاويات طول 20 و40 قدماً.</a:t>
            </a:r>
            <a:endParaRPr lang="fr-F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bcargob.com/wp-content/uploads/2019/02/20ft-dry-container-300x225.jpg"/>
          <p:cNvPicPr>
            <a:picLocks noChangeAspect="1" noChangeArrowheads="1"/>
          </p:cNvPicPr>
          <p:nvPr/>
        </p:nvPicPr>
        <p:blipFill>
          <a:blip r:embed="rId2"/>
          <a:srcRect/>
          <a:stretch>
            <a:fillRect/>
          </a:stretch>
        </p:blipFill>
        <p:spPr bwMode="auto">
          <a:xfrm>
            <a:off x="228600" y="228600"/>
            <a:ext cx="2857500" cy="2143125"/>
          </a:xfrm>
          <a:prstGeom prst="rect">
            <a:avLst/>
          </a:prstGeom>
          <a:noFill/>
        </p:spPr>
      </p:pic>
      <p:pic>
        <p:nvPicPr>
          <p:cNvPr id="75780" name="Picture 4" descr="https://bcargob.com/wp-content/uploads/2019/02/40-ft-high-cube-container-300x225.jpeg"/>
          <p:cNvPicPr>
            <a:picLocks noChangeAspect="1" noChangeArrowheads="1"/>
          </p:cNvPicPr>
          <p:nvPr/>
        </p:nvPicPr>
        <p:blipFill>
          <a:blip r:embed="rId3"/>
          <a:srcRect/>
          <a:stretch>
            <a:fillRect/>
          </a:stretch>
        </p:blipFill>
        <p:spPr bwMode="auto">
          <a:xfrm>
            <a:off x="3048000" y="228600"/>
            <a:ext cx="2857500" cy="2143125"/>
          </a:xfrm>
          <a:prstGeom prst="rect">
            <a:avLst/>
          </a:prstGeom>
          <a:noFill/>
        </p:spPr>
      </p:pic>
      <p:pic>
        <p:nvPicPr>
          <p:cNvPr id="75782" name="Picture 6" descr="https://bcargob.com/wp-content/uploads/2019/02/40-ft-high-cube-container-1-300x225.jpeg"/>
          <p:cNvPicPr>
            <a:picLocks noChangeAspect="1" noChangeArrowheads="1"/>
          </p:cNvPicPr>
          <p:nvPr/>
        </p:nvPicPr>
        <p:blipFill>
          <a:blip r:embed="rId3"/>
          <a:srcRect/>
          <a:stretch>
            <a:fillRect/>
          </a:stretch>
        </p:blipFill>
        <p:spPr bwMode="auto">
          <a:xfrm>
            <a:off x="5867400" y="228600"/>
            <a:ext cx="2857500" cy="2143125"/>
          </a:xfrm>
          <a:prstGeom prst="rect">
            <a:avLst/>
          </a:prstGeom>
          <a:noFill/>
        </p:spPr>
      </p:pic>
      <p:pic>
        <p:nvPicPr>
          <p:cNvPr id="75784" name="Picture 8" descr="https://bcargob.com/wp-content/uploads/2019/02/45-ft-high-cube-container-300x200.jpg"/>
          <p:cNvPicPr>
            <a:picLocks noChangeAspect="1" noChangeArrowheads="1"/>
          </p:cNvPicPr>
          <p:nvPr/>
        </p:nvPicPr>
        <p:blipFill>
          <a:blip r:embed="rId4"/>
          <a:srcRect/>
          <a:stretch>
            <a:fillRect/>
          </a:stretch>
        </p:blipFill>
        <p:spPr bwMode="auto">
          <a:xfrm>
            <a:off x="304800" y="2590800"/>
            <a:ext cx="2857500" cy="1905000"/>
          </a:xfrm>
          <a:prstGeom prst="rect">
            <a:avLst/>
          </a:prstGeom>
          <a:noFill/>
        </p:spPr>
      </p:pic>
      <p:pic>
        <p:nvPicPr>
          <p:cNvPr id="75786" name="Picture 10" descr="https://bcargob.com/wp-content/uploads/2019/02/20-ft-ventilated-container-300x174.jpg"/>
          <p:cNvPicPr>
            <a:picLocks noChangeAspect="1" noChangeArrowheads="1"/>
          </p:cNvPicPr>
          <p:nvPr/>
        </p:nvPicPr>
        <p:blipFill>
          <a:blip r:embed="rId5"/>
          <a:srcRect/>
          <a:stretch>
            <a:fillRect/>
          </a:stretch>
        </p:blipFill>
        <p:spPr bwMode="auto">
          <a:xfrm>
            <a:off x="3200400" y="2819400"/>
            <a:ext cx="2857500" cy="1657351"/>
          </a:xfrm>
          <a:prstGeom prst="rect">
            <a:avLst/>
          </a:prstGeom>
          <a:noFill/>
        </p:spPr>
      </p:pic>
      <p:pic>
        <p:nvPicPr>
          <p:cNvPr id="75788" name="Picture 12" descr="https://bcargob.com/wp-content/uploads/2019/02/40ft-refrigerated--300x200.jpg"/>
          <p:cNvPicPr>
            <a:picLocks noChangeAspect="1" noChangeArrowheads="1"/>
          </p:cNvPicPr>
          <p:nvPr/>
        </p:nvPicPr>
        <p:blipFill>
          <a:blip r:embed="rId6"/>
          <a:srcRect/>
          <a:stretch>
            <a:fillRect/>
          </a:stretch>
        </p:blipFill>
        <p:spPr bwMode="auto">
          <a:xfrm>
            <a:off x="6096000" y="2590800"/>
            <a:ext cx="2857500" cy="1905000"/>
          </a:xfrm>
          <a:prstGeom prst="rect">
            <a:avLst/>
          </a:prstGeom>
          <a:noFill/>
        </p:spPr>
      </p:pic>
      <p:pic>
        <p:nvPicPr>
          <p:cNvPr id="75790" name="Picture 14" descr="https://bcargob.com/wp-content/uploads/2019/02/40-flat-rack-container-300x225.jpg"/>
          <p:cNvPicPr>
            <a:picLocks noChangeAspect="1" noChangeArrowheads="1"/>
          </p:cNvPicPr>
          <p:nvPr/>
        </p:nvPicPr>
        <p:blipFill>
          <a:blip r:embed="rId7"/>
          <a:srcRect/>
          <a:stretch>
            <a:fillRect/>
          </a:stretch>
        </p:blipFill>
        <p:spPr bwMode="auto">
          <a:xfrm>
            <a:off x="228600" y="4714875"/>
            <a:ext cx="2857500" cy="2143125"/>
          </a:xfrm>
          <a:prstGeom prst="rect">
            <a:avLst/>
          </a:prstGeom>
          <a:noFill/>
        </p:spPr>
      </p:pic>
      <p:pic>
        <p:nvPicPr>
          <p:cNvPr id="75792" name="Picture 16" descr="https://bcargob.com/wp-content/uploads/2019/02/20ft-fopentop-cont-300x225.jpg"/>
          <p:cNvPicPr>
            <a:picLocks noChangeAspect="1" noChangeArrowheads="1"/>
          </p:cNvPicPr>
          <p:nvPr/>
        </p:nvPicPr>
        <p:blipFill>
          <a:blip r:embed="rId8"/>
          <a:srcRect/>
          <a:stretch>
            <a:fillRect/>
          </a:stretch>
        </p:blipFill>
        <p:spPr bwMode="auto">
          <a:xfrm>
            <a:off x="3124200" y="4714875"/>
            <a:ext cx="2857500" cy="2143125"/>
          </a:xfrm>
          <a:prstGeom prst="rect">
            <a:avLst/>
          </a:prstGeom>
          <a:noFill/>
        </p:spPr>
      </p:pic>
      <p:pic>
        <p:nvPicPr>
          <p:cNvPr id="75794" name="Picture 18" descr="https://bcargob.com/wp-content/uploads/2019/02/20ft-tank-container-300x225.jpg"/>
          <p:cNvPicPr>
            <a:picLocks noChangeAspect="1" noChangeArrowheads="1"/>
          </p:cNvPicPr>
          <p:nvPr/>
        </p:nvPicPr>
        <p:blipFill>
          <a:blip r:embed="rId9"/>
          <a:srcRect/>
          <a:stretch>
            <a:fillRect/>
          </a:stretch>
        </p:blipFill>
        <p:spPr bwMode="auto">
          <a:xfrm>
            <a:off x="6286500" y="4714875"/>
            <a:ext cx="2857500" cy="21431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Size of a Shipping Container | Shipping container, Shipping container  office, Container house"/>
          <p:cNvPicPr>
            <a:picLocks noChangeAspect="1" noChangeArrowheads="1"/>
          </p:cNvPicPr>
          <p:nvPr/>
        </p:nvPicPr>
        <p:blipFill>
          <a:blip r:embed="rId2"/>
          <a:srcRect/>
          <a:stretch>
            <a:fillRect/>
          </a:stretch>
        </p:blipFill>
        <p:spPr bwMode="auto">
          <a:xfrm>
            <a:off x="152400" y="228600"/>
            <a:ext cx="4645025" cy="3048000"/>
          </a:xfrm>
          <a:prstGeom prst="rect">
            <a:avLst/>
          </a:prstGeom>
          <a:noFill/>
        </p:spPr>
      </p:pic>
      <p:pic>
        <p:nvPicPr>
          <p:cNvPr id="76806" name="Picture 6" descr="20 ' Hc Curah Kering Wadah - Buy Wadah Khusus,Wadah,Massal Wadah Product on  Alibaba.com"/>
          <p:cNvPicPr>
            <a:picLocks noChangeAspect="1" noChangeArrowheads="1"/>
          </p:cNvPicPr>
          <p:nvPr/>
        </p:nvPicPr>
        <p:blipFill>
          <a:blip r:embed="rId3"/>
          <a:srcRect/>
          <a:stretch>
            <a:fillRect/>
          </a:stretch>
        </p:blipFill>
        <p:spPr bwMode="auto">
          <a:xfrm>
            <a:off x="4953000" y="228600"/>
            <a:ext cx="4038600" cy="3048000"/>
          </a:xfrm>
          <a:prstGeom prst="rect">
            <a:avLst/>
          </a:prstGeom>
          <a:noFill/>
        </p:spPr>
      </p:pic>
      <p:sp>
        <p:nvSpPr>
          <p:cNvPr id="76808" name="AutoShape 8"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6810" name="AutoShape 10"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6812" name="AutoShape 12"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14" name="Picture 14" descr="SONY DSC"/>
          <p:cNvPicPr>
            <a:picLocks noChangeAspect="1" noChangeArrowheads="1"/>
          </p:cNvPicPr>
          <p:nvPr/>
        </p:nvPicPr>
        <p:blipFill>
          <a:blip r:embed="rId4"/>
          <a:srcRect/>
          <a:stretch>
            <a:fillRect/>
          </a:stretch>
        </p:blipFill>
        <p:spPr bwMode="auto">
          <a:xfrm>
            <a:off x="152401" y="3429000"/>
            <a:ext cx="4648200" cy="3225800"/>
          </a:xfrm>
          <a:prstGeom prst="rect">
            <a:avLst/>
          </a:prstGeom>
          <a:noFill/>
        </p:spPr>
      </p:pic>
      <p:pic>
        <p:nvPicPr>
          <p:cNvPr id="76816" name="Picture 16" descr="40ft Bolster (Platform) Container"/>
          <p:cNvPicPr>
            <a:picLocks noChangeAspect="1" noChangeArrowheads="1"/>
          </p:cNvPicPr>
          <p:nvPr/>
        </p:nvPicPr>
        <p:blipFill>
          <a:blip r:embed="rId5"/>
          <a:srcRect/>
          <a:stretch>
            <a:fillRect/>
          </a:stretch>
        </p:blipFill>
        <p:spPr bwMode="auto">
          <a:xfrm>
            <a:off x="4953000" y="3429000"/>
            <a:ext cx="4038600" cy="3200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45568"/>
            <a:ext cx="8686800" cy="1874838"/>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تتمثل نظم التوحيد النمطي في تعبئة ورص البضائع على طبالي أو في حاويات، بحيث تصبح وحداتها كبيرة ومتماثلة، مما يسمح بتقليص وقت الشحن والتفريغ، وبالتالي تقليص مدة بقاء السفينة في الميناء</a:t>
            </a:r>
            <a:r>
              <a:rPr lang="ar-DZ" sz="2800" b="1" dirty="0" smtClean="0">
                <a:solidFill>
                  <a:schemeClr val="tx1"/>
                </a:solidFill>
                <a:latin typeface="Times New Roman" pitchFamily="18" charset="0"/>
                <a:cs typeface="Times New Roman" pitchFamily="18" charset="0"/>
              </a:rPr>
              <a:t>.</a:t>
            </a:r>
          </a:p>
        </p:txBody>
      </p:sp>
      <p:sp>
        <p:nvSpPr>
          <p:cNvPr id="4" name="Rectangle 3"/>
          <p:cNvSpPr/>
          <p:nvPr/>
        </p:nvSpPr>
        <p:spPr>
          <a:xfrm>
            <a:off x="304800" y="3949005"/>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Y" sz="2800" b="1" dirty="0" smtClean="0">
                <a:latin typeface="Times New Roman" pitchFamily="18" charset="0"/>
                <a:cs typeface="Times New Roman" pitchFamily="18" charset="0"/>
              </a:rPr>
              <a:t>وتتم مناولة </a:t>
            </a:r>
            <a:r>
              <a:rPr lang="ar-SY" sz="2800" b="1" dirty="0" smtClean="0">
                <a:solidFill>
                  <a:srgbClr val="FF0000"/>
                </a:solidFill>
                <a:latin typeface="Times New Roman" pitchFamily="18" charset="0"/>
                <a:cs typeface="Times New Roman" pitchFamily="18" charset="0"/>
              </a:rPr>
              <a:t>البضائع الموحدة نمطيا </a:t>
            </a:r>
            <a:r>
              <a:rPr lang="ar-SY" sz="2800" b="1" dirty="0" smtClean="0">
                <a:latin typeface="Times New Roman" pitchFamily="18" charset="0"/>
                <a:cs typeface="Times New Roman" pitchFamily="18" charset="0"/>
              </a:rPr>
              <a:t>ميكانيكيا باستخدام رافعات عملاقة أو </a:t>
            </a:r>
            <a:r>
              <a:rPr lang="ar-DZ" sz="2800" b="1" dirty="0" smtClean="0">
                <a:latin typeface="Times New Roman" pitchFamily="18" charset="0"/>
                <a:cs typeface="Times New Roman" pitchFamily="18" charset="0"/>
              </a:rPr>
              <a:t>شاحنات </a:t>
            </a:r>
            <a:r>
              <a:rPr lang="ar-SY" sz="2800" b="1" dirty="0" smtClean="0">
                <a:latin typeface="Times New Roman" pitchFamily="18" charset="0"/>
                <a:cs typeface="Times New Roman" pitchFamily="18" charset="0"/>
              </a:rPr>
              <a:t>وعربات مقنطرة، ومن أهم مزايا التوحيد النمطي تقليل عدد مرات تداول البضائع عندما يتم تجميعها في شكل وحدات قياسية.</a:t>
            </a:r>
            <a:endParaRPr lang="fr-FR" sz="2800" b="1" dirty="0">
              <a:latin typeface="Times New Roman" pitchFamily="18" charset="0"/>
              <a:cs typeface="Times New Roman" pitchFamily="18" charset="0"/>
            </a:endParaRPr>
          </a:p>
        </p:txBody>
      </p:sp>
      <p:sp>
        <p:nvSpPr>
          <p:cNvPr id="5" name="Rectangle 4"/>
          <p:cNvSpPr/>
          <p:nvPr/>
        </p:nvSpPr>
        <p:spPr>
          <a:xfrm>
            <a:off x="304800" y="609600"/>
            <a:ext cx="8458200"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هـ. </a:t>
            </a:r>
            <a:r>
              <a:rPr lang="ar-SY" sz="3600" b="1" dirty="0" smtClean="0">
                <a:solidFill>
                  <a:srgbClr val="FF0000"/>
                </a:solidFill>
                <a:latin typeface="Times New Roman" pitchFamily="18" charset="0"/>
                <a:cs typeface="Times New Roman" pitchFamily="18" charset="0"/>
              </a:rPr>
              <a:t>نظم</a:t>
            </a:r>
            <a:r>
              <a:rPr lang="ar-DZ" sz="3600" b="1" dirty="0" smtClean="0">
                <a:solidFill>
                  <a:srgbClr val="FF0000"/>
                </a:solidFill>
                <a:latin typeface="Times New Roman" pitchFamily="18" charset="0"/>
                <a:cs typeface="Times New Roman" pitchFamily="18" charset="0"/>
              </a:rPr>
              <a:t>  التوحيد النمطي </a:t>
            </a:r>
            <a:r>
              <a:rPr lang="fr-FR" sz="3600" b="1" dirty="0" smtClean="0">
                <a:solidFill>
                  <a:srgbClr val="FF0000"/>
                </a:solidFill>
                <a:latin typeface="Times New Roman" pitchFamily="18" charset="0"/>
                <a:cs typeface="Times New Roman" pitchFamily="18" charset="0"/>
              </a:rPr>
              <a:t> unit </a:t>
            </a:r>
            <a:r>
              <a:rPr lang="fr-FR" sz="3600" b="1" dirty="0" err="1" smtClean="0">
                <a:solidFill>
                  <a:srgbClr val="FF0000"/>
                </a:solidFill>
                <a:latin typeface="Times New Roman" pitchFamily="18" charset="0"/>
                <a:cs typeface="Times New Roman" pitchFamily="18" charset="0"/>
              </a:rPr>
              <a:t>load</a:t>
            </a:r>
            <a:r>
              <a:rPr lang="fr-FR" sz="3600" b="1" dirty="0" smtClean="0">
                <a:solidFill>
                  <a:srgbClr val="FF0000"/>
                </a:solidFill>
                <a:latin typeface="Times New Roman" pitchFamily="18" charset="0"/>
                <a:cs typeface="Times New Roman" pitchFamily="18" charset="0"/>
              </a:rPr>
              <a:t> </a:t>
            </a:r>
            <a:r>
              <a:rPr lang="fr-FR" sz="3600" b="1" dirty="0" err="1" smtClean="0">
                <a:solidFill>
                  <a:srgbClr val="FF0000"/>
                </a:solidFill>
                <a:latin typeface="Times New Roman" pitchFamily="18" charset="0"/>
                <a:cs typeface="Times New Roman" pitchFamily="18" charset="0"/>
              </a:rPr>
              <a:t>device</a:t>
            </a:r>
            <a:r>
              <a:rPr lang="ar-DZ" sz="3600" b="1" dirty="0" smtClean="0">
                <a:solidFill>
                  <a:srgbClr val="FF0000"/>
                </a:solidFill>
                <a:latin typeface="Times New Roman" pitchFamily="18" charset="0"/>
                <a:cs typeface="Times New Roman" pitchFamily="18" charset="0"/>
              </a:rPr>
              <a:t>(</a:t>
            </a:r>
            <a:r>
              <a:rPr lang="fr-FR" sz="3600" b="1" dirty="0" smtClean="0">
                <a:solidFill>
                  <a:srgbClr val="FF0000"/>
                </a:solidFill>
                <a:latin typeface="Times New Roman" pitchFamily="18" charset="0"/>
                <a:cs typeface="Times New Roman" pitchFamily="18" charset="0"/>
              </a:rPr>
              <a:t>(ULD</a:t>
            </a:r>
            <a:r>
              <a:rPr lang="ar-DZ" sz="3600" b="1" dirty="0" smtClean="0">
                <a:solidFill>
                  <a:srgbClr val="FF0000"/>
                </a:solidFill>
                <a:latin typeface="Times New Roman" pitchFamily="18" charset="0"/>
                <a:cs typeface="Times New Roman" pitchFamily="18" charset="0"/>
              </a:rPr>
              <a:t>  </a:t>
            </a:r>
            <a:endParaRPr lang="fr-FR" sz="3600" dirty="0">
              <a:solidFill>
                <a:srgbClr val="FF0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ine Wooden Pallet at Rs 280/piece | Industrial Area, Phase-7 | Mohali| ID:  10563601662"/>
          <p:cNvPicPr>
            <a:picLocks noChangeAspect="1" noChangeArrowheads="1"/>
          </p:cNvPicPr>
          <p:nvPr/>
        </p:nvPicPr>
        <p:blipFill>
          <a:blip r:embed="rId2"/>
          <a:srcRect/>
          <a:stretch>
            <a:fillRect/>
          </a:stretch>
        </p:blipFill>
        <p:spPr bwMode="auto">
          <a:xfrm>
            <a:off x="152400" y="228600"/>
            <a:ext cx="4343400" cy="2971800"/>
          </a:xfrm>
          <a:prstGeom prst="rect">
            <a:avLst/>
          </a:prstGeom>
          <a:noFill/>
        </p:spPr>
      </p:pic>
      <p:sp>
        <p:nvSpPr>
          <p:cNvPr id="77832" name="AutoShape 8" descr="كيف اجد حاويات للايجار - تجارتن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34" name="Picture 10" descr="ماذا تعرف عن حاويات شحن البضائع؟ – الأسمري للتخليص الجمركي"/>
          <p:cNvPicPr>
            <a:picLocks noChangeAspect="1" noChangeArrowheads="1"/>
          </p:cNvPicPr>
          <p:nvPr/>
        </p:nvPicPr>
        <p:blipFill>
          <a:blip r:embed="rId3"/>
          <a:srcRect/>
          <a:stretch>
            <a:fillRect/>
          </a:stretch>
        </p:blipFill>
        <p:spPr bwMode="auto">
          <a:xfrm>
            <a:off x="4648200" y="3352800"/>
            <a:ext cx="4419600" cy="3200400"/>
          </a:xfrm>
          <a:prstGeom prst="rect">
            <a:avLst/>
          </a:prstGeom>
          <a:noFill/>
        </p:spPr>
      </p:pic>
      <p:pic>
        <p:nvPicPr>
          <p:cNvPr id="77836" name="Picture 12" descr="Top 6 Advantages of Air Freight Containers | by ANZ Consolidation Services  | Medium"/>
          <p:cNvPicPr>
            <a:picLocks noChangeAspect="1" noChangeArrowheads="1"/>
          </p:cNvPicPr>
          <p:nvPr/>
        </p:nvPicPr>
        <p:blipFill>
          <a:blip r:embed="rId4"/>
          <a:srcRect/>
          <a:stretch>
            <a:fillRect/>
          </a:stretch>
        </p:blipFill>
        <p:spPr bwMode="auto">
          <a:xfrm>
            <a:off x="4648200" y="228600"/>
            <a:ext cx="4419600" cy="2914650"/>
          </a:xfrm>
          <a:prstGeom prst="rect">
            <a:avLst/>
          </a:prstGeom>
          <a:noFill/>
        </p:spPr>
      </p:pic>
      <p:pic>
        <p:nvPicPr>
          <p:cNvPr id="77838" name="Picture 14" descr="CHEREAU - Refrigerated swap bodies"/>
          <p:cNvPicPr>
            <a:picLocks noChangeAspect="1" noChangeArrowheads="1"/>
          </p:cNvPicPr>
          <p:nvPr/>
        </p:nvPicPr>
        <p:blipFill>
          <a:blip r:embed="rId5"/>
          <a:srcRect/>
          <a:stretch>
            <a:fillRect/>
          </a:stretch>
        </p:blipFill>
        <p:spPr bwMode="auto">
          <a:xfrm>
            <a:off x="76200" y="3352800"/>
            <a:ext cx="4419600" cy="3200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057400"/>
            <a:ext cx="8686800" cy="1447800"/>
          </a:xfrm>
        </p:spPr>
        <p:txBody>
          <a:bodyPr>
            <a:normAutofit fontScale="92500"/>
          </a:bodyPr>
          <a:lstStyle/>
          <a:p>
            <a:pPr marL="1588" lvl="0" indent="-1588" algn="just" rtl="1">
              <a:buNone/>
            </a:pPr>
            <a:r>
              <a:rPr lang="ar-DZ" sz="2800" b="1" dirty="0" smtClean="0">
                <a:solidFill>
                  <a:schemeClr val="tx1"/>
                </a:solidFill>
                <a:latin typeface="Times New Roman" pitchFamily="18" charset="0"/>
                <a:cs typeface="Times New Roman" pitchFamily="18" charset="0"/>
              </a:rPr>
              <a:t>   بسبب زيادة حجم التجارة الدولية وعدد المنتجات، </a:t>
            </a:r>
            <a:r>
              <a:rPr lang="ar-SA" sz="2800" b="1" dirty="0" smtClean="0">
                <a:solidFill>
                  <a:schemeClr val="tx1"/>
                </a:solidFill>
                <a:latin typeface="Times New Roman" pitchFamily="18" charset="0"/>
                <a:cs typeface="Times New Roman" pitchFamily="18" charset="0"/>
              </a:rPr>
              <a:t>زادت أحجام السفن وسرعتها، وصارت هناك سفن متخصصة في أنواع معينة من البضائع، مثل سفن الحاويات، سفن البضائع الصب، سفن الدحرجة، ناقلات الغاز والبترول</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a:t>
            </a:r>
            <a:r>
              <a:rPr lang="ar-SA" sz="2800" b="1" dirty="0" err="1" smtClean="0">
                <a:solidFill>
                  <a:schemeClr val="tx1"/>
                </a:solidFill>
                <a:latin typeface="Times New Roman" pitchFamily="18" charset="0"/>
                <a:cs typeface="Times New Roman" pitchFamily="18" charset="0"/>
              </a:rPr>
              <a:t>إلخ</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algn="just" rtl="1">
              <a:buNone/>
            </a:pP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581400" y="1106269"/>
            <a:ext cx="5213287" cy="646331"/>
          </a:xfrm>
          <a:prstGeom prst="rect">
            <a:avLst/>
          </a:prstGeom>
        </p:spPr>
        <p:txBody>
          <a:bodyPr wrap="none">
            <a:spAutoFit/>
          </a:bodyPr>
          <a:lstStyle/>
          <a:p>
            <a:pPr marL="1588" lvl="0" indent="-1588" algn="just" rtl="1">
              <a:buNone/>
            </a:pPr>
            <a:r>
              <a:rPr lang="ar-DZ" sz="3600" b="1" dirty="0" smtClean="0">
                <a:solidFill>
                  <a:srgbClr val="FF0000"/>
                </a:solidFill>
                <a:latin typeface="Times New Roman" pitchFamily="18" charset="0"/>
                <a:cs typeface="Times New Roman" pitchFamily="18" charset="0"/>
              </a:rPr>
              <a:t>و. </a:t>
            </a:r>
            <a:r>
              <a:rPr lang="ar-SA" sz="3600" b="1" dirty="0" smtClean="0">
                <a:solidFill>
                  <a:srgbClr val="FF0000"/>
                </a:solidFill>
                <a:latin typeface="Times New Roman" pitchFamily="18" charset="0"/>
                <a:cs typeface="Times New Roman" pitchFamily="18" charset="0"/>
              </a:rPr>
              <a:t>تطور تكنولوجيا صناعة السفن</a:t>
            </a:r>
            <a:r>
              <a:rPr lang="ar-DZ" sz="3600" dirty="0" smtClean="0">
                <a:solidFill>
                  <a:srgbClr val="FF0000"/>
                </a:solidFill>
                <a:latin typeface="Times New Roman" pitchFamily="18" charset="0"/>
                <a:cs typeface="Times New Roman" pitchFamily="18"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worlds largest container ship sails London Gateway Editorial Stock Photo -  Stock Image | Shutterstock"/>
          <p:cNvPicPr>
            <a:picLocks noChangeAspect="1" noChangeArrowheads="1"/>
          </p:cNvPicPr>
          <p:nvPr/>
        </p:nvPicPr>
        <p:blipFill>
          <a:blip r:embed="rId2"/>
          <a:srcRect/>
          <a:stretch>
            <a:fillRect/>
          </a:stretch>
        </p:blipFill>
        <p:spPr bwMode="auto">
          <a:xfrm>
            <a:off x="304800" y="152400"/>
            <a:ext cx="4343400" cy="2743200"/>
          </a:xfrm>
          <a:prstGeom prst="rect">
            <a:avLst/>
          </a:prstGeom>
          <a:noFill/>
        </p:spPr>
      </p:pic>
      <p:sp>
        <p:nvSpPr>
          <p:cNvPr id="78851" name="Rectangle 3"/>
          <p:cNvSpPr>
            <a:spLocks noChangeArrowheads="1"/>
          </p:cNvSpPr>
          <p:nvPr/>
        </p:nvSpPr>
        <p:spPr bwMode="auto">
          <a:xfrm>
            <a:off x="228600" y="3124200"/>
            <a:ext cx="838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الملكية: </a:t>
            </a:r>
            <a:r>
              <a:rPr kumimoji="0" lang="fr-FR" sz="2800" b="1" i="0" u="none" strike="noStrike" cap="none" normalizeH="0" baseline="0" dirty="0" smtClean="0">
                <a:ln>
                  <a:noFill/>
                </a:ln>
                <a:effectLst/>
                <a:latin typeface="Calibri" pitchFamily="34" charset="0"/>
                <a:ea typeface="Calibri" pitchFamily="34" charset="0"/>
                <a:cs typeface="Arial" pitchFamily="34" charset="0"/>
              </a:rPr>
              <a:t>Hyundai Merchant Marine (HMM)</a:t>
            </a:r>
            <a:r>
              <a:rPr kumimoji="0" lang="ar-SA" sz="2800" b="1" i="0" u="none" strike="noStrike" cap="none" normalizeH="0" baseline="0" dirty="0" smtClean="0">
                <a:ln>
                  <a:noFill/>
                </a:ln>
                <a:effectLst/>
                <a:latin typeface="Calibri" pitchFamily="34" charset="0"/>
                <a:ea typeface="Calibri" pitchFamily="34" charset="0"/>
                <a:cs typeface="Arial" pitchFamily="34" charset="0"/>
              </a:rPr>
              <a:t>(كوريا)</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Calibri" pitchFamily="34" charset="0"/>
                <a:ea typeface="Calibri" pitchFamily="34" charset="0"/>
                <a:cs typeface="Arial" pitchFamily="34" charset="0"/>
              </a:rPr>
              <a:t>الاسم: </a:t>
            </a:r>
            <a:r>
              <a:rPr kumimoji="0" lang="fr-FR" sz="2800" b="1" i="0" u="none" strike="noStrike" cap="none" normalizeH="0" baseline="0" dirty="0" smtClean="0">
                <a:ln>
                  <a:noFill/>
                </a:ln>
                <a:effectLst/>
                <a:latin typeface="Calibri" pitchFamily="34" charset="0"/>
                <a:ea typeface="Calibri" pitchFamily="34" charset="0"/>
                <a:cs typeface="Arial" pitchFamily="34" charset="0"/>
              </a:rPr>
              <a:t>HMM</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effectLst/>
                <a:latin typeface="Times New Roman" pitchFamily="18" charset="0"/>
                <a:ea typeface="Calibri" pitchFamily="34" charset="0"/>
                <a:cs typeface="Times New Roman" pitchFamily="18" charset="0"/>
              </a:rPr>
              <a:t>Algeciras</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التسجيل: بنما</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السعة: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23,964  </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حاوية قياسية 20 قدم</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الطول:  </a:t>
            </a:r>
            <a:r>
              <a:rPr kumimoji="0" lang="fr-FR" sz="2800" b="1" i="0" u="none" strike="noStrike" cap="none" normalizeH="0" baseline="0" dirty="0" smtClean="0">
                <a:ln>
                  <a:noFill/>
                </a:ln>
                <a:effectLst/>
                <a:latin typeface="Calibri" pitchFamily="34" charset="0"/>
                <a:ea typeface="Times New Roman" pitchFamily="18" charset="0"/>
                <a:cs typeface="Arial" pitchFamily="34" charset="0"/>
              </a:rPr>
              <a:t>399.9</a:t>
            </a: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م، </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العرض الأقصى: 61 </a:t>
            </a:r>
            <a:r>
              <a:rPr kumimoji="0" lang="ar-DZ" sz="2800" b="1" i="0" u="none"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الغاطس: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16.52</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م، السرعة: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22.4</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عقدة</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Calibri" pitchFamily="34" charset="0"/>
                <a:ea typeface="Times New Roman" pitchFamily="18" charset="0"/>
                <a:cs typeface="Arial" pitchFamily="34" charset="0"/>
              </a:rPr>
              <a:t>الحمولة الإجمالية: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228283</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طن</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الرحلة الأولى: الأحد 07 </a:t>
            </a:r>
            <a:r>
              <a:rPr kumimoji="0" lang="ar-DZ" sz="2800" b="1" i="0" u="none" strike="noStrike" cap="none" normalizeH="0" baseline="0" dirty="0" err="1" smtClean="0">
                <a:ln>
                  <a:noFill/>
                </a:ln>
                <a:effectLst/>
                <a:latin typeface="Calibri" pitchFamily="34" charset="0"/>
                <a:ea typeface="Times New Roman" pitchFamily="18" charset="0"/>
                <a:cs typeface="Arial" pitchFamily="34" charset="0"/>
              </a:rPr>
              <a:t>جويلية</a:t>
            </a: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 2020، من ميناء هامبورغ</a:t>
            </a:r>
            <a:endParaRPr kumimoji="0" lang="ar-DZ" sz="2800" b="0" i="0" u="none" strike="noStrike" cap="none" normalizeH="0" baseline="0" dirty="0" smtClean="0">
              <a:ln>
                <a:noFill/>
              </a:ln>
              <a:effectLst/>
              <a:latin typeface="Arial" pitchFamily="34" charset="0"/>
              <a:cs typeface="Arial" pitchFamily="34" charset="0"/>
            </a:endParaRPr>
          </a:p>
        </p:txBody>
      </p:sp>
      <p:sp>
        <p:nvSpPr>
          <p:cNvPr id="6" name="Rectangle 5"/>
          <p:cNvSpPr/>
          <p:nvPr/>
        </p:nvSpPr>
        <p:spPr>
          <a:xfrm>
            <a:off x="6019800" y="609600"/>
            <a:ext cx="3002553" cy="584775"/>
          </a:xfrm>
          <a:prstGeom prst="rect">
            <a:avLst/>
          </a:prstGeom>
        </p:spPr>
        <p:txBody>
          <a:bodyPr wrap="none">
            <a:spAutoFit/>
          </a:bodyPr>
          <a:lstStyle/>
          <a:p>
            <a:r>
              <a:rPr lang="fr-FR" sz="3200" b="1" dirty="0" smtClean="0">
                <a:solidFill>
                  <a:srgbClr val="FF0000"/>
                </a:solidFill>
                <a:latin typeface="Times New Roman" pitchFamily="18" charset="0"/>
                <a:ea typeface="Calibri" pitchFamily="34" charset="0"/>
                <a:cs typeface="Times New Roman" pitchFamily="18" charset="0"/>
              </a:rPr>
              <a:t>HMM </a:t>
            </a:r>
            <a:r>
              <a:rPr lang="fr-FR" sz="3200" b="1" dirty="0" err="1" smtClean="0">
                <a:solidFill>
                  <a:srgbClr val="FF0000"/>
                </a:solidFill>
                <a:latin typeface="Times New Roman" pitchFamily="18" charset="0"/>
                <a:ea typeface="Calibri" pitchFamily="34" charset="0"/>
                <a:cs typeface="Times New Roman" pitchFamily="18" charset="0"/>
              </a:rPr>
              <a:t>Algeciras</a:t>
            </a:r>
            <a:endParaRPr lang="fr-FR" sz="3200" dirty="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3886200"/>
            <a:ext cx="8534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tabLst>
                <a:tab pos="6554788" algn="r"/>
              </a:tabLst>
            </a:pPr>
            <a:r>
              <a:rPr lang="ar-DZ" sz="2600" b="1" dirty="0" smtClean="0">
                <a:latin typeface="Times New Roman" pitchFamily="18" charset="0"/>
                <a:ea typeface="Calibri" pitchFamily="34" charset="0"/>
                <a:cs typeface="Times New Roman" pitchFamily="18" charset="0"/>
              </a:rPr>
              <a:t>المالك:  </a:t>
            </a:r>
            <a:r>
              <a:rPr lang="fr-FR" sz="2600" b="1" dirty="0" smtClean="0">
                <a:solidFill>
                  <a:srgbClr val="FF0000"/>
                </a:solidFill>
                <a:latin typeface="Times New Roman" pitchFamily="18" charset="0"/>
                <a:ea typeface="Times New Roman" pitchFamily="18" charset="0"/>
                <a:cs typeface="Times New Roman" pitchFamily="18" charset="0"/>
              </a:rPr>
              <a:t>O</a:t>
            </a:r>
            <a:r>
              <a:rPr lang="fr-FR" sz="2600" b="1" dirty="0" smtClean="0">
                <a:latin typeface="Times New Roman" pitchFamily="18" charset="0"/>
                <a:ea typeface="Times New Roman" pitchFamily="18" charset="0"/>
                <a:cs typeface="Times New Roman" pitchFamily="18" charset="0"/>
              </a:rPr>
              <a:t>rient </a:t>
            </a:r>
            <a:r>
              <a:rPr lang="fr-FR" sz="2600" b="1" dirty="0" err="1" smtClean="0">
                <a:solidFill>
                  <a:srgbClr val="FF0000"/>
                </a:solidFill>
                <a:latin typeface="Times New Roman" pitchFamily="18" charset="0"/>
                <a:ea typeface="Times New Roman" pitchFamily="18" charset="0"/>
                <a:cs typeface="Times New Roman" pitchFamily="18" charset="0"/>
              </a:rPr>
              <a:t>O</a:t>
            </a:r>
            <a:r>
              <a:rPr lang="fr-FR" sz="2600" b="1" dirty="0" err="1" smtClean="0">
                <a:latin typeface="Times New Roman" pitchFamily="18" charset="0"/>
                <a:ea typeface="Times New Roman" pitchFamily="18" charset="0"/>
                <a:cs typeface="Times New Roman" pitchFamily="18" charset="0"/>
              </a:rPr>
              <a:t>verseas</a:t>
            </a:r>
            <a:r>
              <a:rPr lang="fr-FR" sz="2600" b="1" dirty="0" smtClean="0">
                <a:latin typeface="Times New Roman" pitchFamily="18" charset="0"/>
                <a:ea typeface="Times New Roman" pitchFamily="18" charset="0"/>
                <a:cs typeface="Times New Roman" pitchFamily="18" charset="0"/>
              </a:rPr>
              <a:t> </a:t>
            </a:r>
            <a:r>
              <a:rPr lang="fr-FR" sz="2600" b="1" dirty="0" smtClean="0">
                <a:solidFill>
                  <a:srgbClr val="FF0000"/>
                </a:solidFill>
                <a:latin typeface="Times New Roman" pitchFamily="18" charset="0"/>
                <a:ea typeface="Times New Roman" pitchFamily="18" charset="0"/>
                <a:cs typeface="Times New Roman" pitchFamily="18" charset="0"/>
              </a:rPr>
              <a:t>C</a:t>
            </a:r>
            <a:r>
              <a:rPr lang="fr-FR" sz="2600" b="1" dirty="0" smtClean="0">
                <a:latin typeface="Times New Roman" pitchFamily="18" charset="0"/>
                <a:ea typeface="Times New Roman" pitchFamily="18" charset="0"/>
                <a:cs typeface="Times New Roman" pitchFamily="18" charset="0"/>
              </a:rPr>
              <a:t>ontainer </a:t>
            </a:r>
            <a:r>
              <a:rPr lang="fr-FR" sz="2600" b="1" dirty="0" smtClean="0">
                <a:solidFill>
                  <a:srgbClr val="FF0000"/>
                </a:solidFill>
                <a:latin typeface="Times New Roman" pitchFamily="18" charset="0"/>
                <a:ea typeface="Times New Roman" pitchFamily="18" charset="0"/>
                <a:cs typeface="Times New Roman" pitchFamily="18" charset="0"/>
              </a:rPr>
              <a:t>L</a:t>
            </a:r>
            <a:r>
              <a:rPr lang="fr-FR" sz="2600" b="1" dirty="0" smtClean="0">
                <a:latin typeface="Times New Roman" pitchFamily="18" charset="0"/>
                <a:ea typeface="Times New Roman" pitchFamily="18" charset="0"/>
                <a:cs typeface="Times New Roman" pitchFamily="18" charset="0"/>
              </a:rPr>
              <a:t>ine Ltd. </a:t>
            </a:r>
            <a:r>
              <a:rPr lang="ar-SA" sz="2600" b="1" dirty="0" smtClean="0">
                <a:latin typeface="Times New Roman" pitchFamily="18" charset="0"/>
                <a:ea typeface="Times New Roman" pitchFamily="18" charset="0"/>
                <a:cs typeface="Times New Roman" pitchFamily="18" charset="0"/>
              </a:rPr>
              <a:t>(هونغ </a:t>
            </a:r>
            <a:r>
              <a:rPr lang="ar-SA" sz="2600" b="1" dirty="0" err="1" smtClean="0">
                <a:latin typeface="Times New Roman" pitchFamily="18" charset="0"/>
                <a:ea typeface="Times New Roman" pitchFamily="18" charset="0"/>
                <a:cs typeface="Times New Roman" pitchFamily="18" charset="0"/>
              </a:rPr>
              <a:t>كونغ</a:t>
            </a:r>
            <a:r>
              <a:rPr lang="ar-SA" sz="2600" b="1" dirty="0" smtClean="0">
                <a:latin typeface="Times New Roman" pitchFamily="18" charset="0"/>
                <a:ea typeface="Times New Roman" pitchFamily="18" charset="0"/>
                <a:cs typeface="Times New Roman" pitchFamily="18" charset="0"/>
              </a:rPr>
              <a:t>)</a:t>
            </a:r>
            <a:endParaRPr kumimoji="0" lang="fr-FR" sz="26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تاريخ الإنشاء: 18 ماي2017 بترسانة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سامسونغ</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للصناعات الثقيلة (كوريا)</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الرحلة الأولى: 30 جوان 2017</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السعة : 21413 حاوية قياسية 20 قدم</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الطول</a:t>
            </a:r>
            <a:r>
              <a:rPr lang="ar-DZ" sz="2600" b="1" dirty="0" smtClean="0">
                <a:latin typeface="Times New Roman" pitchFamily="18" charset="0"/>
                <a:ea typeface="Calibri" pitchFamily="34" charset="0"/>
                <a:cs typeface="Times New Roman" pitchFamily="18" charset="0"/>
              </a:rPr>
              <a:t>:</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399.87  </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م، العرض :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58.80  </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م، الغاطس: 16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م</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الإرتفاع</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32.5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السرعة: 21 عقدة</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الحمولة الإجمالية: </a:t>
            </a:r>
            <a:r>
              <a:rPr kumimoji="0" lang="ar-DZ" sz="26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210890  </a:t>
            </a:r>
            <a:r>
              <a:rPr kumimoji="0" lang="ar-SA" sz="2600" b="1" i="0" u="none" strike="noStrike" cap="none" normalizeH="0" baseline="0" dirty="0" smtClean="0">
                <a:ln>
                  <a:noFill/>
                </a:ln>
                <a:effectLst/>
                <a:latin typeface="Times New Roman" pitchFamily="18" charset="0"/>
                <a:ea typeface="Times New Roman" pitchFamily="18" charset="0"/>
                <a:cs typeface="Times New Roman" pitchFamily="18" charset="0"/>
              </a:rPr>
              <a:t>طن </a:t>
            </a:r>
            <a:endParaRPr kumimoji="0" lang="ar-SA" sz="2600" b="1" i="0" u="none" strike="noStrike" cap="none" normalizeH="0" baseline="0" dirty="0" smtClean="0">
              <a:ln>
                <a:noFill/>
              </a:ln>
              <a:effectLst/>
              <a:latin typeface="Times New Roman" pitchFamily="18" charset="0"/>
              <a:cs typeface="Times New Roman" pitchFamily="18" charset="0"/>
            </a:endParaRPr>
          </a:p>
        </p:txBody>
      </p:sp>
      <p:sp>
        <p:nvSpPr>
          <p:cNvPr id="5" name="Rectangle 4"/>
          <p:cNvSpPr/>
          <p:nvPr/>
        </p:nvSpPr>
        <p:spPr>
          <a:xfrm>
            <a:off x="5762246" y="685800"/>
            <a:ext cx="2920415" cy="523220"/>
          </a:xfrm>
          <a:prstGeom prst="rect">
            <a:avLst/>
          </a:prstGeom>
        </p:spPr>
        <p:txBody>
          <a:bodyPr wrap="none">
            <a:spAutoFit/>
          </a:bodyPr>
          <a:lstStyle/>
          <a:p>
            <a:pPr lvl="0" algn="r" rtl="1" fontAlgn="base">
              <a:spcBef>
                <a:spcPct val="0"/>
              </a:spcBef>
              <a:spcAft>
                <a:spcPct val="0"/>
              </a:spcAft>
              <a:tabLst>
                <a:tab pos="6554788" algn="r"/>
              </a:tabLst>
            </a:pPr>
            <a:r>
              <a:rPr lang="fr-FR" sz="2800" b="1" dirty="0" smtClean="0">
                <a:solidFill>
                  <a:srgbClr val="FF0000"/>
                </a:solidFill>
                <a:latin typeface="Times New Roman" pitchFamily="18" charset="0"/>
                <a:ea typeface="Calibri" pitchFamily="34" charset="0"/>
                <a:cs typeface="Times New Roman" pitchFamily="18" charset="0"/>
              </a:rPr>
              <a:t>OOCL </a:t>
            </a:r>
            <a:r>
              <a:rPr lang="fr-FR" sz="2800" b="1" dirty="0" err="1" smtClean="0">
                <a:solidFill>
                  <a:srgbClr val="FF0000"/>
                </a:solidFill>
                <a:latin typeface="Times New Roman" pitchFamily="18" charset="0"/>
                <a:ea typeface="Calibri" pitchFamily="34" charset="0"/>
                <a:cs typeface="Times New Roman" pitchFamily="18" charset="0"/>
              </a:rPr>
              <a:t>hong</a:t>
            </a:r>
            <a:r>
              <a:rPr lang="fr-FR" sz="2800" b="1" dirty="0" smtClean="0">
                <a:solidFill>
                  <a:srgbClr val="FF0000"/>
                </a:solidFill>
                <a:latin typeface="Times New Roman" pitchFamily="18" charset="0"/>
                <a:ea typeface="Calibri" pitchFamily="34" charset="0"/>
                <a:cs typeface="Times New Roman" pitchFamily="18" charset="0"/>
              </a:rPr>
              <a:t> </a:t>
            </a:r>
            <a:r>
              <a:rPr lang="fr-FR" sz="2800" b="1" dirty="0" err="1" smtClean="0">
                <a:solidFill>
                  <a:srgbClr val="FF0000"/>
                </a:solidFill>
                <a:latin typeface="Times New Roman" pitchFamily="18" charset="0"/>
                <a:ea typeface="Calibri" pitchFamily="34" charset="0"/>
                <a:cs typeface="Times New Roman" pitchFamily="18" charset="0"/>
              </a:rPr>
              <a:t>kong</a:t>
            </a:r>
            <a:endParaRPr lang="fr-FR" sz="2800" b="1" dirty="0" smtClean="0">
              <a:solidFill>
                <a:srgbClr val="FF0000"/>
              </a:solidFill>
              <a:latin typeface="Times New Roman" pitchFamily="18" charset="0"/>
              <a:cs typeface="Times New Roman" pitchFamily="18" charset="0"/>
            </a:endParaRPr>
          </a:p>
        </p:txBody>
      </p:sp>
      <p:pic>
        <p:nvPicPr>
          <p:cNvPr id="79875" name="Picture 3" descr="Photo of OOCL HONG KONG (IMO: 9776171, MMSI: 477333500, Callsign: VRQL9)  taken by HannesvanRijn"/>
          <p:cNvPicPr>
            <a:picLocks noChangeAspect="1" noChangeArrowheads="1"/>
          </p:cNvPicPr>
          <p:nvPr/>
        </p:nvPicPr>
        <p:blipFill>
          <a:blip r:embed="rId2"/>
          <a:srcRect/>
          <a:stretch>
            <a:fillRect/>
          </a:stretch>
        </p:blipFill>
        <p:spPr bwMode="auto">
          <a:xfrm>
            <a:off x="152400" y="228600"/>
            <a:ext cx="5486400" cy="3581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381000"/>
            <a:ext cx="4536178" cy="523220"/>
          </a:xfrm>
          <a:prstGeom prst="rect">
            <a:avLst/>
          </a:prstGeom>
        </p:spPr>
        <p:txBody>
          <a:bodyPr wrap="none">
            <a:spAutoFit/>
          </a:bodyPr>
          <a:lstStyle/>
          <a:p>
            <a:pPr lvl="0" algn="justLow" rtl="1" eaLnBrk="0" fontAlgn="base" hangingPunct="0">
              <a:spcBef>
                <a:spcPct val="0"/>
              </a:spcBef>
              <a:spcAft>
                <a:spcPct val="0"/>
              </a:spcAft>
              <a:tabLst>
                <a:tab pos="1163638" algn="l"/>
              </a:tabLst>
            </a:pPr>
            <a:r>
              <a:rPr lang="en-US" sz="2800" b="1" dirty="0" smtClean="0">
                <a:solidFill>
                  <a:srgbClr val="FF0000"/>
                </a:solidFill>
                <a:latin typeface="Times New Roman" pitchFamily="18" charset="0"/>
                <a:ea typeface="Times New Roman" pitchFamily="18" charset="0"/>
                <a:cs typeface="Times New Roman" pitchFamily="18" charset="0"/>
                <a:hlinkClick r:id="rId2"/>
              </a:rPr>
              <a:t>CMA CGM JULES VERNE</a:t>
            </a:r>
            <a:endParaRPr lang="fr-FR" sz="1200" dirty="0" smtClean="0">
              <a:solidFill>
                <a:srgbClr val="FF0000"/>
              </a:solidFill>
              <a:latin typeface="Times New Roman" pitchFamily="18" charset="0"/>
              <a:cs typeface="Times New Roman" pitchFamily="18" charset="0"/>
            </a:endParaRPr>
          </a:p>
        </p:txBody>
      </p:sp>
      <p:sp>
        <p:nvSpPr>
          <p:cNvPr id="6" name="Rectangle 5"/>
          <p:cNvSpPr/>
          <p:nvPr/>
        </p:nvSpPr>
        <p:spPr>
          <a:xfrm>
            <a:off x="381000" y="3810000"/>
            <a:ext cx="8382000" cy="1938992"/>
          </a:xfrm>
          <a:prstGeom prst="rect">
            <a:avLst/>
          </a:prstGeom>
        </p:spPr>
        <p:txBody>
          <a:bodyPr wrap="square">
            <a:spAutoFit/>
          </a:bodyPr>
          <a:lstStyle/>
          <a:p>
            <a:pPr lvl="0" algn="justLow" rtl="1" eaLnBrk="0" fontAlgn="base" hangingPunct="0">
              <a:spcBef>
                <a:spcPct val="0"/>
              </a:spcBef>
              <a:spcAft>
                <a:spcPct val="0"/>
              </a:spcAft>
              <a:tabLst>
                <a:tab pos="1163638" algn="l"/>
              </a:tabLst>
            </a:pPr>
            <a:r>
              <a:rPr lang="ar-SA" sz="2400" b="1" dirty="0" smtClean="0">
                <a:latin typeface="Times New Roman" pitchFamily="18" charset="0"/>
                <a:ea typeface="Times New Roman" pitchFamily="18" charset="0"/>
                <a:cs typeface="Times New Roman" pitchFamily="18" charset="0"/>
              </a:rPr>
              <a:t>المالك: </a:t>
            </a:r>
            <a:r>
              <a:rPr lang="fr-FR" sz="2400" b="1" dirty="0" smtClean="0">
                <a:latin typeface="Times New Roman" pitchFamily="18" charset="0"/>
                <a:ea typeface="Times New Roman" pitchFamily="18" charset="0"/>
                <a:cs typeface="Times New Roman" pitchFamily="18" charset="0"/>
              </a:rPr>
              <a:t>CMA CGM </a:t>
            </a:r>
            <a:r>
              <a:rPr lang="ar-SA" sz="2400" b="1" dirty="0" smtClean="0">
                <a:latin typeface="Times New Roman" pitchFamily="18" charset="0"/>
                <a:ea typeface="Times New Roman" pitchFamily="18" charset="0"/>
                <a:cs typeface="Times New Roman" pitchFamily="18" charset="0"/>
              </a:rPr>
              <a:t>( فرنسا) </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SA" sz="2400" b="1" dirty="0" smtClean="0">
                <a:latin typeface="Times New Roman" pitchFamily="18" charset="0"/>
                <a:ea typeface="Times New Roman" pitchFamily="18" charset="0"/>
                <a:cs typeface="Times New Roman" pitchFamily="18" charset="0"/>
              </a:rPr>
              <a:t>الإنطاق: 3 ماي 2013</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DZ" sz="2400" b="1" dirty="0" smtClean="0">
                <a:latin typeface="Times New Roman" pitchFamily="18" charset="0"/>
                <a:ea typeface="Calibri" pitchFamily="34" charset="0"/>
                <a:cs typeface="Times New Roman" pitchFamily="18" charset="0"/>
              </a:rPr>
              <a:t>الطول: 296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العرض: 53.6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الغاطس: 16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الارتفاع : 51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السرعة: 22- 24 عقدة </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DZ" sz="2400" b="1" dirty="0" smtClean="0">
                <a:latin typeface="Times New Roman" pitchFamily="18" charset="0"/>
                <a:ea typeface="Calibri" pitchFamily="34" charset="0"/>
                <a:cs typeface="Times New Roman" pitchFamily="18" charset="0"/>
              </a:rPr>
              <a:t>السعة: 18000 حاوية قياسية 20 قدم،</a:t>
            </a:r>
            <a:r>
              <a:rPr lang="fr-FR" sz="2400" dirty="0" smtClean="0">
                <a:latin typeface="Times New Roman" pitchFamily="18" charset="0"/>
                <a:cs typeface="Times New Roman" pitchFamily="18" charset="0"/>
              </a:rPr>
              <a:t> </a:t>
            </a:r>
            <a:r>
              <a:rPr lang="ar-DZ" sz="2400" b="1" dirty="0" smtClean="0">
                <a:latin typeface="Times New Roman" pitchFamily="18" charset="0"/>
                <a:ea typeface="Calibri" pitchFamily="34" charset="0"/>
                <a:cs typeface="Times New Roman" pitchFamily="18" charset="0"/>
              </a:rPr>
              <a:t>الحمولة القصوى: 186470 طن</a:t>
            </a:r>
            <a:endParaRPr lang="ar-DZ" sz="2400" dirty="0" smtClean="0">
              <a:latin typeface="Times New Roman" pitchFamily="18" charset="0"/>
              <a:cs typeface="Times New Roman" pitchFamily="18" charset="0"/>
            </a:endParaRPr>
          </a:p>
        </p:txBody>
      </p:sp>
      <p:sp>
        <p:nvSpPr>
          <p:cNvPr id="80899" name="AutoShape 3" descr="Technical details | CMA CGM BLOG | Articles, reports, interviews,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0901" name="Picture 5" descr="CMA CGM Jules Verne Inaugurated By French President"/>
          <p:cNvPicPr>
            <a:picLocks noChangeAspect="1" noChangeArrowheads="1"/>
          </p:cNvPicPr>
          <p:nvPr/>
        </p:nvPicPr>
        <p:blipFill>
          <a:blip r:embed="rId3"/>
          <a:srcRect/>
          <a:stretch>
            <a:fillRect/>
          </a:stretch>
        </p:blipFill>
        <p:spPr bwMode="auto">
          <a:xfrm>
            <a:off x="228600" y="914400"/>
            <a:ext cx="5029200" cy="3581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304800" y="3903345"/>
            <a:ext cx="8458200" cy="258532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المالك: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P.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Moller</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Maersk</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Group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الإنشاء: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Odense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hlinkClick r:id="rId2"/>
              </a:rPr>
              <a:t>Steel</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hlinkClick r:id="rId2"/>
              </a:rPr>
              <a:t>Shipyard</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الدانمارك</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ميناء التسجيل</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hlinkClick r:id="rId3"/>
              </a:rPr>
              <a:t>Taarbæk</a:t>
            </a:r>
            <a:r>
              <a:rPr kumimoji="0" lang="ar-SA"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 </a:t>
            </a:r>
            <a:r>
              <a:rPr kumimoji="0" lang="ar-SA"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الدانمارك</a:t>
            </a:r>
            <a:r>
              <a:rPr kumimoji="0" lang="ar-DZ"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أول رحلة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31</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أوت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2006. </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طول</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397</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عرض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56</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a:t>
            </a:r>
            <a:r>
              <a:rPr kumimoji="0" lang="ar-SA"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غ</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طس</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16</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ارتفاع: 30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السرعة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25.5</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عقدة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السعة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15770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حاوية قياسية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قدم</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الحمولة الإجمالية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170794</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طن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400800" y="685800"/>
            <a:ext cx="2388795" cy="523220"/>
          </a:xfrm>
          <a:prstGeom prst="rect">
            <a:avLst/>
          </a:prstGeom>
        </p:spPr>
        <p:txBody>
          <a:bodyPr wrap="none">
            <a:spAutoFit/>
          </a:bodyPr>
          <a:lstStyle/>
          <a:p>
            <a:pPr lvl="0" algn="justLow" fontAlgn="base">
              <a:spcBef>
                <a:spcPct val="0"/>
              </a:spcBef>
              <a:spcAft>
                <a:spcPct val="0"/>
              </a:spcAft>
              <a:tabLst>
                <a:tab pos="1163638" algn="l"/>
              </a:tabLst>
            </a:pPr>
            <a:r>
              <a:rPr lang="en-US" sz="2800" b="1" dirty="0" smtClean="0">
                <a:solidFill>
                  <a:srgbClr val="FF0000"/>
                </a:solidFill>
                <a:latin typeface="Times New Roman" pitchFamily="18" charset="0"/>
                <a:ea typeface="Times New Roman" pitchFamily="18" charset="0"/>
                <a:cs typeface="Times New Roman" pitchFamily="18" charset="0"/>
              </a:rPr>
              <a:t>Emma </a:t>
            </a:r>
            <a:r>
              <a:rPr lang="en-US" sz="2800" b="1" dirty="0" err="1" smtClean="0">
                <a:solidFill>
                  <a:srgbClr val="FF0000"/>
                </a:solidFill>
                <a:latin typeface="Times New Roman" pitchFamily="18" charset="0"/>
                <a:ea typeface="Times New Roman" pitchFamily="18" charset="0"/>
                <a:cs typeface="Times New Roman" pitchFamily="18" charset="0"/>
              </a:rPr>
              <a:t>Mærsk</a:t>
            </a:r>
            <a:endParaRPr lang="fr-FR" sz="2000" b="1" dirty="0" smtClean="0">
              <a:solidFill>
                <a:srgbClr val="FF0000"/>
              </a:solidFill>
              <a:latin typeface="Times New Roman" pitchFamily="18" charset="0"/>
              <a:ea typeface="Times New Roman" pitchFamily="18" charset="0"/>
              <a:cs typeface="Times New Roman" pitchFamily="18" charset="0"/>
            </a:endParaRPr>
          </a:p>
        </p:txBody>
      </p:sp>
      <p:pic>
        <p:nvPicPr>
          <p:cNvPr id="81923" name="Picture 3" descr="File:Emma Maersk (ship, 2006) IMO 9321483 Schelde Port of Antwerp pic5.JPG  - Wikimedia Commons"/>
          <p:cNvPicPr>
            <a:picLocks noChangeAspect="1" noChangeArrowheads="1"/>
          </p:cNvPicPr>
          <p:nvPr/>
        </p:nvPicPr>
        <p:blipFill>
          <a:blip r:embed="rId4"/>
          <a:srcRect/>
          <a:stretch>
            <a:fillRect/>
          </a:stretch>
        </p:blipFill>
        <p:spPr bwMode="auto">
          <a:xfrm>
            <a:off x="304800" y="685800"/>
            <a:ext cx="4876800" cy="3200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10600" cy="838200"/>
          </a:xfrm>
        </p:spPr>
        <p:txBody>
          <a:bodyPr/>
          <a:lstStyle/>
          <a:p>
            <a:pPr algn="just" rtl="1"/>
            <a:r>
              <a:rPr lang="ar-DZ" b="1" dirty="0" smtClean="0">
                <a:solidFill>
                  <a:srgbClr val="FF0000"/>
                </a:solidFill>
                <a:latin typeface="Times New Roman" pitchFamily="18" charset="0"/>
                <a:cs typeface="Times New Roman" pitchFamily="18" charset="0"/>
              </a:rPr>
              <a:t>عناصر المحاضرة:</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54162"/>
            <a:ext cx="8534400" cy="4525963"/>
          </a:xfrm>
        </p:spPr>
        <p:txBody>
          <a:bodyPr>
            <a:normAutofit lnSpcReduction="10000"/>
          </a:bodyPr>
          <a:lstStyle/>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تمهيد</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أصل كلمة الإمداد</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نشأة الإمداد (الإمداد العسكري)</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تعريف الإمداد</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أهمية الإمداد</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أهداف الإمداد</a:t>
            </a:r>
          </a:p>
          <a:p>
            <a:pPr marL="279400" indent="-277813" algn="r" rtl="1">
              <a:buClr>
                <a:schemeClr val="tx1"/>
              </a:buClr>
              <a:buSzPct val="80000"/>
              <a:buAutoNum type="arabicPeriod"/>
            </a:pPr>
            <a:r>
              <a:rPr lang="ar-DZ" b="1" dirty="0" smtClean="0">
                <a:solidFill>
                  <a:schemeClr val="tx1"/>
                </a:solidFill>
                <a:latin typeface="Times New Roman" pitchFamily="18" charset="0"/>
                <a:cs typeface="Times New Roman" pitchFamily="18" charset="0"/>
              </a:rPr>
              <a:t>وظائف الإمداد</a:t>
            </a:r>
          </a:p>
          <a:p>
            <a:pPr marL="279400" indent="-277813" algn="r" rtl="1">
              <a:buClr>
                <a:schemeClr val="tx1"/>
              </a:buClr>
              <a:buSzPct val="80000"/>
              <a:buFont typeface="Wingdings 2"/>
              <a:buAutoNum type="arabicPeriod"/>
            </a:pPr>
            <a:r>
              <a:rPr lang="ar-DZ" b="1" dirty="0" smtClean="0">
                <a:solidFill>
                  <a:schemeClr val="tx1"/>
                </a:solidFill>
                <a:latin typeface="Times New Roman" pitchFamily="18" charset="0"/>
                <a:cs typeface="Times New Roman" pitchFamily="18" charset="0"/>
              </a:rPr>
              <a:t>تطور الإمداد المؤسسي</a:t>
            </a:r>
          </a:p>
          <a:p>
            <a:pPr marL="279400" indent="-277813" algn="r" rtl="1">
              <a:buClr>
                <a:schemeClr val="tx1"/>
              </a:buClr>
              <a:buSzPct val="80000"/>
              <a:buNone/>
            </a:pPr>
            <a:endParaRPr lang="fr-FR" b="1" dirty="0">
              <a:solidFill>
                <a:schemeClr val="tx1"/>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28600" y="4267200"/>
            <a:ext cx="8534400" cy="200054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المالك: </a:t>
            </a:r>
            <a:r>
              <a:rPr kumimoji="0" lang="fr-FR"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China Shipping Container </a:t>
            </a:r>
            <a:r>
              <a:rPr kumimoji="0" lang="fr-FR" sz="2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Lines</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(الصين)</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r" rtl="1" eaLnBrk="0" fontAlgn="base" hangingPunct="0">
              <a:spcBef>
                <a:spcPct val="0"/>
              </a:spcBef>
              <a:spcAft>
                <a:spcPct val="0"/>
              </a:spcAft>
            </a:pP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التصنيع: </a:t>
            </a:r>
            <a:r>
              <a:rPr kumimoji="0" lang="fr-FR"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Hyundai </a:t>
            </a:r>
            <a:r>
              <a:rPr kumimoji="0" lang="fr-FR" sz="2600" b="1" i="0" u="sng"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hlinkClick r:id="rId2"/>
              </a:rPr>
              <a:t>Heavy</a:t>
            </a:r>
            <a:r>
              <a:rPr kumimoji="0" lang="fr-FR" sz="2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 Industries</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(كوريا </a:t>
            </a:r>
            <a:r>
              <a:rPr kumimoji="0" lang="ar-SA" sz="2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ج</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ar-DZ"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algn="r" rtl="1" eaLnBrk="0" fontAlgn="base" hangingPunct="0">
              <a:spcBef>
                <a:spcPct val="0"/>
              </a:spcBef>
              <a:spcAft>
                <a:spcPct val="0"/>
              </a:spcAft>
            </a:pPr>
            <a:r>
              <a:rPr lang="ar-SA" sz="2600" b="1" dirty="0" smtClean="0">
                <a:solidFill>
                  <a:srgbClr val="000000"/>
                </a:solidFill>
                <a:latin typeface="Times New Roman" pitchFamily="18" charset="0"/>
                <a:ea typeface="Times New Roman" pitchFamily="18" charset="0"/>
                <a:cs typeface="Times New Roman" pitchFamily="18" charset="0"/>
              </a:rPr>
              <a:t> أول رحلة: ديسمبر 2014</a:t>
            </a:r>
            <a:r>
              <a:rPr lang="ar-DZ" sz="2600" b="1" dirty="0" smtClean="0">
                <a:solidFill>
                  <a:srgbClr val="000000"/>
                </a:solidFill>
                <a:latin typeface="Times New Roman" pitchFamily="18" charset="0"/>
                <a:ea typeface="Calibri" pitchFamily="34" charset="0"/>
                <a:cs typeface="Times New Roman" pitchFamily="18" charset="0"/>
              </a:rPr>
              <a:t>، ميناء التسجيل: هونغ </a:t>
            </a:r>
            <a:r>
              <a:rPr lang="ar-DZ" sz="2600" b="1" dirty="0" err="1" smtClean="0">
                <a:solidFill>
                  <a:srgbClr val="000000"/>
                </a:solidFill>
                <a:latin typeface="Times New Roman" pitchFamily="18" charset="0"/>
                <a:ea typeface="Calibri" pitchFamily="34" charset="0"/>
                <a:cs typeface="Times New Roman" pitchFamily="18" charset="0"/>
              </a:rPr>
              <a:t>كونغ</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السعة: 19100 حاوية قياسية 20 قدم، الحمولة الإجمالية: 184605 طن</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الطول: 400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العرض: 59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الغاطس: 16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السرعة: 22 عقدة</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427768" y="685800"/>
            <a:ext cx="2130134" cy="523220"/>
          </a:xfrm>
          <a:prstGeom prst="rect">
            <a:avLst/>
          </a:prstGeom>
        </p:spPr>
        <p:txBody>
          <a:bodyPr wrap="none">
            <a:spAutoFit/>
          </a:bodyPr>
          <a:lstStyle/>
          <a:p>
            <a:pPr lvl="0" algn="r" fontAlgn="base">
              <a:spcBef>
                <a:spcPct val="0"/>
              </a:spcBef>
              <a:spcAft>
                <a:spcPct val="0"/>
              </a:spcAft>
            </a:pPr>
            <a:r>
              <a:rPr lang="fr-FR" sz="2800" b="1" dirty="0" smtClean="0">
                <a:solidFill>
                  <a:srgbClr val="FF0000"/>
                </a:solidFill>
                <a:latin typeface="Times New Roman" pitchFamily="18" charset="0"/>
                <a:ea typeface="Times New Roman" pitchFamily="18" charset="0"/>
                <a:cs typeface="Times New Roman" pitchFamily="18" charset="0"/>
              </a:rPr>
              <a:t>CSCL Globe</a:t>
            </a:r>
            <a:endParaRPr lang="fr-FR" sz="2000" b="1" dirty="0" smtClean="0">
              <a:solidFill>
                <a:srgbClr val="FF0000"/>
              </a:solidFill>
              <a:latin typeface="Times New Roman" pitchFamily="18" charset="0"/>
              <a:ea typeface="Times New Roman" pitchFamily="18" charset="0"/>
              <a:cs typeface="Times New Roman" pitchFamily="18" charset="0"/>
            </a:endParaRPr>
          </a:p>
        </p:txBody>
      </p:sp>
      <p:pic>
        <p:nvPicPr>
          <p:cNvPr id="82947" name="Picture 3" descr="Vessel CSCL GLOBE (Container ship) IMO 9695121, MMSI 477712400"/>
          <p:cNvPicPr>
            <a:picLocks noChangeAspect="1" noChangeArrowheads="1"/>
          </p:cNvPicPr>
          <p:nvPr/>
        </p:nvPicPr>
        <p:blipFill>
          <a:blip r:embed="rId3"/>
          <a:srcRect/>
          <a:stretch>
            <a:fillRect/>
          </a:stretch>
        </p:blipFill>
        <p:spPr bwMode="auto">
          <a:xfrm>
            <a:off x="381000" y="685800"/>
            <a:ext cx="6096000" cy="31242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81000" y="4191000"/>
            <a:ext cx="8382000" cy="221599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Times New Roman" pitchFamily="18" charset="0"/>
                <a:cs typeface="Times New Roman" pitchFamily="18" charset="0"/>
              </a:rPr>
              <a:t>تسميات أخرى: </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Happy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Giant</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Jahre</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Viking, Mont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Seawise</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Giant</a:t>
            </a:r>
            <a:endParaRPr kumimoji="0" lang="fr-FR" sz="2400" b="1" i="0"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التصنيع: </a:t>
            </a:r>
            <a:r>
              <a:rPr kumimoji="0" lang="fr-FR" sz="2400" b="1" i="0"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Sumitomo </a:t>
            </a:r>
            <a:r>
              <a:rPr kumimoji="0" lang="fr-FR" sz="2400" b="1" i="0" strike="noStrike" cap="none" normalizeH="0" baseline="0" dirty="0" err="1"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Heavy</a:t>
            </a:r>
            <a:r>
              <a:rPr kumimoji="0" lang="fr-FR" sz="2400" b="1" i="0"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 Industries, Ltd.</a:t>
            </a:r>
            <a:r>
              <a:rPr kumimoji="0" lang="ar-SA" sz="2400" b="1" i="0" strike="noStrike" cap="none" normalizeH="0" baseline="0" dirty="0" smtClean="0">
                <a:ln>
                  <a:noFill/>
                </a:ln>
                <a:effectLst/>
                <a:latin typeface="Calibri" pitchFamily="34" charset="0"/>
                <a:ea typeface="Times New Roman" pitchFamily="18" charset="0"/>
                <a:cs typeface="Arial" pitchFamily="34" charset="0"/>
              </a:rPr>
              <a:t>( اليابان)</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الصنف: ناقة نفط  عملاقة </a:t>
            </a:r>
            <a:r>
              <a:rPr kumimoji="0" lang="fr-FR" sz="2400" b="1" i="0" strike="noStrike" cap="none" normalizeH="0" baseline="0" dirty="0" smtClean="0">
                <a:ln>
                  <a:noFill/>
                </a:ln>
                <a:effectLst/>
                <a:latin typeface="Times New Roman" pitchFamily="18" charset="0"/>
                <a:ea typeface="Calibri" pitchFamily="34" charset="0"/>
                <a:cs typeface="Times New Roman" pitchFamily="18" charset="0"/>
              </a:rPr>
              <a:t>Supertanker</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سنة العمل: 1975، سنة الخروج 2009،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والتخريد</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2010.</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الطول: 458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العرض الأقصى: 68.86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الإرتفاع</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29.8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الغاطس: 24.5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السرعة: 22 عقدة( 41 كم/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سا</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a:t>
            </a:r>
            <a:r>
              <a:rPr kumimoji="0" lang="fr-FR" sz="2400" b="0" i="0" strike="noStrike" cap="none" normalizeH="0" baseline="0" dirty="0" smtClean="0">
                <a:ln>
                  <a:noFill/>
                </a:ln>
                <a:effectLst/>
                <a:latin typeface="Arial" pitchFamily="34" charset="0"/>
                <a:cs typeface="Arial" pitchFamily="34" charset="0"/>
              </a:rPr>
              <a:t> </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الحمولة الصافية:  </a:t>
            </a:r>
            <a:r>
              <a:rPr kumimoji="0" lang="fr-FR" sz="2400" b="1" i="0" strike="noStrike" cap="none" normalizeH="0" baseline="0" dirty="0" smtClean="0">
                <a:ln>
                  <a:noFill/>
                </a:ln>
                <a:effectLst/>
                <a:latin typeface="Times New Roman" pitchFamily="18" charset="0"/>
                <a:ea typeface="Calibri" pitchFamily="34" charset="0"/>
                <a:cs typeface="Times New Roman" pitchFamily="18" charset="0"/>
              </a:rPr>
              <a:t>214,793</a:t>
            </a:r>
            <a:r>
              <a:rPr kumimoji="0" lang="ar-SA" sz="2400" b="1" i="0" strike="noStrike" cap="none" normalizeH="0" baseline="0" dirty="0" smtClean="0">
                <a:ln>
                  <a:noFill/>
                </a:ln>
                <a:effectLst/>
                <a:latin typeface="Times New Roman" pitchFamily="18" charset="0"/>
                <a:ea typeface="Calibri" pitchFamily="34" charset="0"/>
                <a:cs typeface="Times New Roman" pitchFamily="18" charset="0"/>
              </a:rPr>
              <a:t> طن</a:t>
            </a:r>
            <a:endParaRPr kumimoji="0" lang="ar-SA" sz="2400" b="0" i="0"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4495800" y="533400"/>
            <a:ext cx="4185761" cy="584775"/>
          </a:xfrm>
          <a:prstGeom prst="rect">
            <a:avLst/>
          </a:prstGeom>
        </p:spPr>
        <p:txBody>
          <a:bodyPr wrap="square">
            <a:spAutoFit/>
          </a:bodyPr>
          <a:lstStyle/>
          <a:p>
            <a:pPr lvl="0" algn="justLow" rtl="1" fontAlgn="base">
              <a:spcBef>
                <a:spcPct val="0"/>
              </a:spcBef>
              <a:spcAft>
                <a:spcPct val="0"/>
              </a:spcAft>
              <a:tabLst>
                <a:tab pos="1401763" algn="l"/>
              </a:tabLst>
            </a:pPr>
            <a:r>
              <a:rPr lang="ar-DZ" sz="3200" b="1" dirty="0" smtClean="0">
                <a:solidFill>
                  <a:srgbClr val="FF0000"/>
                </a:solidFill>
                <a:latin typeface="Times New Roman" pitchFamily="18" charset="0"/>
                <a:ea typeface="Calibri" pitchFamily="34" charset="0"/>
                <a:cs typeface="Times New Roman" pitchFamily="18" charset="0"/>
              </a:rPr>
              <a:t>ناقلة النفط </a:t>
            </a:r>
            <a:r>
              <a:rPr lang="fr-FR" sz="3200" b="1" dirty="0" err="1" smtClean="0">
                <a:solidFill>
                  <a:srgbClr val="FF0000"/>
                </a:solidFill>
                <a:latin typeface="Times New Roman" pitchFamily="18" charset="0"/>
                <a:ea typeface="Calibri" pitchFamily="34" charset="0"/>
                <a:cs typeface="Times New Roman" pitchFamily="18" charset="0"/>
              </a:rPr>
              <a:t>Knok</a:t>
            </a:r>
            <a:r>
              <a:rPr lang="fr-FR" sz="3200" b="1" dirty="0" smtClean="0">
                <a:solidFill>
                  <a:srgbClr val="FF0000"/>
                </a:solidFill>
                <a:latin typeface="Times New Roman" pitchFamily="18" charset="0"/>
                <a:ea typeface="Calibri" pitchFamily="34" charset="0"/>
                <a:cs typeface="Times New Roman" pitchFamily="18" charset="0"/>
              </a:rPr>
              <a:t> Nevis	</a:t>
            </a:r>
            <a:endParaRPr lang="fr-FR" sz="3200" b="1" dirty="0" smtClean="0">
              <a:solidFill>
                <a:srgbClr val="FF0000"/>
              </a:solidFill>
              <a:latin typeface="Arial" pitchFamily="34" charset="0"/>
              <a:ea typeface="Times New Roman" pitchFamily="18" charset="0"/>
              <a:cs typeface="Arial" pitchFamily="34" charset="0"/>
            </a:endParaRPr>
          </a:p>
        </p:txBody>
      </p:sp>
      <p:pic>
        <p:nvPicPr>
          <p:cNvPr id="10243" name="Picture 3" descr="Knock Nevis.jpg"/>
          <p:cNvPicPr>
            <a:picLocks noChangeAspect="1" noChangeArrowheads="1"/>
          </p:cNvPicPr>
          <p:nvPr/>
        </p:nvPicPr>
        <p:blipFill>
          <a:blip r:embed="rId3"/>
          <a:srcRect/>
          <a:stretch>
            <a:fillRect/>
          </a:stretch>
        </p:blipFill>
        <p:spPr bwMode="auto">
          <a:xfrm>
            <a:off x="152400" y="1143000"/>
            <a:ext cx="4495800" cy="2981325"/>
          </a:xfrm>
          <a:prstGeom prst="rect">
            <a:avLst/>
          </a:prstGeom>
          <a:noFill/>
        </p:spPr>
      </p:pic>
      <p:pic>
        <p:nvPicPr>
          <p:cNvPr id="10245" name="Picture 5" descr="Here's a view of the infamous KNOCK NEVIS, AKA SEAWISE GIANT, AKA JAHRE  VIKING, seen here fully loaded and assisted by five unidenti… | Tug boats,  Tanker ship, Boat"/>
          <p:cNvPicPr>
            <a:picLocks noChangeAspect="1" noChangeArrowheads="1"/>
          </p:cNvPicPr>
          <p:nvPr/>
        </p:nvPicPr>
        <p:blipFill>
          <a:blip r:embed="rId4"/>
          <a:srcRect/>
          <a:stretch>
            <a:fillRect/>
          </a:stretch>
        </p:blipFill>
        <p:spPr bwMode="auto">
          <a:xfrm>
            <a:off x="4800600" y="1143000"/>
            <a:ext cx="4200525" cy="296227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28600" y="4191000"/>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الفئة: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Classe Oasis</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الملكية: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Royal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caribean</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cruise</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line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algn="justLow" rtl="1" eaLnBrk="0" fontAlgn="base" hangingPunct="0">
              <a:spcBef>
                <a:spcPct val="0"/>
              </a:spcBef>
              <a:spcAft>
                <a:spcPct val="0"/>
              </a:spcAft>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ميناء التسجيل: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Nassu</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البهاماس</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ar-DZ" sz="2400" b="1" dirty="0" smtClean="0">
                <a:solidFill>
                  <a:srgbClr val="000000"/>
                </a:solidFill>
                <a:latin typeface="Times New Roman" pitchFamily="18" charset="0"/>
                <a:ea typeface="Calibri" pitchFamily="34" charset="0"/>
                <a:cs typeface="Times New Roman" pitchFamily="18" charset="0"/>
              </a:rPr>
              <a:t>بداية النشاط: 15/05/2016.</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تصنيع: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Ex-chantiers de l</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atlantique STX</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(فرنسا: 09/2013- 05/2016)</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طول: 362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عرض أقصى: 66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غاطس: 9.3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 جوي: 70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سرعة: 23.1 عقدة،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طاقة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تحميلية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15000 طن، غرف: 2700، ركاب: 6296، طاقم: 2100 فرد</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048000" y="533400"/>
            <a:ext cx="5689378" cy="584775"/>
          </a:xfrm>
          <a:prstGeom prst="rect">
            <a:avLst/>
          </a:prstGeom>
        </p:spPr>
        <p:txBody>
          <a:bodyPr wrap="none">
            <a:spAutoFit/>
          </a:bodyPr>
          <a:lstStyle/>
          <a:p>
            <a:pPr lvl="0" algn="justLow" rtl="1" fontAlgn="base">
              <a:spcBef>
                <a:spcPct val="0"/>
              </a:spcBef>
              <a:spcAft>
                <a:spcPct val="0"/>
              </a:spcAft>
              <a:tabLst>
                <a:tab pos="1401763" algn="l"/>
              </a:tabLst>
            </a:pPr>
            <a:r>
              <a:rPr lang="ar-DZ" sz="3200" b="1" dirty="0" smtClean="0">
                <a:solidFill>
                  <a:srgbClr val="FF0000"/>
                </a:solidFill>
                <a:latin typeface="Times New Roman" pitchFamily="18" charset="0"/>
                <a:ea typeface="Calibri" pitchFamily="34" charset="0"/>
                <a:cs typeface="Times New Roman" pitchFamily="18" charset="0"/>
              </a:rPr>
              <a:t>سفينة سياحية: </a:t>
            </a:r>
            <a:r>
              <a:rPr lang="fr-FR" sz="3200" b="1" dirty="0" err="1" smtClean="0">
                <a:solidFill>
                  <a:srgbClr val="FF0000"/>
                </a:solidFill>
                <a:latin typeface="Times New Roman" pitchFamily="18" charset="0"/>
                <a:ea typeface="Calibri" pitchFamily="34" charset="0"/>
                <a:cs typeface="Times New Roman" pitchFamily="18" charset="0"/>
              </a:rPr>
              <a:t>Harmony</a:t>
            </a:r>
            <a:r>
              <a:rPr lang="fr-FR" sz="3200" b="1" dirty="0" smtClean="0">
                <a:solidFill>
                  <a:srgbClr val="FF0000"/>
                </a:solidFill>
                <a:latin typeface="Times New Roman" pitchFamily="18" charset="0"/>
                <a:ea typeface="Calibri" pitchFamily="34" charset="0"/>
                <a:cs typeface="Times New Roman" pitchFamily="18" charset="0"/>
              </a:rPr>
              <a:t> of the </a:t>
            </a:r>
            <a:r>
              <a:rPr lang="fr-FR" sz="3200" b="1" dirty="0" err="1" smtClean="0">
                <a:solidFill>
                  <a:srgbClr val="FF0000"/>
                </a:solidFill>
                <a:latin typeface="Times New Roman" pitchFamily="18" charset="0"/>
                <a:ea typeface="Calibri" pitchFamily="34" charset="0"/>
                <a:cs typeface="Times New Roman" pitchFamily="18" charset="0"/>
              </a:rPr>
              <a:t>sea</a:t>
            </a:r>
            <a:endParaRPr lang="fr-FR" sz="3200" dirty="0" smtClean="0">
              <a:solidFill>
                <a:srgbClr val="FF0000"/>
              </a:solidFill>
              <a:latin typeface="Arial" pitchFamily="34" charset="0"/>
              <a:cs typeface="Arial" pitchFamily="34" charset="0"/>
            </a:endParaRPr>
          </a:p>
        </p:txBody>
      </p:sp>
      <p:sp>
        <p:nvSpPr>
          <p:cNvPr id="81923" name="AutoShape 3" descr="Harmony of the Sea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Harmony of the Seas - Wikipedia"/>
          <p:cNvPicPr/>
          <p:nvPr/>
        </p:nvPicPr>
        <p:blipFill>
          <a:blip r:embed="rId2" cstate="print"/>
          <a:srcRect/>
          <a:stretch>
            <a:fillRect/>
          </a:stretch>
        </p:blipFill>
        <p:spPr bwMode="auto">
          <a:xfrm>
            <a:off x="76200" y="1123950"/>
            <a:ext cx="4953000" cy="2609850"/>
          </a:xfrm>
          <a:prstGeom prst="rect">
            <a:avLst/>
          </a:prstGeom>
          <a:noFill/>
        </p:spPr>
      </p:pic>
      <p:pic>
        <p:nvPicPr>
          <p:cNvPr id="81927" name="Picture 7" descr="Harmony of the Seas | Cruise Ships | Royal Caribbean Cruises"/>
          <p:cNvPicPr>
            <a:picLocks noChangeAspect="1" noChangeArrowheads="1"/>
          </p:cNvPicPr>
          <p:nvPr/>
        </p:nvPicPr>
        <p:blipFill>
          <a:blip r:embed="rId3"/>
          <a:srcRect/>
          <a:stretch>
            <a:fillRect/>
          </a:stretch>
        </p:blipFill>
        <p:spPr bwMode="auto">
          <a:xfrm>
            <a:off x="5105400" y="1143000"/>
            <a:ext cx="3962400" cy="25431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686800" cy="838200"/>
          </a:xfrm>
        </p:spPr>
        <p:txBody>
          <a:bodyPr>
            <a:normAutofit/>
          </a:bodyPr>
          <a:lstStyle/>
          <a:p>
            <a:pPr algn="just" rtl="1"/>
            <a:r>
              <a:rPr lang="fr-FR" sz="4000" b="1" dirty="0" smtClean="0">
                <a:solidFill>
                  <a:srgbClr val="FF0000"/>
                </a:solidFill>
                <a:latin typeface="Times New Roman" pitchFamily="18" charset="0"/>
                <a:cs typeface="Times New Roman" pitchFamily="18" charset="0"/>
              </a:rPr>
              <a:t>13</a:t>
            </a:r>
            <a:r>
              <a:rPr lang="ar-DZ" sz="4000" b="1" dirty="0" smtClean="0">
                <a:solidFill>
                  <a:srgbClr val="FF0000"/>
                </a:solidFill>
                <a:latin typeface="Times New Roman" pitchFamily="18" charset="0"/>
                <a:cs typeface="Times New Roman" pitchFamily="18" charset="0"/>
              </a:rPr>
              <a:t>. تحديات (رهانات) اللوجستيات الدولية</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143000"/>
            <a:ext cx="8686800" cy="1036638"/>
          </a:xfrm>
        </p:spPr>
        <p:txBody>
          <a:bodyPr>
            <a:normAutofit/>
          </a:bodyPr>
          <a:lstStyle/>
          <a:p>
            <a:pPr marL="1588" indent="-1588" algn="just" rtl="1">
              <a:buNone/>
            </a:pPr>
            <a:r>
              <a:rPr lang="ar-DZ" sz="2800" b="1" dirty="0" smtClean="0">
                <a:solidFill>
                  <a:srgbClr val="FF0000"/>
                </a:solidFill>
                <a:latin typeface="Times New Roman" pitchFamily="18" charset="0"/>
                <a:cs typeface="Times New Roman" pitchFamily="18" charset="0"/>
              </a:rPr>
              <a:t>أ. تنوع النصوص القانونية</a:t>
            </a:r>
            <a:r>
              <a:rPr lang="ar-DZ" sz="2800" b="1" dirty="0" smtClean="0">
                <a:solidFill>
                  <a:schemeClr val="tx1"/>
                </a:solidFill>
                <a:latin typeface="Times New Roman" pitchFamily="18" charset="0"/>
                <a:cs typeface="Times New Roman" pitchFamily="18" charset="0"/>
              </a:rPr>
              <a:t>: يجب تحديد القوانين والاتفاقيات الدولية التي ستطبق في كل مرحلة من الترحيل والنقل الدولي للبضائع.</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04800" y="2133600"/>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ب. التحكم في زمن الإمداد (التحكم في التدفقات): </a:t>
            </a:r>
            <a:r>
              <a:rPr lang="ar-DZ" sz="2800" b="1" dirty="0" smtClean="0">
                <a:latin typeface="Times New Roman" pitchFamily="18" charset="0"/>
                <a:cs typeface="Times New Roman" pitchFamily="18" charset="0"/>
              </a:rPr>
              <a:t>يجب الوصول للزمن الأمثل في تنفيذ التدفقات(أقل انقطاع في الشحنات، تخطيط مسبق للإجراءات الإدارية، نظام النقل متعدد الوسائط وإعادة الشحن).</a:t>
            </a:r>
            <a:endParaRPr lang="fr-FR" sz="2800" b="1" dirty="0">
              <a:latin typeface="Times New Roman" pitchFamily="18" charset="0"/>
              <a:cs typeface="Times New Roman" pitchFamily="18" charset="0"/>
            </a:endParaRPr>
          </a:p>
        </p:txBody>
      </p:sp>
      <p:sp>
        <p:nvSpPr>
          <p:cNvPr id="5" name="Rectangle 4"/>
          <p:cNvSpPr/>
          <p:nvPr/>
        </p:nvSpPr>
        <p:spPr>
          <a:xfrm>
            <a:off x="304800" y="3657600"/>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ج. التحكم في تكاليف الإمداد: </a:t>
            </a:r>
            <a:r>
              <a:rPr lang="ar-DZ" sz="2800" b="1" dirty="0" smtClean="0">
                <a:latin typeface="Times New Roman" pitchFamily="18" charset="0"/>
                <a:cs typeface="Times New Roman" pitchFamily="18" charset="0"/>
              </a:rPr>
              <a:t>الوصول للتكاليف المثلى في التدفقات الدولية (تكلفة خدمات أدنى، توافق أفضل بين الوسائل، تفضيل التعاون، اختار نظم الجمركية الأكثر...).</a:t>
            </a:r>
            <a:endParaRPr lang="fr-FR" sz="2800" b="1" dirty="0">
              <a:latin typeface="Times New Roman" pitchFamily="18" charset="0"/>
              <a:cs typeface="Times New Roman" pitchFamily="18" charset="0"/>
            </a:endParaRPr>
          </a:p>
        </p:txBody>
      </p:sp>
      <p:sp>
        <p:nvSpPr>
          <p:cNvPr id="7" name="Rectangle 6"/>
          <p:cNvSpPr/>
          <p:nvPr/>
        </p:nvSpPr>
        <p:spPr>
          <a:xfrm>
            <a:off x="304800" y="5244405"/>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د. اختلاف الأنظمة الاقتصادية بين بلد المصدر وبلد المستورد:</a:t>
            </a:r>
          </a:p>
          <a:p>
            <a:pPr algn="just" rtl="1"/>
            <a:r>
              <a:rPr lang="ar-DZ" sz="2800" b="1" dirty="0" smtClean="0">
                <a:latin typeface="Times New Roman" pitchFamily="18" charset="0"/>
                <a:cs typeface="Times New Roman" pitchFamily="18" charset="0"/>
              </a:rPr>
              <a:t>اختلاف النظم المالية والنقدية والجمركية، يؤدي لاختلاف ممارسة الأعمال اللوجستية في الموانئ والمطارات والمنافذ الحدودية.</a:t>
            </a:r>
            <a:endParaRPr lang="fr-FR" sz="2800"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53405"/>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هـ. التحكم في المخاطر: </a:t>
            </a:r>
            <a:r>
              <a:rPr lang="ar-DZ" sz="2800" b="1" dirty="0" smtClean="0">
                <a:latin typeface="Times New Roman" pitchFamily="18" charset="0"/>
                <a:cs typeface="Times New Roman" pitchFamily="18" charset="0"/>
              </a:rPr>
              <a:t>من خلال حماية البضاعة بالتحوية، مناولة أقل بوحدات التحميل النمطية، احترام شروط النقل للبضائع سريعة التلف والخطرة، التأمين الدولي).</a:t>
            </a:r>
            <a:endParaRPr lang="fr-FR" sz="2800" b="1" dirty="0">
              <a:latin typeface="Times New Roman" pitchFamily="18" charset="0"/>
              <a:cs typeface="Times New Roman" pitchFamily="18" charset="0"/>
            </a:endParaRPr>
          </a:p>
        </p:txBody>
      </p:sp>
      <p:sp>
        <p:nvSpPr>
          <p:cNvPr id="5" name="Espace réservé du contenu 2"/>
          <p:cNvSpPr txBox="1">
            <a:spLocks/>
          </p:cNvSpPr>
          <p:nvPr/>
        </p:nvSpPr>
        <p:spPr>
          <a:xfrm>
            <a:off x="152400" y="2514600"/>
            <a:ext cx="8686800" cy="23622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انخفاض دورة حياة المنتجات: </a:t>
            </a:r>
            <a:endParaRPr kumimoji="0" lang="fr-FR" sz="2800" b="0" i="0" u="none" strike="noStrike" kern="1200" cap="none" spc="0" normalizeH="0" baseline="0" noProof="0" dirty="0" smtClean="0">
              <a:ln>
                <a:noFill/>
              </a:ln>
              <a:solidFill>
                <a:srgbClr val="FF0000"/>
              </a:solidFill>
              <a:effectLst/>
              <a:uLnTx/>
              <a:uFillTx/>
              <a:latin typeface="+mn-lt"/>
              <a:ea typeface="+mn-ea"/>
              <a:cs typeface="+mn-cs"/>
            </a:endParaRPr>
          </a:p>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سواء كان ذلك بشكل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تلقائي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بفعل تسارع التطور التكنولوجي وتصاعد حدة المنافسة، أو بشكل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مخطط</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(التقادم المبرمج للمنتجات، تشبع الطلب والسعي لجني أرباح أكبر من خلال خلق طلب مستمر على المنتجات، وتقلب رغبات وتوقعات المستهلك.</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ectangle 1"/>
          <p:cNvSpPr>
            <a:spLocks noChangeArrowheads="1"/>
          </p:cNvSpPr>
          <p:nvPr/>
        </p:nvSpPr>
        <p:spPr bwMode="auto">
          <a:xfrm>
            <a:off x="304800" y="5029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31763" algn="r"/>
              </a:tabLst>
            </a:pP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ز. اختلاف </a:t>
            </a:r>
            <a:r>
              <a:rPr lang="ar-DZ" sz="2800" b="1" dirty="0" smtClean="0">
                <a:solidFill>
                  <a:srgbClr val="FF0000"/>
                </a:solidFill>
                <a:latin typeface="Times New Roman" pitchFamily="18" charset="0"/>
                <a:ea typeface="Times New Roman" pitchFamily="18" charset="0"/>
                <a:cs typeface="Times New Roman" pitchFamily="18" charset="0"/>
              </a:rPr>
              <a:t>الثقافات: </a:t>
            </a:r>
          </a:p>
          <a:p>
            <a:pPr lvl="0" algn="justLow" rtl="1" fontAlgn="base">
              <a:spcBef>
                <a:spcPct val="0"/>
              </a:spcBef>
              <a:spcAft>
                <a:spcPct val="0"/>
              </a:spcAft>
              <a:tabLst>
                <a:tab pos="131763" algn="r"/>
              </a:tabLst>
            </a:pPr>
            <a:r>
              <a:rPr lang="ar-DZ" sz="2800" b="1" dirty="0" smtClean="0">
                <a:latin typeface="Times New Roman" pitchFamily="18" charset="0"/>
                <a:ea typeface="Times New Roman" pitchFamily="18" charset="0"/>
                <a:cs typeface="Times New Roman" pitchFamily="18" charset="0"/>
              </a:rPr>
              <a:t>ي</a:t>
            </a:r>
            <a:r>
              <a:rPr kumimoji="0" lang="ar-DZ" sz="2800" b="1" i="0" u="none" strike="noStrike" cap="none" normalizeH="0" baseline="0" dirty="0" smtClean="0">
                <a:ln>
                  <a:noFill/>
                </a:ln>
                <a:effectLst/>
                <a:latin typeface="Times New Roman" pitchFamily="18" charset="0"/>
                <a:ea typeface="Times New Roman" pitchFamily="18" charset="0"/>
                <a:cs typeface="Times New Roman" pitchFamily="18" charset="0"/>
              </a:rPr>
              <a:t>ؤثر في عمليات الاتصال والتفاوض عند إبرام وتنفيذ العقود الدولية، سواء في مجال البيع أو النقل الدولي.</a:t>
            </a:r>
            <a:endParaRPr kumimoji="0" lang="ar-DZ" sz="36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029831"/>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131763" algn="r"/>
              </a:tabLst>
            </a:pP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ح. تعدد العمليات والمتدخلين</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في الإمداد الدولي</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marL="0" marR="0" lvl="0" indent="0" algn="just" defTabSz="914400" rtl="1" eaLnBrk="1" fontAlgn="base" latinLnBrk="0" hangingPunct="1">
              <a:lnSpc>
                <a:spcPct val="100000"/>
              </a:lnSpc>
              <a:spcBef>
                <a:spcPct val="0"/>
              </a:spcBef>
              <a:spcAft>
                <a:spcPct val="0"/>
              </a:spcAft>
              <a:buClrTx/>
              <a:buSzTx/>
              <a:buFontTx/>
              <a:buNone/>
              <a:tabLst>
                <a:tab pos="131763" algn="r"/>
              </a:tabLst>
            </a:pPr>
            <a:r>
              <a:rPr lang="ar-DZ" sz="2800" b="1" dirty="0" smtClean="0">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حيث من الضروري تنظيم تداول المعلومات والسلع، متابعة تدفق الوثائق، تخطيط العمليات المادية(تغليف، شحن، نقل، تفريغ، تخزين...)، مما يتطلب تدخل عدد كبير المحترفين( وكيل العبور، الوكيل لدى الجمارك،</a:t>
            </a:r>
            <a:r>
              <a:rPr kumimoji="0" lang="ar-DZ"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ar-DZ" sz="2800" b="1" dirty="0" smtClean="0">
                <a:latin typeface="Times New Roman" pitchFamily="18" charset="0"/>
                <a:ea typeface="Times New Roman" pitchFamily="18" charset="0"/>
                <a:cs typeface="Times New Roman" pitchFamily="18" charset="0"/>
              </a:rPr>
              <a:t>المجمعين </a:t>
            </a:r>
            <a:r>
              <a:rPr lang="fr-FR" sz="2400" b="1" dirty="0" smtClean="0">
                <a:latin typeface="Times New Roman" pitchFamily="18" charset="0"/>
                <a:ea typeface="Times New Roman" pitchFamily="18" charset="0"/>
                <a:cs typeface="Times New Roman" pitchFamily="18" charset="0"/>
              </a:rPr>
              <a:t>Groupeurs</a:t>
            </a:r>
            <a:r>
              <a:rPr lang="ar-DZ" sz="2400" b="1" dirty="0" smtClean="0">
                <a:latin typeface="Times New Roman" pitchFamily="18" charset="0"/>
                <a:ea typeface="Times New Roman" pitchFamily="18" charset="0"/>
                <a:cs typeface="Times New Roman" pitchFamily="18" charset="0"/>
              </a:rPr>
              <a:t>، الوكيل البحري، شركة النقل، شركة التأمين، </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a:t>
            </a:r>
            <a:r>
              <a:rPr lang="ar-DZ" b="1" i="1" dirty="0" err="1" smtClean="0">
                <a:solidFill>
                  <a:schemeClr val="tx1"/>
                </a:solidFill>
                <a:latin typeface="Times New Roman" pitchFamily="18" charset="0"/>
                <a:cs typeface="Times New Roman" pitchFamily="18" charset="0"/>
              </a:rPr>
              <a:t>خيضــر</a:t>
            </a:r>
            <a:r>
              <a:rPr lang="ar-DZ" b="1" i="1" dirty="0" smtClean="0">
                <a:solidFill>
                  <a:schemeClr val="tx1"/>
                </a:solidFill>
                <a:latin typeface="Times New Roman" pitchFamily="18" charset="0"/>
                <a:cs typeface="Times New Roman" pitchFamily="18" charset="0"/>
              </a:rPr>
              <a:t>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التجــارية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2021/2019</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03:</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(تابع)</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53704"/>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lvl="0" algn="r" rtl="1"/>
            <a:r>
              <a:rPr lang="fr-FR" sz="4000" b="1" dirty="0" smtClean="0">
                <a:solidFill>
                  <a:srgbClr val="FF0000"/>
                </a:solidFill>
                <a:latin typeface="Times New Roman" pitchFamily="18" charset="0"/>
                <a:cs typeface="Times New Roman" pitchFamily="18" charset="0"/>
              </a:rPr>
              <a:t>14</a:t>
            </a:r>
            <a:r>
              <a:rPr lang="ar-DZ" sz="4000" b="1" dirty="0" smtClean="0">
                <a:solidFill>
                  <a:srgbClr val="FF0000"/>
                </a:solidFill>
                <a:latin typeface="Times New Roman" pitchFamily="18" charset="0"/>
                <a:cs typeface="Times New Roman" pitchFamily="18" charset="0"/>
              </a:rPr>
              <a:t>. </a:t>
            </a:r>
            <a:r>
              <a:rPr lang="ar-SA" sz="4000" b="1" dirty="0" smtClean="0">
                <a:solidFill>
                  <a:srgbClr val="FF0000"/>
                </a:solidFill>
                <a:latin typeface="Times New Roman" pitchFamily="18" charset="0"/>
                <a:cs typeface="Times New Roman" pitchFamily="18" charset="0"/>
              </a:rPr>
              <a:t>الاتجاهات الحديثة في اللوجستيات</a:t>
            </a:r>
            <a:endParaRPr lang="fr-FR" sz="24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2316162"/>
            <a:ext cx="8686800" cy="1646238"/>
          </a:xfrm>
        </p:spPr>
        <p:txBody>
          <a:bodyPr>
            <a:normAutofit/>
          </a:bodyPr>
          <a:lstStyle/>
          <a:p>
            <a:pPr marL="1588" lvl="0" indent="-1588" algn="just" rtl="1">
              <a:buNone/>
            </a:pPr>
            <a:r>
              <a:rPr lang="ar-DZ" sz="2800" b="1" dirty="0" smtClean="0">
                <a:solidFill>
                  <a:schemeClr val="tx1"/>
                </a:solidFill>
                <a:latin typeface="Times New Roman" pitchFamily="18" charset="0"/>
                <a:cs typeface="Times New Roman" pitchFamily="18" charset="0"/>
              </a:rPr>
              <a:t>    رغم حداثة الإمداد كفرع من فروع المعرفة والممارسة</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إنه اتسم بالتطور السريع، وهذا بسبب </a:t>
            </a:r>
            <a:r>
              <a:rPr lang="ar-SA" sz="2800" b="1" dirty="0" smtClean="0">
                <a:solidFill>
                  <a:schemeClr val="tx1"/>
                </a:solidFill>
                <a:latin typeface="Times New Roman" pitchFamily="18" charset="0"/>
                <a:cs typeface="Times New Roman" pitchFamily="18" charset="0"/>
              </a:rPr>
              <a:t>تزايد حجم الشركات</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واتساع أنشطتها وتعدد خطوط منتجاتها وأسواقها</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ومن أبرز التطورات في مجال اللوجستيات:-</a:t>
            </a:r>
            <a:endParaRPr lang="fr-FR" sz="2800" b="1" dirty="0" smtClean="0">
              <a:solidFill>
                <a:schemeClr val="tx1"/>
              </a:solidFill>
              <a:latin typeface="Times New Roman" pitchFamily="18" charset="0"/>
              <a:cs typeface="Times New Roman" pitchFamily="18" charset="0"/>
            </a:endParaRPr>
          </a:p>
          <a:p>
            <a:pPr algn="just">
              <a:buNone/>
            </a:pP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88392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تنفيذ اللوجستيات من خلال طرف ثالث</a:t>
            </a:r>
            <a:r>
              <a:rPr lang="fr-FR" sz="2000" b="1" dirty="0" smtClean="0">
                <a:solidFill>
                  <a:srgbClr val="FF0000"/>
                </a:solidFill>
                <a:latin typeface="Times New Roman" pitchFamily="18" charset="0"/>
                <a:cs typeface="Times New Roman" pitchFamily="18" charset="0"/>
              </a:rPr>
              <a:t>Logistics</a:t>
            </a:r>
            <a:r>
              <a:rPr lang="ar-DZ" sz="3200" b="1" dirty="0" smtClean="0">
                <a:solidFill>
                  <a:srgbClr val="FF0000"/>
                </a:solidFill>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(3PL) </a:t>
            </a:r>
            <a:r>
              <a:rPr lang="fr-FR" sz="2000" b="1" dirty="0" err="1" smtClean="0">
                <a:solidFill>
                  <a:srgbClr val="FF0000"/>
                </a:solidFill>
                <a:latin typeface="Times New Roman" pitchFamily="18" charset="0"/>
                <a:cs typeface="Times New Roman" pitchFamily="18" charset="0"/>
              </a:rPr>
              <a:t>Third</a:t>
            </a:r>
            <a:r>
              <a:rPr lang="fr-FR" sz="2000" b="1" dirty="0" smtClean="0">
                <a:solidFill>
                  <a:srgbClr val="FF0000"/>
                </a:solidFill>
                <a:latin typeface="Times New Roman" pitchFamily="18" charset="0"/>
                <a:cs typeface="Times New Roman" pitchFamily="18" charset="0"/>
              </a:rPr>
              <a:t>- Party</a:t>
            </a:r>
            <a:r>
              <a:rPr lang="ar-SA"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7" name="Rectangle 6"/>
          <p:cNvSpPr/>
          <p:nvPr/>
        </p:nvSpPr>
        <p:spPr>
          <a:xfrm>
            <a:off x="228600" y="2375118"/>
            <a:ext cx="86106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هو مقدم ومورد للخدمات اللوجستية يمارس مهام متعددة( نقل، توزيع، تخزين، جمركة، تجهيز الطلبيات، مناولة...)، كما قد يقوم ببعض المهام الصناعية مثل التعبئة، وضع الملصقات والمعلومات...)، والأهم ذلك هو قدرته على الربط والتنسيق بين هذه الأنشطة.</a:t>
            </a:r>
            <a:endParaRPr lang="fr-FR" sz="2800" b="1"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458200" cy="1722438"/>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تلجأ </a:t>
            </a:r>
            <a:r>
              <a:rPr lang="ar-DZ" sz="2800" b="1" dirty="0" smtClean="0">
                <a:solidFill>
                  <a:schemeClr val="tx1"/>
                </a:solidFill>
                <a:latin typeface="Times New Roman" pitchFamily="18" charset="0"/>
                <a:cs typeface="Times New Roman" pitchFamily="18" charset="0"/>
              </a:rPr>
              <a:t>بعض المؤسسات </a:t>
            </a:r>
            <a:r>
              <a:rPr lang="ar-SA" sz="2800" b="1" dirty="0" smtClean="0">
                <a:solidFill>
                  <a:schemeClr val="tx1"/>
                </a:solidFill>
                <a:latin typeface="Times New Roman" pitchFamily="18" charset="0"/>
                <a:cs typeface="Times New Roman" pitchFamily="18" charset="0"/>
              </a:rPr>
              <a:t>إلى تنفيذ بعض أو كل الخدمات اللوجستية من خلال </a:t>
            </a:r>
            <a:r>
              <a:rPr lang="ar-SA" sz="2800" b="1" dirty="0" smtClean="0">
                <a:solidFill>
                  <a:srgbClr val="FF0000"/>
                </a:solidFill>
                <a:latin typeface="Times New Roman" pitchFamily="18" charset="0"/>
                <a:cs typeface="Times New Roman" pitchFamily="18" charset="0"/>
              </a:rPr>
              <a:t>طرف ثالث</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الذي يعتبر </a:t>
            </a:r>
            <a:r>
              <a:rPr lang="ar-DZ" sz="2800" b="1" dirty="0" smtClean="0">
                <a:solidFill>
                  <a:schemeClr val="tx1"/>
                </a:solidFill>
                <a:latin typeface="Times New Roman" pitchFamily="18" charset="0"/>
                <a:cs typeface="Times New Roman" pitchFamily="18" charset="0"/>
              </a:rPr>
              <a:t>ك</a:t>
            </a:r>
            <a:r>
              <a:rPr lang="ar-SA" sz="2800" b="1" dirty="0" smtClean="0">
                <a:solidFill>
                  <a:srgbClr val="FF0000"/>
                </a:solidFill>
                <a:latin typeface="Times New Roman" pitchFamily="18" charset="0"/>
                <a:cs typeface="Times New Roman" pitchFamily="18" charset="0"/>
              </a:rPr>
              <a:t>وسيط</a:t>
            </a:r>
            <a:r>
              <a:rPr lang="ar-SA" sz="2800" b="1" dirty="0" smtClean="0">
                <a:solidFill>
                  <a:schemeClr val="tx1"/>
                </a:solidFill>
                <a:latin typeface="Times New Roman" pitchFamily="18" charset="0"/>
                <a:cs typeface="Times New Roman" pitchFamily="18" charset="0"/>
              </a:rPr>
              <a:t> بين الطرف الأول (المورد أو المنتج) والطرف الثاني (المشتري</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228600" y="3544431"/>
            <a:ext cx="8610600" cy="2677656"/>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وتستند </a:t>
            </a:r>
            <a:r>
              <a:rPr lang="fr-FR" sz="2800" b="1" dirty="0" smtClean="0">
                <a:latin typeface="Times New Roman" pitchFamily="18" charset="0"/>
                <a:cs typeface="Times New Roman" pitchFamily="18" charset="0"/>
              </a:rPr>
              <a:t>3PL</a:t>
            </a:r>
            <a:r>
              <a:rPr lang="ar-DZ" sz="2800" b="1" dirty="0" smtClean="0">
                <a:latin typeface="Times New Roman" pitchFamily="18" charset="0"/>
                <a:cs typeface="Times New Roman" pitchFamily="18" charset="0"/>
              </a:rPr>
              <a:t> إلى فكرة </a:t>
            </a:r>
            <a:r>
              <a:rPr lang="ar-DZ" sz="2800" b="1" dirty="0" smtClean="0">
                <a:solidFill>
                  <a:srgbClr val="FF0000"/>
                </a:solidFill>
                <a:latin typeface="Times New Roman" pitchFamily="18" charset="0"/>
                <a:cs typeface="Times New Roman" pitchFamily="18" charset="0"/>
              </a:rPr>
              <a:t>التفكيك الرأسي</a:t>
            </a:r>
            <a:r>
              <a:rPr lang="ar-DZ" sz="2800" b="1" dirty="0" smtClean="0">
                <a:latin typeface="Times New Roman" pitchFamily="18" charset="0"/>
                <a:cs typeface="Times New Roman" pitchFamily="18" charset="0"/>
              </a:rPr>
              <a:t>( إخراج الأنشطة </a:t>
            </a:r>
            <a:r>
              <a:rPr lang="fr-FR" sz="2000" b="1" dirty="0" smtClean="0">
                <a:latin typeface="Times New Roman" pitchFamily="18" charset="0"/>
                <a:cs typeface="Times New Roman" pitchFamily="18" charset="0"/>
              </a:rPr>
              <a:t>Externalisation</a:t>
            </a:r>
            <a:r>
              <a:rPr lang="ar-DZ" sz="2800" b="1" dirty="0" smtClean="0">
                <a:latin typeface="Times New Roman" pitchFamily="18" charset="0"/>
                <a:cs typeface="Times New Roman" pitchFamily="18" charset="0"/>
              </a:rPr>
              <a:t>)، وهي عكس </a:t>
            </a:r>
            <a:r>
              <a:rPr lang="ar-DZ" sz="2800" b="1" dirty="0" smtClean="0">
                <a:solidFill>
                  <a:srgbClr val="FF0000"/>
                </a:solidFill>
                <a:latin typeface="Times New Roman" pitchFamily="18" charset="0"/>
                <a:cs typeface="Times New Roman" pitchFamily="18" charset="0"/>
              </a:rPr>
              <a:t>التكامل الرأسي، </a:t>
            </a:r>
            <a:r>
              <a:rPr lang="ar-DZ" sz="2800" b="1" dirty="0" smtClean="0">
                <a:latin typeface="Times New Roman" pitchFamily="18" charset="0"/>
                <a:cs typeface="Times New Roman" pitchFamily="18" charset="0"/>
              </a:rPr>
              <a:t>وتعني تخلي المؤسسة عن الأنشطة التي لا تتناسب مع طاقتها الإنتاجية المثلى لباقي العمليات، أي </a:t>
            </a:r>
            <a:r>
              <a:rPr lang="ar-DZ" sz="2800" b="1" dirty="0" smtClean="0">
                <a:solidFill>
                  <a:srgbClr val="FF0000"/>
                </a:solidFill>
                <a:latin typeface="Times New Roman" pitchFamily="18" charset="0"/>
                <a:cs typeface="Times New Roman" pitchFamily="18" charset="0"/>
              </a:rPr>
              <a:t>تركز المؤسسة على </a:t>
            </a:r>
            <a:r>
              <a:rPr lang="ar-DZ" sz="2800" b="1" dirty="0" smtClean="0">
                <a:latin typeface="Times New Roman" pitchFamily="18" charset="0"/>
                <a:cs typeface="Times New Roman" pitchFamily="18" charset="0"/>
              </a:rPr>
              <a:t>نشاطها الرئيسي، و</a:t>
            </a:r>
            <a:r>
              <a:rPr lang="ar-DZ" sz="2800" b="1" dirty="0" smtClean="0">
                <a:solidFill>
                  <a:srgbClr val="FF0000"/>
                </a:solidFill>
                <a:latin typeface="Times New Roman" pitchFamily="18" charset="0"/>
                <a:cs typeface="Times New Roman" pitchFamily="18" charset="0"/>
              </a:rPr>
              <a:t>يركز مقدم الخدمات اللوجستية على </a:t>
            </a:r>
            <a:r>
              <a:rPr lang="ar-DZ" sz="2800" b="1" dirty="0" smtClean="0">
                <a:latin typeface="Times New Roman" pitchFamily="18" charset="0"/>
                <a:cs typeface="Times New Roman" pitchFamily="18" charset="0"/>
              </a:rPr>
              <a:t>الطلبات من عدة مؤسسات، وهو ما يجعله يقدم خدماته بكفاءة وفعالية.</a:t>
            </a:r>
            <a:endParaRPr lang="fr-FR" sz="2800" b="1" dirty="0">
              <a:latin typeface="Times New Roman" pitchFamily="18" charset="0"/>
              <a:cs typeface="Times New Roman" pitchFamily="18" charset="0"/>
            </a:endParaRPr>
          </a:p>
        </p:txBody>
      </p:sp>
      <p:sp>
        <p:nvSpPr>
          <p:cNvPr id="5" name="Rectangle 4"/>
          <p:cNvSpPr/>
          <p:nvPr/>
        </p:nvSpPr>
        <p:spPr>
          <a:xfrm>
            <a:off x="1905000" y="457200"/>
            <a:ext cx="6629400" cy="523220"/>
          </a:xfrm>
          <a:prstGeom prst="rect">
            <a:avLst/>
          </a:prstGeom>
        </p:spPr>
        <p:txBody>
          <a:bodyPr wrap="square">
            <a:spAutoFit/>
          </a:bodyPr>
          <a:lstStyle/>
          <a:p>
            <a:pPr algn="r" rtl="1"/>
            <a:r>
              <a:rPr lang="ar-SA" sz="2800" b="1" dirty="0" smtClean="0">
                <a:solidFill>
                  <a:srgbClr val="FF0000"/>
                </a:solidFill>
                <a:latin typeface="Times New Roman" pitchFamily="18" charset="0"/>
                <a:cs typeface="Times New Roman" pitchFamily="18" charset="0"/>
              </a:rPr>
              <a:t>مبررات اللجوء </a:t>
            </a:r>
            <a:r>
              <a:rPr lang="ar-SA" sz="2800" b="1" dirty="0" err="1" smtClean="0">
                <a:solidFill>
                  <a:srgbClr val="FF0000"/>
                </a:solidFill>
                <a:latin typeface="Times New Roman" pitchFamily="18" charset="0"/>
                <a:cs typeface="Times New Roman" pitchFamily="18" charset="0"/>
              </a:rPr>
              <a:t>الى</a:t>
            </a:r>
            <a:r>
              <a:rPr lang="ar-SA" sz="2800" b="1" dirty="0" smtClean="0">
                <a:solidFill>
                  <a:srgbClr val="FF0000"/>
                </a:solidFill>
                <a:latin typeface="Times New Roman" pitchFamily="18" charset="0"/>
                <a:cs typeface="Times New Roman" pitchFamily="18" charset="0"/>
              </a:rPr>
              <a:t> طرف ثالث لتقديم الخدمات لوجستية</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10400" y="533400"/>
            <a:ext cx="1981200" cy="838200"/>
          </a:xfrm>
        </p:spPr>
        <p:txBody>
          <a:bodyPr/>
          <a:lstStyle/>
          <a:p>
            <a:pPr algn="r" rtl="1"/>
            <a:r>
              <a:rPr lang="ar-DZ" dirty="0" smtClean="0">
                <a:solidFill>
                  <a:srgbClr val="FF0000"/>
                </a:solidFill>
                <a:latin typeface="Times New Roman" pitchFamily="18" charset="0"/>
                <a:cs typeface="Times New Roman" pitchFamily="18" charset="0"/>
              </a:rPr>
              <a:t>1. تمهيد:</a:t>
            </a:r>
            <a:endParaRPr lang="fr-FR"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54162"/>
            <a:ext cx="8686800" cy="1493838"/>
          </a:xfrm>
        </p:spPr>
        <p:txBody>
          <a:bodyPr>
            <a:normAutofit/>
          </a:bodyPr>
          <a:lstStyle/>
          <a:p>
            <a:pPr marL="1588" indent="461963" algn="just" rtl="1">
              <a:buNone/>
            </a:pPr>
            <a:r>
              <a:rPr lang="ar-DZ" sz="2800" b="1" dirty="0" smtClean="0">
                <a:solidFill>
                  <a:srgbClr val="FF0000"/>
                </a:solidFill>
                <a:latin typeface="Times New Roman" pitchFamily="18" charset="0"/>
                <a:cs typeface="Times New Roman" pitchFamily="18" charset="0"/>
              </a:rPr>
              <a:t>الإمداد الدولي </a:t>
            </a:r>
            <a:r>
              <a:rPr lang="ar-DZ" sz="2800" b="1" dirty="0" smtClean="0">
                <a:solidFill>
                  <a:schemeClr val="tx1"/>
                </a:solidFill>
                <a:latin typeface="Times New Roman" pitchFamily="18" charset="0"/>
                <a:cs typeface="Times New Roman" pitchFamily="18" charset="0"/>
              </a:rPr>
              <a:t>مجال واسع من </a:t>
            </a:r>
            <a:r>
              <a:rPr lang="ar-DZ" sz="2800" b="1" dirty="0" smtClean="0">
                <a:solidFill>
                  <a:srgbClr val="FF0000"/>
                </a:solidFill>
                <a:latin typeface="Times New Roman" pitchFamily="18" charset="0"/>
                <a:cs typeface="Times New Roman" pitchFamily="18" charset="0"/>
              </a:rPr>
              <a:t>الأنشطة والمهن</a:t>
            </a:r>
            <a:r>
              <a:rPr lang="ar-DZ" sz="2800" b="1" dirty="0" smtClean="0">
                <a:solidFill>
                  <a:schemeClr val="tx1"/>
                </a:solidFill>
                <a:latin typeface="Times New Roman" pitchFamily="18" charset="0"/>
                <a:cs typeface="Times New Roman" pitchFamily="18" charset="0"/>
              </a:rPr>
              <a:t>، تتمثل مهمتها في أن تصل البضائع التي تبيعها شركة تقع في دولة ما، إلى العملاء في دولة أخرى، في أفضل الشروط والآجال.</a:t>
            </a:r>
          </a:p>
          <a:p>
            <a:pPr algn="r" rtl="1">
              <a:buNone/>
            </a:pPr>
            <a:endParaRPr lang="fr-FR" sz="2800" dirty="0">
              <a:solidFill>
                <a:schemeClr val="tx1"/>
              </a:solidFill>
            </a:endParaRPr>
          </a:p>
        </p:txBody>
      </p:sp>
      <p:sp>
        <p:nvSpPr>
          <p:cNvPr id="4" name="Rectangle 3"/>
          <p:cNvSpPr/>
          <p:nvPr/>
        </p:nvSpPr>
        <p:spPr>
          <a:xfrm>
            <a:off x="304800" y="3505200"/>
            <a:ext cx="8610600" cy="3108543"/>
          </a:xfrm>
          <a:prstGeom prst="rect">
            <a:avLst/>
          </a:prstGeom>
        </p:spPr>
        <p:txBody>
          <a:bodyPr wrap="square">
            <a:spAutoFit/>
          </a:bodyPr>
          <a:lstStyle/>
          <a:p>
            <a:pPr marL="1588" indent="461963" algn="just" rtl="1">
              <a:buNone/>
            </a:pPr>
            <a:r>
              <a:rPr lang="ar-DZ" sz="2800" b="1" dirty="0" smtClean="0">
                <a:latin typeface="Times New Roman" pitchFamily="18" charset="0"/>
                <a:cs typeface="Times New Roman" pitchFamily="18" charset="0"/>
              </a:rPr>
              <a:t>لا يقتصر الإمداد الدولي على </a:t>
            </a:r>
            <a:r>
              <a:rPr lang="ar-DZ" sz="2800" b="1" dirty="0" smtClean="0">
                <a:solidFill>
                  <a:srgbClr val="FF0000"/>
                </a:solidFill>
                <a:latin typeface="Times New Roman" pitchFamily="18" charset="0"/>
                <a:cs typeface="Times New Roman" pitchFamily="18" charset="0"/>
              </a:rPr>
              <a:t>نقل البضائع </a:t>
            </a:r>
            <a:r>
              <a:rPr lang="ar-DZ" sz="2800" b="1" dirty="0" smtClean="0">
                <a:latin typeface="Times New Roman" pitchFamily="18" charset="0"/>
                <a:cs typeface="Times New Roman" pitchFamily="18" charset="0"/>
              </a:rPr>
              <a:t>بوسائل النقل المختلفة، بل يندرج  تحته العديد من العمليات مثل: التعبئة والتغليف، اختيار وتحميل وسائل النقل(بري، طرقي، جوي، سككي)، اعتمادا على وجهة البضائع وطبيعة عقد البيع، التخزين لدى الجمارك، التخليص الجمركي على المغادرة والوصول، التسليم للمشتري الأجنبي، التأمين على البضائع المنقولة، وأنظمة الدفع الدولية، ويتم </a:t>
            </a:r>
            <a:r>
              <a:rPr lang="ar-DZ" sz="2800" b="1" dirty="0" smtClean="0">
                <a:solidFill>
                  <a:srgbClr val="FF0000"/>
                </a:solidFill>
                <a:latin typeface="Times New Roman" pitchFamily="18" charset="0"/>
                <a:cs typeface="Times New Roman" pitchFamily="18" charset="0"/>
              </a:rPr>
              <a:t>تنظيم كل هذه العمليات وفقا لاتفاقيات دولية تسمو على التشريعات المحلية.</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1st Party Logistics"/>
          <p:cNvPicPr>
            <a:picLocks noChangeAspect="1" noChangeArrowheads="1"/>
          </p:cNvPicPr>
          <p:nvPr/>
        </p:nvPicPr>
        <p:blipFill>
          <a:blip r:embed="rId2"/>
          <a:srcRect/>
          <a:stretch>
            <a:fillRect/>
          </a:stretch>
        </p:blipFill>
        <p:spPr bwMode="auto">
          <a:xfrm>
            <a:off x="1447800" y="3581400"/>
            <a:ext cx="4419600" cy="3048000"/>
          </a:xfrm>
          <a:prstGeom prst="rect">
            <a:avLst/>
          </a:prstGeom>
          <a:noFill/>
          <a:ln w="9525">
            <a:noFill/>
            <a:miter lim="800000"/>
            <a:headEnd/>
            <a:tailEnd/>
          </a:ln>
        </p:spPr>
      </p:pic>
      <p:sp>
        <p:nvSpPr>
          <p:cNvPr id="5" name="Espace réservé du contenu 2"/>
          <p:cNvSpPr>
            <a:spLocks noGrp="1"/>
          </p:cNvSpPr>
          <p:nvPr>
            <p:ph idx="1"/>
          </p:nvPr>
        </p:nvSpPr>
        <p:spPr>
          <a:xfrm>
            <a:off x="3733800" y="334963"/>
            <a:ext cx="5029200" cy="655637"/>
          </a:xfrm>
        </p:spPr>
        <p:txBody>
          <a:bodyPr/>
          <a:lstStyle/>
          <a:p>
            <a:pPr marL="1588" indent="-1588" algn="r" rtl="1">
              <a:buNone/>
            </a:pPr>
            <a:r>
              <a:rPr lang="fr-FR"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 أنواع مقدمي الخدمات اللوجستية:</a:t>
            </a:r>
            <a:endParaRPr lang="fr-FR" b="1" dirty="0">
              <a:solidFill>
                <a:srgbClr val="FF0000"/>
              </a:solidFill>
              <a:latin typeface="Times New Roman" pitchFamily="18" charset="0"/>
              <a:cs typeface="Times New Roman" pitchFamily="18" charset="0"/>
            </a:endParaRPr>
          </a:p>
        </p:txBody>
      </p:sp>
      <p:sp>
        <p:nvSpPr>
          <p:cNvPr id="6" name="Espace réservé du contenu 2"/>
          <p:cNvSpPr txBox="1">
            <a:spLocks/>
          </p:cNvSpPr>
          <p:nvPr/>
        </p:nvSpPr>
        <p:spPr>
          <a:xfrm>
            <a:off x="2133600" y="1143000"/>
            <a:ext cx="6781800" cy="533400"/>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لوجستيات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الطرف الأول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1PL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First-Party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6"/>
          <p:cNvSpPr/>
          <p:nvPr/>
        </p:nvSpPr>
        <p:spPr>
          <a:xfrm>
            <a:off x="228600" y="1824335"/>
            <a:ext cx="8610600" cy="830997"/>
          </a:xfrm>
          <a:prstGeom prst="rect">
            <a:avLst/>
          </a:prstGeom>
        </p:spPr>
        <p:txBody>
          <a:bodyPr wrap="square">
            <a:spAutoFit/>
          </a:bodyPr>
          <a:lstStyle/>
          <a:p>
            <a:pPr algn="just" rtl="1"/>
            <a:r>
              <a:rPr lang="ar-DZ" sz="2400" b="1" dirty="0" smtClean="0">
                <a:latin typeface="Times New Roman" pitchFamily="18" charset="0"/>
                <a:cs typeface="Times New Roman" pitchFamily="18" charset="0"/>
              </a:rPr>
              <a:t>القيام بالأنشطة </a:t>
            </a:r>
            <a:r>
              <a:rPr lang="ar-DZ" sz="2400" b="1" dirty="0" smtClean="0">
                <a:latin typeface="Times New Roman" pitchFamily="18" charset="0"/>
                <a:cs typeface="Times New Roman" pitchFamily="18" charset="0"/>
              </a:rPr>
              <a:t>اللوجستية بشكل </a:t>
            </a:r>
            <a:r>
              <a:rPr lang="ar-DZ" sz="2400" b="1" dirty="0" smtClean="0">
                <a:latin typeface="Times New Roman" pitchFamily="18" charset="0"/>
                <a:cs typeface="Times New Roman" pitchFamily="18" charset="0"/>
              </a:rPr>
              <a:t>ذاتي، وقد يكون لدى ال</a:t>
            </a:r>
            <a:r>
              <a:rPr lang="fr-FR" sz="2400" b="1" dirty="0" err="1" smtClean="0">
                <a:latin typeface="Times New Roman" pitchFamily="18" charset="0"/>
                <a:cs typeface="Times New Roman" pitchFamily="18" charset="0"/>
              </a:rPr>
              <a:t>شركة</a:t>
            </a:r>
            <a:r>
              <a:rPr lang="fr-FR" sz="2400" b="1" dirty="0" smtClean="0">
                <a:latin typeface="Times New Roman" pitchFamily="18" charset="0"/>
                <a:cs typeface="Times New Roman" pitchFamily="18" charset="0"/>
              </a:rPr>
              <a:t> </a:t>
            </a:r>
            <a:r>
              <a:rPr lang="ar-DZ" sz="2400" b="1" dirty="0" smtClean="0">
                <a:latin typeface="Times New Roman" pitchFamily="18" charset="0"/>
                <a:cs typeface="Times New Roman" pitchFamily="18" charset="0"/>
              </a:rPr>
              <a:t>ال</a:t>
            </a:r>
            <a:r>
              <a:rPr lang="fr-FR" sz="2400" b="1" dirty="0" err="1" smtClean="0">
                <a:latin typeface="Times New Roman" pitchFamily="18" charset="0"/>
                <a:cs typeface="Times New Roman" pitchFamily="18" charset="0"/>
              </a:rPr>
              <a:t>مصنعة</a:t>
            </a:r>
            <a:r>
              <a:rPr lang="ar-DZ"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تاجر</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جملة</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أو</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تجزئة</a:t>
            </a:r>
            <a:r>
              <a:rPr lang="ar-DZ"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457200"/>
            <a:ext cx="8229600" cy="533400"/>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لوجستيات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الطرف الثاني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2PL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Second-Party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04800" y="1066800"/>
            <a:ext cx="8458201"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مقدم خدمات النقل</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بمختلف أنواعها ( طرقي، سككي، جوي، بحري، نهري)، تشمل شركات النقل.</a:t>
            </a:r>
            <a:endParaRPr lang="fr-FR" dirty="0"/>
          </a:p>
        </p:txBody>
      </p:sp>
      <p:pic>
        <p:nvPicPr>
          <p:cNvPr id="7" name="Image 6" descr="F:\SNTR.jpg"/>
          <p:cNvPicPr/>
          <p:nvPr/>
        </p:nvPicPr>
        <p:blipFill>
          <a:blip r:embed="rId2"/>
          <a:srcRect/>
          <a:stretch>
            <a:fillRect/>
          </a:stretch>
        </p:blipFill>
        <p:spPr bwMode="auto">
          <a:xfrm>
            <a:off x="1219200" y="2133600"/>
            <a:ext cx="5895975" cy="4267200"/>
          </a:xfrm>
          <a:prstGeom prst="rect">
            <a:avLst/>
          </a:prstGeom>
          <a:noFill/>
          <a:ln w="9525">
            <a:noFill/>
            <a:miter lim="800000"/>
            <a:headEnd/>
            <a:tailEnd/>
          </a:ln>
        </p:spPr>
      </p:pic>
      <p:sp>
        <p:nvSpPr>
          <p:cNvPr id="26630" name="AutoShape 6" descr="https://img.over-blog-kiwi.com/1/22/35/53/20150909/ob_407171_hapage-liyod-shipp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1371600"/>
            <a:ext cx="8077200" cy="533400"/>
          </a:xfrm>
          <a:prstGeom prst="rect">
            <a:avLst/>
          </a:prstGeom>
        </p:spPr>
        <p:txBody>
          <a:bodyPr vert="horz">
            <a:noAutofit/>
          </a:bodyPr>
          <a:lstStyle/>
          <a:p>
            <a:pPr marL="342900" lvl="0" indent="-342900" algn="r" rtl="1">
              <a:spcBef>
                <a:spcPct val="20000"/>
              </a:spcBef>
              <a:buClr>
                <a:schemeClr val="accent1"/>
              </a:buClr>
              <a:buSzPct val="70000"/>
            </a:pPr>
            <a:r>
              <a:rPr kumimoji="0" lang="ar-DZ"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لوجستيات</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الطرف الثالث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u="sng" dirty="0" smtClean="0">
                <a:solidFill>
                  <a:srgbClr val="FF0000"/>
                </a:solidFill>
                <a:latin typeface="Times New Roman" pitchFamily="18" charset="0"/>
                <a:cs typeface="Times New Roman" pitchFamily="18" charset="0"/>
              </a:rPr>
              <a:t>3PL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Third</a:t>
            </a:r>
            <a:r>
              <a:rPr lang="fr-FR" sz="2800" b="1" dirty="0" smtClean="0">
                <a:solidFill>
                  <a:srgbClr val="FF0000"/>
                </a:solidFill>
                <a:latin typeface="Times New Roman" pitchFamily="18" charset="0"/>
                <a:cs typeface="Times New Roman" pitchFamily="18" charset="0"/>
              </a:rPr>
              <a:t>- Party Logistics</a:t>
            </a:r>
            <a:r>
              <a:rPr lang="fr-FR" sz="2400" b="1" u="sng" dirty="0" smtClean="0">
                <a:solidFill>
                  <a:srgbClr val="FF0000"/>
                </a:solidFill>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81000" y="2590800"/>
            <a:ext cx="8422904"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متخصص في سلاسل الإمداد، لديه زبون يعهد له بكل أو بعض أنشطة الإمداد، كما يربط وينسق هذه الخدمات لتحسين الأداء.</a:t>
            </a:r>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5" descr="3rd Party Logistics "/>
          <p:cNvPicPr>
            <a:picLocks noChangeAspect="1" noChangeArrowheads="1"/>
          </p:cNvPicPr>
          <p:nvPr/>
        </p:nvPicPr>
        <p:blipFill>
          <a:blip r:embed="rId2"/>
          <a:srcRect/>
          <a:stretch>
            <a:fillRect/>
          </a:stretch>
        </p:blipFill>
        <p:spPr bwMode="auto">
          <a:xfrm>
            <a:off x="228600" y="838200"/>
            <a:ext cx="4267200" cy="2743200"/>
          </a:xfrm>
          <a:prstGeom prst="rect">
            <a:avLst/>
          </a:prstGeom>
          <a:noFill/>
          <a:ln w="9525">
            <a:noFill/>
            <a:miter lim="800000"/>
            <a:headEnd/>
            <a:tailEnd/>
          </a:ln>
        </p:spPr>
      </p:pic>
      <p:pic>
        <p:nvPicPr>
          <p:cNvPr id="3076" name="Picture 4" descr="FedEx Beats Q4 Expectations, Driven by Massive Surge in Ecommerce"/>
          <p:cNvPicPr>
            <a:picLocks noChangeAspect="1" noChangeArrowheads="1"/>
          </p:cNvPicPr>
          <p:nvPr/>
        </p:nvPicPr>
        <p:blipFill>
          <a:blip r:embed="rId3"/>
          <a:srcRect/>
          <a:stretch>
            <a:fillRect/>
          </a:stretch>
        </p:blipFill>
        <p:spPr bwMode="auto">
          <a:xfrm>
            <a:off x="4572000" y="838200"/>
            <a:ext cx="4343400" cy="2743200"/>
          </a:xfrm>
          <a:prstGeom prst="rect">
            <a:avLst/>
          </a:prstGeom>
          <a:noFill/>
        </p:spPr>
      </p:pic>
      <p:sp>
        <p:nvSpPr>
          <p:cNvPr id="3078" name="AutoShape 6" descr="FedEx en mauvaise posture sans Amaz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0" name="Picture 8" descr="FedEx en mauvaise posture sans Amazon"/>
          <p:cNvPicPr>
            <a:picLocks noChangeAspect="1" noChangeArrowheads="1"/>
          </p:cNvPicPr>
          <p:nvPr/>
        </p:nvPicPr>
        <p:blipFill>
          <a:blip r:embed="rId4"/>
          <a:srcRect/>
          <a:stretch>
            <a:fillRect/>
          </a:stretch>
        </p:blipFill>
        <p:spPr bwMode="auto">
          <a:xfrm>
            <a:off x="228600" y="3719512"/>
            <a:ext cx="4264025" cy="3062288"/>
          </a:xfrm>
          <a:prstGeom prst="rect">
            <a:avLst/>
          </a:prstGeom>
          <a:noFill/>
        </p:spPr>
      </p:pic>
      <p:sp>
        <p:nvSpPr>
          <p:cNvPr id="3084" name="AutoShape 12" descr="The shipping industry is poised for massive upheaval. Can FedEx weather the  storm? - Los Angeles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6" name="Picture 14" descr="FedEx to no longer provide express shipping for Amazon in US | Financial  Times"/>
          <p:cNvPicPr>
            <a:picLocks noChangeAspect="1" noChangeArrowheads="1"/>
          </p:cNvPicPr>
          <p:nvPr/>
        </p:nvPicPr>
        <p:blipFill>
          <a:blip r:embed="rId5"/>
          <a:srcRect/>
          <a:stretch>
            <a:fillRect/>
          </a:stretch>
        </p:blipFill>
        <p:spPr bwMode="auto">
          <a:xfrm>
            <a:off x="4648200" y="1962150"/>
            <a:ext cx="4267200" cy="4819650"/>
          </a:xfrm>
          <a:prstGeom prst="rect">
            <a:avLst/>
          </a:prstGeom>
          <a:noFill/>
        </p:spPr>
      </p:pic>
      <p:sp>
        <p:nvSpPr>
          <p:cNvPr id="14" name="Rectangle 13"/>
          <p:cNvSpPr/>
          <p:nvPr/>
        </p:nvSpPr>
        <p:spPr>
          <a:xfrm>
            <a:off x="2667000" y="304800"/>
            <a:ext cx="4024692" cy="461665"/>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Federal</a:t>
            </a:r>
            <a:r>
              <a:rPr lang="fr-FR" sz="2400" b="1" dirty="0" smtClean="0">
                <a:solidFill>
                  <a:srgbClr val="FF0000"/>
                </a:solidFill>
                <a:latin typeface="Times New Roman" pitchFamily="18" charset="0"/>
                <a:cs typeface="Times New Roman" pitchFamily="18" charset="0"/>
              </a:rPr>
              <a:t> Express Corporation</a:t>
            </a:r>
            <a:endParaRPr lang="fr-FR" sz="2400" dirty="0">
              <a:solidFill>
                <a:srgbClr val="FF0000"/>
              </a:solidFill>
              <a:latin typeface="Times New Roman" pitchFamily="18" charset="0"/>
              <a:cs typeface="Times New Roman" pitchFamily="18" charset="0"/>
            </a:endParaRPr>
          </a:p>
        </p:txBody>
      </p:sp>
      <p:sp>
        <p:nvSpPr>
          <p:cNvPr id="15" name="Rectangle 14"/>
          <p:cNvSpPr/>
          <p:nvPr/>
        </p:nvSpPr>
        <p:spPr>
          <a:xfrm>
            <a:off x="875666" y="228600"/>
            <a:ext cx="1181734" cy="523220"/>
          </a:xfrm>
          <a:prstGeom prst="rect">
            <a:avLst/>
          </a:prstGeom>
        </p:spPr>
        <p:txBody>
          <a:bodyPr wrap="none">
            <a:spAutoFit/>
          </a:bodyPr>
          <a:lstStyle/>
          <a:p>
            <a:r>
              <a:rPr lang="fr-FR" sz="2800" b="1" dirty="0" err="1" smtClean="0">
                <a:solidFill>
                  <a:srgbClr val="FF0000"/>
                </a:solidFill>
                <a:latin typeface="Times New Roman" pitchFamily="18" charset="0"/>
                <a:cs typeface="Times New Roman" pitchFamily="18" charset="0"/>
              </a:rPr>
              <a:t>FedEx</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UPS, FedEx Ease Signature Rules to Protect Against Virus | Transport Top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4" name="Picture 4" descr="Teamsters Ratify Five-Year Contract With UPS | Transport Topics"/>
          <p:cNvPicPr>
            <a:picLocks noChangeAspect="1" noChangeArrowheads="1"/>
          </p:cNvPicPr>
          <p:nvPr/>
        </p:nvPicPr>
        <p:blipFill>
          <a:blip r:embed="rId2"/>
          <a:srcRect/>
          <a:stretch>
            <a:fillRect/>
          </a:stretch>
        </p:blipFill>
        <p:spPr bwMode="auto">
          <a:xfrm>
            <a:off x="152400" y="914400"/>
            <a:ext cx="4419600" cy="2819400"/>
          </a:xfrm>
          <a:prstGeom prst="rect">
            <a:avLst/>
          </a:prstGeom>
          <a:noFill/>
        </p:spPr>
      </p:pic>
      <p:pic>
        <p:nvPicPr>
          <p:cNvPr id="5126" name="Picture 6" descr="UPS ENGINE COLLECTION | EHR Tuning"/>
          <p:cNvPicPr>
            <a:picLocks noChangeAspect="1" noChangeArrowheads="1"/>
          </p:cNvPicPr>
          <p:nvPr/>
        </p:nvPicPr>
        <p:blipFill>
          <a:blip r:embed="rId3"/>
          <a:srcRect/>
          <a:stretch>
            <a:fillRect/>
          </a:stretch>
        </p:blipFill>
        <p:spPr bwMode="auto">
          <a:xfrm>
            <a:off x="4724400" y="838200"/>
            <a:ext cx="4219575" cy="2819400"/>
          </a:xfrm>
          <a:prstGeom prst="rect">
            <a:avLst/>
          </a:prstGeom>
          <a:noFill/>
        </p:spPr>
      </p:pic>
      <p:pic>
        <p:nvPicPr>
          <p:cNvPr id="5128" name="Picture 8" descr="UPS Drops as Heir Apparent's Sudden Exit Rattles Wall Street - Bloomberg"/>
          <p:cNvPicPr>
            <a:picLocks noChangeAspect="1" noChangeArrowheads="1"/>
          </p:cNvPicPr>
          <p:nvPr/>
        </p:nvPicPr>
        <p:blipFill>
          <a:blip r:embed="rId4"/>
          <a:srcRect/>
          <a:stretch>
            <a:fillRect/>
          </a:stretch>
        </p:blipFill>
        <p:spPr bwMode="auto">
          <a:xfrm>
            <a:off x="152400" y="3810000"/>
            <a:ext cx="4419600" cy="2895600"/>
          </a:xfrm>
          <a:prstGeom prst="rect">
            <a:avLst/>
          </a:prstGeom>
          <a:noFill/>
        </p:spPr>
      </p:pic>
      <p:pic>
        <p:nvPicPr>
          <p:cNvPr id="5130" name="Picture 10" descr="Coronavirus impact: Major shipping delays anger UPS customers - ABC7 San  Francisco"/>
          <p:cNvPicPr>
            <a:picLocks noChangeAspect="1" noChangeArrowheads="1"/>
          </p:cNvPicPr>
          <p:nvPr/>
        </p:nvPicPr>
        <p:blipFill>
          <a:blip r:embed="rId5"/>
          <a:srcRect/>
          <a:stretch>
            <a:fillRect/>
          </a:stretch>
        </p:blipFill>
        <p:spPr bwMode="auto">
          <a:xfrm>
            <a:off x="4724400" y="3810000"/>
            <a:ext cx="4229100" cy="2895600"/>
          </a:xfrm>
          <a:prstGeom prst="rect">
            <a:avLst/>
          </a:prstGeom>
          <a:noFill/>
        </p:spPr>
      </p:pic>
      <p:sp>
        <p:nvSpPr>
          <p:cNvPr id="9" name="Rectangle 8"/>
          <p:cNvSpPr/>
          <p:nvPr/>
        </p:nvSpPr>
        <p:spPr>
          <a:xfrm>
            <a:off x="2743200" y="304800"/>
            <a:ext cx="3821111"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United </a:t>
            </a:r>
            <a:r>
              <a:rPr lang="fr-FR" sz="2400" b="1" dirty="0" err="1" smtClean="0">
                <a:solidFill>
                  <a:srgbClr val="FF0000"/>
                </a:solidFill>
                <a:latin typeface="Times New Roman" pitchFamily="18" charset="0"/>
                <a:cs typeface="Times New Roman" pitchFamily="18" charset="0"/>
              </a:rPr>
              <a:t>Parcel</a:t>
            </a:r>
            <a:r>
              <a:rPr lang="fr-FR" sz="2400" b="1" dirty="0" smtClean="0">
                <a:solidFill>
                  <a:srgbClr val="FF0000"/>
                </a:solidFill>
                <a:latin typeface="Times New Roman" pitchFamily="18" charset="0"/>
                <a:cs typeface="Times New Roman" pitchFamily="18" charset="0"/>
              </a:rPr>
              <a:t> Service(UPS)</a:t>
            </a:r>
            <a:endParaRPr lang="fr-FR" sz="2400" b="1" dirty="0">
              <a:solidFill>
                <a:srgbClr val="FF0000"/>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DHL Express Ireland | Linke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1140" name="Picture 4" descr="DHL Express Ireland | LinkedIn"/>
          <p:cNvPicPr>
            <a:picLocks noChangeAspect="1" noChangeArrowheads="1"/>
          </p:cNvPicPr>
          <p:nvPr/>
        </p:nvPicPr>
        <p:blipFill>
          <a:blip r:embed="rId2" cstate="print"/>
          <a:srcRect/>
          <a:stretch>
            <a:fillRect/>
          </a:stretch>
        </p:blipFill>
        <p:spPr bwMode="auto">
          <a:xfrm>
            <a:off x="152400" y="914400"/>
            <a:ext cx="4568825" cy="2895600"/>
          </a:xfrm>
          <a:prstGeom prst="rect">
            <a:avLst/>
          </a:prstGeom>
          <a:noFill/>
        </p:spPr>
      </p:pic>
      <p:pic>
        <p:nvPicPr>
          <p:cNvPr id="91142" name="Picture 6" descr="DHL Express CEO: Pent-up demand, policy to drive 2021 trade momentum - CGTN"/>
          <p:cNvPicPr>
            <a:picLocks noChangeAspect="1" noChangeArrowheads="1"/>
          </p:cNvPicPr>
          <p:nvPr/>
        </p:nvPicPr>
        <p:blipFill>
          <a:blip r:embed="rId3" cstate="print"/>
          <a:srcRect/>
          <a:stretch>
            <a:fillRect/>
          </a:stretch>
        </p:blipFill>
        <p:spPr bwMode="auto">
          <a:xfrm>
            <a:off x="4800600" y="914400"/>
            <a:ext cx="4191000" cy="2819400"/>
          </a:xfrm>
          <a:prstGeom prst="rect">
            <a:avLst/>
          </a:prstGeom>
          <a:noFill/>
        </p:spPr>
      </p:pic>
      <p:pic>
        <p:nvPicPr>
          <p:cNvPr id="91144" name="Picture 8" descr="DHL prévoit 8 millions d'euros d'investissements dans ses infrastructures  en 2019"/>
          <p:cNvPicPr>
            <a:picLocks noChangeAspect="1" noChangeArrowheads="1"/>
          </p:cNvPicPr>
          <p:nvPr/>
        </p:nvPicPr>
        <p:blipFill>
          <a:blip r:embed="rId4"/>
          <a:srcRect/>
          <a:stretch>
            <a:fillRect/>
          </a:stretch>
        </p:blipFill>
        <p:spPr bwMode="auto">
          <a:xfrm>
            <a:off x="152400" y="3962400"/>
            <a:ext cx="4495800" cy="2819400"/>
          </a:xfrm>
          <a:prstGeom prst="rect">
            <a:avLst/>
          </a:prstGeom>
          <a:noFill/>
        </p:spPr>
      </p:pic>
      <p:pic>
        <p:nvPicPr>
          <p:cNvPr id="91146" name="Picture 10" descr="DHL launches new Strategy 2025 with focus on digitalization, e-commerce | |  Air Cargo World"/>
          <p:cNvPicPr>
            <a:picLocks noChangeAspect="1" noChangeArrowheads="1"/>
          </p:cNvPicPr>
          <p:nvPr/>
        </p:nvPicPr>
        <p:blipFill>
          <a:blip r:embed="rId5"/>
          <a:srcRect/>
          <a:stretch>
            <a:fillRect/>
          </a:stretch>
        </p:blipFill>
        <p:spPr bwMode="auto">
          <a:xfrm>
            <a:off x="4876801" y="3962400"/>
            <a:ext cx="4191000" cy="2809876"/>
          </a:xfrm>
          <a:prstGeom prst="rect">
            <a:avLst/>
          </a:prstGeom>
          <a:noFill/>
        </p:spPr>
      </p:pic>
      <p:sp>
        <p:nvSpPr>
          <p:cNvPr id="9" name="Rectangle 8"/>
          <p:cNvSpPr/>
          <p:nvPr/>
        </p:nvSpPr>
        <p:spPr>
          <a:xfrm>
            <a:off x="0" y="304800"/>
            <a:ext cx="233044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DHL Express </a:t>
            </a:r>
            <a:endParaRPr lang="fr-FR" sz="2800" b="1" dirty="0">
              <a:solidFill>
                <a:srgbClr val="FF0000"/>
              </a:solidFill>
              <a:latin typeface="Times New Roman" pitchFamily="18" charset="0"/>
              <a:cs typeface="Times New Roman" pitchFamily="18" charset="0"/>
            </a:endParaRPr>
          </a:p>
        </p:txBody>
      </p:sp>
      <p:sp>
        <p:nvSpPr>
          <p:cNvPr id="10" name="Rectangle 9"/>
          <p:cNvSpPr/>
          <p:nvPr/>
        </p:nvSpPr>
        <p:spPr>
          <a:xfrm>
            <a:off x="2438400" y="381000"/>
            <a:ext cx="6705600" cy="461665"/>
          </a:xfrm>
          <a:prstGeom prst="rect">
            <a:avLst/>
          </a:prstGeom>
        </p:spPr>
        <p:txBody>
          <a:bodyPr wrap="square">
            <a:spAutoFit/>
          </a:bodyPr>
          <a:lstStyle/>
          <a:p>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Dalsey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Hillblom</a:t>
            </a:r>
            <a:r>
              <a:rPr lang="en-US" sz="2400" b="1" dirty="0" smtClean="0">
                <a:latin typeface="Times New Roman" pitchFamily="18" charset="0"/>
                <a:cs typeface="Times New Roman" pitchFamily="18" charset="0"/>
              </a:rPr>
              <a:t> and Lynn) International GmbH</a:t>
            </a:r>
            <a:endParaRPr lang="fr-FR" sz="24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1600200" y="1371600"/>
            <a:ext cx="7162800" cy="579437"/>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لوجستيات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الطرف الرابع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4PL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Fourth</a:t>
            </a:r>
            <a:r>
              <a:rPr lang="fr-FR" sz="2400" b="1" dirty="0" smtClean="0">
                <a:solidFill>
                  <a:srgbClr val="FF0000"/>
                </a:solidFill>
                <a:latin typeface="Times New Roman" pitchFamily="18" charset="0"/>
                <a:cs typeface="Times New Roman" pitchFamily="18" charset="0"/>
              </a:rPr>
              <a:t>-Party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228600" y="2514600"/>
            <a:ext cx="8640689" cy="1384995"/>
          </a:xfrm>
          <a:prstGeom prst="rect">
            <a:avLst/>
          </a:prstGeom>
        </p:spPr>
        <p:txBody>
          <a:bodyPr wrap="square">
            <a:spAutoFit/>
          </a:bodyPr>
          <a:lstStyle/>
          <a:p>
            <a:pPr algn="just" rtl="1">
              <a:tabLst>
                <a:tab pos="7027863" algn="l"/>
              </a:tabLst>
            </a:pP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كحل لتعقيد الأعمال اللوجستية، فإن </a:t>
            </a:r>
            <a:r>
              <a:rPr lang="fr-FR" sz="2800" b="1" dirty="0" smtClean="0">
                <a:solidFill>
                  <a:srgbClr val="002060"/>
                </a:solidFill>
                <a:latin typeface="Times New Roman" pitchFamily="18" charset="0"/>
                <a:cs typeface="Times New Roman" pitchFamily="18" charset="0"/>
              </a:rPr>
              <a:t>4PL</a:t>
            </a:r>
            <a:r>
              <a:rPr lang="ar-DZ" sz="2800" b="1" dirty="0" smtClean="0">
                <a:solidFill>
                  <a:srgbClr val="FF000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ينسق بين مختلف الأطراف على طول سلسلة الإمداد</a:t>
            </a:r>
            <a:r>
              <a:rPr lang="ar-DZ" sz="2800" b="1" dirty="0" smtClean="0">
                <a:solidFill>
                  <a:srgbClr val="002060"/>
                </a:solidFill>
                <a:latin typeface="Times New Roman" pitchFamily="18" charset="0"/>
                <a:cs typeface="Times New Roman" pitchFamily="18" charset="0"/>
              </a:rPr>
              <a:t>(</a:t>
            </a:r>
            <a:r>
              <a:rPr lang="ar-DZ" sz="2800" b="1" dirty="0" err="1" smtClean="0">
                <a:solidFill>
                  <a:srgbClr val="002060"/>
                </a:solidFill>
                <a:latin typeface="Times New Roman" pitchFamily="18" charset="0"/>
                <a:cs typeface="Times New Roman" pitchFamily="18" charset="0"/>
              </a:rPr>
              <a:t>مكامل</a:t>
            </a:r>
            <a:r>
              <a:rPr lang="ar-DZ" sz="2800" b="1" dirty="0" smtClean="0">
                <a:solidFill>
                  <a:srgbClr val="FF0000"/>
                </a:solidFill>
                <a:latin typeface="Times New Roman" pitchFamily="18" charset="0"/>
                <a:cs typeface="Times New Roman" pitchFamily="18" charset="0"/>
              </a:rPr>
              <a:t> </a:t>
            </a:r>
            <a:r>
              <a:rPr lang="fr-FR" sz="2800" b="1" dirty="0" smtClean="0">
                <a:solidFill>
                  <a:srgbClr val="002060"/>
                </a:solidFill>
                <a:latin typeface="Times New Roman" pitchFamily="18" charset="0"/>
                <a:cs typeface="Times New Roman" pitchFamily="18" charset="0"/>
              </a:rPr>
              <a:t>intégrateur</a:t>
            </a:r>
            <a:r>
              <a:rPr lang="ar-DZ" sz="2800" b="1" dirty="0" smtClean="0">
                <a:solidFill>
                  <a:srgbClr val="002060"/>
                </a:solidFill>
                <a:latin typeface="Times New Roman" pitchFamily="18" charset="0"/>
                <a:cs typeface="Times New Roman" pitchFamily="18" charset="0"/>
              </a:rPr>
              <a:t>)</a:t>
            </a:r>
            <a:r>
              <a:rPr lang="ar-DZ" sz="2800" b="1" dirty="0" smtClean="0">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يساعده في ذلك تطور </a:t>
            </a:r>
            <a:r>
              <a:rPr lang="fr-FR" sz="2800" b="1" dirty="0" smtClean="0">
                <a:solidFill>
                  <a:srgbClr val="002060"/>
                </a:solidFill>
                <a:latin typeface="Times New Roman" pitchFamily="18" charset="0"/>
                <a:cs typeface="Times New Roman" pitchFamily="18" charset="0"/>
              </a:rPr>
              <a:t>TIC.</a:t>
            </a:r>
            <a:endParaRPr lang="fr-FR" sz="2800" dirty="0">
              <a:solidFill>
                <a:srgbClr val="00206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600200" y="1143000"/>
            <a:ext cx="7239000" cy="609600"/>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لوجستيات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الطرف الخامس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5PL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fifth</a:t>
            </a:r>
            <a:r>
              <a:rPr lang="fr-FR" sz="2400" b="1" dirty="0" smtClean="0">
                <a:solidFill>
                  <a:srgbClr val="FF0000"/>
                </a:solidFill>
                <a:latin typeface="Times New Roman" pitchFamily="18" charset="0"/>
                <a:cs typeface="Times New Roman" pitchFamily="18" charset="0"/>
              </a:rPr>
              <a:t>-Party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4" name="Rectangle 13"/>
          <p:cNvSpPr/>
          <p:nvPr/>
        </p:nvSpPr>
        <p:spPr>
          <a:xfrm>
            <a:off x="304800" y="2133600"/>
            <a:ext cx="8534400" cy="1384995"/>
          </a:xfrm>
          <a:prstGeom prst="rect">
            <a:avLst/>
          </a:prstGeom>
        </p:spPr>
        <p:txBody>
          <a:bodyPr wrap="square">
            <a:spAutoFit/>
          </a:bodyPr>
          <a:lstStyle/>
          <a:p>
            <a:pPr algn="just" rtl="1"/>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يصمم وينجز للزبون حلول لوجستية متعلقة بنظم المعلومات</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(استشارات، تدقيق، مساعدة تقنية، تطوير..)، ينمي الكفاءات بين الفاعلين في الإمداد.</a:t>
            </a:r>
            <a:endParaRPr lang="fr-FR"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p:cNvGrpSpPr/>
          <p:nvPr/>
        </p:nvGrpSpPr>
        <p:grpSpPr>
          <a:xfrm>
            <a:off x="243724" y="533382"/>
            <a:ext cx="8845683" cy="6150611"/>
            <a:chOff x="243724" y="533382"/>
            <a:chExt cx="8845683" cy="6150611"/>
          </a:xfrm>
        </p:grpSpPr>
        <p:grpSp>
          <p:nvGrpSpPr>
            <p:cNvPr id="48130" name="Group 2"/>
            <p:cNvGrpSpPr>
              <a:grpSpLocks/>
            </p:cNvGrpSpPr>
            <p:nvPr/>
          </p:nvGrpSpPr>
          <p:grpSpPr bwMode="auto">
            <a:xfrm>
              <a:off x="369149" y="533382"/>
              <a:ext cx="8720258" cy="6150611"/>
              <a:chOff x="880" y="5826"/>
              <a:chExt cx="10640" cy="7989"/>
            </a:xfrm>
          </p:grpSpPr>
          <p:grpSp>
            <p:nvGrpSpPr>
              <p:cNvPr id="48131" name="Group 3"/>
              <p:cNvGrpSpPr>
                <a:grpSpLocks/>
              </p:cNvGrpSpPr>
              <p:nvPr/>
            </p:nvGrpSpPr>
            <p:grpSpPr bwMode="auto">
              <a:xfrm>
                <a:off x="1107" y="12045"/>
                <a:ext cx="8867" cy="1770"/>
                <a:chOff x="1107" y="9510"/>
                <a:chExt cx="8867" cy="1770"/>
              </a:xfrm>
            </p:grpSpPr>
            <p:sp>
              <p:nvSpPr>
                <p:cNvPr id="48132" name="Text Box 4"/>
                <p:cNvSpPr txBox="1">
                  <a:spLocks noChangeArrowheads="1"/>
                </p:cNvSpPr>
                <p:nvPr/>
              </p:nvSpPr>
              <p:spPr bwMode="auto">
                <a:xfrm>
                  <a:off x="1107" y="9724"/>
                  <a:ext cx="2670" cy="12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الاستعانة بمصادر داخلية</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Insourcing</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1970- 1980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Oval 5"/>
                <p:cNvSpPr>
                  <a:spLocks noChangeArrowheads="1"/>
                </p:cNvSpPr>
                <p:nvPr/>
              </p:nvSpPr>
              <p:spPr bwMode="auto">
                <a:xfrm>
                  <a:off x="4799" y="9510"/>
                  <a:ext cx="5175" cy="1770"/>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34" name="Oval 6"/>
                <p:cNvSpPr>
                  <a:spLocks noChangeArrowheads="1"/>
                </p:cNvSpPr>
                <p:nvPr/>
              </p:nvSpPr>
              <p:spPr bwMode="auto">
                <a:xfrm>
                  <a:off x="7274" y="9863"/>
                  <a:ext cx="2385" cy="109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عمليات إمداد داخلية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5" name="Oval 7"/>
                <p:cNvSpPr>
                  <a:spLocks noChangeArrowheads="1"/>
                </p:cNvSpPr>
                <p:nvPr/>
              </p:nvSpPr>
              <p:spPr bwMode="auto">
                <a:xfrm>
                  <a:off x="5114" y="9780"/>
                  <a:ext cx="1770" cy="117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36" name="Text Box 8"/>
                <p:cNvSpPr txBox="1">
                  <a:spLocks noChangeArrowheads="1"/>
                </p:cNvSpPr>
                <p:nvPr/>
              </p:nvSpPr>
              <p:spPr bwMode="auto">
                <a:xfrm>
                  <a:off x="5417" y="10084"/>
                  <a:ext cx="1230" cy="631"/>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137" name="Group 9"/>
              <p:cNvGrpSpPr>
                <a:grpSpLocks/>
              </p:cNvGrpSpPr>
              <p:nvPr/>
            </p:nvGrpSpPr>
            <p:grpSpPr bwMode="auto">
              <a:xfrm>
                <a:off x="1300" y="10406"/>
                <a:ext cx="9822" cy="1365"/>
                <a:chOff x="1300" y="10406"/>
                <a:chExt cx="9822" cy="1365"/>
              </a:xfrm>
            </p:grpSpPr>
            <p:sp>
              <p:nvSpPr>
                <p:cNvPr id="48138" name="Text Box 10"/>
                <p:cNvSpPr txBox="1">
                  <a:spLocks noChangeArrowheads="1"/>
                </p:cNvSpPr>
                <p:nvPr/>
              </p:nvSpPr>
              <p:spPr bwMode="auto">
                <a:xfrm>
                  <a:off x="1300" y="10406"/>
                  <a:ext cx="3035" cy="12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الاستعانة بمصادر خارجية</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Insourcing</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1980- 1990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9" name="Oval 11"/>
                <p:cNvSpPr>
                  <a:spLocks noChangeArrowheads="1"/>
                </p:cNvSpPr>
                <p:nvPr/>
              </p:nvSpPr>
              <p:spPr bwMode="auto">
                <a:xfrm>
                  <a:off x="7860" y="10676"/>
                  <a:ext cx="3262" cy="109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لوجستيات</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الطرف الثالث </a:t>
                  </a:r>
                  <a:r>
                    <a:rPr lang="fr-FR" sz="2000" b="1" dirty="0" smtClean="0">
                      <a:latin typeface="Times New Roman" pitchFamily="18" charset="0"/>
                      <a:ea typeface="Arial" pitchFamily="34" charset="0"/>
                      <a:cs typeface="Times New Roman" pitchFamily="18" charset="0"/>
                    </a:rPr>
                    <a:t> 3PL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0" name="Oval 12"/>
                <p:cNvSpPr>
                  <a:spLocks noChangeArrowheads="1"/>
                </p:cNvSpPr>
                <p:nvPr/>
              </p:nvSpPr>
              <p:spPr bwMode="auto">
                <a:xfrm>
                  <a:off x="5250" y="10668"/>
                  <a:ext cx="1770" cy="99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1" name="Text Box 13"/>
                <p:cNvSpPr txBox="1">
                  <a:spLocks noChangeArrowheads="1"/>
                </p:cNvSpPr>
                <p:nvPr/>
              </p:nvSpPr>
              <p:spPr bwMode="auto">
                <a:xfrm>
                  <a:off x="5520" y="10893"/>
                  <a:ext cx="1200" cy="575"/>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142" name="AutoShape 14"/>
                <p:cNvCxnSpPr>
                  <a:cxnSpLocks noChangeShapeType="1"/>
                </p:cNvCxnSpPr>
                <p:nvPr/>
              </p:nvCxnSpPr>
              <p:spPr bwMode="auto">
                <a:xfrm>
                  <a:off x="7170" y="11171"/>
                  <a:ext cx="570" cy="0"/>
                </a:xfrm>
                <a:prstGeom prst="straightConnector1">
                  <a:avLst/>
                </a:prstGeom>
                <a:noFill/>
                <a:ln w="34925">
                  <a:solidFill>
                    <a:srgbClr val="000000"/>
                  </a:solidFill>
                  <a:round/>
                  <a:headEnd type="triangle" w="med" len="med"/>
                  <a:tailEnd type="triangle" w="med" len="med"/>
                </a:ln>
              </p:spPr>
            </p:cxnSp>
          </p:grpSp>
          <p:grpSp>
            <p:nvGrpSpPr>
              <p:cNvPr id="48143" name="Group 15"/>
              <p:cNvGrpSpPr>
                <a:grpSpLocks/>
              </p:cNvGrpSpPr>
              <p:nvPr/>
            </p:nvGrpSpPr>
            <p:grpSpPr bwMode="auto">
              <a:xfrm>
                <a:off x="1412" y="5826"/>
                <a:ext cx="10108" cy="4599"/>
                <a:chOff x="1412" y="5826"/>
                <a:chExt cx="10108" cy="4599"/>
              </a:xfrm>
            </p:grpSpPr>
            <p:sp>
              <p:nvSpPr>
                <p:cNvPr id="48144" name="Text Box 16"/>
                <p:cNvSpPr txBox="1">
                  <a:spLocks noChangeArrowheads="1"/>
                </p:cNvSpPr>
                <p:nvPr/>
              </p:nvSpPr>
              <p:spPr bwMode="auto">
                <a:xfrm>
                  <a:off x="1412" y="8201"/>
                  <a:ext cx="3719" cy="1295"/>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تحالف أداء الأعمال</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Business Performance Alliance</a:t>
                  </a:r>
                  <a:r>
                    <a:rPr kumimoji="0" lang="fr-FR" sz="2000" b="1" i="0" u="none" strike="noStrike" cap="none" normalizeH="0" dirty="0" smtClean="0">
                      <a:ln>
                        <a:noFill/>
                      </a:ln>
                      <a:solidFill>
                        <a:schemeClr val="tx1"/>
                      </a:solidFill>
                      <a:effectLst/>
                      <a:latin typeface="Times New Roman" pitchFamily="18" charset="0"/>
                      <a:ea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1990- 2000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5" name="Oval 17"/>
                <p:cNvSpPr>
                  <a:spLocks noChangeArrowheads="1"/>
                </p:cNvSpPr>
                <p:nvPr/>
              </p:nvSpPr>
              <p:spPr bwMode="auto">
                <a:xfrm>
                  <a:off x="4440" y="6915"/>
                  <a:ext cx="1770" cy="906"/>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6" name="Text Box 18"/>
                <p:cNvSpPr txBox="1">
                  <a:spLocks noChangeArrowheads="1"/>
                </p:cNvSpPr>
                <p:nvPr/>
              </p:nvSpPr>
              <p:spPr bwMode="auto">
                <a:xfrm>
                  <a:off x="4710" y="7113"/>
                  <a:ext cx="1200" cy="45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7" name="Oval 19"/>
                <p:cNvSpPr>
                  <a:spLocks noChangeArrowheads="1"/>
                </p:cNvSpPr>
                <p:nvPr/>
              </p:nvSpPr>
              <p:spPr bwMode="auto">
                <a:xfrm>
                  <a:off x="8797" y="6870"/>
                  <a:ext cx="2723" cy="94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8" name="Text Box 20"/>
                <p:cNvSpPr txBox="1">
                  <a:spLocks noChangeArrowheads="1"/>
                </p:cNvSpPr>
                <p:nvPr/>
              </p:nvSpPr>
              <p:spPr bwMode="auto">
                <a:xfrm>
                  <a:off x="9169" y="7095"/>
                  <a:ext cx="1931" cy="555"/>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DZ" sz="2000" b="1" dirty="0" smtClean="0">
                      <a:latin typeface="Arial" pitchFamily="34" charset="0"/>
                      <a:ea typeface="Arial" pitchFamily="34" charset="0"/>
                      <a:cs typeface="Arial" pitchFamily="34" charset="0"/>
                    </a:rPr>
                    <a:t>مقدمو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استشارات</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9" name="Oval 21"/>
                <p:cNvSpPr>
                  <a:spLocks noChangeArrowheads="1"/>
                </p:cNvSpPr>
                <p:nvPr/>
              </p:nvSpPr>
              <p:spPr bwMode="auto">
                <a:xfrm>
                  <a:off x="8509" y="9480"/>
                  <a:ext cx="2520" cy="945"/>
                </a:xfrm>
                <a:prstGeom prst="ellipse">
                  <a:avLst/>
                </a:prstGeom>
                <a:solidFill>
                  <a:srgbClr val="FFC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0" name="Text Box 22"/>
                <p:cNvSpPr txBox="1">
                  <a:spLocks noChangeArrowheads="1"/>
                </p:cNvSpPr>
                <p:nvPr/>
              </p:nvSpPr>
              <p:spPr bwMode="auto">
                <a:xfrm>
                  <a:off x="8950" y="9720"/>
                  <a:ext cx="1800" cy="540"/>
                </a:xfrm>
                <a:prstGeom prst="rect">
                  <a:avLst/>
                </a:prstGeom>
                <a:solidFill>
                  <a:srgbClr val="FFC000"/>
                </a:solidFill>
                <a:ln w="254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a:t>
                  </a: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3PL</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151" name="Oval 23"/>
                <p:cNvSpPr>
                  <a:spLocks noChangeArrowheads="1"/>
                </p:cNvSpPr>
                <p:nvPr/>
              </p:nvSpPr>
              <p:spPr bwMode="auto">
                <a:xfrm>
                  <a:off x="8425" y="8003"/>
                  <a:ext cx="3074" cy="1290"/>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2" name="Text Box 24"/>
                <p:cNvSpPr txBox="1">
                  <a:spLocks noChangeArrowheads="1"/>
                </p:cNvSpPr>
                <p:nvPr/>
              </p:nvSpPr>
              <p:spPr bwMode="auto">
                <a:xfrm>
                  <a:off x="8890" y="8213"/>
                  <a:ext cx="2189" cy="87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خدمات</a:t>
                  </a:r>
                  <a:endParaRPr kumimoji="0" lang="en-US"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تكنولوجيا معلومات</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53" name="Text Box 25"/>
                <p:cNvSpPr txBox="1">
                  <a:spLocks noChangeArrowheads="1"/>
                </p:cNvSpPr>
                <p:nvPr/>
              </p:nvSpPr>
              <p:spPr bwMode="auto">
                <a:xfrm>
                  <a:off x="7217" y="5826"/>
                  <a:ext cx="3090" cy="9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تكامل وظيفي أكبر</a:t>
                  </a:r>
                  <a:endPar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استقلالية تشغيلية أوسع</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54" name="Oval 26"/>
                <p:cNvSpPr>
                  <a:spLocks noChangeArrowheads="1"/>
                </p:cNvSpPr>
                <p:nvPr/>
              </p:nvSpPr>
              <p:spPr bwMode="auto">
                <a:xfrm>
                  <a:off x="5745" y="8289"/>
                  <a:ext cx="1770" cy="906"/>
                </a:xfrm>
                <a:prstGeom prst="ellipse">
                  <a:avLst/>
                </a:prstGeom>
                <a:solidFill>
                  <a:srgbClr val="FFC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5" name="Text Box 27"/>
                <p:cNvSpPr txBox="1">
                  <a:spLocks noChangeArrowheads="1"/>
                </p:cNvSpPr>
                <p:nvPr/>
              </p:nvSpPr>
              <p:spPr bwMode="auto">
                <a:xfrm>
                  <a:off x="6015" y="8514"/>
                  <a:ext cx="1200" cy="450"/>
                </a:xfrm>
                <a:prstGeom prst="rect">
                  <a:avLst/>
                </a:prstGeom>
                <a:solidFill>
                  <a:srgbClr val="FFC000"/>
                </a:solidFill>
                <a:ln w="254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4PL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156" name="AutoShape 28"/>
                <p:cNvCxnSpPr>
                  <a:cxnSpLocks noChangeShapeType="1"/>
                </p:cNvCxnSpPr>
                <p:nvPr/>
              </p:nvCxnSpPr>
              <p:spPr bwMode="auto">
                <a:xfrm rot="10800000">
                  <a:off x="5636" y="7905"/>
                  <a:ext cx="379" cy="384"/>
                </a:xfrm>
                <a:prstGeom prst="straightConnector1">
                  <a:avLst/>
                </a:prstGeom>
                <a:noFill/>
                <a:ln w="34925">
                  <a:solidFill>
                    <a:srgbClr val="000000"/>
                  </a:solidFill>
                  <a:round/>
                  <a:headEnd type="triangle" w="med" len="med"/>
                  <a:tailEnd type="triangle" w="med" len="med"/>
                </a:ln>
              </p:spPr>
            </p:cxnSp>
            <p:cxnSp>
              <p:nvCxnSpPr>
                <p:cNvPr id="48157" name="AutoShape 29"/>
                <p:cNvCxnSpPr>
                  <a:cxnSpLocks noChangeShapeType="1"/>
                </p:cNvCxnSpPr>
                <p:nvPr/>
              </p:nvCxnSpPr>
              <p:spPr bwMode="auto">
                <a:xfrm flipV="1">
                  <a:off x="7305" y="7509"/>
                  <a:ext cx="1399" cy="846"/>
                </a:xfrm>
                <a:prstGeom prst="straightConnector1">
                  <a:avLst/>
                </a:prstGeom>
                <a:noFill/>
                <a:ln w="34925">
                  <a:solidFill>
                    <a:srgbClr val="000000"/>
                  </a:solidFill>
                  <a:round/>
                  <a:headEnd type="triangle" w="med" len="med"/>
                  <a:tailEnd type="triangle" w="med" len="med"/>
                </a:ln>
              </p:spPr>
            </p:cxnSp>
            <p:cxnSp>
              <p:nvCxnSpPr>
                <p:cNvPr id="48158" name="AutoShape 30"/>
                <p:cNvCxnSpPr>
                  <a:cxnSpLocks noChangeShapeType="1"/>
                </p:cNvCxnSpPr>
                <p:nvPr/>
              </p:nvCxnSpPr>
              <p:spPr bwMode="auto">
                <a:xfrm>
                  <a:off x="7590" y="8795"/>
                  <a:ext cx="742" cy="2"/>
                </a:xfrm>
                <a:prstGeom prst="straightConnector1">
                  <a:avLst/>
                </a:prstGeom>
                <a:noFill/>
                <a:ln w="34925">
                  <a:solidFill>
                    <a:srgbClr val="000000"/>
                  </a:solidFill>
                  <a:round/>
                  <a:headEnd type="triangle" w="med" len="med"/>
                  <a:tailEnd type="triangle" w="med" len="med"/>
                </a:ln>
              </p:spPr>
            </p:cxnSp>
            <p:cxnSp>
              <p:nvCxnSpPr>
                <p:cNvPr id="48159" name="AutoShape 31"/>
                <p:cNvCxnSpPr>
                  <a:cxnSpLocks noChangeShapeType="1"/>
                </p:cNvCxnSpPr>
                <p:nvPr/>
              </p:nvCxnSpPr>
              <p:spPr bwMode="auto">
                <a:xfrm>
                  <a:off x="7305" y="9195"/>
                  <a:ext cx="729" cy="600"/>
                </a:xfrm>
                <a:prstGeom prst="straightConnector1">
                  <a:avLst/>
                </a:prstGeom>
                <a:noFill/>
                <a:ln w="34925">
                  <a:solidFill>
                    <a:srgbClr val="000000"/>
                  </a:solidFill>
                  <a:round/>
                  <a:headEnd type="triangle" w="med" len="med"/>
                  <a:tailEnd type="triangle" w="med" len="med"/>
                </a:ln>
              </p:spPr>
            </p:cxnSp>
            <p:cxnSp>
              <p:nvCxnSpPr>
                <p:cNvPr id="48160" name="AutoShape 32"/>
                <p:cNvCxnSpPr>
                  <a:cxnSpLocks noChangeShapeType="1"/>
                </p:cNvCxnSpPr>
                <p:nvPr/>
              </p:nvCxnSpPr>
              <p:spPr bwMode="auto">
                <a:xfrm flipH="1">
                  <a:off x="6720" y="6750"/>
                  <a:ext cx="1914" cy="1539"/>
                </a:xfrm>
                <a:prstGeom prst="straightConnector1">
                  <a:avLst/>
                </a:prstGeom>
                <a:noFill/>
                <a:ln w="34925">
                  <a:solidFill>
                    <a:srgbClr val="000000"/>
                  </a:solidFill>
                  <a:round/>
                  <a:headEnd/>
                  <a:tailEnd/>
                </a:ln>
              </p:spPr>
            </p:cxnSp>
          </p:grpSp>
          <p:sp>
            <p:nvSpPr>
              <p:cNvPr id="48162" name="AutoShape 34"/>
              <p:cNvSpPr>
                <a:spLocks noChangeArrowheads="1"/>
              </p:cNvSpPr>
              <p:nvPr/>
            </p:nvSpPr>
            <p:spPr bwMode="auto">
              <a:xfrm rot="11103981">
                <a:off x="880" y="8915"/>
                <a:ext cx="434" cy="1910"/>
              </a:xfrm>
              <a:prstGeom prst="curvedLeftArrow">
                <a:avLst>
                  <a:gd name="adj1" fmla="val 62903"/>
                  <a:gd name="adj2" fmla="val 125806"/>
                  <a:gd name="adj3" fmla="val 33333"/>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000"/>
              </a:p>
            </p:txBody>
          </p:sp>
        </p:grpSp>
        <p:sp>
          <p:nvSpPr>
            <p:cNvPr id="37" name="AutoShape 34"/>
            <p:cNvSpPr>
              <a:spLocks noChangeArrowheads="1"/>
            </p:cNvSpPr>
            <p:nvPr/>
          </p:nvSpPr>
          <p:spPr bwMode="auto">
            <a:xfrm rot="11588998">
              <a:off x="243724" y="4516984"/>
              <a:ext cx="355695" cy="1470272"/>
            </a:xfrm>
            <a:prstGeom prst="curvedLeftArrow">
              <a:avLst>
                <a:gd name="adj1" fmla="val 62903"/>
                <a:gd name="adj2" fmla="val 125806"/>
                <a:gd name="adj3" fmla="val 33333"/>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000"/>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82763"/>
            <a:ext cx="8686800" cy="1493837"/>
          </a:xfrm>
        </p:spPr>
        <p:txBody>
          <a:bodyPr>
            <a:normAutofit/>
          </a:bodyPr>
          <a:lstStyle/>
          <a:p>
            <a:pPr marL="1588"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تتعامل مع المناولة والتخزين وحركة المواد التي </a:t>
            </a:r>
            <a:r>
              <a:rPr lang="ar-SA" sz="2800" b="1" dirty="0" smtClean="0">
                <a:solidFill>
                  <a:srgbClr val="FF0000"/>
                </a:solidFill>
                <a:latin typeface="Times New Roman" pitchFamily="18" charset="0"/>
                <a:cs typeface="Times New Roman" pitchFamily="18" charset="0"/>
              </a:rPr>
              <a:t>تتدفق عكسيا </a:t>
            </a:r>
            <a:r>
              <a:rPr lang="ar-SA" sz="2800" b="1" dirty="0" smtClean="0">
                <a:solidFill>
                  <a:schemeClr val="tx1"/>
                </a:solidFill>
                <a:latin typeface="Times New Roman" pitchFamily="18" charset="0"/>
                <a:cs typeface="Times New Roman" pitchFamily="18" charset="0"/>
              </a:rPr>
              <a:t>من المستهلك إلى المنتج</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وتتضمن عودة الوحدات المعيبة</a:t>
            </a:r>
            <a:r>
              <a:rPr lang="ar-DZ" sz="2800" b="1" dirty="0" smtClean="0">
                <a:solidFill>
                  <a:schemeClr val="tx1"/>
                </a:solidFill>
                <a:latin typeface="Times New Roman" pitchFamily="18" charset="0"/>
                <a:cs typeface="Times New Roman" pitchFamily="18" charset="0"/>
              </a:rPr>
              <a:t>، غير المباعة، </a:t>
            </a:r>
            <a:r>
              <a:rPr lang="ar-SA" sz="2800" b="1" dirty="0" smtClean="0">
                <a:solidFill>
                  <a:schemeClr val="tx1"/>
                </a:solidFill>
                <a:latin typeface="Times New Roman" pitchFamily="18" charset="0"/>
                <a:cs typeface="Times New Roman" pitchFamily="18" charset="0"/>
              </a:rPr>
              <a:t>الصناديق والحاويات ومواد التعبئة</a:t>
            </a:r>
            <a:r>
              <a:rPr lang="ar-DZ" sz="2800" b="1" dirty="0" smtClean="0">
                <a:solidFill>
                  <a:schemeClr val="tx1"/>
                </a:solidFill>
                <a:latin typeface="Times New Roman" pitchFamily="18" charset="0"/>
                <a:cs typeface="Times New Roman" pitchFamily="18" charset="0"/>
              </a:rPr>
              <a:t>.</a:t>
            </a:r>
          </a:p>
          <a:p>
            <a:pPr algn="just" rtl="1">
              <a:buNone/>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5334000" y="1066800"/>
            <a:ext cx="3530134" cy="584775"/>
          </a:xfrm>
          <a:prstGeom prst="rect">
            <a:avLst/>
          </a:prstGeom>
        </p:spPr>
        <p:txBody>
          <a:bodyPr wrap="none">
            <a:spAutoFit/>
          </a:bodyPr>
          <a:lstStyle/>
          <a:p>
            <a:pPr marL="1588" lvl="0" indent="-1588" algn="just" rtl="1">
              <a:buNone/>
            </a:pPr>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اللوجستيات العكسية: </a:t>
            </a:r>
            <a:endParaRPr lang="ar-DZ" sz="3200" b="1" dirty="0" smtClean="0">
              <a:solidFill>
                <a:srgbClr val="FF0000"/>
              </a:solidFill>
              <a:latin typeface="Times New Roman" pitchFamily="18" charset="0"/>
              <a:cs typeface="Times New Roman" pitchFamily="18" charset="0"/>
            </a:endParaRPr>
          </a:p>
        </p:txBody>
      </p:sp>
      <p:sp>
        <p:nvSpPr>
          <p:cNvPr id="5" name="Rectangle 4"/>
          <p:cNvSpPr/>
          <p:nvPr/>
        </p:nvSpPr>
        <p:spPr>
          <a:xfrm>
            <a:off x="304800" y="3339405"/>
            <a:ext cx="8534400" cy="1384995"/>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ويشار أيضاً </a:t>
            </a:r>
            <a:r>
              <a:rPr lang="ar-DZ" sz="2800" b="1" dirty="0" smtClean="0">
                <a:latin typeface="Times New Roman" pitchFamily="18" charset="0"/>
                <a:cs typeface="Times New Roman" pitchFamily="18" charset="0"/>
              </a:rPr>
              <a:t>لها</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ب</a:t>
            </a:r>
            <a:r>
              <a:rPr lang="ar-SA" sz="2800" b="1" dirty="0" err="1" smtClean="0">
                <a:solidFill>
                  <a:srgbClr val="FF0000"/>
                </a:solidFill>
                <a:latin typeface="Times New Roman" pitchFamily="18" charset="0"/>
                <a:cs typeface="Times New Roman" pitchFamily="18" charset="0"/>
              </a:rPr>
              <a:t>لوجستيات</a:t>
            </a:r>
            <a:r>
              <a:rPr lang="ar-DZ" sz="2800" b="1" dirty="0" smtClean="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المسئولية البيئية</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لكونها تساعد على إعادة تصنيع المواد غير المطلوبة (الزجاجات والعبوات...الخ)</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بما يسهم في خفض التكاليف</a:t>
            </a:r>
            <a:endParaRPr lang="fr-FR" sz="2800" b="1" dirty="0">
              <a:latin typeface="Times New Roman" pitchFamily="18" charset="0"/>
              <a:cs typeface="Times New Roman" pitchFamily="18" charset="0"/>
            </a:endParaRPr>
          </a:p>
        </p:txBody>
      </p:sp>
      <p:sp>
        <p:nvSpPr>
          <p:cNvPr id="6" name="Rectangle 5"/>
          <p:cNvSpPr/>
          <p:nvPr/>
        </p:nvSpPr>
        <p:spPr>
          <a:xfrm>
            <a:off x="152400" y="4876800"/>
            <a:ext cx="87630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إ</a:t>
            </a:r>
            <a:r>
              <a:rPr lang="ar-SA" sz="2800" b="1" dirty="0" smtClean="0">
                <a:latin typeface="Times New Roman" pitchFamily="18" charset="0"/>
                <a:cs typeface="Times New Roman" pitchFamily="18" charset="0"/>
              </a:rPr>
              <a:t>ن تكلفة اللوجستيات العكسية قد تؤثر في قرارات اختيار طريقة التعبئة والتغليف </a:t>
            </a:r>
            <a:r>
              <a:rPr lang="ar-DZ" sz="2800" b="1" dirty="0" smtClean="0">
                <a:latin typeface="Times New Roman" pitchFamily="18" charset="0"/>
                <a:cs typeface="Times New Roman" pitchFamily="18" charset="0"/>
              </a:rPr>
              <a:t>ومواقع التصنيع </a:t>
            </a:r>
            <a:r>
              <a:rPr lang="ar-DZ" sz="2800" b="1" dirty="0" err="1"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التخزين</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مثل </a:t>
            </a:r>
            <a:r>
              <a:rPr lang="ar-SA" sz="2800" b="1" dirty="0" err="1" smtClean="0">
                <a:latin typeface="Times New Roman" pitchFamily="18" charset="0"/>
                <a:cs typeface="Times New Roman" pitchFamily="18" charset="0"/>
              </a:rPr>
              <a:t>مو</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قع </a:t>
            </a:r>
            <a:r>
              <a:rPr lang="ar-DZ" sz="2800" b="1" dirty="0" smtClean="0">
                <a:latin typeface="Times New Roman" pitchFamily="18" charset="0"/>
                <a:cs typeface="Times New Roman" pitchFamily="18" charset="0"/>
              </a:rPr>
              <a:t>إصلاح قريبة، مراكز إعادة التدوير، </a:t>
            </a:r>
            <a:r>
              <a:rPr lang="ar-SA" sz="2800" b="1" dirty="0" smtClean="0">
                <a:latin typeface="Times New Roman" pitchFamily="18" charset="0"/>
                <a:cs typeface="Times New Roman" pitchFamily="18" charset="0"/>
              </a:rPr>
              <a:t>تفادي تغليف المنتجات</a:t>
            </a:r>
            <a:r>
              <a:rPr lang="ar-DZ" sz="2800" b="1" dirty="0" smtClean="0">
                <a:latin typeface="Times New Roman" pitchFamily="18" charset="0"/>
                <a:cs typeface="Times New Roman" pitchFamily="18" charset="0"/>
              </a:rPr>
              <a:t>، التعبئة قرب الأسواق، تنزيل الأسعار بنهاية المعارض، التبرع أو البيع كخردة...</a:t>
            </a:r>
            <a:endParaRPr lang="fr-FR" sz="28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685800"/>
            <a:ext cx="8686800" cy="609600"/>
          </a:xfrm>
        </p:spPr>
        <p:txBody>
          <a:bodyPr>
            <a:normAutofit fontScale="90000"/>
          </a:bodyPr>
          <a:lstStyle/>
          <a:p>
            <a:pPr algn="r" rtl="1"/>
            <a:r>
              <a:rPr lang="ar-DZ" b="1" dirty="0" smtClean="0">
                <a:solidFill>
                  <a:srgbClr val="FF0000"/>
                </a:solidFill>
                <a:latin typeface="Times New Roman" pitchFamily="18" charset="0"/>
                <a:cs typeface="Times New Roman" pitchFamily="18" charset="0"/>
              </a:rPr>
              <a:t>2. أصل كلمة الإمداد(</a:t>
            </a:r>
            <a:r>
              <a:rPr lang="ar-DZ" b="1" dirty="0" err="1" smtClean="0">
                <a:solidFill>
                  <a:srgbClr val="FF0000"/>
                </a:solidFill>
                <a:latin typeface="Times New Roman" pitchFamily="18" charset="0"/>
                <a:cs typeface="Times New Roman" pitchFamily="18" charset="0"/>
              </a:rPr>
              <a:t>لوجستيك</a:t>
            </a:r>
            <a:r>
              <a:rPr lang="ar-DZ" b="1" dirty="0" smtClean="0">
                <a:solidFill>
                  <a:srgbClr val="FF0000"/>
                </a:solidFill>
                <a:latin typeface="Times New Roman" pitchFamily="18" charset="0"/>
                <a:cs typeface="Times New Roman" pitchFamily="18" charset="0"/>
              </a:rPr>
              <a:t>):</a:t>
            </a:r>
            <a:endParaRPr lang="fr-FR" dirty="0">
              <a:solidFill>
                <a:srgbClr val="FF0000"/>
              </a:solidFill>
            </a:endParaRPr>
          </a:p>
        </p:txBody>
      </p:sp>
      <p:sp>
        <p:nvSpPr>
          <p:cNvPr id="3" name="Espace réservé du contenu 2"/>
          <p:cNvSpPr>
            <a:spLocks noGrp="1"/>
          </p:cNvSpPr>
          <p:nvPr>
            <p:ph idx="1"/>
          </p:nvPr>
        </p:nvSpPr>
        <p:spPr>
          <a:xfrm>
            <a:off x="228600" y="1295400"/>
            <a:ext cx="8686800" cy="5410200"/>
          </a:xfrm>
          <a:ln>
            <a:noFill/>
          </a:ln>
        </p:spPr>
        <p:txBody>
          <a:bodyPr>
            <a:normAutofit/>
          </a:bodyPr>
          <a:lstStyle/>
          <a:p>
            <a:pPr marL="1588" indent="-1588" algn="just" rtl="1">
              <a:buNone/>
            </a:pPr>
            <a:r>
              <a:rPr lang="ar-DZ" b="1" dirty="0" smtClean="0">
                <a:solidFill>
                  <a:schemeClr val="tx1"/>
                </a:solidFill>
                <a:latin typeface="Times New Roman" pitchFamily="18" charset="0"/>
                <a:cs typeface="Times New Roman" pitchFamily="18" charset="0"/>
              </a:rPr>
              <a:t>     كلمة الإمداد هي ترجمة لمصطلح </a:t>
            </a:r>
            <a:r>
              <a:rPr lang="fr-FR" b="1" u="sng" dirty="0" err="1" smtClean="0">
                <a:solidFill>
                  <a:schemeClr val="tx1"/>
                </a:solidFill>
                <a:latin typeface="Times New Roman" pitchFamily="18" charset="0"/>
                <a:cs typeface="Times New Roman" pitchFamily="18" charset="0"/>
              </a:rPr>
              <a:t>Logi</a:t>
            </a:r>
            <a:r>
              <a:rPr lang="fr-FR" b="1" dirty="0" err="1" smtClean="0">
                <a:solidFill>
                  <a:srgbClr val="FF0000"/>
                </a:solidFill>
                <a:latin typeface="Times New Roman" pitchFamily="18" charset="0"/>
                <a:cs typeface="Times New Roman" pitchFamily="18" charset="0"/>
              </a:rPr>
              <a:t>stic</a:t>
            </a:r>
            <a:r>
              <a:rPr lang="fr-FR" b="1" dirty="0" smtClean="0">
                <a:solidFill>
                  <a:schemeClr val="tx1"/>
                </a:solidFill>
                <a:latin typeface="Times New Roman" pitchFamily="18" charset="0"/>
                <a:cs typeface="Times New Roman" pitchFamily="18" charset="0"/>
              </a:rPr>
              <a:t>(</a:t>
            </a:r>
            <a:r>
              <a:rPr lang="fr-FR" b="1" u="sng" dirty="0" smtClean="0">
                <a:solidFill>
                  <a:schemeClr val="tx1"/>
                </a:solidFill>
                <a:latin typeface="Times New Roman" pitchFamily="18" charset="0"/>
                <a:cs typeface="Times New Roman" pitchFamily="18" charset="0"/>
              </a:rPr>
              <a:t>logisti</a:t>
            </a:r>
            <a:r>
              <a:rPr lang="fr-FR" b="1" u="sng" dirty="0" smtClean="0">
                <a:solidFill>
                  <a:srgbClr val="FF0000"/>
                </a:solidFill>
                <a:latin typeface="Times New Roman" pitchFamily="18" charset="0"/>
                <a:cs typeface="Times New Roman" pitchFamily="18" charset="0"/>
              </a:rPr>
              <a:t>que</a:t>
            </a:r>
            <a:r>
              <a:rPr lang="fr-FR" b="1" dirty="0" smtClean="0">
                <a:solidFill>
                  <a:schemeClr val="tx1"/>
                </a:solidFill>
                <a:latin typeface="Times New Roman" pitchFamily="18" charset="0"/>
                <a:cs typeface="Times New Roman" pitchFamily="18" charset="0"/>
              </a:rPr>
              <a:t>)</a:t>
            </a:r>
            <a:r>
              <a:rPr lang="ar-DZ" b="1" dirty="0" smtClean="0">
                <a:solidFill>
                  <a:schemeClr val="tx1"/>
                </a:solidFill>
                <a:latin typeface="Times New Roman" pitchFamily="18" charset="0"/>
                <a:cs typeface="Times New Roman" pitchFamily="18" charset="0"/>
              </a:rPr>
              <a:t>، يعود أصل كلمة </a:t>
            </a:r>
            <a:r>
              <a:rPr lang="ar-DZ" b="1" dirty="0" err="1" smtClean="0">
                <a:solidFill>
                  <a:schemeClr val="tx1"/>
                </a:solidFill>
                <a:latin typeface="Times New Roman" pitchFamily="18" charset="0"/>
                <a:cs typeface="Times New Roman" pitchFamily="18" charset="0"/>
              </a:rPr>
              <a:t>لوجستيك</a:t>
            </a:r>
            <a:r>
              <a:rPr lang="ar-DZ" b="1" dirty="0" smtClean="0">
                <a:solidFill>
                  <a:schemeClr val="tx1"/>
                </a:solidFill>
                <a:latin typeface="Times New Roman" pitchFamily="18" charset="0"/>
                <a:cs typeface="Times New Roman" pitchFamily="18" charset="0"/>
              </a:rPr>
              <a:t> إلى الإغريقية </a:t>
            </a:r>
            <a:r>
              <a:rPr lang="fr-FR" b="1" dirty="0" smtClean="0">
                <a:solidFill>
                  <a:schemeClr val="tx1"/>
                </a:solidFill>
                <a:latin typeface="Times New Roman" pitchFamily="18" charset="0"/>
                <a:cs typeface="Times New Roman" pitchFamily="18" charset="0"/>
              </a:rPr>
              <a:t>Logos</a:t>
            </a:r>
            <a:r>
              <a:rPr lang="ar-SA" b="1" dirty="0" smtClean="0">
                <a:solidFill>
                  <a:schemeClr val="tx1"/>
                </a:solidFill>
                <a:latin typeface="Times New Roman" pitchFamily="18" charset="0"/>
                <a:cs typeface="Times New Roman" pitchFamily="18" charset="0"/>
              </a:rPr>
              <a:t>(</a:t>
            </a:r>
            <a:r>
              <a:rPr lang="fr-FR" b="1" dirty="0" err="1" smtClean="0">
                <a:solidFill>
                  <a:schemeClr val="tx1"/>
                </a:solidFill>
                <a:latin typeface="Times New Roman" pitchFamily="18" charset="0"/>
                <a:cs typeface="Times New Roman" pitchFamily="18" charset="0"/>
              </a:rPr>
              <a:t>λόγος</a:t>
            </a:r>
            <a:r>
              <a:rPr lang="ar-SA" b="1" dirty="0" smtClean="0">
                <a:solidFill>
                  <a:schemeClr val="tx1"/>
                </a:solidFill>
                <a:latin typeface="Times New Roman" pitchFamily="18" charset="0"/>
                <a:cs typeface="Times New Roman" pitchFamily="18" charset="0"/>
              </a:rPr>
              <a:t>)</a:t>
            </a:r>
            <a:r>
              <a:rPr lang="ar-DZ" b="1" dirty="0" smtClean="0">
                <a:solidFill>
                  <a:schemeClr val="tx1"/>
                </a:solidFill>
                <a:latin typeface="Times New Roman" pitchFamily="18" charset="0"/>
                <a:cs typeface="Times New Roman" pitchFamily="18" charset="0"/>
              </a:rPr>
              <a:t> والتي تعني نسبة، خطاب، حساب، سبب.</a:t>
            </a:r>
          </a:p>
          <a:p>
            <a:pPr marL="1588" indent="-1588" algn="just" rtl="1">
              <a:buNone/>
            </a:pPr>
            <a:r>
              <a:rPr lang="ar-DZ" b="1" dirty="0" smtClean="0">
                <a:solidFill>
                  <a:schemeClr val="tx1"/>
                </a:solidFill>
                <a:latin typeface="Times New Roman" pitchFamily="18" charset="0"/>
                <a:cs typeface="Times New Roman" pitchFamily="18" charset="0"/>
              </a:rPr>
              <a:t>     وترجع بشكل خاص إلى كلمة</a:t>
            </a:r>
            <a:r>
              <a:rPr lang="fr-FR" b="1" dirty="0" smtClean="0">
                <a:solidFill>
                  <a:schemeClr val="tx1"/>
                </a:solidFill>
                <a:latin typeface="Times New Roman" pitchFamily="18" charset="0"/>
                <a:cs typeface="Times New Roman" pitchFamily="18" charset="0"/>
              </a:rPr>
              <a:t>(</a:t>
            </a:r>
            <a:r>
              <a:rPr lang="fr-FR" b="1" dirty="0" err="1" smtClean="0">
                <a:solidFill>
                  <a:schemeClr val="tx1"/>
                </a:solidFill>
                <a:latin typeface="Times New Roman" pitchFamily="18" charset="0"/>
                <a:cs typeface="Times New Roman" pitchFamily="18" charset="0"/>
              </a:rPr>
              <a:t>λογιστικός</a:t>
            </a:r>
            <a:r>
              <a:rPr lang="fr-FR" b="1" dirty="0" smtClean="0">
                <a:solidFill>
                  <a:schemeClr val="tx1"/>
                </a:solidFill>
                <a:latin typeface="Times New Roman" pitchFamily="18" charset="0"/>
                <a:cs typeface="Times New Roman" pitchFamily="18" charset="0"/>
              </a:rPr>
              <a:t>) </a:t>
            </a:r>
            <a:r>
              <a:rPr lang="fr-FR" b="1" dirty="0" err="1" smtClean="0">
                <a:solidFill>
                  <a:srgbClr val="FF0000"/>
                </a:solidFill>
                <a:latin typeface="Times New Roman" pitchFamily="18" charset="0"/>
                <a:cs typeface="Times New Roman" pitchFamily="18" charset="0"/>
              </a:rPr>
              <a:t>Logis</a:t>
            </a:r>
            <a:r>
              <a:rPr lang="fr-FR" b="1" dirty="0" err="1" smtClean="0">
                <a:solidFill>
                  <a:schemeClr val="tx1"/>
                </a:solidFill>
                <a:latin typeface="Times New Roman" pitchFamily="18" charset="0"/>
                <a:cs typeface="Times New Roman" pitchFamily="18" charset="0"/>
              </a:rPr>
              <a:t>tikos</a:t>
            </a:r>
            <a:r>
              <a:rPr lang="fr-FR" b="1" dirty="0" smtClean="0">
                <a:solidFill>
                  <a:schemeClr val="tx1"/>
                </a:solidFill>
                <a:latin typeface="Times New Roman" pitchFamily="18" charset="0"/>
                <a:cs typeface="Times New Roman" pitchFamily="18" charset="0"/>
              </a:rPr>
              <a:t> </a:t>
            </a:r>
            <a:r>
              <a:rPr lang="ar-DZ" b="1" dirty="0" smtClean="0">
                <a:solidFill>
                  <a:schemeClr val="tx1"/>
                </a:solidFill>
                <a:latin typeface="Times New Roman" pitchFamily="18" charset="0"/>
                <a:cs typeface="Times New Roman" pitchFamily="18" charset="0"/>
              </a:rPr>
              <a:t>، المكونة من مقطعين هما: </a:t>
            </a:r>
            <a:r>
              <a:rPr lang="fr-FR" b="1" dirty="0" smtClean="0">
                <a:solidFill>
                  <a:schemeClr val="tx1"/>
                </a:solidFill>
                <a:latin typeface="Times New Roman" pitchFamily="18" charset="0"/>
                <a:cs typeface="Times New Roman" pitchFamily="18" charset="0"/>
              </a:rPr>
              <a:t>Logis</a:t>
            </a:r>
            <a:r>
              <a:rPr lang="ar-DZ" b="1" dirty="0" smtClean="0">
                <a:solidFill>
                  <a:schemeClr val="tx1"/>
                </a:solidFill>
                <a:latin typeface="Times New Roman" pitchFamily="18" charset="0"/>
                <a:cs typeface="Times New Roman" pitchFamily="18" charset="0"/>
              </a:rPr>
              <a:t>: الحساب، </a:t>
            </a:r>
            <a:r>
              <a:rPr lang="fr-FR" b="1" dirty="0" err="1" smtClean="0">
                <a:solidFill>
                  <a:schemeClr val="tx1"/>
                </a:solidFill>
                <a:latin typeface="Times New Roman" pitchFamily="18" charset="0"/>
                <a:cs typeface="Times New Roman" pitchFamily="18" charset="0"/>
              </a:rPr>
              <a:t>tikos</a:t>
            </a:r>
            <a:r>
              <a:rPr lang="ar-DZ" b="1" dirty="0" smtClean="0">
                <a:solidFill>
                  <a:schemeClr val="tx1"/>
                </a:solidFill>
                <a:latin typeface="Times New Roman" pitchFamily="18" charset="0"/>
                <a:cs typeface="Times New Roman" pitchFamily="18" charset="0"/>
              </a:rPr>
              <a:t>: متعلق </a:t>
            </a:r>
            <a:r>
              <a:rPr lang="ar-DZ" b="1" dirty="0" err="1" smtClean="0">
                <a:solidFill>
                  <a:schemeClr val="tx1"/>
                </a:solidFill>
                <a:latin typeface="Times New Roman" pitchFamily="18" charset="0"/>
                <a:cs typeface="Times New Roman" pitchFamily="18" charset="0"/>
              </a:rPr>
              <a:t>بـ</a:t>
            </a:r>
            <a:r>
              <a:rPr lang="ar-DZ" b="1" dirty="0" smtClean="0">
                <a:solidFill>
                  <a:schemeClr val="tx1"/>
                </a:solidFill>
                <a:latin typeface="Times New Roman" pitchFamily="18" charset="0"/>
                <a:cs typeface="Times New Roman" pitchFamily="18" charset="0"/>
              </a:rPr>
              <a:t>، وبالتالي فهي تعني </a:t>
            </a:r>
            <a:r>
              <a:rPr lang="ar-DZ" b="1" dirty="0" smtClean="0">
                <a:solidFill>
                  <a:srgbClr val="FF0000"/>
                </a:solidFill>
                <a:latin typeface="Times New Roman" pitchFamily="18" charset="0"/>
                <a:cs typeface="Times New Roman" pitchFamily="18" charset="0"/>
              </a:rPr>
              <a:t>متعلق بالحساب من ناحية منطقية</a:t>
            </a:r>
            <a:r>
              <a:rPr lang="fr-FR"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 </a:t>
            </a:r>
            <a:endParaRPr lang="fr-FR" b="1" dirty="0" smtClean="0">
              <a:solidFill>
                <a:srgbClr val="FF0000"/>
              </a:solidFill>
              <a:latin typeface="Times New Roman" pitchFamily="18" charset="0"/>
              <a:cs typeface="Times New Roman" pitchFamily="18" charset="0"/>
            </a:endParaRPr>
          </a:p>
          <a:p>
            <a:pPr marL="1588" indent="-1588" algn="just" rtl="1">
              <a:buNone/>
            </a:pPr>
            <a:r>
              <a:rPr lang="ar-DZ" b="1" dirty="0" smtClean="0">
                <a:solidFill>
                  <a:schemeClr val="tx1"/>
                </a:solidFill>
                <a:latin typeface="Times New Roman" pitchFamily="18" charset="0"/>
                <a:cs typeface="Times New Roman" pitchFamily="18" charset="0"/>
              </a:rPr>
              <a:t>     ويقال أن أصل الكلمة يعود للفرنسية </a:t>
            </a:r>
            <a:r>
              <a:rPr lang="fr-FR" b="1" dirty="0" smtClean="0">
                <a:solidFill>
                  <a:schemeClr val="tx1"/>
                </a:solidFill>
                <a:latin typeface="Times New Roman" pitchFamily="18" charset="0"/>
                <a:cs typeface="Times New Roman" pitchFamily="18" charset="0"/>
              </a:rPr>
              <a:t>Loger</a:t>
            </a:r>
            <a:r>
              <a:rPr lang="ar-DZ" b="1" dirty="0" smtClean="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to </a:t>
            </a:r>
            <a:r>
              <a:rPr lang="fr-FR" b="1" dirty="0" err="1" smtClean="0">
                <a:solidFill>
                  <a:schemeClr val="tx1"/>
                </a:solidFill>
                <a:latin typeface="Times New Roman" pitchFamily="18" charset="0"/>
                <a:cs typeface="Times New Roman" pitchFamily="18" charset="0"/>
              </a:rPr>
              <a:t>lodge</a:t>
            </a:r>
            <a:r>
              <a:rPr lang="ar-DZ" b="1" dirty="0" smtClean="0">
                <a:solidFill>
                  <a:schemeClr val="tx1"/>
                </a:solidFill>
                <a:latin typeface="Times New Roman" pitchFamily="18" charset="0"/>
                <a:cs typeface="Times New Roman" pitchFamily="18" charset="0"/>
              </a:rPr>
              <a:t>) التي تعني يؤوي، ينزل ويقيم، ومنه  </a:t>
            </a:r>
            <a:r>
              <a:rPr lang="fr-FR" b="1" u="sng" dirty="0" err="1" smtClean="0">
                <a:solidFill>
                  <a:srgbClr val="FF0000"/>
                </a:solidFill>
                <a:latin typeface="Times New Roman" pitchFamily="18" charset="0"/>
                <a:cs typeface="Times New Roman" pitchFamily="18" charset="0"/>
              </a:rPr>
              <a:t>lodge</a:t>
            </a:r>
            <a:r>
              <a:rPr lang="fr-FR" b="1" dirty="0" err="1" smtClean="0">
                <a:solidFill>
                  <a:schemeClr val="tx1"/>
                </a:solidFill>
                <a:latin typeface="Times New Roman" pitchFamily="18" charset="0"/>
                <a:cs typeface="Times New Roman" pitchFamily="18" charset="0"/>
              </a:rPr>
              <a:t>istic</a:t>
            </a:r>
            <a:r>
              <a:rPr lang="ar-DZ" b="1" dirty="0" smtClean="0">
                <a:solidFill>
                  <a:schemeClr val="tx1"/>
                </a:solidFill>
                <a:latin typeface="Times New Roman" pitchFamily="18" charset="0"/>
                <a:cs typeface="Times New Roman" pitchFamily="18" charset="0"/>
              </a:rPr>
              <a:t> (متعلق بالإيواء)، ثم تحولت إلى </a:t>
            </a:r>
            <a:r>
              <a:rPr lang="fr-FR" b="1" dirty="0" smtClean="0">
                <a:solidFill>
                  <a:schemeClr val="tx1"/>
                </a:solidFill>
                <a:latin typeface="Times New Roman" pitchFamily="18" charset="0"/>
                <a:cs typeface="Times New Roman" pitchFamily="18" charset="0"/>
              </a:rPr>
              <a:t>Logistic</a:t>
            </a:r>
            <a:r>
              <a:rPr lang="ar-DZ" b="1" dirty="0" smtClean="0">
                <a:solidFill>
                  <a:schemeClr val="tx1"/>
                </a:solidFill>
                <a:latin typeface="Times New Roman" pitchFamily="18" charset="0"/>
                <a:cs typeface="Times New Roman" pitchFamily="18" charset="0"/>
              </a:rPr>
              <a:t> لتخفيف النطق.</a:t>
            </a:r>
            <a:endParaRPr lang="fr-FR" b="1" dirty="0" smtClean="0">
              <a:solidFill>
                <a:schemeClr val="tx1"/>
              </a:solidFill>
              <a:latin typeface="Times New Roman" pitchFamily="18" charset="0"/>
              <a:cs typeface="Times New Roman" pitchFamily="18" charset="0"/>
            </a:endParaRPr>
          </a:p>
          <a:p>
            <a:pPr algn="just" rtl="1">
              <a:buNone/>
            </a:pPr>
            <a:endParaRPr lang="fr-FR"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reverse logistics .png"/>
          <p:cNvPicPr>
            <a:picLocks noChangeAspect="1" noChangeArrowheads="1"/>
          </p:cNvPicPr>
          <p:nvPr/>
        </p:nvPicPr>
        <p:blipFill>
          <a:blip r:embed="rId2"/>
          <a:srcRect/>
          <a:stretch>
            <a:fillRect/>
          </a:stretch>
        </p:blipFill>
        <p:spPr bwMode="auto">
          <a:xfrm>
            <a:off x="0" y="1238250"/>
            <a:ext cx="9144000" cy="43815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686800" cy="2179638"/>
          </a:xfrm>
        </p:spPr>
        <p:txBody>
          <a:bodyPr/>
          <a:lstStyle/>
          <a:p>
            <a:pPr marL="1588" indent="-1588"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نظام </a:t>
            </a:r>
            <a:r>
              <a:rPr lang="ar-DZ" b="1" dirty="0" smtClean="0">
                <a:solidFill>
                  <a:schemeClr val="tx1"/>
                </a:solidFill>
                <a:latin typeface="Times New Roman" pitchFamily="18" charset="0"/>
                <a:cs typeface="Times New Roman" pitchFamily="18" charset="0"/>
              </a:rPr>
              <a:t>تصنيع </a:t>
            </a:r>
            <a:r>
              <a:rPr lang="ar-SA" b="1" dirty="0" smtClean="0">
                <a:solidFill>
                  <a:schemeClr val="tx1"/>
                </a:solidFill>
                <a:latin typeface="Times New Roman" pitchFamily="18" charset="0"/>
                <a:cs typeface="Times New Roman" pitchFamily="18" charset="0"/>
              </a:rPr>
              <a:t>يقوم على أساس التوفير في تكاليف التخزين</a:t>
            </a:r>
            <a:r>
              <a:rPr lang="ar-DZ" b="1" dirty="0" smtClean="0">
                <a:solidFill>
                  <a:schemeClr val="tx1"/>
                </a:solidFill>
                <a:latin typeface="Times New Roman" pitchFamily="18" charset="0"/>
                <a:cs typeface="Times New Roman" pitchFamily="18" charset="0"/>
              </a:rPr>
              <a:t> عبر </a:t>
            </a:r>
            <a:r>
              <a:rPr lang="ar-DZ" b="1" dirty="0" err="1" smtClean="0">
                <a:solidFill>
                  <a:schemeClr val="tx1"/>
                </a:solidFill>
                <a:latin typeface="Times New Roman" pitchFamily="18" charset="0"/>
                <a:cs typeface="Times New Roman" pitchFamily="18" charset="0"/>
              </a:rPr>
              <a:t>تدنية</a:t>
            </a:r>
            <a:r>
              <a:rPr lang="ar-DZ" b="1" dirty="0" smtClean="0">
                <a:solidFill>
                  <a:schemeClr val="tx1"/>
                </a:solidFill>
                <a:latin typeface="Times New Roman" pitchFamily="18" charset="0"/>
                <a:cs typeface="Times New Roman" pitchFamily="18" charset="0"/>
              </a:rPr>
              <a:t> المخزون</a:t>
            </a:r>
            <a:r>
              <a:rPr lang="ar-SA" b="1" dirty="0" smtClean="0">
                <a:solidFill>
                  <a:schemeClr val="tx1"/>
                </a:solidFill>
                <a:latin typeface="Times New Roman" pitchFamily="18" charset="0"/>
                <a:cs typeface="Times New Roman" pitchFamily="18" charset="0"/>
              </a:rPr>
              <a:t>، بحيث تصل المواد إلى المصنع فور الاحتياج إليها في عمليات الإنتاج أو تصل </a:t>
            </a:r>
            <a:r>
              <a:rPr lang="ar-DZ" b="1" dirty="0" smtClean="0">
                <a:solidFill>
                  <a:schemeClr val="tx1"/>
                </a:solidFill>
                <a:latin typeface="Times New Roman" pitchFamily="18" charset="0"/>
                <a:cs typeface="Times New Roman" pitchFamily="18" charset="0"/>
              </a:rPr>
              <a:t>المنتجات </a:t>
            </a:r>
            <a:r>
              <a:rPr lang="ar-SA" b="1" dirty="0" smtClean="0">
                <a:solidFill>
                  <a:schemeClr val="tx1"/>
                </a:solidFill>
                <a:latin typeface="Times New Roman" pitchFamily="18" charset="0"/>
                <a:cs typeface="Times New Roman" pitchFamily="18" charset="0"/>
              </a:rPr>
              <a:t>إلى متجر التجزئة فقط</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عندما ينضب المخزون.</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1482712" y="381000"/>
            <a:ext cx="7204088"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ج. الإنتاج المتزامن مع الطلب </a:t>
            </a:r>
            <a:r>
              <a:rPr lang="ar-DZ" sz="24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JIT</a:t>
            </a:r>
            <a:r>
              <a:rPr lang="ar-DZ"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Just In Time</a:t>
            </a:r>
            <a:r>
              <a:rPr lang="en-US"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pic>
        <p:nvPicPr>
          <p:cNvPr id="17409" name="Picture 1" descr="F:\just in time toyota.jpg"/>
          <p:cNvPicPr>
            <a:picLocks noChangeAspect="1" noChangeArrowheads="1"/>
          </p:cNvPicPr>
          <p:nvPr/>
        </p:nvPicPr>
        <p:blipFill>
          <a:blip r:embed="rId2"/>
          <a:srcRect/>
          <a:stretch>
            <a:fillRect/>
          </a:stretch>
        </p:blipFill>
        <p:spPr bwMode="auto">
          <a:xfrm>
            <a:off x="1685925" y="3128962"/>
            <a:ext cx="5857875" cy="350043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239963"/>
            <a:ext cx="8686800" cy="1493837"/>
          </a:xfrm>
        </p:spPr>
        <p:txBody>
          <a:bodyPr/>
          <a:lstStyle/>
          <a:p>
            <a:pPr marL="1588" indent="-1588" algn="just" rtl="1">
              <a:buNone/>
            </a:pPr>
            <a:r>
              <a:rPr lang="ar-DZ" sz="2800" b="1" dirty="0" smtClean="0">
                <a:solidFill>
                  <a:schemeClr val="tx1"/>
                </a:solidFill>
                <a:latin typeface="Times New Roman" pitchFamily="18" charset="0"/>
                <a:cs typeface="Times New Roman" pitchFamily="18" charset="0"/>
              </a:rPr>
              <a:t>    تطبيق </a:t>
            </a:r>
            <a:r>
              <a:rPr lang="ar-SA" sz="2800" b="1" dirty="0" smtClean="0">
                <a:solidFill>
                  <a:schemeClr val="tx1"/>
                </a:solidFill>
                <a:latin typeface="Times New Roman" pitchFamily="18" charset="0"/>
                <a:cs typeface="Times New Roman" pitchFamily="18" charset="0"/>
              </a:rPr>
              <a:t>مجموعة من ممارسات الإمداد والنقل صديقة للبيئة، مثل: تدوير نفايات التغليف، تقليل انبعاث مركبات النقل</a:t>
            </a:r>
            <a:r>
              <a:rPr lang="ar-DZ" sz="2800" b="1" dirty="0" smtClean="0">
                <a:solidFill>
                  <a:schemeClr val="tx1"/>
                </a:solidFill>
                <a:latin typeface="Times New Roman" pitchFamily="18" charset="0"/>
                <a:cs typeface="Times New Roman" pitchFamily="18" charset="0"/>
              </a:rPr>
              <a:t>، التعامل مع المواد الخطرة، استعمال النقل العام، تخفيف الضوضاء... </a:t>
            </a:r>
            <a:r>
              <a:rPr lang="ar-DZ" sz="2800" b="1" dirty="0" err="1" smtClean="0">
                <a:solidFill>
                  <a:schemeClr val="tx1"/>
                </a:solidFill>
                <a:latin typeface="Times New Roman" pitchFamily="18" charset="0"/>
                <a:cs typeface="Times New Roman" pitchFamily="18" charset="0"/>
              </a:rPr>
              <a:t>إلخ</a:t>
            </a:r>
            <a:r>
              <a:rPr lang="ar-DZ" sz="2800" b="1" dirty="0" smtClean="0">
                <a:solidFill>
                  <a:schemeClr val="tx1"/>
                </a:solidFill>
                <a:latin typeface="Times New Roman" pitchFamily="18" charset="0"/>
                <a:cs typeface="Times New Roman" pitchFamily="18" charset="0"/>
              </a:rPr>
              <a:t>.</a:t>
            </a:r>
            <a:endParaRPr lang="fr-FR" dirty="0"/>
          </a:p>
        </p:txBody>
      </p:sp>
      <p:sp>
        <p:nvSpPr>
          <p:cNvPr id="4" name="Rectangle 3"/>
          <p:cNvSpPr/>
          <p:nvPr/>
        </p:nvSpPr>
        <p:spPr>
          <a:xfrm>
            <a:off x="4038600" y="1091625"/>
            <a:ext cx="4796580" cy="584775"/>
          </a:xfrm>
          <a:prstGeom prst="rect">
            <a:avLst/>
          </a:prstGeom>
        </p:spPr>
        <p:txBody>
          <a:bodyPr wrap="square">
            <a:spAutoFit/>
          </a:bodyPr>
          <a:lstStyle/>
          <a:p>
            <a:pPr marL="1588" indent="-1588" algn="just" rtl="1">
              <a:buNone/>
            </a:pPr>
            <a:r>
              <a:rPr lang="ar-DZ" sz="3200" b="1" dirty="0" smtClean="0">
                <a:solidFill>
                  <a:srgbClr val="FF0000"/>
                </a:solidFill>
                <a:latin typeface="Times New Roman" pitchFamily="18" charset="0"/>
                <a:cs typeface="Times New Roman" pitchFamily="18" charset="0"/>
              </a:rPr>
              <a:t>د. الإمداد الأخضر والنقل المستدام: </a:t>
            </a:r>
          </a:p>
        </p:txBody>
      </p:sp>
      <p:pic>
        <p:nvPicPr>
          <p:cNvPr id="16385" name="Picture 1" descr="F:\النقل المستدام.jpg"/>
          <p:cNvPicPr>
            <a:picLocks noChangeAspect="1" noChangeArrowheads="1"/>
          </p:cNvPicPr>
          <p:nvPr/>
        </p:nvPicPr>
        <p:blipFill>
          <a:blip r:embed="rId2"/>
          <a:srcRect/>
          <a:stretch>
            <a:fillRect/>
          </a:stretch>
        </p:blipFill>
        <p:spPr bwMode="auto">
          <a:xfrm>
            <a:off x="152400" y="3581400"/>
            <a:ext cx="4648200" cy="3105150"/>
          </a:xfrm>
          <a:prstGeom prst="rect">
            <a:avLst/>
          </a:prstGeom>
          <a:noFill/>
        </p:spPr>
      </p:pic>
      <p:pic>
        <p:nvPicPr>
          <p:cNvPr id="16386" name="Picture 2" descr="F:\النقل المستدام 2.jpg"/>
          <p:cNvPicPr>
            <a:picLocks noChangeAspect="1" noChangeArrowheads="1"/>
          </p:cNvPicPr>
          <p:nvPr/>
        </p:nvPicPr>
        <p:blipFill>
          <a:blip r:embed="rId3"/>
          <a:srcRect/>
          <a:stretch>
            <a:fillRect/>
          </a:stretch>
        </p:blipFill>
        <p:spPr bwMode="auto">
          <a:xfrm>
            <a:off x="4876800" y="3581400"/>
            <a:ext cx="4114800" cy="313372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219200"/>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هي</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توظيف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تكنولوجيات</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المعلومات والاتصالات( الحواسيب، الشبكات، البرمجيات...)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مجال جمع</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وتبادل ال</a:t>
            </a:r>
            <a:r>
              <a:rPr lang="ar-DZ" sz="2800" b="1" dirty="0" smtClean="0">
                <a:latin typeface="Times New Roman" pitchFamily="18" charset="0"/>
                <a:ea typeface="Calibri" pitchFamily="34" charset="0"/>
                <a:cs typeface="Times New Roman" pitchFamily="18" charset="0"/>
              </a:rPr>
              <a:t>مع</a:t>
            </a:r>
            <a:r>
              <a:rPr kumimoji="0" lang="ar-SA"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لومات</a:t>
            </a:r>
            <a:r>
              <a:rPr lang="ar-DZ" sz="2800" b="1" dirty="0" smtClean="0">
                <a:latin typeface="Times New Roman" pitchFamily="18" charset="0"/>
                <a:ea typeface="Calibri" pitchFamily="34" charset="0"/>
                <a:cs typeface="Times New Roman" pitchFamily="18" charset="0"/>
              </a:rPr>
              <a:t>، الرقابة، الاتصال والتحكم في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وسائل </a:t>
            </a:r>
            <a:r>
              <a:rPr lang="ar-DZ" sz="2800" b="1" dirty="0" smtClean="0">
                <a:latin typeface="Times New Roman" pitchFamily="18" charset="0"/>
                <a:ea typeface="Calibri" pitchFamily="34" charset="0"/>
                <a:cs typeface="Times New Roman" pitchFamily="18" charset="0"/>
              </a:rPr>
              <a:t>ومرافق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بما يسمح</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ب</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إدارة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واستخدام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أفضل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لمنظومة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لنقل.</a:t>
            </a:r>
            <a:endParaRPr kumimoji="0" lang="ar-SA"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943600" y="685800"/>
            <a:ext cx="2956259"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هـ. نظم </a:t>
            </a:r>
            <a:r>
              <a:rPr lang="ar-SA" sz="3200" b="1" dirty="0" smtClean="0">
                <a:solidFill>
                  <a:srgbClr val="FF0000"/>
                </a:solidFill>
                <a:latin typeface="Times New Roman" pitchFamily="18" charset="0"/>
                <a:ea typeface="Calibri" pitchFamily="34" charset="0"/>
                <a:cs typeface="Times New Roman" pitchFamily="18" charset="0"/>
              </a:rPr>
              <a:t>النقل الذكي</a:t>
            </a:r>
            <a:r>
              <a:rPr lang="ar-DZ" sz="3200" b="1" dirty="0" smtClean="0">
                <a:solidFill>
                  <a:srgbClr val="FF0000"/>
                </a:solidFill>
                <a:latin typeface="Times New Roman" pitchFamily="18" charset="0"/>
                <a:ea typeface="Calibri" pitchFamily="34" charset="0"/>
                <a:cs typeface="Times New Roman" pitchFamily="18" charset="0"/>
              </a:rPr>
              <a:t>ة</a:t>
            </a:r>
            <a:r>
              <a:rPr lang="ar-SA" sz="3200" b="1" dirty="0" smtClean="0">
                <a:solidFill>
                  <a:srgbClr val="FF0000"/>
                </a:solidFill>
                <a:latin typeface="Times New Roman" pitchFamily="18" charset="0"/>
                <a:ea typeface="Calibri" pitchFamily="34" charset="0"/>
                <a:cs typeface="Times New Roman" pitchFamily="18" charset="0"/>
              </a:rPr>
              <a:t>: </a:t>
            </a:r>
            <a:endParaRPr lang="fr-FR" sz="3200" dirty="0">
              <a:solidFill>
                <a:srgbClr val="FF0000"/>
              </a:solidFill>
            </a:endParaRPr>
          </a:p>
        </p:txBody>
      </p:sp>
      <p:pic>
        <p:nvPicPr>
          <p:cNvPr id="15361" name="Picture 1" descr="F:\intelligent transport system.jpg"/>
          <p:cNvPicPr>
            <a:picLocks noChangeAspect="1" noChangeArrowheads="1"/>
          </p:cNvPicPr>
          <p:nvPr/>
        </p:nvPicPr>
        <p:blipFill>
          <a:blip r:embed="rId2"/>
          <a:srcRect/>
          <a:stretch>
            <a:fillRect/>
          </a:stretch>
        </p:blipFill>
        <p:spPr bwMode="auto">
          <a:xfrm>
            <a:off x="533400" y="3352800"/>
            <a:ext cx="7467600" cy="32766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نظم النقل الذكية.jpg"/>
          <p:cNvPicPr>
            <a:picLocks noChangeAspect="1" noChangeArrowheads="1"/>
          </p:cNvPicPr>
          <p:nvPr/>
        </p:nvPicPr>
        <p:blipFill>
          <a:blip r:embed="rId2"/>
          <a:srcRect/>
          <a:stretch>
            <a:fillRect/>
          </a:stretch>
        </p:blipFill>
        <p:spPr bwMode="auto">
          <a:xfrm>
            <a:off x="152400" y="228600"/>
            <a:ext cx="4343400" cy="3124200"/>
          </a:xfrm>
          <a:prstGeom prst="rect">
            <a:avLst/>
          </a:prstGeom>
          <a:noFill/>
        </p:spPr>
      </p:pic>
      <p:pic>
        <p:nvPicPr>
          <p:cNvPr id="108547" name="Picture 3" descr="F:\intelligent transport system 2.jpg"/>
          <p:cNvPicPr>
            <a:picLocks noChangeAspect="1" noChangeArrowheads="1"/>
          </p:cNvPicPr>
          <p:nvPr/>
        </p:nvPicPr>
        <p:blipFill>
          <a:blip r:embed="rId3"/>
          <a:srcRect/>
          <a:stretch>
            <a:fillRect/>
          </a:stretch>
        </p:blipFill>
        <p:spPr bwMode="auto">
          <a:xfrm>
            <a:off x="4648200" y="228600"/>
            <a:ext cx="4267200" cy="3105150"/>
          </a:xfrm>
          <a:prstGeom prst="rect">
            <a:avLst/>
          </a:prstGeom>
          <a:noFill/>
        </p:spPr>
      </p:pic>
      <p:pic>
        <p:nvPicPr>
          <p:cNvPr id="108548" name="Picture 4" descr="F:\intelligent transport system 3.jpg"/>
          <p:cNvPicPr>
            <a:picLocks noChangeAspect="1" noChangeArrowheads="1"/>
          </p:cNvPicPr>
          <p:nvPr/>
        </p:nvPicPr>
        <p:blipFill>
          <a:blip r:embed="rId4"/>
          <a:srcRect/>
          <a:stretch>
            <a:fillRect/>
          </a:stretch>
        </p:blipFill>
        <p:spPr bwMode="auto">
          <a:xfrm>
            <a:off x="152400" y="3657600"/>
            <a:ext cx="4343400" cy="2819400"/>
          </a:xfrm>
          <a:prstGeom prst="rect">
            <a:avLst/>
          </a:prstGeom>
          <a:noFill/>
        </p:spPr>
      </p:pic>
      <p:pic>
        <p:nvPicPr>
          <p:cNvPr id="108549" name="Picture 5" descr="F:\intelligent transport system 4.jpg"/>
          <p:cNvPicPr>
            <a:picLocks noChangeAspect="1" noChangeArrowheads="1"/>
          </p:cNvPicPr>
          <p:nvPr/>
        </p:nvPicPr>
        <p:blipFill>
          <a:blip r:embed="rId5"/>
          <a:srcRect/>
          <a:stretch>
            <a:fillRect/>
          </a:stretch>
        </p:blipFill>
        <p:spPr bwMode="auto">
          <a:xfrm>
            <a:off x="4648200" y="3657600"/>
            <a:ext cx="4267200" cy="28956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24400" y="1219200"/>
            <a:ext cx="4191000" cy="579438"/>
          </a:xfrm>
        </p:spPr>
        <p:txBody>
          <a:bodyPr/>
          <a:lstStyle/>
          <a:p>
            <a:pPr algn="r" rtl="1">
              <a:buNone/>
            </a:pPr>
            <a:r>
              <a:rPr lang="ar-DZ" b="1" dirty="0" smtClean="0">
                <a:solidFill>
                  <a:srgbClr val="FF0000"/>
                </a:solidFill>
                <a:latin typeface="Times New Roman" pitchFamily="18" charset="0"/>
                <a:cs typeface="Times New Roman" pitchFamily="18" charset="0"/>
              </a:rPr>
              <a:t>و. نظام التشفير </a:t>
            </a:r>
            <a:r>
              <a:rPr lang="fr-FR" b="1" dirty="0" smtClean="0">
                <a:solidFill>
                  <a:srgbClr val="FF0000"/>
                </a:solidFill>
                <a:latin typeface="Times New Roman" pitchFamily="18" charset="0"/>
                <a:cs typeface="Times New Roman" pitchFamily="18" charset="0"/>
              </a:rPr>
              <a:t> Code bar</a:t>
            </a:r>
            <a:endParaRPr lang="fr-FR" b="1" dirty="0">
              <a:solidFill>
                <a:srgbClr val="FF0000"/>
              </a:solidFill>
              <a:latin typeface="Times New Roman" pitchFamily="18" charset="0"/>
              <a:cs typeface="Times New Roman" pitchFamily="18" charset="0"/>
            </a:endParaRPr>
          </a:p>
        </p:txBody>
      </p:sp>
      <p:sp>
        <p:nvSpPr>
          <p:cNvPr id="4" name="Rectangle 3"/>
          <p:cNvSpPr/>
          <p:nvPr/>
        </p:nvSpPr>
        <p:spPr>
          <a:xfrm>
            <a:off x="228600" y="2057400"/>
            <a:ext cx="8686800" cy="1384995"/>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يعتبر من أهم الطرق مستخدمة في ترميز السلع على المستوى الدولي، وتتمثل مهمته في إعطاء رمز</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متفق عليه دوليا، لتسهيل الوصول  إلى صنف من المنتجات عند الحاجة إليه</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5" name="Rectangle 4"/>
          <p:cNvSpPr/>
          <p:nvPr/>
        </p:nvSpPr>
        <p:spPr>
          <a:xfrm>
            <a:off x="304800" y="3733800"/>
            <a:ext cx="8610600" cy="2246769"/>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ويتم استخدامه بتمرير جهاز كاشف </a:t>
            </a:r>
            <a:r>
              <a:rPr lang="fr-FR" sz="2800" b="1" dirty="0" smtClean="0">
                <a:latin typeface="Times New Roman" pitchFamily="18" charset="0"/>
                <a:cs typeface="Times New Roman" pitchFamily="18" charset="0"/>
              </a:rPr>
              <a:t>Scanner</a:t>
            </a:r>
            <a:r>
              <a:rPr lang="ar-SA" sz="2800" b="1" dirty="0" smtClean="0">
                <a:latin typeface="Times New Roman" pitchFamily="18" charset="0"/>
                <a:cs typeface="Times New Roman" pitchFamily="18" charset="0"/>
              </a:rPr>
              <a:t> على السلع بمجرد دخولها إلى المخازن، حيث </a:t>
            </a:r>
            <a:r>
              <a:rPr lang="ar-SA" sz="2800" b="1" dirty="0" err="1" smtClean="0">
                <a:latin typeface="Times New Roman" pitchFamily="18" charset="0"/>
                <a:cs typeface="Times New Roman" pitchFamily="18" charset="0"/>
              </a:rPr>
              <a:t>يستطي</a:t>
            </a:r>
            <a:r>
              <a:rPr lang="ar-DZ" sz="2800" b="1" dirty="0" smtClean="0">
                <a:latin typeface="Times New Roman" pitchFamily="18" charset="0"/>
                <a:cs typeface="Times New Roman" pitchFamily="18" charset="0"/>
              </a:rPr>
              <a:t>ع</a:t>
            </a:r>
            <a:r>
              <a:rPr lang="ar-SA" sz="2800" b="1" dirty="0" smtClean="0">
                <a:latin typeface="Times New Roman" pitchFamily="18" charset="0"/>
                <a:cs typeface="Times New Roman" pitchFamily="18" charset="0"/>
              </a:rPr>
              <a:t> قراءة نوع السلعة وسعرها ومواصفاتها، ثم يقوم بإرسال تلك المعلومات إلى الحاسوب لتخزينها، وهو ما يجعل إدارة المخازن على علم بالأنواع والكميات التي دخلت أو خرجت من المخازن، والكميات الموجودة في المخازن</a:t>
            </a:r>
            <a:endParaRPr lang="fr-FR" sz="2800" b="1"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ode Barre Banque d'images et photos libres de droit - iStock"/>
          <p:cNvPicPr>
            <a:picLocks noChangeAspect="1" noChangeArrowheads="1"/>
          </p:cNvPicPr>
          <p:nvPr/>
        </p:nvPicPr>
        <p:blipFill>
          <a:blip r:embed="rId2"/>
          <a:srcRect/>
          <a:stretch>
            <a:fillRect/>
          </a:stretch>
        </p:blipFill>
        <p:spPr bwMode="auto">
          <a:xfrm>
            <a:off x="152400" y="428624"/>
            <a:ext cx="3886200" cy="3152776"/>
          </a:xfrm>
          <a:prstGeom prst="rect">
            <a:avLst/>
          </a:prstGeom>
          <a:noFill/>
        </p:spPr>
      </p:pic>
      <p:pic>
        <p:nvPicPr>
          <p:cNvPr id="1037" name="Picture 13" descr="Bar Code Set Vector. Qr Cide. Universal Product Scan Code. Royalty ..."/>
          <p:cNvPicPr>
            <a:picLocks noChangeAspect="1" noChangeArrowheads="1"/>
          </p:cNvPicPr>
          <p:nvPr/>
        </p:nvPicPr>
        <p:blipFill>
          <a:blip r:embed="rId3"/>
          <a:srcRect/>
          <a:stretch>
            <a:fillRect/>
          </a:stretch>
        </p:blipFill>
        <p:spPr bwMode="auto">
          <a:xfrm>
            <a:off x="4343400" y="381000"/>
            <a:ext cx="4568825" cy="3276600"/>
          </a:xfrm>
          <a:prstGeom prst="rect">
            <a:avLst/>
          </a:prstGeom>
          <a:noFill/>
        </p:spPr>
      </p:pic>
      <p:sp>
        <p:nvSpPr>
          <p:cNvPr id="1041" name="AutoShape 17" descr="Logiciel préparation de commandes, matériel et solution sélectionnés par  Timc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3" name="AutoShape 19" descr="Logiciel préparation de commandes, matériel et solution sélectionnés par  Timc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5" name="Picture 21" descr="Logiciel préparation de commandes, matériel et solution sélectionnés par  Timcod"/>
          <p:cNvPicPr>
            <a:picLocks noChangeAspect="1" noChangeArrowheads="1"/>
          </p:cNvPicPr>
          <p:nvPr/>
        </p:nvPicPr>
        <p:blipFill>
          <a:blip r:embed="rId4"/>
          <a:srcRect/>
          <a:stretch>
            <a:fillRect/>
          </a:stretch>
        </p:blipFill>
        <p:spPr bwMode="auto">
          <a:xfrm>
            <a:off x="228600" y="3962400"/>
            <a:ext cx="4038600" cy="2743201"/>
          </a:xfrm>
          <a:prstGeom prst="rect">
            <a:avLst/>
          </a:prstGeom>
          <a:noFill/>
        </p:spPr>
      </p:pic>
      <p:pic>
        <p:nvPicPr>
          <p:cNvPr id="1047" name="Picture 23" descr="Préparateur de commande : 1 550 à 2 100 € bruts par mois"/>
          <p:cNvPicPr>
            <a:picLocks noChangeAspect="1" noChangeArrowheads="1"/>
          </p:cNvPicPr>
          <p:nvPr/>
        </p:nvPicPr>
        <p:blipFill>
          <a:blip r:embed="rId5" cstate="print"/>
          <a:srcRect/>
          <a:stretch>
            <a:fillRect/>
          </a:stretch>
        </p:blipFill>
        <p:spPr bwMode="auto">
          <a:xfrm>
            <a:off x="4419600" y="3886200"/>
            <a:ext cx="4495800" cy="28194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534400" cy="838200"/>
          </a:xfrm>
        </p:spPr>
        <p:txBody>
          <a:bodyPr/>
          <a:lstStyle/>
          <a:p>
            <a:pPr algn="r" rtl="1"/>
            <a:r>
              <a:rPr lang="ar-DZ" b="1" dirty="0" smtClean="0">
                <a:solidFill>
                  <a:srgbClr val="FF0000"/>
                </a:solidFill>
                <a:latin typeface="Times New Roman" pitchFamily="18" charset="0"/>
                <a:cs typeface="Times New Roman" pitchFamily="18" charset="0"/>
              </a:rPr>
              <a:t>ز. التخزين الافتراضي: </a:t>
            </a:r>
            <a:endParaRPr lang="fr-FR" dirty="0">
              <a:solidFill>
                <a:srgbClr val="FF0000"/>
              </a:solidFill>
            </a:endParaRPr>
          </a:p>
        </p:txBody>
      </p:sp>
      <p:sp>
        <p:nvSpPr>
          <p:cNvPr id="5" name="Rectangle 4"/>
          <p:cNvSpPr/>
          <p:nvPr/>
        </p:nvSpPr>
        <p:spPr>
          <a:xfrm>
            <a:off x="304800" y="3124200"/>
            <a:ext cx="8534400" cy="954107"/>
          </a:xfrm>
          <a:prstGeom prst="rect">
            <a:avLst/>
          </a:prstGeom>
        </p:spPr>
        <p:txBody>
          <a:bodyPr wrap="square">
            <a:spAutoFit/>
          </a:bodyPr>
          <a:lstStyle/>
          <a:p>
            <a:pPr algn="just" rtl="1"/>
            <a:r>
              <a:rPr lang="ar-SY" sz="2800" b="1" dirty="0" smtClean="0">
                <a:latin typeface="Times New Roman" pitchFamily="18" charset="0"/>
                <a:cs typeface="Times New Roman" pitchFamily="18" charset="0"/>
              </a:rPr>
              <a:t>يستند التخزين الافتراضي على اعتبار مراكز التوزيع المختلفة شبكة، ومن ثم لم يعد مهماً مكان تخزينها.</a:t>
            </a:r>
            <a:endParaRPr lang="fr-FR" sz="2800" b="1" dirty="0">
              <a:latin typeface="Times New Roman" pitchFamily="18" charset="0"/>
              <a:cs typeface="Times New Roman" pitchFamily="18" charset="0"/>
            </a:endParaRPr>
          </a:p>
        </p:txBody>
      </p:sp>
      <p:sp>
        <p:nvSpPr>
          <p:cNvPr id="6" name="Rectangle 5"/>
          <p:cNvSpPr/>
          <p:nvPr/>
        </p:nvSpPr>
        <p:spPr>
          <a:xfrm>
            <a:off x="228600" y="15240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لا تمتلك الشركة جميع العناصر المطلوبة للبيع في مستودع الشركة، وبدلاً من ذلك، يتم شحنها مباشرةً من الموردين إلى العملاء(الحد من الاستثمار في </a:t>
            </a:r>
            <a:r>
              <a:rPr lang="ar-DZ" sz="2800" b="1" dirty="0" err="1" smtClean="0">
                <a:latin typeface="Times New Roman" pitchFamily="18" charset="0"/>
                <a:cs typeface="Times New Roman" pitchFamily="18" charset="0"/>
              </a:rPr>
              <a:t>المخزونات</a:t>
            </a:r>
            <a:r>
              <a:rPr lang="ar-DZ" sz="2800" b="1" dirty="0" smtClean="0">
                <a:latin typeface="Times New Roman" pitchFamily="18" charset="0"/>
                <a:cs typeface="Times New Roman" pitchFamily="18" charset="0"/>
              </a:rPr>
              <a:t> والمخازن).</a:t>
            </a:r>
            <a:endParaRPr lang="fr-FR" sz="2800" b="1"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8686800" cy="838200"/>
          </a:xfrm>
        </p:spPr>
        <p:txBody>
          <a:bodyPr>
            <a:normAutofit/>
          </a:bodyPr>
          <a:lstStyle/>
          <a:p>
            <a:pPr algn="r" rtl="1"/>
            <a:r>
              <a:rPr lang="ar-DZ" sz="3200" b="1" dirty="0" smtClean="0">
                <a:solidFill>
                  <a:srgbClr val="FF0000"/>
                </a:solidFill>
                <a:latin typeface="Times New Roman" pitchFamily="18" charset="0"/>
                <a:cs typeface="Times New Roman" pitchFamily="18" charset="0"/>
              </a:rPr>
              <a:t>أسس نجاح</a:t>
            </a:r>
            <a:r>
              <a:rPr lang="ar-DZ" sz="3200" b="1" dirty="0" smtClean="0">
                <a:solidFill>
                  <a:schemeClr val="tx1"/>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نظام التخزين الافتراضي:</a:t>
            </a:r>
            <a:endParaRPr lang="fr-FR" sz="32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219200"/>
            <a:ext cx="8534400" cy="1066800"/>
          </a:xfrm>
        </p:spPr>
        <p:txBody>
          <a:bodyPr>
            <a:normAutofit/>
          </a:bodyPr>
          <a:lstStyle/>
          <a:p>
            <a:pPr marL="1588" indent="230188" algn="just" rtl="1">
              <a:buClr>
                <a:srgbClr val="FF0000"/>
              </a:buClr>
              <a:buSzPct val="100000"/>
              <a:buFont typeface="Wingdings" pitchFamily="2" charset="2"/>
              <a:buChar char="§"/>
            </a:pPr>
            <a:r>
              <a:rPr lang="ar-DZ" sz="2800" b="1" dirty="0" smtClean="0">
                <a:solidFill>
                  <a:schemeClr val="tx1"/>
                </a:solidFill>
                <a:latin typeface="Times New Roman" pitchFamily="18" charset="0"/>
                <a:cs typeface="Times New Roman" pitchFamily="18" charset="0"/>
              </a:rPr>
              <a:t>نظم نقل بديلة وفعالة ومرافق شبكة توزيع متقدمة(خاصة النقل الجوي السريع للطرود).</a:t>
            </a:r>
            <a:endParaRPr lang="fr-FR" sz="2800" dirty="0" smtClean="0">
              <a:solidFill>
                <a:schemeClr val="tx1"/>
              </a:solidFill>
            </a:endParaRPr>
          </a:p>
          <a:p>
            <a:pPr marL="1588" indent="230188" algn="just" rtl="1">
              <a:buClr>
                <a:srgbClr val="FF0000"/>
              </a:buClr>
              <a:buSzPct val="100000"/>
              <a:buFont typeface="Wingdings" pitchFamily="2" charset="2"/>
              <a:buChar char="§"/>
            </a:pPr>
            <a:endParaRPr lang="fr-FR" sz="2800" b="1" dirty="0" smtClean="0">
              <a:solidFill>
                <a:schemeClr val="tx1"/>
              </a:solidFill>
              <a:latin typeface="Times New Roman" pitchFamily="18" charset="0"/>
              <a:cs typeface="Times New Roman" pitchFamily="18" charset="0"/>
            </a:endParaRPr>
          </a:p>
          <a:p>
            <a:pPr algn="just">
              <a:buNone/>
            </a:pPr>
            <a:endParaRPr lang="fr-FR" sz="2800"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304800" y="2286000"/>
            <a:ext cx="8534400" cy="9906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نظام حوسبة واتصال يسمح بسرعة تدفق المعلومات وتحليلها ودقتها(تكنولوجيا المعلومات والاتصالات).</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3352800"/>
            <a:ext cx="8534400" cy="1066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نظام تتبع في الوقت الحقيقي(نظام التموضع العالمي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GPS Global Positioning system</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228600" y="4343400"/>
            <a:ext cx="8534400" cy="1066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برمجيات متقدمة لإدارة المخزون لإدارة الطلب، والتعامل مع الأصناف الكثيرة للبضائع.</a:t>
            </a:r>
            <a:r>
              <a:rPr kumimoji="0" lang="ar-DZ" sz="28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2"/>
          <p:cNvSpPr txBox="1">
            <a:spLocks/>
          </p:cNvSpPr>
          <p:nvPr/>
        </p:nvSpPr>
        <p:spPr>
          <a:xfrm>
            <a:off x="228600" y="5410200"/>
            <a:ext cx="8534400" cy="1447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مشاركة المعلومات مع الموردين( نظام إمداد تعاوني): نظام تبادل إلكتروني للبيانات، يسمح بتوسيع المخزون، إلى مخزون الموردين الإلكتروني الآخر.</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نظام التخزين أمازون.jpg"/>
          <p:cNvPicPr>
            <a:picLocks noChangeAspect="1" noChangeArrowheads="1"/>
          </p:cNvPicPr>
          <p:nvPr/>
        </p:nvPicPr>
        <p:blipFill>
          <a:blip r:embed="rId2"/>
          <a:srcRect/>
          <a:stretch>
            <a:fillRect/>
          </a:stretch>
        </p:blipFill>
        <p:spPr bwMode="auto">
          <a:xfrm>
            <a:off x="0" y="685800"/>
            <a:ext cx="4343400" cy="3267075"/>
          </a:xfrm>
          <a:prstGeom prst="rect">
            <a:avLst/>
          </a:prstGeom>
          <a:noFill/>
        </p:spPr>
      </p:pic>
      <p:pic>
        <p:nvPicPr>
          <p:cNvPr id="107523" name="Picture 3" descr="F:\النقل الجوي أمازون.jpg"/>
          <p:cNvPicPr>
            <a:picLocks noChangeAspect="1" noChangeArrowheads="1"/>
          </p:cNvPicPr>
          <p:nvPr/>
        </p:nvPicPr>
        <p:blipFill>
          <a:blip r:embed="rId3" cstate="print"/>
          <a:srcRect/>
          <a:stretch>
            <a:fillRect/>
          </a:stretch>
        </p:blipFill>
        <p:spPr bwMode="auto">
          <a:xfrm>
            <a:off x="4419600" y="685800"/>
            <a:ext cx="4581525" cy="3200400"/>
          </a:xfrm>
          <a:prstGeom prst="rect">
            <a:avLst/>
          </a:prstGeom>
          <a:noFill/>
        </p:spPr>
      </p:pic>
      <p:pic>
        <p:nvPicPr>
          <p:cNvPr id="107524" name="Picture 4" descr="F:\مخازن أمازون.jpg"/>
          <p:cNvPicPr>
            <a:picLocks noChangeAspect="1" noChangeArrowheads="1"/>
          </p:cNvPicPr>
          <p:nvPr/>
        </p:nvPicPr>
        <p:blipFill>
          <a:blip r:embed="rId4"/>
          <a:srcRect/>
          <a:stretch>
            <a:fillRect/>
          </a:stretch>
        </p:blipFill>
        <p:spPr bwMode="auto">
          <a:xfrm>
            <a:off x="152400" y="4038600"/>
            <a:ext cx="4191000" cy="2733675"/>
          </a:xfrm>
          <a:prstGeom prst="rect">
            <a:avLst/>
          </a:prstGeom>
          <a:noFill/>
        </p:spPr>
      </p:pic>
      <p:pic>
        <p:nvPicPr>
          <p:cNvPr id="107525" name="Picture 5" descr="F:\مخازن أمازون2.jpg"/>
          <p:cNvPicPr>
            <a:picLocks noChangeAspect="1" noChangeArrowheads="1"/>
          </p:cNvPicPr>
          <p:nvPr/>
        </p:nvPicPr>
        <p:blipFill>
          <a:blip r:embed="rId5"/>
          <a:srcRect/>
          <a:stretch>
            <a:fillRect/>
          </a:stretch>
        </p:blipFill>
        <p:spPr bwMode="auto">
          <a:xfrm>
            <a:off x="4419600" y="3962400"/>
            <a:ext cx="4572000" cy="2809875"/>
          </a:xfrm>
          <a:prstGeom prst="rect">
            <a:avLst/>
          </a:prstGeom>
          <a:noFill/>
        </p:spPr>
      </p:pic>
      <p:sp>
        <p:nvSpPr>
          <p:cNvPr id="9" name="Rectangle 8"/>
          <p:cNvSpPr/>
          <p:nvPr/>
        </p:nvSpPr>
        <p:spPr>
          <a:xfrm>
            <a:off x="228600" y="0"/>
            <a:ext cx="86106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أمازون </a:t>
            </a:r>
            <a:r>
              <a:rPr lang="fr-FR" sz="2800" b="1" dirty="0" smtClean="0">
                <a:solidFill>
                  <a:srgbClr val="FF0000"/>
                </a:solidFill>
                <a:latin typeface="Times New Roman" pitchFamily="18" charset="0"/>
                <a:cs typeface="Times New Roman" pitchFamily="18" charset="0"/>
              </a:rPr>
              <a:t>Amazon.com</a:t>
            </a: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موقع </a:t>
            </a:r>
            <a:r>
              <a:rPr lang="ar-DZ" sz="2800" b="1" dirty="0" smtClean="0">
                <a:solidFill>
                  <a:srgbClr val="FF0000"/>
                </a:solidFill>
                <a:latin typeface="Times New Roman" pitchFamily="18" charset="0"/>
                <a:cs typeface="Times New Roman" pitchFamily="18" charset="0"/>
                <a:hlinkClick r:id="rId6" tooltip="تجارة إلكترونية"/>
              </a:rPr>
              <a:t>للتجارة الإلكترونية</a:t>
            </a:r>
            <a:r>
              <a:rPr lang="ar-DZ"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hlinkClick r:id="rId7" tooltip="حوسبة سحابية"/>
              </a:rPr>
              <a:t>والحوسبة </a:t>
            </a:r>
            <a:r>
              <a:rPr lang="ar-DZ" sz="2800" b="1" dirty="0" err="1" smtClean="0">
                <a:solidFill>
                  <a:srgbClr val="FF0000"/>
                </a:solidFill>
                <a:latin typeface="Times New Roman" pitchFamily="18" charset="0"/>
                <a:cs typeface="Times New Roman" pitchFamily="18" charset="0"/>
                <a:hlinkClick r:id="rId7" tooltip="حوسبة سحابية"/>
              </a:rPr>
              <a:t>السحابية</a:t>
            </a:r>
            <a:r>
              <a:rPr lang="ar-DZ" sz="2800" b="1" dirty="0" smtClean="0">
                <a:solidFill>
                  <a:srgbClr val="FF0000"/>
                </a:solidFill>
                <a:latin typeface="Times New Roman" pitchFamily="18" charset="0"/>
                <a:cs typeface="Times New Roman" pitchFamily="18" charset="0"/>
              </a:rPr>
              <a:t> </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143000"/>
            <a:ext cx="5486400" cy="3970318"/>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يعتبر الفيلسوف اليوناني أفلاطون</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Platon</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(428-348 </a:t>
            </a:r>
            <a:r>
              <a:rPr lang="ar-SA" sz="2800" b="1" dirty="0" err="1" smtClean="0">
                <a:latin typeface="Times New Roman" pitchFamily="18" charset="0"/>
                <a:cs typeface="Times New Roman" pitchFamily="18" charset="0"/>
              </a:rPr>
              <a:t>ق</a:t>
            </a:r>
            <a:r>
              <a:rPr lang="ar-SA" sz="2800" b="1" dirty="0" smtClean="0">
                <a:latin typeface="Times New Roman" pitchFamily="18" charset="0"/>
                <a:cs typeface="Times New Roman" pitchFamily="18" charset="0"/>
              </a:rPr>
              <a:t> م</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أول من استعمل كلمة </a:t>
            </a:r>
            <a:r>
              <a:rPr lang="fr-FR" sz="2800" b="1" dirty="0" err="1" smtClean="0">
                <a:latin typeface="Times New Roman" pitchFamily="18" charset="0"/>
                <a:cs typeface="Times New Roman" pitchFamily="18" charset="0"/>
              </a:rPr>
              <a:t>Logistikos</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ويقصد بها </a:t>
            </a:r>
            <a:r>
              <a:rPr lang="ar-DZ" sz="2800" b="1" dirty="0" err="1" smtClean="0">
                <a:latin typeface="Times New Roman" pitchFamily="18" charset="0"/>
                <a:cs typeface="Times New Roman" pitchFamily="18" charset="0"/>
              </a:rPr>
              <a:t>الحانب</a:t>
            </a:r>
            <a:r>
              <a:rPr lang="ar-DZ" sz="2800" b="1" dirty="0" smtClean="0">
                <a:latin typeface="Times New Roman" pitchFamily="18" charset="0"/>
                <a:cs typeface="Times New Roman" pitchFamily="18" charset="0"/>
              </a:rPr>
              <a:t> التطبيقي للأعداد(العلاقات بين الأعداد)، وذلك تمييزا لها عن الجانب النظري للأعداد</a:t>
            </a:r>
            <a:r>
              <a:rPr lang="fr-FR" sz="2800" b="1" dirty="0" err="1" smtClean="0">
                <a:latin typeface="Times New Roman" pitchFamily="18" charset="0"/>
                <a:cs typeface="Times New Roman" pitchFamily="18" charset="0"/>
              </a:rPr>
              <a:t>arithmetikos</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(الأعداد في حد ذاتها).</a:t>
            </a:r>
            <a:endParaRPr lang="fr-FR" sz="2800" b="1" dirty="0" smtClean="0">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ويرى أن </a:t>
            </a:r>
            <a:r>
              <a:rPr lang="ar-DZ" sz="2800" b="1" dirty="0" err="1" smtClean="0">
                <a:latin typeface="Times New Roman" pitchFamily="18" charset="0"/>
                <a:cs typeface="Times New Roman" pitchFamily="18" charset="0"/>
              </a:rPr>
              <a:t>اللوجستيك</a:t>
            </a:r>
            <a:r>
              <a:rPr lang="ar-DZ" sz="2800" b="1" dirty="0" smtClean="0">
                <a:latin typeface="Times New Roman" pitchFamily="18" charset="0"/>
                <a:cs typeface="Times New Roman" pitchFamily="18" charset="0"/>
              </a:rPr>
              <a:t> يهم رجال الأعمال والتجارة وقادة الجيوش، أما الحساب النظري فيهتم </a:t>
            </a:r>
            <a:r>
              <a:rPr lang="ar-DZ" sz="2800" b="1" dirty="0" err="1" smtClean="0">
                <a:latin typeface="Times New Roman" pitchFamily="18" charset="0"/>
                <a:cs typeface="Times New Roman" pitchFamily="18" charset="0"/>
              </a:rPr>
              <a:t>به</a:t>
            </a:r>
            <a:r>
              <a:rPr lang="ar-DZ" sz="2800" b="1" dirty="0" smtClean="0">
                <a:latin typeface="Times New Roman" pitchFamily="18" charset="0"/>
                <a:cs typeface="Times New Roman" pitchFamily="18" charset="0"/>
              </a:rPr>
              <a:t> الفلاسفة.</a:t>
            </a:r>
            <a:endParaRPr lang="fr-FR" sz="2800" b="1" dirty="0">
              <a:latin typeface="Times New Roman" pitchFamily="18" charset="0"/>
              <a:cs typeface="Times New Roman" pitchFamily="18" charset="0"/>
            </a:endParaRPr>
          </a:p>
        </p:txBody>
      </p:sp>
      <p:pic>
        <p:nvPicPr>
          <p:cNvPr id="6146" name="Picture 2" descr="أفلاطون | قادة الفكر | مؤسسة هنداوي"/>
          <p:cNvPicPr>
            <a:picLocks noChangeAspect="1" noChangeArrowheads="1"/>
          </p:cNvPicPr>
          <p:nvPr/>
        </p:nvPicPr>
        <p:blipFill>
          <a:blip r:embed="rId2"/>
          <a:srcRect/>
          <a:stretch>
            <a:fillRect/>
          </a:stretch>
        </p:blipFill>
        <p:spPr bwMode="auto">
          <a:xfrm>
            <a:off x="155575" y="1304924"/>
            <a:ext cx="3273425" cy="372427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descr="Amazon pack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6500" name="AutoShape 4" descr="Amazon pack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6501" name="Picture 5" descr="F:\نظام التخزين الافتراضي لأمازون.gif"/>
          <p:cNvPicPr>
            <a:picLocks noChangeAspect="1" noChangeArrowheads="1"/>
          </p:cNvPicPr>
          <p:nvPr/>
        </p:nvPicPr>
        <p:blipFill>
          <a:blip r:embed="rId2"/>
          <a:srcRect/>
          <a:stretch>
            <a:fillRect/>
          </a:stretch>
        </p:blipFill>
        <p:spPr bwMode="auto">
          <a:xfrm>
            <a:off x="381000" y="609600"/>
            <a:ext cx="8458200" cy="6096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86805"/>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هي المصادر والأنظمة الحاسوبية المتوافرة تحت الطلب عبر </a:t>
            </a:r>
            <a:r>
              <a:rPr lang="ar-DZ" sz="2800" b="1" dirty="0" smtClean="0">
                <a:latin typeface="Times New Roman" pitchFamily="18" charset="0"/>
                <a:cs typeface="Times New Roman" pitchFamily="18" charset="0"/>
                <a:hlinkClick r:id="rId2" tooltip="إنترنت"/>
              </a:rPr>
              <a:t>الشبكة</a:t>
            </a:r>
            <a:r>
              <a:rPr lang="ar-DZ" sz="2800" b="1" dirty="0" smtClean="0">
                <a:latin typeface="Times New Roman" pitchFamily="18" charset="0"/>
                <a:cs typeface="Times New Roman" pitchFamily="18" charset="0"/>
              </a:rPr>
              <a:t>، والتي تستطيع توفير عدد من الخدمات الحاسوبية المتكاملة دون التقيد بالموارد المحلية، بهدف التيسير على المستخدم.</a:t>
            </a:r>
          </a:p>
        </p:txBody>
      </p:sp>
      <p:sp>
        <p:nvSpPr>
          <p:cNvPr id="5" name="Rectangle 4"/>
          <p:cNvSpPr/>
          <p:nvPr/>
        </p:nvSpPr>
        <p:spPr>
          <a:xfrm>
            <a:off x="3048000" y="634425"/>
            <a:ext cx="5793574"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الحوسبة </a:t>
            </a:r>
            <a:r>
              <a:rPr lang="ar-DZ" sz="3200" b="1" dirty="0" err="1" smtClean="0">
                <a:solidFill>
                  <a:srgbClr val="FF0000"/>
                </a:solidFill>
                <a:latin typeface="Times New Roman" pitchFamily="18" charset="0"/>
                <a:cs typeface="Times New Roman" pitchFamily="18" charset="0"/>
              </a:rPr>
              <a:t>السحابية</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Cloud </a:t>
            </a:r>
            <a:r>
              <a:rPr lang="fr-FR" sz="3200" b="1" dirty="0" err="1" smtClean="0">
                <a:solidFill>
                  <a:srgbClr val="FF0000"/>
                </a:solidFill>
                <a:latin typeface="Times New Roman" pitchFamily="18" charset="0"/>
                <a:cs typeface="Times New Roman" pitchFamily="18" charset="0"/>
              </a:rPr>
              <a:t>computing</a:t>
            </a:r>
            <a:r>
              <a:rPr lang="fr-FR"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p:txBody>
      </p:sp>
      <p:sp>
        <p:nvSpPr>
          <p:cNvPr id="6" name="Rectangle 5"/>
          <p:cNvSpPr/>
          <p:nvPr/>
        </p:nvSpPr>
        <p:spPr>
          <a:xfrm>
            <a:off x="228600" y="4876800"/>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ويستطيع المستخدم عند اتصاله </a:t>
            </a:r>
            <a:r>
              <a:rPr lang="ar-DZ" sz="2800" b="1" dirty="0" smtClean="0">
                <a:latin typeface="Times New Roman" pitchFamily="18" charset="0"/>
                <a:cs typeface="Times New Roman" pitchFamily="18" charset="0"/>
                <a:hlinkClick r:id="rId2" tooltip="إنترنت"/>
              </a:rPr>
              <a:t>بالشبكة</a:t>
            </a:r>
            <a:r>
              <a:rPr lang="ar-DZ" sz="2800" b="1" dirty="0" smtClean="0">
                <a:latin typeface="Times New Roman" pitchFamily="18" charset="0"/>
                <a:cs typeface="Times New Roman" pitchFamily="18" charset="0"/>
              </a:rPr>
              <a:t> التحكم في هذه الموارد عن طريق واجهة برمجية سهلة تُـسَـهل وتتجاهل الكثير من التفاصيل والعمليات الداخلية.</a:t>
            </a:r>
            <a:endParaRPr lang="fr-FR" sz="2800" b="1" dirty="0">
              <a:latin typeface="Times New Roman" pitchFamily="18" charset="0"/>
              <a:cs typeface="Times New Roman" pitchFamily="18" charset="0"/>
            </a:endParaRPr>
          </a:p>
        </p:txBody>
      </p:sp>
      <p:sp>
        <p:nvSpPr>
          <p:cNvPr id="7" name="Rectangle 6"/>
          <p:cNvSpPr/>
          <p:nvPr/>
        </p:nvSpPr>
        <p:spPr>
          <a:xfrm>
            <a:off x="228600" y="3187005"/>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وتشمل تلك الموارد مساحة لتخزين البيانات والنسخ الاحتياطي والمزامنة الذاتية، كما تشمل قدرات معالجة برمجية وجدولة للمهام ودفع البريد الإلكتروني والطباعة عن بعد.</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63762"/>
            <a:ext cx="8534400" cy="2027238"/>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تتمثل في إيصال مواد الإغاثة المتنوعة إلى المناطق المنكوبة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حيث يوجد الأشخاص المتضررين أثناء الكوارث الطبيعية والبشرية كالزلازل، الفيضانات، الأعاصير، الحروب، بالإضافة إلى إجلاء المنكوبين وإسكان النازحين واللاجئين</a:t>
            </a:r>
            <a:r>
              <a:rPr lang="ar-DZ"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5122290" y="1091625"/>
            <a:ext cx="3631122"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ح. </a:t>
            </a:r>
            <a:r>
              <a:rPr lang="ar-SA" sz="3200" b="1" dirty="0" smtClean="0">
                <a:solidFill>
                  <a:srgbClr val="FF0000"/>
                </a:solidFill>
                <a:latin typeface="Times New Roman" pitchFamily="18" charset="0"/>
                <a:cs typeface="Times New Roman" pitchFamily="18" charset="0"/>
              </a:rPr>
              <a:t>اللوجستيات الإنسانية: </a:t>
            </a:r>
            <a:endParaRPr lang="fr-FR" sz="3200" dirty="0">
              <a:solidFill>
                <a:srgbClr val="FF0000"/>
              </a:solidFill>
            </a:endParaRPr>
          </a:p>
        </p:txBody>
      </p:sp>
      <p:sp>
        <p:nvSpPr>
          <p:cNvPr id="5" name="Rectangle 4"/>
          <p:cNvSpPr/>
          <p:nvPr/>
        </p:nvSpPr>
        <p:spPr>
          <a:xfrm>
            <a:off x="304800" y="4482405"/>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a:t>
            </a:r>
            <a:r>
              <a:rPr lang="ar-SA" sz="2800" b="1" dirty="0" smtClean="0">
                <a:latin typeface="Times New Roman" pitchFamily="18" charset="0"/>
                <a:cs typeface="Times New Roman" pitchFamily="18" charset="0"/>
              </a:rPr>
              <a:t>تتميز اللوجستيات الإنسانية بالطابع الاستعجالي والمخاطر العالية والقيود  السياسية والثقافية، وتهتم بهذا المجال الحكومات والمنظمات غير الربحية كالصليب الأحمر والهلال الأحمر.</a:t>
            </a:r>
            <a:endParaRPr lang="fr-FR"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logistique humanitaire.jpg"/>
          <p:cNvPicPr>
            <a:picLocks noChangeAspect="1" noChangeArrowheads="1"/>
          </p:cNvPicPr>
          <p:nvPr/>
        </p:nvPicPr>
        <p:blipFill>
          <a:blip r:embed="rId2"/>
          <a:srcRect/>
          <a:stretch>
            <a:fillRect/>
          </a:stretch>
        </p:blipFill>
        <p:spPr bwMode="auto">
          <a:xfrm>
            <a:off x="1524000" y="76200"/>
            <a:ext cx="5105400" cy="3276600"/>
          </a:xfrm>
          <a:prstGeom prst="rect">
            <a:avLst/>
          </a:prstGeom>
          <a:noFill/>
        </p:spPr>
      </p:pic>
      <p:pic>
        <p:nvPicPr>
          <p:cNvPr id="109571" name="Picture 3" descr="F:\logistique humanitaire2.jpg"/>
          <p:cNvPicPr>
            <a:picLocks noChangeAspect="1" noChangeArrowheads="1"/>
          </p:cNvPicPr>
          <p:nvPr/>
        </p:nvPicPr>
        <p:blipFill>
          <a:blip r:embed="rId3"/>
          <a:srcRect/>
          <a:stretch>
            <a:fillRect/>
          </a:stretch>
        </p:blipFill>
        <p:spPr bwMode="auto">
          <a:xfrm>
            <a:off x="1143000" y="3429000"/>
            <a:ext cx="6324600" cy="32766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4343400"/>
            <a:ext cx="8534400" cy="1828800"/>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تتعلق بتدفق السلع والبضائع في التجمعات </a:t>
            </a:r>
            <a:r>
              <a:rPr lang="ar-DZ" sz="2800" b="1" dirty="0" smtClean="0">
                <a:solidFill>
                  <a:schemeClr val="tx1"/>
                </a:solidFill>
                <a:latin typeface="Times New Roman" pitchFamily="18" charset="0"/>
                <a:cs typeface="Times New Roman" pitchFamily="18" charset="0"/>
              </a:rPr>
              <a:t>السكنية</a:t>
            </a:r>
            <a:r>
              <a:rPr lang="ar-SA" sz="2800" b="1" dirty="0" smtClean="0">
                <a:solidFill>
                  <a:schemeClr val="tx1"/>
                </a:solidFill>
                <a:latin typeface="Times New Roman" pitchFamily="18" charset="0"/>
                <a:cs typeface="Times New Roman" pitchFamily="18" charset="0"/>
              </a:rPr>
              <a:t>، ونقلها، وتوصيلها إلى الوجهة النهائية، وكذلك إدارة تدفقات العودة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إنها تتضمن أو تمس جهات فاعلة متعددة وذات أهداف متناقضة</a:t>
            </a:r>
            <a:r>
              <a:rPr lang="ar-SA" sz="2800" b="1" dirty="0" smtClean="0">
                <a:solidFill>
                  <a:srgbClr val="002060"/>
                </a:solidFill>
                <a:latin typeface="Times New Roman" pitchFamily="18" charset="0"/>
                <a:cs typeface="Times New Roman" pitchFamily="18" charset="0"/>
              </a:rPr>
              <a:t>: </a:t>
            </a:r>
            <a:r>
              <a:rPr lang="ar-DZ" sz="2800" b="1" dirty="0" smtClean="0">
                <a:solidFill>
                  <a:srgbClr val="002060"/>
                </a:solidFill>
                <a:latin typeface="Times New Roman" pitchFamily="18" charset="0"/>
                <a:cs typeface="Times New Roman" pitchFamily="18" charset="0"/>
              </a:rPr>
              <a:t>مؤسسات</a:t>
            </a:r>
            <a:r>
              <a:rPr lang="ar-SA" sz="2800" b="1" dirty="0" smtClean="0">
                <a:solidFill>
                  <a:srgbClr val="002060"/>
                </a:solidFill>
                <a:latin typeface="Times New Roman" pitchFamily="18" charset="0"/>
                <a:cs typeface="Times New Roman" pitchFamily="18" charset="0"/>
              </a:rPr>
              <a:t> اقتصادية، هيئات عمومية، والسكان</a:t>
            </a:r>
            <a:r>
              <a:rPr lang="ar-DZ" sz="2800" b="1" dirty="0" smtClean="0">
                <a:solidFill>
                  <a:srgbClr val="002060"/>
                </a:solidFill>
                <a:latin typeface="Times New Roman" pitchFamily="18" charset="0"/>
                <a:cs typeface="Times New Roman" pitchFamily="18" charset="0"/>
              </a:rPr>
              <a:t>.</a:t>
            </a:r>
            <a:endParaRPr lang="fr-FR" sz="2800" b="1" dirty="0">
              <a:solidFill>
                <a:srgbClr val="002060"/>
              </a:solidFill>
              <a:latin typeface="Times New Roman" pitchFamily="18" charset="0"/>
              <a:cs typeface="Times New Roman" pitchFamily="18" charset="0"/>
            </a:endParaRPr>
          </a:p>
        </p:txBody>
      </p:sp>
      <p:sp>
        <p:nvSpPr>
          <p:cNvPr id="4" name="Rectangle 3"/>
          <p:cNvSpPr/>
          <p:nvPr/>
        </p:nvSpPr>
        <p:spPr>
          <a:xfrm>
            <a:off x="5791200" y="1076980"/>
            <a:ext cx="3020379" cy="523220"/>
          </a:xfrm>
          <a:prstGeom prst="rect">
            <a:avLst/>
          </a:prstGeom>
        </p:spPr>
        <p:txBody>
          <a:bodyPr wrap="none">
            <a:spAutoFit/>
          </a:bodyPr>
          <a:lstStyle/>
          <a:p>
            <a:pPr algn="just" rtl="1">
              <a:buNone/>
            </a:pPr>
            <a:r>
              <a:rPr lang="ar-DZ" sz="2800" b="1" dirty="0" smtClean="0">
                <a:solidFill>
                  <a:srgbClr val="FF0000"/>
                </a:solidFill>
                <a:latin typeface="Times New Roman" pitchFamily="18" charset="0"/>
                <a:cs typeface="Times New Roman" pitchFamily="18" charset="0"/>
              </a:rPr>
              <a:t>ح. </a:t>
            </a:r>
            <a:r>
              <a:rPr lang="ar-SA" sz="2800" b="1" dirty="0" smtClean="0">
                <a:solidFill>
                  <a:srgbClr val="FF0000"/>
                </a:solidFill>
                <a:latin typeface="Times New Roman" pitchFamily="18" charset="0"/>
                <a:cs typeface="Times New Roman" pitchFamily="18" charset="0"/>
              </a:rPr>
              <a:t>اللوجستيات الحضرية</a:t>
            </a:r>
            <a:endParaRPr lang="fr-FR" sz="2800" b="1" dirty="0" smtClean="0">
              <a:solidFill>
                <a:srgbClr val="FF0000"/>
              </a:solidFill>
              <a:latin typeface="Times New Roman" pitchFamily="18" charset="0"/>
              <a:cs typeface="Times New Roman" pitchFamily="18" charset="0"/>
            </a:endParaRPr>
          </a:p>
        </p:txBody>
      </p:sp>
      <p:sp>
        <p:nvSpPr>
          <p:cNvPr id="69633" name="Rectangle 1"/>
          <p:cNvSpPr>
            <a:spLocks noChangeArrowheads="1"/>
          </p:cNvSpPr>
          <p:nvPr/>
        </p:nvSpPr>
        <p:spPr bwMode="auto">
          <a:xfrm>
            <a:off x="228600" y="2070318"/>
            <a:ext cx="8610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تُستخدم مصطلحات أخرى أحيانًا للإشارة إلى </a:t>
            </a:r>
            <a:r>
              <a:rPr kumimoji="0" lang="ar-SA"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هذ</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 </a:t>
            </a:r>
            <a:r>
              <a:rPr kumimoji="0" lang="ar-SA"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لوجستيات</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الميل الأخير</a:t>
            </a:r>
            <a:r>
              <a:rPr lang="ar-DZ" sz="2800" b="1" dirty="0" smtClean="0">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logistique du dernier kilomètre</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لوجستيات</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القرب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logistique de proximité</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نقل البضائع في المدينة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transport de marchandises en ville</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SA"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إلخ</a:t>
            </a:r>
            <a:endParaRPr kumimoji="0" lang="ar-SA"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logistique humanitaire3.jpg"/>
          <p:cNvPicPr>
            <a:picLocks noChangeAspect="1" noChangeArrowheads="1"/>
          </p:cNvPicPr>
          <p:nvPr/>
        </p:nvPicPr>
        <p:blipFill>
          <a:blip r:embed="rId2"/>
          <a:srcRect/>
          <a:stretch>
            <a:fillRect/>
          </a:stretch>
        </p:blipFill>
        <p:spPr bwMode="auto">
          <a:xfrm>
            <a:off x="152400" y="228600"/>
            <a:ext cx="4495800" cy="2743200"/>
          </a:xfrm>
          <a:prstGeom prst="rect">
            <a:avLst/>
          </a:prstGeom>
          <a:noFill/>
        </p:spPr>
      </p:pic>
      <p:pic>
        <p:nvPicPr>
          <p:cNvPr id="110595" name="Picture 3" descr="F:\logistique urbaine.jpg"/>
          <p:cNvPicPr>
            <a:picLocks noChangeAspect="1" noChangeArrowheads="1"/>
          </p:cNvPicPr>
          <p:nvPr/>
        </p:nvPicPr>
        <p:blipFill>
          <a:blip r:embed="rId3"/>
          <a:srcRect/>
          <a:stretch>
            <a:fillRect/>
          </a:stretch>
        </p:blipFill>
        <p:spPr bwMode="auto">
          <a:xfrm>
            <a:off x="152400" y="3505200"/>
            <a:ext cx="4572000" cy="3048000"/>
          </a:xfrm>
          <a:prstGeom prst="rect">
            <a:avLst/>
          </a:prstGeom>
          <a:noFill/>
        </p:spPr>
      </p:pic>
      <p:pic>
        <p:nvPicPr>
          <p:cNvPr id="110596" name="Picture 4" descr="F:\logistique urbaine2.jpg"/>
          <p:cNvPicPr>
            <a:picLocks noChangeAspect="1" noChangeArrowheads="1"/>
          </p:cNvPicPr>
          <p:nvPr/>
        </p:nvPicPr>
        <p:blipFill>
          <a:blip r:embed="rId4"/>
          <a:srcRect/>
          <a:stretch>
            <a:fillRect/>
          </a:stretch>
        </p:blipFill>
        <p:spPr bwMode="auto">
          <a:xfrm>
            <a:off x="4800600" y="228600"/>
            <a:ext cx="4191000" cy="2743200"/>
          </a:xfrm>
          <a:prstGeom prst="rect">
            <a:avLst/>
          </a:prstGeom>
          <a:noFill/>
        </p:spPr>
      </p:pic>
      <p:pic>
        <p:nvPicPr>
          <p:cNvPr id="110597" name="Picture 5" descr="F:\logistique urbaine3.jpg"/>
          <p:cNvPicPr>
            <a:picLocks noChangeAspect="1" noChangeArrowheads="1"/>
          </p:cNvPicPr>
          <p:nvPr/>
        </p:nvPicPr>
        <p:blipFill>
          <a:blip r:embed="rId5"/>
          <a:srcRect/>
          <a:stretch>
            <a:fillRect/>
          </a:stretch>
        </p:blipFill>
        <p:spPr bwMode="auto">
          <a:xfrm>
            <a:off x="4876800" y="3505200"/>
            <a:ext cx="4191000" cy="3086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362200"/>
            <a:ext cx="8686800" cy="1417637"/>
          </a:xfrm>
        </p:spPr>
        <p:txBody>
          <a:bodyPr>
            <a:normAutofit/>
          </a:bodyPr>
          <a:lstStyle/>
          <a:p>
            <a:pPr marL="0" indent="344488" algn="just" rtl="1">
              <a:buNone/>
            </a:pPr>
            <a:r>
              <a:rPr lang="ar-DZ" sz="2800" b="1" dirty="0" smtClean="0">
                <a:solidFill>
                  <a:schemeClr val="tx1"/>
                </a:solidFill>
                <a:latin typeface="Times New Roman" pitchFamily="18" charset="0"/>
                <a:cs typeface="Times New Roman" pitchFamily="18" charset="0"/>
              </a:rPr>
              <a:t> لقد نشأ مفهوم الإمداد </a:t>
            </a:r>
            <a:r>
              <a:rPr lang="fr-FR" sz="2800" b="1" dirty="0" err="1" smtClean="0">
                <a:solidFill>
                  <a:schemeClr val="tx1"/>
                </a:solidFill>
                <a:latin typeface="Times New Roman" pitchFamily="18" charset="0"/>
                <a:cs typeface="Times New Roman" pitchFamily="18" charset="0"/>
              </a:rPr>
              <a:t>logistics</a:t>
            </a:r>
            <a:r>
              <a:rPr lang="ar-DZ" sz="2800" b="1" dirty="0" smtClean="0">
                <a:solidFill>
                  <a:schemeClr val="tx1"/>
                </a:solidFill>
                <a:latin typeface="Times New Roman" pitchFamily="18" charset="0"/>
                <a:cs typeface="Times New Roman" pitchFamily="18" charset="0"/>
              </a:rPr>
              <a:t> نشأة عسكرية، حيث تم </a:t>
            </a:r>
            <a:r>
              <a:rPr lang="ar-DZ" sz="2800" b="1" dirty="0" err="1" smtClean="0">
                <a:solidFill>
                  <a:schemeClr val="tx1"/>
                </a:solidFill>
                <a:latin typeface="Times New Roman" pitchFamily="18" charset="0"/>
                <a:cs typeface="Times New Roman" pitchFamily="18" charset="0"/>
              </a:rPr>
              <a:t>إستخدامه</a:t>
            </a:r>
            <a:r>
              <a:rPr lang="ar-DZ" sz="2800" b="1" dirty="0" smtClean="0">
                <a:solidFill>
                  <a:schemeClr val="tx1"/>
                </a:solidFill>
                <a:latin typeface="Times New Roman" pitchFamily="18" charset="0"/>
                <a:cs typeface="Times New Roman" pitchFamily="18" charset="0"/>
              </a:rPr>
              <a:t> في الجيوش بهدف تأمين وصول المؤن (الأغذية، </a:t>
            </a:r>
            <a:r>
              <a:rPr lang="ar-DZ" sz="2800" b="1" dirty="0" err="1" smtClean="0">
                <a:solidFill>
                  <a:schemeClr val="tx1"/>
                </a:solidFill>
                <a:latin typeface="Times New Roman" pitchFamily="18" charset="0"/>
                <a:cs typeface="Times New Roman" pitchFamily="18" charset="0"/>
              </a:rPr>
              <a:t>المياة</a:t>
            </a:r>
            <a:r>
              <a:rPr lang="ar-DZ" sz="2800" b="1" dirty="0" smtClean="0">
                <a:solidFill>
                  <a:schemeClr val="tx1"/>
                </a:solidFill>
                <a:latin typeface="Times New Roman" pitchFamily="18" charset="0"/>
                <a:cs typeface="Times New Roman" pitchFamily="18" charset="0"/>
              </a:rPr>
              <a:t> ...)، الذخائر، الوقود، العتاد في الوقت الملائم، وبأمثل طريقة ممكنة.</a:t>
            </a:r>
            <a:endParaRPr lang="fr-FR" sz="2800" dirty="0"/>
          </a:p>
        </p:txBody>
      </p:sp>
      <p:sp>
        <p:nvSpPr>
          <p:cNvPr id="4" name="Titre 1"/>
          <p:cNvSpPr>
            <a:spLocks noGrp="1"/>
          </p:cNvSpPr>
          <p:nvPr>
            <p:ph type="title"/>
          </p:nvPr>
        </p:nvSpPr>
        <p:spPr>
          <a:xfrm>
            <a:off x="304800" y="533400"/>
            <a:ext cx="8686800" cy="838200"/>
          </a:xfrm>
        </p:spPr>
        <p:txBody>
          <a:bodyPr/>
          <a:lstStyle/>
          <a:p>
            <a:pPr algn="r" rtl="1"/>
            <a:r>
              <a:rPr lang="ar-DZ" b="1" dirty="0" smtClean="0">
                <a:solidFill>
                  <a:srgbClr val="FF0000"/>
                </a:solidFill>
                <a:latin typeface="Times New Roman" pitchFamily="18" charset="0"/>
                <a:cs typeface="Times New Roman" pitchFamily="18" charset="0"/>
              </a:rPr>
              <a:t>3.الإمداد العسكري:</a:t>
            </a:r>
            <a:endParaRPr lang="fr-FR" b="1" dirty="0">
              <a:solidFill>
                <a:srgbClr val="FF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3554</TotalTime>
  <Words>4371</Words>
  <Application>Microsoft Office PowerPoint</Application>
  <PresentationFormat>Affichage à l'écran (4:3)</PresentationFormat>
  <Paragraphs>409</Paragraphs>
  <Slides>85</Slides>
  <Notes>2</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Promenade</vt:lpstr>
      <vt:lpstr>Diapositive 1</vt:lpstr>
      <vt:lpstr>مقياس: الإمداد والنقل الدولي</vt:lpstr>
      <vt:lpstr>تسمية المقياس:</vt:lpstr>
      <vt:lpstr>الإمداد المحلي والإمداد الدولي:</vt:lpstr>
      <vt:lpstr>عناصر المحاضرة:</vt:lpstr>
      <vt:lpstr>1. تمهيد:</vt:lpstr>
      <vt:lpstr>2. أصل كلمة الإمداد(لوجستيك):</vt:lpstr>
      <vt:lpstr>Diapositive 8</vt:lpstr>
      <vt:lpstr>3.الإمداد العسكري:</vt:lpstr>
      <vt:lpstr>Diapositive 10</vt:lpstr>
      <vt:lpstr>Diapositive 11</vt:lpstr>
      <vt:lpstr>Diapositive 12</vt:lpstr>
      <vt:lpstr>Diapositive 13</vt:lpstr>
      <vt:lpstr>Diapositive 14</vt:lpstr>
      <vt:lpstr>Diapositive 15</vt:lpstr>
      <vt:lpstr>Diapositive 16</vt:lpstr>
      <vt:lpstr>Diapositive 17</vt:lpstr>
      <vt:lpstr>5. الإمداد في المؤسسات( لوجستيات الأعمال):</vt:lpstr>
      <vt:lpstr>تطور الإمداد في المؤسسات:</vt:lpstr>
      <vt:lpstr>تطور الإمداد في المؤسسات:</vt:lpstr>
      <vt:lpstr>6. تعريف الإمداد:</vt:lpstr>
      <vt:lpstr>Diapositive 22</vt:lpstr>
      <vt:lpstr>Diapositive 23</vt:lpstr>
      <vt:lpstr>Diapositive 24</vt:lpstr>
      <vt:lpstr>7. أهمية الإمداد:</vt:lpstr>
      <vt:lpstr>8. أهداف الإمداد: </vt:lpstr>
      <vt:lpstr>9. وظائف ( أنشطة) الإمداد:</vt:lpstr>
      <vt:lpstr>Diapositive 28</vt:lpstr>
      <vt:lpstr>Diapositive 29</vt:lpstr>
      <vt:lpstr>Diapositive 30</vt:lpstr>
      <vt:lpstr>11. مراحل تطور الإمداد في المؤسسات:</vt:lpstr>
      <vt:lpstr>Diapositive 32</vt:lpstr>
      <vt:lpstr>Diapositive 33</vt:lpstr>
      <vt:lpstr>Diapositive 34</vt:lpstr>
      <vt:lpstr>أ. تحرير التجارة الخارجية:</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13. تحديات (رهانات) اللوجستيات الدولية</vt:lpstr>
      <vt:lpstr>Diapositive 54</vt:lpstr>
      <vt:lpstr>Diapositive 55</vt:lpstr>
      <vt:lpstr>Diapositive 56</vt:lpstr>
      <vt:lpstr>14. الاتجاهات الحديثة في اللوجستيات</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ز. التخزين الافتراضي: </vt:lpstr>
      <vt:lpstr>أسس نجاح نظام التخزين الافتراضي:</vt:lpstr>
      <vt:lpstr>Diapositive 79</vt:lpstr>
      <vt:lpstr>Diapositive 80</vt:lpstr>
      <vt:lpstr>Diapositive 81</vt:lpstr>
      <vt:lpstr>Diapositive 82</vt:lpstr>
      <vt:lpstr>Diapositive 83</vt:lpstr>
      <vt:lpstr>Diapositive 84</vt:lpstr>
      <vt:lpstr>Diapositive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306</cp:revision>
  <dcterms:created xsi:type="dcterms:W3CDTF">2020-12-03T17:41:19Z</dcterms:created>
  <dcterms:modified xsi:type="dcterms:W3CDTF">2020-12-21T19:56:32Z</dcterms:modified>
</cp:coreProperties>
</file>