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362" r:id="rId2"/>
    <p:sldId id="363" r:id="rId3"/>
    <p:sldId id="261" r:id="rId4"/>
    <p:sldId id="373" r:id="rId5"/>
    <p:sldId id="258" r:id="rId6"/>
    <p:sldId id="344" r:id="rId7"/>
  </p:sldIdLst>
  <p:sldSz cx="9144000" cy="6858000" type="screen4x3"/>
  <p:notesSz cx="6669088" cy="9885363"/>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EF7F7F"/>
    <a:srgbClr val="FFFF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159" autoAdjust="0"/>
    <p:restoredTop sz="97491" autoAdjust="0"/>
  </p:normalViewPr>
  <p:slideViewPr>
    <p:cSldViewPr>
      <p:cViewPr>
        <p:scale>
          <a:sx n="100" d="100"/>
          <a:sy n="100" d="100"/>
        </p:scale>
        <p:origin x="-564"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6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71329F8B-760B-43B0-8FE0-4D7DF3060422}" type="datetimeFigureOut">
              <a:rPr lang="fr-FR"/>
              <a:pPr>
                <a:defRPr/>
              </a:pPr>
              <a:t>30/09/2020</a:t>
            </a:fld>
            <a:endParaRPr lang="fr-FR"/>
          </a:p>
        </p:txBody>
      </p:sp>
      <p:sp>
        <p:nvSpPr>
          <p:cNvPr id="4" name="Espace réservé du pied de page 3"/>
          <p:cNvSpPr>
            <a:spLocks noGrp="1"/>
          </p:cNvSpPr>
          <p:nvPr>
            <p:ph type="ftr" sz="quarter" idx="2"/>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11CF97A-D739-4C11-A460-31105056CBB2}" type="slidenum">
              <a:rPr lang="fr-FR"/>
              <a:pPr>
                <a:defRPr/>
              </a:pPr>
              <a:t>‹N°›</a:t>
            </a:fld>
            <a:endParaRPr lang="fr-FR"/>
          </a:p>
        </p:txBody>
      </p:sp>
    </p:spTree>
    <p:extLst>
      <p:ext uri="{BB962C8B-B14F-4D97-AF65-F5344CB8AC3E}">
        <p14:creationId xmlns="" xmlns:p14="http://schemas.microsoft.com/office/powerpoint/2010/main" val="124574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778250" y="0"/>
            <a:ext cx="288925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D5829EA4-9C4C-4221-83E7-10735F00134B}" type="datetimeFigureOut">
              <a:rPr lang="fr-FR"/>
              <a:pPr>
                <a:defRPr/>
              </a:pPr>
              <a:t>30/09/2020</a:t>
            </a:fld>
            <a:endParaRPr lang="fr-FR"/>
          </a:p>
        </p:txBody>
      </p:sp>
      <p:sp>
        <p:nvSpPr>
          <p:cNvPr id="4" name="Espace réservé de l'image des diapositives 3"/>
          <p:cNvSpPr>
            <a:spLocks noGrp="1" noRot="1" noChangeAspect="1"/>
          </p:cNvSpPr>
          <p:nvPr>
            <p:ph type="sldImg" idx="2"/>
          </p:nvPr>
        </p:nvSpPr>
        <p:spPr>
          <a:xfrm>
            <a:off x="863600" y="741363"/>
            <a:ext cx="4941888" cy="3706812"/>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66750" y="4695825"/>
            <a:ext cx="5335588" cy="4448175"/>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390063"/>
            <a:ext cx="288925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778250" y="93900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CD66B20-F253-4258-B646-6870E2D39563}" type="slidenum">
              <a:rPr lang="fr-FR"/>
              <a:pPr>
                <a:defRPr/>
              </a:pPr>
              <a:t>‹N°›</a:t>
            </a:fld>
            <a:endParaRPr lang="fr-FR"/>
          </a:p>
        </p:txBody>
      </p:sp>
    </p:spTree>
    <p:extLst>
      <p:ext uri="{BB962C8B-B14F-4D97-AF65-F5344CB8AC3E}">
        <p14:creationId xmlns="" xmlns:p14="http://schemas.microsoft.com/office/powerpoint/2010/main" val="146326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8"/>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406DA-3B7A-4C33-8F0E-7C8C7BA0B929}" type="slidenum">
              <a:rPr lang="en-GB">
                <a:latin typeface="Arial" panose="020B0604020202020204" pitchFamily="34" charset="0"/>
                <a:ea typeface="MS Gothic" panose="020B0609070205080204" pitchFamily="49" charset="-128"/>
              </a:rPr>
              <a:pPr>
                <a:spcBef>
                  <a:spcPct val="0"/>
                </a:spcBef>
              </a:pPr>
              <a:t>1</a:t>
            </a:fld>
            <a:endParaRPr lang="en-GB">
              <a:latin typeface="Arial" panose="020B0604020202020204" pitchFamily="34" charset="0"/>
              <a:ea typeface="MS Gothic" panose="020B0609070205080204" pitchFamily="49" charset="-128"/>
            </a:endParaRPr>
          </a:p>
        </p:txBody>
      </p:sp>
      <p:sp>
        <p:nvSpPr>
          <p:cNvPr id="5123" name="Text Box 1"/>
          <p:cNvSpPr txBox="1">
            <a:spLocks noChangeArrowheads="1"/>
          </p:cNvSpPr>
          <p:nvPr/>
        </p:nvSpPr>
        <p:spPr bwMode="auto">
          <a:xfrm>
            <a:off x="1111250" y="741363"/>
            <a:ext cx="4446588" cy="3706812"/>
          </a:xfrm>
          <a:prstGeom prst="rect">
            <a:avLst/>
          </a:prstGeom>
          <a:solidFill>
            <a:srgbClr val="FFFFFF"/>
          </a:solidFill>
          <a:ln w="9360">
            <a:solidFill>
              <a:srgbClr val="000000"/>
            </a:solidFill>
            <a:miter lim="800000"/>
            <a:headEnd/>
            <a:tailEnd/>
          </a:ln>
        </p:spPr>
        <p:txBody>
          <a:bodyPr wrap="none" anchor="ct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5124" name="Rectangle 2"/>
          <p:cNvSpPr>
            <a:spLocks noGrp="1" noChangeArrowheads="1"/>
          </p:cNvSpPr>
          <p:nvPr>
            <p:ph type="body"/>
          </p:nvPr>
        </p:nvSpPr>
        <p:spPr bwMode="auto">
          <a:xfrm>
            <a:off x="889000" y="4695825"/>
            <a:ext cx="4891088" cy="774700"/>
          </a:xfrm>
          <a:solidFill>
            <a:srgbClr val="FFFFFF"/>
          </a:solidFill>
          <a:ln w="9360">
            <a:solidFill>
              <a:srgbClr val="000000"/>
            </a:solidFill>
            <a:miter lim="800000"/>
            <a:headEnd/>
            <a:tailEnd/>
          </a:ln>
        </p:spPr>
        <p:txBody>
          <a:bodyPr wrap="square" numCol="1" anchor="t" anchorCtr="0" compatLnSpc="1">
            <a:prstTxWarp prst="textNoShape">
              <a:avLst/>
            </a:prstTxWarp>
            <a:spAutoFit/>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mtClean="0">
              <a:ea typeface="MS Gothic" panose="020B0609070205080204" pitchFamily="49" charset="-128"/>
            </a:endParaRPr>
          </a:p>
        </p:txBody>
      </p:sp>
    </p:spTree>
    <p:extLst>
      <p:ext uri="{BB962C8B-B14F-4D97-AF65-F5344CB8AC3E}">
        <p14:creationId xmlns="" xmlns:p14="http://schemas.microsoft.com/office/powerpoint/2010/main" val="244530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7172"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D1F7C4-B2F2-445C-B64D-F93D41AD5FA5}" type="slidenum">
              <a:rPr lang="fr-FR">
                <a:latin typeface="Arial" panose="020B0604020202020204" pitchFamily="34" charset="0"/>
              </a:rPr>
              <a:pPr>
                <a:spcBef>
                  <a:spcPct val="0"/>
                </a:spcBef>
              </a:pPr>
              <a:t>2</a:t>
            </a:fld>
            <a:endParaRPr lang="fr-FR">
              <a:latin typeface="Arial" panose="020B0604020202020204" pitchFamily="34" charset="0"/>
            </a:endParaRPr>
          </a:p>
        </p:txBody>
      </p:sp>
    </p:spTree>
    <p:extLst>
      <p:ext uri="{BB962C8B-B14F-4D97-AF65-F5344CB8AC3E}">
        <p14:creationId xmlns="" xmlns:p14="http://schemas.microsoft.com/office/powerpoint/2010/main" val="135236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3</a:t>
            </a:fld>
            <a:endParaRPr lang="fr-FR">
              <a:latin typeface="Arial" panose="020B0604020202020204" pitchFamily="34" charset="0"/>
            </a:endParaRPr>
          </a:p>
        </p:txBody>
      </p:sp>
    </p:spTree>
    <p:extLst>
      <p:ext uri="{BB962C8B-B14F-4D97-AF65-F5344CB8AC3E}">
        <p14:creationId xmlns="" xmlns:p14="http://schemas.microsoft.com/office/powerpoint/2010/main" val="289483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Dans un premier temps je vais vous présenter le contexte dans lequel s’est effectué ce travail de recherche. </a:t>
            </a:r>
          </a:p>
          <a:p>
            <a:r>
              <a:rPr lang="fr-FR" smtClean="0"/>
              <a:t>-Au niveau mondial, 18% des émissions de gaz à effet de serres sont imputées à l’élevage seul. En France, 77% des émissions d’ammoniac qui est un gaz polluant responsable de l’acidification des sols et de l’eutrophisation des écosystèmes, sont issues de l’élevage. </a:t>
            </a:r>
          </a:p>
          <a:p>
            <a:r>
              <a:rPr lang="fr-FR" smtClean="0"/>
              <a:t>-Dans la chaîne alimentaire animale, 31% des émissions de GES sont issues des méthodes de gestion des fumiers. </a:t>
            </a:r>
          </a:p>
          <a:p>
            <a:r>
              <a:rPr lang="fr-FR" smtClean="0"/>
              <a:t>-Finalement, de part l’augmentation de la démographie humaine et de la demande en viande, ovo et lactoproduits, l’OCDE prévoit une augmentation importante de la production animale dans le futur. </a:t>
            </a:r>
          </a:p>
          <a:p>
            <a:r>
              <a:rPr lang="fr-FR" smtClean="0"/>
              <a:t>-Cette croissance de la filière animale engendre donc une augmentation du volumes des déjections à traiter ainsi que les émissions gazeuses polluantes liées à l’élevage. Il semble donc nécessaire d’améliorer les pratiques de gestion des effluents afin de minimiser l’impact de l’élevage sur l’environnement.</a:t>
            </a:r>
          </a:p>
        </p:txBody>
      </p:sp>
      <p:sp>
        <p:nvSpPr>
          <p:cNvPr id="9220"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3A1017-C862-4A33-9AE3-EAD7BCBFEBCF}" type="slidenum">
              <a:rPr lang="fr-FR">
                <a:latin typeface="Arial" panose="020B0604020202020204" pitchFamily="34" charset="0"/>
              </a:rPr>
              <a:pPr>
                <a:spcBef>
                  <a:spcPct val="0"/>
                </a:spcBef>
              </a:pPr>
              <a:t>4</a:t>
            </a:fld>
            <a:endParaRPr lang="fr-FR">
              <a:latin typeface="Arial" panose="020B0604020202020204" pitchFamily="34" charset="0"/>
            </a:endParaRPr>
          </a:p>
        </p:txBody>
      </p:sp>
    </p:spTree>
    <p:extLst>
      <p:ext uri="{BB962C8B-B14F-4D97-AF65-F5344CB8AC3E}">
        <p14:creationId xmlns="" xmlns:p14="http://schemas.microsoft.com/office/powerpoint/2010/main" val="28948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1268"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107D46-0A1C-4172-BF2F-16D2CF39D877}" type="slidenum">
              <a:rPr lang="fr-FR">
                <a:latin typeface="Arial" panose="020B0604020202020204" pitchFamily="34" charset="0"/>
              </a:rPr>
              <a:pPr>
                <a:spcBef>
                  <a:spcPct val="0"/>
                </a:spcBef>
              </a:pPr>
              <a:t>5</a:t>
            </a:fld>
            <a:endParaRPr lang="fr-FR">
              <a:latin typeface="Arial" panose="020B0604020202020204" pitchFamily="34" charset="0"/>
            </a:endParaRPr>
          </a:p>
        </p:txBody>
      </p:sp>
    </p:spTree>
    <p:extLst>
      <p:ext uri="{BB962C8B-B14F-4D97-AF65-F5344CB8AC3E}">
        <p14:creationId xmlns="" xmlns:p14="http://schemas.microsoft.com/office/powerpoint/2010/main" val="306942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mtClean="0"/>
              <a:t>-Parmi les pratiques de gestion, le compostage est un procédé intéressant de traitement des effluents. Il est définit par le ministère de l’environnement, du developpement durable des transports et du logement comme un procédé biologique […]</a:t>
            </a:r>
          </a:p>
          <a:p>
            <a:r>
              <a:rPr lang="fr-FR" smtClean="0"/>
              <a:t>Ce procédé permet de réduire le volume de matière organique à épandre et donc de faciliter le transport des zones excédentaires en MO vers les zones déficitaires : les zones de culture.</a:t>
            </a:r>
          </a:p>
          <a:p>
            <a:r>
              <a:rPr lang="fr-FR" smtClean="0"/>
              <a:t>-Le compostage est caractérisé par 4 phases liées à la cinétique de température interne. Après la mise en tas, appelé également andain de compostage, les microorganismes mésophiles colonisent le milieu en dégradant la MO facilement biodégradable. Cette fermentation est à l’origine d’une production de chaleur et d’une montée en température de l’andain : c’est la phase dite thermophile. Lorsque la MO peu réfractaire est consommée, la production de chaleur est moindre et la température de l’andain redescend : c’est la phase dite de refroidissement. Lors de cette phase, le milieu est colonisé par des champignons responsables de la maturation du produit par l’oxydation de la MO difficilement dégradable. Les principales émissions gazeuses sont émises au cours de la phase thermophile lorsque les vitesses des processus sont importantes.</a:t>
            </a:r>
          </a:p>
          <a:p>
            <a:endParaRPr lang="fr-FR" smtClean="0"/>
          </a:p>
        </p:txBody>
      </p:sp>
      <p:sp>
        <p:nvSpPr>
          <p:cNvPr id="13316"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7DA7BC-CA5A-4F4F-A8B5-FB58983A99FF}" type="slidenum">
              <a:rPr lang="fr-FR">
                <a:latin typeface="Arial" panose="020B0604020202020204" pitchFamily="34" charset="0"/>
              </a:rPr>
              <a:pPr>
                <a:spcBef>
                  <a:spcPct val="0"/>
                </a:spcBef>
              </a:pPr>
              <a:t>6</a:t>
            </a:fld>
            <a:endParaRPr lang="fr-FR">
              <a:latin typeface="Arial" panose="020B0604020202020204" pitchFamily="34" charset="0"/>
            </a:endParaRPr>
          </a:p>
        </p:txBody>
      </p:sp>
    </p:spTree>
    <p:extLst>
      <p:ext uri="{BB962C8B-B14F-4D97-AF65-F5344CB8AC3E}">
        <p14:creationId xmlns="" xmlns:p14="http://schemas.microsoft.com/office/powerpoint/2010/main" val="40579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1B81B33D-EC07-418B-97F2-08E1BE263199}"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1396D42-5A3D-4E65-BDA8-7D66D5350750}" type="slidenum">
              <a:rPr lang="fr-FR" smtClean="0"/>
              <a:pPr>
                <a:defRPr/>
              </a:pPr>
              <a:t>‹N°›</a:t>
            </a:fld>
            <a:endParaRPr lang="fr-FR"/>
          </a:p>
        </p:txBody>
      </p:sp>
    </p:spTree>
    <p:extLst>
      <p:ext uri="{BB962C8B-B14F-4D97-AF65-F5344CB8AC3E}">
        <p14:creationId xmlns="" xmlns:p14="http://schemas.microsoft.com/office/powerpoint/2010/main" val="337302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 xmlns:p14="http://schemas.microsoft.com/office/powerpoint/2010/main" val="4060101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56637734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 xmlns:p14="http://schemas.microsoft.com/office/powerpoint/2010/main" val="35853722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11205953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ABD16165-6EE4-4911-9E75-FAA4BF9C5D9B}"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C5F7E0DE-44E1-4F03-ABE6-92D247933A34}" type="slidenum">
              <a:rPr lang="fr-FR" smtClean="0"/>
              <a:pPr>
                <a:defRPr/>
              </a:pPr>
              <a:t>‹N°›</a:t>
            </a:fld>
            <a:endParaRPr lang="fr-FR"/>
          </a:p>
        </p:txBody>
      </p:sp>
    </p:spTree>
    <p:extLst>
      <p:ext uri="{BB962C8B-B14F-4D97-AF65-F5344CB8AC3E}">
        <p14:creationId xmlns="" xmlns:p14="http://schemas.microsoft.com/office/powerpoint/2010/main" val="22876392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26D4B65-02E5-4B58-AB4F-324C3D8E13FF}"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C86D8F1-21CD-4B04-AB3C-2BBBBD194ABC}" type="slidenum">
              <a:rPr lang="fr-FR" smtClean="0"/>
              <a:pPr>
                <a:defRPr/>
              </a:pPr>
              <a:t>‹N°›</a:t>
            </a:fld>
            <a:endParaRPr lang="fr-FR"/>
          </a:p>
        </p:txBody>
      </p:sp>
    </p:spTree>
    <p:extLst>
      <p:ext uri="{BB962C8B-B14F-4D97-AF65-F5344CB8AC3E}">
        <p14:creationId xmlns="" xmlns:p14="http://schemas.microsoft.com/office/powerpoint/2010/main" val="81310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8A1C1281-3B79-4D67-B5B6-F22C907BAD34}"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1769FA3-DF08-45F4-897F-C90F4645AA1E}" type="slidenum">
              <a:rPr lang="fr-FR" smtClean="0"/>
              <a:pPr>
                <a:defRPr/>
              </a:pPr>
              <a:t>‹N°›</a:t>
            </a:fld>
            <a:endParaRPr lang="fr-FR"/>
          </a:p>
        </p:txBody>
      </p:sp>
    </p:spTree>
    <p:extLst>
      <p:ext uri="{BB962C8B-B14F-4D97-AF65-F5344CB8AC3E}">
        <p14:creationId xmlns="" xmlns:p14="http://schemas.microsoft.com/office/powerpoint/2010/main" val="260324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C32CBF3-54CE-43A0-AC59-2BBD0A91E86D}"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6B71FA05-5BE8-4AA3-ADE2-FBC580CB7B8B}" type="slidenum">
              <a:rPr lang="fr-FR" smtClean="0"/>
              <a:pPr>
                <a:defRPr/>
              </a:pPr>
              <a:t>‹N°›</a:t>
            </a:fld>
            <a:endParaRPr lang="fr-FR"/>
          </a:p>
        </p:txBody>
      </p:sp>
    </p:spTree>
    <p:extLst>
      <p:ext uri="{BB962C8B-B14F-4D97-AF65-F5344CB8AC3E}">
        <p14:creationId xmlns="" xmlns:p14="http://schemas.microsoft.com/office/powerpoint/2010/main" val="3174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7C4474FD-2FC5-446F-8616-B752ABCF49AB}" type="datetime1">
              <a:rPr lang="fr-FR" smtClean="0"/>
              <a:pPr>
                <a:defRPr/>
              </a:pPr>
              <a:t>30/09/2020</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6176BEA-0D91-41CD-B7FE-F3EE2CE1C36C}" type="slidenum">
              <a:rPr lang="fr-FR" smtClean="0"/>
              <a:pPr>
                <a:defRPr/>
              </a:pPr>
              <a:t>‹N°›</a:t>
            </a:fld>
            <a:endParaRPr lang="fr-FR"/>
          </a:p>
        </p:txBody>
      </p:sp>
    </p:spTree>
    <p:extLst>
      <p:ext uri="{BB962C8B-B14F-4D97-AF65-F5344CB8AC3E}">
        <p14:creationId xmlns="" xmlns:p14="http://schemas.microsoft.com/office/powerpoint/2010/main" val="398203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1F56FBBF-F912-4134-A1D4-101087159D47}" type="datetime1">
              <a:rPr lang="fr-FR" smtClean="0"/>
              <a:pPr>
                <a:defRPr/>
              </a:pPr>
              <a:t>30/09/2020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FDDD91F-E3C0-4C71-A837-1D6096001DE8}" type="slidenum">
              <a:rPr lang="fr-FR" smtClean="0"/>
              <a:pPr>
                <a:defRPr/>
              </a:pPr>
              <a:t>‹N°›</a:t>
            </a:fld>
            <a:endParaRPr lang="fr-FR"/>
          </a:p>
        </p:txBody>
      </p:sp>
    </p:spTree>
    <p:extLst>
      <p:ext uri="{BB962C8B-B14F-4D97-AF65-F5344CB8AC3E}">
        <p14:creationId xmlns="" xmlns:p14="http://schemas.microsoft.com/office/powerpoint/2010/main" val="23966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3C5780EF-1450-4EF0-9FAB-41C0D0DA27DD}" type="datetime1">
              <a:rPr lang="fr-FR" smtClean="0"/>
              <a:pPr>
                <a:defRPr/>
              </a:pPr>
              <a:t>30/09/2020</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6DA65AC5-38F2-4508-A90C-76A0B669B56E}" type="slidenum">
              <a:rPr lang="fr-FR" smtClean="0"/>
              <a:pPr>
                <a:defRPr/>
              </a:pPr>
              <a:t>‹N°›</a:t>
            </a:fld>
            <a:endParaRPr lang="fr-FR"/>
          </a:p>
        </p:txBody>
      </p:sp>
    </p:spTree>
    <p:extLst>
      <p:ext uri="{BB962C8B-B14F-4D97-AF65-F5344CB8AC3E}">
        <p14:creationId xmlns="" xmlns:p14="http://schemas.microsoft.com/office/powerpoint/2010/main" val="2185884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F241A333-C7EB-4381-A12B-732A20A4F255}" type="datetime1">
              <a:rPr lang="fr-FR" smtClean="0"/>
              <a:pPr>
                <a:defRPr/>
              </a:pPr>
              <a:t>30/09/2020</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050F493A-DB6B-4868-B121-32D3D54FB00F}" type="slidenum">
              <a:rPr lang="fr-FR" smtClean="0"/>
              <a:pPr>
                <a:defRPr/>
              </a:pPr>
              <a:t>‹N°›</a:t>
            </a:fld>
            <a:endParaRPr lang="fr-FR"/>
          </a:p>
        </p:txBody>
      </p:sp>
    </p:spTree>
    <p:extLst>
      <p:ext uri="{BB962C8B-B14F-4D97-AF65-F5344CB8AC3E}">
        <p14:creationId xmlns="" xmlns:p14="http://schemas.microsoft.com/office/powerpoint/2010/main" val="291191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B2C6197-0DF5-4DBA-B0A6-A50DCD88D5EE}" type="datetime1">
              <a:rPr lang="fr-FR" smtClean="0"/>
              <a:pPr>
                <a:defRPr/>
              </a:pPr>
              <a:t>30/09/2020</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8746B5F7-25D2-4702-BF96-CD7EABB48E5B}" type="slidenum">
              <a:rPr lang="fr-FR" smtClean="0"/>
              <a:pPr>
                <a:defRPr/>
              </a:pPr>
              <a:t>‹N°›</a:t>
            </a:fld>
            <a:endParaRPr lang="fr-FR"/>
          </a:p>
        </p:txBody>
      </p:sp>
    </p:spTree>
    <p:extLst>
      <p:ext uri="{BB962C8B-B14F-4D97-AF65-F5344CB8AC3E}">
        <p14:creationId xmlns="" xmlns:p14="http://schemas.microsoft.com/office/powerpoint/2010/main" val="12639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01B11807-DE8E-4503-BB01-E3FCE0C226F4}" type="datetime1">
              <a:rPr lang="fr-FR" smtClean="0"/>
              <a:pPr>
                <a:defRPr/>
              </a:pPr>
              <a:t>30/09/2020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38AC20C8-DA5D-4942-A433-2A34C44BF126}" type="slidenum">
              <a:rPr lang="fr-FR" smtClean="0"/>
              <a:pPr>
                <a:defRPr/>
              </a:pPr>
              <a:t>‹N°›</a:t>
            </a:fld>
            <a:endParaRPr lang="fr-FR"/>
          </a:p>
        </p:txBody>
      </p:sp>
    </p:spTree>
    <p:extLst>
      <p:ext uri="{BB962C8B-B14F-4D97-AF65-F5344CB8AC3E}">
        <p14:creationId xmlns="" xmlns:p14="http://schemas.microsoft.com/office/powerpoint/2010/main" val="424905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7BB42FCE-628B-41E4-8669-4C2D6069F41A}" type="datetime1">
              <a:rPr lang="fr-FR" smtClean="0"/>
              <a:pPr>
                <a:defRPr/>
              </a:pPr>
              <a:t>30/09/2020</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FDAB1733-7645-4C32-9D70-38341D4BCBD7}" type="slidenum">
              <a:rPr lang="fr-FR" smtClean="0"/>
              <a:pPr>
                <a:defRPr/>
              </a:pPr>
              <a:t>‹N°›</a:t>
            </a:fld>
            <a:endParaRPr lang="fr-FR"/>
          </a:p>
        </p:txBody>
      </p:sp>
    </p:spTree>
    <p:extLst>
      <p:ext uri="{BB962C8B-B14F-4D97-AF65-F5344CB8AC3E}">
        <p14:creationId xmlns="" xmlns:p14="http://schemas.microsoft.com/office/powerpoint/2010/main" val="155816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BD16165-6EE4-4911-9E75-FAA4BF9C5D9B}" type="datetime1">
              <a:rPr lang="fr-FR" smtClean="0"/>
              <a:pPr>
                <a:defRPr/>
              </a:pPr>
              <a:t>30/09/2020</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5F7E0DE-44E1-4F03-ABE6-92D247933A34}" type="slidenum">
              <a:rPr lang="fr-FR" smtClean="0"/>
              <a:pPr>
                <a:defRPr/>
              </a:pPr>
              <a:t>‹N°›</a:t>
            </a:fld>
            <a:endParaRPr lang="fr-FR"/>
          </a:p>
        </p:txBody>
      </p:sp>
    </p:spTree>
    <p:extLst>
      <p:ext uri="{BB962C8B-B14F-4D97-AF65-F5344CB8AC3E}">
        <p14:creationId xmlns="" xmlns:p14="http://schemas.microsoft.com/office/powerpoint/2010/main" val="4077958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258888" y="125413"/>
            <a:ext cx="7345362" cy="197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République Algérienne Démocratique et Populaire</a:t>
            </a:r>
          </a:p>
          <a:p>
            <a:pPr algn="ctr" eaLnBrk="1" hangingPunct="1">
              <a:spcBef>
                <a:spcPct val="0"/>
              </a:spcBef>
              <a:buFontTx/>
              <a:buNone/>
            </a:pPr>
            <a:r>
              <a:rPr lang="fr-FR" sz="1800" b="1">
                <a:latin typeface="Arial" panose="020B0604020202020204" pitchFamily="34" charset="0"/>
              </a:rPr>
              <a:t>Ministère De L’enseignement Supérieur Et de La Recherche Scientifique</a:t>
            </a:r>
            <a:endParaRPr lang="fr-FR" sz="1800" b="1" i="1" u="sng">
              <a:latin typeface="Arial" panose="020B0604020202020204" pitchFamily="34" charset="0"/>
            </a:endParaRPr>
          </a:p>
          <a:p>
            <a:pPr algn="ctr" eaLnBrk="1" hangingPunct="1">
              <a:spcBef>
                <a:spcPct val="0"/>
              </a:spcBef>
              <a:buFontTx/>
              <a:buNone/>
            </a:pPr>
            <a:endParaRPr lang="fr-FR" sz="1800" b="1" i="1" u="sng">
              <a:latin typeface="Arial" panose="020B0604020202020204" pitchFamily="34" charset="0"/>
            </a:endParaRP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Université de BISKRA </a:t>
            </a:r>
          </a:p>
          <a:p>
            <a:pPr algn="ctr" eaLnBrk="1" hangingPunct="1">
              <a:lnSpc>
                <a:spcPct val="90000"/>
              </a:lnSpc>
              <a:spcBef>
                <a:spcPct val="0"/>
              </a:spcBef>
              <a:buClr>
                <a:srgbClr val="000000"/>
              </a:buClr>
              <a:buFont typeface="Times New Roman" panose="02020603050405020304" pitchFamily="18" charset="0"/>
              <a:buNone/>
            </a:pPr>
            <a:r>
              <a:rPr lang="fr-FR" sz="1800" b="1">
                <a:latin typeface="Arial" panose="020B0604020202020204" pitchFamily="34" charset="0"/>
              </a:rPr>
              <a:t>Département de Génie Civil et Hydraulique</a:t>
            </a:r>
          </a:p>
          <a:p>
            <a:pPr eaLnBrk="1" hangingPunct="1">
              <a:lnSpc>
                <a:spcPct val="90000"/>
              </a:lnSpc>
              <a:spcBef>
                <a:spcPct val="0"/>
              </a:spcBef>
              <a:buClr>
                <a:srgbClr val="000000"/>
              </a:buClr>
              <a:buFont typeface="Times New Roman" panose="02020603050405020304" pitchFamily="18" charset="0"/>
              <a:buNone/>
            </a:pPr>
            <a:r>
              <a:rPr lang="fr-FR" sz="1800">
                <a:latin typeface="Arial" panose="020B0604020202020204" pitchFamily="34" charset="0"/>
              </a:rPr>
              <a:t> </a:t>
            </a:r>
          </a:p>
        </p:txBody>
      </p:sp>
      <p:sp>
        <p:nvSpPr>
          <p:cNvPr id="4099" name="Rectangle 4"/>
          <p:cNvSpPr>
            <a:spLocks noChangeArrowheads="1"/>
          </p:cNvSpPr>
          <p:nvPr/>
        </p:nvSpPr>
        <p:spPr bwMode="auto">
          <a:xfrm>
            <a:off x="468313" y="6453188"/>
            <a:ext cx="4849812" cy="196850"/>
          </a:xfrm>
          <a:prstGeom prst="rect">
            <a:avLst/>
          </a:pr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Clr>
                <a:srgbClr val="000000"/>
              </a:buClr>
              <a:buFont typeface="Times New Roman" panose="02020603050405020304" pitchFamily="18" charset="0"/>
              <a:buNone/>
            </a:pPr>
            <a:endParaRPr lang="fr-FR" sz="1800">
              <a:latin typeface="Arial" panose="020B0604020202020204" pitchFamily="34" charset="0"/>
            </a:endParaRPr>
          </a:p>
        </p:txBody>
      </p:sp>
      <p:sp>
        <p:nvSpPr>
          <p:cNvPr id="4100" name="Rectangle 31"/>
          <p:cNvSpPr>
            <a:spLocks noChangeArrowheads="1"/>
          </p:cNvSpPr>
          <p:nvPr/>
        </p:nvSpPr>
        <p:spPr bwMode="auto">
          <a:xfrm>
            <a:off x="6715125" y="6500813"/>
            <a:ext cx="1944688" cy="215900"/>
          </a:xfrm>
          <a:prstGeom prst="rect">
            <a:avLst/>
          </a:prstGeom>
          <a:solidFill>
            <a:srgbClr val="3366FF"/>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nchor="ct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9pPr>
          </a:lstStyle>
          <a:p>
            <a:pPr algn="ctr">
              <a:spcBef>
                <a:spcPct val="0"/>
              </a:spcBef>
              <a:buClr>
                <a:srgbClr val="FFFF00"/>
              </a:buClr>
              <a:buFont typeface="Arial" panose="020B0604020202020204" pitchFamily="34" charset="0"/>
              <a:buNone/>
            </a:pPr>
            <a:r>
              <a:rPr lang="fr-FR" sz="1400" b="1" dirty="0" smtClean="0">
                <a:solidFill>
                  <a:srgbClr val="FFFF00"/>
                </a:solidFill>
                <a:latin typeface="Arial" panose="020B0604020202020204" pitchFamily="34" charset="0"/>
              </a:rPr>
              <a:t>2019/2020</a:t>
            </a:r>
            <a:endParaRPr lang="en-GB" sz="1400" b="1" dirty="0">
              <a:solidFill>
                <a:srgbClr val="FFFF00"/>
              </a:solidFill>
              <a:latin typeface="Arial" panose="020B0604020202020204" pitchFamily="34" charset="0"/>
            </a:endParaRPr>
          </a:p>
        </p:txBody>
      </p:sp>
      <p:cxnSp>
        <p:nvCxnSpPr>
          <p:cNvPr id="3" name="Connecteur droit 2"/>
          <p:cNvCxnSpPr/>
          <p:nvPr/>
        </p:nvCxnSpPr>
        <p:spPr>
          <a:xfrm>
            <a:off x="468313" y="4518025"/>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404813" y="3429000"/>
            <a:ext cx="7920037"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103" name="Group 14"/>
          <p:cNvGrpSpPr>
            <a:grpSpLocks/>
          </p:cNvGrpSpPr>
          <p:nvPr/>
        </p:nvGrpSpPr>
        <p:grpSpPr bwMode="auto">
          <a:xfrm>
            <a:off x="642938" y="1143000"/>
            <a:ext cx="1328737" cy="1100138"/>
            <a:chOff x="5988" y="2511"/>
            <a:chExt cx="1110" cy="1205"/>
          </a:xfrm>
        </p:grpSpPr>
        <p:pic>
          <p:nvPicPr>
            <p:cNvPr id="4112" name="Picture 15" descr="SigleUNI4"/>
            <p:cNvPicPr preferRelativeResize="0">
              <a:picLocks noChangeAspect="1" noChangeArrowheads="1"/>
            </p:cNvPicPr>
            <p:nvPr/>
          </p:nvPicPr>
          <p:blipFill>
            <a:blip r:embed="rId4">
              <a:extLst>
                <a:ext uri="{28A0092B-C50C-407E-A947-70E740481C1C}">
                  <a14:useLocalDpi xmlns="" xmlns:a14="http://schemas.microsoft.com/office/drawing/2010/main"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3" name="WordArt 16"/>
            <p:cNvSpPr>
              <a:spLocks noChangeArrowheads="1" noChangeShapeType="1" noTextEdit="1"/>
            </p:cNvSpPr>
            <p:nvPr/>
          </p:nvSpPr>
          <p:spPr bwMode="auto">
            <a:xfrm>
              <a:off x="5988" y="2511"/>
              <a:ext cx="1110" cy="120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4" name="WordArt 17"/>
            <p:cNvSpPr>
              <a:spLocks noChangeArrowheads="1" noChangeShapeType="1" noTextEdit="1"/>
            </p:cNvSpPr>
            <p:nvPr/>
          </p:nvSpPr>
          <p:spPr bwMode="auto">
            <a:xfrm>
              <a:off x="6078" y="3376"/>
              <a:ext cx="1012" cy="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grpSp>
        <p:nvGrpSpPr>
          <p:cNvPr id="4104" name="Group 14"/>
          <p:cNvGrpSpPr>
            <a:grpSpLocks/>
          </p:cNvGrpSpPr>
          <p:nvPr/>
        </p:nvGrpSpPr>
        <p:grpSpPr bwMode="auto">
          <a:xfrm>
            <a:off x="5429250" y="6286500"/>
            <a:ext cx="1071563" cy="428625"/>
            <a:chOff x="5988" y="2511"/>
            <a:chExt cx="1110" cy="1205"/>
          </a:xfrm>
        </p:grpSpPr>
        <p:pic>
          <p:nvPicPr>
            <p:cNvPr id="4109" name="Picture 15" descr="SigleUNI4"/>
            <p:cNvPicPr preferRelativeResize="0">
              <a:picLocks noChangeAspect="1" noChangeArrowheads="1"/>
            </p:cNvPicPr>
            <p:nvPr/>
          </p:nvPicPr>
          <p:blipFill>
            <a:blip r:embed="rId5" cstate="print">
              <a:extLst>
                <a:ext uri="{28A0092B-C50C-407E-A947-70E740481C1C}">
                  <a14:useLocalDpi xmlns="" xmlns:a14="http://schemas.microsoft.com/office/drawing/2010/main" val="0"/>
                </a:ext>
              </a:extLst>
            </a:blip>
            <a:srcRect l="2623" t="1465" r="1811"/>
            <a:stretch>
              <a:fillRect/>
            </a:stretch>
          </p:blipFill>
          <p:spPr bwMode="auto">
            <a:xfrm>
              <a:off x="6106" y="2619"/>
              <a:ext cx="839" cy="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10" name="WordArt 16"/>
            <p:cNvSpPr>
              <a:spLocks noChangeArrowheads="1" noChangeShapeType="1" noTextEdit="1"/>
            </p:cNvSpPr>
            <p:nvPr/>
          </p:nvSpPr>
          <p:spPr bwMode="auto">
            <a:xfrm>
              <a:off x="5988" y="2511"/>
              <a:ext cx="1110" cy="120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spcFirstLastPara="1" wrap="none" fromWordArt="1">
              <a:prstTxWarp prst="textArchUp">
                <a:avLst>
                  <a:gd name="adj" fmla="val 12917851"/>
                </a:avLst>
              </a:prstTxWarp>
            </a:bodyPr>
            <a:lstStyle/>
            <a:p>
              <a:pPr algn="ctr" rtl="1"/>
              <a:r>
                <a:rPr lang="ar-DZ" sz="1200" b="1" kern="10">
                  <a:solidFill>
                    <a:srgbClr val="000080"/>
                  </a:solidFill>
                  <a:latin typeface="Traditional Arabic" panose="02020603050405020304" pitchFamily="18" charset="-78"/>
                  <a:cs typeface="Traditional Arabic" panose="02020603050405020304" pitchFamily="18" charset="-78"/>
                </a:rPr>
                <a:t>كلية العلوم و التكنولوجيا</a:t>
              </a:r>
              <a:endParaRPr lang="fr-FR" sz="1200" b="1" kern="10">
                <a:solidFill>
                  <a:srgbClr val="000080"/>
                </a:solidFill>
                <a:latin typeface="Traditional Arabic" panose="02020603050405020304" pitchFamily="18" charset="-78"/>
                <a:cs typeface="Traditional Arabic" panose="02020603050405020304" pitchFamily="18" charset="-78"/>
              </a:endParaRPr>
            </a:p>
          </p:txBody>
        </p:sp>
        <p:sp>
          <p:nvSpPr>
            <p:cNvPr id="4111" name="WordArt 17"/>
            <p:cNvSpPr>
              <a:spLocks noChangeArrowheads="1" noChangeShapeType="1" noTextEdit="1"/>
            </p:cNvSpPr>
            <p:nvPr/>
          </p:nvSpPr>
          <p:spPr bwMode="auto">
            <a:xfrm>
              <a:off x="6078" y="3376"/>
              <a:ext cx="1012" cy="15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1"/>
              <a:r>
                <a:rPr lang="ar-DZ" sz="800" b="1" kern="10">
                  <a:solidFill>
                    <a:srgbClr val="000080"/>
                  </a:solidFill>
                  <a:latin typeface="Traditional Arabic" panose="02020603050405020304" pitchFamily="18" charset="-78"/>
                  <a:cs typeface="Traditional Arabic" panose="02020603050405020304" pitchFamily="18" charset="-78"/>
                </a:rPr>
                <a:t>جامعة محمد خيضر بسكرة</a:t>
              </a:r>
              <a:endParaRPr lang="fr-FR" sz="800" b="1" kern="10">
                <a:solidFill>
                  <a:srgbClr val="000080"/>
                </a:solidFill>
                <a:latin typeface="Traditional Arabic" panose="02020603050405020304" pitchFamily="18" charset="-78"/>
                <a:cs typeface="Traditional Arabic" panose="02020603050405020304" pitchFamily="18" charset="-78"/>
              </a:endParaRPr>
            </a:p>
          </p:txBody>
        </p:sp>
      </p:grpSp>
      <p:sp>
        <p:nvSpPr>
          <p:cNvPr id="4105" name="ZoneTexte 19"/>
          <p:cNvSpPr txBox="1">
            <a:spLocks noChangeArrowheads="1"/>
          </p:cNvSpPr>
          <p:nvPr/>
        </p:nvSpPr>
        <p:spPr bwMode="auto">
          <a:xfrm>
            <a:off x="1928813" y="3643313"/>
            <a:ext cx="528637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800" b="1" dirty="0" smtClean="0">
                <a:latin typeface="Arial" panose="020B0604020202020204" pitchFamily="34" charset="0"/>
              </a:rPr>
              <a:t>CONSTRUCTION METALLIQUE (CM2)</a:t>
            </a:r>
          </a:p>
          <a:p>
            <a:pPr algn="ctr" eaLnBrk="1" hangingPunct="1">
              <a:spcBef>
                <a:spcPct val="0"/>
              </a:spcBef>
              <a:buFontTx/>
              <a:buNone/>
            </a:pPr>
            <a:r>
              <a:rPr lang="fr-FR" sz="2800" b="1" dirty="0" smtClean="0">
                <a:latin typeface="Arial" panose="020B0604020202020204" pitchFamily="34" charset="0"/>
              </a:rPr>
              <a:t> (3LMDGC)  TD </a:t>
            </a:r>
            <a:endParaRPr lang="fr-FR" sz="2800" b="1" dirty="0">
              <a:latin typeface="Arial" panose="020B0604020202020204" pitchFamily="34" charset="0"/>
            </a:endParaRPr>
          </a:p>
        </p:txBody>
      </p:sp>
      <p:sp>
        <p:nvSpPr>
          <p:cNvPr id="4106" name="ZoneTexte 20"/>
          <p:cNvSpPr txBox="1">
            <a:spLocks noChangeArrowheads="1"/>
          </p:cNvSpPr>
          <p:nvPr/>
        </p:nvSpPr>
        <p:spPr bwMode="auto">
          <a:xfrm>
            <a:off x="3143250" y="2857500"/>
            <a:ext cx="26431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MATIERE</a:t>
            </a:r>
          </a:p>
        </p:txBody>
      </p:sp>
      <p:sp>
        <p:nvSpPr>
          <p:cNvPr id="4107" name="ZoneTexte 21"/>
          <p:cNvSpPr txBox="1">
            <a:spLocks noChangeArrowheads="1"/>
          </p:cNvSpPr>
          <p:nvPr/>
        </p:nvSpPr>
        <p:spPr bwMode="auto">
          <a:xfrm>
            <a:off x="1000125" y="5395913"/>
            <a:ext cx="69294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2400" b="1">
                <a:latin typeface="Arial" panose="020B0604020202020204" pitchFamily="34" charset="0"/>
              </a:rPr>
              <a:t>CHARGEE DU MODULE: CHADLI MOUNIRA</a:t>
            </a:r>
          </a:p>
        </p:txBody>
      </p:sp>
      <p:pic>
        <p:nvPicPr>
          <p:cNvPr id="18" name="CHADLI MOUNIRA ASSEMBLAG">
            <a:hlinkClick r:id="" action="ppaction://media"/>
          </p:cNvPr>
          <p:cNvPicPr>
            <a:picLocks noRot="1" noChangeAspect="1"/>
          </p:cNvPicPr>
          <p:nvPr>
            <a:wavAudioFile r:embed="rId1" name="CHADLI MOUNIRA ASSEMBLAG"/>
          </p:nvPr>
        </p:nvPicPr>
        <p:blipFill>
          <a:blip r:embed="rId6"/>
          <a:stretch>
            <a:fillRect/>
          </a:stretch>
        </p:blipFill>
        <p:spPr>
          <a:xfrm>
            <a:off x="500034" y="3357562"/>
            <a:ext cx="2009788" cy="115253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5138"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72C317-5810-48D0-94EA-4154DB4F2842}" type="slidenum">
              <a:rPr lang="fr-FR" sz="1200">
                <a:solidFill>
                  <a:srgbClr val="898989"/>
                </a:solidFill>
              </a:rPr>
              <a:pPr>
                <a:spcBef>
                  <a:spcPct val="0"/>
                </a:spcBef>
                <a:buFontTx/>
                <a:buNone/>
              </a:pPr>
              <a:t>2</a:t>
            </a:fld>
            <a:endParaRPr lang="fr-FR" sz="1200">
              <a:solidFill>
                <a:srgbClr val="898989"/>
              </a:solidFill>
            </a:endParaRPr>
          </a:p>
        </p:txBody>
      </p:sp>
      <p:sp>
        <p:nvSpPr>
          <p:cNvPr id="17" name="Rogner un rectangle à un seul coin 16"/>
          <p:cNvSpPr/>
          <p:nvPr/>
        </p:nvSpPr>
        <p:spPr>
          <a:xfrm>
            <a:off x="0"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FR" sz="2000" b="1" dirty="0" smtClean="0">
                <a:solidFill>
                  <a:schemeClr val="tx1"/>
                </a:solidFill>
                <a:ea typeface="Calibri" pitchFamily="34" charset="0"/>
                <a:cs typeface="Cambria,Bold"/>
              </a:rPr>
              <a:t>TD LES ASSEMBLAGES</a:t>
            </a:r>
            <a:endParaRPr lang="fr-FR" sz="2000" dirty="0">
              <a:solidFill>
                <a:schemeClr val="tx1"/>
              </a:solidFill>
            </a:endParaRPr>
          </a:p>
        </p:txBody>
      </p:sp>
      <p:sp>
        <p:nvSpPr>
          <p:cNvPr id="6148" name="Rectangle 21"/>
          <p:cNvSpPr>
            <a:spLocks noChangeArrowheads="1"/>
          </p:cNvSpPr>
          <p:nvPr/>
        </p:nvSpPr>
        <p:spPr bwMode="auto">
          <a:xfrm>
            <a:off x="0" y="0"/>
            <a:ext cx="118427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6" name="مربع نص 5"/>
          <p:cNvSpPr txBox="1"/>
          <p:nvPr/>
        </p:nvSpPr>
        <p:spPr>
          <a:xfrm>
            <a:off x="214282" y="1000108"/>
            <a:ext cx="7643866" cy="3970318"/>
          </a:xfrm>
          <a:prstGeom prst="rect">
            <a:avLst/>
          </a:prstGeom>
          <a:noFill/>
        </p:spPr>
        <p:txBody>
          <a:bodyPr wrap="square" rtlCol="1">
            <a:spAutoFit/>
          </a:bodyPr>
          <a:lstStyle/>
          <a:p>
            <a:r>
              <a:rPr lang="fr-FR" b="1" dirty="0" smtClean="0"/>
              <a:t>Série:</a:t>
            </a:r>
            <a:r>
              <a:rPr lang="fr-FR" dirty="0" smtClean="0"/>
              <a:t> </a:t>
            </a:r>
            <a:r>
              <a:rPr lang="fr-FR" b="1" dirty="0" smtClean="0"/>
              <a:t>CHAPITRE 1 :</a:t>
            </a:r>
            <a:r>
              <a:rPr lang="fr-FR" b="1" i="1" dirty="0" smtClean="0"/>
              <a:t>LES ASSEMBLAGES HR</a:t>
            </a:r>
            <a:endParaRPr lang="en-US" dirty="0" smtClean="0"/>
          </a:p>
          <a:p>
            <a:r>
              <a:rPr lang="fr-FR" b="1" dirty="0" smtClean="0"/>
              <a:t>TD LE 19/04/2020</a:t>
            </a:r>
            <a:endParaRPr lang="en-US" dirty="0" smtClean="0"/>
          </a:p>
          <a:p>
            <a:r>
              <a:rPr lang="fr-FR" b="1" dirty="0" smtClean="0"/>
              <a:t> </a:t>
            </a:r>
            <a:endParaRPr lang="en-US" dirty="0" smtClean="0"/>
          </a:p>
          <a:p>
            <a:r>
              <a:rPr lang="fr-FR" b="1" u="sng" dirty="0" smtClean="0"/>
              <a:t>EXERCICE 4</a:t>
            </a:r>
            <a:r>
              <a:rPr lang="fr-FR" b="1" dirty="0" smtClean="0"/>
              <a:t>:</a:t>
            </a:r>
            <a:endParaRPr lang="en-US" dirty="0" smtClean="0"/>
          </a:p>
          <a:p>
            <a:r>
              <a:rPr lang="fr-FR" dirty="0" smtClean="0"/>
              <a:t>Considérons la configuration (a) d’assemblage d’une cornière L50×50×5 sur un gousset d’épaisseur 8mm ; des boulons ordinaires classe 8.8 avec un diamètre Ø14 acier S235, section brute Ab=478mm</a:t>
            </a:r>
            <a:r>
              <a:rPr lang="fr-FR" baseline="30000" dirty="0" smtClean="0"/>
              <a:t>2</a:t>
            </a:r>
            <a:r>
              <a:rPr lang="fr-FR" dirty="0" smtClean="0"/>
              <a:t> , </a:t>
            </a:r>
            <a:endParaRPr lang="en-US" dirty="0" smtClean="0"/>
          </a:p>
          <a:p>
            <a:r>
              <a:rPr lang="fr-FR" dirty="0" smtClean="0"/>
              <a:t>1/Déterminer le nombre des boulons. </a:t>
            </a:r>
            <a:endParaRPr lang="en-US" dirty="0" smtClean="0"/>
          </a:p>
          <a:p>
            <a:r>
              <a:rPr lang="fr-FR" dirty="0" smtClean="0"/>
              <a:t>Considérons la même configuration (a) d’assemblage étudiée en 1 dans lequel les boulons ordinaires classe 8.8 sont remplacés par des boulons HR 10.9.</a:t>
            </a:r>
            <a:endParaRPr lang="en-US" dirty="0" smtClean="0"/>
          </a:p>
          <a:p>
            <a:r>
              <a:rPr lang="fr-FR" dirty="0" smtClean="0"/>
              <a:t>2/ Déterminer le nombre des boulons pour un coefficient de frottement µ=0.45 et Trou surdimensionné. ELU.</a:t>
            </a:r>
            <a:endParaRPr lang="en-US" dirty="0" smtClean="0"/>
          </a:p>
          <a:p>
            <a:endParaRPr lang="ar-SA" dirty="0"/>
          </a:p>
        </p:txBody>
      </p:sp>
      <p:pic>
        <p:nvPicPr>
          <p:cNvPr id="7" name="CHADLI MOUNIRA ASSEMBLAG">
            <a:hlinkClick r:id="" action="ppaction://media"/>
          </p:cNvPr>
          <p:cNvPicPr>
            <a:picLocks noRot="1" noChangeAspect="1"/>
          </p:cNvPicPr>
          <p:nvPr>
            <a:wavAudioFile r:embed="rId1" name="CHADLI MOUNIRA ASSEMBLAG"/>
          </p:nvPr>
        </p:nvPicPr>
        <p:blipFill>
          <a:blip r:embed="rId4"/>
          <a:stretch>
            <a:fillRect/>
          </a:stretch>
        </p:blipFill>
        <p:spPr>
          <a:xfrm>
            <a:off x="5786446" y="4500570"/>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3</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118494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مستطيل 6"/>
          <p:cNvSpPr/>
          <p:nvPr/>
        </p:nvSpPr>
        <p:spPr>
          <a:xfrm>
            <a:off x="4572000" y="142852"/>
            <a:ext cx="2843471" cy="369332"/>
          </a:xfrm>
          <a:prstGeom prst="rect">
            <a:avLst/>
          </a:prstGeom>
        </p:spPr>
        <p:txBody>
          <a:bodyPr wrap="none">
            <a:spAutoFit/>
          </a:bodyPr>
          <a:lstStyle/>
          <a:p>
            <a:pPr algn="ctr" eaLnBrk="1" hangingPunct="1">
              <a:defRPr/>
            </a:pPr>
            <a:r>
              <a:rPr lang="fr-FR" b="1" dirty="0" smtClean="0">
                <a:ea typeface="Calibri" pitchFamily="34" charset="0"/>
                <a:cs typeface="Cambria,Bold"/>
              </a:rPr>
              <a:t>TD LES ASSEMBLAGES</a:t>
            </a:r>
            <a:endParaRPr lang="fr-FR" dirty="0"/>
          </a:p>
        </p:txBody>
      </p:sp>
      <p:sp>
        <p:nvSpPr>
          <p:cNvPr id="8" name="مربع نص 7"/>
          <p:cNvSpPr txBox="1"/>
          <p:nvPr/>
        </p:nvSpPr>
        <p:spPr>
          <a:xfrm>
            <a:off x="642910" y="1071546"/>
            <a:ext cx="8001056" cy="5078313"/>
          </a:xfrm>
          <a:prstGeom prst="rect">
            <a:avLst/>
          </a:prstGeom>
          <a:noFill/>
        </p:spPr>
        <p:txBody>
          <a:bodyPr wrap="square" rtlCol="1">
            <a:spAutoFit/>
          </a:bodyPr>
          <a:lstStyle/>
          <a:p>
            <a:r>
              <a:rPr lang="fr-FR" b="1" u="sng" dirty="0" smtClean="0"/>
              <a:t>SOULUTION EXERCICE N04</a:t>
            </a:r>
            <a:r>
              <a:rPr lang="fr-FR" b="1" dirty="0" smtClean="0"/>
              <a:t>:</a:t>
            </a:r>
            <a:endParaRPr lang="en-US" dirty="0" smtClean="0"/>
          </a:p>
          <a:p>
            <a:r>
              <a:rPr lang="fr-FR" b="1" dirty="0" smtClean="0"/>
              <a:t> </a:t>
            </a:r>
            <a:endParaRPr lang="en-US" dirty="0" smtClean="0"/>
          </a:p>
          <a:p>
            <a:r>
              <a:rPr lang="fr-FR" b="1" dirty="0" smtClean="0"/>
              <a:t>1/ Les boulons ordinaires  travaillent aux cisaillement, on a un  plan de cisaillement</a:t>
            </a:r>
            <a:endParaRPr lang="en-US" dirty="0" smtClean="0"/>
          </a:p>
          <a:p>
            <a:r>
              <a:rPr lang="fr-FR" b="1" dirty="0" smtClean="0"/>
              <a:t> </a:t>
            </a:r>
            <a:endParaRPr lang="en-US" dirty="0" smtClean="0"/>
          </a:p>
          <a:p>
            <a:r>
              <a:rPr lang="fr-FR" b="1" dirty="0" smtClean="0"/>
              <a:t>Pour les classes de boulons 4.6, 5.6, 6.6, 8.8 la résistance d’un boulon est :</a:t>
            </a:r>
            <a:endParaRPr lang="en-US" dirty="0" smtClean="0"/>
          </a:p>
          <a:p>
            <a:r>
              <a:rPr lang="en-US" b="1" dirty="0" err="1" smtClean="0"/>
              <a:t>F</a:t>
            </a:r>
            <a:r>
              <a:rPr lang="en-US" b="1" baseline="-25000" dirty="0" err="1" smtClean="0"/>
              <a:t>v.Rd</a:t>
            </a:r>
            <a:r>
              <a:rPr lang="en-US" b="1" dirty="0" smtClean="0"/>
              <a:t>= 0.6 m </a:t>
            </a:r>
            <a:r>
              <a:rPr lang="en-US" b="1" dirty="0" err="1" smtClean="0"/>
              <a:t>f</a:t>
            </a:r>
            <a:r>
              <a:rPr lang="en-US" b="1" baseline="-25000" dirty="0" err="1" smtClean="0"/>
              <a:t>ub</a:t>
            </a:r>
            <a:r>
              <a:rPr lang="en-US" b="1" dirty="0" smtClean="0"/>
              <a:t> As/</a:t>
            </a:r>
            <a:r>
              <a:rPr lang="en-US" b="1" dirty="0" err="1" smtClean="0"/>
              <a:t>γ</a:t>
            </a:r>
            <a:r>
              <a:rPr lang="en-US" b="1" baseline="-25000" dirty="0" err="1" smtClean="0"/>
              <a:t>Mb</a:t>
            </a:r>
            <a:r>
              <a:rPr lang="en-US" b="1" dirty="0" smtClean="0"/>
              <a:t>  avec </a:t>
            </a:r>
            <a:r>
              <a:rPr lang="en-US" b="1" dirty="0" err="1" smtClean="0"/>
              <a:t>γ</a:t>
            </a:r>
            <a:r>
              <a:rPr lang="en-US" b="1" baseline="-25000" dirty="0" err="1" smtClean="0"/>
              <a:t>Mb</a:t>
            </a:r>
            <a:r>
              <a:rPr lang="en-US" b="1" dirty="0" smtClean="0"/>
              <a:t>=1.25</a:t>
            </a:r>
            <a:endParaRPr lang="en-US" dirty="0" smtClean="0"/>
          </a:p>
          <a:p>
            <a:r>
              <a:rPr lang="en-US" b="1" dirty="0" smtClean="0"/>
              <a:t> </a:t>
            </a:r>
            <a:endParaRPr lang="en-US" dirty="0" smtClean="0"/>
          </a:p>
          <a:p>
            <a:r>
              <a:rPr lang="fr-FR" b="1" dirty="0" err="1" smtClean="0"/>
              <a:t>F</a:t>
            </a:r>
            <a:r>
              <a:rPr lang="fr-FR" b="1" baseline="-25000" dirty="0" err="1" smtClean="0"/>
              <a:t>v.Rd</a:t>
            </a:r>
            <a:r>
              <a:rPr lang="fr-FR" b="1" dirty="0" smtClean="0"/>
              <a:t>= 0.6. 1. 800. 115/ 1.25= 44160 N</a:t>
            </a:r>
            <a:endParaRPr lang="en-US" dirty="0" smtClean="0"/>
          </a:p>
          <a:p>
            <a:r>
              <a:rPr lang="fr-FR" b="1" dirty="0" smtClean="0"/>
              <a:t> </a:t>
            </a:r>
            <a:endParaRPr lang="en-US" dirty="0" smtClean="0"/>
          </a:p>
          <a:p>
            <a:r>
              <a:rPr lang="fr-FR" b="1" u="sng" dirty="0" smtClean="0"/>
              <a:t>Nombre de boulons nécessaires pour l'assemblage</a:t>
            </a:r>
            <a:r>
              <a:rPr lang="fr-FR" b="1" dirty="0" smtClean="0"/>
              <a:t>:</a:t>
            </a:r>
            <a:endParaRPr lang="en-US" dirty="0" smtClean="0"/>
          </a:p>
          <a:p>
            <a:r>
              <a:rPr lang="fr-FR" b="1" dirty="0" smtClean="0"/>
              <a:t>   </a:t>
            </a:r>
            <a:endParaRPr lang="en-US" dirty="0" smtClean="0"/>
          </a:p>
          <a:p>
            <a:r>
              <a:rPr lang="fr-FR" b="1" dirty="0" smtClean="0"/>
              <a:t> n= F/ </a:t>
            </a:r>
            <a:r>
              <a:rPr lang="fr-FR" b="1" dirty="0" err="1" smtClean="0"/>
              <a:t>F</a:t>
            </a:r>
            <a:r>
              <a:rPr lang="fr-FR" b="1" baseline="-25000" dirty="0" err="1" smtClean="0"/>
              <a:t>v.Rd</a:t>
            </a:r>
            <a:r>
              <a:rPr lang="fr-FR" b="1" dirty="0" smtClean="0"/>
              <a:t>      </a:t>
            </a:r>
            <a:endParaRPr lang="en-US" dirty="0" smtClean="0"/>
          </a:p>
          <a:p>
            <a:r>
              <a:rPr lang="fr-FR" b="1" dirty="0" smtClean="0"/>
              <a:t> </a:t>
            </a:r>
            <a:endParaRPr lang="en-US" dirty="0" smtClean="0"/>
          </a:p>
          <a:p>
            <a:r>
              <a:rPr lang="fr-FR" b="1" u="sng" dirty="0" smtClean="0"/>
              <a:t>Calcul de l'effort de traction F:</a:t>
            </a:r>
            <a:endParaRPr lang="en-US" dirty="0" smtClean="0"/>
          </a:p>
          <a:p>
            <a:r>
              <a:rPr lang="fr-FR" b="1" dirty="0" smtClean="0"/>
              <a:t>σ = F/A ≤[σ]</a:t>
            </a:r>
            <a:endParaRPr lang="en-US" dirty="0" smtClean="0"/>
          </a:p>
          <a:p>
            <a:endParaRPr lang="ar-SA" dirty="0"/>
          </a:p>
        </p:txBody>
      </p:sp>
      <p:pic>
        <p:nvPicPr>
          <p:cNvPr id="9" name="CHADLI MOUNIRA ASSEMBLAG">
            <a:hlinkClick r:id="" action="ppaction://media"/>
          </p:cNvPr>
          <p:cNvPicPr>
            <a:picLocks noRot="1" noChangeAspect="1"/>
          </p:cNvPicPr>
          <p:nvPr>
            <a:wavAudioFile r:embed="rId1" name="CHADLI MOUNIRA ASSEMBLAG"/>
          </p:nvPr>
        </p:nvPicPr>
        <p:blipFill>
          <a:blip r:embed="rId4"/>
          <a:stretch>
            <a:fillRect/>
          </a:stretch>
        </p:blipFill>
        <p:spPr>
          <a:xfrm>
            <a:off x="5857884" y="3286124"/>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10"/>
          <p:cNvSpPr>
            <a:spLocks noGrp="1"/>
          </p:cNvSpPr>
          <p:nvPr>
            <p:ph type="sldNum" sz="quarter" idx="12"/>
          </p:nvPr>
        </p:nvSpPr>
        <p:spPr bwMode="auto">
          <a:xfrm>
            <a:off x="6553200" y="6376988"/>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1E521AD-4B61-4BF7-B55F-29F3AC325527}" type="slidenum">
              <a:rPr lang="fr-FR" sz="1200">
                <a:solidFill>
                  <a:srgbClr val="898989"/>
                </a:solidFill>
              </a:rPr>
              <a:pPr>
                <a:spcBef>
                  <a:spcPct val="0"/>
                </a:spcBef>
                <a:buFontTx/>
                <a:buNone/>
              </a:pPr>
              <a:t>4</a:t>
            </a:fld>
            <a:endParaRPr lang="fr-FR" sz="1200">
              <a:solidFill>
                <a:srgbClr val="898989"/>
              </a:solidFill>
            </a:endParaRPr>
          </a:p>
        </p:txBody>
      </p:sp>
      <p:sp>
        <p:nvSpPr>
          <p:cNvPr id="17" name="Rogner un rectangle à un seul coin 16"/>
          <p:cNvSpPr/>
          <p:nvPr/>
        </p:nvSpPr>
        <p:spPr>
          <a:xfrm>
            <a:off x="-32" y="44450"/>
            <a:ext cx="8856663"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solidFill>
                <a:schemeClr val="tx1"/>
              </a:solidFill>
            </a:endParaRPr>
          </a:p>
        </p:txBody>
      </p:sp>
      <p:sp>
        <p:nvSpPr>
          <p:cNvPr id="8196" name="Rectangle 21"/>
          <p:cNvSpPr>
            <a:spLocks noChangeArrowheads="1"/>
          </p:cNvSpPr>
          <p:nvPr/>
        </p:nvSpPr>
        <p:spPr bwMode="auto">
          <a:xfrm>
            <a:off x="-328887" y="-153868"/>
            <a:ext cx="2896947"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Low">
              <a:spcBef>
                <a:spcPct val="0"/>
              </a:spcBef>
              <a:buFontTx/>
              <a:buNone/>
            </a:pPr>
            <a:r>
              <a:rPr lang="fr-FR" sz="1200" b="1" i="1" dirty="0">
                <a:latin typeface="Times New Roman" panose="02020603050405020304" pitchFamily="18" charset="0"/>
                <a:ea typeface="Calibri" panose="020F0502020204030204" pitchFamily="34" charset="0"/>
                <a:cs typeface="Times New Roman" panose="02020603050405020304" pitchFamily="18" charset="0"/>
              </a:rPr>
              <a:t>                          </a:t>
            </a:r>
          </a:p>
          <a:p>
            <a:pPr algn="justLow">
              <a:spcBef>
                <a:spcPct val="0"/>
              </a:spcBef>
              <a:buNone/>
            </a:pPr>
            <a:r>
              <a:rPr lang="fr-FR" sz="2000" b="1" i="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b="1" dirty="0" smtClean="0"/>
          </a:p>
          <a:p>
            <a:pPr algn="justLow">
              <a:spcBef>
                <a:spcPct val="0"/>
              </a:spcBef>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2000" dirty="0"/>
          </a:p>
          <a:p>
            <a:pPr algn="justLow">
              <a:spcBef>
                <a:spcPct val="0"/>
              </a:spcBef>
              <a:buFontTx/>
              <a:buNone/>
            </a:pPr>
            <a:r>
              <a:rPr lang="fr-FR" sz="1800" b="1"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fr-FR" sz="1800"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مربع نص 6"/>
          <p:cNvSpPr txBox="1"/>
          <p:nvPr/>
        </p:nvSpPr>
        <p:spPr>
          <a:xfrm>
            <a:off x="4286248" y="214291"/>
            <a:ext cx="4357718" cy="646331"/>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LES ASSEMBLAGES</a:t>
            </a:r>
            <a:endParaRPr lang="fr-FR" dirty="0" smtClean="0"/>
          </a:p>
          <a:p>
            <a:endParaRPr lang="ar-SA" dirty="0"/>
          </a:p>
        </p:txBody>
      </p:sp>
      <p:sp>
        <p:nvSpPr>
          <p:cNvPr id="9" name="مربع نص 8"/>
          <p:cNvSpPr txBox="1"/>
          <p:nvPr/>
        </p:nvSpPr>
        <p:spPr>
          <a:xfrm>
            <a:off x="357158" y="928670"/>
            <a:ext cx="8286808" cy="3970318"/>
          </a:xfrm>
          <a:prstGeom prst="rect">
            <a:avLst/>
          </a:prstGeom>
          <a:noFill/>
        </p:spPr>
        <p:txBody>
          <a:bodyPr wrap="square" rtlCol="1">
            <a:spAutoFit/>
          </a:bodyPr>
          <a:lstStyle/>
          <a:p>
            <a:r>
              <a:rPr lang="fr-FR" b="1" dirty="0" smtClean="0"/>
              <a:t>Donc F= A. [σ]= 478. 235= 112330N donc on a</a:t>
            </a:r>
            <a:endParaRPr lang="en-US" dirty="0" smtClean="0"/>
          </a:p>
          <a:p>
            <a:r>
              <a:rPr lang="fr-FR" b="1" dirty="0" smtClean="0"/>
              <a:t>112330/44160=  2.54 donc on prend n=3boulons</a:t>
            </a:r>
            <a:endParaRPr lang="en-US" dirty="0" smtClean="0"/>
          </a:p>
          <a:p>
            <a:r>
              <a:rPr lang="fr-FR" b="1" dirty="0" smtClean="0"/>
              <a:t> </a:t>
            </a:r>
            <a:endParaRPr lang="en-US" dirty="0" smtClean="0"/>
          </a:p>
          <a:p>
            <a:r>
              <a:rPr lang="fr-FR" b="1" u="sng" dirty="0" smtClean="0"/>
              <a:t>vérification de la pression diamétrale</a:t>
            </a:r>
            <a:endParaRPr lang="en-US" dirty="0" smtClean="0"/>
          </a:p>
          <a:p>
            <a:r>
              <a:rPr lang="fr-FR" b="1" dirty="0" smtClean="0"/>
              <a:t>Fb, Rd= 2,5.</a:t>
            </a:r>
            <a:r>
              <a:rPr lang="fr-FR" b="1" dirty="0" err="1" smtClean="0"/>
              <a:t>α.fu.d.t</a:t>
            </a:r>
            <a:r>
              <a:rPr lang="fr-FR" b="1" dirty="0" smtClean="0"/>
              <a:t>/ </a:t>
            </a:r>
            <a:r>
              <a:rPr lang="en-US" b="1" dirty="0" smtClean="0"/>
              <a:t>γ</a:t>
            </a:r>
            <a:r>
              <a:rPr lang="fr-FR" b="1" baseline="-25000" dirty="0" smtClean="0"/>
              <a:t>Mb</a:t>
            </a:r>
            <a:endParaRPr lang="en-US" b="1" dirty="0" smtClean="0"/>
          </a:p>
          <a:p>
            <a:r>
              <a:rPr lang="fr-FR" b="1" dirty="0" err="1" smtClean="0"/>
              <a:t>Fb,Rd</a:t>
            </a:r>
            <a:r>
              <a:rPr lang="fr-FR" b="1" dirty="0" smtClean="0"/>
              <a:t>= 2,5.1. 360.15.5/1.25= 54000N</a:t>
            </a:r>
            <a:endParaRPr lang="en-US" dirty="0" smtClean="0"/>
          </a:p>
          <a:p>
            <a:r>
              <a:rPr lang="fr-FR" b="1" dirty="0" smtClean="0"/>
              <a:t> </a:t>
            </a:r>
            <a:endParaRPr lang="en-US" dirty="0" smtClean="0"/>
          </a:p>
          <a:p>
            <a:r>
              <a:rPr lang="fr-FR" b="1" dirty="0" smtClean="0"/>
              <a:t>Et on a 112.33/3= 37.44KN   &lt; 54 KN (CV)</a:t>
            </a:r>
            <a:endParaRPr lang="en-US" dirty="0" smtClean="0"/>
          </a:p>
          <a:p>
            <a:r>
              <a:rPr lang="fr-FR" b="1" dirty="0" smtClean="0"/>
              <a:t> </a:t>
            </a:r>
            <a:endParaRPr lang="en-US" dirty="0" smtClean="0"/>
          </a:p>
          <a:p>
            <a:r>
              <a:rPr lang="fr-FR" b="1" dirty="0" smtClean="0"/>
              <a:t>2/</a:t>
            </a:r>
            <a:r>
              <a:rPr lang="fr-FR" dirty="0" smtClean="0"/>
              <a:t> </a:t>
            </a:r>
            <a:r>
              <a:rPr lang="fr-FR" b="1" dirty="0" smtClean="0"/>
              <a:t>La résistance de calcul au glissement d’un boulon précontraint HR (Haute Résistance) sera égale :</a:t>
            </a:r>
            <a:endParaRPr lang="en-US" dirty="0" smtClean="0"/>
          </a:p>
          <a:p>
            <a:r>
              <a:rPr lang="fr-FR" b="1" dirty="0" smtClean="0"/>
              <a:t> </a:t>
            </a:r>
            <a:endParaRPr lang="en-US" dirty="0" smtClean="0"/>
          </a:p>
          <a:p>
            <a:r>
              <a:rPr lang="fr-FR" b="1" dirty="0" smtClean="0"/>
              <a:t>      </a:t>
            </a:r>
            <a:r>
              <a:rPr lang="fr-FR" b="1" dirty="0" err="1" smtClean="0"/>
              <a:t>Fs.Rd</a:t>
            </a:r>
            <a:r>
              <a:rPr lang="fr-FR" b="1" dirty="0" smtClean="0"/>
              <a:t> = </a:t>
            </a:r>
            <a:r>
              <a:rPr lang="fr-FR" b="1" dirty="0" err="1" smtClean="0"/>
              <a:t>ks</a:t>
            </a:r>
            <a:r>
              <a:rPr lang="fr-FR" b="1" dirty="0" smtClean="0"/>
              <a:t> m </a:t>
            </a:r>
            <a:r>
              <a:rPr lang="fr-FR" dirty="0" smtClean="0"/>
              <a:t>µ</a:t>
            </a:r>
            <a:r>
              <a:rPr lang="fr-FR" b="1" dirty="0" smtClean="0"/>
              <a:t> </a:t>
            </a:r>
            <a:r>
              <a:rPr lang="fr-FR" b="1" dirty="0" err="1" smtClean="0"/>
              <a:t>FpCd</a:t>
            </a:r>
            <a:r>
              <a:rPr lang="fr-FR" b="1" dirty="0" smtClean="0"/>
              <a:t> / </a:t>
            </a:r>
            <a:r>
              <a:rPr lang="en-US" b="1" dirty="0" smtClean="0"/>
              <a:t>γ</a:t>
            </a:r>
            <a:r>
              <a:rPr lang="fr-FR" b="1" dirty="0" smtClean="0"/>
              <a:t>Ms</a:t>
            </a:r>
            <a:endParaRPr lang="en-US" dirty="0" smtClean="0"/>
          </a:p>
          <a:p>
            <a:endParaRPr lang="ar-SA" dirty="0"/>
          </a:p>
        </p:txBody>
      </p:sp>
      <p:pic>
        <p:nvPicPr>
          <p:cNvPr id="8" name="CHADLI MOUNIRA ASSEMBLAG">
            <a:hlinkClick r:id="" action="ppaction://media"/>
          </p:cNvPr>
          <p:cNvPicPr>
            <a:picLocks noRot="1" noChangeAspect="1"/>
          </p:cNvPicPr>
          <p:nvPr>
            <a:wavAudioFile r:embed="rId1" name="CHADLI MOUNIRA ASSEMBLAG"/>
          </p:nvPr>
        </p:nvPicPr>
        <p:blipFill>
          <a:blip r:embed="rId4"/>
          <a:stretch>
            <a:fillRect/>
          </a:stretch>
        </p:blipFill>
        <p:spPr>
          <a:xfrm>
            <a:off x="5643570" y="4500570"/>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42"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C8D3E12A-49DF-4149-B979-019C9BE961E7}" type="slidenum">
              <a:rPr lang="fr-FR" sz="1400">
                <a:solidFill>
                  <a:srgbClr val="898989"/>
                </a:solidFill>
              </a:rPr>
              <a:pPr algn="r" eaLnBrk="1" hangingPunct="1">
                <a:spcBef>
                  <a:spcPct val="0"/>
                </a:spcBef>
                <a:buFontTx/>
                <a:buNone/>
              </a:pPr>
              <a:t>5</a:t>
            </a:fld>
            <a:endParaRPr lang="fr-FR" sz="1400">
              <a:solidFill>
                <a:srgbClr val="898989"/>
              </a:solidFill>
            </a:endParaRPr>
          </a:p>
        </p:txBody>
      </p:sp>
      <p:sp>
        <p:nvSpPr>
          <p:cNvPr id="61"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20" name="مربع نص 19"/>
          <p:cNvSpPr txBox="1"/>
          <p:nvPr/>
        </p:nvSpPr>
        <p:spPr>
          <a:xfrm>
            <a:off x="642910" y="3929066"/>
            <a:ext cx="184730" cy="707886"/>
          </a:xfrm>
          <a:prstGeom prst="rect">
            <a:avLst/>
          </a:prstGeom>
          <a:noFill/>
        </p:spPr>
        <p:txBody>
          <a:bodyPr wrap="none" rtlCol="1">
            <a:spAutoFit/>
          </a:bodyPr>
          <a:lstStyle/>
          <a:p>
            <a:pPr lvl="0"/>
            <a:endParaRPr lang="en-US" sz="2000" b="1" dirty="0" smtClean="0">
              <a:cs typeface="Arial" pitchFamily="34" charset="0"/>
            </a:endParaRPr>
          </a:p>
          <a:p>
            <a:endParaRPr lang="ar-SA" sz="2000" b="1" dirty="0"/>
          </a:p>
        </p:txBody>
      </p:sp>
      <p:sp>
        <p:nvSpPr>
          <p:cNvPr id="7" name="مربع نص 6"/>
          <p:cNvSpPr txBox="1"/>
          <p:nvPr/>
        </p:nvSpPr>
        <p:spPr>
          <a:xfrm>
            <a:off x="4857752" y="0"/>
            <a:ext cx="4000528" cy="369332"/>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LES ASSEMBLAGES</a:t>
            </a:r>
            <a:endParaRPr lang="fr-FR" dirty="0"/>
          </a:p>
        </p:txBody>
      </p:sp>
      <p:sp>
        <p:nvSpPr>
          <p:cNvPr id="8" name="مربع نص 7"/>
          <p:cNvSpPr txBox="1"/>
          <p:nvPr/>
        </p:nvSpPr>
        <p:spPr>
          <a:xfrm>
            <a:off x="642910" y="928670"/>
            <a:ext cx="8001056" cy="2031325"/>
          </a:xfrm>
          <a:prstGeom prst="rect">
            <a:avLst/>
          </a:prstGeom>
          <a:noFill/>
        </p:spPr>
        <p:txBody>
          <a:bodyPr wrap="square" rtlCol="1">
            <a:spAutoFit/>
          </a:bodyPr>
          <a:lstStyle/>
          <a:p>
            <a:r>
              <a:rPr lang="fr-FR" b="1" dirty="0" smtClean="0"/>
              <a:t>Avec :	</a:t>
            </a:r>
            <a:r>
              <a:rPr lang="fr-FR" b="1" dirty="0" err="1" smtClean="0"/>
              <a:t>k</a:t>
            </a:r>
            <a:r>
              <a:rPr lang="fr-FR" b="1" baseline="-25000" dirty="0" err="1" smtClean="0"/>
              <a:t>s</a:t>
            </a:r>
            <a:r>
              <a:rPr lang="fr-FR" b="1" dirty="0" smtClean="0"/>
              <a:t>	Coefficient de forme des trous</a:t>
            </a:r>
            <a:endParaRPr lang="en-US" dirty="0" smtClean="0"/>
          </a:p>
          <a:p>
            <a:r>
              <a:rPr lang="fr-FR" b="1" dirty="0" smtClean="0"/>
              <a:t>m	Nombre de surfaces d’adhérence</a:t>
            </a:r>
            <a:endParaRPr lang="en-US" dirty="0" smtClean="0"/>
          </a:p>
          <a:p>
            <a:r>
              <a:rPr lang="fr-FR" dirty="0" smtClean="0"/>
              <a:t>µ</a:t>
            </a:r>
            <a:r>
              <a:rPr lang="fr-FR" b="1" dirty="0" smtClean="0"/>
              <a:t> :Coefficient de frottement,  </a:t>
            </a:r>
            <a:endParaRPr lang="en-US" dirty="0" smtClean="0"/>
          </a:p>
          <a:p>
            <a:r>
              <a:rPr lang="fr-FR" b="1" dirty="0" err="1" smtClean="0"/>
              <a:t>F</a:t>
            </a:r>
            <a:r>
              <a:rPr lang="fr-FR" b="1" baseline="-25000" dirty="0" err="1" smtClean="0"/>
              <a:t>p.Cd</a:t>
            </a:r>
            <a:r>
              <a:rPr lang="fr-FR" b="1" dirty="0" smtClean="0"/>
              <a:t> effort de précontrainte</a:t>
            </a:r>
            <a:endParaRPr lang="en-US" dirty="0" smtClean="0"/>
          </a:p>
          <a:p>
            <a:r>
              <a:rPr lang="fr-FR" b="1" dirty="0" smtClean="0"/>
              <a:t> </a:t>
            </a:r>
            <a:endParaRPr lang="en-US" dirty="0" smtClean="0"/>
          </a:p>
          <a:p>
            <a:r>
              <a:rPr lang="fr-FR" b="1" dirty="0" smtClean="0"/>
              <a:t> </a:t>
            </a:r>
            <a:endParaRPr lang="en-US" dirty="0" smtClean="0"/>
          </a:p>
          <a:p>
            <a:r>
              <a:rPr lang="fr-FR" dirty="0" smtClean="0"/>
              <a:t> </a:t>
            </a:r>
            <a:endParaRPr lang="en-US" dirty="0" smtClean="0"/>
          </a:p>
        </p:txBody>
      </p:sp>
      <p:graphicFrame>
        <p:nvGraphicFramePr>
          <p:cNvPr id="9" name="جدول 8"/>
          <p:cNvGraphicFramePr>
            <a:graphicFrameLocks noGrp="1"/>
          </p:cNvGraphicFramePr>
          <p:nvPr/>
        </p:nvGraphicFramePr>
        <p:xfrm>
          <a:off x="2000232" y="2285992"/>
          <a:ext cx="4321810" cy="1357322"/>
        </p:xfrm>
        <a:graphic>
          <a:graphicData uri="http://schemas.openxmlformats.org/drawingml/2006/table">
            <a:tbl>
              <a:tblPr/>
              <a:tblGrid>
                <a:gridCol w="1080770"/>
                <a:gridCol w="1079500"/>
                <a:gridCol w="1173480"/>
                <a:gridCol w="988060"/>
              </a:tblGrid>
              <a:tr h="534153">
                <a:tc>
                  <a:txBody>
                    <a:bodyPr/>
                    <a:lstStyle/>
                    <a:p>
                      <a:pPr marL="42545" marR="38735" indent="90170" algn="ctr">
                        <a:lnSpc>
                          <a:spcPts val="1350"/>
                        </a:lnSpc>
                        <a:spcAft>
                          <a:spcPts val="0"/>
                        </a:spcAft>
                      </a:pPr>
                      <a:endParaRPr lang="fr-FR" sz="12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marR="129540" indent="90170" algn="ctr">
                        <a:lnSpc>
                          <a:spcPts val="1350"/>
                        </a:lnSpc>
                        <a:spcAft>
                          <a:spcPts val="0"/>
                        </a:spcAft>
                      </a:pPr>
                      <a:r>
                        <a:rPr lang="en-US" sz="1200" b="1" dirty="0" err="1">
                          <a:latin typeface="Times New Roman"/>
                          <a:ea typeface="Times New Roman"/>
                          <a:cs typeface="Arial"/>
                        </a:rPr>
                        <a:t>trou</a:t>
                      </a:r>
                      <a:r>
                        <a:rPr lang="en-US" sz="1200" b="1" dirty="0">
                          <a:latin typeface="Times New Roman"/>
                          <a:ea typeface="Times New Roman"/>
                          <a:cs typeface="Arial"/>
                        </a:rPr>
                        <a:t> nominal</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ctr">
                        <a:lnSpc>
                          <a:spcPts val="1350"/>
                        </a:lnSpc>
                        <a:spcAft>
                          <a:spcPts val="0"/>
                        </a:spcAft>
                      </a:pPr>
                      <a:r>
                        <a:rPr lang="en-US" sz="1200" b="1" dirty="0" err="1">
                          <a:latin typeface="Times New Roman"/>
                          <a:ea typeface="Times New Roman"/>
                          <a:cs typeface="Arial"/>
                        </a:rPr>
                        <a:t>trou</a:t>
                      </a:r>
                      <a:endParaRPr lang="en-US" sz="1100" b="1" dirty="0">
                        <a:latin typeface="Times New Roman"/>
                        <a:ea typeface="Times New Roman"/>
                        <a:cs typeface="Arial"/>
                      </a:endParaRPr>
                    </a:p>
                    <a:p>
                      <a:pPr marL="42545" marR="41275" indent="90170" algn="ctr">
                        <a:lnSpc>
                          <a:spcPts val="1305"/>
                        </a:lnSpc>
                        <a:spcAft>
                          <a:spcPts val="0"/>
                        </a:spcAft>
                      </a:pPr>
                      <a:r>
                        <a:rPr lang="en-US" sz="1200" b="1" dirty="0" err="1">
                          <a:latin typeface="Times New Roman"/>
                          <a:ea typeface="Times New Roman"/>
                          <a:cs typeface="Arial"/>
                        </a:rPr>
                        <a:t>surdimensionné</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0640" indent="90170" algn="ctr">
                        <a:lnSpc>
                          <a:spcPts val="1350"/>
                        </a:lnSpc>
                        <a:spcAft>
                          <a:spcPts val="0"/>
                        </a:spcAft>
                      </a:pPr>
                      <a:r>
                        <a:rPr lang="en-US" sz="1200" b="1" dirty="0" err="1">
                          <a:latin typeface="Times New Roman"/>
                          <a:ea typeface="Times New Roman"/>
                          <a:cs typeface="Arial"/>
                        </a:rPr>
                        <a:t>trou</a:t>
                      </a:r>
                      <a:r>
                        <a:rPr lang="en-US" sz="1200" b="1" dirty="0">
                          <a:latin typeface="Times New Roman"/>
                          <a:ea typeface="Times New Roman"/>
                          <a:cs typeface="Arial"/>
                        </a:rPr>
                        <a:t> oblong</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307">
                <a:tc>
                  <a:txBody>
                    <a:bodyPr/>
                    <a:lstStyle/>
                    <a:p>
                      <a:pPr marL="42545" marR="38735" indent="90170" algn="ctr">
                        <a:lnSpc>
                          <a:spcPts val="1280"/>
                        </a:lnSpc>
                        <a:spcAft>
                          <a:spcPts val="0"/>
                        </a:spcAft>
                      </a:pPr>
                      <a:r>
                        <a:rPr lang="en-US" sz="1200" b="1" dirty="0" err="1">
                          <a:latin typeface="Times New Roman"/>
                          <a:ea typeface="Times New Roman"/>
                          <a:cs typeface="Arial"/>
                        </a:rPr>
                        <a:t>k</a:t>
                      </a:r>
                      <a:r>
                        <a:rPr lang="en-US" sz="1200" b="1" baseline="-25000" dirty="0" err="1">
                          <a:latin typeface="Times New Roman"/>
                          <a:ea typeface="Times New Roman"/>
                          <a:cs typeface="Arial"/>
                        </a:rPr>
                        <a:t>s</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indent="90170" algn="ctr">
                        <a:lnSpc>
                          <a:spcPts val="1280"/>
                        </a:lnSpc>
                        <a:spcAft>
                          <a:spcPts val="0"/>
                        </a:spcAft>
                      </a:pPr>
                      <a:r>
                        <a:rPr lang="en-US" sz="1200" b="1">
                          <a:latin typeface="Times New Roman"/>
                          <a:ea typeface="Times New Roman"/>
                          <a:cs typeface="Arial"/>
                        </a:rPr>
                        <a:t>1</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ctr">
                        <a:lnSpc>
                          <a:spcPts val="1280"/>
                        </a:lnSpc>
                        <a:spcAft>
                          <a:spcPts val="0"/>
                        </a:spcAft>
                      </a:pPr>
                      <a:r>
                        <a:rPr lang="en-US" sz="1200" b="1">
                          <a:latin typeface="Times New Roman"/>
                          <a:ea typeface="Times New Roman"/>
                          <a:cs typeface="Arial"/>
                        </a:rPr>
                        <a:t>0.85</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ctr">
                        <a:lnSpc>
                          <a:spcPts val="1280"/>
                        </a:lnSpc>
                        <a:spcAft>
                          <a:spcPts val="0"/>
                        </a:spcAft>
                      </a:pPr>
                      <a:r>
                        <a:rPr lang="en-US" sz="1200" b="1" dirty="0">
                          <a:latin typeface="Times New Roman"/>
                          <a:ea typeface="Times New Roman"/>
                          <a:cs typeface="Arial"/>
                        </a:rPr>
                        <a:t>0.7</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31">
                <a:tc>
                  <a:txBody>
                    <a:bodyPr/>
                    <a:lstStyle/>
                    <a:p>
                      <a:pPr marL="42545" marR="40640" indent="90170" algn="ctr">
                        <a:lnSpc>
                          <a:spcPts val="1375"/>
                        </a:lnSpc>
                        <a:spcAft>
                          <a:spcPts val="0"/>
                        </a:spcAft>
                      </a:pPr>
                      <a:r>
                        <a:rPr lang="en-US" sz="1200" b="1" dirty="0" err="1">
                          <a:latin typeface="Symbol"/>
                          <a:ea typeface="Times New Roman"/>
                          <a:cs typeface="Arial"/>
                        </a:rPr>
                        <a:t>g</a:t>
                      </a:r>
                      <a:r>
                        <a:rPr lang="en-US" sz="800" b="1" dirty="0" err="1">
                          <a:latin typeface="Times New Roman"/>
                          <a:ea typeface="Times New Roman"/>
                          <a:cs typeface="Arial"/>
                        </a:rPr>
                        <a:t>Ms,ser</a:t>
                      </a:r>
                      <a:r>
                        <a:rPr lang="en-US" sz="800" b="1" dirty="0">
                          <a:latin typeface="Times New Roman"/>
                          <a:ea typeface="Times New Roman"/>
                          <a:cs typeface="Arial"/>
                        </a:rPr>
                        <a:t> </a:t>
                      </a:r>
                      <a:r>
                        <a:rPr lang="en-US" sz="1200" b="1" dirty="0">
                          <a:latin typeface="Times New Roman"/>
                          <a:ea typeface="Times New Roman"/>
                          <a:cs typeface="Arial"/>
                        </a:rPr>
                        <a:t>ELS</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2715" marR="129540" indent="90170" algn="ctr">
                        <a:lnSpc>
                          <a:spcPts val="1350"/>
                        </a:lnSpc>
                        <a:spcAft>
                          <a:spcPts val="0"/>
                        </a:spcAft>
                      </a:pPr>
                      <a:r>
                        <a:rPr lang="en-US" sz="1200" b="1">
                          <a:latin typeface="Times New Roman"/>
                          <a:ea typeface="Times New Roman"/>
                          <a:cs typeface="Arial"/>
                        </a:rPr>
                        <a:t>1.20</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ctr">
                        <a:lnSpc>
                          <a:spcPts val="1350"/>
                        </a:lnSpc>
                        <a:spcAft>
                          <a:spcPts val="0"/>
                        </a:spcAft>
                      </a:pPr>
                      <a:r>
                        <a:rPr lang="en-US" sz="1200" b="1">
                          <a:latin typeface="Times New Roman"/>
                          <a:ea typeface="Times New Roman"/>
                          <a:cs typeface="Arial"/>
                        </a:rPr>
                        <a:t>1.20</a:t>
                      </a:r>
                      <a:endParaRPr lang="en-US" sz="1100" b="1">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ctr">
                        <a:lnSpc>
                          <a:spcPts val="1350"/>
                        </a:lnSpc>
                        <a:spcAft>
                          <a:spcPts val="0"/>
                        </a:spcAft>
                      </a:pPr>
                      <a:r>
                        <a:rPr lang="en-US" sz="1200" b="1" dirty="0">
                          <a:latin typeface="Times New Roman"/>
                          <a:ea typeface="Times New Roman"/>
                          <a:cs typeface="Arial"/>
                        </a:rPr>
                        <a:t>1.20</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31">
                <a:tc>
                  <a:txBody>
                    <a:bodyPr/>
                    <a:lstStyle/>
                    <a:p>
                      <a:pPr marL="42545" marR="38100" indent="90170" algn="ctr">
                        <a:lnSpc>
                          <a:spcPts val="1375"/>
                        </a:lnSpc>
                        <a:spcAft>
                          <a:spcPts val="0"/>
                        </a:spcAft>
                      </a:pPr>
                      <a:r>
                        <a:rPr lang="en-US" sz="1200" b="1" dirty="0" err="1">
                          <a:latin typeface="Symbol"/>
                          <a:ea typeface="Times New Roman"/>
                          <a:cs typeface="Arial"/>
                        </a:rPr>
                        <a:t>g</a:t>
                      </a:r>
                      <a:r>
                        <a:rPr lang="en-US" sz="800" b="1" dirty="0" err="1">
                          <a:latin typeface="Times New Roman"/>
                          <a:ea typeface="Times New Roman"/>
                          <a:cs typeface="Arial"/>
                        </a:rPr>
                        <a:t>Ms,ult</a:t>
                      </a:r>
                      <a:r>
                        <a:rPr lang="en-US" sz="800" b="1" dirty="0">
                          <a:latin typeface="Times New Roman"/>
                          <a:ea typeface="Times New Roman"/>
                          <a:cs typeface="Arial"/>
                        </a:rPr>
                        <a:t> </a:t>
                      </a:r>
                      <a:r>
                        <a:rPr lang="en-US" sz="1200" b="1" dirty="0">
                          <a:latin typeface="Times New Roman"/>
                          <a:ea typeface="Times New Roman"/>
                          <a:cs typeface="Arial"/>
                        </a:rPr>
                        <a:t>ELU</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2715" marR="129540" indent="90170" algn="ctr">
                        <a:lnSpc>
                          <a:spcPts val="1350"/>
                        </a:lnSpc>
                        <a:spcAft>
                          <a:spcPts val="0"/>
                        </a:spcAft>
                      </a:pPr>
                      <a:r>
                        <a:rPr lang="en-US" sz="1200" b="1" dirty="0">
                          <a:latin typeface="Times New Roman"/>
                          <a:ea typeface="Times New Roman"/>
                          <a:cs typeface="Arial"/>
                        </a:rPr>
                        <a:t>1.10</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2545" marR="41275" indent="90170" algn="ctr">
                        <a:lnSpc>
                          <a:spcPts val="1350"/>
                        </a:lnSpc>
                        <a:spcAft>
                          <a:spcPts val="0"/>
                        </a:spcAft>
                      </a:pPr>
                      <a:r>
                        <a:rPr lang="en-US" sz="1200" b="1" dirty="0">
                          <a:latin typeface="Times New Roman"/>
                          <a:ea typeface="Times New Roman"/>
                          <a:cs typeface="Arial"/>
                        </a:rPr>
                        <a:t>1.25</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1910" marR="41275" indent="90170" algn="ctr">
                        <a:lnSpc>
                          <a:spcPts val="1350"/>
                        </a:lnSpc>
                        <a:spcAft>
                          <a:spcPts val="0"/>
                        </a:spcAft>
                      </a:pPr>
                      <a:r>
                        <a:rPr lang="en-US" sz="1200" b="1" dirty="0">
                          <a:latin typeface="Times New Roman"/>
                          <a:ea typeface="Times New Roman"/>
                          <a:cs typeface="Arial"/>
                        </a:rPr>
                        <a:t>1.25</a:t>
                      </a:r>
                      <a:endParaRPr lang="en-US" sz="1100" b="1" dirty="0">
                        <a:latin typeface="Times New Roman"/>
                        <a:ea typeface="Times New Roman"/>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CHADLI MOUNIRA ASSEMBLAG">
            <a:hlinkClick r:id="" action="ppaction://media"/>
          </p:cNvPr>
          <p:cNvPicPr>
            <a:picLocks noRot="1" noChangeAspect="1"/>
          </p:cNvPicPr>
          <p:nvPr>
            <a:wavAudioFile r:embed="rId1" name="CHADLI MOUNIRA ASSEMBLAG"/>
          </p:nvPr>
        </p:nvPicPr>
        <p:blipFill>
          <a:blip r:embed="rId4"/>
          <a:stretch>
            <a:fillRect/>
          </a:stretch>
        </p:blipFill>
        <p:spPr>
          <a:xfrm>
            <a:off x="5786446" y="4572008"/>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9"/>
          <p:cNvSpPr txBox="1">
            <a:spLocks noGrp="1"/>
          </p:cNvSpPr>
          <p:nvPr/>
        </p:nvSpPr>
        <p:spPr bwMode="auto">
          <a:xfrm>
            <a:off x="6553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90850FD-DC79-4998-8404-E22FD57278F2}" type="slidenum">
              <a:rPr lang="fr-FR" sz="1400">
                <a:solidFill>
                  <a:srgbClr val="898989"/>
                </a:solidFill>
              </a:rPr>
              <a:pPr algn="r" eaLnBrk="1" hangingPunct="1">
                <a:spcBef>
                  <a:spcPct val="0"/>
                </a:spcBef>
                <a:buFontTx/>
                <a:buNone/>
              </a:pPr>
              <a:t>6</a:t>
            </a:fld>
            <a:endParaRPr lang="fr-FR" sz="1400">
              <a:solidFill>
                <a:srgbClr val="898989"/>
              </a:solidFill>
            </a:endParaRPr>
          </a:p>
        </p:txBody>
      </p:sp>
      <p:sp>
        <p:nvSpPr>
          <p:cNvPr id="18447"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300" b="0" i="1"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ogner un rectangle à un seul coin 60"/>
          <p:cNvSpPr/>
          <p:nvPr/>
        </p:nvSpPr>
        <p:spPr>
          <a:xfrm>
            <a:off x="18050" y="0"/>
            <a:ext cx="9144000" cy="504825"/>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Low">
              <a:defRPr/>
            </a:pPr>
            <a:r>
              <a:rPr lang="fr-FR" b="1" dirty="0" smtClean="0"/>
              <a:t>  </a:t>
            </a:r>
            <a:r>
              <a:rPr lang="fr-FR" b="1" dirty="0" smtClean="0">
                <a:solidFill>
                  <a:schemeClr val="tx2"/>
                </a:solidFill>
              </a:rPr>
              <a:t> </a:t>
            </a:r>
            <a:endParaRPr lang="fr-FR" dirty="0">
              <a:solidFill>
                <a:schemeClr val="tx2"/>
              </a:solidFill>
              <a:latin typeface="Arial" pitchFamily="34" charset="0"/>
            </a:endParaRPr>
          </a:p>
        </p:txBody>
      </p:sp>
      <p:sp>
        <p:nvSpPr>
          <p:cNvPr id="11" name="مربع نص 10"/>
          <p:cNvSpPr txBox="1"/>
          <p:nvPr/>
        </p:nvSpPr>
        <p:spPr>
          <a:xfrm>
            <a:off x="2357422" y="142852"/>
            <a:ext cx="6429420" cy="369332"/>
          </a:xfrm>
          <a:prstGeom prst="rect">
            <a:avLst/>
          </a:prstGeom>
          <a:noFill/>
        </p:spPr>
        <p:txBody>
          <a:bodyPr wrap="square" rtlCol="1">
            <a:spAutoFit/>
          </a:bodyPr>
          <a:lstStyle/>
          <a:p>
            <a:pPr algn="ctr" eaLnBrk="1" hangingPunct="1">
              <a:defRPr/>
            </a:pPr>
            <a:r>
              <a:rPr lang="fr-FR" b="1" dirty="0" smtClean="0">
                <a:ea typeface="Calibri" pitchFamily="34" charset="0"/>
                <a:cs typeface="Cambria,Bold"/>
              </a:rPr>
              <a:t>TD LES ASSEMBLAGES</a:t>
            </a:r>
            <a:endParaRPr lang="fr-FR" dirty="0"/>
          </a:p>
        </p:txBody>
      </p:sp>
      <p:sp>
        <p:nvSpPr>
          <p:cNvPr id="12" name="مربع نص 11"/>
          <p:cNvSpPr txBox="1"/>
          <p:nvPr/>
        </p:nvSpPr>
        <p:spPr>
          <a:xfrm>
            <a:off x="642910" y="714356"/>
            <a:ext cx="8001056" cy="4801314"/>
          </a:xfrm>
          <a:prstGeom prst="rect">
            <a:avLst/>
          </a:prstGeom>
          <a:noFill/>
        </p:spPr>
        <p:txBody>
          <a:bodyPr wrap="square" rtlCol="1">
            <a:spAutoFit/>
          </a:bodyPr>
          <a:lstStyle/>
          <a:p>
            <a:r>
              <a:rPr lang="fr-FR" dirty="0" smtClean="0"/>
              <a:t> </a:t>
            </a:r>
            <a:endParaRPr lang="en-US" dirty="0" smtClean="0"/>
          </a:p>
          <a:p>
            <a:r>
              <a:rPr lang="fr-FR" dirty="0" smtClean="0"/>
              <a:t>	</a:t>
            </a:r>
            <a:r>
              <a:rPr lang="fr-FR" b="1" dirty="0" smtClean="0"/>
              <a:t>Donc   </a:t>
            </a:r>
            <a:r>
              <a:rPr lang="fr-FR" b="1" dirty="0" err="1" smtClean="0"/>
              <a:t>Ks</a:t>
            </a:r>
            <a:r>
              <a:rPr lang="fr-FR" b="1" dirty="0" smtClean="0"/>
              <a:t>  = 0.85 avec </a:t>
            </a:r>
            <a:r>
              <a:rPr lang="en-US" b="1" dirty="0" smtClean="0"/>
              <a:t> g</a:t>
            </a:r>
            <a:r>
              <a:rPr lang="fr-FR" b="1" dirty="0" err="1" smtClean="0"/>
              <a:t>Ms,ult</a:t>
            </a:r>
            <a:r>
              <a:rPr lang="fr-FR" b="1" dirty="0" smtClean="0"/>
              <a:t> ELU= 1.25</a:t>
            </a:r>
            <a:endParaRPr lang="en-US" dirty="0" smtClean="0"/>
          </a:p>
          <a:p>
            <a:r>
              <a:rPr lang="fr-FR" dirty="0" smtClean="0"/>
              <a:t>                                            </a:t>
            </a:r>
            <a:endParaRPr lang="en-US" dirty="0" smtClean="0"/>
          </a:p>
          <a:p>
            <a:r>
              <a:rPr lang="fr-FR" dirty="0" smtClean="0"/>
              <a:t> </a:t>
            </a:r>
            <a:endParaRPr lang="en-US" dirty="0" smtClean="0"/>
          </a:p>
          <a:p>
            <a:r>
              <a:rPr lang="fr-FR" dirty="0" smtClean="0"/>
              <a:t>   </a:t>
            </a:r>
            <a:r>
              <a:rPr lang="fr-FR" b="1" dirty="0" err="1" smtClean="0"/>
              <a:t>F</a:t>
            </a:r>
            <a:r>
              <a:rPr lang="fr-FR" b="1" baseline="-25000" dirty="0" err="1" smtClean="0"/>
              <a:t>pCd</a:t>
            </a:r>
            <a:r>
              <a:rPr lang="fr-FR" b="1" dirty="0" smtClean="0"/>
              <a:t> = 0.7 </a:t>
            </a:r>
            <a:r>
              <a:rPr lang="fr-FR" b="1" dirty="0" err="1" smtClean="0"/>
              <a:t>f</a:t>
            </a:r>
            <a:r>
              <a:rPr lang="fr-FR" b="1" baseline="-25000" dirty="0" err="1" smtClean="0"/>
              <a:t>ub</a:t>
            </a:r>
            <a:r>
              <a:rPr lang="fr-FR" b="1" dirty="0" smtClean="0"/>
              <a:t> As = 0.7 </a:t>
            </a:r>
            <a:r>
              <a:rPr lang="fr-FR" b="1" dirty="0" smtClean="0"/>
              <a:t>×1000×115=80500N</a:t>
            </a:r>
            <a:endParaRPr lang="en-US" dirty="0" smtClean="0"/>
          </a:p>
          <a:p>
            <a:r>
              <a:rPr lang="fr-FR" b="1" dirty="0" err="1" smtClean="0"/>
              <a:t>Fs.Rd</a:t>
            </a:r>
            <a:r>
              <a:rPr lang="fr-FR" b="1" dirty="0" smtClean="0"/>
              <a:t> = </a:t>
            </a:r>
            <a:r>
              <a:rPr lang="fr-FR" b="1" dirty="0" err="1" smtClean="0"/>
              <a:t>ks</a:t>
            </a:r>
            <a:r>
              <a:rPr lang="fr-FR" b="1" dirty="0" smtClean="0"/>
              <a:t> m </a:t>
            </a:r>
            <a:r>
              <a:rPr lang="fr-FR" dirty="0" smtClean="0"/>
              <a:t>µ</a:t>
            </a:r>
            <a:r>
              <a:rPr lang="fr-FR" b="1" dirty="0" smtClean="0"/>
              <a:t> </a:t>
            </a:r>
            <a:r>
              <a:rPr lang="fr-FR" b="1" dirty="0" err="1" smtClean="0"/>
              <a:t>FpCd</a:t>
            </a:r>
            <a:r>
              <a:rPr lang="fr-FR" b="1" dirty="0" smtClean="0"/>
              <a:t> / </a:t>
            </a:r>
            <a:r>
              <a:rPr lang="en-US" b="1" dirty="0" smtClean="0"/>
              <a:t>γ</a:t>
            </a:r>
            <a:r>
              <a:rPr lang="fr-FR" b="1" dirty="0" smtClean="0"/>
              <a:t>Ms =  0.85. 1. 0.45. 80500/ 1.25= 24633N</a:t>
            </a:r>
            <a:endParaRPr lang="en-US" dirty="0" smtClean="0"/>
          </a:p>
          <a:p>
            <a:r>
              <a:rPr lang="fr-FR" b="1" u="sng" dirty="0" smtClean="0"/>
              <a:t>Nombre de boulons nécessaires pour l'assemblage</a:t>
            </a:r>
            <a:r>
              <a:rPr lang="fr-FR" b="1" dirty="0" smtClean="0"/>
              <a:t>:</a:t>
            </a:r>
            <a:endParaRPr lang="en-US" dirty="0" smtClean="0"/>
          </a:p>
          <a:p>
            <a:r>
              <a:rPr lang="fr-FR" b="1" dirty="0" smtClean="0"/>
              <a:t>   </a:t>
            </a:r>
            <a:endParaRPr lang="en-US" dirty="0" smtClean="0"/>
          </a:p>
          <a:p>
            <a:r>
              <a:rPr lang="fr-FR" b="1" dirty="0" smtClean="0"/>
              <a:t> n= F/ </a:t>
            </a:r>
            <a:r>
              <a:rPr lang="fr-FR" b="1" dirty="0" err="1" smtClean="0"/>
              <a:t>F</a:t>
            </a:r>
            <a:r>
              <a:rPr lang="fr-FR" b="1" baseline="-25000" dirty="0" err="1" smtClean="0"/>
              <a:t>s.Rd</a:t>
            </a:r>
            <a:r>
              <a:rPr lang="fr-FR" b="1" dirty="0" smtClean="0"/>
              <a:t>  = 4.56   donc on prend n= 5boulons </a:t>
            </a:r>
            <a:endParaRPr lang="en-US" dirty="0" smtClean="0"/>
          </a:p>
          <a:p>
            <a:r>
              <a:rPr lang="fr-FR" b="1" dirty="0" smtClean="0"/>
              <a:t> </a:t>
            </a:r>
            <a:endParaRPr lang="en-US" dirty="0" smtClean="0"/>
          </a:p>
          <a:p>
            <a:r>
              <a:rPr lang="fr-FR" b="1" dirty="0" smtClean="0"/>
              <a:t> </a:t>
            </a:r>
            <a:endParaRPr lang="en-US" dirty="0" smtClean="0"/>
          </a:p>
          <a:p>
            <a:r>
              <a:rPr lang="fr-FR" b="1" u="sng" dirty="0" smtClean="0"/>
              <a:t>vérification de la pression diamétrale</a:t>
            </a:r>
            <a:endParaRPr lang="en-US" dirty="0" smtClean="0"/>
          </a:p>
          <a:p>
            <a:r>
              <a:rPr lang="fr-FR" b="1" dirty="0" smtClean="0"/>
              <a:t>Fb, Rd= 2,5.</a:t>
            </a:r>
            <a:r>
              <a:rPr lang="fr-FR" b="1" dirty="0" err="1" smtClean="0"/>
              <a:t>α.fu.d.t</a:t>
            </a:r>
            <a:r>
              <a:rPr lang="fr-FR" b="1" dirty="0" smtClean="0"/>
              <a:t>/ </a:t>
            </a:r>
            <a:r>
              <a:rPr lang="en-US" b="1" dirty="0" smtClean="0"/>
              <a:t>γ</a:t>
            </a:r>
            <a:r>
              <a:rPr lang="fr-FR" b="1" baseline="-25000" dirty="0" smtClean="0"/>
              <a:t>Mb</a:t>
            </a:r>
            <a:endParaRPr lang="en-US" b="1" dirty="0" smtClean="0"/>
          </a:p>
          <a:p>
            <a:r>
              <a:rPr lang="fr-FR" b="1" dirty="0" err="1" smtClean="0"/>
              <a:t>Fb,Rd</a:t>
            </a:r>
            <a:r>
              <a:rPr lang="fr-FR" b="1" dirty="0" smtClean="0"/>
              <a:t>= 2,5.1. 360.16.5/1.25= 57600N</a:t>
            </a:r>
            <a:endParaRPr lang="en-US" dirty="0" smtClean="0"/>
          </a:p>
          <a:p>
            <a:r>
              <a:rPr lang="fr-FR" b="1" dirty="0" smtClean="0"/>
              <a:t> </a:t>
            </a:r>
            <a:endParaRPr lang="en-US" dirty="0" smtClean="0"/>
          </a:p>
          <a:p>
            <a:r>
              <a:rPr lang="fr-FR" b="1" dirty="0" smtClean="0"/>
              <a:t>Et on a 112.33/5= 22.47 KN   &lt; 57.6 KN (CV)</a:t>
            </a:r>
            <a:endParaRPr lang="en-US" dirty="0" smtClean="0"/>
          </a:p>
          <a:p>
            <a:r>
              <a:rPr lang="fr-FR" b="1" dirty="0" smtClean="0"/>
              <a:t> </a:t>
            </a:r>
            <a:endParaRPr lang="en-US" dirty="0"/>
          </a:p>
        </p:txBody>
      </p:sp>
      <p:pic>
        <p:nvPicPr>
          <p:cNvPr id="7" name="CHADLI MOUNIRA ASSEMBLAG">
            <a:hlinkClick r:id="" action="ppaction://media"/>
          </p:cNvPr>
          <p:cNvPicPr>
            <a:picLocks noRot="1" noChangeAspect="1"/>
          </p:cNvPicPr>
          <p:nvPr>
            <a:wavAudioFile r:embed="rId1" name="CHADLI MOUNIRA ASSEMBLAG"/>
          </p:nvPr>
        </p:nvPicPr>
        <p:blipFill>
          <a:blip r:embed="rId4"/>
          <a:stretch>
            <a:fillRect/>
          </a:stretch>
        </p:blipFill>
        <p:spPr>
          <a:xfrm>
            <a:off x="5857884" y="3286124"/>
            <a:ext cx="2009788" cy="115253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138"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27727</TotalTime>
  <Words>1090</Words>
  <Application>Microsoft Office PowerPoint</Application>
  <PresentationFormat>Affichage à l'écran (4:3)</PresentationFormat>
  <Paragraphs>138</Paragraphs>
  <Slides>6</Slides>
  <Notes>6</Notes>
  <HiddenSlides>0</HiddenSlides>
  <MMClips>6</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Facette</vt:lpstr>
      <vt:lpstr>Diapositive 1</vt:lpstr>
      <vt:lpstr>Diapositive 2</vt:lpstr>
      <vt:lpstr>Diapositive 3</vt:lpstr>
      <vt:lpstr>Diapositive 4</vt:lpstr>
      <vt:lpstr>Diapositive 5</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Paul</dc:creator>
  <cp:lastModifiedBy>r2018</cp:lastModifiedBy>
  <cp:revision>342</cp:revision>
  <dcterms:created xsi:type="dcterms:W3CDTF">2013-08-19T06:57:44Z</dcterms:created>
  <dcterms:modified xsi:type="dcterms:W3CDTF">2020-09-30T08:17:16Z</dcterms:modified>
</cp:coreProperties>
</file>