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28" r:id="rId2"/>
    <p:sldId id="429" r:id="rId3"/>
    <p:sldId id="483" r:id="rId4"/>
    <p:sldId id="484" r:id="rId5"/>
    <p:sldId id="485" r:id="rId6"/>
    <p:sldId id="518" r:id="rId7"/>
    <p:sldId id="487" r:id="rId8"/>
    <p:sldId id="488" r:id="rId9"/>
    <p:sldId id="489" r:id="rId10"/>
    <p:sldId id="490" r:id="rId11"/>
    <p:sldId id="491" r:id="rId12"/>
    <p:sldId id="492" r:id="rId13"/>
    <p:sldId id="493" r:id="rId14"/>
    <p:sldId id="519" r:id="rId15"/>
    <p:sldId id="494" r:id="rId16"/>
    <p:sldId id="496" r:id="rId17"/>
    <p:sldId id="497" r:id="rId18"/>
    <p:sldId id="498" r:id="rId19"/>
    <p:sldId id="499" r:id="rId20"/>
    <p:sldId id="500" r:id="rId21"/>
    <p:sldId id="501" r:id="rId22"/>
    <p:sldId id="502" r:id="rId23"/>
    <p:sldId id="503" r:id="rId24"/>
    <p:sldId id="504" r:id="rId25"/>
    <p:sldId id="505" r:id="rId26"/>
    <p:sldId id="506" r:id="rId27"/>
    <p:sldId id="507" r:id="rId28"/>
    <p:sldId id="508" r:id="rId29"/>
    <p:sldId id="509" r:id="rId30"/>
    <p:sldId id="510" r:id="rId31"/>
    <p:sldId id="511" r:id="rId32"/>
    <p:sldId id="512" r:id="rId33"/>
    <p:sldId id="513" r:id="rId34"/>
    <p:sldId id="514" r:id="rId35"/>
    <p:sldId id="515" r:id="rId36"/>
    <p:sldId id="516" r:id="rId37"/>
    <p:sldId id="517" r:id="rId38"/>
    <p:sldId id="521" r:id="rId39"/>
    <p:sldId id="520" r:id="rId40"/>
    <p:sldId id="334" r:id="rId41"/>
  </p:sldIdLst>
  <p:sldSz cx="12190413"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60" d="100"/>
          <a:sy n="60" d="100"/>
        </p:scale>
        <p:origin x="-1068" y="-282"/>
      </p:cViewPr>
      <p:guideLst>
        <p:guide orient="horz" pos="2160"/>
        <p:guide pos="3840"/>
      </p:guideLst>
    </p:cSldViewPr>
  </p:slideViewPr>
  <p:outlineViewPr>
    <p:cViewPr>
      <p:scale>
        <a:sx n="33" d="100"/>
        <a:sy n="33" d="100"/>
      </p:scale>
      <p:origin x="0" y="532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a:t>Click to edit Master title style</a:t>
            </a:r>
            <a:endParaRPr lang="nl-BE"/>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a:pPr/>
              <a:t>23/02/2021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pPr/>
              <a:t>23/02/2021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pPr/>
              <a:t>23/02/2021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pPr/>
              <a:t>23/02/2021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a:pPr/>
              <a:t>23/02/2021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a:pPr/>
              <a:t>23/02/2021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a:pPr/>
              <a:t>23/02/2021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a:pPr/>
              <a:t>23/02/2021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a:pPr/>
              <a:t>23/02/2021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a:pPr/>
              <a:t>23/02/2021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a:pPr/>
              <a:t>23/02/2021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8000" b="-5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a:pPr/>
              <a:t>23/02/2021</a:t>
            </a:fld>
            <a:endParaRPr lang="nl-BE"/>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a:pPr/>
              <a:t>‹N°›</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Tm="25000">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lmothaqaf.com/882136-2014-07-13-0054-23.28" TargetMode="External"/><Relationship Id="rId2" Type="http://schemas.openxmlformats.org/officeDocument/2006/relationships/hyperlink" Target="http://www.almothqaf.com/idea2015/890347/.html" TargetMode="External"/><Relationship Id="rId1" Type="http://schemas.openxmlformats.org/officeDocument/2006/relationships/slideLayout" Target="../slideLayouts/slideLayout2.xml"/><Relationship Id="rId4" Type="http://schemas.openxmlformats.org/officeDocument/2006/relationships/hyperlink" Target="https://www.makalcloud.com/post/jwd3i9ny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ed\Downloads\4423891.gif"/>
          <p:cNvPicPr>
            <a:picLocks noChangeAspect="1" noChangeArrowheads="1" noCrop="1"/>
          </p:cNvPicPr>
          <p:nvPr/>
        </p:nvPicPr>
        <p:blipFill>
          <a:blip r:embed="rId2"/>
          <a:srcRect/>
          <a:stretch>
            <a:fillRect/>
          </a:stretch>
        </p:blipFill>
        <p:spPr bwMode="auto">
          <a:xfrm>
            <a:off x="0" y="0"/>
            <a:ext cx="12190413" cy="6858000"/>
          </a:xfrm>
          <a:prstGeom prst="rect">
            <a:avLst/>
          </a:prstGeom>
          <a:noFill/>
        </p:spPr>
      </p:pic>
    </p:spTree>
  </p:cSld>
  <p:clrMapOvr>
    <a:masterClrMapping/>
  </p:clrMapOvr>
  <p:transition spd="med" advTm="25000">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8794" y="928670"/>
            <a:ext cx="10414907" cy="4525963"/>
          </a:xfrm>
        </p:spPr>
        <p:txBody>
          <a:bodyPr>
            <a:normAutofit/>
          </a:bodyPr>
          <a:lstStyle/>
          <a:p>
            <a:pPr marL="0" indent="0" algn="ctr" rtl="1" fontAlgn="t">
              <a:spcBef>
                <a:spcPts val="0"/>
              </a:spcBef>
              <a:buNone/>
            </a:pPr>
            <a:r>
              <a:rPr lang="ar-SA" sz="3600" b="1" baseline="0" dirty="0">
                <a:latin typeface="Times New Roman" pitchFamily="18" charset="0"/>
                <a:cs typeface="Simplified Arabic" pitchFamily="18" charset="-78"/>
              </a:rPr>
              <a:t>المنطلقات </a:t>
            </a:r>
            <a:r>
              <a:rPr lang="ar-SA" sz="3600" b="1" baseline="0" dirty="0" smtClean="0">
                <a:latin typeface="Times New Roman" pitchFamily="18" charset="0"/>
                <a:cs typeface="Simplified Arabic" pitchFamily="18" charset="-78"/>
              </a:rPr>
              <a:t>العلمية</a:t>
            </a:r>
            <a:r>
              <a:rPr lang="ar-DZ" sz="3600" baseline="0" dirty="0" smtClean="0">
                <a:latin typeface="Times New Roman" pitchFamily="18" charset="0"/>
                <a:cs typeface="Simplified Arabic" pitchFamily="18" charset="-78"/>
              </a:rPr>
              <a:t>: </a:t>
            </a:r>
            <a:r>
              <a:rPr lang="ar-SA" sz="3600" b="1" baseline="0" dirty="0" err="1" smtClean="0">
                <a:latin typeface="Times New Roman" pitchFamily="18" charset="0"/>
                <a:cs typeface="Simplified Arabic" pitchFamily="18" charset="-78"/>
              </a:rPr>
              <a:t>بياجيه</a:t>
            </a:r>
            <a:r>
              <a:rPr lang="ar-SA" sz="3600" b="1" baseline="0" dirty="0" smtClean="0">
                <a:latin typeface="Times New Roman" pitchFamily="18" charset="0"/>
                <a:cs typeface="Simplified Arabic" pitchFamily="18" charset="-78"/>
              </a:rPr>
              <a:t> </a:t>
            </a:r>
            <a:r>
              <a:rPr lang="ar-SA" sz="3600" b="1" baseline="0" dirty="0" err="1" smtClean="0">
                <a:latin typeface="Times New Roman" pitchFamily="18" charset="0"/>
                <a:cs typeface="Simplified Arabic" pitchFamily="18" charset="-78"/>
              </a:rPr>
              <a:t>وكولبرغ</a:t>
            </a:r>
            <a:endParaRPr lang="ar-DZ" sz="3600" b="1" baseline="0" dirty="0" smtClean="0">
              <a:latin typeface="Times New Roman" pitchFamily="18" charset="0"/>
              <a:cs typeface="Simplified Arabic" pitchFamily="18" charset="-78"/>
            </a:endParaRPr>
          </a:p>
          <a:p>
            <a:pPr marL="0" indent="0" algn="just" rtl="1" fontAlgn="t">
              <a:spcBef>
                <a:spcPts val="0"/>
              </a:spcBef>
              <a:buNone/>
            </a:pPr>
            <a:endParaRPr lang="fr-FR" sz="3600" baseline="0" dirty="0">
              <a:latin typeface="Times New Roman" pitchFamily="18" charset="0"/>
              <a:cs typeface="Simplified Arabic" pitchFamily="18" charset="-78"/>
            </a:endParaRPr>
          </a:p>
          <a:p>
            <a:pPr marL="0" indent="457200" algn="just" rtl="1" fontAlgn="t">
              <a:spcBef>
                <a:spcPts val="0"/>
              </a:spcBef>
              <a:buNone/>
            </a:pPr>
            <a:r>
              <a:rPr lang="ar-SA" sz="3600" baseline="0" dirty="0">
                <a:latin typeface="Times New Roman" pitchFamily="18" charset="0"/>
                <a:cs typeface="Simplified Arabic" pitchFamily="18" charset="-78"/>
              </a:rPr>
              <a:t>شكلت </a:t>
            </a:r>
            <a:r>
              <a:rPr lang="ar-SA" sz="3600" baseline="0" dirty="0" err="1">
                <a:latin typeface="Times New Roman" pitchFamily="18" charset="0"/>
                <a:cs typeface="Simplified Arabic" pitchFamily="18" charset="-78"/>
              </a:rPr>
              <a:t>الأبحات</a:t>
            </a:r>
            <a:r>
              <a:rPr lang="ar-SA" sz="3600" baseline="0" dirty="0">
                <a:latin typeface="Times New Roman" pitchFamily="18" charset="0"/>
                <a:cs typeface="Simplified Arabic" pitchFamily="18" charset="-78"/>
              </a:rPr>
              <a:t> العلمية </a:t>
            </a:r>
            <a:r>
              <a:rPr lang="ar-SA" sz="3600" baseline="0" dirty="0" err="1">
                <a:latin typeface="Times New Roman" pitchFamily="18" charset="0"/>
                <a:cs typeface="Simplified Arabic" pitchFamily="18" charset="-78"/>
              </a:rPr>
              <a:t>لبياجيه</a:t>
            </a:r>
            <a:r>
              <a:rPr lang="ar-SA" sz="3600" baseline="0" dirty="0">
                <a:latin typeface="Times New Roman" pitchFamily="18" charset="0"/>
                <a:cs typeface="Simplified Arabic" pitchFamily="18" charset="-78"/>
              </a:rPr>
              <a:t> </a:t>
            </a:r>
            <a:r>
              <a:rPr lang="ar-SA" sz="3600" baseline="0" dirty="0" err="1">
                <a:latin typeface="Times New Roman" pitchFamily="18" charset="0"/>
                <a:cs typeface="Simplified Arabic" pitchFamily="18" charset="-78"/>
              </a:rPr>
              <a:t>وكولبرغ</a:t>
            </a:r>
            <a:r>
              <a:rPr lang="ar-SA" sz="3600" baseline="0" dirty="0">
                <a:latin typeface="Times New Roman" pitchFamily="18" charset="0"/>
                <a:cs typeface="Simplified Arabic" pitchFamily="18" charset="-78"/>
              </a:rPr>
              <a:t> مرجعية علمية مهمة </a:t>
            </a:r>
            <a:r>
              <a:rPr lang="ar-SA" sz="3600" baseline="0" dirty="0" err="1">
                <a:latin typeface="Times New Roman" pitchFamily="18" charset="0"/>
                <a:cs typeface="Simplified Arabic" pitchFamily="18" charset="-78"/>
              </a:rPr>
              <a:t>لهابرماس</a:t>
            </a:r>
            <a:r>
              <a:rPr lang="ar-SA" sz="3600" baseline="0" dirty="0">
                <a:latin typeface="Times New Roman" pitchFamily="18" charset="0"/>
                <a:cs typeface="Simplified Arabic" pitchFamily="18" charset="-78"/>
              </a:rPr>
              <a:t>، لإعادة بناء الفلسفة الماركسية قصد فهم طبيعة الصراعات والتفاعلات الاجتماعية داخل المجتمع؛ فهذه الأبحاث توضح مراحل تطور الوعي الأخلاقي التي توافق مراحل أهلية التفاعل</a:t>
            </a:r>
            <a:r>
              <a:rPr lang="fr-FR" sz="3600" baseline="0" dirty="0" smtClean="0">
                <a:latin typeface="Times New Roman" pitchFamily="18" charset="0"/>
                <a:cs typeface="Simplified Arabic" pitchFamily="18" charset="-78"/>
              </a:rPr>
              <a:t>.</a:t>
            </a:r>
            <a:endParaRPr lang="fr-FR" sz="3600"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8728" y="214290"/>
            <a:ext cx="11572956" cy="6500834"/>
          </a:xfrm>
        </p:spPr>
        <p:txBody>
          <a:bodyPr>
            <a:noAutofit/>
          </a:bodyPr>
          <a:lstStyle/>
          <a:p>
            <a:pPr marL="0" indent="0" algn="ctr" rtl="1">
              <a:spcBef>
                <a:spcPts val="0"/>
              </a:spcBef>
              <a:buNone/>
            </a:pPr>
            <a:r>
              <a:rPr lang="ar-SA" sz="2800" b="1" baseline="0" dirty="0">
                <a:latin typeface="Times New Roman" pitchFamily="18" charset="0"/>
                <a:cs typeface="Simplified Arabic" pitchFamily="18" charset="-78"/>
              </a:rPr>
              <a:t>أبعاد نظرية الفعل التواصلي:</a:t>
            </a:r>
            <a:endParaRPr lang="fr-FR" sz="2800" baseline="0" dirty="0">
              <a:latin typeface="Times New Roman" pitchFamily="18" charset="0"/>
              <a:cs typeface="Simplified Arabic" pitchFamily="18" charset="-78"/>
            </a:endParaRPr>
          </a:p>
          <a:p>
            <a:pPr marL="0" indent="0" algn="just" rtl="1" fontAlgn="t">
              <a:spcBef>
                <a:spcPts val="0"/>
              </a:spcBef>
              <a:buNone/>
            </a:pPr>
            <a:r>
              <a:rPr lang="ar-SA" sz="2800" baseline="0" dirty="0">
                <a:latin typeface="Times New Roman" pitchFamily="18" charset="0"/>
                <a:cs typeface="Simplified Arabic" pitchFamily="18" charset="-78"/>
              </a:rPr>
              <a:t>لنظرية الفعل </a:t>
            </a:r>
            <a:r>
              <a:rPr lang="ar-SA" sz="2800" baseline="0" dirty="0" err="1">
                <a:latin typeface="Times New Roman" pitchFamily="18" charset="0"/>
                <a:cs typeface="Simplified Arabic" pitchFamily="18" charset="-78"/>
              </a:rPr>
              <a:t>التوصلي</a:t>
            </a:r>
            <a:r>
              <a:rPr lang="ar-SA" sz="2800" baseline="0" dirty="0">
                <a:latin typeface="Times New Roman" pitchFamily="18" charset="0"/>
                <a:cs typeface="Simplified Arabic" pitchFamily="18" charset="-78"/>
              </a:rPr>
              <a:t> </a:t>
            </a:r>
            <a:r>
              <a:rPr lang="ar-SA" sz="2800" baseline="0" dirty="0" err="1">
                <a:latin typeface="Times New Roman" pitchFamily="18" charset="0"/>
                <a:cs typeface="Simplified Arabic" pitchFamily="18" charset="-78"/>
              </a:rPr>
              <a:t>لهابرماس</a:t>
            </a:r>
            <a:r>
              <a:rPr lang="ar-SA" sz="2800" baseline="0" dirty="0">
                <a:latin typeface="Times New Roman" pitchFamily="18" charset="0"/>
                <a:cs typeface="Simplified Arabic" pitchFamily="18" charset="-78"/>
              </a:rPr>
              <a:t> أبعاد وامتدادات داخل الحقل الاجتماعي والسياسي والأخلاق هي:</a:t>
            </a:r>
            <a:endParaRPr lang="fr-FR" sz="2800" baseline="0" dirty="0">
              <a:latin typeface="Times New Roman" pitchFamily="18" charset="0"/>
              <a:cs typeface="Simplified Arabic" pitchFamily="18" charset="-78"/>
            </a:endParaRPr>
          </a:p>
          <a:p>
            <a:pPr marL="361950" lvl="0" indent="-361950" algn="just" rtl="1" fontAlgn="t">
              <a:spcBef>
                <a:spcPts val="0"/>
              </a:spcBef>
              <a:buFont typeface="Wingdings" pitchFamily="2" charset="2"/>
              <a:buChar char="§"/>
            </a:pPr>
            <a:r>
              <a:rPr lang="ar-SA" sz="2800" b="1" baseline="0" dirty="0">
                <a:latin typeface="Times New Roman" pitchFamily="18" charset="0"/>
                <a:cs typeface="Simplified Arabic" pitchFamily="18" charset="-78"/>
              </a:rPr>
              <a:t>البعد الاجتماعي: </a:t>
            </a:r>
            <a:r>
              <a:rPr lang="ar-SA" sz="2800" baseline="0" dirty="0">
                <a:latin typeface="Times New Roman" pitchFamily="18" charset="0"/>
                <a:cs typeface="Simplified Arabic" pitchFamily="18" charset="-78"/>
              </a:rPr>
              <a:t>الفعل التواصلي صاغه </a:t>
            </a:r>
            <a:r>
              <a:rPr lang="ar-SA" sz="2800" baseline="0" dirty="0" err="1">
                <a:latin typeface="Times New Roman" pitchFamily="18" charset="0"/>
                <a:cs typeface="Simplified Arabic" pitchFamily="18" charset="-78"/>
              </a:rPr>
              <a:t>هابرماس</a:t>
            </a:r>
            <a:r>
              <a:rPr lang="ar-SA" sz="2800" baseline="0" dirty="0">
                <a:latin typeface="Times New Roman" pitchFamily="18" charset="0"/>
                <a:cs typeface="Simplified Arabic" pitchFamily="18" charset="-78"/>
              </a:rPr>
              <a:t> لمحاولة بلورة إجماع يعبر عن المساواة داخل فضاء عمومي ينتزع فيه الفرد جانبا من ذاتيته ويدمجها في مجهود جماعي قائم على التواصل والتفاهم، وهذا التفاهم لا يمكن تحقيقه إلا من خلال اتفاق مؤسس على أساس عقلاني</a:t>
            </a:r>
            <a:r>
              <a:rPr lang="fr-FR" sz="2800" baseline="0" dirty="0">
                <a:latin typeface="Times New Roman" pitchFamily="18" charset="0"/>
                <a:cs typeface="Simplified Arabic" pitchFamily="18" charset="-78"/>
              </a:rPr>
              <a:t>.</a:t>
            </a:r>
          </a:p>
          <a:p>
            <a:pPr marL="361950" indent="-361950" algn="just" rtl="1" fontAlgn="t">
              <a:spcBef>
                <a:spcPts val="0"/>
              </a:spcBef>
              <a:buFont typeface="Wingdings" pitchFamily="2" charset="2"/>
              <a:buChar char="§"/>
            </a:pPr>
            <a:r>
              <a:rPr lang="ar-SA" sz="2800" baseline="0" dirty="0">
                <a:latin typeface="Times New Roman" pitchFamily="18" charset="0"/>
                <a:cs typeface="Simplified Arabic" pitchFamily="18" charset="-78"/>
              </a:rPr>
              <a:t>كما جاء الفعل التواصلي لتجاوز العلاقات الاجتماعية القائمة على الإكراه والهيمنة (الفعل الاستراتيجي) لبلورة علاقات اجتماعية سليمة، قائمة على الحوار والنقاش في أفق تحقيق إجماع.</a:t>
            </a:r>
            <a:endParaRPr lang="fr-FR" sz="2800" baseline="0" dirty="0">
              <a:latin typeface="Times New Roman" pitchFamily="18" charset="0"/>
              <a:cs typeface="Simplified Arabic" pitchFamily="18" charset="-78"/>
            </a:endParaRPr>
          </a:p>
          <a:p>
            <a:pPr marL="361950" lvl="0" indent="-361950" algn="just" rtl="1" fontAlgn="t">
              <a:spcBef>
                <a:spcPts val="0"/>
              </a:spcBef>
              <a:buFont typeface="Wingdings" pitchFamily="2" charset="2"/>
              <a:buChar char="§"/>
            </a:pPr>
            <a:r>
              <a:rPr lang="ar-SA" sz="2800" b="1" baseline="0" dirty="0">
                <a:latin typeface="Times New Roman" pitchFamily="18" charset="0"/>
                <a:cs typeface="Simplified Arabic" pitchFamily="18" charset="-78"/>
              </a:rPr>
              <a:t>البعد الأخلاقي: </a:t>
            </a:r>
            <a:r>
              <a:rPr lang="ar-SA" sz="2800" baseline="0" dirty="0">
                <a:latin typeface="Times New Roman" pitchFamily="18" charset="0"/>
                <a:cs typeface="Simplified Arabic" pitchFamily="18" charset="-78"/>
              </a:rPr>
              <a:t>بعد أفول الأخلاق الدينية والتقليدية في الغرب، جاءت أخلاقيات النقاش لتطرح البديل؛ فإخضاع الآراء والقناعات والاختيارات للنقاش شرط لتحقيق الموضوعية والنزاهة والاتفاق، وبذلك يصبح في الآن شرطا لاجتناب العنف اللفظي والمادي والحروب والاستبداد</a:t>
            </a:r>
            <a:r>
              <a:rPr lang="fr-FR" sz="2800" baseline="0" dirty="0">
                <a:latin typeface="Times New Roman" pitchFamily="18" charset="0"/>
                <a:cs typeface="Simplified Arabic" pitchFamily="18" charset="-78"/>
              </a:rPr>
              <a:t>.</a:t>
            </a:r>
          </a:p>
          <a:p>
            <a:pPr marL="361950" lvl="0" indent="-361950" algn="just" rtl="1" fontAlgn="t">
              <a:spcBef>
                <a:spcPts val="0"/>
              </a:spcBef>
              <a:buFont typeface="Wingdings" pitchFamily="2" charset="2"/>
              <a:buChar char="§"/>
            </a:pPr>
            <a:r>
              <a:rPr lang="ar-SA" sz="2800" b="1" baseline="0" dirty="0">
                <a:latin typeface="Times New Roman" pitchFamily="18" charset="0"/>
                <a:cs typeface="Simplified Arabic" pitchFamily="18" charset="-78"/>
              </a:rPr>
              <a:t>البعد السياسي:</a:t>
            </a:r>
            <a:r>
              <a:rPr lang="fr-FR" sz="2800" b="1" baseline="0" dirty="0">
                <a:latin typeface="Times New Roman" pitchFamily="18" charset="0"/>
                <a:cs typeface="Simplified Arabic" pitchFamily="18" charset="-78"/>
              </a:rPr>
              <a:t> </a:t>
            </a:r>
            <a:r>
              <a:rPr lang="ar-SA" sz="2800" baseline="0" dirty="0">
                <a:latin typeface="Times New Roman" pitchFamily="18" charset="0"/>
                <a:cs typeface="Simplified Arabic" pitchFamily="18" charset="-78"/>
              </a:rPr>
              <a:t>لتجاوز أزمات العالم المعاصر ونواقص الديمقراطية التمثيلية، يسعى </a:t>
            </a:r>
            <a:r>
              <a:rPr lang="ar-SA" sz="2800" baseline="0" dirty="0" err="1">
                <a:latin typeface="Times New Roman" pitchFamily="18" charset="0"/>
                <a:cs typeface="Simplified Arabic" pitchFamily="18" charset="-78"/>
              </a:rPr>
              <a:t>هابرماس</a:t>
            </a:r>
            <a:r>
              <a:rPr lang="ar-SA" sz="2800" baseline="0" dirty="0">
                <a:latin typeface="Times New Roman" pitchFamily="18" charset="0"/>
                <a:cs typeface="Simplified Arabic" pitchFamily="18" charset="-78"/>
              </a:rPr>
              <a:t> إلى تأسيس ديمقراطية على أسس جماعية مثالية للتواصل، خالية من أية هيمنة أو سيطرة، ويطرح مفهوم التشاور الذي يعتبره جوهريا في ديمقراطيته </a:t>
            </a:r>
            <a:r>
              <a:rPr lang="ar-SA" sz="2800" baseline="0" dirty="0" err="1">
                <a:latin typeface="Times New Roman" pitchFamily="18" charset="0"/>
                <a:cs typeface="Simplified Arabic" pitchFamily="18" charset="-78"/>
              </a:rPr>
              <a:t>التشاورية</a:t>
            </a:r>
            <a:r>
              <a:rPr lang="ar-SA" sz="2800" baseline="0" dirty="0">
                <a:latin typeface="Times New Roman" pitchFamily="18" charset="0"/>
                <a:cs typeface="Simplified Arabic" pitchFamily="18" charset="-78"/>
              </a:rPr>
              <a:t>، بحيث يتشكل الرأي العام والإرادة السياسية للمواطنين في المجتمع الديمقراطي، لأن الهدف الأسمى للديمقراطية </a:t>
            </a:r>
            <a:r>
              <a:rPr lang="ar-SA" sz="2800" baseline="0" dirty="0" err="1">
                <a:latin typeface="Times New Roman" pitchFamily="18" charset="0"/>
                <a:cs typeface="Simplified Arabic" pitchFamily="18" charset="-78"/>
              </a:rPr>
              <a:t>التشاورية</a:t>
            </a:r>
            <a:r>
              <a:rPr lang="ar-SA" sz="2800" baseline="0" dirty="0">
                <a:latin typeface="Times New Roman" pitchFamily="18" charset="0"/>
                <a:cs typeface="Simplified Arabic" pitchFamily="18" charset="-78"/>
              </a:rPr>
              <a:t> ليس الدفاع عن المصالح الشخصية لأعضاء الجماعة؛ وإنما هو الدفاع عن المصالح العامة. </a:t>
            </a:r>
            <a:endParaRPr lang="fr-FR" sz="2800" baseline="0" dirty="0">
              <a:latin typeface="Times New Roman" pitchFamily="18" charset="0"/>
              <a:cs typeface="Simplified Arabic" pitchFamily="18" charset="-78"/>
            </a:endParaRPr>
          </a:p>
          <a:p>
            <a:pPr marL="0" indent="0" algn="just" rtl="1">
              <a:spcBef>
                <a:spcPts val="0"/>
              </a:spcBef>
              <a:buNone/>
            </a:pPr>
            <a:endParaRPr lang="fr-FR" sz="2800"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3042" y="857232"/>
            <a:ext cx="10971372" cy="4525963"/>
          </a:xfrm>
        </p:spPr>
        <p:txBody>
          <a:bodyPr>
            <a:normAutofit/>
          </a:bodyPr>
          <a:lstStyle/>
          <a:p>
            <a:pPr marL="0" indent="0" algn="ctr" rtl="1">
              <a:spcBef>
                <a:spcPts val="0"/>
              </a:spcBef>
              <a:buNone/>
            </a:pPr>
            <a:r>
              <a:rPr lang="ar-SA" sz="3600" b="1" baseline="0" dirty="0">
                <a:latin typeface="Times New Roman" pitchFamily="18" charset="0"/>
                <a:cs typeface="Simplified Arabic" pitchFamily="18" charset="-78"/>
              </a:rPr>
              <a:t>الديمقراطية الصورية والديمقراطية </a:t>
            </a:r>
            <a:r>
              <a:rPr lang="ar-SA" sz="3600" b="1" baseline="0" dirty="0" err="1">
                <a:latin typeface="Times New Roman" pitchFamily="18" charset="0"/>
                <a:cs typeface="Simplified Arabic" pitchFamily="18" charset="-78"/>
              </a:rPr>
              <a:t>التشاورية</a:t>
            </a:r>
            <a:r>
              <a:rPr lang="ar-SA" sz="3600" b="1" baseline="0" dirty="0" smtClean="0">
                <a:latin typeface="Times New Roman" pitchFamily="18" charset="0"/>
                <a:cs typeface="Simplified Arabic" pitchFamily="18" charset="-78"/>
              </a:rPr>
              <a:t>:</a:t>
            </a:r>
            <a:endParaRPr lang="ar-DZ" sz="3600" b="1" baseline="0" dirty="0" smtClean="0">
              <a:latin typeface="Times New Roman" pitchFamily="18" charset="0"/>
              <a:cs typeface="Simplified Arabic" pitchFamily="18" charset="-78"/>
            </a:endParaRPr>
          </a:p>
          <a:p>
            <a:pPr marL="0" indent="0" algn="just" rtl="1">
              <a:spcBef>
                <a:spcPts val="0"/>
              </a:spcBef>
              <a:buNone/>
            </a:pPr>
            <a:endParaRPr lang="fr-FR" sz="3600" baseline="0" dirty="0">
              <a:latin typeface="Times New Roman" pitchFamily="18" charset="0"/>
              <a:cs typeface="Simplified Arabic" pitchFamily="18" charset="-78"/>
            </a:endParaRPr>
          </a:p>
          <a:p>
            <a:pPr marL="0" indent="457200" algn="just" rtl="1">
              <a:spcBef>
                <a:spcPts val="0"/>
              </a:spcBef>
              <a:buNone/>
            </a:pPr>
            <a:r>
              <a:rPr lang="ar-SA" sz="3600" baseline="0" dirty="0">
                <a:latin typeface="Times New Roman" pitchFamily="18" charset="0"/>
                <a:cs typeface="Simplified Arabic" pitchFamily="18" charset="-78"/>
              </a:rPr>
              <a:t>ميز </a:t>
            </a:r>
            <a:r>
              <a:rPr lang="ar-SA" sz="3600" baseline="0" dirty="0" err="1">
                <a:latin typeface="Times New Roman" pitchFamily="18" charset="0"/>
                <a:cs typeface="Simplified Arabic" pitchFamily="18" charset="-78"/>
              </a:rPr>
              <a:t>هابرماس</a:t>
            </a:r>
            <a:r>
              <a:rPr lang="ar-SA" sz="3600" baseline="0" dirty="0">
                <a:latin typeface="Times New Roman" pitchFamily="18" charset="0"/>
                <a:cs typeface="Simplified Arabic" pitchFamily="18" charset="-78"/>
              </a:rPr>
              <a:t> بين نوعين من أشكال الفعل العقلاني، الذي يوجه الأفراد نحو النجاح وتحقيق الأهداف، والآخر الاتصال الذي يؤدي إلى الفهم وتكوين العلاقات الاجتماعية، وهذين الشكلين من الفعل ينموان بطريقة غير طبيعية في سياق التاريخ البشري، فقد يحدث الصراع بين الغايات، لكن الفهم من خلال الاتصال يؤدي إلى عملية التكامل.</a:t>
            </a:r>
            <a:endParaRPr lang="fr-FR" sz="3600" baseline="0" dirty="0">
              <a:latin typeface="Times New Roman" pitchFamily="18" charset="0"/>
              <a:cs typeface="Simplified Arabic" pitchFamily="18" charset="-78"/>
            </a:endParaRPr>
          </a:p>
          <a:p>
            <a:pPr marL="0" indent="0" algn="just" rtl="1">
              <a:spcBef>
                <a:spcPts val="0"/>
              </a:spcBef>
              <a:buNone/>
            </a:pPr>
            <a:endParaRPr lang="fr-FR" sz="3600"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rtl="1">
              <a:spcBef>
                <a:spcPts val="0"/>
              </a:spcBef>
              <a:buNone/>
            </a:pPr>
            <a:r>
              <a:rPr lang="ar-DZ" sz="3600" b="1" baseline="0" dirty="0" smtClean="0">
                <a:latin typeface="Times New Roman" pitchFamily="18" charset="0"/>
                <a:cs typeface="Simplified Arabic" pitchFamily="18" charset="-78"/>
              </a:rPr>
              <a:t>1- </a:t>
            </a:r>
            <a:r>
              <a:rPr lang="ar-DZ" sz="3600" b="1" baseline="0" dirty="0" err="1">
                <a:latin typeface="Times New Roman" pitchFamily="18" charset="0"/>
                <a:cs typeface="Simplified Arabic" pitchFamily="18" charset="-78"/>
              </a:rPr>
              <a:t>سوسيولوجيا</a:t>
            </a:r>
            <a:r>
              <a:rPr lang="ar-DZ" sz="3600" b="1" baseline="0" dirty="0">
                <a:latin typeface="Times New Roman" pitchFamily="18" charset="0"/>
                <a:cs typeface="Simplified Arabic" pitchFamily="18" charset="-78"/>
              </a:rPr>
              <a:t> الجسد ومسارها التاريخي</a:t>
            </a:r>
            <a:r>
              <a:rPr lang="ar-DZ" sz="3600" b="1" baseline="0" dirty="0" smtClean="0">
                <a:latin typeface="Times New Roman" pitchFamily="18" charset="0"/>
                <a:cs typeface="Simplified Arabic" pitchFamily="18" charset="-78"/>
              </a:rPr>
              <a:t>:</a:t>
            </a:r>
          </a:p>
          <a:p>
            <a:pPr marL="0" indent="0" algn="just" rtl="1">
              <a:spcBef>
                <a:spcPts val="0"/>
              </a:spcBef>
              <a:buNone/>
            </a:pPr>
            <a:endParaRPr lang="fr-FR" sz="3600" baseline="0" dirty="0">
              <a:latin typeface="Times New Roman" pitchFamily="18" charset="0"/>
              <a:cs typeface="Simplified Arabic" pitchFamily="18" charset="-78"/>
            </a:endParaRPr>
          </a:p>
          <a:p>
            <a:pPr marL="0" indent="457200" algn="just" rtl="1">
              <a:spcBef>
                <a:spcPts val="0"/>
              </a:spcBef>
              <a:buNone/>
            </a:pPr>
            <a:r>
              <a:rPr lang="ar-DZ" sz="3600" baseline="0" dirty="0">
                <a:latin typeface="Times New Roman" pitchFamily="18" charset="0"/>
                <a:cs typeface="Simplified Arabic" pitchFamily="18" charset="-78"/>
              </a:rPr>
              <a:t>يمكن تحديد المسار التاريخي الذي قطعه التفكير في </a:t>
            </a:r>
            <a:r>
              <a:rPr lang="ar-DZ" sz="3600" baseline="0" dirty="0" err="1">
                <a:latin typeface="Times New Roman" pitchFamily="18" charset="0"/>
                <a:cs typeface="Simplified Arabic" pitchFamily="18" charset="-78"/>
              </a:rPr>
              <a:t>الجسدانية</a:t>
            </a:r>
            <a:r>
              <a:rPr lang="ar-DZ" sz="3600" baseline="0" dirty="0">
                <a:latin typeface="Times New Roman" pitchFamily="18" charset="0"/>
                <a:cs typeface="Simplified Arabic" pitchFamily="18" charset="-78"/>
              </a:rPr>
              <a:t> الإنسانية منذ اللحظات الأولى للعلوم الاجتماعية في إطار تيار القرن التاسع عشر، وباختصار يمكن الإشارة إلى ثلاثة أزمنة قوية حاولت في آن واحد وصف ثلاث زوايا للنظر أو بالأحرى ثلاثة طرق لدراسة هذا الموضوع والتي مازالت قائمة في </a:t>
            </a:r>
            <a:r>
              <a:rPr lang="ar-DZ" sz="3600" baseline="0" dirty="0" err="1">
                <a:latin typeface="Times New Roman" pitchFamily="18" charset="0"/>
                <a:cs typeface="Simplified Arabic" pitchFamily="18" charset="-78"/>
              </a:rPr>
              <a:t>السوسيولوجيا</a:t>
            </a:r>
            <a:r>
              <a:rPr lang="ar-DZ" sz="3600" baseline="0" dirty="0">
                <a:latin typeface="Times New Roman" pitchFamily="18" charset="0"/>
                <a:cs typeface="Simplified Arabic" pitchFamily="18" charset="-78"/>
              </a:rPr>
              <a:t> المعاصرة.</a:t>
            </a:r>
            <a:endParaRPr lang="fr-FR" sz="3600" baseline="0" dirty="0">
              <a:latin typeface="Times New Roman" pitchFamily="18" charset="0"/>
              <a:cs typeface="Simplified Arabic" pitchFamily="18" charset="-78"/>
            </a:endParaRPr>
          </a:p>
          <a:p>
            <a:pPr marL="0" indent="0" algn="just" rtl="1">
              <a:spcBef>
                <a:spcPts val="0"/>
              </a:spcBef>
              <a:buNone/>
            </a:pPr>
            <a:endParaRPr lang="fr-FR" sz="3600" baseline="0" dirty="0">
              <a:latin typeface="Times New Roman" pitchFamily="18" charset="0"/>
              <a:cs typeface="Simplified Arabic" pitchFamily="18" charset="-78"/>
            </a:endParaRPr>
          </a:p>
        </p:txBody>
      </p:sp>
      <p:sp>
        <p:nvSpPr>
          <p:cNvPr id="4" name="object 2"/>
          <p:cNvSpPr txBox="1">
            <a:spLocks/>
          </p:cNvSpPr>
          <p:nvPr/>
        </p:nvSpPr>
        <p:spPr>
          <a:xfrm>
            <a:off x="709418" y="499330"/>
            <a:ext cx="10670344" cy="643654"/>
          </a:xfrm>
          <a:prstGeom prst="rect">
            <a:avLst/>
          </a:prstGeom>
          <a:solidFill>
            <a:srgbClr val="D9D9D9"/>
          </a:solidFill>
        </p:spPr>
        <p:txBody>
          <a:bodyPr vert="horz" wrap="square" lIns="0" tIns="27829" rIns="0" bIns="0" rtlCol="0" anchor="ctr">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DZ" sz="4000" b="1" i="0" u="none" strike="noStrike" kern="1200" cap="none" spc="0" normalizeH="0" baseline="0" noProof="0" dirty="0" smtClean="0">
                <a:ln>
                  <a:noFill/>
                </a:ln>
                <a:solidFill>
                  <a:schemeClr val="tx1"/>
                </a:solidFill>
                <a:effectLst/>
                <a:uLnTx/>
                <a:uFillTx/>
                <a:latin typeface="Traditional Arabic" pitchFamily="18" charset="-78"/>
                <a:ea typeface="+mj-ea"/>
                <a:cs typeface="Traditional Arabic" pitchFamily="18" charset="-78"/>
              </a:rPr>
              <a:t>المحاضرة العاشرة: علم اجتماع الجسد</a:t>
            </a:r>
            <a:endParaRPr kumimoji="0" lang="fr-FR" sz="4000" b="1" i="0" u="none" strike="noStrike" kern="1200" cap="none" spc="0" normalizeH="0" baseline="0" noProof="0" dirty="0">
              <a:ln>
                <a:noFill/>
              </a:ln>
              <a:solidFill>
                <a:schemeClr val="tx1"/>
              </a:solidFill>
              <a:effectLst/>
              <a:uLnTx/>
              <a:uFillTx/>
              <a:latin typeface="Traditional Arabic" pitchFamily="18" charset="-78"/>
              <a:ea typeface="+mj-ea"/>
              <a:cs typeface="Traditional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8728" y="285728"/>
            <a:ext cx="11644393" cy="6286543"/>
          </a:xfrm>
        </p:spPr>
        <p:txBody>
          <a:bodyPr>
            <a:noAutofit/>
          </a:bodyPr>
          <a:lstStyle/>
          <a:p>
            <a:pPr marL="457200" indent="-457200" algn="just" rtl="1">
              <a:spcBef>
                <a:spcPts val="0"/>
              </a:spcBef>
              <a:buFont typeface="Wingdings" pitchFamily="2" charset="2"/>
              <a:buChar char="§"/>
            </a:pPr>
            <a:r>
              <a:rPr lang="ar-DZ" sz="2000" baseline="0" dirty="0">
                <a:latin typeface="Times New Roman" pitchFamily="18" charset="0"/>
                <a:cs typeface="Simplified Arabic" pitchFamily="18" charset="-78"/>
              </a:rPr>
              <a:t> </a:t>
            </a:r>
            <a:r>
              <a:rPr lang="ar-DZ" sz="2400" b="1" baseline="0" dirty="0" err="1" smtClean="0">
                <a:latin typeface="Times New Roman" pitchFamily="18" charset="0"/>
                <a:cs typeface="Simplified Arabic" pitchFamily="18" charset="-78"/>
              </a:rPr>
              <a:t>سوسيولوجيا</a:t>
            </a:r>
            <a:r>
              <a:rPr lang="ar-DZ" sz="2400" b="1" baseline="0" dirty="0" smtClean="0">
                <a:latin typeface="Times New Roman" pitchFamily="18" charset="0"/>
                <a:cs typeface="Simplified Arabic" pitchFamily="18" charset="-78"/>
              </a:rPr>
              <a:t> ضمنية للجسد</a:t>
            </a:r>
            <a:r>
              <a:rPr lang="ar-DZ" sz="2400" baseline="0" dirty="0" smtClean="0">
                <a:latin typeface="Times New Roman" pitchFamily="18" charset="0"/>
                <a:cs typeface="Simplified Arabic" pitchFamily="18" charset="-78"/>
              </a:rPr>
              <a:t>: لم </a:t>
            </a:r>
            <a:r>
              <a:rPr lang="ar-DZ" sz="2400" baseline="0" dirty="0" err="1" smtClean="0">
                <a:latin typeface="Times New Roman" pitchFamily="18" charset="0"/>
                <a:cs typeface="Simplified Arabic" pitchFamily="18" charset="-78"/>
              </a:rPr>
              <a:t>تهمل</a:t>
            </a:r>
            <a:r>
              <a:rPr lang="ar-DZ" sz="2400" baseline="0" dirty="0" smtClean="0">
                <a:latin typeface="Times New Roman" pitchFamily="18" charset="0"/>
                <a:cs typeface="Simplified Arabic" pitchFamily="18" charset="-78"/>
              </a:rPr>
              <a:t> السمك البدني " اللحمي " للإنسان لكنها لم تتوقف عنده كثيرا، إنها تعالج وضعية الفاعل بمختلف مكوناته حيث أذابت خصوصية الجسد في التحليل. وكانت </a:t>
            </a:r>
            <a:r>
              <a:rPr lang="ar-SA" sz="2400" baseline="0" dirty="0" smtClean="0">
                <a:latin typeface="Times New Roman" pitchFamily="18" charset="0"/>
                <a:cs typeface="Simplified Arabic" pitchFamily="18" charset="-78"/>
              </a:rPr>
              <a:t>مع بدايات العلوم الاجتماعية في القرن التاسع عشر حيث كان الاهتمام بجسد العمال وما يعيشونه في ظل ظروف العمل القاسية من استنزاف مبكر </a:t>
            </a:r>
            <a:r>
              <a:rPr lang="ar-SA" sz="2400" baseline="0" dirty="0" err="1" smtClean="0">
                <a:latin typeface="Times New Roman" pitchFamily="18" charset="0"/>
                <a:cs typeface="Simplified Arabic" pitchFamily="18" charset="-78"/>
              </a:rPr>
              <a:t>وأعطاب</a:t>
            </a:r>
            <a:r>
              <a:rPr lang="ar-SA" sz="2400" baseline="0" dirty="0" smtClean="0">
                <a:latin typeface="Times New Roman" pitchFamily="18" charset="0"/>
                <a:cs typeface="Simplified Arabic" pitchFamily="18" charset="-78"/>
              </a:rPr>
              <a:t> وتشوهات</a:t>
            </a:r>
            <a:r>
              <a:rPr lang="fr-FR" sz="2400" baseline="0" dirty="0" smtClean="0">
                <a:latin typeface="Times New Roman" pitchFamily="18" charset="0"/>
                <a:cs typeface="Simplified Arabic" pitchFamily="18" charset="-78"/>
              </a:rPr>
              <a:t>.</a:t>
            </a:r>
            <a:r>
              <a:rPr lang="ar-SA" sz="2400" baseline="0" dirty="0" smtClean="0">
                <a:latin typeface="Times New Roman" pitchFamily="18" charset="0"/>
                <a:cs typeface="Simplified Arabic" pitchFamily="18" charset="-78"/>
              </a:rPr>
              <a:t>وكذلك نقاشاً مهماً حول السكان وتنظيم الولادات، ولفت الانتباه إلى أن قضايا الصحة والنسل والجنس مسئولية اجتماعية وليست مسائل تهم الفرد فقط، والملاحظ أنه على الرغم من أن الجسد ضمن الدراسات المشار إليها آنفاً قد أصبح ضمنياً معطى ثقافياً، إلا أن الاهتمام </a:t>
            </a:r>
            <a:r>
              <a:rPr lang="ar-SA" sz="2400" baseline="0" dirty="0" err="1" smtClean="0">
                <a:latin typeface="Times New Roman" pitchFamily="18" charset="0"/>
                <a:cs typeface="Simplified Arabic" pitchFamily="18" charset="-78"/>
              </a:rPr>
              <a:t>به</a:t>
            </a:r>
            <a:r>
              <a:rPr lang="ar-SA" sz="2400" baseline="0" dirty="0" smtClean="0">
                <a:latin typeface="Times New Roman" pitchFamily="18" charset="0"/>
                <a:cs typeface="Simplified Arabic" pitchFamily="18" charset="-78"/>
              </a:rPr>
              <a:t> لم يكن قد وصل إلى مرحلة يشكل فيها موضوعاً لدراسة مستقلة، </a:t>
            </a:r>
            <a:endParaRPr lang="fr-FR" sz="2400" baseline="0" dirty="0" smtClean="0">
              <a:latin typeface="Times New Roman" pitchFamily="18" charset="0"/>
              <a:cs typeface="Simplified Arabic" pitchFamily="18" charset="-78"/>
            </a:endParaRPr>
          </a:p>
          <a:p>
            <a:pPr marL="361950" lvl="0" indent="-361950" algn="just" rtl="1">
              <a:spcBef>
                <a:spcPts val="0"/>
              </a:spcBef>
              <a:buFont typeface="Wingdings" pitchFamily="2" charset="2"/>
              <a:buChar char="§"/>
            </a:pPr>
            <a:r>
              <a:rPr lang="ar-DZ" sz="2400" b="1" baseline="0" dirty="0" err="1" smtClean="0">
                <a:latin typeface="Times New Roman" pitchFamily="18" charset="0"/>
                <a:cs typeface="Simplified Arabic" pitchFamily="18" charset="-78"/>
              </a:rPr>
              <a:t>سوسيولوجيا</a:t>
            </a:r>
            <a:r>
              <a:rPr lang="ar-DZ" sz="2400" b="1" baseline="0" dirty="0" smtClean="0">
                <a:latin typeface="Times New Roman" pitchFamily="18" charset="0"/>
                <a:cs typeface="Simplified Arabic" pitchFamily="18" charset="-78"/>
              </a:rPr>
              <a:t> </a:t>
            </a:r>
            <a:r>
              <a:rPr lang="ar-DZ" sz="2400" b="1" baseline="0" dirty="0">
                <a:latin typeface="Times New Roman" pitchFamily="18" charset="0"/>
                <a:cs typeface="Simplified Arabic" pitchFamily="18" charset="-78"/>
              </a:rPr>
              <a:t>متقطعة</a:t>
            </a:r>
            <a:r>
              <a:rPr lang="ar-DZ" sz="2400" baseline="0" dirty="0">
                <a:latin typeface="Times New Roman" pitchFamily="18" charset="0"/>
                <a:cs typeface="Simplified Arabic" pitchFamily="18" charset="-78"/>
              </a:rPr>
              <a:t>: تمنح عناصر تحليلية قوية ذات صلة بالجسد ولكن دون أن تحاول ربطها </a:t>
            </a:r>
            <a:r>
              <a:rPr lang="ar-DZ" sz="2400" baseline="0" dirty="0" err="1">
                <a:latin typeface="Times New Roman" pitchFamily="18" charset="0"/>
                <a:cs typeface="Simplified Arabic" pitchFamily="18" charset="-78"/>
              </a:rPr>
              <a:t>ببعضها</a:t>
            </a:r>
            <a:r>
              <a:rPr lang="ar-DZ" sz="2400" baseline="0" dirty="0">
                <a:latin typeface="Times New Roman" pitchFamily="18" charset="0"/>
                <a:cs typeface="Simplified Arabic" pitchFamily="18" charset="-78"/>
              </a:rPr>
              <a:t> البعض وإعطائها صبغة منتظمة. وذلك </a:t>
            </a:r>
            <a:r>
              <a:rPr lang="ar-SA" sz="2400" baseline="0" dirty="0">
                <a:latin typeface="Times New Roman" pitchFamily="18" charset="0"/>
                <a:cs typeface="Simplified Arabic" pitchFamily="18" charset="-78"/>
              </a:rPr>
              <a:t>مع ظهور مدرسة التحليل النفسي على يد " </a:t>
            </a:r>
            <a:r>
              <a:rPr lang="ar-SA" sz="2400" baseline="0" dirty="0" err="1">
                <a:latin typeface="Times New Roman" pitchFamily="18" charset="0"/>
                <a:cs typeface="Simplified Arabic" pitchFamily="18" charset="-78"/>
              </a:rPr>
              <a:t>سيجموند</a:t>
            </a:r>
            <a:r>
              <a:rPr lang="ar-SA" sz="2400" baseline="0" dirty="0">
                <a:latin typeface="Times New Roman" pitchFamily="18" charset="0"/>
                <a:cs typeface="Simplified Arabic" pitchFamily="18" charset="-78"/>
              </a:rPr>
              <a:t> </a:t>
            </a:r>
            <a:r>
              <a:rPr lang="ar-SA" sz="2400" baseline="0" dirty="0" err="1">
                <a:latin typeface="Times New Roman" pitchFamily="18" charset="0"/>
                <a:cs typeface="Simplified Arabic" pitchFamily="18" charset="-78"/>
              </a:rPr>
              <a:t>فرويد</a:t>
            </a:r>
            <a:r>
              <a:rPr lang="ar-SA" sz="2400" baseline="0" dirty="0">
                <a:latin typeface="Times New Roman" pitchFamily="18" charset="0"/>
                <a:cs typeface="Simplified Arabic" pitchFamily="18" charset="-78"/>
              </a:rPr>
              <a:t> " (1856- 1939) بدأ حديث عن لغة الجسد، حيث تحول الجسد إلى لغة تعكس بشكل غير مباشر العلاقات الفردية والاجتماعية، كما تعكس الرغبات والاحتياجات بطريقة رمزية، ومن أهم دراسات هذه الفترة ما كتبه " جورج سيمل " (1858- 1918) ففي بحثه حول علم اجتماع الحواس (</a:t>
            </a:r>
            <a:r>
              <a:rPr lang="fr-FR" sz="2400" baseline="0" dirty="0" err="1">
                <a:latin typeface="Times New Roman" pitchFamily="18" charset="0"/>
                <a:cs typeface="Simplified Arabic" pitchFamily="18" charset="-78"/>
              </a:rPr>
              <a:t>Sociology</a:t>
            </a:r>
            <a:r>
              <a:rPr lang="fr-FR" sz="2400" baseline="0" dirty="0">
                <a:latin typeface="Times New Roman" pitchFamily="18" charset="0"/>
                <a:cs typeface="Simplified Arabic" pitchFamily="18" charset="-78"/>
              </a:rPr>
              <a:t> of </a:t>
            </a:r>
            <a:r>
              <a:rPr lang="fr-FR" sz="2400" baseline="0" dirty="0" err="1">
                <a:latin typeface="Times New Roman" pitchFamily="18" charset="0"/>
                <a:cs typeface="Simplified Arabic" pitchFamily="18" charset="-78"/>
              </a:rPr>
              <a:t>sense</a:t>
            </a:r>
            <a:r>
              <a:rPr lang="fr-FR" sz="2400" baseline="0" dirty="0">
                <a:latin typeface="Times New Roman" pitchFamily="18" charset="0"/>
                <a:cs typeface="Simplified Arabic" pitchFamily="18" charset="-78"/>
              </a:rPr>
              <a:t> 1911</a:t>
            </a:r>
            <a:r>
              <a:rPr lang="ar-SA" sz="2400" baseline="0" dirty="0">
                <a:latin typeface="Times New Roman" pitchFamily="18" charset="0"/>
                <a:cs typeface="Simplified Arabic" pitchFamily="18" charset="-78"/>
              </a:rPr>
              <a:t>) يلاحظ أن </a:t>
            </a:r>
            <a:r>
              <a:rPr lang="ar-SA" sz="2400" baseline="0" dirty="0" err="1">
                <a:latin typeface="Times New Roman" pitchFamily="18" charset="0"/>
                <a:cs typeface="Simplified Arabic" pitchFamily="18" charset="-78"/>
              </a:rPr>
              <a:t>الإدراكات</a:t>
            </a:r>
            <a:r>
              <a:rPr lang="ar-SA" sz="2400" baseline="0" dirty="0">
                <a:latin typeface="Times New Roman" pitchFamily="18" charset="0"/>
                <a:cs typeface="Simplified Arabic" pitchFamily="18" charset="-78"/>
              </a:rPr>
              <a:t> الحسية– بما لها من سمات- تشكل أساس الحياة الاجتماعية</a:t>
            </a:r>
            <a:r>
              <a:rPr lang="fr-FR" sz="2400" baseline="0" dirty="0">
                <a:latin typeface="Times New Roman" pitchFamily="18" charset="0"/>
                <a:cs typeface="Simplified Arabic" pitchFamily="18" charset="-78"/>
              </a:rPr>
              <a:t>.</a:t>
            </a:r>
            <a:r>
              <a:rPr lang="ar-SA" sz="2400" baseline="0" dirty="0">
                <a:latin typeface="Times New Roman" pitchFamily="18" charset="0"/>
                <a:cs typeface="Simplified Arabic" pitchFamily="18" charset="-78"/>
              </a:rPr>
              <a:t> كما تمثل كتابات " جورج </a:t>
            </a:r>
            <a:r>
              <a:rPr lang="ar-SA" sz="2400" baseline="0" dirty="0" err="1">
                <a:latin typeface="Times New Roman" pitchFamily="18" charset="0"/>
                <a:cs typeface="Simplified Arabic" pitchFamily="18" charset="-78"/>
              </a:rPr>
              <a:t>هربرت</a:t>
            </a:r>
            <a:r>
              <a:rPr lang="ar-SA" sz="2400" baseline="0" dirty="0">
                <a:latin typeface="Times New Roman" pitchFamily="18" charset="0"/>
                <a:cs typeface="Simplified Arabic" pitchFamily="18" charset="-78"/>
              </a:rPr>
              <a:t> </a:t>
            </a:r>
            <a:r>
              <a:rPr lang="ar-SA" sz="2400" baseline="0" dirty="0" err="1">
                <a:latin typeface="Times New Roman" pitchFamily="18" charset="0"/>
                <a:cs typeface="Simplified Arabic" pitchFamily="18" charset="-78"/>
              </a:rPr>
              <a:t>ميد</a:t>
            </a:r>
            <a:r>
              <a:rPr lang="ar-SA" sz="2400" baseline="0" dirty="0">
                <a:latin typeface="Times New Roman" pitchFamily="18" charset="0"/>
                <a:cs typeface="Simplified Arabic" pitchFamily="18" charset="-78"/>
              </a:rPr>
              <a:t> " (1863- 1931) إحدى الإرهاصات المبكرة في </a:t>
            </a:r>
            <a:r>
              <a:rPr lang="ar-SA" sz="2400" baseline="0" dirty="0" err="1">
                <a:latin typeface="Times New Roman" pitchFamily="18" charset="0"/>
                <a:cs typeface="Simplified Arabic" pitchFamily="18" charset="-78"/>
              </a:rPr>
              <a:t>سوسيولوجيا</a:t>
            </a:r>
            <a:r>
              <a:rPr lang="ar-SA" sz="2400" baseline="0" dirty="0">
                <a:latin typeface="Times New Roman" pitchFamily="18" charset="0"/>
                <a:cs typeface="Simplified Arabic" pitchFamily="18" charset="-78"/>
              </a:rPr>
              <a:t> الجسد، ففي تحليله للسلوك الاجتماعي وتطور الذات، وقدم " مارسيل موس " (</a:t>
            </a:r>
            <a:r>
              <a:rPr lang="fr-FR" sz="2400" baseline="0" dirty="0">
                <a:latin typeface="Times New Roman" pitchFamily="18" charset="0"/>
                <a:cs typeface="Simplified Arabic" pitchFamily="18" charset="-78"/>
              </a:rPr>
              <a:t>M. Mauss 1872-1950</a:t>
            </a:r>
            <a:r>
              <a:rPr lang="ar-SA" sz="2400" baseline="0" dirty="0">
                <a:latin typeface="Times New Roman" pitchFamily="18" charset="0"/>
                <a:cs typeface="Simplified Arabic" pitchFamily="18" charset="-78"/>
              </a:rPr>
              <a:t>) إسهاماً مهماً في اتجاه تطوير </a:t>
            </a:r>
            <a:r>
              <a:rPr lang="ar-SA" sz="2400" baseline="0" dirty="0" err="1">
                <a:latin typeface="Times New Roman" pitchFamily="18" charset="0"/>
                <a:cs typeface="Simplified Arabic" pitchFamily="18" charset="-78"/>
              </a:rPr>
              <a:t>سوسيولوجيا</a:t>
            </a:r>
            <a:r>
              <a:rPr lang="ar-SA" sz="2400" baseline="0" dirty="0">
                <a:latin typeface="Times New Roman" pitchFamily="18" charset="0"/>
                <a:cs typeface="Simplified Arabic" pitchFamily="18" charset="-78"/>
              </a:rPr>
              <a:t> الجسد يتمثل في دراسته " تقنيات الجسد " (</a:t>
            </a:r>
            <a:r>
              <a:rPr lang="fr-FR" sz="2400" baseline="0" dirty="0">
                <a:latin typeface="Times New Roman" pitchFamily="18" charset="0"/>
                <a:cs typeface="Simplified Arabic" pitchFamily="18" charset="-78"/>
              </a:rPr>
              <a:t>Techniques of the body</a:t>
            </a:r>
            <a:r>
              <a:rPr lang="ar-SA" sz="2400" baseline="0" dirty="0">
                <a:latin typeface="Times New Roman" pitchFamily="18" charset="0"/>
                <a:cs typeface="Simplified Arabic" pitchFamily="18" charset="-78"/>
              </a:rPr>
              <a:t>) التي قدمت كمحاضرة في اجتماع جمعية علم النفس في باريس في عام 1934 وقد أوضح " موس " في هذه الدراسة الموجزة التي لم تتعد تسع عشرة صفحة كيف يؤثر المجتمع على الممارسات الجسدية</a:t>
            </a:r>
            <a:r>
              <a:rPr lang="fr-FR" sz="2400" baseline="0" dirty="0">
                <a:latin typeface="Times New Roman" pitchFamily="18" charset="0"/>
                <a:cs typeface="Simplified Arabic" pitchFamily="18" charset="-78"/>
              </a:rPr>
              <a:t>. </a:t>
            </a:r>
          </a:p>
        </p:txBody>
      </p:sp>
    </p:spTree>
  </p:cSld>
  <p:clrMapOvr>
    <a:masterClrMapping/>
  </p:clrMapOvr>
  <p:transition spd="med" advTm="25000">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3042" y="714356"/>
            <a:ext cx="11144328" cy="5357850"/>
          </a:xfrm>
        </p:spPr>
        <p:txBody>
          <a:bodyPr>
            <a:noAutofit/>
          </a:bodyPr>
          <a:lstStyle/>
          <a:p>
            <a:pPr marL="361950" lvl="0" indent="-361950" algn="just" rtl="1">
              <a:spcBef>
                <a:spcPts val="0"/>
              </a:spcBef>
              <a:buFont typeface="Wingdings" pitchFamily="2" charset="2"/>
              <a:buChar char="§"/>
            </a:pPr>
            <a:r>
              <a:rPr lang="ar-DZ" sz="2800" b="1" baseline="0" dirty="0" err="1" smtClean="0">
                <a:latin typeface="Times New Roman" pitchFamily="18" charset="0"/>
                <a:cs typeface="Simplified Arabic" pitchFamily="18" charset="-78"/>
              </a:rPr>
              <a:t>سوسيولوجيا</a:t>
            </a:r>
            <a:r>
              <a:rPr lang="ar-DZ" sz="2800" b="1" baseline="0" dirty="0" smtClean="0">
                <a:latin typeface="Times New Roman" pitchFamily="18" charset="0"/>
                <a:cs typeface="Simplified Arabic" pitchFamily="18" charset="-78"/>
              </a:rPr>
              <a:t> </a:t>
            </a:r>
            <a:r>
              <a:rPr lang="ar-DZ" sz="2800" b="1" baseline="0" dirty="0">
                <a:latin typeface="Times New Roman" pitchFamily="18" charset="0"/>
                <a:cs typeface="Simplified Arabic" pitchFamily="18" charset="-78"/>
              </a:rPr>
              <a:t>الجسد</a:t>
            </a:r>
            <a:r>
              <a:rPr lang="ar-DZ" sz="2800" baseline="0" dirty="0">
                <a:latin typeface="Times New Roman" pitchFamily="18" charset="0"/>
                <a:cs typeface="Simplified Arabic" pitchFamily="18" charset="-78"/>
              </a:rPr>
              <a:t>: تعالج بشكل خاص الجسد من خلال توضيحها للثوابت الاجتماعية والثقافية المنطقية التي تنتشر عبره. </a:t>
            </a:r>
            <a:r>
              <a:rPr lang="ar-SA" sz="2800" baseline="0" dirty="0">
                <a:latin typeface="Times New Roman" pitchFamily="18" charset="0"/>
                <a:cs typeface="Simplified Arabic" pitchFamily="18" charset="-78"/>
              </a:rPr>
              <a:t>من أهم دراسات هذه المرحلة، أعمال " </a:t>
            </a:r>
            <a:r>
              <a:rPr lang="ar-SA" sz="2800" baseline="0" dirty="0" err="1">
                <a:latin typeface="Times New Roman" pitchFamily="18" charset="0"/>
                <a:cs typeface="Simplified Arabic" pitchFamily="18" charset="-78"/>
              </a:rPr>
              <a:t>إرفنج</a:t>
            </a:r>
            <a:r>
              <a:rPr lang="ar-SA" sz="2800" baseline="0" dirty="0">
                <a:latin typeface="Times New Roman" pitchFamily="18" charset="0"/>
                <a:cs typeface="Simplified Arabic" pitchFamily="18" charset="-78"/>
              </a:rPr>
              <a:t> </a:t>
            </a:r>
            <a:r>
              <a:rPr lang="ar-SA" sz="2800" baseline="0" dirty="0" err="1">
                <a:latin typeface="Times New Roman" pitchFamily="18" charset="0"/>
                <a:cs typeface="Simplified Arabic" pitchFamily="18" charset="-78"/>
              </a:rPr>
              <a:t>جوفمان</a:t>
            </a:r>
            <a:r>
              <a:rPr lang="ar-SA" sz="2800" baseline="0" dirty="0">
                <a:latin typeface="Times New Roman" pitchFamily="18" charset="0"/>
                <a:cs typeface="Simplified Arabic" pitchFamily="18" charset="-78"/>
              </a:rPr>
              <a:t> " (1922- 1982)، </a:t>
            </a:r>
            <a:r>
              <a:rPr lang="ar-SA" sz="2800" baseline="0" dirty="0" err="1">
                <a:latin typeface="Times New Roman" pitchFamily="18" charset="0"/>
                <a:cs typeface="Simplified Arabic" pitchFamily="18" charset="-78"/>
              </a:rPr>
              <a:t>و</a:t>
            </a:r>
            <a:r>
              <a:rPr lang="ar-SA" sz="2800" baseline="0" dirty="0">
                <a:latin typeface="Times New Roman" pitchFamily="18" charset="0"/>
                <a:cs typeface="Simplified Arabic" pitchFamily="18" charset="-78"/>
              </a:rPr>
              <a:t>" ماري </a:t>
            </a:r>
            <a:r>
              <a:rPr lang="ar-SA" sz="2800" baseline="0" dirty="0" err="1">
                <a:latin typeface="Times New Roman" pitchFamily="18" charset="0"/>
                <a:cs typeface="Simplified Arabic" pitchFamily="18" charset="-78"/>
              </a:rPr>
              <a:t>دوجلاس</a:t>
            </a:r>
            <a:r>
              <a:rPr lang="ar-SA" sz="2800" baseline="0" dirty="0">
                <a:latin typeface="Times New Roman" pitchFamily="18" charset="0"/>
                <a:cs typeface="Simplified Arabic" pitchFamily="18" charset="-78"/>
              </a:rPr>
              <a:t> " (1921- 2007)، التي شغلت حقبة الستينات، (وأيضاً أعمال </a:t>
            </a:r>
            <a:r>
              <a:rPr lang="ar-SA" sz="2800" baseline="0" dirty="0" err="1">
                <a:latin typeface="Times New Roman" pitchFamily="18" charset="0"/>
                <a:cs typeface="Simplified Arabic" pitchFamily="18" charset="-78"/>
              </a:rPr>
              <a:t>ميرلو</a:t>
            </a:r>
            <a:r>
              <a:rPr lang="ar-SA" sz="2800" baseline="0" dirty="0">
                <a:latin typeface="Times New Roman" pitchFamily="18" charset="0"/>
                <a:cs typeface="Simplified Arabic" pitchFamily="18" charset="-78"/>
              </a:rPr>
              <a:t>- </a:t>
            </a:r>
            <a:r>
              <a:rPr lang="ar-SA" sz="2800" baseline="0" dirty="0" err="1">
                <a:latin typeface="Times New Roman" pitchFamily="18" charset="0"/>
                <a:cs typeface="Simplified Arabic" pitchFamily="18" charset="-78"/>
              </a:rPr>
              <a:t>بونتي</a:t>
            </a:r>
            <a:r>
              <a:rPr lang="ar-SA" sz="2800" baseline="0" dirty="0">
                <a:latin typeface="Times New Roman" pitchFamily="18" charset="0"/>
                <a:cs typeface="Simplified Arabic" pitchFamily="18" charset="-78"/>
              </a:rPr>
              <a:t> التي ترجمت في تلك الفترة) ثم إسهامات " ميشيل </a:t>
            </a:r>
            <a:r>
              <a:rPr lang="ar-SA" sz="2800" baseline="0" dirty="0" err="1">
                <a:latin typeface="Times New Roman" pitchFamily="18" charset="0"/>
                <a:cs typeface="Simplified Arabic" pitchFamily="18" charset="-78"/>
              </a:rPr>
              <a:t>فوكو</a:t>
            </a:r>
            <a:r>
              <a:rPr lang="ar-SA" sz="2800" baseline="0" dirty="0">
                <a:latin typeface="Times New Roman" pitchFamily="18" charset="0"/>
                <a:cs typeface="Simplified Arabic" pitchFamily="18" charset="-78"/>
              </a:rPr>
              <a:t>" التي امتدت حتى منتصف الثمانينات تقريباً (توفي </a:t>
            </a:r>
            <a:r>
              <a:rPr lang="ar-SA" sz="2800" baseline="0" dirty="0" err="1">
                <a:latin typeface="Times New Roman" pitchFamily="18" charset="0"/>
                <a:cs typeface="Simplified Arabic" pitchFamily="18" charset="-78"/>
              </a:rPr>
              <a:t>فوكو</a:t>
            </a:r>
            <a:r>
              <a:rPr lang="ar-SA" sz="2800" baseline="0" dirty="0">
                <a:latin typeface="Times New Roman" pitchFamily="18" charset="0"/>
                <a:cs typeface="Simplified Arabic" pitchFamily="18" charset="-78"/>
              </a:rPr>
              <a:t> في يونيو 1984)، </a:t>
            </a:r>
            <a:r>
              <a:rPr lang="ar-SA" sz="2800" baseline="0" dirty="0" err="1">
                <a:latin typeface="Times New Roman" pitchFamily="18" charset="0"/>
                <a:cs typeface="Simplified Arabic" pitchFamily="18" charset="-78"/>
              </a:rPr>
              <a:t>و</a:t>
            </a:r>
            <a:r>
              <a:rPr lang="ar-SA" sz="2800" baseline="0" dirty="0">
                <a:latin typeface="Times New Roman" pitchFamily="18" charset="0"/>
                <a:cs typeface="Simplified Arabic" pitchFamily="18" charset="-78"/>
              </a:rPr>
              <a:t>" بيير </a:t>
            </a:r>
            <a:r>
              <a:rPr lang="ar-SA" sz="2800" baseline="0" dirty="0" err="1">
                <a:latin typeface="Times New Roman" pitchFamily="18" charset="0"/>
                <a:cs typeface="Simplified Arabic" pitchFamily="18" charset="-78"/>
              </a:rPr>
              <a:t>بورديو</a:t>
            </a:r>
            <a:r>
              <a:rPr lang="ar-SA" sz="2800" baseline="0" dirty="0">
                <a:latin typeface="Times New Roman" pitchFamily="18" charset="0"/>
                <a:cs typeface="Simplified Arabic" pitchFamily="18" charset="-78"/>
              </a:rPr>
              <a:t>" التي امتدت حتى بداية القرن الحادي والعشرين</a:t>
            </a:r>
            <a:r>
              <a:rPr lang="ar-SA" sz="2800" baseline="0" dirty="0" smtClean="0">
                <a:latin typeface="Times New Roman" pitchFamily="18" charset="0"/>
                <a:cs typeface="Simplified Arabic" pitchFamily="18" charset="-78"/>
              </a:rPr>
              <a:t>.</a:t>
            </a:r>
            <a:endParaRPr lang="ar-DZ" sz="2800" dirty="0" smtClean="0">
              <a:latin typeface="Times New Roman" pitchFamily="18" charset="0"/>
              <a:cs typeface="Simplified Arabic" pitchFamily="18" charset="-78"/>
            </a:endParaRPr>
          </a:p>
          <a:p>
            <a:pPr marL="361950" lvl="0" indent="-361950" algn="just" rtl="1">
              <a:spcBef>
                <a:spcPts val="0"/>
              </a:spcBef>
              <a:buNone/>
            </a:pPr>
            <a:endParaRPr lang="ar-DZ" sz="2800" baseline="0" dirty="0" smtClean="0">
              <a:latin typeface="Times New Roman" pitchFamily="18" charset="0"/>
              <a:cs typeface="Simplified Arabic" pitchFamily="18" charset="-78"/>
            </a:endParaRPr>
          </a:p>
          <a:p>
            <a:pPr marL="0" indent="0" algn="just" rtl="1">
              <a:spcBef>
                <a:spcPts val="0"/>
              </a:spcBef>
              <a:buNone/>
            </a:pPr>
            <a:r>
              <a:rPr lang="ar-DZ" sz="2800" dirty="0" smtClean="0">
                <a:latin typeface="Times New Roman" pitchFamily="18" charset="0"/>
                <a:cs typeface="Simplified Arabic" pitchFamily="18" charset="-78"/>
              </a:rPr>
              <a:t>	إن </a:t>
            </a:r>
            <a:r>
              <a:rPr lang="ar-SA" sz="2800" dirty="0" smtClean="0">
                <a:latin typeface="Times New Roman" pitchFamily="18" charset="0"/>
                <a:cs typeface="Simplified Arabic" pitchFamily="18" charset="-78"/>
              </a:rPr>
              <a:t>موضوع الجسد من المواضيع التي طرحت بقوة على الساحة الفكرية في السنوات الأخيرة من الألفية الماضية، بعدما كان الجسد لفترات طويلة مغيّبا تماما </a:t>
            </a:r>
            <a:r>
              <a:rPr lang="ar-SA" sz="2800" dirty="0" err="1" smtClean="0">
                <a:latin typeface="Times New Roman" pitchFamily="18" charset="0"/>
                <a:cs typeface="Simplified Arabic" pitchFamily="18" charset="-78"/>
              </a:rPr>
              <a:t>ومهمشا</a:t>
            </a:r>
            <a:r>
              <a:rPr lang="ar-SA" sz="2800" dirty="0" smtClean="0">
                <a:latin typeface="Times New Roman" pitchFamily="18" charset="0"/>
                <a:cs typeface="Simplified Arabic" pitchFamily="18" charset="-78"/>
              </a:rPr>
              <a:t> ومفرغا من دوره في تشكيل الحقيقة الاجتماعية وإعادة تشكيلها على عكس الروح التي أولاها الفلاسفة والدارسون أهمية قصوى على حساب الجسد.</a:t>
            </a:r>
            <a:endParaRPr lang="fr-FR" sz="2800" dirty="0" smtClean="0">
              <a:latin typeface="Times New Roman" pitchFamily="18" charset="0"/>
              <a:cs typeface="Simplified Arabic" pitchFamily="18" charset="-78"/>
            </a:endParaRPr>
          </a:p>
          <a:p>
            <a:pPr marL="361950" lvl="0" indent="-361950" algn="just" rtl="1">
              <a:spcBef>
                <a:spcPts val="0"/>
              </a:spcBef>
              <a:buNone/>
            </a:pPr>
            <a:endParaRPr lang="fr-FR" sz="2800" baseline="0" dirty="0">
              <a:latin typeface="Times New Roman" pitchFamily="18" charset="0"/>
              <a:cs typeface="Simplified Arabic" pitchFamily="18" charset="-78"/>
            </a:endParaRPr>
          </a:p>
          <a:p>
            <a:pPr marL="0" indent="0" algn="just" rtl="1">
              <a:spcBef>
                <a:spcPts val="0"/>
              </a:spcBef>
              <a:buNone/>
            </a:pPr>
            <a:endParaRPr lang="fr-FR" sz="2800"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604" y="571480"/>
            <a:ext cx="11328562" cy="5786478"/>
          </a:xfrm>
        </p:spPr>
        <p:txBody>
          <a:bodyPr>
            <a:noAutofit/>
          </a:bodyPr>
          <a:lstStyle/>
          <a:p>
            <a:pPr indent="0" algn="ctr" rtl="1">
              <a:spcBef>
                <a:spcPts val="0"/>
              </a:spcBef>
              <a:buNone/>
            </a:pPr>
            <a:r>
              <a:rPr lang="ar-DZ" b="1" baseline="0" dirty="0">
                <a:latin typeface="Times New Roman" pitchFamily="18" charset="0"/>
                <a:cs typeface="Simplified Arabic" pitchFamily="18" charset="-78"/>
              </a:rPr>
              <a:t>2- مفهوم </a:t>
            </a:r>
            <a:r>
              <a:rPr lang="ar-DZ" b="1" baseline="0" dirty="0" err="1">
                <a:latin typeface="Times New Roman" pitchFamily="18" charset="0"/>
                <a:cs typeface="Simplified Arabic" pitchFamily="18" charset="-78"/>
              </a:rPr>
              <a:t>سوسيولوجيا</a:t>
            </a:r>
            <a:r>
              <a:rPr lang="ar-DZ" b="1" baseline="0" dirty="0">
                <a:latin typeface="Times New Roman" pitchFamily="18" charset="0"/>
                <a:cs typeface="Simplified Arabic" pitchFamily="18" charset="-78"/>
              </a:rPr>
              <a:t> الجسد</a:t>
            </a:r>
            <a:r>
              <a:rPr lang="ar-DZ" b="1" baseline="0" dirty="0" smtClean="0">
                <a:latin typeface="Times New Roman" pitchFamily="18" charset="0"/>
                <a:cs typeface="Simplified Arabic" pitchFamily="18" charset="-78"/>
              </a:rPr>
              <a:t>:</a:t>
            </a:r>
          </a:p>
          <a:p>
            <a:pPr indent="0" algn="just" rtl="1">
              <a:spcBef>
                <a:spcPts val="0"/>
              </a:spcBef>
              <a:buNone/>
            </a:pPr>
            <a:endParaRPr lang="fr-FR" baseline="0" dirty="0">
              <a:latin typeface="Times New Roman" pitchFamily="18" charset="0"/>
              <a:cs typeface="Simplified Arabic" pitchFamily="18" charset="-78"/>
            </a:endParaRPr>
          </a:p>
          <a:p>
            <a:pPr marL="0" lvl="1" indent="0" algn="just" rtl="1">
              <a:spcBef>
                <a:spcPts val="0"/>
              </a:spcBef>
              <a:buNone/>
            </a:pPr>
            <a:r>
              <a:rPr lang="ar-DZ" sz="3200" baseline="0" dirty="0" smtClean="0">
                <a:latin typeface="Times New Roman" pitchFamily="18" charset="0"/>
                <a:cs typeface="Simplified Arabic" pitchFamily="18" charset="-78"/>
              </a:rPr>
              <a:t>	تعتبر </a:t>
            </a:r>
            <a:r>
              <a:rPr lang="ar-DZ" sz="3200" baseline="0" dirty="0" err="1">
                <a:latin typeface="Times New Roman" pitchFamily="18" charset="0"/>
                <a:cs typeface="Simplified Arabic" pitchFamily="18" charset="-78"/>
              </a:rPr>
              <a:t>سوسيولوجيا</a:t>
            </a:r>
            <a:r>
              <a:rPr lang="ar-DZ" sz="3200" baseline="0" dirty="0">
                <a:latin typeface="Times New Roman" pitchFamily="18" charset="0"/>
                <a:cs typeface="Simplified Arabic" pitchFamily="18" charset="-78"/>
              </a:rPr>
              <a:t> الجسد فصلاً من </a:t>
            </a:r>
            <a:r>
              <a:rPr lang="ar-DZ" sz="3200" baseline="0" dirty="0" err="1">
                <a:latin typeface="Times New Roman" pitchFamily="18" charset="0"/>
                <a:cs typeface="Simplified Arabic" pitchFamily="18" charset="-78"/>
              </a:rPr>
              <a:t>السوسيولوجيا</a:t>
            </a:r>
            <a:r>
              <a:rPr lang="ar-DZ" sz="3200" baseline="0" dirty="0">
                <a:latin typeface="Times New Roman" pitchFamily="18" charset="0"/>
                <a:cs typeface="Simplified Arabic" pitchFamily="18" charset="-78"/>
              </a:rPr>
              <a:t> المختصة بفهم الجسدية الإنسانية كظاهرة مجتمعية وثقافية، مادة للرمز وموضوعًا </a:t>
            </a:r>
            <a:r>
              <a:rPr lang="ar-DZ" sz="3200" baseline="0" dirty="0" err="1">
                <a:latin typeface="Times New Roman" pitchFamily="18" charset="0"/>
                <a:cs typeface="Simplified Arabic" pitchFamily="18" charset="-78"/>
              </a:rPr>
              <a:t>للتمثلات</a:t>
            </a:r>
            <a:r>
              <a:rPr lang="ar-DZ" sz="3200" baseline="0" dirty="0">
                <a:latin typeface="Times New Roman" pitchFamily="18" charset="0"/>
                <a:cs typeface="Simplified Arabic" pitchFamily="18" charset="-78"/>
              </a:rPr>
              <a:t> حيث أن الجسد الذي صنعه السياق الاجتماعي والثقافي الذي يخوض فيه الفاعل الإنسان ما هو إلا ذلك الجانب الدلالي الذي من خلاله تتجلى واقعية علاقته بالعالم الخارجي والمكونة من الأنشطة الإدراكية والتعبير عن المشاعر، والخضوع لطقوس التفاعل مع الآخر على مستوى </a:t>
            </a:r>
            <a:r>
              <a:rPr lang="ar-DZ" sz="3200" baseline="0" dirty="0" err="1">
                <a:latin typeface="Times New Roman" pitchFamily="18" charset="0"/>
                <a:cs typeface="Simplified Arabic" pitchFamily="18" charset="-78"/>
              </a:rPr>
              <a:t>الحركيات</a:t>
            </a:r>
            <a:r>
              <a:rPr lang="ar-DZ" sz="3200" baseline="0" dirty="0">
                <a:latin typeface="Times New Roman" pitchFamily="18" charset="0"/>
                <a:cs typeface="Simplified Arabic" pitchFamily="18" charset="-78"/>
              </a:rPr>
              <a:t> والإيماءات وصيانة المظهر التفاعلات </a:t>
            </a:r>
            <a:r>
              <a:rPr lang="ar-DZ" sz="3200" baseline="0" dirty="0" err="1">
                <a:latin typeface="Times New Roman" pitchFamily="18" charset="0"/>
                <a:cs typeface="Simplified Arabic" pitchFamily="18" charset="-78"/>
              </a:rPr>
              <a:t>الحميمية</a:t>
            </a:r>
            <a:r>
              <a:rPr lang="ar-DZ" sz="3200" baseline="0" dirty="0">
                <a:latin typeface="Times New Roman" pitchFamily="18" charset="0"/>
                <a:cs typeface="Simplified Arabic" pitchFamily="18" charset="-78"/>
              </a:rPr>
              <a:t> والتقنيات الجسدية وصيانة الجسم والعلاقة بالألم... </a:t>
            </a:r>
            <a:r>
              <a:rPr lang="ar-DZ" sz="3200" baseline="0" dirty="0" err="1">
                <a:latin typeface="Times New Roman" pitchFamily="18" charset="0"/>
                <a:cs typeface="Simplified Arabic" pitchFamily="18" charset="-78"/>
              </a:rPr>
              <a:t>إلخ</a:t>
            </a:r>
            <a:r>
              <a:rPr lang="ar-DZ" sz="3200" baseline="0" dirty="0">
                <a:latin typeface="Times New Roman" pitchFamily="18" charset="0"/>
                <a:cs typeface="Simplified Arabic" pitchFamily="18" charset="-78"/>
              </a:rPr>
              <a:t>، إذن فالتواجد هو أولا جسدي، وإذ تختلف بين الثقافات. إن تصوراتنا وخبراتنا تمثل نتيجة للتفاعل المستمر بين ما هو ثقافي وما هو بيولوجي، والبيولوجي لا يمكن تجاهله، وهذا ما ستظهره مجموعة هذه القضايا المطروحة.</a:t>
            </a:r>
            <a:endParaRPr lang="fr-FR" sz="3200" baseline="0" dirty="0">
              <a:latin typeface="Times New Roman" pitchFamily="18" charset="0"/>
              <a:cs typeface="Simplified Arabic" pitchFamily="18" charset="-78"/>
            </a:endParaRPr>
          </a:p>
          <a:p>
            <a:pPr indent="0" algn="just" rtl="1">
              <a:spcBef>
                <a:spcPts val="0"/>
              </a:spcBef>
              <a:buNone/>
            </a:pPr>
            <a:endParaRPr lang="fr-FR"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37356" y="1071546"/>
            <a:ext cx="10971372" cy="4525963"/>
          </a:xfrm>
        </p:spPr>
        <p:txBody>
          <a:bodyPr>
            <a:normAutofit/>
          </a:bodyPr>
          <a:lstStyle/>
          <a:p>
            <a:pPr marL="0" indent="457200" algn="just" rtl="1">
              <a:spcBef>
                <a:spcPts val="0"/>
              </a:spcBef>
              <a:buNone/>
            </a:pPr>
            <a:r>
              <a:rPr lang="ar-DZ" b="1" baseline="0" dirty="0" err="1">
                <a:latin typeface="Times New Roman" pitchFamily="18" charset="0"/>
                <a:cs typeface="Simplified Arabic" pitchFamily="18" charset="-78"/>
              </a:rPr>
              <a:t>سوسيولوجيا</a:t>
            </a:r>
            <a:r>
              <a:rPr lang="ar-DZ" b="1" baseline="0" dirty="0">
                <a:latin typeface="Times New Roman" pitchFamily="18" charset="0"/>
                <a:cs typeface="Simplified Arabic" pitchFamily="18" charset="-78"/>
              </a:rPr>
              <a:t> الجسد المعاصرة: </a:t>
            </a:r>
            <a:r>
              <a:rPr lang="ar-DZ" baseline="0" dirty="0">
                <a:latin typeface="Times New Roman" pitchFamily="18" charset="0"/>
                <a:cs typeface="Simplified Arabic" pitchFamily="18" charset="-78"/>
              </a:rPr>
              <a:t>إن علم اجتماع الجسد الجديد يهتم بالمعنى والرمز وينظر إلى الجسد </a:t>
            </a:r>
            <a:r>
              <a:rPr lang="ar-DZ" baseline="0" dirty="0" err="1">
                <a:latin typeface="Times New Roman" pitchFamily="18" charset="0"/>
                <a:cs typeface="Simplified Arabic" pitchFamily="18" charset="-78"/>
              </a:rPr>
              <a:t>باعتبارا</a:t>
            </a:r>
            <a:r>
              <a:rPr lang="ar-DZ" baseline="0" dirty="0">
                <a:latin typeface="Times New Roman" pitchFamily="18" charset="0"/>
                <a:cs typeface="Simplified Arabic" pitchFamily="18" charset="-78"/>
              </a:rPr>
              <a:t> مبني ومتغير اجتماعيا. كما أن أحد الأسباب المهمة التي كانت وراء الاهتمام السوسيولوجي المتزايد بالجسد يتمثل في الاهتمام المتزايد والواضح للجمهور بالصحة الجسدية </a:t>
            </a:r>
            <a:r>
              <a:rPr lang="ar-DZ" baseline="0" dirty="0" err="1">
                <a:latin typeface="Times New Roman" pitchFamily="18" charset="0"/>
                <a:cs typeface="Simplified Arabic" pitchFamily="18" charset="-78"/>
              </a:rPr>
              <a:t>والرفاه</a:t>
            </a:r>
            <a:r>
              <a:rPr lang="ar-DZ" baseline="0" dirty="0">
                <a:latin typeface="Times New Roman" pitchFamily="18" charset="0"/>
                <a:cs typeface="Simplified Arabic" pitchFamily="18" charset="-78"/>
              </a:rPr>
              <a:t>، هناك اهتمام كبير بتأثير الأطعمة المختلفة على أجسادنا وصحتنا، وقد دل على ذلك أشكال الذعر الغذائي المختلفة. إن أطعمة الرجيم والجراحة البلاستيكية والأندية الصحية أصبحت من الصناعات المتنامية بسرعة في أواخر القرن العشرين، وعلى امتداد هذا هناك اهتمامات متزايدة بتأثير المستويات غير المسبوقة للبدانة بين السكان بما في ذلك الأطفال. </a:t>
            </a:r>
            <a:endParaRPr lang="fr-FR" baseline="0" dirty="0">
              <a:latin typeface="Times New Roman" pitchFamily="18" charset="0"/>
              <a:cs typeface="Simplified Arabic" pitchFamily="18" charset="-78"/>
            </a:endParaRPr>
          </a:p>
          <a:p>
            <a:pPr marL="0" indent="457200" algn="just" rtl="1">
              <a:spcBef>
                <a:spcPts val="0"/>
              </a:spcBef>
              <a:buNone/>
            </a:pPr>
            <a:endParaRPr lang="fr-FR"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8728" y="428604"/>
            <a:ext cx="11572956" cy="6143668"/>
          </a:xfrm>
        </p:spPr>
        <p:txBody>
          <a:bodyPr>
            <a:noAutofit/>
          </a:bodyPr>
          <a:lstStyle/>
          <a:p>
            <a:pPr marL="0" indent="457200" algn="just" rtl="1">
              <a:spcBef>
                <a:spcPts val="0"/>
              </a:spcBef>
              <a:buNone/>
            </a:pPr>
            <a:r>
              <a:rPr lang="fr-FR" sz="3000" baseline="0" dirty="0">
                <a:latin typeface="Times New Roman" pitchFamily="18" charset="0"/>
                <a:cs typeface="Simplified Arabic" pitchFamily="18" charset="-78"/>
              </a:rPr>
              <a:t> </a:t>
            </a:r>
            <a:r>
              <a:rPr lang="ar-DZ" sz="3000" baseline="0" dirty="0">
                <a:latin typeface="Times New Roman" pitchFamily="18" charset="0"/>
                <a:cs typeface="Simplified Arabic" pitchFamily="18" charset="-78"/>
              </a:rPr>
              <a:t>أيضا من خلال تحليل الوضعية الاجتماعية للفاعلين، يتجلى وجود شرط مادي في الإنسان لا يستطيع الخلاص منه بالرغم من أن هذا الأخير يعتبر نتاج وسط اجتماعي وثقافي معين، وبالفعل أجريت العديد من البحوث التي أبانت عن الفقر البدني الفيزيقي والمعنوي للطبقة الكادحة وانتشار الأوبئة وضيق السكن والقابلية للمرض واللجوء الدائم إلى الكحول وممارسة الدعارة عند النساء دون أن ننسى المظهر النحيف عند العمال الذين يتم استغلالهم ببشاعة، ناهيك عن حالة الأطفال الذين تضطرهم حالتهم المزرية للعمل في سن مبكرة. </a:t>
            </a:r>
            <a:endParaRPr lang="fr-FR" sz="3000" baseline="0" dirty="0">
              <a:latin typeface="Times New Roman" pitchFamily="18" charset="0"/>
              <a:cs typeface="Simplified Arabic" pitchFamily="18" charset="-78"/>
            </a:endParaRPr>
          </a:p>
          <a:p>
            <a:pPr marL="0" indent="457200" algn="just" rtl="1">
              <a:spcBef>
                <a:spcPts val="0"/>
              </a:spcBef>
              <a:buNone/>
            </a:pPr>
            <a:r>
              <a:rPr lang="ar-DZ" sz="3000" baseline="0" dirty="0">
                <a:latin typeface="Times New Roman" pitchFamily="18" charset="0"/>
                <a:cs typeface="Simplified Arabic" pitchFamily="18" charset="-78"/>
              </a:rPr>
              <a:t>كما يتعلق المظهر الجسدي برؤية الفاعل نفسه حول كيفية التواجد والحضور والتمثل والأمر يتعلق هنا بنوع اللباس وطريقة صيانة الشعر وحلقه وتزيين الوجه والعناية بالجسد...</a:t>
            </a:r>
            <a:r>
              <a:rPr lang="ar-DZ" sz="3000" baseline="0" dirty="0" err="1">
                <a:latin typeface="Times New Roman" pitchFamily="18" charset="0"/>
                <a:cs typeface="Simplified Arabic" pitchFamily="18" charset="-78"/>
              </a:rPr>
              <a:t>إلخ</a:t>
            </a:r>
            <a:r>
              <a:rPr lang="ar-DZ" sz="3000" baseline="0" dirty="0">
                <a:latin typeface="Times New Roman" pitchFamily="18" charset="0"/>
                <a:cs typeface="Simplified Arabic" pitchFamily="18" charset="-78"/>
              </a:rPr>
              <a:t>، أي أن الأمر يهم نمطًا يوميًا للظهور الاجتماعي حسب المناسبات وذلك بطريقة </a:t>
            </a:r>
            <a:r>
              <a:rPr lang="ar-DZ" sz="3000" baseline="0" dirty="0" err="1">
                <a:latin typeface="Times New Roman" pitchFamily="18" charset="0"/>
                <a:cs typeface="Simplified Arabic" pitchFamily="18" charset="-78"/>
              </a:rPr>
              <a:t>التمظهر</a:t>
            </a:r>
            <a:r>
              <a:rPr lang="ar-DZ" sz="3000" baseline="0" dirty="0">
                <a:latin typeface="Times New Roman" pitchFamily="18" charset="0"/>
                <a:cs typeface="Simplified Arabic" pitchFamily="18" charset="-78"/>
              </a:rPr>
              <a:t> وأسلوب الحضور، يستجيب المكوّن الأول للمظهر لأنماط رمزية للتنظيم وذلك في خضم الانخراط الاجتماعي والثقافي للفاعل وهذا الأنماط لها طابع مؤقت حيث تخضع بقوة لما يسمى بتأثيرات الموضة. وعكس هذا فإن المكون الثاني يخص الحالة البدنية للفاعل الذي يمكنه من مجال واسع للتصرف فهناك القامة والوزن والصفات الجماعية...</a:t>
            </a:r>
            <a:r>
              <a:rPr lang="ar-DZ" sz="3000" baseline="0" dirty="0" err="1">
                <a:latin typeface="Times New Roman" pitchFamily="18" charset="0"/>
                <a:cs typeface="Simplified Arabic" pitchFamily="18" charset="-78"/>
              </a:rPr>
              <a:t>إلخ</a:t>
            </a:r>
            <a:r>
              <a:rPr lang="ar-DZ" sz="3000" baseline="0" dirty="0">
                <a:latin typeface="Times New Roman" pitchFamily="18" charset="0"/>
                <a:cs typeface="Simplified Arabic" pitchFamily="18" charset="-78"/>
              </a:rPr>
              <a:t>. </a:t>
            </a:r>
            <a:endParaRPr lang="fr-FR" sz="3000" baseline="0" dirty="0">
              <a:latin typeface="Times New Roman" pitchFamily="18" charset="0"/>
              <a:cs typeface="Simplified Arabic" pitchFamily="18" charset="-78"/>
            </a:endParaRPr>
          </a:p>
          <a:p>
            <a:pPr marL="0" indent="457200" algn="just" rtl="1">
              <a:spcBef>
                <a:spcPts val="0"/>
              </a:spcBef>
              <a:buNone/>
            </a:pPr>
            <a:endParaRPr lang="fr-FR" sz="3000"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604" y="214290"/>
            <a:ext cx="11400000" cy="6429420"/>
          </a:xfrm>
        </p:spPr>
        <p:txBody>
          <a:bodyPr>
            <a:noAutofit/>
          </a:bodyPr>
          <a:lstStyle/>
          <a:p>
            <a:pPr marL="0" indent="457200" algn="just" rtl="1">
              <a:spcBef>
                <a:spcPts val="0"/>
              </a:spcBef>
              <a:buNone/>
            </a:pPr>
            <a:r>
              <a:rPr lang="ar-DZ" sz="3000" baseline="0" dirty="0">
                <a:latin typeface="Times New Roman" pitchFamily="18" charset="0"/>
                <a:cs typeface="Simplified Arabic" pitchFamily="18" charset="-78"/>
              </a:rPr>
              <a:t>لقد أصبحت الصحة في مجتمعاتنا المعاصرة تحتل مكانة كبيرة ومتزايدة من يوم إلى آخر ومما زاد من أهميتها أنها أصبحت موضوعا لبرامج الأحزاب السياسية ومنظمات المجتمع المدني، لوسائل الإعلام والرسائل </a:t>
            </a:r>
            <a:r>
              <a:rPr lang="ar-DZ" sz="3000" baseline="0" dirty="0" err="1">
                <a:latin typeface="Times New Roman" pitchFamily="18" charset="0"/>
                <a:cs typeface="Simplified Arabic" pitchFamily="18" charset="-78"/>
              </a:rPr>
              <a:t>الاشهارية</a:t>
            </a:r>
            <a:r>
              <a:rPr lang="ar-DZ" sz="3000" baseline="0" dirty="0">
                <a:latin typeface="Times New Roman" pitchFamily="18" charset="0"/>
                <a:cs typeface="Simplified Arabic" pitchFamily="18" charset="-78"/>
              </a:rPr>
              <a:t> وشيئا فشيئا حل مصطلح الصحة محل مصطلح المرض مثلما حل مصطلح الاستهلاك محل مصطلح الإنتاج، فلم يعد مفهوم الصحة يعني إصابة الجسم بالمرض بل أصبحت الوقاية من المرض والمحافظة على الصحة هي أحد أهداف المنظومة الصحية العالمية، فتعريف الصحة بأنها غياب المرض اعتبر من قبل علماء الاجتماع تعريفا ناقصا ويظهر ذلك بجلاء في الأمراض المزمنة والأمراض العقلية. ومع تعقد الحياة المعاصرة ازداد الاهتمام بموضوع الصحة في شتى مجالات الحياة: محيط العمل، الأسرة (صحة الطفل وصحة الأم) والأمراض الخاصة، الأمراض العقلية، الأمراض المزمنة، صحة الشباب، الحوادث والإعاقات، انطلاقا من أن الصحة تعتبر أحد أبعاد التنمية الاجتماعية إلى جانب التعليم، فقد أصبح الاهتمام بهذا الجانب من أولويات البرامج التنموية. وتذهب الدراسات الاجتماعية والاقتصادية إلى أن الصحة تمثل مكانا بارزا على خريطة التنمية، ولعل علماء الاقتصاد قد أصابوا الحقيقة عندما أكدوا على أن الاستثمار في المجال الصحي يعني الاستثمار في نوعية القوى العاملة المنتجة ونوعية الناس والنمو الاقتصادي. </a:t>
            </a:r>
            <a:endParaRPr lang="fr-FR" sz="3000" baseline="0" dirty="0">
              <a:latin typeface="Times New Roman" pitchFamily="18" charset="0"/>
              <a:cs typeface="Simplified Arabic" pitchFamily="18" charset="-78"/>
            </a:endParaRPr>
          </a:p>
          <a:p>
            <a:pPr marL="0" indent="457200" algn="just" rtl="1">
              <a:spcBef>
                <a:spcPts val="0"/>
              </a:spcBef>
              <a:buNone/>
            </a:pPr>
            <a:endParaRPr lang="fr-FR" sz="3000"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0413"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664962" y="941464"/>
            <a:ext cx="8860491" cy="5551780"/>
          </a:xfrm>
          <a:prstGeom prst="rect">
            <a:avLst/>
          </a:prstGeom>
        </p:spPr>
        <p:txBody>
          <a:bodyPr vert="horz" wrap="square" lIns="0" tIns="11688" rIns="0" bIns="0" rtlCol="0">
            <a:spAutoFit/>
          </a:bodyPr>
          <a:lstStyle/>
          <a:p>
            <a:pPr algn="ctr" rtl="1"/>
            <a:r>
              <a:rPr lang="ar-DZ" sz="4000" b="1" dirty="0" smtClean="0">
                <a:latin typeface="Traditional Arabic" pitchFamily="18" charset="-78"/>
                <a:cs typeface="Traditional Arabic" pitchFamily="18" charset="-78"/>
              </a:rPr>
              <a:t>الجمهورية </a:t>
            </a:r>
            <a:r>
              <a:rPr lang="ar-DZ" sz="4000" b="1" dirty="0">
                <a:latin typeface="Traditional Arabic" pitchFamily="18" charset="-78"/>
                <a:cs typeface="Traditional Arabic" pitchFamily="18" charset="-78"/>
              </a:rPr>
              <a:t>الجزائرية الديمقراطية الشعبية</a:t>
            </a:r>
            <a:endParaRPr lang="fr-FR" sz="4000" dirty="0">
              <a:latin typeface="Traditional Arabic" pitchFamily="18" charset="-78"/>
              <a:cs typeface="Traditional Arabic" pitchFamily="18" charset="-78"/>
            </a:endParaRPr>
          </a:p>
          <a:p>
            <a:pPr algn="ctr" rtl="1"/>
            <a:r>
              <a:rPr lang="ar-DZ" sz="4000" b="1" dirty="0">
                <a:latin typeface="Traditional Arabic" pitchFamily="18" charset="-78"/>
                <a:cs typeface="Traditional Arabic" pitchFamily="18" charset="-78"/>
              </a:rPr>
              <a:t>وزارة التعليم العالي والبحث العلمي</a:t>
            </a:r>
            <a:endParaRPr lang="fr-FR" sz="4000" dirty="0">
              <a:latin typeface="Traditional Arabic" pitchFamily="18" charset="-78"/>
              <a:cs typeface="Traditional Arabic" pitchFamily="18" charset="-78"/>
            </a:endParaRPr>
          </a:p>
          <a:p>
            <a:pPr algn="ctr" rtl="1"/>
            <a:r>
              <a:rPr lang="ar-DZ" sz="4000" b="1" dirty="0">
                <a:latin typeface="Traditional Arabic" pitchFamily="18" charset="-78"/>
                <a:cs typeface="Traditional Arabic" pitchFamily="18" charset="-78"/>
              </a:rPr>
              <a:t> </a:t>
            </a:r>
            <a:endParaRPr lang="fr-FR" sz="4000" dirty="0">
              <a:latin typeface="Traditional Arabic" pitchFamily="18" charset="-78"/>
              <a:cs typeface="Traditional Arabic" pitchFamily="18" charset="-78"/>
            </a:endParaRPr>
          </a:p>
          <a:p>
            <a:pPr algn="ctr" rtl="1"/>
            <a:r>
              <a:rPr lang="ar-DZ" sz="4000" b="1" dirty="0">
                <a:latin typeface="Traditional Arabic" pitchFamily="18" charset="-78"/>
                <a:cs typeface="Traditional Arabic" pitchFamily="18" charset="-78"/>
              </a:rPr>
              <a:t>محاضرات في مقياس النظريات المعاصرة في علم الاجتماع</a:t>
            </a:r>
            <a:endParaRPr lang="fr-FR" sz="4000" dirty="0">
              <a:latin typeface="Traditional Arabic" pitchFamily="18" charset="-78"/>
              <a:cs typeface="Traditional Arabic" pitchFamily="18" charset="-78"/>
            </a:endParaRPr>
          </a:p>
          <a:p>
            <a:pPr algn="ctr" rtl="1"/>
            <a:endParaRPr lang="ar-DZ" sz="4000" b="1" dirty="0" smtClean="0">
              <a:latin typeface="Traditional Arabic" pitchFamily="18" charset="-78"/>
              <a:cs typeface="Traditional Arabic" pitchFamily="18" charset="-78"/>
            </a:endParaRPr>
          </a:p>
          <a:p>
            <a:pPr algn="ctr" rtl="1"/>
            <a:r>
              <a:rPr lang="ar-DZ" sz="4000" b="1" dirty="0" smtClean="0">
                <a:latin typeface="Traditional Arabic" pitchFamily="18" charset="-78"/>
                <a:cs typeface="Traditional Arabic" pitchFamily="18" charset="-78"/>
              </a:rPr>
              <a:t>السنة </a:t>
            </a:r>
            <a:r>
              <a:rPr lang="ar-DZ" sz="4000" b="1" dirty="0">
                <a:latin typeface="Traditional Arabic" pitchFamily="18" charset="-78"/>
                <a:cs typeface="Traditional Arabic" pitchFamily="18" charset="-78"/>
              </a:rPr>
              <a:t>الثالثة علم </a:t>
            </a:r>
            <a:r>
              <a:rPr lang="ar-DZ" sz="4000" b="1" dirty="0" smtClean="0">
                <a:latin typeface="Traditional Arabic" pitchFamily="18" charset="-78"/>
                <a:cs typeface="Traditional Arabic" pitchFamily="18" charset="-78"/>
              </a:rPr>
              <a:t>الاجتماع</a:t>
            </a:r>
            <a:r>
              <a:rPr lang="ar-DZ" sz="4000" b="1" dirty="0">
                <a:latin typeface="Traditional Arabic" pitchFamily="18" charset="-78"/>
                <a:cs typeface="Traditional Arabic" pitchFamily="18" charset="-78"/>
              </a:rPr>
              <a:t> </a:t>
            </a:r>
            <a:endParaRPr lang="ar-DZ" sz="4000" b="1" dirty="0" smtClean="0">
              <a:latin typeface="Traditional Arabic" pitchFamily="18" charset="-78"/>
              <a:cs typeface="Traditional Arabic" pitchFamily="18" charset="-78"/>
            </a:endParaRPr>
          </a:p>
          <a:p>
            <a:pPr algn="ctr" rtl="1"/>
            <a:endParaRPr lang="fr-FR" sz="4000" dirty="0">
              <a:latin typeface="Traditional Arabic" pitchFamily="18" charset="-78"/>
              <a:cs typeface="Traditional Arabic" pitchFamily="18" charset="-78"/>
            </a:endParaRPr>
          </a:p>
          <a:p>
            <a:pPr algn="ctr" rtl="1"/>
            <a:r>
              <a:rPr lang="ar-DZ" sz="4000" b="1" dirty="0">
                <a:latin typeface="Traditional Arabic" pitchFamily="18" charset="-78"/>
                <a:cs typeface="Traditional Arabic" pitchFamily="18" charset="-78"/>
              </a:rPr>
              <a:t>أ. د نجاة </a:t>
            </a:r>
            <a:r>
              <a:rPr lang="ar-DZ" sz="4000" b="1" dirty="0" err="1" smtClean="0">
                <a:latin typeface="Traditional Arabic" pitchFamily="18" charset="-78"/>
                <a:cs typeface="Traditional Arabic" pitchFamily="18" charset="-78"/>
              </a:rPr>
              <a:t>يحياوي</a:t>
            </a:r>
            <a:endParaRPr lang="ar-DZ" sz="4000" b="1" dirty="0" smtClean="0">
              <a:latin typeface="Traditional Arabic" pitchFamily="18" charset="-78"/>
              <a:cs typeface="Traditional Arabic" pitchFamily="18" charset="-78"/>
            </a:endParaRPr>
          </a:p>
          <a:p>
            <a:pPr algn="ctr" rtl="1"/>
            <a:endParaRPr lang="fr-FR" sz="4000" dirty="0">
              <a:latin typeface="Traditional Arabic" pitchFamily="18" charset="-78"/>
              <a:cs typeface="Traditional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604" y="1357298"/>
            <a:ext cx="11328562" cy="4857784"/>
          </a:xfrm>
        </p:spPr>
        <p:txBody>
          <a:bodyPr>
            <a:noAutofit/>
          </a:bodyPr>
          <a:lstStyle/>
          <a:p>
            <a:pPr marL="0" indent="0" algn="ctr" rtl="1">
              <a:spcBef>
                <a:spcPts val="0"/>
              </a:spcBef>
              <a:buNone/>
            </a:pPr>
            <a:r>
              <a:rPr lang="ar-DZ" b="1" baseline="0" dirty="0" smtClean="0">
                <a:latin typeface="Times New Roman" pitchFamily="18" charset="0"/>
                <a:cs typeface="Simplified Arabic" pitchFamily="18" charset="-78"/>
              </a:rPr>
              <a:t>تعريف </a:t>
            </a:r>
            <a:r>
              <a:rPr lang="ar-DZ" b="1" baseline="0" dirty="0">
                <a:latin typeface="Times New Roman" pitchFamily="18" charset="0"/>
                <a:cs typeface="Simplified Arabic" pitchFamily="18" charset="-78"/>
              </a:rPr>
              <a:t>النظرية </a:t>
            </a:r>
            <a:r>
              <a:rPr lang="ar-DZ" b="1" baseline="0" dirty="0" err="1" smtClean="0">
                <a:latin typeface="Times New Roman" pitchFamily="18" charset="0"/>
                <a:cs typeface="Simplified Arabic" pitchFamily="18" charset="-78"/>
              </a:rPr>
              <a:t>النسوية</a:t>
            </a:r>
            <a:r>
              <a:rPr lang="ar-DZ" b="1" baseline="0" dirty="0" smtClean="0">
                <a:latin typeface="Times New Roman" pitchFamily="18" charset="0"/>
                <a:cs typeface="Simplified Arabic" pitchFamily="18" charset="-78"/>
              </a:rPr>
              <a:t>:</a:t>
            </a:r>
          </a:p>
          <a:p>
            <a:pPr marL="0" indent="457200" algn="just" rtl="1">
              <a:spcBef>
                <a:spcPts val="0"/>
              </a:spcBef>
              <a:buNone/>
            </a:pPr>
            <a:endParaRPr lang="fr-FR" sz="1600" baseline="0" dirty="0">
              <a:latin typeface="Times New Roman" pitchFamily="18" charset="0"/>
              <a:cs typeface="Simplified Arabic" pitchFamily="18" charset="-78"/>
            </a:endParaRPr>
          </a:p>
          <a:p>
            <a:pPr marL="0" indent="457200" algn="just" rtl="1">
              <a:spcBef>
                <a:spcPts val="0"/>
              </a:spcBef>
              <a:buNone/>
            </a:pPr>
            <a:r>
              <a:rPr lang="ar-DZ" baseline="0" dirty="0">
                <a:latin typeface="Times New Roman" pitchFamily="18" charset="0"/>
                <a:cs typeface="Simplified Arabic" pitchFamily="18" charset="-78"/>
              </a:rPr>
              <a:t>يستند التعريف العام </a:t>
            </a:r>
            <a:r>
              <a:rPr lang="ar-DZ" baseline="0" dirty="0" err="1">
                <a:latin typeface="Times New Roman" pitchFamily="18" charset="0"/>
                <a:cs typeface="Simplified Arabic" pitchFamily="18" charset="-78"/>
              </a:rPr>
              <a:t>للنسوية</a:t>
            </a:r>
            <a:r>
              <a:rPr lang="ar-DZ" baseline="0" dirty="0">
                <a:latin typeface="Times New Roman" pitchFamily="18" charset="0"/>
                <a:cs typeface="Simplified Arabic" pitchFamily="18" charset="-78"/>
              </a:rPr>
              <a:t> (</a:t>
            </a:r>
            <a:r>
              <a:rPr lang="fr-FR" baseline="0" dirty="0" err="1">
                <a:latin typeface="Times New Roman" pitchFamily="18" charset="0"/>
                <a:cs typeface="Simplified Arabic" pitchFamily="18" charset="-78"/>
              </a:rPr>
              <a:t>Feminism</a:t>
            </a:r>
            <a:r>
              <a:rPr lang="ar-DZ" baseline="0" dirty="0">
                <a:latin typeface="Times New Roman" pitchFamily="18" charset="0"/>
                <a:cs typeface="Simplified Arabic" pitchFamily="18" charset="-78"/>
              </a:rPr>
              <a:t>) إلى الاعتقاد بأن المرأة لا تعامل على قدم المساواة لأي سبب سوى كونها امرأة في المجتمع الذي ينظم شئونه ويحدد أولوياته حسب رؤية الرجل واهتماماته.</a:t>
            </a:r>
            <a:endParaRPr lang="fr-FR" baseline="0" dirty="0">
              <a:latin typeface="Times New Roman" pitchFamily="18" charset="0"/>
              <a:cs typeface="Simplified Arabic" pitchFamily="18" charset="-78"/>
            </a:endParaRPr>
          </a:p>
          <a:p>
            <a:pPr marL="0" indent="457200" algn="just" rtl="1">
              <a:spcBef>
                <a:spcPts val="0"/>
              </a:spcBef>
              <a:buNone/>
            </a:pPr>
            <a:r>
              <a:rPr lang="ar-DZ" baseline="0" dirty="0">
                <a:latin typeface="Times New Roman" pitchFamily="18" charset="0"/>
                <a:cs typeface="Simplified Arabic" pitchFamily="18" charset="-78"/>
              </a:rPr>
              <a:t>وتعتبر </a:t>
            </a:r>
            <a:r>
              <a:rPr lang="ar-DZ" baseline="0" dirty="0" err="1">
                <a:latin typeface="Times New Roman" pitchFamily="18" charset="0"/>
                <a:cs typeface="Simplified Arabic" pitchFamily="18" charset="-78"/>
              </a:rPr>
              <a:t>النسوية</a:t>
            </a:r>
            <a:r>
              <a:rPr lang="ar-DZ" baseline="0" dirty="0">
                <a:latin typeface="Times New Roman" pitchFamily="18" charset="0"/>
                <a:cs typeface="Simplified Arabic" pitchFamily="18" charset="-78"/>
              </a:rPr>
              <a:t> حركة متعددة الجوانب من الناحية الثقافية والتاريخية، وقد حظيت أهدافها بتأييد في شتى أنحاء العالم، ويمكن تقييم مدى فعالية </a:t>
            </a:r>
            <a:r>
              <a:rPr lang="ar-DZ" baseline="0" dirty="0" err="1">
                <a:latin typeface="Times New Roman" pitchFamily="18" charset="0"/>
                <a:cs typeface="Simplified Arabic" pitchFamily="18" charset="-78"/>
              </a:rPr>
              <a:t>النسوية</a:t>
            </a:r>
            <a:r>
              <a:rPr lang="ar-DZ" baseline="0" dirty="0">
                <a:latin typeface="Times New Roman" pitchFamily="18" charset="0"/>
                <a:cs typeface="Simplified Arabic" pitchFamily="18" charset="-78"/>
              </a:rPr>
              <a:t> إذا ما نظرنا إلى الخطاب </a:t>
            </a:r>
            <a:r>
              <a:rPr lang="ar-DZ" baseline="0" dirty="0" err="1">
                <a:latin typeface="Times New Roman" pitchFamily="18" charset="0"/>
                <a:cs typeface="Simplified Arabic" pitchFamily="18" charset="-78"/>
              </a:rPr>
              <a:t>النسوي</a:t>
            </a:r>
            <a:r>
              <a:rPr lang="ar-DZ" baseline="0" dirty="0">
                <a:latin typeface="Times New Roman" pitchFamily="18" charset="0"/>
                <a:cs typeface="Simplified Arabic" pitchFamily="18" charset="-78"/>
              </a:rPr>
              <a:t> ومدى تفعيله في التفكير على مستوى الحياة اليومية، وقد كان من التحديات الصعبة التي واجهت الباحثات </a:t>
            </a:r>
            <a:r>
              <a:rPr lang="ar-DZ" baseline="0" dirty="0" err="1">
                <a:latin typeface="Times New Roman" pitchFamily="18" charset="0"/>
                <a:cs typeface="Simplified Arabic" pitchFamily="18" charset="-78"/>
              </a:rPr>
              <a:t>النسويات</a:t>
            </a:r>
            <a:r>
              <a:rPr lang="ar-DZ" baseline="0" dirty="0">
                <a:latin typeface="Times New Roman" pitchFamily="18" charset="0"/>
                <a:cs typeface="Simplified Arabic" pitchFamily="18" charset="-78"/>
              </a:rPr>
              <a:t> تعريف </a:t>
            </a:r>
            <a:r>
              <a:rPr lang="ar-DZ" baseline="0" dirty="0" err="1">
                <a:latin typeface="Times New Roman" pitchFamily="18" charset="0"/>
                <a:cs typeface="Simplified Arabic" pitchFamily="18" charset="-78"/>
              </a:rPr>
              <a:t>النسوية</a:t>
            </a:r>
            <a:r>
              <a:rPr lang="ar-DZ" baseline="0" dirty="0">
                <a:latin typeface="Times New Roman" pitchFamily="18" charset="0"/>
                <a:cs typeface="Simplified Arabic" pitchFamily="18" charset="-78"/>
              </a:rPr>
              <a:t> داخل الأسوار الأكاديمية وتحديد مفاهيمها المستخدمة.</a:t>
            </a:r>
            <a:endParaRPr lang="fr-FR" baseline="0" dirty="0">
              <a:latin typeface="Times New Roman" pitchFamily="18" charset="0"/>
              <a:cs typeface="Simplified Arabic" pitchFamily="18" charset="-78"/>
            </a:endParaRPr>
          </a:p>
          <a:p>
            <a:pPr marL="0" indent="457200" algn="just" rtl="1">
              <a:spcBef>
                <a:spcPts val="0"/>
              </a:spcBef>
              <a:buNone/>
            </a:pPr>
            <a:endParaRPr lang="fr-FR" baseline="0" dirty="0">
              <a:latin typeface="Times New Roman" pitchFamily="18" charset="0"/>
              <a:cs typeface="Simplified Arabic" pitchFamily="18" charset="-78"/>
            </a:endParaRPr>
          </a:p>
        </p:txBody>
      </p:sp>
      <p:sp>
        <p:nvSpPr>
          <p:cNvPr id="4" name="object 2"/>
          <p:cNvSpPr txBox="1">
            <a:spLocks/>
          </p:cNvSpPr>
          <p:nvPr/>
        </p:nvSpPr>
        <p:spPr>
          <a:xfrm>
            <a:off x="665918" y="357166"/>
            <a:ext cx="10670344" cy="643654"/>
          </a:xfrm>
          <a:prstGeom prst="rect">
            <a:avLst/>
          </a:prstGeom>
          <a:solidFill>
            <a:srgbClr val="D9D9D9"/>
          </a:solidFill>
        </p:spPr>
        <p:txBody>
          <a:bodyPr vert="horz" wrap="square" lIns="0" tIns="27829" rIns="0" bIns="0" rtlCol="0" anchor="ctr">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DZ" sz="4000" b="1" i="0" u="none" strike="noStrike" kern="1200" cap="none" spc="0" normalizeH="0" baseline="0" noProof="0" dirty="0" smtClean="0">
                <a:ln>
                  <a:noFill/>
                </a:ln>
                <a:solidFill>
                  <a:schemeClr val="tx1"/>
                </a:solidFill>
                <a:effectLst/>
                <a:uLnTx/>
                <a:uFillTx/>
                <a:latin typeface="Traditional Arabic" pitchFamily="18" charset="-78"/>
                <a:ea typeface="+mj-ea"/>
                <a:cs typeface="Traditional Arabic" pitchFamily="18" charset="-78"/>
              </a:rPr>
              <a:t>المحاضرة الحادي عشر: النظرية </a:t>
            </a:r>
            <a:r>
              <a:rPr kumimoji="0" lang="ar-DZ" sz="4000" b="1" i="0" u="none" strike="noStrike" kern="1200" cap="none" spc="0" normalizeH="0" baseline="0" noProof="0" dirty="0" err="1" smtClean="0">
                <a:ln>
                  <a:noFill/>
                </a:ln>
                <a:solidFill>
                  <a:schemeClr val="tx1"/>
                </a:solidFill>
                <a:effectLst/>
                <a:uLnTx/>
                <a:uFillTx/>
                <a:latin typeface="Traditional Arabic" pitchFamily="18" charset="-78"/>
                <a:ea typeface="+mj-ea"/>
                <a:cs typeface="Traditional Arabic" pitchFamily="18" charset="-78"/>
              </a:rPr>
              <a:t>النسوية</a:t>
            </a:r>
            <a:endParaRPr kumimoji="0" lang="fr-FR" sz="4000" b="1" i="0" u="none" strike="noStrike" kern="1200" cap="none" spc="0" normalizeH="0" baseline="0" noProof="0" dirty="0">
              <a:ln>
                <a:noFill/>
              </a:ln>
              <a:solidFill>
                <a:schemeClr val="tx1"/>
              </a:solidFill>
              <a:effectLst/>
              <a:uLnTx/>
              <a:uFillTx/>
              <a:latin typeface="Traditional Arabic" pitchFamily="18" charset="-78"/>
              <a:ea typeface="+mj-ea"/>
              <a:cs typeface="Traditional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166" y="357166"/>
            <a:ext cx="11501517" cy="6215105"/>
          </a:xfrm>
        </p:spPr>
        <p:txBody>
          <a:bodyPr>
            <a:noAutofit/>
          </a:bodyPr>
          <a:lstStyle/>
          <a:p>
            <a:pPr marL="0" indent="0" algn="ctr" rtl="1">
              <a:spcBef>
                <a:spcPts val="0"/>
              </a:spcBef>
              <a:buNone/>
            </a:pPr>
            <a:r>
              <a:rPr lang="ar-DZ" sz="2600" b="1" baseline="0" dirty="0">
                <a:latin typeface="Times New Roman" pitchFamily="18" charset="0"/>
                <a:cs typeface="Simplified Arabic" pitchFamily="18" charset="-78"/>
              </a:rPr>
              <a:t>أنواع النظريات </a:t>
            </a:r>
            <a:r>
              <a:rPr lang="ar-DZ" sz="2600" b="1" baseline="0" dirty="0" err="1">
                <a:latin typeface="Times New Roman" pitchFamily="18" charset="0"/>
                <a:cs typeface="Simplified Arabic" pitchFamily="18" charset="-78"/>
              </a:rPr>
              <a:t>النسوية</a:t>
            </a:r>
            <a:r>
              <a:rPr lang="ar-DZ" sz="2600" b="1" baseline="0" dirty="0">
                <a:latin typeface="Times New Roman" pitchFamily="18" charset="0"/>
                <a:cs typeface="Simplified Arabic" pitchFamily="18" charset="-78"/>
              </a:rPr>
              <a:t>:</a:t>
            </a:r>
            <a:endParaRPr lang="fr-FR" sz="2600" baseline="0" dirty="0">
              <a:latin typeface="Times New Roman" pitchFamily="18" charset="0"/>
              <a:cs typeface="Simplified Arabic" pitchFamily="18" charset="-78"/>
            </a:endParaRPr>
          </a:p>
          <a:p>
            <a:pPr marL="0" indent="0" algn="r" rtl="1">
              <a:spcBef>
                <a:spcPts val="0"/>
              </a:spcBef>
              <a:buNone/>
            </a:pPr>
            <a:r>
              <a:rPr lang="ar-DZ" sz="2600" b="1" baseline="0" dirty="0" smtClean="0">
                <a:latin typeface="Times New Roman" pitchFamily="18" charset="0"/>
                <a:cs typeface="Simplified Arabic" pitchFamily="18" charset="-78"/>
              </a:rPr>
              <a:t>		1- </a:t>
            </a:r>
            <a:r>
              <a:rPr lang="ar-DZ" sz="2600" b="1" baseline="0" dirty="0" err="1">
                <a:latin typeface="Times New Roman" pitchFamily="18" charset="0"/>
                <a:cs typeface="Simplified Arabic" pitchFamily="18" charset="-78"/>
              </a:rPr>
              <a:t>النسوية</a:t>
            </a:r>
            <a:r>
              <a:rPr lang="ar-DZ" sz="2600" b="1" baseline="0" dirty="0">
                <a:latin typeface="Times New Roman" pitchFamily="18" charset="0"/>
                <a:cs typeface="Simplified Arabic" pitchFamily="18" charset="-78"/>
              </a:rPr>
              <a:t> الليبرالية:</a:t>
            </a:r>
            <a:endParaRPr lang="fr-FR" sz="2600" baseline="0" dirty="0">
              <a:latin typeface="Times New Roman" pitchFamily="18" charset="0"/>
              <a:cs typeface="Simplified Arabic" pitchFamily="18" charset="-78"/>
            </a:endParaRPr>
          </a:p>
          <a:p>
            <a:pPr marL="0" indent="0" algn="just" rtl="1">
              <a:spcBef>
                <a:spcPts val="0"/>
              </a:spcBef>
              <a:buNone/>
            </a:pPr>
            <a:r>
              <a:rPr lang="ar-DZ" sz="2600" baseline="0" dirty="0" smtClean="0">
                <a:latin typeface="Times New Roman" pitchFamily="18" charset="0"/>
                <a:cs typeface="Simplified Arabic" pitchFamily="18" charset="-78"/>
              </a:rPr>
              <a:t>	تعد </a:t>
            </a:r>
            <a:r>
              <a:rPr lang="ar-DZ" sz="2600" baseline="0" dirty="0" err="1">
                <a:latin typeface="Times New Roman" pitchFamily="18" charset="0"/>
                <a:cs typeface="Simplified Arabic" pitchFamily="18" charset="-78"/>
              </a:rPr>
              <a:t>النسوية</a:t>
            </a:r>
            <a:r>
              <a:rPr lang="ar-DZ" sz="2600" baseline="0" dirty="0">
                <a:latin typeface="Times New Roman" pitchFamily="18" charset="0"/>
                <a:cs typeface="Simplified Arabic" pitchFamily="18" charset="-78"/>
              </a:rPr>
              <a:t> الليبرالية مصطلحًا غير طيع لأنه يشمل مجموعة كبيرة من الآراء ليست جميعها متوافقة، لكن بصفة عامة يمكن القول أن </a:t>
            </a:r>
            <a:r>
              <a:rPr lang="ar-DZ" sz="2600" baseline="0" dirty="0" err="1">
                <a:latin typeface="Times New Roman" pitchFamily="18" charset="0"/>
                <a:cs typeface="Simplified Arabic" pitchFamily="18" charset="-78"/>
              </a:rPr>
              <a:t>النسويات</a:t>
            </a:r>
            <a:r>
              <a:rPr lang="ar-DZ" sz="2600" baseline="0" dirty="0">
                <a:latin typeface="Times New Roman" pitchFamily="18" charset="0"/>
                <a:cs typeface="Simplified Arabic" pitchFamily="18" charset="-78"/>
              </a:rPr>
              <a:t> الليبرالية </a:t>
            </a:r>
            <a:r>
              <a:rPr lang="ar-DZ" sz="2600" baseline="0" dirty="0" err="1">
                <a:latin typeface="Times New Roman" pitchFamily="18" charset="0"/>
                <a:cs typeface="Simplified Arabic" pitchFamily="18" charset="-78"/>
              </a:rPr>
              <a:t>يسعين</a:t>
            </a:r>
            <a:r>
              <a:rPr lang="ar-DZ" sz="2600" baseline="0" dirty="0">
                <a:latin typeface="Times New Roman" pitchFamily="18" charset="0"/>
                <a:cs typeface="Simplified Arabic" pitchFamily="18" charset="-78"/>
              </a:rPr>
              <a:t> لتحقيق مجتمع يقوم على المساواة ويحترم حق كل فرد في توظيف إمكانياته وطاقاته، وعلى الرغم من النجاحات التي حققتها النظرية الليبرالية في دعم المرأة على الدخول لسوق العمل وهو إنجاز ساعد في النيل من هيمنة الرجال وتحكمهم في فرص العمل المتاحة، فإنها كانت أقل نجاحا في القضايا على أشكال التمييز الأخرى غير المعلنة في مؤسسات العمل التي تمنع المرأة من تحقيق تقدمها وارتقاء المناصب، فهناك سقف زجاجي غير مرئي يمنع المرأة من الترقي والحصول على مناصب أعلى في مؤسسات العمل التي تلتحق </a:t>
            </a:r>
            <a:r>
              <a:rPr lang="ar-DZ" sz="2600" baseline="0" dirty="0" err="1">
                <a:latin typeface="Times New Roman" pitchFamily="18" charset="0"/>
                <a:cs typeface="Simplified Arabic" pitchFamily="18" charset="-78"/>
              </a:rPr>
              <a:t>بها</a:t>
            </a:r>
            <a:r>
              <a:rPr lang="ar-DZ" sz="2600" baseline="0" dirty="0">
                <a:latin typeface="Times New Roman" pitchFamily="18" charset="0"/>
                <a:cs typeface="Simplified Arabic" pitchFamily="18" charset="-78"/>
              </a:rPr>
              <a:t> وهو الشيء نفسه الذي يمكن الحديث عنه بالنسبة للسود في أمريكا. إن النظرية الليبرالية </a:t>
            </a:r>
            <a:r>
              <a:rPr lang="ar-DZ" sz="2600" baseline="0" dirty="0" err="1">
                <a:latin typeface="Times New Roman" pitchFamily="18" charset="0"/>
                <a:cs typeface="Simplified Arabic" pitchFamily="18" charset="-78"/>
              </a:rPr>
              <a:t>النسوية</a:t>
            </a:r>
            <a:r>
              <a:rPr lang="ar-DZ" sz="2600" baseline="0" dirty="0">
                <a:latin typeface="Times New Roman" pitchFamily="18" charset="0"/>
                <a:cs typeface="Simplified Arabic" pitchFamily="18" charset="-78"/>
              </a:rPr>
              <a:t> قد أفلحت في تحقيق منجزات كثيرة للنساء خلال القرن الماضي، غير أنها، في نظر بعض النقاد، أخفقت في معالجة جذور التفاوت </a:t>
            </a:r>
            <a:r>
              <a:rPr lang="ar-DZ" sz="2600" baseline="0" dirty="0" err="1">
                <a:latin typeface="Times New Roman" pitchFamily="18" charset="0"/>
                <a:cs typeface="Simplified Arabic" pitchFamily="18" charset="-78"/>
              </a:rPr>
              <a:t>الجنوسي</a:t>
            </a:r>
            <a:r>
              <a:rPr lang="ar-DZ" sz="2600" baseline="0" dirty="0">
                <a:latin typeface="Times New Roman" pitchFamily="18" charset="0"/>
                <a:cs typeface="Simplified Arabic" pitchFamily="18" charset="-78"/>
              </a:rPr>
              <a:t> وأسبابه العميقة، وهذه النظرية لا تعترف بطبيعة القمع الذي تعانيه المرأة في المجتمع بمجمله، كما أنها تتناول جوانب جزئية ومجزأة من التفاوت </a:t>
            </a:r>
            <a:r>
              <a:rPr lang="ar-DZ" sz="2600" baseline="0" dirty="0" err="1">
                <a:latin typeface="Times New Roman" pitchFamily="18" charset="0"/>
                <a:cs typeface="Simplified Arabic" pitchFamily="18" charset="-78"/>
              </a:rPr>
              <a:t>الجنوسي</a:t>
            </a:r>
            <a:r>
              <a:rPr lang="ar-DZ" sz="2600" baseline="0" dirty="0">
                <a:latin typeface="Times New Roman" pitchFamily="18" charset="0"/>
                <a:cs typeface="Simplified Arabic" pitchFamily="18" charset="-78"/>
              </a:rPr>
              <a:t>؛ لأنها تركز على معاناة المرأة في مجالات صغيرة ومحددة مثل التحيز الجنسي، والتفرقة، وتفاوت الأجور. ويهتم أنصار </a:t>
            </a:r>
            <a:r>
              <a:rPr lang="ar-DZ" sz="2600" baseline="0" dirty="0" err="1">
                <a:latin typeface="Times New Roman" pitchFamily="18" charset="0"/>
                <a:cs typeface="Simplified Arabic" pitchFamily="18" charset="-78"/>
              </a:rPr>
              <a:t>النسوية</a:t>
            </a:r>
            <a:r>
              <a:rPr lang="ar-DZ" sz="2600" baseline="0" dirty="0">
                <a:latin typeface="Times New Roman" pitchFamily="18" charset="0"/>
                <a:cs typeface="Simplified Arabic" pitchFamily="18" charset="-78"/>
              </a:rPr>
              <a:t> الليبرالية بأنهم يشجعون النساء على قبول واقع اجتماعي، يفتقر إلى المساواة والعدل والإنصاف، ويغلب عليه الطابع التنافسي.</a:t>
            </a:r>
            <a:endParaRPr lang="fr-FR" sz="2600" baseline="0" dirty="0">
              <a:latin typeface="Times New Roman" pitchFamily="18" charset="0"/>
              <a:cs typeface="Simplified Arabic" pitchFamily="18" charset="-78"/>
            </a:endParaRPr>
          </a:p>
          <a:p>
            <a:pPr marL="0" indent="0" algn="just" rtl="1">
              <a:spcBef>
                <a:spcPts val="0"/>
              </a:spcBef>
              <a:buNone/>
            </a:pPr>
            <a:endParaRPr lang="fr-FR" sz="2600"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166" y="285728"/>
            <a:ext cx="11471438" cy="6357982"/>
          </a:xfrm>
        </p:spPr>
        <p:txBody>
          <a:bodyPr>
            <a:noAutofit/>
          </a:bodyPr>
          <a:lstStyle/>
          <a:p>
            <a:pPr marL="0" indent="0" algn="ctr" rtl="1">
              <a:spcBef>
                <a:spcPts val="0"/>
              </a:spcBef>
              <a:buNone/>
            </a:pPr>
            <a:r>
              <a:rPr lang="ar-DZ" sz="3000" b="1" baseline="0" dirty="0" smtClean="0">
                <a:latin typeface="Times New Roman" pitchFamily="18" charset="0"/>
                <a:cs typeface="Simplified Arabic" pitchFamily="18" charset="-78"/>
              </a:rPr>
              <a:t>2- </a:t>
            </a:r>
            <a:r>
              <a:rPr lang="ar-DZ" sz="3000" b="1" baseline="0" dirty="0" err="1">
                <a:latin typeface="Times New Roman" pitchFamily="18" charset="0"/>
                <a:cs typeface="Simplified Arabic" pitchFamily="18" charset="-78"/>
              </a:rPr>
              <a:t>النسوية</a:t>
            </a:r>
            <a:r>
              <a:rPr lang="ar-DZ" sz="3000" b="1" baseline="0" dirty="0">
                <a:latin typeface="Times New Roman" pitchFamily="18" charset="0"/>
                <a:cs typeface="Simplified Arabic" pitchFamily="18" charset="-78"/>
              </a:rPr>
              <a:t> الراديكالية</a:t>
            </a:r>
            <a:r>
              <a:rPr lang="ar-DZ" sz="3000" b="1" baseline="0" dirty="0" smtClean="0">
                <a:latin typeface="Times New Roman" pitchFamily="18" charset="0"/>
                <a:cs typeface="Simplified Arabic" pitchFamily="18" charset="-78"/>
              </a:rPr>
              <a:t>:</a:t>
            </a:r>
          </a:p>
          <a:p>
            <a:pPr marL="0" indent="0" algn="just" rtl="1">
              <a:spcBef>
                <a:spcPts val="0"/>
              </a:spcBef>
              <a:buNone/>
            </a:pPr>
            <a:endParaRPr lang="fr-FR" sz="1100" baseline="0" dirty="0">
              <a:latin typeface="Times New Roman" pitchFamily="18" charset="0"/>
              <a:cs typeface="Simplified Arabic" pitchFamily="18" charset="-78"/>
            </a:endParaRPr>
          </a:p>
          <a:p>
            <a:pPr marL="0" indent="457200" algn="just" rtl="1">
              <a:spcBef>
                <a:spcPts val="0"/>
              </a:spcBef>
              <a:buNone/>
            </a:pPr>
            <a:r>
              <a:rPr lang="ar-DZ" sz="3000" baseline="0" dirty="0">
                <a:latin typeface="Times New Roman" pitchFamily="18" charset="0"/>
                <a:cs typeface="Simplified Arabic" pitchFamily="18" charset="-78"/>
              </a:rPr>
              <a:t>يمكن التمييز بين خطين فكريين في إطار </a:t>
            </a:r>
            <a:r>
              <a:rPr lang="ar-DZ" sz="3000" baseline="0" dirty="0" err="1">
                <a:latin typeface="Times New Roman" pitchFamily="18" charset="0"/>
                <a:cs typeface="Simplified Arabic" pitchFamily="18" charset="-78"/>
              </a:rPr>
              <a:t>النسوية</a:t>
            </a:r>
            <a:r>
              <a:rPr lang="ar-DZ" sz="3000" baseline="0" dirty="0">
                <a:latin typeface="Times New Roman" pitchFamily="18" charset="0"/>
                <a:cs typeface="Simplified Arabic" pitchFamily="18" charset="-78"/>
              </a:rPr>
              <a:t> الراديكالية؛ الخط الأول يرى أن دور المرأة التابع والضعيف ينتج من السلطة الأبوية ومن خلال التقسيم الأول للعمل الذي يخص المرأة بالأعمال المنزلية ورعاية الأطفال، وأن المرأة سوف تستمر في القيام بهذا الدور ما دامت مستمرة في إنجاب الأطفال ومن ثم تؤكد </a:t>
            </a:r>
            <a:r>
              <a:rPr lang="ar-DZ" sz="3000" baseline="0" dirty="0" err="1">
                <a:latin typeface="Times New Roman" pitchFamily="18" charset="0"/>
                <a:cs typeface="Simplified Arabic" pitchFamily="18" charset="-78"/>
              </a:rPr>
              <a:t>النسويات</a:t>
            </a:r>
            <a:r>
              <a:rPr lang="ar-DZ" sz="3000" baseline="0" dirty="0">
                <a:latin typeface="Times New Roman" pitchFamily="18" charset="0"/>
                <a:cs typeface="Simplified Arabic" pitchFamily="18" charset="-78"/>
              </a:rPr>
              <a:t>/</a:t>
            </a:r>
            <a:r>
              <a:rPr lang="ar-DZ" sz="3000" baseline="0" dirty="0" err="1">
                <a:latin typeface="Times New Roman" pitchFamily="18" charset="0"/>
                <a:cs typeface="Simplified Arabic" pitchFamily="18" charset="-78"/>
              </a:rPr>
              <a:t>النسويون</a:t>
            </a:r>
            <a:r>
              <a:rPr lang="ar-DZ" sz="3000" baseline="0" dirty="0">
                <a:latin typeface="Times New Roman" pitchFamily="18" charset="0"/>
                <a:cs typeface="Simplified Arabic" pitchFamily="18" charset="-78"/>
              </a:rPr>
              <a:t> الراديكاليون أن المرأة يمكن أن تتمتع بالمساواة مع الرجل، إما من خلال الثورة التكنولوجية التي تفصل ولادة الأطفال عن جسم النساء من خلال الأرحام الصناعية أو من خلال تجنب الاتصال الجنسي بالرجال.</a:t>
            </a:r>
            <a:endParaRPr lang="fr-FR" sz="3000" baseline="0" dirty="0">
              <a:latin typeface="Times New Roman" pitchFamily="18" charset="0"/>
              <a:cs typeface="Simplified Arabic" pitchFamily="18" charset="-78"/>
            </a:endParaRPr>
          </a:p>
          <a:p>
            <a:pPr marL="0" indent="457200" algn="just" rtl="1">
              <a:spcBef>
                <a:spcPts val="0"/>
              </a:spcBef>
              <a:buNone/>
            </a:pPr>
            <a:r>
              <a:rPr lang="ar-DZ" sz="3000" baseline="0" dirty="0">
                <a:latin typeface="Times New Roman" pitchFamily="18" charset="0"/>
                <a:cs typeface="Simplified Arabic" pitchFamily="18" charset="-78"/>
              </a:rPr>
              <a:t>أما الخط الفكري الثاني، حظيّ بقبول واسع النطاق عند كل من الاشتراكيين والليبراليين فهو يعتبر أن التكوين البيولوجي للمرأة ليس عيبًا في حد ذاته وإنما بقدر ما تضفيه التقاليد والثقافة والمجتمع عليه، الأبوية تصف كل ما هو أنثوي بأنه متدن في مقابل كل ما هو ذكري، فعملية التلقيح تفوق عملية الحمل، كما أن دور الأم الذي تصطبغ </a:t>
            </a:r>
            <a:r>
              <a:rPr lang="ar-DZ" sz="3000" baseline="0" dirty="0" err="1">
                <a:latin typeface="Times New Roman" pitchFamily="18" charset="0"/>
                <a:cs typeface="Simplified Arabic" pitchFamily="18" charset="-78"/>
              </a:rPr>
              <a:t>به</a:t>
            </a:r>
            <a:r>
              <a:rPr lang="ar-DZ" sz="3000" baseline="0" dirty="0">
                <a:latin typeface="Times New Roman" pitchFamily="18" charset="0"/>
                <a:cs typeface="Simplified Arabic" pitchFamily="18" charset="-78"/>
              </a:rPr>
              <a:t> المرأة- ثقافيًا- يجعلها مخلوقًا متدنيا، وقد اتخذ هذا الاتجاه منطلقا له من مقولة </a:t>
            </a:r>
            <a:r>
              <a:rPr lang="ar-DZ" sz="3000" baseline="0" dirty="0" err="1">
                <a:latin typeface="Times New Roman" pitchFamily="18" charset="0"/>
                <a:cs typeface="Simplified Arabic" pitchFamily="18" charset="-78"/>
              </a:rPr>
              <a:t>سيمون</a:t>
            </a:r>
            <a:r>
              <a:rPr lang="ar-DZ" sz="3000" baseline="0" dirty="0">
                <a:latin typeface="Times New Roman" pitchFamily="18" charset="0"/>
                <a:cs typeface="Simplified Arabic" pitchFamily="18" charset="-78"/>
              </a:rPr>
              <a:t> </a:t>
            </a:r>
            <a:r>
              <a:rPr lang="ar-DZ" sz="3000" baseline="0" dirty="0" err="1">
                <a:latin typeface="Times New Roman" pitchFamily="18" charset="0"/>
                <a:cs typeface="Simplified Arabic" pitchFamily="18" charset="-78"/>
              </a:rPr>
              <a:t>دي</a:t>
            </a:r>
            <a:r>
              <a:rPr lang="ar-DZ" sz="3000" baseline="0" dirty="0">
                <a:latin typeface="Times New Roman" pitchFamily="18" charset="0"/>
                <a:cs typeface="Simplified Arabic" pitchFamily="18" charset="-78"/>
              </a:rPr>
              <a:t> بفوار " إن المرأة لا تولد امرأة، بل تصبح امرأة ".</a:t>
            </a:r>
            <a:r>
              <a:rPr lang="ar-DZ" sz="3000" b="1" baseline="0" dirty="0">
                <a:latin typeface="Times New Roman" pitchFamily="18" charset="0"/>
                <a:cs typeface="Simplified Arabic" pitchFamily="18" charset="-78"/>
              </a:rPr>
              <a:t> </a:t>
            </a:r>
            <a:endParaRPr lang="fr-FR" sz="3000" baseline="0" dirty="0">
              <a:latin typeface="Times New Roman" pitchFamily="18" charset="0"/>
              <a:cs typeface="Simplified Arabic" pitchFamily="18" charset="-78"/>
            </a:endParaRPr>
          </a:p>
          <a:p>
            <a:pPr marL="0" indent="0" algn="just" rtl="1">
              <a:spcBef>
                <a:spcPts val="0"/>
              </a:spcBef>
              <a:buNone/>
            </a:pPr>
            <a:endParaRPr lang="fr-FR" sz="3000"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7290" y="285728"/>
            <a:ext cx="11685752" cy="6286544"/>
          </a:xfrm>
        </p:spPr>
        <p:txBody>
          <a:bodyPr>
            <a:noAutofit/>
          </a:bodyPr>
          <a:lstStyle/>
          <a:p>
            <a:pPr marL="0" indent="0" algn="ctr" rtl="1">
              <a:spcBef>
                <a:spcPts val="0"/>
              </a:spcBef>
              <a:buNone/>
            </a:pPr>
            <a:r>
              <a:rPr lang="ar-DZ" sz="2800" b="1" baseline="0" dirty="0" smtClean="0">
                <a:latin typeface="Times New Roman" pitchFamily="18" charset="0"/>
                <a:cs typeface="Simplified Arabic" pitchFamily="18" charset="-78"/>
              </a:rPr>
              <a:t>3- </a:t>
            </a:r>
            <a:r>
              <a:rPr lang="ar-DZ" sz="2800" b="1" baseline="0" dirty="0" err="1" smtClean="0">
                <a:latin typeface="Times New Roman" pitchFamily="18" charset="0"/>
                <a:cs typeface="Simplified Arabic" pitchFamily="18" charset="-78"/>
              </a:rPr>
              <a:t>النسوية</a:t>
            </a:r>
            <a:r>
              <a:rPr lang="ar-DZ" sz="2800" b="1" baseline="0" dirty="0" smtClean="0">
                <a:latin typeface="Times New Roman" pitchFamily="18" charset="0"/>
                <a:cs typeface="Simplified Arabic" pitchFamily="18" charset="-78"/>
              </a:rPr>
              <a:t> </a:t>
            </a:r>
            <a:r>
              <a:rPr lang="ar-DZ" sz="2800" b="1" baseline="0" dirty="0">
                <a:latin typeface="Times New Roman" pitchFamily="18" charset="0"/>
                <a:cs typeface="Simplified Arabic" pitchFamily="18" charset="-78"/>
              </a:rPr>
              <a:t>الماركسية والاشتراكية:</a:t>
            </a:r>
            <a:endParaRPr lang="fr-FR" sz="2800" baseline="0" dirty="0">
              <a:latin typeface="Times New Roman" pitchFamily="18" charset="0"/>
              <a:cs typeface="Simplified Arabic" pitchFamily="18" charset="-78"/>
            </a:endParaRPr>
          </a:p>
          <a:p>
            <a:pPr marL="0" indent="457200" algn="just" rtl="1">
              <a:spcBef>
                <a:spcPts val="0"/>
              </a:spcBef>
              <a:buNone/>
            </a:pPr>
            <a:r>
              <a:rPr lang="ar-DZ" sz="2800" baseline="0" dirty="0">
                <a:latin typeface="Times New Roman" pitchFamily="18" charset="0"/>
                <a:cs typeface="Simplified Arabic" pitchFamily="18" charset="-78"/>
              </a:rPr>
              <a:t>تؤكد </a:t>
            </a:r>
            <a:r>
              <a:rPr lang="ar-DZ" sz="2800" baseline="0" dirty="0" err="1">
                <a:latin typeface="Times New Roman" pitchFamily="18" charset="0"/>
                <a:cs typeface="Simplified Arabic" pitchFamily="18" charset="-78"/>
              </a:rPr>
              <a:t>النسوية</a:t>
            </a:r>
            <a:r>
              <a:rPr lang="ar-DZ" sz="2800" baseline="0" dirty="0">
                <a:latin typeface="Times New Roman" pitchFamily="18" charset="0"/>
                <a:cs typeface="Simplified Arabic" pitchFamily="18" charset="-78"/>
              </a:rPr>
              <a:t> الماركسية الظلم الذي تتعرض له المرأة وعزت ذلك إلى الاستغلال الموجه لها من قبل النظام الرأسمالي القائم على الملكية الخاصة وتعظيم الربح، ولهذا فهي تؤكد أن الوسيلة الوحيدة لوضع حد لأشكال الاستغلال المختلفة الذي تعرض له المرأة يكمن في التخلص من النظام الرأسمالي وتأسيس نظام آخر بديل له، ولعل هذا التوجه هو ما يجعل هذا الاتجاه </a:t>
            </a:r>
            <a:r>
              <a:rPr lang="ar-DZ" sz="2800" baseline="0" dirty="0" err="1">
                <a:latin typeface="Times New Roman" pitchFamily="18" charset="0"/>
                <a:cs typeface="Simplified Arabic" pitchFamily="18" charset="-78"/>
              </a:rPr>
              <a:t>النسوي</a:t>
            </a:r>
            <a:r>
              <a:rPr lang="ar-DZ" sz="2800" baseline="0" dirty="0">
                <a:latin typeface="Times New Roman" pitchFamily="18" charset="0"/>
                <a:cs typeface="Simplified Arabic" pitchFamily="18" charset="-78"/>
              </a:rPr>
              <a:t> أقرب للتوجه الراديكالي بالرغم من طابعه الإصلاحي الواضح.</a:t>
            </a:r>
            <a:endParaRPr lang="fr-FR" sz="2800" baseline="0" dirty="0">
              <a:latin typeface="Times New Roman" pitchFamily="18" charset="0"/>
              <a:cs typeface="Simplified Arabic" pitchFamily="18" charset="-78"/>
            </a:endParaRPr>
          </a:p>
          <a:p>
            <a:pPr marL="0" indent="457200" algn="just" rtl="1">
              <a:spcBef>
                <a:spcPts val="0"/>
              </a:spcBef>
              <a:buNone/>
            </a:pPr>
            <a:r>
              <a:rPr lang="ar-DZ" sz="2800" baseline="0" dirty="0">
                <a:latin typeface="Times New Roman" pitchFamily="18" charset="0"/>
                <a:cs typeface="Simplified Arabic" pitchFamily="18" charset="-78"/>
              </a:rPr>
              <a:t>وتعد </a:t>
            </a:r>
            <a:r>
              <a:rPr lang="ar-DZ" sz="2800" baseline="0" dirty="0" err="1">
                <a:latin typeface="Times New Roman" pitchFamily="18" charset="0"/>
                <a:cs typeface="Simplified Arabic" pitchFamily="18" charset="-78"/>
              </a:rPr>
              <a:t>النسوية</a:t>
            </a:r>
            <a:r>
              <a:rPr lang="ar-DZ" sz="2800" baseline="0" dirty="0">
                <a:latin typeface="Times New Roman" pitchFamily="18" charset="0"/>
                <a:cs typeface="Simplified Arabic" pitchFamily="18" charset="-78"/>
              </a:rPr>
              <a:t> الاشتراكية حصيلة تلاقي الماركسية مع </a:t>
            </a:r>
            <a:r>
              <a:rPr lang="ar-DZ" sz="2800" baseline="0" dirty="0" err="1">
                <a:latin typeface="Times New Roman" pitchFamily="18" charset="0"/>
                <a:cs typeface="Simplified Arabic" pitchFamily="18" charset="-78"/>
              </a:rPr>
              <a:t>النسوية</a:t>
            </a:r>
            <a:r>
              <a:rPr lang="ar-DZ" sz="2800" baseline="0" dirty="0">
                <a:latin typeface="Times New Roman" pitchFamily="18" charset="0"/>
                <a:cs typeface="Simplified Arabic" pitchFamily="18" charset="-78"/>
              </a:rPr>
              <a:t> الراديكالية من حيث سعيها لفهم وتحليل الوضع الطبقي للمرأة والعمل على فهم ظروفها في ضوء الاقتصاد السياسي للعمل المنزلي والعلاقات الأبوية (</a:t>
            </a:r>
            <a:r>
              <a:rPr lang="ar-DZ" sz="2800" baseline="0" dirty="0" err="1">
                <a:latin typeface="Times New Roman" pitchFamily="18" charset="0"/>
                <a:cs typeface="Simplified Arabic" pitchFamily="18" charset="-78"/>
              </a:rPr>
              <a:t>الباترياركية</a:t>
            </a:r>
            <a:r>
              <a:rPr lang="ar-DZ" sz="2800" baseline="0" dirty="0">
                <a:latin typeface="Times New Roman" pitchFamily="18" charset="0"/>
                <a:cs typeface="Simplified Arabic" pitchFamily="18" charset="-78"/>
              </a:rPr>
              <a:t>)* الرأسمالية، فإذا كانت </a:t>
            </a:r>
            <a:r>
              <a:rPr lang="ar-DZ" sz="2800" baseline="0" dirty="0" err="1">
                <a:latin typeface="Times New Roman" pitchFamily="18" charset="0"/>
                <a:cs typeface="Simplified Arabic" pitchFamily="18" charset="-78"/>
              </a:rPr>
              <a:t>النسوية</a:t>
            </a:r>
            <a:r>
              <a:rPr lang="ar-DZ" sz="2800" baseline="0" dirty="0">
                <a:latin typeface="Times New Roman" pitchFamily="18" charset="0"/>
                <a:cs typeface="Simplified Arabic" pitchFamily="18" charset="-78"/>
              </a:rPr>
              <a:t> الماركسية قد اهتمت بالتحليل الطبقي لأوضاع المرأة وكشف أشكال الاستغلال الذي تتعرض له من خلال ذلك لأن </a:t>
            </a:r>
            <a:r>
              <a:rPr lang="ar-DZ" sz="2800" baseline="0" dirty="0" err="1">
                <a:latin typeface="Times New Roman" pitchFamily="18" charset="0"/>
                <a:cs typeface="Simplified Arabic" pitchFamily="18" charset="-78"/>
              </a:rPr>
              <a:t>النسوية</a:t>
            </a:r>
            <a:r>
              <a:rPr lang="ar-DZ" sz="2800" baseline="0" dirty="0">
                <a:latin typeface="Times New Roman" pitchFamily="18" charset="0"/>
                <a:cs typeface="Simplified Arabic" pitchFamily="18" charset="-78"/>
              </a:rPr>
              <a:t> الاشتراكية قد جمعت بين هذا التحليل ومجموعة أخرى من الأطر التحليلية يأتي في الصدارة منها فهم ظروف العمل المنزلي وتحليل قيمته في ضوء تحليلات الاقتصاد السياسي، وربط ذلك بالبنية الأبوية المتسلطة الداعمة لهيمنة الذكور على الإناث ضمن الإطار الاستغلالي الأوسع للنظام الرأسمالي. </a:t>
            </a:r>
            <a:endParaRPr lang="fr-FR" sz="2800" baseline="0" dirty="0">
              <a:latin typeface="Times New Roman" pitchFamily="18" charset="0"/>
              <a:cs typeface="Simplified Arabic" pitchFamily="18" charset="-78"/>
            </a:endParaRPr>
          </a:p>
          <a:p>
            <a:pPr marL="0" lvl="0" indent="0" algn="just" rtl="1">
              <a:spcBef>
                <a:spcPts val="0"/>
              </a:spcBef>
              <a:buNone/>
            </a:pPr>
            <a:r>
              <a:rPr lang="ar-DZ" sz="2800" b="1" baseline="0" dirty="0" smtClean="0">
                <a:latin typeface="Times New Roman" pitchFamily="18" charset="0"/>
                <a:cs typeface="Simplified Arabic" pitchFamily="18" charset="-78"/>
              </a:rPr>
              <a:t>* </a:t>
            </a:r>
            <a:r>
              <a:rPr lang="ar-DZ" sz="2800" b="1" baseline="0" dirty="0" err="1" smtClean="0">
                <a:latin typeface="Times New Roman" pitchFamily="18" charset="0"/>
                <a:cs typeface="Simplified Arabic" pitchFamily="18" charset="-78"/>
              </a:rPr>
              <a:t>الباترياركية</a:t>
            </a:r>
            <a:r>
              <a:rPr lang="ar-DZ" sz="2800" baseline="0" dirty="0">
                <a:latin typeface="Times New Roman" pitchFamily="18" charset="0"/>
                <a:cs typeface="Simplified Arabic" pitchFamily="18" charset="-78"/>
              </a:rPr>
              <a:t>: تنظيم اجتماعي يتميز بالسلطة الأبوية أو </a:t>
            </a:r>
            <a:r>
              <a:rPr lang="ar-DZ" sz="2800" baseline="0" dirty="0" err="1">
                <a:latin typeface="Times New Roman" pitchFamily="18" charset="0"/>
                <a:cs typeface="Simplified Arabic" pitchFamily="18" charset="-78"/>
              </a:rPr>
              <a:t>الذكورية</a:t>
            </a:r>
            <a:r>
              <a:rPr lang="ar-DZ" sz="2800" baseline="0" dirty="0">
                <a:latin typeface="Times New Roman" pitchFamily="18" charset="0"/>
                <a:cs typeface="Simplified Arabic" pitchFamily="18" charset="-78"/>
              </a:rPr>
              <a:t> في الأسرة والعشيرة....</a:t>
            </a:r>
            <a:endParaRPr lang="fr-FR" sz="2800" baseline="0" dirty="0">
              <a:latin typeface="Times New Roman" pitchFamily="18" charset="0"/>
              <a:cs typeface="Simplified Arabic" pitchFamily="18" charset="-78"/>
            </a:endParaRPr>
          </a:p>
          <a:p>
            <a:pPr marL="0" indent="0" algn="just" rtl="1">
              <a:spcBef>
                <a:spcPts val="0"/>
              </a:spcBef>
              <a:buNone/>
            </a:pPr>
            <a:endParaRPr lang="fr-FR" sz="2800"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7290" y="1357298"/>
            <a:ext cx="11572956" cy="4900633"/>
          </a:xfrm>
        </p:spPr>
        <p:txBody>
          <a:bodyPr>
            <a:noAutofit/>
          </a:bodyPr>
          <a:lstStyle/>
          <a:p>
            <a:pPr marL="0" indent="0" algn="ctr" rtl="1">
              <a:spcBef>
                <a:spcPts val="0"/>
              </a:spcBef>
              <a:buNone/>
            </a:pPr>
            <a:r>
              <a:rPr lang="ar-DZ" sz="2800" b="1" baseline="0" dirty="0" smtClean="0">
                <a:latin typeface="Times New Roman" pitchFamily="18" charset="0"/>
                <a:cs typeface="Simplified Arabic" pitchFamily="18" charset="-78"/>
              </a:rPr>
              <a:t>1- </a:t>
            </a:r>
            <a:r>
              <a:rPr lang="ar-DZ" sz="2800" b="1" baseline="0" dirty="0">
                <a:latin typeface="Times New Roman" pitchFamily="18" charset="0"/>
                <a:cs typeface="Simplified Arabic" pitchFamily="18" charset="-78"/>
              </a:rPr>
              <a:t>الجذور الفكرية:</a:t>
            </a:r>
            <a:endParaRPr lang="fr-FR" sz="2800" baseline="0" dirty="0">
              <a:latin typeface="Times New Roman" pitchFamily="18" charset="0"/>
              <a:cs typeface="Simplified Arabic" pitchFamily="18" charset="-78"/>
            </a:endParaRPr>
          </a:p>
          <a:p>
            <a:pPr marL="0" indent="0" algn="just" rtl="1">
              <a:spcBef>
                <a:spcPts val="0"/>
              </a:spcBef>
              <a:buNone/>
            </a:pPr>
            <a:r>
              <a:rPr lang="ar-DZ" sz="2800" baseline="0" dirty="0" smtClean="0">
                <a:latin typeface="Times New Roman" pitchFamily="18" charset="0"/>
                <a:cs typeface="Simplified Arabic" pitchFamily="18" charset="-78"/>
              </a:rPr>
              <a:t>	</a:t>
            </a:r>
          </a:p>
          <a:p>
            <a:pPr marL="0" indent="0" algn="just" rtl="1">
              <a:spcBef>
                <a:spcPts val="0"/>
              </a:spcBef>
              <a:buNone/>
            </a:pPr>
            <a:r>
              <a:rPr lang="ar-DZ" sz="2800" dirty="0" smtClean="0">
                <a:latin typeface="Times New Roman" pitchFamily="18" charset="0"/>
                <a:cs typeface="Simplified Arabic" pitchFamily="18" charset="-78"/>
              </a:rPr>
              <a:t>	</a:t>
            </a:r>
            <a:r>
              <a:rPr lang="ar-DZ" sz="2800" baseline="0" dirty="0" smtClean="0">
                <a:latin typeface="Times New Roman" pitchFamily="18" charset="0"/>
                <a:cs typeface="Simplified Arabic" pitchFamily="18" charset="-78"/>
              </a:rPr>
              <a:t>ظهرت </a:t>
            </a:r>
            <a:r>
              <a:rPr lang="ar-DZ" sz="2800" baseline="0" dirty="0">
                <a:latin typeface="Times New Roman" pitchFamily="18" charset="0"/>
                <a:cs typeface="Simplified Arabic" pitchFamily="18" charset="-78"/>
              </a:rPr>
              <a:t>نظرية التبادل (</a:t>
            </a:r>
            <a:r>
              <a:rPr lang="fr-FR" sz="2800" baseline="0" dirty="0">
                <a:latin typeface="Times New Roman" pitchFamily="18" charset="0"/>
                <a:cs typeface="Simplified Arabic" pitchFamily="18" charset="-78"/>
              </a:rPr>
              <a:t>Exchange </a:t>
            </a:r>
            <a:r>
              <a:rPr lang="fr-FR" sz="2800" baseline="0" dirty="0" err="1">
                <a:latin typeface="Times New Roman" pitchFamily="18" charset="0"/>
                <a:cs typeface="Simplified Arabic" pitchFamily="18" charset="-78"/>
              </a:rPr>
              <a:t>theory</a:t>
            </a:r>
            <a:r>
              <a:rPr lang="ar-DZ" sz="2800" baseline="0" dirty="0">
                <a:latin typeface="Times New Roman" pitchFamily="18" charset="0"/>
                <a:cs typeface="Simplified Arabic" pitchFamily="18" charset="-78"/>
              </a:rPr>
              <a:t>)  كأحد ردود الفعل على نظرية الوظيفية البنائية </a:t>
            </a:r>
            <a:r>
              <a:rPr lang="ar-DZ" sz="2800" baseline="0" dirty="0" err="1">
                <a:latin typeface="Times New Roman" pitchFamily="18" charset="0"/>
                <a:cs typeface="Simplified Arabic" pitchFamily="18" charset="-78"/>
              </a:rPr>
              <a:t>لبارسونز</a:t>
            </a:r>
            <a:r>
              <a:rPr lang="ar-DZ" sz="2800" baseline="0" dirty="0">
                <a:latin typeface="Times New Roman" pitchFamily="18" charset="0"/>
                <a:cs typeface="Simplified Arabic" pitchFamily="18" charset="-78"/>
              </a:rPr>
              <a:t>، وأصبحت مهمة في الولايات المتحدة وارتبطت منذ الخمسينيات باسم كل من جورج </a:t>
            </a:r>
            <a:r>
              <a:rPr lang="ar-DZ" sz="2800" baseline="0" dirty="0" err="1">
                <a:latin typeface="Times New Roman" pitchFamily="18" charset="0"/>
                <a:cs typeface="Simplified Arabic" pitchFamily="18" charset="-78"/>
              </a:rPr>
              <a:t>هومانز</a:t>
            </a:r>
            <a:r>
              <a:rPr lang="ar-DZ" sz="2800" baseline="0" dirty="0">
                <a:latin typeface="Times New Roman" pitchFamily="18" charset="0"/>
                <a:cs typeface="Simplified Arabic" pitchFamily="18" charset="-78"/>
              </a:rPr>
              <a:t> (</a:t>
            </a:r>
            <a:r>
              <a:rPr lang="fr-FR" sz="2800" baseline="0" dirty="0">
                <a:latin typeface="Times New Roman" pitchFamily="18" charset="0"/>
                <a:cs typeface="Simplified Arabic" pitchFamily="18" charset="-78"/>
              </a:rPr>
              <a:t>George Homans</a:t>
            </a:r>
            <a:r>
              <a:rPr lang="ar-DZ" sz="2800" baseline="0" dirty="0">
                <a:latin typeface="Times New Roman" pitchFamily="18" charset="0"/>
                <a:cs typeface="Simplified Arabic" pitchFamily="18" charset="-78"/>
              </a:rPr>
              <a:t>) وبيتر </a:t>
            </a:r>
            <a:r>
              <a:rPr lang="ar-DZ" sz="2800" baseline="0" dirty="0" err="1">
                <a:latin typeface="Times New Roman" pitchFamily="18" charset="0"/>
                <a:cs typeface="Simplified Arabic" pitchFamily="18" charset="-78"/>
              </a:rPr>
              <a:t>بلاو</a:t>
            </a:r>
            <a:r>
              <a:rPr lang="ar-DZ" sz="2800" baseline="0" dirty="0">
                <a:latin typeface="Times New Roman" pitchFamily="18" charset="0"/>
                <a:cs typeface="Simplified Arabic" pitchFamily="18" charset="-78"/>
              </a:rPr>
              <a:t> (</a:t>
            </a:r>
            <a:r>
              <a:rPr lang="fr-FR" sz="2800" baseline="0" dirty="0">
                <a:latin typeface="Times New Roman" pitchFamily="18" charset="0"/>
                <a:cs typeface="Simplified Arabic" pitchFamily="18" charset="-78"/>
              </a:rPr>
              <a:t>Peter </a:t>
            </a:r>
            <a:r>
              <a:rPr lang="fr-FR" sz="2800" baseline="0" dirty="0" err="1">
                <a:latin typeface="Times New Roman" pitchFamily="18" charset="0"/>
                <a:cs typeface="Simplified Arabic" pitchFamily="18" charset="-78"/>
              </a:rPr>
              <a:t>Blau</a:t>
            </a:r>
            <a:r>
              <a:rPr lang="ar-DZ" sz="2800" baseline="0" dirty="0">
                <a:latin typeface="Times New Roman" pitchFamily="18" charset="0"/>
                <a:cs typeface="Simplified Arabic" pitchFamily="18" charset="-78"/>
              </a:rPr>
              <a:t>)؛ انطلقت من المبادئ الأولية لعلم النفس السلوكي. وتدعي النظرية في منطلقها الأساسي أن البشر يمارسون سلوكا يجلب لهم منافع ويشبع لديهم حاجات، وهذا المستوى من التحليل يقابل مستوى وحدة الفعل الصغرى عند </a:t>
            </a:r>
            <a:r>
              <a:rPr lang="ar-DZ" sz="2800" baseline="0" dirty="0" err="1">
                <a:latin typeface="Times New Roman" pitchFamily="18" charset="0"/>
                <a:cs typeface="Simplified Arabic" pitchFamily="18" charset="-78"/>
              </a:rPr>
              <a:t>بارسونز</a:t>
            </a:r>
            <a:r>
              <a:rPr lang="ar-DZ" sz="2800" baseline="0" dirty="0">
                <a:latin typeface="Times New Roman" pitchFamily="18" charset="0"/>
                <a:cs typeface="Simplified Arabic" pitchFamily="18" charset="-78"/>
              </a:rPr>
              <a:t> في بداية تحليله لعملية إيجاد المؤسسات، وفكرة التبادل باعتبارها مصدرا من مصادر التضامن الاجتماعي أو وسيلة من وسائله فكرة راسخة في تقاليد </a:t>
            </a:r>
            <a:r>
              <a:rPr lang="ar-DZ" sz="2800" baseline="0" dirty="0" err="1">
                <a:latin typeface="Times New Roman" pitchFamily="18" charset="0"/>
                <a:cs typeface="Simplified Arabic" pitchFamily="18" charset="-78"/>
              </a:rPr>
              <a:t>الأنثربولوجيا</a:t>
            </a:r>
            <a:r>
              <a:rPr lang="ar-DZ" sz="2800" baseline="0" dirty="0">
                <a:latin typeface="Times New Roman" pitchFamily="18" charset="0"/>
                <a:cs typeface="Simplified Arabic" pitchFamily="18" charset="-78"/>
              </a:rPr>
              <a:t> الاجتماعية، وصورة المجتمع عند هذه النظرية تتلخص في أن نشاطات البشر المتبادلة ترمي إلى الحصول على الحد الأقصى من المنفعة، وهي تركز في ذلك على الإجراءات العقلانية التي يتبعها البشر في تقرير أفعالهم. </a:t>
            </a:r>
            <a:endParaRPr lang="fr-FR" sz="2800" baseline="0" dirty="0">
              <a:latin typeface="Times New Roman" pitchFamily="18" charset="0"/>
              <a:cs typeface="Simplified Arabic" pitchFamily="18" charset="-78"/>
            </a:endParaRPr>
          </a:p>
          <a:p>
            <a:pPr marL="0" indent="0" algn="just" rtl="1">
              <a:spcBef>
                <a:spcPts val="0"/>
              </a:spcBef>
              <a:buNone/>
            </a:pPr>
            <a:endParaRPr lang="fr-FR" sz="2800" baseline="0" dirty="0">
              <a:latin typeface="Times New Roman" pitchFamily="18" charset="0"/>
              <a:cs typeface="Simplified Arabic" pitchFamily="18" charset="-78"/>
            </a:endParaRPr>
          </a:p>
        </p:txBody>
      </p:sp>
      <p:sp>
        <p:nvSpPr>
          <p:cNvPr id="4" name="object 2"/>
          <p:cNvSpPr txBox="1">
            <a:spLocks/>
          </p:cNvSpPr>
          <p:nvPr/>
        </p:nvSpPr>
        <p:spPr>
          <a:xfrm>
            <a:off x="665918" y="357166"/>
            <a:ext cx="10670344" cy="643654"/>
          </a:xfrm>
          <a:prstGeom prst="rect">
            <a:avLst/>
          </a:prstGeom>
          <a:solidFill>
            <a:srgbClr val="D9D9D9"/>
          </a:solidFill>
        </p:spPr>
        <p:txBody>
          <a:bodyPr vert="horz" wrap="square" lIns="0" tIns="27829" rIns="0" bIns="0" rtlCol="0" anchor="ctr">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DZ" sz="4000" b="1" i="0" u="none" strike="noStrike" kern="1200" cap="none" spc="0" normalizeH="0" baseline="0" noProof="0" dirty="0" smtClean="0">
                <a:ln>
                  <a:noFill/>
                </a:ln>
                <a:solidFill>
                  <a:schemeClr val="tx1"/>
                </a:solidFill>
                <a:effectLst/>
                <a:uLnTx/>
                <a:uFillTx/>
                <a:latin typeface="Traditional Arabic" pitchFamily="18" charset="-78"/>
                <a:ea typeface="+mj-ea"/>
                <a:cs typeface="Traditional Arabic" pitchFamily="18" charset="-78"/>
              </a:rPr>
              <a:t>المحاضرة الثانية عشر: نظرية الاختيار العقلاني</a:t>
            </a:r>
            <a:endParaRPr kumimoji="0" lang="fr-FR" sz="4000" b="1" i="0" u="none" strike="noStrike" kern="1200" cap="none" spc="0" normalizeH="0" baseline="0" noProof="0" dirty="0">
              <a:ln>
                <a:noFill/>
              </a:ln>
              <a:solidFill>
                <a:schemeClr val="tx1"/>
              </a:solidFill>
              <a:effectLst/>
              <a:uLnTx/>
              <a:uFillTx/>
              <a:latin typeface="Traditional Arabic" pitchFamily="18" charset="-78"/>
              <a:ea typeface="+mj-ea"/>
              <a:cs typeface="Traditional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37356" y="642918"/>
            <a:ext cx="10858576" cy="5143536"/>
          </a:xfrm>
        </p:spPr>
        <p:txBody>
          <a:bodyPr>
            <a:noAutofit/>
          </a:bodyPr>
          <a:lstStyle/>
          <a:p>
            <a:pPr marL="0" indent="457200" algn="just" rtl="1">
              <a:spcBef>
                <a:spcPts val="0"/>
              </a:spcBef>
              <a:buNone/>
            </a:pPr>
            <a:r>
              <a:rPr lang="ar-SA" baseline="0" dirty="0">
                <a:latin typeface="Times New Roman" pitchFamily="18" charset="0"/>
                <a:cs typeface="Simplified Arabic" pitchFamily="18" charset="-78"/>
              </a:rPr>
              <a:t>لقد تطوّرت نظرية الاختيار على يد الفيلسوف الأمريكي  (</a:t>
            </a:r>
            <a:r>
              <a:rPr lang="fr-FR" baseline="0" dirty="0">
                <a:latin typeface="Times New Roman" pitchFamily="18" charset="0"/>
                <a:cs typeface="Simplified Arabic" pitchFamily="18" charset="-78"/>
              </a:rPr>
              <a:t>Michael </a:t>
            </a:r>
            <a:r>
              <a:rPr lang="fr-FR" baseline="0" dirty="0" err="1">
                <a:latin typeface="Times New Roman" pitchFamily="18" charset="0"/>
                <a:cs typeface="Simplified Arabic" pitchFamily="18" charset="-78"/>
              </a:rPr>
              <a:t>Allingham</a:t>
            </a:r>
            <a:r>
              <a:rPr lang="ar-SA" baseline="0" dirty="0">
                <a:latin typeface="Times New Roman" pitchFamily="18" charset="0"/>
                <a:cs typeface="Simplified Arabic" pitchFamily="18" charset="-78"/>
              </a:rPr>
              <a:t>) الذي طرحها عبر كتابه (</a:t>
            </a:r>
            <a:r>
              <a:rPr lang="fr-FR" baseline="0" dirty="0" err="1">
                <a:latin typeface="Times New Roman" pitchFamily="18" charset="0"/>
                <a:cs typeface="Simplified Arabic" pitchFamily="18" charset="-78"/>
              </a:rPr>
              <a:t>Choice</a:t>
            </a:r>
            <a:r>
              <a:rPr lang="fr-FR" baseline="0" dirty="0">
                <a:latin typeface="Times New Roman" pitchFamily="18" charset="0"/>
                <a:cs typeface="Simplified Arabic" pitchFamily="18" charset="-78"/>
              </a:rPr>
              <a:t> </a:t>
            </a:r>
            <a:r>
              <a:rPr lang="fr-FR" baseline="0" dirty="0" err="1">
                <a:latin typeface="Times New Roman" pitchFamily="18" charset="0"/>
                <a:cs typeface="Simplified Arabic" pitchFamily="18" charset="-78"/>
              </a:rPr>
              <a:t>Theory</a:t>
            </a:r>
            <a:r>
              <a:rPr lang="ar-SA" baseline="0" dirty="0">
                <a:latin typeface="Times New Roman" pitchFamily="18" charset="0"/>
                <a:cs typeface="Simplified Arabic" pitchFamily="18" charset="-78"/>
              </a:rPr>
              <a:t>)  وحاولت النظرية تفسير الخيارات الإنسانية ودوافعها وفقاً لأربعة سياقات أساسية، هي: اليقين، الشك، الإستراتيجية، الاختيار الاجتماعي، حيث سياق اليقين تكون فيه الرؤية واضحة ومحددة، ويتبنى الفرد اختياراً معيناً باعتباره هو اليقين المناسب، أما سياق الشك فهو التي يتعرّض فيه الفرد للشك وعدم اليقين في الخيارات الشخصية، وبالتالي يختبر عدداً من المشاعر السلبية مثل التردد والحيرة، بينما سياق الإستراتيجية يتوقف فيه الخيار الشخصي للفرد على عدد من العواقب الأخرى والخيارات البديلة، وبالنسبة لسياق الاختيار الجماعي فهو أحد السياقات التي يتبنّى فيها الفرد خياراً معيناً كنتيجة للتأثر بعدد من التوجّهات الجماعية</a:t>
            </a:r>
            <a:r>
              <a:rPr lang="fr-FR" baseline="0" dirty="0" smtClean="0">
                <a:latin typeface="Times New Roman" pitchFamily="18" charset="0"/>
                <a:cs typeface="Simplified Arabic" pitchFamily="18" charset="-78"/>
              </a:rPr>
              <a:t>.</a:t>
            </a:r>
            <a:endParaRPr lang="fr-FR" baseline="0" dirty="0">
              <a:latin typeface="Times New Roman" pitchFamily="18" charset="0"/>
              <a:cs typeface="Simplified Arabic" pitchFamily="18" charset="-78"/>
            </a:endParaRPr>
          </a:p>
          <a:p>
            <a:pPr marL="0" indent="457200" algn="just" rtl="1">
              <a:spcBef>
                <a:spcPts val="0"/>
              </a:spcBef>
              <a:buNone/>
            </a:pPr>
            <a:endParaRPr lang="fr-FR"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0246" y="428604"/>
            <a:ext cx="11328562" cy="6143668"/>
          </a:xfrm>
        </p:spPr>
        <p:txBody>
          <a:bodyPr>
            <a:noAutofit/>
          </a:bodyPr>
          <a:lstStyle/>
          <a:p>
            <a:pPr marL="0" indent="457200" algn="just" rtl="1">
              <a:spcBef>
                <a:spcPts val="0"/>
              </a:spcBef>
              <a:buNone/>
            </a:pPr>
            <a:r>
              <a:rPr lang="ar-DZ" baseline="0" dirty="0">
                <a:latin typeface="Times New Roman" pitchFamily="18" charset="0"/>
                <a:cs typeface="Simplified Arabic" pitchFamily="18" charset="-78"/>
              </a:rPr>
              <a:t>ولعل أسهل طريقة لإيضاح الخصائص المميزة لنظرية الاختيار العقلاني هو في التركيز على محاولتها بناء نماذج لما يقوم </a:t>
            </a:r>
            <a:r>
              <a:rPr lang="ar-DZ" baseline="0" dirty="0" err="1">
                <a:latin typeface="Times New Roman" pitchFamily="18" charset="0"/>
                <a:cs typeface="Simplified Arabic" pitchFamily="18" charset="-78"/>
              </a:rPr>
              <a:t>به</a:t>
            </a:r>
            <a:r>
              <a:rPr lang="ar-DZ" baseline="0" dirty="0">
                <a:latin typeface="Times New Roman" pitchFamily="18" charset="0"/>
                <a:cs typeface="Simplified Arabic" pitchFamily="18" charset="-78"/>
              </a:rPr>
              <a:t> الفرد إذا ما تصرف بعقلانية في موقف معين، مثلا أنا أعرف ما هو دخلي وأعرف ما هي السلع والخدمات المتاحة لي وأعرف ترتيب الأشياء التي أرغب في الحصول عليها، ولذا فإنني استطيع ترتيب البدائل المتاحة لي بحسب ما أفضل، وهناك جانب نفعي واضح في نظرية الاختيار العقلاني: فأنا اختار ما يجلب لي أكبر درجة من الإشباع أو المنفعة، إلى جانب افتراض أنني أعرف ما هو وضعي على الرغم من أن مسألة مقدار المعرفة اللازمة لي كما أقوم بعملية اختيار عقلانية هي موضع خلاف في النظرية. حيث تم تداول قضية اللاعقلانية باعتبارها تحقيق الحد الأقصى من الفائدة المتوقعة. ولذلك بدت النظرية ذات طابع اقتصادي حتى بعد دخولها إلى علم الاجتماع. و</a:t>
            </a:r>
            <a:r>
              <a:rPr lang="ar-SA" baseline="0" dirty="0">
                <a:latin typeface="Times New Roman" pitchFamily="18" charset="0"/>
                <a:cs typeface="Simplified Arabic" pitchFamily="18" charset="-78"/>
              </a:rPr>
              <a:t>خلال الستينيات والسبعينيات، وسع منظّرون آخرون (</a:t>
            </a:r>
            <a:r>
              <a:rPr lang="ar-SA" baseline="0" dirty="0" err="1">
                <a:latin typeface="Times New Roman" pitchFamily="18" charset="0"/>
                <a:cs typeface="Simplified Arabic" pitchFamily="18" charset="-78"/>
              </a:rPr>
              <a:t>بلاو</a:t>
            </a:r>
            <a:r>
              <a:rPr lang="ar-SA" baseline="0" dirty="0">
                <a:latin typeface="Times New Roman" pitchFamily="18" charset="0"/>
                <a:cs typeface="Simplified Arabic" pitchFamily="18" charset="-78"/>
              </a:rPr>
              <a:t>، </a:t>
            </a:r>
            <a:r>
              <a:rPr lang="ar-SA" baseline="0" dirty="0" err="1">
                <a:latin typeface="Times New Roman" pitchFamily="18" charset="0"/>
                <a:cs typeface="Simplified Arabic" pitchFamily="18" charset="-78"/>
              </a:rPr>
              <a:t>وكولمان</a:t>
            </a:r>
            <a:r>
              <a:rPr lang="ar-SA" baseline="0" dirty="0">
                <a:latin typeface="Times New Roman" pitchFamily="18" charset="0"/>
                <a:cs typeface="Simplified Arabic" pitchFamily="18" charset="-78"/>
              </a:rPr>
              <a:t>، وكوك) نطاقه وسعوا إلى تطويرها، وساعد في تطوير نموذج أكثر رسمية للخيار العقلاني. </a:t>
            </a:r>
            <a:endParaRPr lang="fr-FR" baseline="0" dirty="0">
              <a:latin typeface="Times New Roman" pitchFamily="18" charset="0"/>
              <a:cs typeface="Simplified Arabic" pitchFamily="18" charset="-78"/>
            </a:endParaRPr>
          </a:p>
          <a:p>
            <a:pPr marL="0" indent="457200" algn="just" rtl="1">
              <a:spcBef>
                <a:spcPts val="0"/>
              </a:spcBef>
              <a:buNone/>
            </a:pPr>
            <a:endParaRPr lang="fr-FR" baseline="0" dirty="0">
              <a:latin typeface="Times New Roman" pitchFamily="18" charset="0"/>
              <a:cs typeface="Simplified Arabic" pitchFamily="18" charset="-78"/>
            </a:endParaRPr>
          </a:p>
        </p:txBody>
      </p:sp>
    </p:spTree>
  </p:cSld>
  <p:clrMapOvr>
    <a:masterClrMapping/>
  </p:clrMapOvr>
  <p:transition spd="med" advTm="25000">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166" y="214290"/>
            <a:ext cx="11572956" cy="6429420"/>
          </a:xfrm>
        </p:spPr>
        <p:txBody>
          <a:bodyPr>
            <a:noAutofit/>
          </a:bodyPr>
          <a:lstStyle/>
          <a:p>
            <a:pPr marL="0" indent="0" algn="ctr" rtl="1">
              <a:spcBef>
                <a:spcPts val="0"/>
              </a:spcBef>
              <a:buNone/>
            </a:pPr>
            <a:r>
              <a:rPr lang="ar-DZ" sz="2600" b="1" baseline="0" dirty="0">
                <a:latin typeface="Times New Roman" pitchFamily="18" charset="0"/>
                <a:cs typeface="Simplified Arabic" pitchFamily="18" charset="-78"/>
              </a:rPr>
              <a:t>المرتكزات المعرفية لنظرية الاختيار العقلاني</a:t>
            </a:r>
            <a:r>
              <a:rPr lang="ar-DZ" sz="2600" b="1" baseline="0" dirty="0" smtClean="0">
                <a:latin typeface="Times New Roman" pitchFamily="18" charset="0"/>
                <a:cs typeface="Simplified Arabic" pitchFamily="18" charset="-78"/>
              </a:rPr>
              <a:t>:</a:t>
            </a:r>
          </a:p>
          <a:p>
            <a:pPr marL="0" indent="0" algn="just" rtl="1">
              <a:spcBef>
                <a:spcPts val="0"/>
              </a:spcBef>
              <a:buNone/>
            </a:pPr>
            <a:endParaRPr lang="fr-FR" sz="2400" baseline="0" dirty="0">
              <a:latin typeface="Times New Roman" pitchFamily="18" charset="0"/>
              <a:cs typeface="Simplified Arabic" pitchFamily="18" charset="-78"/>
            </a:endParaRPr>
          </a:p>
          <a:p>
            <a:pPr marL="0" indent="0" algn="just" rtl="1">
              <a:spcBef>
                <a:spcPts val="0"/>
              </a:spcBef>
              <a:buNone/>
            </a:pPr>
            <a:r>
              <a:rPr lang="ar-DZ" sz="2600" baseline="0" dirty="0">
                <a:latin typeface="Times New Roman" pitchFamily="18" charset="0"/>
                <a:cs typeface="Simplified Arabic" pitchFamily="18" charset="-78"/>
              </a:rPr>
              <a:t> يزعم أصحاب نظرية الاختيار العقلاني، كما يوضح </a:t>
            </a:r>
            <a:r>
              <a:rPr lang="ar-DZ" sz="2600" b="1" baseline="0" dirty="0" err="1">
                <a:latin typeface="Times New Roman" pitchFamily="18" charset="0"/>
                <a:cs typeface="Simplified Arabic" pitchFamily="18" charset="-78"/>
              </a:rPr>
              <a:t>كارلينج</a:t>
            </a:r>
            <a:r>
              <a:rPr lang="ar-DZ" sz="2600" baseline="0" dirty="0">
                <a:latin typeface="Times New Roman" pitchFamily="18" charset="0"/>
                <a:cs typeface="Simplified Arabic" pitchFamily="18" charset="-78"/>
              </a:rPr>
              <a:t> بأن المبادئ ذاتها التي تحكم العملية الاقتصادية، يمكن أن تحكم التفاعلات التي تتضمن مصادر كالوقت والمعلومات والقبول الهيبة، فإذا كان الاقتصاد يهتم بالطرق التي تحكم من خلالها عمليات الإنتاج والتوزيع، </a:t>
            </a:r>
            <a:r>
              <a:rPr lang="ar-DZ" sz="2600" baseline="0" dirty="0" err="1">
                <a:latin typeface="Times New Roman" pitchFamily="18" charset="0"/>
                <a:cs typeface="Simplified Arabic" pitchFamily="18" charset="-78"/>
              </a:rPr>
              <a:t>والإستهلاك</a:t>
            </a:r>
            <a:r>
              <a:rPr lang="ar-DZ" sz="2600" baseline="0" dirty="0">
                <a:latin typeface="Times New Roman" pitchFamily="18" charset="0"/>
                <a:cs typeface="Simplified Arabic" pitchFamily="18" charset="-78"/>
              </a:rPr>
              <a:t> </a:t>
            </a:r>
            <a:r>
              <a:rPr lang="ar-DZ" sz="2600" baseline="0" dirty="0" err="1">
                <a:latin typeface="Times New Roman" pitchFamily="18" charset="0"/>
                <a:cs typeface="Simplified Arabic" pitchFamily="18" charset="-78"/>
              </a:rPr>
              <a:t>بالنفود</a:t>
            </a:r>
            <a:r>
              <a:rPr lang="ar-DZ" sz="2600" baseline="0" dirty="0">
                <a:latin typeface="Times New Roman" pitchFamily="18" charset="0"/>
                <a:cs typeface="Simplified Arabic" pitchFamily="18" charset="-78"/>
              </a:rPr>
              <a:t> </a:t>
            </a:r>
            <a:r>
              <a:rPr lang="ar-DZ" sz="2600" baseline="0" dirty="0" err="1">
                <a:latin typeface="Times New Roman" pitchFamily="18" charset="0"/>
                <a:cs typeface="Simplified Arabic" pitchFamily="18" charset="-78"/>
              </a:rPr>
              <a:t>وديناميات</a:t>
            </a:r>
            <a:r>
              <a:rPr lang="ar-DZ" sz="2600" baseline="0" dirty="0">
                <a:latin typeface="Times New Roman" pitchFamily="18" charset="0"/>
                <a:cs typeface="Simplified Arabic" pitchFamily="18" charset="-78"/>
              </a:rPr>
              <a:t> السوق، فإن الأفراد مدفوعين بأهدافهم التي تعكس </a:t>
            </a:r>
            <a:r>
              <a:rPr lang="ar-DZ" sz="2600" baseline="0" dirty="0" err="1">
                <a:latin typeface="Times New Roman" pitchFamily="18" charset="0"/>
                <a:cs typeface="Simplified Arabic" pitchFamily="18" charset="-78"/>
              </a:rPr>
              <a:t>تفضيلاتهم</a:t>
            </a:r>
            <a:r>
              <a:rPr lang="ar-DZ" sz="2600" baseline="0" dirty="0">
                <a:latin typeface="Times New Roman" pitchFamily="18" charset="0"/>
                <a:cs typeface="Simplified Arabic" pitchFamily="18" charset="-78"/>
              </a:rPr>
              <a:t>، وطالما أنهم عاجزون عن تحقيق كافة الأشياء التي يريدونها، فعليهم إجراء اختيارات للأهداف والوسائل، وحساب المسارات البديلة لنتائج الأفعال. إذ أن الأفراد العقلانيين يختارون البديل الذي يحقق لهم إشباع أكبر.</a:t>
            </a:r>
            <a:endParaRPr lang="fr-FR" sz="2600" baseline="0" dirty="0">
              <a:latin typeface="Times New Roman" pitchFamily="18" charset="0"/>
              <a:cs typeface="Simplified Arabic" pitchFamily="18" charset="-78"/>
            </a:endParaRPr>
          </a:p>
          <a:p>
            <a:pPr marL="0" indent="0" algn="just" rtl="1">
              <a:spcBef>
                <a:spcPts val="0"/>
              </a:spcBef>
              <a:buNone/>
            </a:pPr>
            <a:r>
              <a:rPr lang="ar-DZ" sz="2600" baseline="0" dirty="0">
                <a:latin typeface="Times New Roman" pitchFamily="18" charset="0"/>
                <a:cs typeface="Simplified Arabic" pitchFamily="18" charset="-78"/>
              </a:rPr>
              <a:t> من هنا جاء مصطلح اختيار عقلاني، فالأفراد يؤسسون أفعالهم على ما يعتقدون أنه الوسيلة العظمى المؤثرة من أجل تحقيق أهدافهم، وفي عالم ندرة المصادر؛ فإن هذا يعني باستمرار موازنة الوسائل البديلة، مقابل الغايات البديلة والاختيار من بينها لتحقيق الحد الأقصى من الفائدة. من هذا الاعتبار؛ يؤكد </a:t>
            </a:r>
            <a:r>
              <a:rPr lang="ar-DZ" sz="2600" b="1" baseline="0" dirty="0" err="1">
                <a:latin typeface="Times New Roman" pitchFamily="18" charset="0"/>
                <a:cs typeface="Simplified Arabic" pitchFamily="18" charset="-78"/>
              </a:rPr>
              <a:t>أوستروم</a:t>
            </a:r>
            <a:r>
              <a:rPr lang="ar-DZ" sz="2600" baseline="0" dirty="0">
                <a:latin typeface="Times New Roman" pitchFamily="18" charset="0"/>
                <a:cs typeface="Simplified Arabic" pitchFamily="18" charset="-78"/>
              </a:rPr>
              <a:t> أن نظرية الاختيار العقلاني من أقوى النظريات في العلوم الاجتماعية، فهي تساعد في فهم الناس كمصلحين، ونجحت في التنبؤ بالسلوك في المواقع التنافسية، التي تستبعد فيها ضغوط عملية الاختيار أولئك الذين لا يضاعفون منافعهم في السوق التنافسية، وهكذا يتعين على المرء حتى يكون عقلانيا، أن يجمع أقصى كمية ممكنة من المعلومات قبل أن يتخذ القرار وأن يبني تصورات تامة حول موضوع الاختيار، ومن ثم يجب أن يختار أفضل الوسائل لتحقيق الأهداف، مع الأخذ بعين الاعتبار تكاليف الفرص والمسارات </a:t>
            </a:r>
            <a:r>
              <a:rPr lang="ar-DZ" sz="2600" baseline="0" dirty="0" err="1">
                <a:latin typeface="Times New Roman" pitchFamily="18" charset="0"/>
                <a:cs typeface="Simplified Arabic" pitchFamily="18" charset="-78"/>
              </a:rPr>
              <a:t>المنفعية</a:t>
            </a:r>
            <a:r>
              <a:rPr lang="ar-DZ" sz="2600" baseline="0" dirty="0">
                <a:latin typeface="Times New Roman" pitchFamily="18" charset="0"/>
                <a:cs typeface="Simplified Arabic" pitchFamily="18" charset="-78"/>
              </a:rPr>
              <a:t> البديلة. </a:t>
            </a:r>
            <a:endParaRPr lang="fr-FR" sz="2600" baseline="0" dirty="0">
              <a:latin typeface="Times New Roman" pitchFamily="18" charset="0"/>
              <a:cs typeface="Simplified Arabic" pitchFamily="18" charset="-78"/>
            </a:endParaRPr>
          </a:p>
          <a:p>
            <a:pPr marL="0" indent="0" algn="just" rtl="1">
              <a:spcBef>
                <a:spcPts val="0"/>
              </a:spcBef>
              <a:buNone/>
            </a:pPr>
            <a:endParaRPr lang="fr-FR" sz="2600" baseline="0" dirty="0">
              <a:latin typeface="Times New Roman" pitchFamily="18" charset="0"/>
              <a:cs typeface="Simplified Arabic" pitchFamily="18" charset="-78"/>
            </a:endParaRPr>
          </a:p>
        </p:txBody>
      </p:sp>
    </p:spTree>
  </p:cSld>
  <p:clrMapOvr>
    <a:masterClrMapping/>
  </p:clrMapOvr>
  <p:transition spd="med" advTm="25000">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3042" y="857232"/>
            <a:ext cx="10971372" cy="4525963"/>
          </a:xfrm>
        </p:spPr>
        <p:txBody>
          <a:bodyPr>
            <a:noAutofit/>
          </a:bodyPr>
          <a:lstStyle/>
          <a:p>
            <a:pPr marL="0" indent="457200" algn="just" rtl="1">
              <a:spcBef>
                <a:spcPts val="0"/>
              </a:spcBef>
              <a:buNone/>
            </a:pPr>
            <a:r>
              <a:rPr lang="ar-DZ" sz="3600" baseline="0" dirty="0">
                <a:latin typeface="Times New Roman" pitchFamily="18" charset="0"/>
                <a:cs typeface="Simplified Arabic" pitchFamily="18" charset="-78"/>
              </a:rPr>
              <a:t>ويؤكد </a:t>
            </a:r>
            <a:r>
              <a:rPr lang="ar-DZ" sz="3600" baseline="0" dirty="0" err="1">
                <a:latin typeface="Times New Roman" pitchFamily="18" charset="0"/>
                <a:cs typeface="Simplified Arabic" pitchFamily="18" charset="-78"/>
              </a:rPr>
              <a:t>آبل</a:t>
            </a:r>
            <a:r>
              <a:rPr lang="ar-DZ" sz="3600" baseline="0" dirty="0">
                <a:latin typeface="Times New Roman" pitchFamily="18" charset="0"/>
                <a:cs typeface="Simplified Arabic" pitchFamily="18" charset="-78"/>
              </a:rPr>
              <a:t>، مدافعا عن </a:t>
            </a:r>
            <a:r>
              <a:rPr lang="ar-DZ" sz="3600" baseline="0" dirty="0" err="1">
                <a:latin typeface="Times New Roman" pitchFamily="18" charset="0"/>
                <a:cs typeface="Simplified Arabic" pitchFamily="18" charset="-78"/>
              </a:rPr>
              <a:t>أداتية</a:t>
            </a:r>
            <a:r>
              <a:rPr lang="ar-DZ" sz="3600" baseline="0" dirty="0">
                <a:latin typeface="Times New Roman" pitchFamily="18" charset="0"/>
                <a:cs typeface="Simplified Arabic" pitchFamily="18" charset="-78"/>
              </a:rPr>
              <a:t> الاختيار العقلاني، أن عددا كبيرا من الناس يتصرفون بعقلانية مما يدعو إلى قبول النظرية، ويتعين علينا حينما نفهم الفعل الإنساني أن نعطي الأولوية للتفسيرات والنماذج العقلانية، وعندما يفشل التفسير وهو أمر نادر الحدوث وفقا لنظرية الاختيار العقلاني، يمكن توسيع نطاق التفسير ليشمل عناصر ذاتية وأحكام الأفراد على مسارات الفعل، وبذلك فإن </a:t>
            </a:r>
            <a:r>
              <a:rPr lang="ar-DZ" sz="3600" baseline="0" dirty="0" err="1">
                <a:latin typeface="Times New Roman" pitchFamily="18" charset="0"/>
                <a:cs typeface="Simplified Arabic" pitchFamily="18" charset="-78"/>
              </a:rPr>
              <a:t>آبل</a:t>
            </a:r>
            <a:r>
              <a:rPr lang="ar-DZ" sz="3600" baseline="0" dirty="0">
                <a:latin typeface="Times New Roman" pitchFamily="18" charset="0"/>
                <a:cs typeface="Simplified Arabic" pitchFamily="18" charset="-78"/>
              </a:rPr>
              <a:t> يعتبر العناصر الذاتية أدوات تفسيرية من الرتبة الثانية، لأنها ذات فاعلية هامشية في الفعل العقلاني، علما أن </a:t>
            </a:r>
            <a:r>
              <a:rPr lang="ar-DZ" sz="3600" baseline="0" dirty="0" err="1">
                <a:latin typeface="Times New Roman" pitchFamily="18" charset="0"/>
                <a:cs typeface="Simplified Arabic" pitchFamily="18" charset="-78"/>
              </a:rPr>
              <a:t>آبل</a:t>
            </a:r>
            <a:r>
              <a:rPr lang="ar-DZ" sz="3600" baseline="0" dirty="0">
                <a:latin typeface="Times New Roman" pitchFamily="18" charset="0"/>
                <a:cs typeface="Simplified Arabic" pitchFamily="18" charset="-78"/>
              </a:rPr>
              <a:t> لم يلتفت إلى حقيقة اختيار الأفراد إلى أهدافهم وترتيب أولياتهم التي تحتكم أصلا إلى مدركات الأفراد وتقديراتهم الذاتية</a:t>
            </a:r>
            <a:r>
              <a:rPr lang="ar-DZ" sz="3600" b="1" baseline="0" dirty="0">
                <a:latin typeface="Times New Roman" pitchFamily="18" charset="0"/>
                <a:cs typeface="Simplified Arabic" pitchFamily="18" charset="-78"/>
              </a:rPr>
              <a:t>.</a:t>
            </a:r>
            <a:endParaRPr lang="fr-FR" sz="3600" baseline="0" dirty="0">
              <a:latin typeface="Times New Roman" pitchFamily="18" charset="0"/>
              <a:cs typeface="Simplified Arabic" pitchFamily="18" charset="-78"/>
            </a:endParaRPr>
          </a:p>
          <a:p>
            <a:pPr marL="0" indent="457200" algn="just" rtl="1">
              <a:spcBef>
                <a:spcPts val="0"/>
              </a:spcBef>
              <a:buNone/>
            </a:pPr>
            <a:endParaRPr lang="fr-FR" sz="3600" baseline="0" dirty="0">
              <a:latin typeface="Times New Roman" pitchFamily="18" charset="0"/>
              <a:cs typeface="Simplified Arabic" pitchFamily="18" charset="-78"/>
            </a:endParaRPr>
          </a:p>
        </p:txBody>
      </p:sp>
    </p:spTree>
  </p:cSld>
  <p:clrMapOvr>
    <a:masterClrMapping/>
  </p:clrMapOvr>
  <p:transition spd="med" advTm="25000">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604" y="357166"/>
            <a:ext cx="11328562" cy="6072230"/>
          </a:xfrm>
        </p:spPr>
        <p:txBody>
          <a:bodyPr>
            <a:noAutofit/>
          </a:bodyPr>
          <a:lstStyle/>
          <a:p>
            <a:pPr marL="0" indent="457200" algn="just" rtl="1">
              <a:spcBef>
                <a:spcPts val="0"/>
              </a:spcBef>
              <a:buNone/>
            </a:pPr>
            <a:r>
              <a:rPr lang="ar-DZ" sz="3000" baseline="0" dirty="0">
                <a:latin typeface="Times New Roman" pitchFamily="18" charset="0"/>
                <a:cs typeface="Simplified Arabic" pitchFamily="18" charset="-78"/>
              </a:rPr>
              <a:t>لقد بدأ منظري الاختيار العقلاني الاهتمام حديثا بالحوافز </a:t>
            </a:r>
            <a:r>
              <a:rPr lang="ar-DZ" sz="3000" baseline="0" dirty="0" err="1">
                <a:latin typeface="Times New Roman" pitchFamily="18" charset="0"/>
                <a:cs typeface="Simplified Arabic" pitchFamily="18" charset="-78"/>
              </a:rPr>
              <a:t>اللاأداتية</a:t>
            </a:r>
            <a:r>
              <a:rPr lang="ar-DZ" sz="3000" baseline="0" dirty="0">
                <a:latin typeface="Times New Roman" pitchFamily="18" charset="0"/>
                <a:cs typeface="Simplified Arabic" pitchFamily="18" charset="-78"/>
              </a:rPr>
              <a:t>، بما في ذلك القيم والعادات والعواطف، ومع ذلك يبدو أن نزعة التفسير </a:t>
            </a:r>
            <a:r>
              <a:rPr lang="ar-DZ" sz="3000" baseline="0" dirty="0" err="1">
                <a:latin typeface="Times New Roman" pitchFamily="18" charset="0"/>
                <a:cs typeface="Simplified Arabic" pitchFamily="18" charset="-78"/>
              </a:rPr>
              <a:t>الأداتي</a:t>
            </a:r>
            <a:r>
              <a:rPr lang="ar-DZ" sz="3000" baseline="0" dirty="0">
                <a:latin typeface="Times New Roman" pitchFamily="18" charset="0"/>
                <a:cs typeface="Simplified Arabic" pitchFamily="18" charset="-78"/>
              </a:rPr>
              <a:t> قد طغت على تفسيراتهم حتى عندما تعرضوا للحوافز </a:t>
            </a:r>
            <a:r>
              <a:rPr lang="ar-DZ" sz="3000" baseline="0" dirty="0" err="1">
                <a:latin typeface="Times New Roman" pitchFamily="18" charset="0"/>
                <a:cs typeface="Simplified Arabic" pitchFamily="18" charset="-78"/>
              </a:rPr>
              <a:t>اللاأداتية</a:t>
            </a:r>
            <a:r>
              <a:rPr lang="ar-DZ" sz="3000" baseline="0" dirty="0">
                <a:latin typeface="Times New Roman" pitchFamily="18" charset="0"/>
                <a:cs typeface="Simplified Arabic" pitchFamily="18" charset="-78"/>
              </a:rPr>
              <a:t>، ومثال ذلك أن جيمس </a:t>
            </a:r>
            <a:r>
              <a:rPr lang="ar-DZ" sz="3000" baseline="0" dirty="0" err="1">
                <a:latin typeface="Times New Roman" pitchFamily="18" charset="0"/>
                <a:cs typeface="Simplified Arabic" pitchFamily="18" charset="-78"/>
              </a:rPr>
              <a:t>كولمان</a:t>
            </a:r>
            <a:r>
              <a:rPr lang="ar-DZ" sz="3000" baseline="0" dirty="0">
                <a:latin typeface="Times New Roman" pitchFamily="18" charset="0"/>
                <a:cs typeface="Simplified Arabic" pitchFamily="18" charset="-78"/>
              </a:rPr>
              <a:t> تبنى منظورا أدائيا لفهم انبثاق المعايير الاجتماعية كأحد منظري الاختيار العقلاني، فهو يفهم المعيار على أنه حقوق الموقع التي </a:t>
            </a:r>
            <a:r>
              <a:rPr lang="ar-DZ" sz="3000" baseline="0" dirty="0" err="1">
                <a:latin typeface="Times New Roman" pitchFamily="18" charset="0"/>
                <a:cs typeface="Simplified Arabic" pitchFamily="18" charset="-78"/>
              </a:rPr>
              <a:t>تهيء</a:t>
            </a:r>
            <a:r>
              <a:rPr lang="ar-DZ" sz="3000" baseline="0" dirty="0">
                <a:latin typeface="Times New Roman" pitchFamily="18" charset="0"/>
                <a:cs typeface="Simplified Arabic" pitchFamily="18" charset="-78"/>
              </a:rPr>
              <a:t> بموجبها سيطرة الفاعلين على الفعل الهادف، بمعنى آخر فإن هذا المنظور يضع </a:t>
            </a:r>
            <a:r>
              <a:rPr lang="ar-DZ" sz="3000" baseline="0" dirty="0" err="1">
                <a:latin typeface="Times New Roman" pitchFamily="18" charset="0"/>
                <a:cs typeface="Simplified Arabic" pitchFamily="18" charset="-78"/>
              </a:rPr>
              <a:t>الأداتية</a:t>
            </a:r>
            <a:r>
              <a:rPr lang="ar-DZ" sz="3000" baseline="0" dirty="0">
                <a:latin typeface="Times New Roman" pitchFamily="18" charset="0"/>
                <a:cs typeface="Simplified Arabic" pitchFamily="18" charset="-78"/>
              </a:rPr>
              <a:t> في إطار النظام الاجتماعي، بحيث يفضي هذا الطرح إلى شكل من </a:t>
            </a:r>
            <a:r>
              <a:rPr lang="ar-DZ" sz="3000" baseline="0" dirty="0" err="1">
                <a:latin typeface="Times New Roman" pitchFamily="18" charset="0"/>
                <a:cs typeface="Simplified Arabic" pitchFamily="18" charset="-78"/>
              </a:rPr>
              <a:t>الأداتية</a:t>
            </a:r>
            <a:r>
              <a:rPr lang="ar-DZ" sz="3000" baseline="0" dirty="0">
                <a:latin typeface="Times New Roman" pitchFamily="18" charset="0"/>
                <a:cs typeface="Simplified Arabic" pitchFamily="18" charset="-78"/>
              </a:rPr>
              <a:t> المنضبطة، ولذلك فقد وصف </a:t>
            </a:r>
            <a:r>
              <a:rPr lang="ar-DZ" sz="3000" baseline="0" dirty="0" err="1">
                <a:latin typeface="Times New Roman" pitchFamily="18" charset="0"/>
                <a:cs typeface="Simplified Arabic" pitchFamily="18" charset="-78"/>
              </a:rPr>
              <a:t>كولمان</a:t>
            </a:r>
            <a:r>
              <a:rPr lang="ar-DZ" sz="3000" baseline="0" dirty="0">
                <a:latin typeface="Times New Roman" pitchFamily="18" charset="0"/>
                <a:cs typeface="Simplified Arabic" pitchFamily="18" charset="-78"/>
              </a:rPr>
              <a:t> نظريته في </a:t>
            </a:r>
            <a:r>
              <a:rPr lang="ar-DZ" sz="3000" baseline="0" dirty="0" err="1">
                <a:latin typeface="Times New Roman" pitchFamily="18" charset="0"/>
                <a:cs typeface="Simplified Arabic" pitchFamily="18" charset="-78"/>
              </a:rPr>
              <a:t>الإختيار</a:t>
            </a:r>
            <a:r>
              <a:rPr lang="ar-DZ" sz="3000" baseline="0" dirty="0">
                <a:latin typeface="Times New Roman" pitchFamily="18" charset="0"/>
                <a:cs typeface="Simplified Arabic" pitchFamily="18" charset="-78"/>
              </a:rPr>
              <a:t> العقلاني بالمدخل </a:t>
            </a:r>
            <a:r>
              <a:rPr lang="ar-DZ" sz="3000" baseline="0" dirty="0" err="1">
                <a:latin typeface="Times New Roman" pitchFamily="18" charset="0"/>
                <a:cs typeface="Simplified Arabic" pitchFamily="18" charset="-78"/>
              </a:rPr>
              <a:t>الإقتصادي</a:t>
            </a:r>
            <a:r>
              <a:rPr lang="ar-DZ" sz="3000" baseline="0" dirty="0">
                <a:latin typeface="Times New Roman" pitchFamily="18" charset="0"/>
                <a:cs typeface="Simplified Arabic" pitchFamily="18" charset="-78"/>
              </a:rPr>
              <a:t> إلى علم الاجتماع، موضحا ثلاثة ظروف تعمل على ضبط </a:t>
            </a:r>
            <a:r>
              <a:rPr lang="ar-DZ" sz="3000" baseline="0" dirty="0" err="1">
                <a:latin typeface="Times New Roman" pitchFamily="18" charset="0"/>
                <a:cs typeface="Simplified Arabic" pitchFamily="18" charset="-78"/>
              </a:rPr>
              <a:t>أداتية</a:t>
            </a:r>
            <a:r>
              <a:rPr lang="ar-DZ" sz="3000" baseline="0" dirty="0">
                <a:latin typeface="Times New Roman" pitchFamily="18" charset="0"/>
                <a:cs typeface="Simplified Arabic" pitchFamily="18" charset="-78"/>
              </a:rPr>
              <a:t> </a:t>
            </a:r>
            <a:r>
              <a:rPr lang="ar-DZ" sz="3000" baseline="0" dirty="0" err="1">
                <a:latin typeface="Times New Roman" pitchFamily="18" charset="0"/>
                <a:cs typeface="Simplified Arabic" pitchFamily="18" charset="-78"/>
              </a:rPr>
              <a:t>الإختيار</a:t>
            </a:r>
            <a:r>
              <a:rPr lang="ar-DZ" sz="3000" baseline="0" dirty="0">
                <a:latin typeface="Times New Roman" pitchFamily="18" charset="0"/>
                <a:cs typeface="Simplified Arabic" pitchFamily="18" charset="-78"/>
              </a:rPr>
              <a:t> حول المعايير الفعالة وهي:</a:t>
            </a:r>
            <a:endParaRPr lang="fr-FR" sz="3000" baseline="0" dirty="0">
              <a:latin typeface="Times New Roman" pitchFamily="18" charset="0"/>
              <a:cs typeface="Simplified Arabic" pitchFamily="18" charset="-78"/>
            </a:endParaRPr>
          </a:p>
          <a:p>
            <a:pPr marL="0" lvl="0" indent="457200" algn="just" rtl="1">
              <a:spcBef>
                <a:spcPts val="0"/>
              </a:spcBef>
              <a:buFont typeface="+mj-lt"/>
              <a:buAutoNum type="arabicPeriod"/>
            </a:pPr>
            <a:r>
              <a:rPr lang="ar-DZ" sz="3000" baseline="0" dirty="0">
                <a:latin typeface="Times New Roman" pitchFamily="18" charset="0"/>
                <a:cs typeface="Simplified Arabic" pitchFamily="18" charset="-78"/>
              </a:rPr>
              <a:t>الفاعلون </a:t>
            </a:r>
            <a:r>
              <a:rPr lang="ar-DZ" sz="3000" baseline="0" dirty="0" err="1">
                <a:latin typeface="Times New Roman" pitchFamily="18" charset="0"/>
                <a:cs typeface="Simplified Arabic" pitchFamily="18" charset="-78"/>
              </a:rPr>
              <a:t>الأداتيون</a:t>
            </a:r>
            <a:r>
              <a:rPr lang="ar-DZ" sz="3000" baseline="0" dirty="0">
                <a:latin typeface="Times New Roman" pitchFamily="18" charset="0"/>
                <a:cs typeface="Simplified Arabic" pitchFamily="18" charset="-78"/>
              </a:rPr>
              <a:t> يحاولون السيطرة على الظروف الخارجية المؤثرة في فعلهم </a:t>
            </a:r>
            <a:r>
              <a:rPr lang="ar-DZ" sz="3000" baseline="0" dirty="0" err="1">
                <a:latin typeface="Times New Roman" pitchFamily="18" charset="0"/>
                <a:cs typeface="Simplified Arabic" pitchFamily="18" charset="-78"/>
              </a:rPr>
              <a:t>المنفعي</a:t>
            </a:r>
            <a:r>
              <a:rPr lang="ar-DZ" sz="3000" baseline="0" dirty="0">
                <a:latin typeface="Times New Roman" pitchFamily="18" charset="0"/>
                <a:cs typeface="Simplified Arabic" pitchFamily="18" charset="-78"/>
              </a:rPr>
              <a:t>.</a:t>
            </a:r>
            <a:endParaRPr lang="fr-FR" sz="3000" baseline="0" dirty="0">
              <a:latin typeface="Times New Roman" pitchFamily="18" charset="0"/>
              <a:cs typeface="Simplified Arabic" pitchFamily="18" charset="-78"/>
            </a:endParaRPr>
          </a:p>
          <a:p>
            <a:pPr marL="0" lvl="0" indent="457200" algn="just" rtl="1">
              <a:spcBef>
                <a:spcPts val="0"/>
              </a:spcBef>
              <a:buFont typeface="+mj-lt"/>
              <a:buAutoNum type="arabicPeriod"/>
            </a:pPr>
            <a:r>
              <a:rPr lang="ar-DZ" sz="3000" baseline="0" dirty="0">
                <a:latin typeface="Times New Roman" pitchFamily="18" charset="0"/>
                <a:cs typeface="Simplified Arabic" pitchFamily="18" charset="-78"/>
              </a:rPr>
              <a:t>لا يستطيعون تحقيق هذه السيطرة بعيدا عن التبادل مع الآخرين.</a:t>
            </a:r>
            <a:endParaRPr lang="fr-FR" sz="3000" baseline="0" dirty="0">
              <a:latin typeface="Times New Roman" pitchFamily="18" charset="0"/>
              <a:cs typeface="Simplified Arabic" pitchFamily="18" charset="-78"/>
            </a:endParaRPr>
          </a:p>
          <a:p>
            <a:pPr marL="0" indent="457200" algn="just" rtl="1">
              <a:spcBef>
                <a:spcPts val="0"/>
              </a:spcBef>
              <a:buNone/>
            </a:pPr>
            <a:r>
              <a:rPr lang="ar-DZ" sz="3000" baseline="0" dirty="0">
                <a:latin typeface="Times New Roman" pitchFamily="18" charset="0"/>
                <a:cs typeface="Simplified Arabic" pitchFamily="18" charset="-78"/>
              </a:rPr>
              <a:t>التنظيمات الاجتماعية تقدم نظاما جزائيا لفرض الامتثال والتكيف ومن هنا، فإن التكيف مع المعايير قد </a:t>
            </a:r>
            <a:r>
              <a:rPr lang="ar-DZ" sz="3000" baseline="0" dirty="0" err="1">
                <a:latin typeface="Times New Roman" pitchFamily="18" charset="0"/>
                <a:cs typeface="Simplified Arabic" pitchFamily="18" charset="-78"/>
              </a:rPr>
              <a:t>يشتث</a:t>
            </a:r>
            <a:r>
              <a:rPr lang="ar-DZ" sz="3000" baseline="0" dirty="0">
                <a:latin typeface="Times New Roman" pitchFamily="18" charset="0"/>
                <a:cs typeface="Simplified Arabic" pitchFamily="18" charset="-78"/>
              </a:rPr>
              <a:t> من الرغبة من التفكير بالربح أو تعظيم الفائدة</a:t>
            </a:r>
            <a:r>
              <a:rPr lang="ar-DZ" sz="3000" b="1" baseline="0" dirty="0">
                <a:latin typeface="Times New Roman" pitchFamily="18" charset="0"/>
                <a:cs typeface="Simplified Arabic" pitchFamily="18" charset="-78"/>
              </a:rPr>
              <a:t>.</a:t>
            </a:r>
            <a:endParaRPr lang="fr-FR" sz="3000" baseline="0" dirty="0">
              <a:latin typeface="Times New Roman" pitchFamily="18" charset="0"/>
              <a:cs typeface="Simplified Arabic" pitchFamily="18" charset="-78"/>
            </a:endParaRPr>
          </a:p>
          <a:p>
            <a:pPr marL="0" indent="457200" algn="just" rtl="1">
              <a:spcBef>
                <a:spcPts val="0"/>
              </a:spcBef>
              <a:buNone/>
            </a:pPr>
            <a:endParaRPr lang="fr-FR" sz="3000" baseline="0" dirty="0">
              <a:latin typeface="Times New Roman" pitchFamily="18" charset="0"/>
              <a:cs typeface="Simplified Arabic" pitchFamily="18" charset="-78"/>
            </a:endParaRPr>
          </a:p>
        </p:txBody>
      </p:sp>
    </p:spTree>
  </p:cSld>
  <p:clrMapOvr>
    <a:masterClrMapping/>
  </p:clrMapOvr>
  <p:transition spd="med" advTm="25000">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08728" y="1071546"/>
            <a:ext cx="11572956" cy="5500726"/>
          </a:xfrm>
        </p:spPr>
        <p:txBody>
          <a:bodyPr>
            <a:noAutofit/>
          </a:bodyPr>
          <a:lstStyle/>
          <a:p>
            <a:pPr indent="0" algn="just" rtl="1">
              <a:spcBef>
                <a:spcPts val="0"/>
              </a:spcBef>
              <a:buFont typeface="Arial" pitchFamily="34" charset="0"/>
              <a:buNone/>
            </a:pPr>
            <a:r>
              <a:rPr lang="ar-DZ" b="1" baseline="0" dirty="0" smtClean="0">
                <a:solidFill>
                  <a:schemeClr val="tx1"/>
                </a:solidFill>
                <a:latin typeface="Times New Roman" pitchFamily="18" charset="0"/>
                <a:cs typeface="Simplified Arabic" pitchFamily="18" charset="-78"/>
              </a:rPr>
              <a:t>	</a:t>
            </a:r>
            <a:r>
              <a:rPr lang="ar-SA" b="1" baseline="0" dirty="0" smtClean="0">
                <a:solidFill>
                  <a:schemeClr val="tx1"/>
                </a:solidFill>
                <a:latin typeface="Times New Roman" pitchFamily="18" charset="0"/>
                <a:cs typeface="Simplified Arabic" pitchFamily="18" charset="-78"/>
              </a:rPr>
              <a:t>تعريفه</a:t>
            </a:r>
            <a:r>
              <a:rPr lang="ar-SA" b="1" baseline="0" dirty="0">
                <a:solidFill>
                  <a:schemeClr val="tx1"/>
                </a:solidFill>
                <a:latin typeface="Times New Roman" pitchFamily="18" charset="0"/>
                <a:cs typeface="Simplified Arabic" pitchFamily="18" charset="-78"/>
              </a:rPr>
              <a:t>:</a:t>
            </a:r>
            <a:r>
              <a:rPr lang="ar-SA" baseline="0" dirty="0">
                <a:solidFill>
                  <a:schemeClr val="tx1"/>
                </a:solidFill>
                <a:latin typeface="Times New Roman" pitchFamily="18" charset="0"/>
                <a:cs typeface="Simplified Arabic" pitchFamily="18" charset="-78"/>
              </a:rPr>
              <a:t> علم اجتماع العلوم أو (علم اجتماع العلماء) هو علم بنيوي، بمعنى أنه في مضمونه وأهدافه يرمي إلى رؤية العالم </a:t>
            </a:r>
            <a:r>
              <a:rPr lang="ar-SA" baseline="0" dirty="0" smtClean="0">
                <a:solidFill>
                  <a:schemeClr val="tx1"/>
                </a:solidFill>
                <a:latin typeface="Times New Roman" pitchFamily="18" charset="0"/>
                <a:cs typeface="Simplified Arabic" pitchFamily="18" charset="-78"/>
              </a:rPr>
              <a:t>(الطبيعي والمعيشي) </a:t>
            </a:r>
            <a:r>
              <a:rPr lang="ar-SA" baseline="0" dirty="0">
                <a:solidFill>
                  <a:schemeClr val="tx1"/>
                </a:solidFill>
                <a:latin typeface="Times New Roman" pitchFamily="18" charset="0"/>
                <a:cs typeface="Simplified Arabic" pitchFamily="18" charset="-78"/>
              </a:rPr>
              <a:t>رؤية شمولية كلية، فهو ذلك الفرع الجديد من علم الاجتماع الذي يؤمن بأن العلوم مترابطة في بنية كلية وأن مجالات الحياة متصلة بعضها ببعض وتفسر بعضها البعض، لذلك انطلق علم اجتماع العلوم ليبحث في العلاقة بين نظام المعرفة العلمية والبناء الاجتماعي. وفهم نسق المعرفة انطلاقا من معطيات مجتمعية وربطه بالبناء الاجتماعي والتاريخ والثقافة. وهو ليس بالأمر الجديد، بل نجده جليا في أعمال </a:t>
            </a:r>
            <a:r>
              <a:rPr lang="ar-SA" baseline="0" dirty="0" err="1">
                <a:solidFill>
                  <a:schemeClr val="tx1"/>
                </a:solidFill>
                <a:latin typeface="Times New Roman" pitchFamily="18" charset="0"/>
                <a:cs typeface="Simplified Arabic" pitchFamily="18" charset="-78"/>
              </a:rPr>
              <a:t>كوندرسيه</a:t>
            </a:r>
            <a:r>
              <a:rPr lang="ar-SA" baseline="0" dirty="0">
                <a:solidFill>
                  <a:schemeClr val="tx1"/>
                </a:solidFill>
                <a:latin typeface="Times New Roman" pitchFamily="18" charset="0"/>
                <a:cs typeface="Simplified Arabic" pitchFamily="18" charset="-78"/>
              </a:rPr>
              <a:t> وكونت وماركس </a:t>
            </a:r>
            <a:r>
              <a:rPr lang="ar-SA" baseline="0" dirty="0" err="1">
                <a:solidFill>
                  <a:schemeClr val="tx1"/>
                </a:solidFill>
                <a:latin typeface="Times New Roman" pitchFamily="18" charset="0"/>
                <a:cs typeface="Simplified Arabic" pitchFamily="18" charset="-78"/>
              </a:rPr>
              <a:t>ودوركايم</a:t>
            </a:r>
            <a:r>
              <a:rPr lang="ar-SA" baseline="0" dirty="0">
                <a:solidFill>
                  <a:schemeClr val="tx1"/>
                </a:solidFill>
                <a:latin typeface="Times New Roman" pitchFamily="18" charset="0"/>
                <a:cs typeface="Simplified Arabic" pitchFamily="18" charset="-78"/>
              </a:rPr>
              <a:t>... كما ظهر بوضوح عند كارل </a:t>
            </a:r>
            <a:r>
              <a:rPr lang="ar-SA" baseline="0" dirty="0" err="1">
                <a:solidFill>
                  <a:schemeClr val="tx1"/>
                </a:solidFill>
                <a:latin typeface="Times New Roman" pitchFamily="18" charset="0"/>
                <a:cs typeface="Simplified Arabic" pitchFamily="18" charset="-78"/>
              </a:rPr>
              <a:t>مانهايم</a:t>
            </a:r>
            <a:r>
              <a:rPr lang="ar-SA" baseline="0" dirty="0">
                <a:solidFill>
                  <a:schemeClr val="tx1"/>
                </a:solidFill>
                <a:latin typeface="Times New Roman" pitchFamily="18" charset="0"/>
                <a:cs typeface="Simplified Arabic" pitchFamily="18" charset="-78"/>
              </a:rPr>
              <a:t> في علم اجتماع المعرفة أو </a:t>
            </a:r>
            <a:r>
              <a:rPr lang="ar-SA" baseline="0" dirty="0" err="1">
                <a:solidFill>
                  <a:schemeClr val="tx1"/>
                </a:solidFill>
                <a:latin typeface="Times New Roman" pitchFamily="18" charset="0"/>
                <a:cs typeface="Simplified Arabic" pitchFamily="18" charset="-78"/>
              </a:rPr>
              <a:t>الابستيمولوجيا</a:t>
            </a:r>
            <a:r>
              <a:rPr lang="ar-SA" baseline="0" dirty="0">
                <a:solidFill>
                  <a:schemeClr val="tx1"/>
                </a:solidFill>
                <a:latin typeface="Times New Roman" pitchFamily="18" charset="0"/>
                <a:cs typeface="Simplified Arabic" pitchFamily="18" charset="-78"/>
              </a:rPr>
              <a:t> عموما، بيد أن هناك فرقا بين علم اجتماع المعرفة وعلم اجتماع العلوم فالأمر ليس سيان، فالمعرفة تشير إلى المعرفة الإنسانية ككل بينما يشير العلم إلى العلم الوضعي التجريبي، ومنه اختص علم اجتماع العلوم في دراسة المضامين العلمية (الطبيعية) من معطيات اجتماعية.</a:t>
            </a:r>
            <a:r>
              <a:rPr lang="fr-FR" baseline="0" dirty="0">
                <a:solidFill>
                  <a:schemeClr val="tx1"/>
                </a:solidFill>
                <a:latin typeface="Times New Roman" pitchFamily="18" charset="0"/>
                <a:cs typeface="Simplified Arabic" pitchFamily="18" charset="-78"/>
              </a:rPr>
              <a:t> </a:t>
            </a:r>
          </a:p>
        </p:txBody>
      </p:sp>
      <p:sp>
        <p:nvSpPr>
          <p:cNvPr id="4" name="object 2"/>
          <p:cNvSpPr txBox="1">
            <a:spLocks/>
          </p:cNvSpPr>
          <p:nvPr/>
        </p:nvSpPr>
        <p:spPr>
          <a:xfrm>
            <a:off x="709418" y="285728"/>
            <a:ext cx="10670344" cy="643654"/>
          </a:xfrm>
          <a:prstGeom prst="rect">
            <a:avLst/>
          </a:prstGeom>
          <a:solidFill>
            <a:srgbClr val="D9D9D9"/>
          </a:solidFill>
        </p:spPr>
        <p:txBody>
          <a:bodyPr vert="horz" wrap="square" lIns="0" tIns="27829" rIns="0" bIns="0" rtlCol="0" anchor="ctr">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DZ" sz="4000" b="1" i="0" u="none" strike="noStrike" kern="1200" cap="none" spc="0" normalizeH="0" baseline="0" noProof="0" dirty="0" smtClean="0">
                <a:ln>
                  <a:noFill/>
                </a:ln>
                <a:solidFill>
                  <a:schemeClr val="tx1"/>
                </a:solidFill>
                <a:effectLst/>
                <a:uLnTx/>
                <a:uFillTx/>
                <a:latin typeface="Traditional Arabic" pitchFamily="18" charset="-78"/>
                <a:ea typeface="+mj-ea"/>
                <a:cs typeface="Traditional Arabic" pitchFamily="18" charset="-78"/>
              </a:rPr>
              <a:t>المحاضرة الثامنة: علم اجتماع العلوم</a:t>
            </a:r>
            <a:endParaRPr kumimoji="0" lang="fr-FR" sz="4000" b="1" i="0" u="none" strike="noStrike" kern="1200" cap="none" spc="0" normalizeH="0" baseline="0" noProof="0" dirty="0">
              <a:ln>
                <a:noFill/>
              </a:ln>
              <a:solidFill>
                <a:schemeClr val="tx1"/>
              </a:solidFill>
              <a:effectLst/>
              <a:uLnTx/>
              <a:uFillTx/>
              <a:latin typeface="Traditional Arabic" pitchFamily="18" charset="-78"/>
              <a:ea typeface="+mj-ea"/>
              <a:cs typeface="Traditional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1684" y="2000240"/>
            <a:ext cx="10971372" cy="3929090"/>
          </a:xfrm>
        </p:spPr>
        <p:txBody>
          <a:bodyPr>
            <a:normAutofit/>
          </a:bodyPr>
          <a:lstStyle/>
          <a:p>
            <a:pPr marL="0" indent="457200" algn="just" rtl="1">
              <a:spcBef>
                <a:spcPts val="0"/>
              </a:spcBef>
              <a:buNone/>
            </a:pPr>
            <a:r>
              <a:rPr lang="ar-DZ" baseline="0" dirty="0" smtClean="0">
                <a:latin typeface="Times New Roman" pitchFamily="18" charset="0"/>
                <a:cs typeface="Simplified Arabic" pitchFamily="18" charset="-78"/>
              </a:rPr>
              <a:t>يطلق </a:t>
            </a:r>
            <a:r>
              <a:rPr lang="ar-DZ" baseline="0" dirty="0">
                <a:latin typeface="Times New Roman" pitchFamily="18" charset="0"/>
                <a:cs typeface="Simplified Arabic" pitchFamily="18" charset="-78"/>
              </a:rPr>
              <a:t>مصطلح الحداثة بوجه عام على مسيرة المجتمعات الغربية منذ عصر النهضة إلى اليوم ويغطي مختلف مظاهر الحياة الاجتماعية والاقتصادية والسياسية والأدبية، لقد أدخل التقدم المستمر للعلوم والتقنيات وثورة التكنولوجيا إلى الحياة الاجتماعية عامل التغيير المستمر والصيرورة التي أدت إلى انهيار المعايير والقيم الثقافية التقليدية، وفي ظل هذه الصيرورة الاجتماعية بمختلف اتجاهاتها تحدد السياق العام لمفهوم الحداثة بوصفه ممارسة اجتماعية ونمطا من الحياة يقوم على أساسي التغيير والابتكار.</a:t>
            </a:r>
            <a:endParaRPr lang="fr-FR" baseline="0" dirty="0">
              <a:latin typeface="Times New Roman" pitchFamily="18" charset="0"/>
              <a:cs typeface="Simplified Arabic" pitchFamily="18" charset="-78"/>
            </a:endParaRPr>
          </a:p>
          <a:p>
            <a:pPr marL="0" indent="457200" algn="just" rtl="1">
              <a:spcBef>
                <a:spcPts val="0"/>
              </a:spcBef>
              <a:buNone/>
            </a:pPr>
            <a:endParaRPr lang="fr-FR" baseline="0" dirty="0">
              <a:latin typeface="Times New Roman" pitchFamily="18" charset="0"/>
              <a:cs typeface="Simplified Arabic" pitchFamily="18" charset="-78"/>
            </a:endParaRPr>
          </a:p>
        </p:txBody>
      </p:sp>
      <p:sp>
        <p:nvSpPr>
          <p:cNvPr id="4" name="object 2"/>
          <p:cNvSpPr txBox="1">
            <a:spLocks/>
          </p:cNvSpPr>
          <p:nvPr/>
        </p:nvSpPr>
        <p:spPr>
          <a:xfrm>
            <a:off x="665918" y="357166"/>
            <a:ext cx="10670344" cy="1259207"/>
          </a:xfrm>
          <a:prstGeom prst="rect">
            <a:avLst/>
          </a:prstGeom>
          <a:solidFill>
            <a:srgbClr val="D9D9D9"/>
          </a:solidFill>
        </p:spPr>
        <p:txBody>
          <a:bodyPr vert="horz" wrap="square" lIns="0" tIns="27829" rIns="0" bIns="0" rtlCol="0" anchor="ctr">
            <a:spAutoFit/>
          </a:bodyPr>
          <a:lstStyle/>
          <a:p>
            <a:pPr lvl="0" algn="ctr" rtl="1">
              <a:spcBef>
                <a:spcPct val="0"/>
              </a:spcBef>
            </a:pPr>
            <a:r>
              <a:rPr kumimoji="0" lang="ar-DZ" sz="4000" b="1" i="0" u="none" strike="noStrike" kern="1200" cap="none" spc="0" normalizeH="0" baseline="0" noProof="0" dirty="0" smtClean="0">
                <a:ln>
                  <a:noFill/>
                </a:ln>
                <a:solidFill>
                  <a:schemeClr val="tx1"/>
                </a:solidFill>
                <a:effectLst/>
                <a:uLnTx/>
                <a:uFillTx/>
                <a:latin typeface="Traditional Arabic" pitchFamily="18" charset="-78"/>
                <a:ea typeface="+mj-ea"/>
                <a:cs typeface="Traditional Arabic" pitchFamily="18" charset="-78"/>
              </a:rPr>
              <a:t>المحاضرة الثالثة عشر: </a:t>
            </a:r>
            <a:r>
              <a:rPr lang="ar-DZ" sz="4000" b="1" dirty="0" smtClean="0">
                <a:latin typeface="Traditional Arabic" pitchFamily="18" charset="-78"/>
                <a:ea typeface="+mj-ea"/>
                <a:cs typeface="Traditional Arabic" pitchFamily="18" charset="-78"/>
              </a:rPr>
              <a:t>مستقبل النظرية </a:t>
            </a:r>
            <a:r>
              <a:rPr lang="ar-DZ" sz="4000" b="1" dirty="0" err="1" smtClean="0">
                <a:latin typeface="Traditional Arabic" pitchFamily="18" charset="-78"/>
                <a:ea typeface="+mj-ea"/>
                <a:cs typeface="Traditional Arabic" pitchFamily="18" charset="-78"/>
              </a:rPr>
              <a:t>السوسيولوجية</a:t>
            </a:r>
            <a:r>
              <a:rPr lang="ar-DZ" sz="4000" b="1" dirty="0" smtClean="0">
                <a:latin typeface="Traditional Arabic" pitchFamily="18" charset="-78"/>
                <a:ea typeface="+mj-ea"/>
                <a:cs typeface="Traditional Arabic" pitchFamily="18" charset="-78"/>
              </a:rPr>
              <a:t>، </a:t>
            </a:r>
          </a:p>
          <a:p>
            <a:pPr lvl="0" algn="ctr" rtl="1">
              <a:spcBef>
                <a:spcPct val="0"/>
              </a:spcBef>
            </a:pPr>
            <a:r>
              <a:rPr lang="ar-DZ" sz="4000" b="1" dirty="0" smtClean="0">
                <a:latin typeface="Traditional Arabic" pitchFamily="18" charset="-78"/>
                <a:ea typeface="+mj-ea"/>
                <a:cs typeface="Traditional Arabic" pitchFamily="18" charset="-78"/>
              </a:rPr>
              <a:t>الحداثة وما بعد الحداثة</a:t>
            </a:r>
            <a:endParaRPr lang="fr-FR" sz="4000" b="1" dirty="0">
              <a:latin typeface="Traditional Arabic" pitchFamily="18" charset="-78"/>
              <a:ea typeface="+mj-ea"/>
              <a:cs typeface="Traditional Arabic" pitchFamily="18" charset="-78"/>
            </a:endParaRPr>
          </a:p>
        </p:txBody>
      </p:sp>
    </p:spTree>
  </p:cSld>
  <p:clrMapOvr>
    <a:masterClrMapping/>
  </p:clrMapOvr>
  <p:transition spd="med" advTm="25000">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3042" y="785794"/>
            <a:ext cx="10971372" cy="5240343"/>
          </a:xfrm>
        </p:spPr>
        <p:txBody>
          <a:bodyPr>
            <a:noAutofit/>
          </a:bodyPr>
          <a:lstStyle/>
          <a:p>
            <a:pPr marL="0" indent="457200" algn="just" rtl="1">
              <a:spcBef>
                <a:spcPts val="0"/>
              </a:spcBef>
              <a:buNone/>
            </a:pPr>
            <a:r>
              <a:rPr lang="ar-DZ" b="1" baseline="0" dirty="0">
                <a:latin typeface="Times New Roman" pitchFamily="18" charset="0"/>
                <a:cs typeface="Simplified Arabic" pitchFamily="18" charset="-78"/>
              </a:rPr>
              <a:t>الملامح التاريخية لمفهوم الحداثة</a:t>
            </a:r>
            <a:r>
              <a:rPr lang="ar-DZ" baseline="0" dirty="0">
                <a:latin typeface="Times New Roman" pitchFamily="18" charset="0"/>
                <a:cs typeface="Simplified Arabic" pitchFamily="18" charset="-78"/>
              </a:rPr>
              <a:t>: من حيث المبدأ يختلف العلماء في تحديد المرحلة التاريخية التي بدأت فيها الحداثة ويرى المؤرخون أن العصر الحديث بدأ مع اكتشاف أمريكا من قبل كريستوف </a:t>
            </a:r>
            <a:r>
              <a:rPr lang="ar-DZ" baseline="0" dirty="0" err="1">
                <a:latin typeface="Times New Roman" pitchFamily="18" charset="0"/>
                <a:cs typeface="Simplified Arabic" pitchFamily="18" charset="-78"/>
              </a:rPr>
              <a:t>كولمبس</a:t>
            </a:r>
            <a:r>
              <a:rPr lang="ar-DZ" baseline="0" dirty="0">
                <a:latin typeface="Times New Roman" pitchFamily="18" charset="0"/>
                <a:cs typeface="Simplified Arabic" pitchFamily="18" charset="-78"/>
              </a:rPr>
              <a:t> (</a:t>
            </a:r>
            <a:r>
              <a:rPr lang="fr-FR" baseline="0" dirty="0" err="1">
                <a:latin typeface="Times New Roman" pitchFamily="18" charset="0"/>
                <a:cs typeface="Simplified Arabic" pitchFamily="18" charset="-78"/>
              </a:rPr>
              <a:t>Cristoph</a:t>
            </a:r>
            <a:r>
              <a:rPr lang="fr-FR" baseline="0" dirty="0">
                <a:latin typeface="Times New Roman" pitchFamily="18" charset="0"/>
                <a:cs typeface="Simplified Arabic" pitchFamily="18" charset="-78"/>
              </a:rPr>
              <a:t> </a:t>
            </a:r>
            <a:r>
              <a:rPr lang="fr-FR" baseline="0" dirty="0" err="1">
                <a:latin typeface="Times New Roman" pitchFamily="18" charset="0"/>
                <a:cs typeface="Simplified Arabic" pitchFamily="18" charset="-78"/>
              </a:rPr>
              <a:t>Cololmbs</a:t>
            </a:r>
            <a:r>
              <a:rPr lang="ar-DZ" baseline="0" dirty="0">
                <a:latin typeface="Times New Roman" pitchFamily="18" charset="0"/>
                <a:cs typeface="Simplified Arabic" pitchFamily="18" charset="-78"/>
              </a:rPr>
              <a:t>) عام 1492، وينظر المفكرون أن تخوم العصر الحديث تبدأ من الأحداث التاريخية الكبرى التي تمثلت بادئ البدء في اكتشاف </a:t>
            </a:r>
            <a:r>
              <a:rPr lang="ar-DZ" baseline="0" dirty="0" err="1">
                <a:latin typeface="Times New Roman" pitchFamily="18" charset="0"/>
                <a:cs typeface="Simplified Arabic" pitchFamily="18" charset="-78"/>
              </a:rPr>
              <a:t>جاليلو</a:t>
            </a:r>
            <a:r>
              <a:rPr lang="ar-DZ" baseline="0" dirty="0">
                <a:latin typeface="Times New Roman" pitchFamily="18" charset="0"/>
                <a:cs typeface="Simplified Arabic" pitchFamily="18" charset="-78"/>
              </a:rPr>
              <a:t> لمركزية الشمس وسقوط </a:t>
            </a:r>
            <a:r>
              <a:rPr lang="ar-DZ" baseline="0" dirty="0" err="1">
                <a:latin typeface="Times New Roman" pitchFamily="18" charset="0"/>
                <a:cs typeface="Simplified Arabic" pitchFamily="18" charset="-78"/>
              </a:rPr>
              <a:t>القسنطينية</a:t>
            </a:r>
            <a:r>
              <a:rPr lang="ar-DZ" baseline="0" dirty="0">
                <a:latin typeface="Times New Roman" pitchFamily="18" charset="0"/>
                <a:cs typeface="Simplified Arabic" pitchFamily="18" charset="-78"/>
              </a:rPr>
              <a:t> في أيدي الأتراك العثمانيين عام 1453، وإذا كان التحديث أو العصر الحديث يبدأ مع هذا المؤشرات التاريخية فإن مفهوم الحداثة يتجلى في حركة الإصلاح الديني في أوروبا التي قادها مارتن لوثر في عام 1517، ومن ثم بدأ هذا المفهوم يأخذ أبعاده الفلسفية والسياسية في القرنين السابع عشر والثامن عشر حيث تتجلى خصائصه في ولادة التفكير الفردي والعقلاني الذي أرسى مقوماته ديكارت ومن ثم فلاسفة التنوير بعامة.</a:t>
            </a:r>
            <a:endParaRPr lang="fr-FR" baseline="0" dirty="0">
              <a:latin typeface="Times New Roman" pitchFamily="18" charset="0"/>
              <a:cs typeface="Simplified Arabic" pitchFamily="18" charset="-78"/>
            </a:endParaRPr>
          </a:p>
          <a:p>
            <a:pPr marL="0" indent="457200" algn="just" rtl="1">
              <a:spcBef>
                <a:spcPts val="0"/>
              </a:spcBef>
              <a:buNone/>
            </a:pPr>
            <a:endParaRPr lang="fr-FR" baseline="0" dirty="0">
              <a:latin typeface="Times New Roman" pitchFamily="18" charset="0"/>
              <a:cs typeface="Simplified Arabic" pitchFamily="18" charset="-78"/>
            </a:endParaRPr>
          </a:p>
        </p:txBody>
      </p:sp>
    </p:spTree>
  </p:cSld>
  <p:clrMapOvr>
    <a:masterClrMapping/>
  </p:clrMapOvr>
  <p:transition spd="med" advTm="25000">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604" y="500042"/>
            <a:ext cx="11215766" cy="5929354"/>
          </a:xfrm>
        </p:spPr>
        <p:txBody>
          <a:bodyPr>
            <a:noAutofit/>
          </a:bodyPr>
          <a:lstStyle/>
          <a:p>
            <a:pPr marL="0" indent="0" algn="ctr" rtl="1">
              <a:lnSpc>
                <a:spcPct val="120000"/>
              </a:lnSpc>
              <a:spcBef>
                <a:spcPts val="0"/>
              </a:spcBef>
              <a:buNone/>
            </a:pPr>
            <a:r>
              <a:rPr lang="ar-DZ" sz="3000" b="1" baseline="0" dirty="0">
                <a:latin typeface="Times New Roman" pitchFamily="18" charset="0"/>
                <a:cs typeface="Simplified Arabic" pitchFamily="18" charset="-78"/>
              </a:rPr>
              <a:t>أسس الحداثة وخصائصها</a:t>
            </a:r>
            <a:r>
              <a:rPr lang="ar-DZ" sz="3000" baseline="0" dirty="0">
                <a:latin typeface="Times New Roman" pitchFamily="18" charset="0"/>
                <a:cs typeface="Simplified Arabic" pitchFamily="18" charset="-78"/>
              </a:rPr>
              <a:t>: </a:t>
            </a:r>
            <a:endParaRPr lang="ar-DZ" sz="3000" baseline="0" dirty="0" smtClean="0">
              <a:latin typeface="Times New Roman" pitchFamily="18" charset="0"/>
              <a:cs typeface="Simplified Arabic" pitchFamily="18" charset="-78"/>
            </a:endParaRPr>
          </a:p>
          <a:p>
            <a:pPr marL="0" indent="457200" algn="just" rtl="1">
              <a:lnSpc>
                <a:spcPct val="120000"/>
              </a:lnSpc>
              <a:spcBef>
                <a:spcPts val="0"/>
              </a:spcBef>
              <a:buNone/>
            </a:pPr>
            <a:endParaRPr lang="fr-FR" sz="3000" baseline="0" dirty="0">
              <a:latin typeface="Times New Roman" pitchFamily="18" charset="0"/>
              <a:cs typeface="Simplified Arabic" pitchFamily="18" charset="-78"/>
            </a:endParaRPr>
          </a:p>
          <a:p>
            <a:pPr marL="0" indent="457200" algn="just" rtl="1">
              <a:lnSpc>
                <a:spcPct val="120000"/>
              </a:lnSpc>
              <a:spcBef>
                <a:spcPts val="0"/>
              </a:spcBef>
              <a:buNone/>
            </a:pPr>
            <a:r>
              <a:rPr lang="ar-DZ" sz="3000" baseline="0" dirty="0">
                <a:latin typeface="Times New Roman" pitchFamily="18" charset="0"/>
                <a:cs typeface="Simplified Arabic" pitchFamily="18" charset="-78"/>
              </a:rPr>
              <a:t>تستند الحداثة إلى الخصائص التالية:</a:t>
            </a:r>
            <a:endParaRPr lang="fr-FR" sz="3000" baseline="0" dirty="0">
              <a:latin typeface="Times New Roman" pitchFamily="18" charset="0"/>
              <a:cs typeface="Simplified Arabic" pitchFamily="18" charset="-78"/>
            </a:endParaRPr>
          </a:p>
          <a:p>
            <a:pPr marL="441325" lvl="0" indent="-441325" algn="just" rtl="1">
              <a:lnSpc>
                <a:spcPct val="120000"/>
              </a:lnSpc>
              <a:spcBef>
                <a:spcPts val="0"/>
              </a:spcBef>
              <a:buFont typeface="Wingdings" pitchFamily="2" charset="2"/>
              <a:buChar char="ü"/>
            </a:pPr>
            <a:r>
              <a:rPr lang="ar-DZ" sz="3000" baseline="0" dirty="0">
                <a:latin typeface="Times New Roman" pitchFamily="18" charset="0"/>
                <a:cs typeface="Simplified Arabic" pitchFamily="18" charset="-78"/>
              </a:rPr>
              <a:t>مرحلة تبلغها المجتمعات الإنسانية من خلال عملية التراكم التاريخي، والخروج من دائرة الوصاية التاريخية التي فرضت على العقل الإنساني في عصور الظلام.</a:t>
            </a:r>
            <a:endParaRPr lang="fr-FR" sz="3000" baseline="0" dirty="0">
              <a:latin typeface="Times New Roman" pitchFamily="18" charset="0"/>
              <a:cs typeface="Simplified Arabic" pitchFamily="18" charset="-78"/>
            </a:endParaRPr>
          </a:p>
          <a:p>
            <a:pPr marL="441325" lvl="0" indent="-441325" algn="just" rtl="1">
              <a:lnSpc>
                <a:spcPct val="120000"/>
              </a:lnSpc>
              <a:spcBef>
                <a:spcPts val="0"/>
              </a:spcBef>
              <a:buFont typeface="Wingdings" pitchFamily="2" charset="2"/>
              <a:buChar char="ü"/>
            </a:pPr>
            <a:r>
              <a:rPr lang="ar-DZ" sz="3000" baseline="0" dirty="0">
                <a:latin typeface="Times New Roman" pitchFamily="18" charset="0"/>
                <a:cs typeface="Simplified Arabic" pitchFamily="18" charset="-78"/>
              </a:rPr>
              <a:t>الحرية الإنسانية وتأكيد دور الإنسان الحر في مختلف ميادين المجتمع وقضاياه</a:t>
            </a:r>
            <a:endParaRPr lang="fr-FR" sz="3000" baseline="0" dirty="0">
              <a:latin typeface="Times New Roman" pitchFamily="18" charset="0"/>
              <a:cs typeface="Simplified Arabic" pitchFamily="18" charset="-78"/>
            </a:endParaRPr>
          </a:p>
          <a:p>
            <a:pPr marL="441325" lvl="0" indent="-441325" algn="just" rtl="1">
              <a:lnSpc>
                <a:spcPct val="120000"/>
              </a:lnSpc>
              <a:spcBef>
                <a:spcPts val="0"/>
              </a:spcBef>
              <a:buFont typeface="Wingdings" pitchFamily="2" charset="2"/>
              <a:buChar char="ü"/>
            </a:pPr>
            <a:r>
              <a:rPr lang="ar-DZ" sz="3000" baseline="0" dirty="0">
                <a:latin typeface="Times New Roman" pitchFamily="18" charset="0"/>
                <a:cs typeface="Simplified Arabic" pitchFamily="18" charset="-78"/>
              </a:rPr>
              <a:t>انطلاقا من حقوق الإنسان وتعزيزا للقيم الديمقراطية.</a:t>
            </a:r>
            <a:endParaRPr lang="fr-FR" sz="3000" baseline="0" dirty="0">
              <a:latin typeface="Times New Roman" pitchFamily="18" charset="0"/>
              <a:cs typeface="Simplified Arabic" pitchFamily="18" charset="-78"/>
            </a:endParaRPr>
          </a:p>
          <a:p>
            <a:pPr marL="441325" lvl="0" indent="-441325" algn="just" rtl="1">
              <a:lnSpc>
                <a:spcPct val="120000"/>
              </a:lnSpc>
              <a:spcBef>
                <a:spcPts val="0"/>
              </a:spcBef>
              <a:buFont typeface="Wingdings" pitchFamily="2" charset="2"/>
              <a:buChar char="ü"/>
            </a:pPr>
            <a:r>
              <a:rPr lang="ar-DZ" sz="3000" baseline="0" dirty="0">
                <a:latin typeface="Times New Roman" pitchFamily="18" charset="0"/>
                <a:cs typeface="Simplified Arabic" pitchFamily="18" charset="-78"/>
              </a:rPr>
              <a:t>العقلانية حيث يتجلى العقل بسيادته وهيمنته في مختلف جوانب الوجود الاجتماعي والسياسي تجليا لمبادئ التنوير وقيمه.</a:t>
            </a:r>
            <a:endParaRPr lang="fr-FR" sz="3000" baseline="0" dirty="0">
              <a:latin typeface="Times New Roman" pitchFamily="18" charset="0"/>
              <a:cs typeface="Simplified Arabic" pitchFamily="18" charset="-78"/>
            </a:endParaRPr>
          </a:p>
          <a:p>
            <a:pPr marL="441325" lvl="0" indent="-441325" algn="just" rtl="1">
              <a:lnSpc>
                <a:spcPct val="120000"/>
              </a:lnSpc>
              <a:spcBef>
                <a:spcPts val="0"/>
              </a:spcBef>
              <a:buFont typeface="Wingdings" pitchFamily="2" charset="2"/>
              <a:buChar char="ü"/>
            </a:pPr>
            <a:r>
              <a:rPr lang="ar-SA" sz="3000" baseline="0" dirty="0" err="1">
                <a:latin typeface="Times New Roman" pitchFamily="18" charset="0"/>
                <a:cs typeface="Simplified Arabic" pitchFamily="18" charset="-78"/>
              </a:rPr>
              <a:t>الفردانية</a:t>
            </a:r>
            <a:r>
              <a:rPr lang="ar-SA" sz="3000" baseline="0" dirty="0">
                <a:latin typeface="Times New Roman" pitchFamily="18" charset="0"/>
                <a:cs typeface="Simplified Arabic" pitchFamily="18" charset="-78"/>
              </a:rPr>
              <a:t> (مقابل حلول الفرد في الجماعة).</a:t>
            </a:r>
            <a:endParaRPr lang="fr-FR" sz="3000" baseline="0" dirty="0">
              <a:latin typeface="Times New Roman" pitchFamily="18" charset="0"/>
              <a:cs typeface="Simplified Arabic" pitchFamily="18" charset="-78"/>
            </a:endParaRPr>
          </a:p>
          <a:p>
            <a:pPr marL="0" indent="457200" algn="just" rtl="1">
              <a:lnSpc>
                <a:spcPct val="120000"/>
              </a:lnSpc>
              <a:spcBef>
                <a:spcPts val="0"/>
              </a:spcBef>
              <a:buNone/>
            </a:pPr>
            <a:endParaRPr lang="fr-FR" sz="3000" baseline="0" dirty="0">
              <a:latin typeface="Times New Roman" pitchFamily="18" charset="0"/>
              <a:cs typeface="Simplified Arabic" pitchFamily="18" charset="-78"/>
            </a:endParaRPr>
          </a:p>
        </p:txBody>
      </p:sp>
    </p:spTree>
  </p:cSld>
  <p:clrMapOvr>
    <a:masterClrMapping/>
  </p:clrMapOvr>
  <p:transition spd="med" advTm="25000">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94480" y="1142984"/>
            <a:ext cx="10971372" cy="4525963"/>
          </a:xfrm>
        </p:spPr>
        <p:txBody>
          <a:bodyPr>
            <a:normAutofit/>
          </a:bodyPr>
          <a:lstStyle/>
          <a:p>
            <a:pPr marL="0" indent="457200" algn="just" rtl="1">
              <a:spcBef>
                <a:spcPts val="0"/>
              </a:spcBef>
              <a:buNone/>
            </a:pPr>
            <a:r>
              <a:rPr lang="ar-SA" sz="3600" baseline="0" dirty="0">
                <a:latin typeface="Times New Roman" pitchFamily="18" charset="0"/>
                <a:cs typeface="Simplified Arabic" pitchFamily="18" charset="-78"/>
              </a:rPr>
              <a:t>لكن في غمرة الانتقادات التي وجهت إلى الحداثة وفي ملامح الأزمة التي تعيشها الحداثة دفعت بعض الباحثين إلى الاعتقاد بأن الإنسانية خرجت، تحت تأثير هذه الاختناقات الحضارية، من مرحلة الحداثة وبدأت مرحلة جديدة أطلق عليها ما بعد الحداثة. ويقدر فريق من هؤلاء الباحثين أن هذه المرحلة قد بدأت تاريخيا منذ عام 1968 وهي المرحلة التي عرفت بثورة الطلاب في مختلف عواصم العالم، وعلى خلاف ذلك يرى الفريق الآخر من هؤلاء الباحثين أن مرحلة الحداثة قد بدأت مع سقوط جدار برلين تعبيرا عن سقوط المنظومة الاشتراكية.</a:t>
            </a:r>
            <a:endParaRPr lang="fr-FR" sz="3600" baseline="0" dirty="0">
              <a:latin typeface="Times New Roman" pitchFamily="18" charset="0"/>
              <a:cs typeface="Simplified Arabic" pitchFamily="18" charset="-78"/>
            </a:endParaRPr>
          </a:p>
          <a:p>
            <a:pPr marL="0" indent="457200" algn="just" rtl="1">
              <a:spcBef>
                <a:spcPts val="0"/>
              </a:spcBef>
              <a:buNone/>
            </a:pPr>
            <a:endParaRPr lang="fr-FR" sz="3600" baseline="0" dirty="0">
              <a:latin typeface="Times New Roman" pitchFamily="18" charset="0"/>
              <a:cs typeface="Simplified Arabic" pitchFamily="18" charset="-78"/>
            </a:endParaRPr>
          </a:p>
        </p:txBody>
      </p:sp>
    </p:spTree>
  </p:cSld>
  <p:clrMapOvr>
    <a:masterClrMapping/>
  </p:clrMapOvr>
  <p:transition spd="med" advTm="25000">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604" y="285728"/>
            <a:ext cx="11400000" cy="5929354"/>
          </a:xfrm>
        </p:spPr>
        <p:txBody>
          <a:bodyPr>
            <a:noAutofit/>
          </a:bodyPr>
          <a:lstStyle/>
          <a:p>
            <a:pPr marL="0" indent="0" algn="ctr" rtl="1">
              <a:spcBef>
                <a:spcPts val="0"/>
              </a:spcBef>
              <a:buNone/>
            </a:pPr>
            <a:r>
              <a:rPr lang="ar-SA" sz="3000" b="1" baseline="0" dirty="0">
                <a:latin typeface="Times New Roman" pitchFamily="18" charset="0"/>
                <a:cs typeface="Simplified Arabic" pitchFamily="18" charset="-78"/>
              </a:rPr>
              <a:t>ما بعد الحداثة</a:t>
            </a:r>
            <a:r>
              <a:rPr lang="ar-SA" sz="3000" b="1" baseline="0" dirty="0" smtClean="0">
                <a:latin typeface="Times New Roman" pitchFamily="18" charset="0"/>
                <a:cs typeface="Simplified Arabic" pitchFamily="18" charset="-78"/>
              </a:rPr>
              <a:t>:</a:t>
            </a:r>
            <a:endParaRPr lang="ar-DZ" sz="3000" b="1" baseline="0" dirty="0" smtClean="0">
              <a:latin typeface="Times New Roman" pitchFamily="18" charset="0"/>
              <a:cs typeface="Simplified Arabic" pitchFamily="18" charset="-78"/>
            </a:endParaRPr>
          </a:p>
          <a:p>
            <a:pPr marL="0" indent="0" algn="ctr" rtl="1">
              <a:spcBef>
                <a:spcPts val="0"/>
              </a:spcBef>
              <a:buNone/>
            </a:pPr>
            <a:endParaRPr lang="fr-FR" sz="1800" baseline="0" dirty="0">
              <a:latin typeface="Times New Roman" pitchFamily="18" charset="0"/>
              <a:cs typeface="Simplified Arabic" pitchFamily="18" charset="-78"/>
            </a:endParaRPr>
          </a:p>
          <a:p>
            <a:pPr marL="0" indent="457200" algn="just" rtl="1">
              <a:spcBef>
                <a:spcPts val="0"/>
              </a:spcBef>
              <a:buNone/>
            </a:pPr>
            <a:r>
              <a:rPr lang="ar-SA" sz="3000" baseline="0" dirty="0">
                <a:latin typeface="Times New Roman" pitchFamily="18" charset="0"/>
                <a:cs typeface="Simplified Arabic" pitchFamily="18" charset="-78"/>
              </a:rPr>
              <a:t>هي بمثابة نظرية </a:t>
            </a:r>
            <a:r>
              <a:rPr lang="ar-SA" sz="3000" baseline="0" dirty="0" err="1">
                <a:latin typeface="Times New Roman" pitchFamily="18" charset="0"/>
                <a:cs typeface="Simplified Arabic" pitchFamily="18" charset="-78"/>
              </a:rPr>
              <a:t>سوسيولوجية</a:t>
            </a:r>
            <a:r>
              <a:rPr lang="ar-SA" sz="3000" baseline="0" dirty="0">
                <a:latin typeface="Times New Roman" pitchFamily="18" charset="0"/>
                <a:cs typeface="Simplified Arabic" pitchFamily="18" charset="-78"/>
              </a:rPr>
              <a:t> ذات طابع نقدي. وتقوم على نقد النظريات التي تعتمد على توحيد الموضوعات ومجالاتها الخاصة والتي تعتمد على التصورات المركزية أو الشاملة، لأنها تحرص على تجزئة الموضوعات وجعلها أفكار لا مركزية وتفسيرها في إطارها الاجتماعي واللغوي</a:t>
            </a:r>
            <a:r>
              <a:rPr lang="fr-FR" sz="3000" baseline="0" dirty="0">
                <a:latin typeface="Times New Roman" pitchFamily="18" charset="0"/>
                <a:cs typeface="Simplified Arabic" pitchFamily="18" charset="-78"/>
              </a:rPr>
              <a:t>.</a:t>
            </a:r>
            <a:r>
              <a:rPr lang="ar-SA" sz="3000" baseline="0" dirty="0">
                <a:latin typeface="Times New Roman" pitchFamily="18" charset="0"/>
                <a:cs typeface="Simplified Arabic" pitchFamily="18" charset="-78"/>
              </a:rPr>
              <a:t> وترى أن </a:t>
            </a:r>
            <a:r>
              <a:rPr lang="ar-SA" sz="3000" baseline="0" dirty="0" smtClean="0">
                <a:latin typeface="Times New Roman" pitchFamily="18" charset="0"/>
                <a:cs typeface="Simplified Arabic" pitchFamily="18" charset="-78"/>
              </a:rPr>
              <a:t>التاريخ </a:t>
            </a:r>
            <a:r>
              <a:rPr lang="ar-SA" sz="3000" baseline="0" dirty="0">
                <a:latin typeface="Times New Roman" pitchFamily="18" charset="0"/>
                <a:cs typeface="Simplified Arabic" pitchFamily="18" charset="-78"/>
              </a:rPr>
              <a:t>ليس له شكل محدد ومسار مستمر </a:t>
            </a:r>
            <a:r>
              <a:rPr lang="ar-SA" sz="3000" baseline="0" dirty="0" err="1">
                <a:latin typeface="Times New Roman" pitchFamily="18" charset="0"/>
                <a:cs typeface="Simplified Arabic" pitchFamily="18" charset="-78"/>
              </a:rPr>
              <a:t>وسيرورة</a:t>
            </a:r>
            <a:r>
              <a:rPr lang="ar-SA" sz="3000" baseline="0" dirty="0">
                <a:latin typeface="Times New Roman" pitchFamily="18" charset="0"/>
                <a:cs typeface="Simplified Arabic" pitchFamily="18" charset="-78"/>
              </a:rPr>
              <a:t> هادفة وأن فكرة التقدم في التاريخ قد غدت عديمة المغزى ولا يمكن الدفاع عنها، بل أن ما بعد </a:t>
            </a:r>
            <a:r>
              <a:rPr lang="ar-SA" sz="3000" baseline="0" dirty="0" err="1">
                <a:latin typeface="Times New Roman" pitchFamily="18" charset="0"/>
                <a:cs typeface="Simplified Arabic" pitchFamily="18" charset="-78"/>
              </a:rPr>
              <a:t>الحداثيين</a:t>
            </a:r>
            <a:r>
              <a:rPr lang="ar-SA" sz="3000" baseline="0" dirty="0">
                <a:latin typeface="Times New Roman" pitchFamily="18" charset="0"/>
                <a:cs typeface="Simplified Arabic" pitchFamily="18" charset="-78"/>
              </a:rPr>
              <a:t> يرون أنه ليس من المحتم على المجتمع البشري أن يسلك المسار الاشتراكي كما كان يرى ماركس، أو أن ينهج النهج العقلاني والبيروقراطي كما توهم فيبر. ويرى بعض المنظرين </a:t>
            </a:r>
            <a:r>
              <a:rPr lang="ar-SA" sz="3000" baseline="0" dirty="0" err="1">
                <a:latin typeface="Times New Roman" pitchFamily="18" charset="0"/>
                <a:cs typeface="Simplified Arabic" pitchFamily="18" charset="-78"/>
              </a:rPr>
              <a:t>الحداثيين</a:t>
            </a:r>
            <a:r>
              <a:rPr lang="ar-SA" sz="3000" baseline="0" dirty="0">
                <a:latin typeface="Times New Roman" pitchFamily="18" charset="0"/>
                <a:cs typeface="Simplified Arabic" pitchFamily="18" charset="-78"/>
              </a:rPr>
              <a:t> وما بعد </a:t>
            </a:r>
            <a:r>
              <a:rPr lang="ar-SA" sz="3000" baseline="0" dirty="0" err="1">
                <a:latin typeface="Times New Roman" pitchFamily="18" charset="0"/>
                <a:cs typeface="Simplified Arabic" pitchFamily="18" charset="-78"/>
              </a:rPr>
              <a:t>الحداثيين</a:t>
            </a:r>
            <a:r>
              <a:rPr lang="ar-SA" sz="3000" baseline="0" dirty="0">
                <a:latin typeface="Times New Roman" pitchFamily="18" charset="0"/>
                <a:cs typeface="Simplified Arabic" pitchFamily="18" charset="-78"/>
              </a:rPr>
              <a:t> أن ما يتحكم في عالم اليوم هو وسائل الإعلام والاتصال الحديثة. ويضيف هؤلاء أن مجتمع ما بعد الحداثة يتسم بدرجة عالية من التعدد والتنوع. يعتبر جان </a:t>
            </a:r>
            <a:r>
              <a:rPr lang="ar-SA" sz="3000" baseline="0" dirty="0" err="1">
                <a:latin typeface="Times New Roman" pitchFamily="18" charset="0"/>
                <a:cs typeface="Simplified Arabic" pitchFamily="18" charset="-78"/>
              </a:rPr>
              <a:t>بودريار</a:t>
            </a:r>
            <a:r>
              <a:rPr lang="ar-SA" sz="3000" baseline="0" dirty="0">
                <a:latin typeface="Times New Roman" pitchFamily="18" charset="0"/>
                <a:cs typeface="Simplified Arabic" pitchFamily="18" charset="-78"/>
              </a:rPr>
              <a:t> من أبرز المنظرين في </a:t>
            </a:r>
            <a:r>
              <a:rPr lang="ar-SA" sz="3000" baseline="0" dirty="0" err="1">
                <a:latin typeface="Times New Roman" pitchFamily="18" charset="0"/>
                <a:cs typeface="Simplified Arabic" pitchFamily="18" charset="-78"/>
              </a:rPr>
              <a:t>إتجاه</a:t>
            </a:r>
            <a:r>
              <a:rPr lang="ar-SA" sz="3000" baseline="0" dirty="0">
                <a:latin typeface="Times New Roman" pitchFamily="18" charset="0"/>
                <a:cs typeface="Simplified Arabic" pitchFamily="18" charset="-78"/>
              </a:rPr>
              <a:t> ما بعد الحداثة حيث يرى أن وسائل الاتصال الالكترونية قد دمرت العلاقة التي تربطنا بماضينا وخلقت حولنا عالما من الخواء والفوضى، ومن روادها أيضا</a:t>
            </a:r>
            <a:r>
              <a:rPr lang="fr-FR" sz="3000" baseline="0" dirty="0">
                <a:latin typeface="Times New Roman" pitchFamily="18" charset="0"/>
                <a:cs typeface="Simplified Arabic" pitchFamily="18" charset="-78"/>
              </a:rPr>
              <a:t> </a:t>
            </a:r>
            <a:r>
              <a:rPr lang="ar-SA" sz="3000" baseline="0" dirty="0">
                <a:latin typeface="Times New Roman" pitchFamily="18" charset="0"/>
                <a:cs typeface="Simplified Arabic" pitchFamily="18" charset="-78"/>
              </a:rPr>
              <a:t>جان فرانسوا </a:t>
            </a:r>
            <a:r>
              <a:rPr lang="ar-SA" sz="3000" baseline="0" dirty="0" err="1">
                <a:latin typeface="Times New Roman" pitchFamily="18" charset="0"/>
                <a:cs typeface="Simplified Arabic" pitchFamily="18" charset="-78"/>
              </a:rPr>
              <a:t>ليوتار</a:t>
            </a:r>
            <a:r>
              <a:rPr lang="ar-SA" sz="3000" baseline="0" dirty="0">
                <a:latin typeface="Times New Roman" pitchFamily="18" charset="0"/>
                <a:cs typeface="Simplified Arabic" pitchFamily="18" charset="-78"/>
              </a:rPr>
              <a:t>، وجاك </a:t>
            </a:r>
            <a:r>
              <a:rPr lang="ar-SA" sz="3000" baseline="0" dirty="0" err="1">
                <a:latin typeface="Times New Roman" pitchFamily="18" charset="0"/>
                <a:cs typeface="Simplified Arabic" pitchFamily="18" charset="-78"/>
              </a:rPr>
              <a:t>ديريدا</a:t>
            </a:r>
            <a:r>
              <a:rPr lang="ar-SA" sz="3000" baseline="0" dirty="0">
                <a:latin typeface="Times New Roman" pitchFamily="18" charset="0"/>
                <a:cs typeface="Simplified Arabic" pitchFamily="18" charset="-78"/>
              </a:rPr>
              <a:t>، وميشيل </a:t>
            </a:r>
            <a:r>
              <a:rPr lang="ar-SA" sz="3000" baseline="0" dirty="0" err="1">
                <a:latin typeface="Times New Roman" pitchFamily="18" charset="0"/>
                <a:cs typeface="Simplified Arabic" pitchFamily="18" charset="-78"/>
              </a:rPr>
              <a:t>فوكو</a:t>
            </a:r>
            <a:r>
              <a:rPr lang="ar-SA" sz="3000" baseline="0" dirty="0">
                <a:latin typeface="Times New Roman" pitchFamily="18" charset="0"/>
                <a:cs typeface="Simplified Arabic" pitchFamily="18" charset="-78"/>
              </a:rPr>
              <a:t>، وجيل </a:t>
            </a:r>
            <a:r>
              <a:rPr lang="ar-SA" sz="3000" baseline="0" dirty="0" err="1">
                <a:latin typeface="Times New Roman" pitchFamily="18" charset="0"/>
                <a:cs typeface="Simplified Arabic" pitchFamily="18" charset="-78"/>
              </a:rPr>
              <a:t>دولوز</a:t>
            </a:r>
            <a:r>
              <a:rPr lang="fr-FR" sz="3000" baseline="0" dirty="0">
                <a:latin typeface="Times New Roman" pitchFamily="18" charset="0"/>
                <a:cs typeface="Simplified Arabic" pitchFamily="18" charset="-78"/>
              </a:rPr>
              <a:t>...</a:t>
            </a:r>
          </a:p>
          <a:p>
            <a:pPr marL="0" indent="457200" algn="just" rtl="1">
              <a:spcBef>
                <a:spcPts val="0"/>
              </a:spcBef>
              <a:buNone/>
            </a:pPr>
            <a:endParaRPr lang="fr-FR" sz="3000" baseline="0" dirty="0">
              <a:latin typeface="Times New Roman" pitchFamily="18" charset="0"/>
              <a:cs typeface="Simplified Arabic" pitchFamily="18" charset="-78"/>
            </a:endParaRPr>
          </a:p>
        </p:txBody>
      </p:sp>
    </p:spTree>
  </p:cSld>
  <p:clrMapOvr>
    <a:masterClrMapping/>
  </p:clrMapOvr>
  <p:transition spd="med" advTm="25000">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8808" y="428604"/>
            <a:ext cx="11542876" cy="5786478"/>
          </a:xfrm>
        </p:spPr>
        <p:txBody>
          <a:bodyPr>
            <a:noAutofit/>
          </a:bodyPr>
          <a:lstStyle/>
          <a:p>
            <a:pPr marL="0" indent="0" algn="ctr" rtl="1">
              <a:spcBef>
                <a:spcPts val="0"/>
              </a:spcBef>
              <a:buNone/>
            </a:pPr>
            <a:r>
              <a:rPr lang="ar-SA" sz="3000" b="1" baseline="0" dirty="0">
                <a:latin typeface="Times New Roman" pitchFamily="18" charset="0"/>
                <a:cs typeface="Simplified Arabic" pitchFamily="18" charset="-78"/>
              </a:rPr>
              <a:t>الحداثة وما بعد الحداثة</a:t>
            </a:r>
            <a:r>
              <a:rPr lang="ar-SA" sz="3000" b="1" baseline="0" dirty="0" smtClean="0">
                <a:latin typeface="Times New Roman" pitchFamily="18" charset="0"/>
                <a:cs typeface="Simplified Arabic" pitchFamily="18" charset="-78"/>
              </a:rPr>
              <a:t>:</a:t>
            </a:r>
            <a:endParaRPr lang="ar-DZ" sz="3000" b="1" baseline="0" dirty="0" smtClean="0">
              <a:latin typeface="Times New Roman" pitchFamily="18" charset="0"/>
              <a:cs typeface="Simplified Arabic" pitchFamily="18" charset="-78"/>
            </a:endParaRPr>
          </a:p>
          <a:p>
            <a:pPr marL="0" indent="457200" algn="just" rtl="1">
              <a:spcBef>
                <a:spcPts val="0"/>
              </a:spcBef>
              <a:buNone/>
            </a:pPr>
            <a:endParaRPr lang="fr-FR" sz="3000" baseline="0" dirty="0">
              <a:latin typeface="Times New Roman" pitchFamily="18" charset="0"/>
              <a:cs typeface="Simplified Arabic" pitchFamily="18" charset="-78"/>
            </a:endParaRPr>
          </a:p>
          <a:p>
            <a:pPr marL="0" indent="457200" algn="just" rtl="1">
              <a:spcBef>
                <a:spcPts val="0"/>
              </a:spcBef>
              <a:buNone/>
            </a:pPr>
            <a:r>
              <a:rPr lang="ar-DZ" sz="3000" baseline="0" dirty="0">
                <a:latin typeface="Times New Roman" pitchFamily="18" charset="0"/>
                <a:cs typeface="Simplified Arabic" pitchFamily="18" charset="-78"/>
              </a:rPr>
              <a:t>يعتقد </a:t>
            </a:r>
            <a:r>
              <a:rPr lang="ar-DZ" sz="3000" baseline="0" dirty="0" err="1">
                <a:latin typeface="Times New Roman" pitchFamily="18" charset="0"/>
                <a:cs typeface="Simplified Arabic" pitchFamily="18" charset="-78"/>
              </a:rPr>
              <a:t>هابرماس</a:t>
            </a:r>
            <a:r>
              <a:rPr lang="ar-DZ" sz="3000" baseline="0" dirty="0">
                <a:latin typeface="Times New Roman" pitchFamily="18" charset="0"/>
                <a:cs typeface="Simplified Arabic" pitchFamily="18" charset="-78"/>
              </a:rPr>
              <a:t> أن الحداثة يجب أن تنتقد من داخلها وليس رفضها كلية كما يذهب إلى ذلك مفكرو ما بعد الحداثة الذين يصفهم بأنهم يمثلون نوعا من النزعة الفوضوية ذات العمق المحافظ. وبهذا فإن </a:t>
            </a:r>
            <a:r>
              <a:rPr lang="ar-DZ" sz="3000" baseline="0" dirty="0" err="1">
                <a:latin typeface="Times New Roman" pitchFamily="18" charset="0"/>
                <a:cs typeface="Simplified Arabic" pitchFamily="18" charset="-78"/>
              </a:rPr>
              <a:t>هابرماس</a:t>
            </a:r>
            <a:r>
              <a:rPr lang="ar-DZ" sz="3000" baseline="0" dirty="0">
                <a:latin typeface="Times New Roman" pitchFamily="18" charset="0"/>
                <a:cs typeface="Simplified Arabic" pitchFamily="18" charset="-78"/>
              </a:rPr>
              <a:t> يرفض رفضا مطلقا اتجاه ما يعد الحداثة ويعتبره مسلكا لن يؤدي إلى نتيجة تذكر، فهو محكوم عليه بالفشل مسبقا فنقد الحداثة لا يعني التخلي عنها وإحلال محلها اتجاها آخر، غاية ما في الأمر هو تصحيح مسارها حتى يستعيد العقل دوره الحقيقي ويتحول من عقل أدائي إلى عقل تواصلي. </a:t>
            </a:r>
            <a:endParaRPr lang="fr-FR" sz="3000" baseline="0" dirty="0">
              <a:latin typeface="Times New Roman" pitchFamily="18" charset="0"/>
              <a:cs typeface="Simplified Arabic" pitchFamily="18" charset="-78"/>
            </a:endParaRPr>
          </a:p>
          <a:p>
            <a:pPr marL="0" indent="457200" algn="just" rtl="1">
              <a:spcBef>
                <a:spcPts val="0"/>
              </a:spcBef>
              <a:buNone/>
            </a:pPr>
            <a:r>
              <a:rPr lang="ar-DZ" sz="3000" baseline="0" dirty="0">
                <a:latin typeface="Times New Roman" pitchFamily="18" charset="0"/>
                <a:cs typeface="Simplified Arabic" pitchFamily="18" charset="-78"/>
              </a:rPr>
              <a:t>إن أنصار ما بعد الحداثة يرون أن الحداثة ما هي إلا نوع من أنماط الحياة التي </a:t>
            </a:r>
            <a:r>
              <a:rPr lang="ar-DZ" sz="3000" baseline="0" dirty="0" err="1">
                <a:latin typeface="Times New Roman" pitchFamily="18" charset="0"/>
                <a:cs typeface="Simplified Arabic" pitchFamily="18" charset="-78"/>
              </a:rPr>
              <a:t>تنتفى</a:t>
            </a:r>
            <a:r>
              <a:rPr lang="ar-DZ" sz="3000" baseline="0" dirty="0">
                <a:latin typeface="Times New Roman" pitchFamily="18" charset="0"/>
                <a:cs typeface="Simplified Arabic" pitchFamily="18" charset="-78"/>
              </a:rPr>
              <a:t> فيها العلاقات الاجتماعية والعواطف والأعراف والمعتقدات التي هي من وجهة نظرها تقليدية، الأمر الذي جعل العقل لديها هو فاعل التحديث وليس أي شيء آخر أو أن العقل لديهم هو بؤرة الفعل الذي من شأنه أن يغير المجتمعات الإنسانية إلى أخرى عقلانية حديثة.</a:t>
            </a:r>
            <a:endParaRPr lang="fr-FR" sz="3000" baseline="0" dirty="0">
              <a:latin typeface="Times New Roman" pitchFamily="18" charset="0"/>
              <a:cs typeface="Simplified Arabic" pitchFamily="18" charset="-78"/>
            </a:endParaRPr>
          </a:p>
          <a:p>
            <a:pPr marL="0" indent="457200" algn="just" rtl="1">
              <a:spcBef>
                <a:spcPts val="0"/>
              </a:spcBef>
              <a:buNone/>
            </a:pPr>
            <a:endParaRPr lang="fr-FR" sz="3000" baseline="0" dirty="0">
              <a:latin typeface="Times New Roman" pitchFamily="18" charset="0"/>
              <a:cs typeface="Simplified Arabic" pitchFamily="18" charset="-78"/>
            </a:endParaRPr>
          </a:p>
        </p:txBody>
      </p:sp>
    </p:spTree>
  </p:cSld>
  <p:clrMapOvr>
    <a:masterClrMapping/>
  </p:clrMapOvr>
  <p:transition spd="med" advTm="25000">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166" y="428604"/>
            <a:ext cx="11328562" cy="6000792"/>
          </a:xfrm>
        </p:spPr>
        <p:txBody>
          <a:bodyPr>
            <a:noAutofit/>
          </a:bodyPr>
          <a:lstStyle/>
          <a:p>
            <a:pPr marL="0" indent="457200" algn="just" rtl="1">
              <a:spcBef>
                <a:spcPts val="0"/>
              </a:spcBef>
              <a:buNone/>
            </a:pPr>
            <a:r>
              <a:rPr lang="ar-DZ" baseline="0" dirty="0">
                <a:latin typeface="Times New Roman" pitchFamily="18" charset="0"/>
                <a:cs typeface="Simplified Arabic" pitchFamily="18" charset="-78"/>
              </a:rPr>
              <a:t>إذن مفكري ما بعد الحداثة لا يعترفون بهذه المبادئ ويشككون في قدرتها الآن في تحقيق سعادة الفرد وحريته لهذا فهم </a:t>
            </a:r>
            <a:r>
              <a:rPr lang="ar-DZ" baseline="0" dirty="0" err="1">
                <a:latin typeface="Times New Roman" pitchFamily="18" charset="0"/>
                <a:cs typeface="Simplified Arabic" pitchFamily="18" charset="-78"/>
              </a:rPr>
              <a:t>ينادون</a:t>
            </a:r>
            <a:r>
              <a:rPr lang="ar-DZ" baseline="0" dirty="0">
                <a:latin typeface="Times New Roman" pitchFamily="18" charset="0"/>
                <a:cs typeface="Simplified Arabic" pitchFamily="18" charset="-78"/>
              </a:rPr>
              <a:t> بأفكار تناقضها، وكما يقول فرانسوا </a:t>
            </a:r>
            <a:r>
              <a:rPr lang="ar-DZ" baseline="0" dirty="0" err="1">
                <a:latin typeface="Times New Roman" pitchFamily="18" charset="0"/>
                <a:cs typeface="Simplified Arabic" pitchFamily="18" charset="-78"/>
              </a:rPr>
              <a:t>ليوتار</a:t>
            </a:r>
            <a:r>
              <a:rPr lang="ar-DZ" baseline="0" dirty="0">
                <a:latin typeface="Times New Roman" pitchFamily="18" charset="0"/>
                <a:cs typeface="Simplified Arabic" pitchFamily="18" charset="-78"/>
              </a:rPr>
              <a:t> أحد أبرز دعاتها إن المعرفة تغير موقعها في نفس الوقت الذي تدخل فيه المجتمعات إلى العصر ما بعد الصناعي والثقافات إلى مرحلة الحداثة، وهذا الانتقال قد بدأ على الأقل منذ نهاية الخمسينات.</a:t>
            </a:r>
            <a:endParaRPr lang="fr-FR" baseline="0" dirty="0">
              <a:latin typeface="Times New Roman" pitchFamily="18" charset="0"/>
              <a:cs typeface="Simplified Arabic" pitchFamily="18" charset="-78"/>
            </a:endParaRPr>
          </a:p>
          <a:p>
            <a:pPr indent="457200" algn="just" rtl="1">
              <a:spcBef>
                <a:spcPts val="0"/>
              </a:spcBef>
              <a:buNone/>
            </a:pPr>
            <a:r>
              <a:rPr lang="ar-DZ" baseline="0" dirty="0">
                <a:latin typeface="Times New Roman" pitchFamily="18" charset="0"/>
                <a:cs typeface="Simplified Arabic" pitchFamily="18" charset="-78"/>
              </a:rPr>
              <a:t>إن إلغاء الذات من خلال النزعة </a:t>
            </a:r>
            <a:r>
              <a:rPr lang="ar-DZ" baseline="0" dirty="0" err="1">
                <a:latin typeface="Times New Roman" pitchFamily="18" charset="0"/>
                <a:cs typeface="Simplified Arabic" pitchFamily="18" charset="-78"/>
              </a:rPr>
              <a:t>اللاانسانية</a:t>
            </a:r>
            <a:r>
              <a:rPr lang="ar-DZ" baseline="0" dirty="0">
                <a:latin typeface="Times New Roman" pitchFamily="18" charset="0"/>
                <a:cs typeface="Simplified Arabic" pitchFamily="18" charset="-78"/>
              </a:rPr>
              <a:t> للحداثة وخنق العاطفة والخيال والتأكيد على العقل الأدائي وقدرته على تفعيل التحديث، هو ما جعل الفكر </a:t>
            </a:r>
            <a:r>
              <a:rPr lang="ar-DZ" baseline="0" dirty="0" err="1">
                <a:latin typeface="Times New Roman" pitchFamily="18" charset="0"/>
                <a:cs typeface="Simplified Arabic" pitchFamily="18" charset="-78"/>
              </a:rPr>
              <a:t>الحداثي</a:t>
            </a:r>
            <a:r>
              <a:rPr lang="ar-DZ" baseline="0" dirty="0">
                <a:latin typeface="Times New Roman" pitchFamily="18" charset="0"/>
                <a:cs typeface="Simplified Arabic" pitchFamily="18" charset="-78"/>
              </a:rPr>
              <a:t> يتحول من النظر إلى الكون (العالم) إلى الكون الصغير (المجتمع)، ذلك الأمر الذي أدى بأصحاب ما بعد الحداثة إلى إحياء الذات من جديد. </a:t>
            </a:r>
            <a:endParaRPr lang="fr-FR" baseline="0" dirty="0">
              <a:latin typeface="Times New Roman" pitchFamily="18" charset="0"/>
              <a:cs typeface="Simplified Arabic" pitchFamily="18" charset="-78"/>
            </a:endParaRPr>
          </a:p>
          <a:p>
            <a:pPr indent="457200" algn="just" rtl="1">
              <a:spcBef>
                <a:spcPts val="0"/>
              </a:spcBef>
              <a:buNone/>
            </a:pPr>
            <a:r>
              <a:rPr lang="ar-DZ" baseline="0" dirty="0">
                <a:latin typeface="Times New Roman" pitchFamily="18" charset="0"/>
                <a:cs typeface="Simplified Arabic" pitchFamily="18" charset="-78"/>
              </a:rPr>
              <a:t>وفي ضوء ما تقدم يمكن القول أن مرحلة الحداثة تمثل </a:t>
            </a:r>
            <a:r>
              <a:rPr lang="ar-DZ" baseline="0" dirty="0" err="1">
                <a:latin typeface="Times New Roman" pitchFamily="18" charset="0"/>
                <a:cs typeface="Simplified Arabic" pitchFamily="18" charset="-78"/>
              </a:rPr>
              <a:t>السوسيولوجية</a:t>
            </a:r>
            <a:r>
              <a:rPr lang="ar-DZ" baseline="0" dirty="0">
                <a:latin typeface="Times New Roman" pitchFamily="18" charset="0"/>
                <a:cs typeface="Simplified Arabic" pitchFamily="18" charset="-78"/>
              </a:rPr>
              <a:t> </a:t>
            </a:r>
            <a:r>
              <a:rPr lang="ar-DZ" baseline="0" dirty="0" err="1">
                <a:latin typeface="Times New Roman" pitchFamily="18" charset="0"/>
                <a:cs typeface="Simplified Arabic" pitchFamily="18" charset="-78"/>
              </a:rPr>
              <a:t>الماكرو</a:t>
            </a:r>
            <a:r>
              <a:rPr lang="ar-DZ" baseline="0" dirty="0">
                <a:latin typeface="Times New Roman" pitchFamily="18" charset="0"/>
                <a:cs typeface="Simplified Arabic" pitchFamily="18" charset="-78"/>
              </a:rPr>
              <a:t> </a:t>
            </a:r>
            <a:r>
              <a:rPr lang="fr-FR" baseline="0" dirty="0">
                <a:latin typeface="Times New Roman" pitchFamily="18" charset="0"/>
                <a:cs typeface="Simplified Arabic" pitchFamily="18" charset="-78"/>
              </a:rPr>
              <a:t>Macro</a:t>
            </a:r>
            <a:r>
              <a:rPr lang="ar-DZ" baseline="0" dirty="0">
                <a:latin typeface="Times New Roman" pitchFamily="18" charset="0"/>
                <a:cs typeface="Simplified Arabic" pitchFamily="18" charset="-78"/>
              </a:rPr>
              <a:t> بينما تكون مرحلة ما بعد الحداثة تمثل </a:t>
            </a:r>
            <a:r>
              <a:rPr lang="ar-DZ" baseline="0" dirty="0" err="1">
                <a:latin typeface="Times New Roman" pitchFamily="18" charset="0"/>
                <a:cs typeface="Simplified Arabic" pitchFamily="18" charset="-78"/>
              </a:rPr>
              <a:t>السوسيولوجيا</a:t>
            </a:r>
            <a:r>
              <a:rPr lang="ar-DZ" baseline="0" dirty="0">
                <a:latin typeface="Times New Roman" pitchFamily="18" charset="0"/>
                <a:cs typeface="Simplified Arabic" pitchFamily="18" charset="-78"/>
              </a:rPr>
              <a:t> </a:t>
            </a:r>
            <a:r>
              <a:rPr lang="ar-DZ" baseline="0" dirty="0" err="1">
                <a:latin typeface="Times New Roman" pitchFamily="18" charset="0"/>
                <a:cs typeface="Simplified Arabic" pitchFamily="18" charset="-78"/>
              </a:rPr>
              <a:t>الميكرو</a:t>
            </a:r>
            <a:r>
              <a:rPr lang="ar-DZ" baseline="0" dirty="0">
                <a:latin typeface="Times New Roman" pitchFamily="18" charset="0"/>
                <a:cs typeface="Simplified Arabic" pitchFamily="18" charset="-78"/>
              </a:rPr>
              <a:t> </a:t>
            </a:r>
            <a:r>
              <a:rPr lang="fr-FR" baseline="0" dirty="0">
                <a:latin typeface="Times New Roman" pitchFamily="18" charset="0"/>
                <a:cs typeface="Simplified Arabic" pitchFamily="18" charset="-78"/>
              </a:rPr>
              <a:t>Micro</a:t>
            </a:r>
            <a:r>
              <a:rPr lang="ar-DZ" baseline="0" dirty="0">
                <a:latin typeface="Times New Roman" pitchFamily="18" charset="0"/>
                <a:cs typeface="Simplified Arabic" pitchFamily="18" charset="-78"/>
              </a:rPr>
              <a:t>، تلك التي تهتم بدراسة الذات وتحاول أن تنهي إلى الأبد مرحلة الحقائق اليقينية. </a:t>
            </a:r>
            <a:endParaRPr lang="fr-FR" baseline="0" dirty="0">
              <a:latin typeface="Times New Roman" pitchFamily="18" charset="0"/>
              <a:cs typeface="Simplified Arabic" pitchFamily="18" charset="-78"/>
            </a:endParaRPr>
          </a:p>
          <a:p>
            <a:pPr indent="457200" algn="just" rtl="1">
              <a:spcBef>
                <a:spcPts val="0"/>
              </a:spcBef>
              <a:buNone/>
            </a:pPr>
            <a:endParaRPr lang="fr-FR" baseline="0" dirty="0">
              <a:latin typeface="Times New Roman" pitchFamily="18" charset="0"/>
              <a:cs typeface="Simplified Arabic" pitchFamily="18" charset="-78"/>
            </a:endParaRPr>
          </a:p>
        </p:txBody>
      </p:sp>
    </p:spTree>
  </p:cSld>
  <p:clrMapOvr>
    <a:masterClrMapping/>
  </p:clrMapOvr>
  <p:transition spd="med" advTm="25000">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7290" y="1285861"/>
            <a:ext cx="11644393" cy="5286411"/>
          </a:xfrm>
        </p:spPr>
        <p:txBody>
          <a:bodyPr>
            <a:noAutofit/>
          </a:bodyPr>
          <a:lstStyle/>
          <a:p>
            <a:pPr marL="361950" lvl="0" indent="-361950" algn="just" rtl="1">
              <a:lnSpc>
                <a:spcPts val="3000"/>
              </a:lnSpc>
              <a:spcBef>
                <a:spcPts val="0"/>
              </a:spcBef>
              <a:buFont typeface="Times New Roman" pitchFamily="18" charset="0"/>
              <a:buChar char="-"/>
            </a:pPr>
            <a:r>
              <a:rPr lang="ar-DZ" sz="2400" baseline="0" dirty="0" smtClean="0">
                <a:latin typeface="Times New Roman" pitchFamily="18" charset="0"/>
                <a:cs typeface="Simplified Arabic" pitchFamily="18" charset="-78"/>
              </a:rPr>
              <a:t>محمد</a:t>
            </a:r>
            <a:r>
              <a:rPr lang="ar-DZ" sz="2400" baseline="0" dirty="0">
                <a:latin typeface="Times New Roman" pitchFamily="18" charset="0"/>
                <a:cs typeface="Simplified Arabic" pitchFamily="18" charset="-78"/>
              </a:rPr>
              <a:t>، المحسن إحسان، (2005)، </a:t>
            </a:r>
            <a:r>
              <a:rPr lang="ar-DZ" sz="2400" b="1" baseline="0" dirty="0">
                <a:latin typeface="Times New Roman" pitchFamily="18" charset="0"/>
                <a:cs typeface="Simplified Arabic" pitchFamily="18" charset="-78"/>
              </a:rPr>
              <a:t>النظريات الاجتماعية المقدمة</a:t>
            </a:r>
            <a:r>
              <a:rPr lang="ar-DZ" sz="2400" baseline="0" dirty="0">
                <a:latin typeface="Times New Roman" pitchFamily="18" charset="0"/>
                <a:cs typeface="Simplified Arabic" pitchFamily="18" charset="-78"/>
              </a:rPr>
              <a:t>، ط1، عمان- الأردن: دار وائل للنشر.</a:t>
            </a:r>
            <a:endParaRPr lang="fr-FR" sz="24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400" baseline="0" dirty="0">
                <a:latin typeface="Times New Roman" pitchFamily="18" charset="0"/>
                <a:cs typeface="Simplified Arabic" pitchFamily="18" charset="-78"/>
              </a:rPr>
              <a:t>كريت، أيان، (1999)، </a:t>
            </a:r>
            <a:r>
              <a:rPr lang="ar-DZ" sz="2400" b="1" baseline="0" dirty="0">
                <a:latin typeface="Times New Roman" pitchFamily="18" charset="0"/>
                <a:cs typeface="Simplified Arabic" pitchFamily="18" charset="-78"/>
              </a:rPr>
              <a:t>النظرية الاجتماعية من بار </a:t>
            </a:r>
            <a:r>
              <a:rPr lang="ar-DZ" sz="2400" b="1" baseline="0" dirty="0" err="1">
                <a:latin typeface="Times New Roman" pitchFamily="18" charset="0"/>
                <a:cs typeface="Simplified Arabic" pitchFamily="18" charset="-78"/>
              </a:rPr>
              <a:t>سونز</a:t>
            </a:r>
            <a:r>
              <a:rPr lang="ar-DZ" sz="2400" b="1" baseline="0" dirty="0">
                <a:latin typeface="Times New Roman" pitchFamily="18" charset="0"/>
                <a:cs typeface="Simplified Arabic" pitchFamily="18" charset="-78"/>
              </a:rPr>
              <a:t> إلى </a:t>
            </a:r>
            <a:r>
              <a:rPr lang="ar-DZ" sz="2400" b="1" baseline="0" dirty="0" err="1">
                <a:latin typeface="Times New Roman" pitchFamily="18" charset="0"/>
                <a:cs typeface="Simplified Arabic" pitchFamily="18" charset="-78"/>
              </a:rPr>
              <a:t>هابرماس</a:t>
            </a:r>
            <a:r>
              <a:rPr lang="ar-DZ" sz="2400" baseline="0" dirty="0">
                <a:latin typeface="Times New Roman" pitchFamily="18" charset="0"/>
                <a:cs typeface="Simplified Arabic" pitchFamily="18" charset="-78"/>
              </a:rPr>
              <a:t>، (ترجمة محمد حسن </a:t>
            </a:r>
            <a:r>
              <a:rPr lang="ar-DZ" sz="2400" baseline="0" dirty="0" err="1">
                <a:latin typeface="Times New Roman" pitchFamily="18" charset="0"/>
                <a:cs typeface="Simplified Arabic" pitchFamily="18" charset="-78"/>
              </a:rPr>
              <a:t>غلوم</a:t>
            </a:r>
            <a:r>
              <a:rPr lang="ar-DZ" sz="2400" baseline="0" dirty="0">
                <a:latin typeface="Times New Roman" pitchFamily="18" charset="0"/>
                <a:cs typeface="Simplified Arabic" pitchFamily="18" charset="-78"/>
              </a:rPr>
              <a:t>)، الكويت: عالم المعرفة.</a:t>
            </a:r>
            <a:endParaRPr lang="fr-FR" sz="24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400" baseline="0" dirty="0">
                <a:latin typeface="Times New Roman" pitchFamily="18" charset="0"/>
                <a:cs typeface="Simplified Arabic" pitchFamily="18" charset="-78"/>
              </a:rPr>
              <a:t>أنصار، </a:t>
            </a:r>
            <a:r>
              <a:rPr lang="ar-DZ" sz="2400" baseline="0" dirty="0" err="1">
                <a:latin typeface="Times New Roman" pitchFamily="18" charset="0"/>
                <a:cs typeface="Simplified Arabic" pitchFamily="18" charset="-78"/>
              </a:rPr>
              <a:t>بيار</a:t>
            </a:r>
            <a:r>
              <a:rPr lang="ar-DZ" sz="2400" baseline="0" dirty="0">
                <a:latin typeface="Times New Roman" pitchFamily="18" charset="0"/>
                <a:cs typeface="Simplified Arabic" pitchFamily="18" charset="-78"/>
              </a:rPr>
              <a:t>، (1992)، </a:t>
            </a:r>
            <a:r>
              <a:rPr lang="ar-DZ" sz="2400" b="1" baseline="0" dirty="0">
                <a:latin typeface="Times New Roman" pitchFamily="18" charset="0"/>
                <a:cs typeface="Simplified Arabic" pitchFamily="18" charset="-78"/>
              </a:rPr>
              <a:t>العلوم الاجتماعية المعاصرة، </a:t>
            </a:r>
            <a:r>
              <a:rPr lang="ar-DZ" sz="2400" baseline="0" dirty="0">
                <a:latin typeface="Times New Roman" pitchFamily="18" charset="0"/>
                <a:cs typeface="Simplified Arabic" pitchFamily="18" charset="-78"/>
              </a:rPr>
              <a:t>(ترجمة نحلة </a:t>
            </a:r>
            <a:r>
              <a:rPr lang="ar-DZ" sz="2400" baseline="0" dirty="0" err="1">
                <a:latin typeface="Times New Roman" pitchFamily="18" charset="0"/>
                <a:cs typeface="Simplified Arabic" pitchFamily="18" charset="-78"/>
              </a:rPr>
              <a:t>فريفر</a:t>
            </a:r>
            <a:r>
              <a:rPr lang="ar-DZ" sz="2400" baseline="0" dirty="0">
                <a:latin typeface="Times New Roman" pitchFamily="18" charset="0"/>
                <a:cs typeface="Simplified Arabic" pitchFamily="18" charset="-78"/>
              </a:rPr>
              <a:t>)، ط1، الدار البيضاء: المركز الثقافي العربي.</a:t>
            </a:r>
            <a:endParaRPr lang="fr-FR" sz="24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400" baseline="0" dirty="0">
                <a:latin typeface="Times New Roman" pitchFamily="18" charset="0"/>
                <a:cs typeface="Simplified Arabic" pitchFamily="18" charset="-78"/>
              </a:rPr>
              <a:t>سكوت، جون، (2009)، </a:t>
            </a:r>
            <a:r>
              <a:rPr lang="ar-DZ" sz="2400" b="1" baseline="0" dirty="0">
                <a:latin typeface="Times New Roman" pitchFamily="18" charset="0"/>
                <a:cs typeface="Simplified Arabic" pitchFamily="18" charset="-78"/>
              </a:rPr>
              <a:t>علم الاجتماع المفاهيم الأساسية</a:t>
            </a:r>
            <a:r>
              <a:rPr lang="ar-DZ" sz="2400" baseline="0" dirty="0">
                <a:latin typeface="Times New Roman" pitchFamily="18" charset="0"/>
                <a:cs typeface="Simplified Arabic" pitchFamily="18" charset="-78"/>
              </a:rPr>
              <a:t>، (ترجمة محمد عثمان)، ط1، بيروت- لبنان: الشبكة العربية للأبحاث والنشر.</a:t>
            </a:r>
            <a:endParaRPr lang="fr-FR" sz="24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400" baseline="0" dirty="0">
                <a:latin typeface="Times New Roman" pitchFamily="18" charset="0"/>
                <a:cs typeface="Simplified Arabic" pitchFamily="18" charset="-78"/>
              </a:rPr>
              <a:t>إبراهيم لطفي طلعت، (2009)، </a:t>
            </a:r>
            <a:r>
              <a:rPr lang="ar-DZ" sz="2400" b="1" baseline="0" dirty="0">
                <a:latin typeface="Times New Roman" pitchFamily="18" charset="0"/>
                <a:cs typeface="Simplified Arabic" pitchFamily="18" charset="-78"/>
              </a:rPr>
              <a:t>النظريات المعاصرة في علم الاجتماع</a:t>
            </a:r>
            <a:r>
              <a:rPr lang="ar-DZ" sz="2400" baseline="0" dirty="0">
                <a:latin typeface="Times New Roman" pitchFamily="18" charset="0"/>
                <a:cs typeface="Simplified Arabic" pitchFamily="18" charset="-78"/>
              </a:rPr>
              <a:t>، القاهرة، دار غريب للطباعة والنشر والتوزيع.</a:t>
            </a:r>
            <a:endParaRPr lang="fr-FR" sz="24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400" baseline="0" dirty="0">
                <a:latin typeface="Times New Roman" pitchFamily="18" charset="0"/>
                <a:cs typeface="Simplified Arabic" pitchFamily="18" charset="-78"/>
              </a:rPr>
              <a:t>دبلة، عبد العالي، (2011)، </a:t>
            </a:r>
            <a:r>
              <a:rPr lang="ar-DZ" sz="2400" b="1" baseline="0" dirty="0">
                <a:latin typeface="Times New Roman" pitchFamily="18" charset="0"/>
                <a:cs typeface="Simplified Arabic" pitchFamily="18" charset="-78"/>
              </a:rPr>
              <a:t>مدخل التحليل السوسيولوجي</a:t>
            </a:r>
            <a:r>
              <a:rPr lang="ar-DZ" sz="2400" baseline="0" dirty="0">
                <a:latin typeface="Times New Roman" pitchFamily="18" charset="0"/>
                <a:cs typeface="Simplified Arabic" pitchFamily="18" charset="-78"/>
              </a:rPr>
              <a:t>، القبة القديمة- الجزائر، الدار الخلدونية للنشر والتوزيع.</a:t>
            </a:r>
            <a:endParaRPr lang="fr-FR" sz="24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400" baseline="0" dirty="0">
                <a:latin typeface="Times New Roman" pitchFamily="18" charset="0"/>
                <a:cs typeface="Simplified Arabic" pitchFamily="18" charset="-78"/>
              </a:rPr>
              <a:t>محمد عبد الرحمان، عبد الله، (2003)، </a:t>
            </a:r>
            <a:r>
              <a:rPr lang="ar-DZ" sz="2400" b="1" baseline="0" dirty="0">
                <a:latin typeface="Times New Roman" pitchFamily="18" charset="0"/>
                <a:cs typeface="Simplified Arabic" pitchFamily="18" charset="-78"/>
              </a:rPr>
              <a:t>النظرية في علم الاجتماع- النظرية </a:t>
            </a:r>
            <a:r>
              <a:rPr lang="ar-DZ" sz="2400" b="1" baseline="0" dirty="0" err="1">
                <a:latin typeface="Times New Roman" pitchFamily="18" charset="0"/>
                <a:cs typeface="Simplified Arabic" pitchFamily="18" charset="-78"/>
              </a:rPr>
              <a:t>السوسيولوجية</a:t>
            </a:r>
            <a:r>
              <a:rPr lang="ar-DZ" sz="2400" b="1" baseline="0" dirty="0">
                <a:latin typeface="Times New Roman" pitchFamily="18" charset="0"/>
                <a:cs typeface="Simplified Arabic" pitchFamily="18" charset="-78"/>
              </a:rPr>
              <a:t> المعاصرة</a:t>
            </a:r>
            <a:r>
              <a:rPr lang="ar-DZ" sz="2400" baseline="0" dirty="0">
                <a:latin typeface="Times New Roman" pitchFamily="18" charset="0"/>
                <a:cs typeface="Simplified Arabic" pitchFamily="18" charset="-78"/>
              </a:rPr>
              <a:t>، </a:t>
            </a:r>
            <a:r>
              <a:rPr lang="ar-DZ" sz="2400" baseline="0" dirty="0" err="1">
                <a:latin typeface="Times New Roman" pitchFamily="18" charset="0"/>
                <a:cs typeface="Simplified Arabic" pitchFamily="18" charset="-78"/>
              </a:rPr>
              <a:t>الازرايطة</a:t>
            </a:r>
            <a:r>
              <a:rPr lang="ar-DZ" sz="2400" baseline="0" dirty="0">
                <a:latin typeface="Times New Roman" pitchFamily="18" charset="0"/>
                <a:cs typeface="Simplified Arabic" pitchFamily="18" charset="-78"/>
              </a:rPr>
              <a:t>- الإسكندرية: دار المعرفة الجامعية.</a:t>
            </a:r>
            <a:endParaRPr lang="fr-FR" sz="24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400" baseline="0" dirty="0" err="1">
                <a:latin typeface="Times New Roman" pitchFamily="18" charset="0"/>
                <a:cs typeface="Simplified Arabic" pitchFamily="18" charset="-78"/>
              </a:rPr>
              <a:t>الحوراني</a:t>
            </a:r>
            <a:r>
              <a:rPr lang="ar-DZ" sz="2400" baseline="0" dirty="0">
                <a:latin typeface="Times New Roman" pitchFamily="18" charset="0"/>
                <a:cs typeface="Simplified Arabic" pitchFamily="18" charset="-78"/>
              </a:rPr>
              <a:t>، محمد عبد الكريم، (2008)، </a:t>
            </a:r>
            <a:r>
              <a:rPr lang="ar-DZ" sz="2400" b="1" baseline="0" dirty="0">
                <a:latin typeface="Times New Roman" pitchFamily="18" charset="0"/>
                <a:cs typeface="Simplified Arabic" pitchFamily="18" charset="-78"/>
              </a:rPr>
              <a:t>النظرية المعاصرة في علم الاجتماع- التوازن التفاضلي طبعة </a:t>
            </a:r>
            <a:r>
              <a:rPr lang="ar-DZ" sz="2400" b="1" baseline="0" dirty="0" err="1">
                <a:latin typeface="Times New Roman" pitchFamily="18" charset="0"/>
                <a:cs typeface="Simplified Arabic" pitchFamily="18" charset="-78"/>
              </a:rPr>
              <a:t>توليفية</a:t>
            </a:r>
            <a:r>
              <a:rPr lang="ar-DZ" sz="2400" b="1" baseline="0" dirty="0">
                <a:latin typeface="Times New Roman" pitchFamily="18" charset="0"/>
                <a:cs typeface="Simplified Arabic" pitchFamily="18" charset="-78"/>
              </a:rPr>
              <a:t> بين الوظيفية والصراع</a:t>
            </a:r>
            <a:r>
              <a:rPr lang="ar-DZ" sz="2400" baseline="0" dirty="0">
                <a:latin typeface="Times New Roman" pitchFamily="18" charset="0"/>
                <a:cs typeface="Simplified Arabic" pitchFamily="18" charset="-78"/>
              </a:rPr>
              <a:t>، عمان- الأردن: دار </a:t>
            </a:r>
            <a:r>
              <a:rPr lang="ar-DZ" sz="2400" baseline="0" dirty="0" err="1">
                <a:latin typeface="Times New Roman" pitchFamily="18" charset="0"/>
                <a:cs typeface="Simplified Arabic" pitchFamily="18" charset="-78"/>
              </a:rPr>
              <a:t>مجدلاوي</a:t>
            </a:r>
            <a:r>
              <a:rPr lang="ar-DZ" sz="2400" baseline="0" dirty="0">
                <a:latin typeface="Times New Roman" pitchFamily="18" charset="0"/>
                <a:cs typeface="Simplified Arabic" pitchFamily="18" charset="-78"/>
              </a:rPr>
              <a:t> للنشر والتوزيع</a:t>
            </a:r>
            <a:r>
              <a:rPr lang="ar-DZ" sz="2400" baseline="0" dirty="0" smtClean="0">
                <a:latin typeface="Times New Roman" pitchFamily="18" charset="0"/>
                <a:cs typeface="Simplified Arabic" pitchFamily="18" charset="-78"/>
              </a:rPr>
              <a:t>.</a:t>
            </a:r>
            <a:endParaRPr lang="fr-FR" sz="2400" baseline="0" dirty="0">
              <a:latin typeface="Times New Roman" pitchFamily="18" charset="0"/>
              <a:cs typeface="Simplified Arabic" pitchFamily="18" charset="-78"/>
            </a:endParaRPr>
          </a:p>
        </p:txBody>
      </p:sp>
      <p:sp>
        <p:nvSpPr>
          <p:cNvPr id="4" name="object 2"/>
          <p:cNvSpPr txBox="1">
            <a:spLocks/>
          </p:cNvSpPr>
          <p:nvPr/>
        </p:nvSpPr>
        <p:spPr>
          <a:xfrm>
            <a:off x="665918" y="357166"/>
            <a:ext cx="10670344" cy="643654"/>
          </a:xfrm>
          <a:prstGeom prst="rect">
            <a:avLst/>
          </a:prstGeom>
          <a:solidFill>
            <a:srgbClr val="D9D9D9"/>
          </a:solidFill>
        </p:spPr>
        <p:txBody>
          <a:bodyPr vert="horz" wrap="square" lIns="0" tIns="27829" rIns="0" bIns="0" rtlCol="0" anchor="ctr">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DZ" sz="4000" b="1" i="0" u="none" strike="noStrike" kern="1200" cap="none" spc="0" normalizeH="0" baseline="0" noProof="0" dirty="0" smtClean="0">
                <a:ln>
                  <a:noFill/>
                </a:ln>
                <a:solidFill>
                  <a:schemeClr val="tx1"/>
                </a:solidFill>
                <a:effectLst/>
                <a:uLnTx/>
                <a:uFillTx/>
                <a:latin typeface="Traditional Arabic" pitchFamily="18" charset="-78"/>
                <a:ea typeface="+mj-ea"/>
                <a:cs typeface="Traditional Arabic" pitchFamily="18" charset="-78"/>
              </a:rPr>
              <a:t>المراجع المعتمدة</a:t>
            </a:r>
            <a:r>
              <a:rPr lang="ar-DZ" sz="4000" b="1" dirty="0">
                <a:latin typeface="Traditional Arabic" pitchFamily="18" charset="-78"/>
                <a:ea typeface="+mj-ea"/>
                <a:cs typeface="Traditional Arabic" pitchFamily="18" charset="-78"/>
              </a:rPr>
              <a:t>:</a:t>
            </a:r>
            <a:endParaRPr kumimoji="0" lang="ar-DZ" sz="4000" b="1" i="0" u="none" strike="noStrike" kern="1200" cap="none" spc="0" normalizeH="0" baseline="0" noProof="0" dirty="0" smtClean="0">
              <a:ln>
                <a:noFill/>
              </a:ln>
              <a:solidFill>
                <a:schemeClr val="tx1"/>
              </a:solidFill>
              <a:effectLst/>
              <a:uLnTx/>
              <a:uFillTx/>
              <a:latin typeface="Traditional Arabic" pitchFamily="18" charset="-78"/>
              <a:ea typeface="+mj-ea"/>
              <a:cs typeface="Traditional Arabic" pitchFamily="18" charset="-78"/>
            </a:endParaRPr>
          </a:p>
        </p:txBody>
      </p:sp>
    </p:spTree>
  </p:cSld>
  <p:clrMapOvr>
    <a:masterClrMapping/>
  </p:clrMapOvr>
  <p:transition spd="med" advTm="25000">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8728" y="231770"/>
            <a:ext cx="11644393" cy="6340502"/>
          </a:xfrm>
        </p:spPr>
        <p:txBody>
          <a:bodyPr>
            <a:noAutofit/>
          </a:bodyPr>
          <a:lstStyle/>
          <a:p>
            <a:pPr marL="361950" lvl="0" indent="-361950" algn="just" rtl="1">
              <a:lnSpc>
                <a:spcPts val="3000"/>
              </a:lnSpc>
              <a:spcBef>
                <a:spcPts val="0"/>
              </a:spcBef>
              <a:buFont typeface="Times New Roman" pitchFamily="18" charset="0"/>
              <a:buChar char="-"/>
            </a:pPr>
            <a:r>
              <a:rPr lang="ar-SA" sz="2400" baseline="0" dirty="0" smtClean="0">
                <a:latin typeface="Times New Roman" pitchFamily="18" charset="0"/>
                <a:cs typeface="Simplified Arabic" pitchFamily="18" charset="-78"/>
              </a:rPr>
              <a:t>في </a:t>
            </a:r>
            <a:r>
              <a:rPr lang="ar-SA" sz="2400" baseline="0" dirty="0">
                <a:latin typeface="Times New Roman" pitchFamily="18" charset="0"/>
                <a:cs typeface="Simplified Arabic" pitchFamily="18" charset="-78"/>
              </a:rPr>
              <a:t>الاختيار العقلاني. أبحاث اليرموك - سلسلة العلوم الإنسانية والاجتماعية -الأردن، 27(3)، 2197-2214.</a:t>
            </a:r>
            <a:endParaRPr lang="fr-FR" sz="24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400" baseline="0" dirty="0">
                <a:latin typeface="Times New Roman" pitchFamily="18" charset="0"/>
                <a:cs typeface="Simplified Arabic" pitchFamily="18" charset="-78"/>
              </a:rPr>
              <a:t>خليل عمر، </a:t>
            </a:r>
            <a:r>
              <a:rPr lang="ar-DZ" sz="2400" baseline="0" dirty="0" err="1">
                <a:latin typeface="Times New Roman" pitchFamily="18" charset="0"/>
                <a:cs typeface="Simplified Arabic" pitchFamily="18" charset="-78"/>
              </a:rPr>
              <a:t>معن</a:t>
            </a:r>
            <a:r>
              <a:rPr lang="ar-DZ" sz="2400" baseline="0" dirty="0">
                <a:latin typeface="Times New Roman" pitchFamily="18" charset="0"/>
                <a:cs typeface="Simplified Arabic" pitchFamily="18" charset="-78"/>
              </a:rPr>
              <a:t>، (2005)، </a:t>
            </a:r>
            <a:r>
              <a:rPr lang="ar-DZ" sz="2400" b="1" baseline="0" dirty="0">
                <a:latin typeface="Times New Roman" pitchFamily="18" charset="0"/>
                <a:cs typeface="Simplified Arabic" pitchFamily="18" charset="-78"/>
              </a:rPr>
              <a:t>نظريات معاصرة في علم الاجتماع</a:t>
            </a:r>
            <a:r>
              <a:rPr lang="ar-DZ" sz="2400" baseline="0" dirty="0">
                <a:latin typeface="Times New Roman" pitchFamily="18" charset="0"/>
                <a:cs typeface="Simplified Arabic" pitchFamily="18" charset="-78"/>
              </a:rPr>
              <a:t>، ط2، عمان- الأردن: دار الشروق للنشر والتوزيع.</a:t>
            </a:r>
            <a:endParaRPr lang="fr-FR" sz="24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400" baseline="0" dirty="0">
                <a:latin typeface="Times New Roman" pitchFamily="18" charset="0"/>
                <a:cs typeface="Simplified Arabic" pitchFamily="18" charset="-78"/>
              </a:rPr>
              <a:t>رث </a:t>
            </a:r>
            <a:r>
              <a:rPr lang="ar-DZ" sz="2400" baseline="0" dirty="0" err="1">
                <a:latin typeface="Times New Roman" pitchFamily="18" charset="0"/>
                <a:cs typeface="Simplified Arabic" pitchFamily="18" charset="-78"/>
              </a:rPr>
              <a:t>ولاس</a:t>
            </a:r>
            <a:r>
              <a:rPr lang="ar-DZ" sz="2400" baseline="0" dirty="0">
                <a:latin typeface="Times New Roman" pitchFamily="18" charset="0"/>
                <a:cs typeface="Simplified Arabic" pitchFamily="18" charset="-78"/>
              </a:rPr>
              <a:t>، وولف </a:t>
            </a:r>
            <a:r>
              <a:rPr lang="ar-DZ" sz="2400" baseline="0" dirty="0" err="1">
                <a:latin typeface="Times New Roman" pitchFamily="18" charset="0"/>
                <a:cs typeface="Simplified Arabic" pitchFamily="18" charset="-78"/>
              </a:rPr>
              <a:t>وألسون</a:t>
            </a:r>
            <a:r>
              <a:rPr lang="ar-DZ" sz="2400" baseline="0" dirty="0">
                <a:latin typeface="Times New Roman" pitchFamily="18" charset="0"/>
                <a:cs typeface="Simplified Arabic" pitchFamily="18" charset="-78"/>
              </a:rPr>
              <a:t>، (2012)، </a:t>
            </a:r>
            <a:r>
              <a:rPr lang="ar-DZ" sz="2400" b="1" baseline="0" dirty="0">
                <a:latin typeface="Times New Roman" pitchFamily="18" charset="0"/>
                <a:cs typeface="Simplified Arabic" pitchFamily="18" charset="-78"/>
              </a:rPr>
              <a:t>النظرية المعاصرة في علم الاجتماع تمدد آفاق النظرية الكلاسيكية</a:t>
            </a:r>
            <a:r>
              <a:rPr lang="ar-DZ" sz="2400" baseline="0" dirty="0">
                <a:latin typeface="Times New Roman" pitchFamily="18" charset="0"/>
                <a:cs typeface="Simplified Arabic" pitchFamily="18" charset="-78"/>
              </a:rPr>
              <a:t>، (ترجمة محمد عبد الكريم </a:t>
            </a:r>
            <a:r>
              <a:rPr lang="ar-DZ" sz="2400" baseline="0" dirty="0" err="1">
                <a:latin typeface="Times New Roman" pitchFamily="18" charset="0"/>
                <a:cs typeface="Simplified Arabic" pitchFamily="18" charset="-78"/>
              </a:rPr>
              <a:t>الحوراني</a:t>
            </a:r>
            <a:r>
              <a:rPr lang="ar-DZ" sz="2400" baseline="0" dirty="0">
                <a:latin typeface="Times New Roman" pitchFamily="18" charset="0"/>
                <a:cs typeface="Simplified Arabic" pitchFamily="18" charset="-78"/>
              </a:rPr>
              <a:t>)، ط1، عمان- الأردن: دار </a:t>
            </a:r>
            <a:r>
              <a:rPr lang="ar-DZ" sz="2400" baseline="0" dirty="0" err="1">
                <a:latin typeface="Times New Roman" pitchFamily="18" charset="0"/>
                <a:cs typeface="Simplified Arabic" pitchFamily="18" charset="-78"/>
              </a:rPr>
              <a:t>مجدلاوي</a:t>
            </a:r>
            <a:r>
              <a:rPr lang="ar-DZ" sz="2400" baseline="0" dirty="0">
                <a:latin typeface="Times New Roman" pitchFamily="18" charset="0"/>
                <a:cs typeface="Simplified Arabic" pitchFamily="18" charset="-78"/>
              </a:rPr>
              <a:t> للنشر والتوزيع.</a:t>
            </a:r>
            <a:endParaRPr lang="fr-FR" sz="24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400" baseline="0" dirty="0">
                <a:latin typeface="Times New Roman" pitchFamily="18" charset="0"/>
                <a:cs typeface="Simplified Arabic" pitchFamily="18" charset="-78"/>
              </a:rPr>
              <a:t>غيدنز، أنتوني، (2005)، </a:t>
            </a:r>
            <a:r>
              <a:rPr lang="ar-DZ" sz="2400" b="1" baseline="0" dirty="0">
                <a:latin typeface="Times New Roman" pitchFamily="18" charset="0"/>
                <a:cs typeface="Simplified Arabic" pitchFamily="18" charset="-78"/>
              </a:rPr>
              <a:t>علم الاجتماع</a:t>
            </a:r>
            <a:r>
              <a:rPr lang="ar-DZ" sz="2400" baseline="0" dirty="0">
                <a:latin typeface="Times New Roman" pitchFamily="18" charset="0"/>
                <a:cs typeface="Simplified Arabic" pitchFamily="18" charset="-78"/>
              </a:rPr>
              <a:t>، (ترجمة فايز الصباغ)، بيروت- لبنان: مركز دراسات الوحدة العربية للتوزيع.</a:t>
            </a:r>
            <a:endParaRPr lang="fr-FR" sz="24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400" baseline="0" dirty="0" err="1">
                <a:latin typeface="Times New Roman" pitchFamily="18" charset="0"/>
                <a:cs typeface="Simplified Arabic" pitchFamily="18" charset="-78"/>
              </a:rPr>
              <a:t>كابان</a:t>
            </a:r>
            <a:r>
              <a:rPr lang="ar-DZ" sz="2400" baseline="0" dirty="0">
                <a:latin typeface="Times New Roman" pitchFamily="18" charset="0"/>
                <a:cs typeface="Simplified Arabic" pitchFamily="18" charset="-78"/>
              </a:rPr>
              <a:t>، فليب، ودورتيه جان فرانسوا، (2010)، </a:t>
            </a:r>
            <a:r>
              <a:rPr lang="ar-DZ" sz="2400" b="1" baseline="0" dirty="0">
                <a:latin typeface="Times New Roman" pitchFamily="18" charset="0"/>
                <a:cs typeface="Simplified Arabic" pitchFamily="18" charset="-78"/>
              </a:rPr>
              <a:t>علم الاجتماع من النظريات الكبرى إلى الشؤون اليومية- أعلام وتواريخ وتيارات</a:t>
            </a:r>
            <a:r>
              <a:rPr lang="ar-DZ" sz="2400" baseline="0" dirty="0">
                <a:latin typeface="Times New Roman" pitchFamily="18" charset="0"/>
                <a:cs typeface="Simplified Arabic" pitchFamily="18" charset="-78"/>
              </a:rPr>
              <a:t>، (ترجمة إياس حسن)، ط1، دمشق: دار </a:t>
            </a:r>
            <a:r>
              <a:rPr lang="ar-DZ" sz="2400" baseline="0" dirty="0" err="1">
                <a:latin typeface="Times New Roman" pitchFamily="18" charset="0"/>
                <a:cs typeface="Simplified Arabic" pitchFamily="18" charset="-78"/>
              </a:rPr>
              <a:t>الفرقد</a:t>
            </a:r>
            <a:r>
              <a:rPr lang="ar-DZ" sz="2400" baseline="0" dirty="0">
                <a:latin typeface="Times New Roman" pitchFamily="18" charset="0"/>
                <a:cs typeface="Simplified Arabic" pitchFamily="18" charset="-78"/>
              </a:rPr>
              <a:t> للطباعة والنشر والتوزيع.</a:t>
            </a:r>
            <a:endParaRPr lang="fr-FR" sz="24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400" baseline="0" dirty="0">
                <a:latin typeface="Times New Roman" pitchFamily="18" charset="0"/>
                <a:cs typeface="Simplified Arabic" pitchFamily="18" charset="-78"/>
              </a:rPr>
              <a:t>سكوت، جون، (2009)، </a:t>
            </a:r>
            <a:r>
              <a:rPr lang="ar-DZ" sz="2400" b="1" baseline="0" dirty="0">
                <a:latin typeface="Times New Roman" pitchFamily="18" charset="0"/>
                <a:cs typeface="Simplified Arabic" pitchFamily="18" charset="-78"/>
              </a:rPr>
              <a:t>خمسون عالما اجتماعيا أساسيا المنظرون المعاصرون</a:t>
            </a:r>
            <a:r>
              <a:rPr lang="ar-DZ" sz="2400" baseline="0" dirty="0">
                <a:latin typeface="Times New Roman" pitchFamily="18" charset="0"/>
                <a:cs typeface="Simplified Arabic" pitchFamily="18" charset="-78"/>
              </a:rPr>
              <a:t>، (ترجمة محمود محمد حلمي)، (مراجعة </a:t>
            </a:r>
            <a:r>
              <a:rPr lang="ar-DZ" sz="2400" baseline="0" dirty="0" err="1">
                <a:latin typeface="Times New Roman" pitchFamily="18" charset="0"/>
                <a:cs typeface="Simplified Arabic" pitchFamily="18" charset="-78"/>
              </a:rPr>
              <a:t>جبور</a:t>
            </a:r>
            <a:r>
              <a:rPr lang="ar-DZ" sz="2400" baseline="0" dirty="0">
                <a:latin typeface="Times New Roman" pitchFamily="18" charset="0"/>
                <a:cs typeface="Simplified Arabic" pitchFamily="18" charset="-78"/>
              </a:rPr>
              <a:t> </a:t>
            </a:r>
            <a:r>
              <a:rPr lang="ar-DZ" sz="2400" baseline="0" dirty="0" err="1">
                <a:latin typeface="Times New Roman" pitchFamily="18" charset="0"/>
                <a:cs typeface="Simplified Arabic" pitchFamily="18" charset="-78"/>
              </a:rPr>
              <a:t>سمعان</a:t>
            </a:r>
            <a:r>
              <a:rPr lang="ar-DZ" sz="2400" baseline="0" dirty="0">
                <a:latin typeface="Times New Roman" pitchFamily="18" charset="0"/>
                <a:cs typeface="Simplified Arabic" pitchFamily="18" charset="-78"/>
              </a:rPr>
              <a:t>)، بيروت- لبنان: الشبكة العربية للأبحاث والنشر.</a:t>
            </a:r>
            <a:endParaRPr lang="fr-FR" sz="24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400" baseline="0" dirty="0" err="1">
                <a:latin typeface="Times New Roman" pitchFamily="18" charset="0"/>
                <a:cs typeface="Simplified Arabic" pitchFamily="18" charset="-78"/>
              </a:rPr>
              <a:t>جناوي</a:t>
            </a:r>
            <a:r>
              <a:rPr lang="ar-DZ" sz="2400" baseline="0" dirty="0">
                <a:latin typeface="Times New Roman" pitchFamily="18" charset="0"/>
                <a:cs typeface="Simplified Arabic" pitchFamily="18" charset="-78"/>
              </a:rPr>
              <a:t>، عبد العزيز، (2018)، </a:t>
            </a:r>
            <a:r>
              <a:rPr lang="ar-DZ" sz="2400" b="1" baseline="0" dirty="0">
                <a:latin typeface="Times New Roman" pitchFamily="18" charset="0"/>
                <a:cs typeface="Simplified Arabic" pitchFamily="18" charset="-78"/>
              </a:rPr>
              <a:t>قراءة في </a:t>
            </a:r>
            <a:r>
              <a:rPr lang="ar-DZ" sz="2400" b="1" baseline="0" dirty="0" err="1">
                <a:latin typeface="Times New Roman" pitchFamily="18" charset="0"/>
                <a:cs typeface="Simplified Arabic" pitchFamily="18" charset="-78"/>
              </a:rPr>
              <a:t>سوسيولوجية</a:t>
            </a:r>
            <a:r>
              <a:rPr lang="ar-DZ" sz="2400" b="1" baseline="0" dirty="0">
                <a:latin typeface="Times New Roman" pitchFamily="18" charset="0"/>
                <a:cs typeface="Simplified Arabic" pitchFamily="18" charset="-78"/>
              </a:rPr>
              <a:t> مخاطر الحداثة الانعكاسية</a:t>
            </a:r>
            <a:r>
              <a:rPr lang="ar-DZ" sz="2400" baseline="0" dirty="0">
                <a:latin typeface="Times New Roman" pitchFamily="18" charset="0"/>
                <a:cs typeface="Simplified Arabic" pitchFamily="18" charset="-78"/>
              </a:rPr>
              <a:t>، مجلة دراسات وأبحاث، مجلة العربية في العلوم الإنسانية والاجتماعية، العدد 30 مارس، السنة العاشرة، جامعة الجلفة.</a:t>
            </a:r>
            <a:endParaRPr lang="fr-FR" sz="24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400" baseline="0" dirty="0" err="1">
                <a:latin typeface="Times New Roman" pitchFamily="18" charset="0"/>
                <a:cs typeface="Simplified Arabic" pitchFamily="18" charset="-78"/>
              </a:rPr>
              <a:t>العرباوي</a:t>
            </a:r>
            <a:r>
              <a:rPr lang="ar-DZ" sz="2400" baseline="0" dirty="0">
                <a:latin typeface="Times New Roman" pitchFamily="18" charset="0"/>
                <a:cs typeface="Simplified Arabic" pitchFamily="18" charset="-78"/>
              </a:rPr>
              <a:t> ليلة، </a:t>
            </a:r>
            <a:r>
              <a:rPr lang="ar-DZ" sz="2400" b="1" baseline="0" dirty="0">
                <a:latin typeface="Times New Roman" pitchFamily="18" charset="0"/>
                <a:cs typeface="Simplified Arabic" pitchFamily="18" charset="-78"/>
              </a:rPr>
              <a:t>النزعة التفكيرية/الانعكاسية</a:t>
            </a:r>
            <a:r>
              <a:rPr lang="ar-DZ" sz="2400" baseline="0" dirty="0" smtClean="0">
                <a:latin typeface="Times New Roman" pitchFamily="18" charset="0"/>
                <a:cs typeface="Simplified Arabic" pitchFamily="18" charset="-78"/>
              </a:rPr>
              <a:t>. مجلة </a:t>
            </a:r>
            <a:r>
              <a:rPr lang="ar-DZ" sz="2400" baseline="0" dirty="0">
                <a:latin typeface="Times New Roman" pitchFamily="18" charset="0"/>
                <a:cs typeface="Simplified Arabic" pitchFamily="18" charset="-78"/>
              </a:rPr>
              <a:t>مقاربات، </a:t>
            </a:r>
            <a:r>
              <a:rPr lang="en-US" sz="2400" baseline="0" dirty="0">
                <a:latin typeface="Times New Roman" pitchFamily="18" charset="0"/>
                <a:cs typeface="Simplified Arabic" pitchFamily="18" charset="-78"/>
              </a:rPr>
              <a:t>https://www.asjp.cerist.dz/en/article/43353</a:t>
            </a:r>
            <a:endParaRPr lang="fr-FR" sz="24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400" baseline="0" dirty="0">
                <a:latin typeface="Times New Roman" pitchFamily="18" charset="0"/>
                <a:cs typeface="Simplified Arabic" pitchFamily="18" charset="-78"/>
              </a:rPr>
              <a:t>عيسى، عثمان إبراهيم، (2008)، </a:t>
            </a:r>
            <a:r>
              <a:rPr lang="ar-DZ" sz="2400" b="1" baseline="0" dirty="0">
                <a:latin typeface="Times New Roman" pitchFamily="18" charset="0"/>
                <a:cs typeface="Simplified Arabic" pitchFamily="18" charset="-78"/>
              </a:rPr>
              <a:t>النظرية المعاصرة في علم الاجتماع</a:t>
            </a:r>
            <a:r>
              <a:rPr lang="ar-DZ" sz="2400" baseline="0" dirty="0">
                <a:latin typeface="Times New Roman" pitchFamily="18" charset="0"/>
                <a:cs typeface="Simplified Arabic" pitchFamily="18" charset="-78"/>
              </a:rPr>
              <a:t>، عمان، الأردن: دار الشروق للنشر والتوزيع.</a:t>
            </a:r>
            <a:endParaRPr lang="fr-FR" sz="24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400" baseline="0" dirty="0" err="1">
                <a:latin typeface="Times New Roman" pitchFamily="18" charset="0"/>
                <a:cs typeface="Simplified Arabic" pitchFamily="18" charset="-78"/>
              </a:rPr>
              <a:t>زايتلن</a:t>
            </a:r>
            <a:r>
              <a:rPr lang="ar-DZ" sz="2400" baseline="0" dirty="0">
                <a:latin typeface="Times New Roman" pitchFamily="18" charset="0"/>
                <a:cs typeface="Simplified Arabic" pitchFamily="18" charset="-78"/>
              </a:rPr>
              <a:t> </a:t>
            </a:r>
            <a:r>
              <a:rPr lang="ar-DZ" sz="2400" baseline="0" dirty="0" err="1">
                <a:latin typeface="Times New Roman" pitchFamily="18" charset="0"/>
                <a:cs typeface="Simplified Arabic" pitchFamily="18" charset="-78"/>
              </a:rPr>
              <a:t>إرنفتج</a:t>
            </a:r>
            <a:r>
              <a:rPr lang="ar-DZ" sz="2400" baseline="0" dirty="0">
                <a:latin typeface="Times New Roman" pitchFamily="18" charset="0"/>
                <a:cs typeface="Simplified Arabic" pitchFamily="18" charset="-78"/>
              </a:rPr>
              <a:t>، (1989)، </a:t>
            </a:r>
            <a:r>
              <a:rPr lang="ar-DZ" sz="2400" b="1" baseline="0" dirty="0">
                <a:latin typeface="Times New Roman" pitchFamily="18" charset="0"/>
                <a:cs typeface="Simplified Arabic" pitchFamily="18" charset="-78"/>
              </a:rPr>
              <a:t>النظرية المعاصرة في علم الاجتماع- دراسة نقدية</a:t>
            </a:r>
            <a:r>
              <a:rPr lang="ar-DZ" sz="2400" baseline="0" dirty="0">
                <a:latin typeface="Times New Roman" pitchFamily="18" charset="0"/>
                <a:cs typeface="Simplified Arabic" pitchFamily="18" charset="-78"/>
              </a:rPr>
              <a:t>، (ترجمة محمود عودة)، الإسكندرية: دار المعرفة الجامعية</a:t>
            </a:r>
            <a:r>
              <a:rPr lang="ar-DZ" sz="2400" baseline="0" dirty="0" smtClean="0">
                <a:latin typeface="Times New Roman" pitchFamily="18" charset="0"/>
                <a:cs typeface="Simplified Arabic" pitchFamily="18" charset="-78"/>
              </a:rPr>
              <a:t>.</a:t>
            </a:r>
            <a:endParaRPr lang="fr-FR" sz="2400" baseline="0" dirty="0">
              <a:latin typeface="Times New Roman" pitchFamily="18" charset="0"/>
              <a:cs typeface="Simplified Arabic" pitchFamily="18" charset="-78"/>
            </a:endParaRPr>
          </a:p>
        </p:txBody>
      </p:sp>
    </p:spTree>
  </p:cSld>
  <p:clrMapOvr>
    <a:masterClrMapping/>
  </p:clrMapOvr>
  <p:transition spd="med" advTm="25000">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8728" y="160332"/>
            <a:ext cx="11644393" cy="6483378"/>
          </a:xfrm>
        </p:spPr>
        <p:txBody>
          <a:bodyPr>
            <a:noAutofit/>
          </a:bodyPr>
          <a:lstStyle/>
          <a:p>
            <a:pPr marL="361950" lvl="0" indent="-361950" algn="just" rtl="1">
              <a:lnSpc>
                <a:spcPts val="3000"/>
              </a:lnSpc>
              <a:spcBef>
                <a:spcPts val="0"/>
              </a:spcBef>
              <a:buFont typeface="Times New Roman" pitchFamily="18" charset="0"/>
              <a:buChar char="-"/>
            </a:pPr>
            <a:r>
              <a:rPr lang="ar-DZ" sz="2200" baseline="0" dirty="0" smtClean="0">
                <a:latin typeface="Times New Roman" pitchFamily="18" charset="0"/>
                <a:cs typeface="Simplified Arabic" pitchFamily="18" charset="-78"/>
              </a:rPr>
              <a:t>بحري</a:t>
            </a:r>
            <a:r>
              <a:rPr lang="ar-DZ" sz="2200" baseline="0" dirty="0">
                <a:latin typeface="Times New Roman" pitchFamily="18" charset="0"/>
                <a:cs typeface="Simplified Arabic" pitchFamily="18" charset="-78"/>
              </a:rPr>
              <a:t>، محمد الأمين، (2015)، </a:t>
            </a:r>
            <a:r>
              <a:rPr lang="ar-DZ" sz="2200" b="1" baseline="0" dirty="0">
                <a:latin typeface="Times New Roman" pitchFamily="18" charset="0"/>
                <a:cs typeface="Simplified Arabic" pitchFamily="18" charset="-78"/>
              </a:rPr>
              <a:t>البنيوية التكوينية- من الأصول الفلسفية إلى الفصول المنهجية</a:t>
            </a:r>
            <a:r>
              <a:rPr lang="ar-DZ" sz="2200" baseline="0" dirty="0">
                <a:latin typeface="Times New Roman" pitchFamily="18" charset="0"/>
                <a:cs typeface="Simplified Arabic" pitchFamily="18" charset="-78"/>
              </a:rPr>
              <a:t>، ط1، تونس: كلمة للنشر والتوزيع.</a:t>
            </a:r>
            <a:endParaRPr lang="fr-FR" sz="22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200" baseline="0" dirty="0" err="1">
                <a:latin typeface="Times New Roman" pitchFamily="18" charset="0"/>
                <a:cs typeface="Simplified Arabic" pitchFamily="18" charset="-78"/>
              </a:rPr>
              <a:t>بوخريسة</a:t>
            </a:r>
            <a:r>
              <a:rPr lang="ar-DZ" sz="2200" baseline="0" dirty="0">
                <a:latin typeface="Times New Roman" pitchFamily="18" charset="0"/>
                <a:cs typeface="Simplified Arabic" pitchFamily="18" charset="-78"/>
              </a:rPr>
              <a:t> </a:t>
            </a:r>
            <a:r>
              <a:rPr lang="ar-DZ" sz="2200" baseline="0" dirty="0" err="1">
                <a:latin typeface="Times New Roman" pitchFamily="18" charset="0"/>
                <a:cs typeface="Simplified Arabic" pitchFamily="18" charset="-78"/>
              </a:rPr>
              <a:t>بوبكر</a:t>
            </a:r>
            <a:r>
              <a:rPr lang="ar-DZ" sz="2200" baseline="0" dirty="0">
                <a:latin typeface="Times New Roman" pitchFamily="18" charset="0"/>
                <a:cs typeface="Simplified Arabic" pitchFamily="18" charset="-78"/>
              </a:rPr>
              <a:t>، (2017)، </a:t>
            </a:r>
            <a:r>
              <a:rPr lang="ar-DZ" sz="2200" b="1" baseline="0" dirty="0" err="1">
                <a:latin typeface="Times New Roman" pitchFamily="18" charset="0"/>
                <a:cs typeface="Simplified Arabic" pitchFamily="18" charset="-78"/>
              </a:rPr>
              <a:t>سوسيولوجية</a:t>
            </a:r>
            <a:r>
              <a:rPr lang="ar-DZ" sz="2200" b="1" baseline="0" dirty="0">
                <a:latin typeface="Times New Roman" pitchFamily="18" charset="0"/>
                <a:cs typeface="Simplified Arabic" pitchFamily="18" charset="-78"/>
              </a:rPr>
              <a:t> بيير </a:t>
            </a:r>
            <a:r>
              <a:rPr lang="ar-DZ" sz="2200" b="1" baseline="0" dirty="0" err="1">
                <a:latin typeface="Times New Roman" pitchFamily="18" charset="0"/>
                <a:cs typeface="Simplified Arabic" pitchFamily="18" charset="-78"/>
              </a:rPr>
              <a:t>بورديو</a:t>
            </a:r>
            <a:r>
              <a:rPr lang="ar-DZ" sz="2200" b="1" baseline="0" dirty="0">
                <a:latin typeface="Times New Roman" pitchFamily="18" charset="0"/>
                <a:cs typeface="Simplified Arabic" pitchFamily="18" charset="-78"/>
              </a:rPr>
              <a:t>- تحليل في النظرية والمفاهيم والمنهج</a:t>
            </a:r>
            <a:r>
              <a:rPr lang="ar-DZ" sz="2200" baseline="0" dirty="0">
                <a:latin typeface="Times New Roman" pitchFamily="18" charset="0"/>
                <a:cs typeface="Simplified Arabic" pitchFamily="18" charset="-78"/>
              </a:rPr>
              <a:t>، الجزائر: ديوان المطبوعات الجامعية.</a:t>
            </a:r>
            <a:endParaRPr lang="fr-FR" sz="22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200" baseline="0" dirty="0">
                <a:latin typeface="Times New Roman" pitchFamily="18" charset="0"/>
                <a:cs typeface="Simplified Arabic" pitchFamily="18" charset="-78"/>
              </a:rPr>
              <a:t>أحجيج، حسن، (2018)، </a:t>
            </a:r>
            <a:r>
              <a:rPr lang="ar-DZ" sz="2200" b="1" baseline="0" dirty="0">
                <a:latin typeface="Times New Roman" pitchFamily="18" charset="0"/>
                <a:cs typeface="Simplified Arabic" pitchFamily="18" charset="-78"/>
              </a:rPr>
              <a:t>نظرية العالم الاجتماعي- قواعد الممارسات </a:t>
            </a:r>
            <a:r>
              <a:rPr lang="ar-DZ" sz="2200" b="1" baseline="0" dirty="0" err="1">
                <a:latin typeface="Times New Roman" pitchFamily="18" charset="0"/>
                <a:cs typeface="Simplified Arabic" pitchFamily="18" charset="-78"/>
              </a:rPr>
              <a:t>السوسيولوجية</a:t>
            </a:r>
            <a:r>
              <a:rPr lang="ar-DZ" sz="2200" b="1" baseline="0" dirty="0">
                <a:latin typeface="Times New Roman" pitchFamily="18" charset="0"/>
                <a:cs typeface="Simplified Arabic" pitchFamily="18" charset="-78"/>
              </a:rPr>
              <a:t> عند بيير </a:t>
            </a:r>
            <a:r>
              <a:rPr lang="ar-DZ" sz="2200" b="1" baseline="0" dirty="0" err="1">
                <a:latin typeface="Times New Roman" pitchFamily="18" charset="0"/>
                <a:cs typeface="Simplified Arabic" pitchFamily="18" charset="-78"/>
              </a:rPr>
              <a:t>بورديو</a:t>
            </a:r>
            <a:r>
              <a:rPr lang="ar-DZ" sz="2200" baseline="0" dirty="0">
                <a:latin typeface="Times New Roman" pitchFamily="18" charset="0"/>
                <a:cs typeface="Simplified Arabic" pitchFamily="18" charset="-78"/>
              </a:rPr>
              <a:t>، الرباط- المغرب: مؤسسة مؤمنون بلا حدود للنشر والتوزيع.</a:t>
            </a:r>
            <a:endParaRPr lang="fr-FR" sz="22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200" baseline="0" dirty="0" err="1">
                <a:latin typeface="Times New Roman" pitchFamily="18" charset="0"/>
                <a:cs typeface="Simplified Arabic" pitchFamily="18" charset="-78"/>
              </a:rPr>
              <a:t>حمداوي</a:t>
            </a:r>
            <a:r>
              <a:rPr lang="ar-DZ" sz="2200" baseline="0" dirty="0">
                <a:latin typeface="Times New Roman" pitchFamily="18" charset="0"/>
                <a:cs typeface="Simplified Arabic" pitchFamily="18" charset="-78"/>
              </a:rPr>
              <a:t>، جميل، </a:t>
            </a:r>
            <a:r>
              <a:rPr lang="ar-DZ" sz="2200" baseline="0" dirty="0" err="1">
                <a:latin typeface="Times New Roman" pitchFamily="18" charset="0"/>
                <a:cs typeface="Simplified Arabic" pitchFamily="18" charset="-78"/>
              </a:rPr>
              <a:t>نوربرت</a:t>
            </a:r>
            <a:r>
              <a:rPr lang="ar-DZ" sz="2200" baseline="0" dirty="0">
                <a:latin typeface="Times New Roman" pitchFamily="18" charset="0"/>
                <a:cs typeface="Simplified Arabic" pitchFamily="18" charset="-78"/>
              </a:rPr>
              <a:t> إلياس، </a:t>
            </a:r>
            <a:r>
              <a:rPr lang="ar-DZ" sz="2200" b="1" baseline="0" dirty="0">
                <a:latin typeface="Times New Roman" pitchFamily="18" charset="0"/>
                <a:cs typeface="Simplified Arabic" pitchFamily="18" charset="-78"/>
              </a:rPr>
              <a:t>السوسيولوجي المنسي</a:t>
            </a:r>
            <a:r>
              <a:rPr lang="ar-DZ" sz="2200" baseline="0" dirty="0">
                <a:latin typeface="Times New Roman" pitchFamily="18" charset="0"/>
                <a:cs typeface="Simplified Arabic" pitchFamily="18" charset="-78"/>
              </a:rPr>
              <a:t>: </a:t>
            </a:r>
            <a:r>
              <a:rPr lang="fr-FR" sz="2200" baseline="0" dirty="0">
                <a:latin typeface="Times New Roman" pitchFamily="18" charset="0"/>
                <a:cs typeface="Simplified Arabic" pitchFamily="18" charset="-78"/>
                <a:hlinkClick r:id="rId2"/>
              </a:rPr>
              <a:t>http://www.almothqaf.com/idea2015/890347/.html</a:t>
            </a:r>
            <a:endParaRPr lang="fr-FR" sz="22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200" baseline="0" dirty="0">
                <a:latin typeface="Times New Roman" pitchFamily="18" charset="0"/>
                <a:cs typeface="Simplified Arabic" pitchFamily="18" charset="-78"/>
              </a:rPr>
              <a:t>خلف عبد الجواد، مصطفى، (2009)، </a:t>
            </a:r>
            <a:r>
              <a:rPr lang="ar-DZ" sz="2200" b="1" baseline="0" dirty="0">
                <a:latin typeface="Times New Roman" pitchFamily="18" charset="0"/>
                <a:cs typeface="Simplified Arabic" pitchFamily="18" charset="-78"/>
              </a:rPr>
              <a:t>نظرية علم الاجتماع المعاصر</a:t>
            </a:r>
            <a:r>
              <a:rPr lang="ar-DZ" sz="2200" baseline="0" dirty="0">
                <a:latin typeface="Times New Roman" pitchFamily="18" charset="0"/>
                <a:cs typeface="Simplified Arabic" pitchFamily="18" charset="-78"/>
              </a:rPr>
              <a:t>، ط1، عمان- الأردن: دار المسيرة للنشر والتوزيع والطباعة.</a:t>
            </a:r>
            <a:endParaRPr lang="fr-FR" sz="22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200" baseline="0" dirty="0">
                <a:latin typeface="Times New Roman" pitchFamily="18" charset="0"/>
                <a:cs typeface="Simplified Arabic" pitchFamily="18" charset="-78"/>
              </a:rPr>
              <a:t>صيام شحاتة، (2009)، </a:t>
            </a:r>
            <a:r>
              <a:rPr lang="ar-DZ" sz="2200" b="1" baseline="0" dirty="0">
                <a:latin typeface="Times New Roman" pitchFamily="18" charset="0"/>
                <a:cs typeface="Simplified Arabic" pitchFamily="18" charset="-78"/>
              </a:rPr>
              <a:t>النظرية الاجتماعية من المرحلة الكلاسيكية إلى ما بعد الحداثة</a:t>
            </a:r>
            <a:r>
              <a:rPr lang="ar-DZ" sz="2200" baseline="0" dirty="0">
                <a:latin typeface="Times New Roman" pitchFamily="18" charset="0"/>
                <a:cs typeface="Simplified Arabic" pitchFamily="18" charset="-78"/>
              </a:rPr>
              <a:t>، مصر: مصر العربية للنشر والتوزيع.</a:t>
            </a:r>
            <a:endParaRPr lang="fr-FR" sz="22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200" baseline="0" dirty="0" err="1">
                <a:latin typeface="Times New Roman" pitchFamily="18" charset="0"/>
                <a:cs typeface="Simplified Arabic" pitchFamily="18" charset="-78"/>
              </a:rPr>
              <a:t>حمداوي</a:t>
            </a:r>
            <a:r>
              <a:rPr lang="ar-DZ" sz="2200" baseline="0" dirty="0">
                <a:latin typeface="Times New Roman" pitchFamily="18" charset="0"/>
                <a:cs typeface="Simplified Arabic" pitchFamily="18" charset="-78"/>
              </a:rPr>
              <a:t>، جميل، </a:t>
            </a:r>
            <a:r>
              <a:rPr lang="ar-DZ" sz="2200" b="1" baseline="0" dirty="0">
                <a:latin typeface="Times New Roman" pitchFamily="18" charset="0"/>
                <a:cs typeface="Simplified Arabic" pitchFamily="18" charset="-78"/>
              </a:rPr>
              <a:t>البنيوية التكوينية</a:t>
            </a:r>
            <a:r>
              <a:rPr lang="ar-DZ" sz="2200" baseline="0" dirty="0">
                <a:latin typeface="Times New Roman" pitchFamily="18" charset="0"/>
                <a:cs typeface="Simplified Arabic" pitchFamily="18" charset="-78"/>
              </a:rPr>
              <a:t>: </a:t>
            </a:r>
            <a:r>
              <a:rPr lang="fr-FR" sz="2200" baseline="0" dirty="0">
                <a:latin typeface="Times New Roman" pitchFamily="18" charset="0"/>
                <a:cs typeface="Simplified Arabic" pitchFamily="18" charset="-78"/>
                <a:hlinkClick r:id="rId3"/>
              </a:rPr>
              <a:t>http://www.almothaqaf.com/882136-2014-07-13-0054-23.28</a:t>
            </a:r>
            <a:endParaRPr lang="fr-FR" sz="22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DZ" sz="2200" baseline="0" dirty="0">
                <a:latin typeface="Times New Roman" pitchFamily="18" charset="0"/>
                <a:cs typeface="Simplified Arabic" pitchFamily="18" charset="-78"/>
              </a:rPr>
              <a:t>لطيف لبنى، </a:t>
            </a:r>
            <a:r>
              <a:rPr lang="ar-DZ" sz="2200" b="1" baseline="0" dirty="0">
                <a:latin typeface="Times New Roman" pitchFamily="18" charset="0"/>
                <a:cs typeface="Simplified Arabic" pitchFamily="18" charset="-78"/>
              </a:rPr>
              <a:t>علم اجتماع العلوم، علم الاجتماع الجديد</a:t>
            </a:r>
            <a:r>
              <a:rPr lang="ar-DZ" sz="2200" baseline="0" dirty="0">
                <a:latin typeface="Times New Roman" pitchFamily="18" charset="0"/>
                <a:cs typeface="Simplified Arabic" pitchFamily="18" charset="-78"/>
              </a:rPr>
              <a:t>. </a:t>
            </a:r>
            <a:r>
              <a:rPr lang="fr-FR" sz="2200" b="1" baseline="0" dirty="0">
                <a:latin typeface="Times New Roman" pitchFamily="18" charset="0"/>
                <a:cs typeface="Simplified Arabic" pitchFamily="18" charset="-78"/>
                <a:hlinkClick r:id="rId4"/>
              </a:rPr>
              <a:t>https://www.makalcloud.com/post/jwd3i9nyx</a:t>
            </a:r>
            <a:endParaRPr lang="fr-FR" sz="22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SA" sz="2200" baseline="0" dirty="0">
                <a:latin typeface="Times New Roman" pitchFamily="18" charset="0"/>
                <a:cs typeface="Simplified Arabic" pitchFamily="18" charset="-78"/>
              </a:rPr>
              <a:t>الشيخ، محمد </a:t>
            </a:r>
            <a:r>
              <a:rPr lang="ar-SA" sz="2200" baseline="0" dirty="0" err="1">
                <a:latin typeface="Times New Roman" pitchFamily="18" charset="0"/>
                <a:cs typeface="Simplified Arabic" pitchFamily="18" charset="-78"/>
              </a:rPr>
              <a:t>والطائري</a:t>
            </a:r>
            <a:r>
              <a:rPr lang="ar-SA" sz="2200" baseline="0" dirty="0">
                <a:latin typeface="Times New Roman" pitchFamily="18" charset="0"/>
                <a:cs typeface="Simplified Arabic" pitchFamily="18" charset="-78"/>
              </a:rPr>
              <a:t>، ياسر (1996)، مقاربات في الحداثة وما بعد الحداثة، دار الطليعة، الطبعة </a:t>
            </a:r>
            <a:r>
              <a:rPr lang="ar-SA" sz="2200" baseline="0" dirty="0" err="1">
                <a:latin typeface="Times New Roman" pitchFamily="18" charset="0"/>
                <a:cs typeface="Simplified Arabic" pitchFamily="18" charset="-78"/>
              </a:rPr>
              <a:t>الاولى</a:t>
            </a:r>
            <a:r>
              <a:rPr lang="ar-SA" sz="2200" baseline="0" dirty="0">
                <a:latin typeface="Times New Roman" pitchFamily="18" charset="0"/>
                <a:cs typeface="Simplified Arabic" pitchFamily="18" charset="-78"/>
              </a:rPr>
              <a:t>، بيروت، لبنان</a:t>
            </a:r>
            <a:r>
              <a:rPr lang="fr-FR" sz="2200" baseline="0" dirty="0">
                <a:latin typeface="Times New Roman" pitchFamily="18" charset="0"/>
                <a:cs typeface="Simplified Arabic" pitchFamily="18" charset="-78"/>
              </a:rPr>
              <a:t>.</a:t>
            </a:r>
          </a:p>
          <a:p>
            <a:pPr marL="361950" lvl="0" indent="-361950" algn="just" rtl="1">
              <a:lnSpc>
                <a:spcPts val="3000"/>
              </a:lnSpc>
              <a:spcBef>
                <a:spcPts val="0"/>
              </a:spcBef>
              <a:buFont typeface="Times New Roman" pitchFamily="18" charset="0"/>
              <a:buChar char="-"/>
            </a:pPr>
            <a:r>
              <a:rPr lang="ar-SA" sz="2200" baseline="0" dirty="0">
                <a:latin typeface="Times New Roman" pitchFamily="18" charset="0"/>
                <a:cs typeface="Simplified Arabic" pitchFamily="18" charset="-78"/>
              </a:rPr>
              <a:t>صالح سليمان عبد العظيم، </a:t>
            </a:r>
            <a:r>
              <a:rPr lang="ar-SA" sz="2200" b="1" baseline="0" dirty="0">
                <a:latin typeface="Times New Roman" pitchFamily="18" charset="0"/>
                <a:cs typeface="Simplified Arabic" pitchFamily="18" charset="-78"/>
              </a:rPr>
              <a:t>النظرية </a:t>
            </a:r>
            <a:r>
              <a:rPr lang="ar-SA" sz="2200" b="1" baseline="0" dirty="0" err="1">
                <a:latin typeface="Times New Roman" pitchFamily="18" charset="0"/>
                <a:cs typeface="Simplified Arabic" pitchFamily="18" charset="-78"/>
              </a:rPr>
              <a:t>النسوية</a:t>
            </a:r>
            <a:r>
              <a:rPr lang="ar-SA" sz="2200" b="1" baseline="0" dirty="0">
                <a:latin typeface="Times New Roman" pitchFamily="18" charset="0"/>
                <a:cs typeface="Simplified Arabic" pitchFamily="18" charset="-78"/>
              </a:rPr>
              <a:t> ودراسة التفاوت الاجتماعي</a:t>
            </a:r>
            <a:r>
              <a:rPr lang="ar-SA" sz="2200" baseline="0" dirty="0">
                <a:latin typeface="Times New Roman" pitchFamily="18" charset="0"/>
                <a:cs typeface="Simplified Arabic" pitchFamily="18" charset="-78"/>
              </a:rPr>
              <a:t>، مجلة دراسات العلوم </a:t>
            </a:r>
            <a:r>
              <a:rPr lang="ar-SA" sz="2200" baseline="0" dirty="0" err="1">
                <a:latin typeface="Times New Roman" pitchFamily="18" charset="0"/>
                <a:cs typeface="Simplified Arabic" pitchFamily="18" charset="-78"/>
              </a:rPr>
              <a:t>الانسانية</a:t>
            </a:r>
            <a:r>
              <a:rPr lang="ar-SA" sz="2200" baseline="0" dirty="0">
                <a:latin typeface="Times New Roman" pitchFamily="18" charset="0"/>
                <a:cs typeface="Simplified Arabic" pitchFamily="18" charset="-78"/>
              </a:rPr>
              <a:t> والاجتماعية، المجلد 41، الملحق 1، 2014</a:t>
            </a:r>
            <a:endParaRPr lang="fr-FR" sz="2200" baseline="0" dirty="0">
              <a:latin typeface="Times New Roman" pitchFamily="18" charset="0"/>
              <a:cs typeface="Simplified Arabic" pitchFamily="18" charset="-78"/>
            </a:endParaRPr>
          </a:p>
          <a:p>
            <a:pPr marL="361950" lvl="0" indent="-361950" algn="just" rtl="1">
              <a:lnSpc>
                <a:spcPts val="3000"/>
              </a:lnSpc>
              <a:spcBef>
                <a:spcPts val="0"/>
              </a:spcBef>
              <a:buFont typeface="Times New Roman" pitchFamily="18" charset="0"/>
              <a:buChar char="-"/>
            </a:pPr>
            <a:r>
              <a:rPr lang="ar-SA" sz="2200" baseline="0" dirty="0">
                <a:latin typeface="Times New Roman" pitchFamily="18" charset="0"/>
                <a:cs typeface="Simplified Arabic" pitchFamily="18" charset="-78"/>
              </a:rPr>
              <a:t>رانيا كمال، (2020) </a:t>
            </a:r>
            <a:r>
              <a:rPr lang="ar-SA" sz="2200" b="1" baseline="0" dirty="0">
                <a:latin typeface="Times New Roman" pitchFamily="18" charset="0"/>
                <a:cs typeface="Simplified Arabic" pitchFamily="18" charset="-78"/>
              </a:rPr>
              <a:t>اتجاهات فكرية في النظرية </a:t>
            </a:r>
            <a:r>
              <a:rPr lang="ar-SA" sz="2200" b="1" baseline="0" dirty="0" err="1">
                <a:latin typeface="Times New Roman" pitchFamily="18" charset="0"/>
                <a:cs typeface="Simplified Arabic" pitchFamily="18" charset="-78"/>
              </a:rPr>
              <a:t>النسوية</a:t>
            </a:r>
            <a:r>
              <a:rPr lang="ar-SA" sz="2200" baseline="0" dirty="0">
                <a:latin typeface="Times New Roman" pitchFamily="18" charset="0"/>
                <a:cs typeface="Simplified Arabic" pitchFamily="18" charset="-78"/>
              </a:rPr>
              <a:t>، </a:t>
            </a:r>
            <a:r>
              <a:rPr lang="fr-FR" sz="2200" baseline="0" dirty="0">
                <a:latin typeface="Times New Roman" pitchFamily="18" charset="0"/>
                <a:cs typeface="Simplified Arabic" pitchFamily="18" charset="-78"/>
              </a:rPr>
              <a:t>https://www.ahewar.org/debat/show.art.asp?aid=667603</a:t>
            </a:r>
          </a:p>
          <a:p>
            <a:pPr marL="0" indent="0" algn="just" rtl="1">
              <a:lnSpc>
                <a:spcPts val="3000"/>
              </a:lnSpc>
              <a:spcBef>
                <a:spcPts val="0"/>
              </a:spcBef>
              <a:buFont typeface="Times New Roman" pitchFamily="18" charset="0"/>
              <a:buChar char="-"/>
            </a:pPr>
            <a:endParaRPr lang="fr-FR" sz="2200"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8728" y="357166"/>
            <a:ext cx="11572955" cy="6143667"/>
          </a:xfrm>
        </p:spPr>
        <p:txBody>
          <a:bodyPr>
            <a:noAutofit/>
          </a:bodyPr>
          <a:lstStyle/>
          <a:p>
            <a:pPr marL="0" indent="0" algn="ctr" rtl="1">
              <a:spcBef>
                <a:spcPts val="0"/>
              </a:spcBef>
              <a:buNone/>
            </a:pPr>
            <a:r>
              <a:rPr lang="ar-SA" sz="3000" b="1" baseline="0" dirty="0">
                <a:latin typeface="Times New Roman" pitchFamily="18" charset="0"/>
                <a:cs typeface="Simplified Arabic" pitchFamily="18" charset="-78"/>
              </a:rPr>
              <a:t>نشأة وتطور علم اجتماع العلوم</a:t>
            </a:r>
            <a:r>
              <a:rPr lang="ar-SA" sz="3000" b="1" baseline="0" dirty="0" smtClean="0">
                <a:latin typeface="Times New Roman" pitchFamily="18" charset="0"/>
                <a:cs typeface="Simplified Arabic" pitchFamily="18" charset="-78"/>
              </a:rPr>
              <a:t>:</a:t>
            </a:r>
            <a:endParaRPr lang="ar-DZ" sz="3000" b="1" baseline="0" dirty="0" smtClean="0">
              <a:latin typeface="Times New Roman" pitchFamily="18" charset="0"/>
              <a:cs typeface="Simplified Arabic" pitchFamily="18" charset="-78"/>
            </a:endParaRPr>
          </a:p>
          <a:p>
            <a:pPr indent="0" algn="just" rtl="1">
              <a:spcBef>
                <a:spcPts val="0"/>
              </a:spcBef>
              <a:buNone/>
            </a:pPr>
            <a:endParaRPr lang="fr-FR" sz="3000" baseline="0" dirty="0">
              <a:latin typeface="Times New Roman" pitchFamily="18" charset="0"/>
              <a:cs typeface="Simplified Arabic" pitchFamily="18" charset="-78"/>
            </a:endParaRPr>
          </a:p>
          <a:p>
            <a:pPr marL="0" indent="0" algn="just" rtl="1">
              <a:spcBef>
                <a:spcPts val="0"/>
              </a:spcBef>
              <a:buNone/>
            </a:pPr>
            <a:r>
              <a:rPr lang="ar-DZ" sz="3000" baseline="0" dirty="0" smtClean="0">
                <a:latin typeface="Times New Roman" pitchFamily="18" charset="0"/>
                <a:cs typeface="Simplified Arabic" pitchFamily="18" charset="-78"/>
              </a:rPr>
              <a:t>	</a:t>
            </a:r>
            <a:r>
              <a:rPr lang="ar-SA" sz="3000" baseline="0" dirty="0" smtClean="0">
                <a:latin typeface="Times New Roman" pitchFamily="18" charset="0"/>
                <a:cs typeface="Simplified Arabic" pitchFamily="18" charset="-78"/>
              </a:rPr>
              <a:t>لقد </a:t>
            </a:r>
            <a:r>
              <a:rPr lang="ar-SA" sz="3000" baseline="0" dirty="0">
                <a:latin typeface="Times New Roman" pitchFamily="18" charset="0"/>
                <a:cs typeface="Simplified Arabic" pitchFamily="18" charset="-78"/>
              </a:rPr>
              <a:t>انشغل علماء الاجتماع الوظيفيين في أمريكا فترة الأربعينيات والخمسينيات بمحاولة فهم وتحليل الأوضاع المؤسسية للعلم التجريبي، ورصد مختلف الظروف والحيثيات والبواعث التي تحيط بالعلم كمؤسسة اجتماعية، وكان أبرزهم عالم الاجتماع (روبرت </a:t>
            </a:r>
            <a:r>
              <a:rPr lang="ar-SA" sz="3000" baseline="0" dirty="0" err="1">
                <a:latin typeface="Times New Roman" pitchFamily="18" charset="0"/>
                <a:cs typeface="Simplified Arabic" pitchFamily="18" charset="-78"/>
              </a:rPr>
              <a:t>ميرتون</a:t>
            </a:r>
            <a:r>
              <a:rPr lang="ar-SA" sz="3000" baseline="0" dirty="0">
                <a:latin typeface="Times New Roman" pitchFamily="18" charset="0"/>
                <a:cs typeface="Simplified Arabic" pitchFamily="18" charset="-78"/>
              </a:rPr>
              <a:t>)، بل هو المؤسس الأول لعلم اجتماع العُلوم، غير أن </a:t>
            </a:r>
            <a:r>
              <a:rPr lang="ar-SA" sz="3000" baseline="0" dirty="0" err="1">
                <a:latin typeface="Times New Roman" pitchFamily="18" charset="0"/>
                <a:cs typeface="Simplified Arabic" pitchFamily="18" charset="-78"/>
              </a:rPr>
              <a:t>ميرتون</a:t>
            </a:r>
            <a:r>
              <a:rPr lang="ar-SA" sz="3000" baseline="0" dirty="0">
                <a:latin typeface="Times New Roman" pitchFamily="18" charset="0"/>
                <a:cs typeface="Simplified Arabic" pitchFamily="18" charset="-78"/>
              </a:rPr>
              <a:t> كانت نظرته لأهداف هذا الفرع محدودة فقط في: دراسة بيئة العلم والظروف الاجتماعية المحيطة </a:t>
            </a:r>
            <a:r>
              <a:rPr lang="ar-SA" sz="3000" baseline="0" dirty="0" err="1">
                <a:latin typeface="Times New Roman" pitchFamily="18" charset="0"/>
                <a:cs typeface="Simplified Arabic" pitchFamily="18" charset="-78"/>
              </a:rPr>
              <a:t>بها</a:t>
            </a:r>
            <a:r>
              <a:rPr lang="ar-SA" sz="3000" baseline="0" dirty="0">
                <a:latin typeface="Times New Roman" pitchFamily="18" charset="0"/>
                <a:cs typeface="Simplified Arabic" pitchFamily="18" charset="-78"/>
              </a:rPr>
              <a:t> والمتعلقة بظروف العلماء والباحثين واستعداداتهم والمعايير الأخلاقية والقواعد المتبعة داخل المؤسسة العلمية المؤثرة على مصداقية العلم وثبات النتائج، ونظام المكافآت كالجوائز التي يحصل عليها العلماء والألقاب وغيرها... إن </a:t>
            </a:r>
            <a:r>
              <a:rPr lang="ar-SA" sz="3000" baseline="0" dirty="0" err="1">
                <a:latin typeface="Times New Roman" pitchFamily="18" charset="0"/>
                <a:cs typeface="Simplified Arabic" pitchFamily="18" charset="-78"/>
              </a:rPr>
              <a:t>ميرتون</a:t>
            </a:r>
            <a:r>
              <a:rPr lang="ar-SA" sz="3000" baseline="0" dirty="0">
                <a:latin typeface="Times New Roman" pitchFamily="18" charset="0"/>
                <a:cs typeface="Simplified Arabic" pitchFamily="18" charset="-78"/>
              </a:rPr>
              <a:t> جعل علم اجتماع العُلوم هو العلم الذي يختص فقط بدراسة الهيكل الاجتماعي للعلم، أي البناء الخارجي للحقيقة العلمية فقط، فضلت تلك الحقبة إلى غاية السبعينيات والثمانينيّات حيث برز اتجاه آخر في علم اجتماع العُلوم ذهب بعيدا في دراسته لتلك العلوم الطبيعية بحيث تجاوز الهيكل الاجتماعي للعلم الطبيعي ليلج إلى دراسة النواة الصلبة للعلم في حد ذاتها.</a:t>
            </a:r>
            <a:endParaRPr lang="fr-FR" sz="3000"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a'\Downloads\filemanager.jpg"/>
          <p:cNvPicPr>
            <a:picLocks noGrp="1" noChangeAspect="1" noChangeArrowheads="1"/>
          </p:cNvPicPr>
          <p:nvPr>
            <p:ph idx="1"/>
          </p:nvPr>
        </p:nvPicPr>
        <p:blipFill>
          <a:blip r:embed="rId2"/>
          <a:stretch>
            <a:fillRect/>
          </a:stretch>
        </p:blipFill>
        <p:spPr bwMode="auto">
          <a:xfrm>
            <a:off x="0" y="1"/>
            <a:ext cx="12190413" cy="6858000"/>
          </a:xfrm>
          <a:prstGeom prst="rect">
            <a:avLst/>
          </a:prstGeom>
          <a:noFill/>
        </p:spPr>
      </p:pic>
    </p:spTree>
  </p:cSld>
  <p:clrMapOvr>
    <a:masterClrMapping/>
  </p:clrMapOvr>
  <p:transition spd="med" advTm="25000">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604" y="500042"/>
            <a:ext cx="11358642" cy="5857916"/>
          </a:xfrm>
        </p:spPr>
        <p:txBody>
          <a:bodyPr>
            <a:noAutofit/>
          </a:bodyPr>
          <a:lstStyle/>
          <a:p>
            <a:pPr marL="0" indent="457200" algn="just" rtl="1">
              <a:spcBef>
                <a:spcPts val="0"/>
              </a:spcBef>
              <a:buNone/>
            </a:pPr>
            <a:r>
              <a:rPr lang="ar-SA" baseline="0" dirty="0">
                <a:latin typeface="Times New Roman" pitchFamily="18" charset="0"/>
                <a:cs typeface="Simplified Arabic" pitchFamily="18" charset="-78"/>
              </a:rPr>
              <a:t>لقد كان </a:t>
            </a:r>
            <a:r>
              <a:rPr lang="ar-SA" baseline="0" dirty="0" err="1">
                <a:latin typeface="Times New Roman" pitchFamily="18" charset="0"/>
                <a:cs typeface="Simplified Arabic" pitchFamily="18" charset="-78"/>
              </a:rPr>
              <a:t>ميرتون</a:t>
            </a:r>
            <a:r>
              <a:rPr lang="ar-SA" baseline="0" dirty="0">
                <a:latin typeface="Times New Roman" pitchFamily="18" charset="0"/>
                <a:cs typeface="Simplified Arabic" pitchFamily="18" charset="-78"/>
              </a:rPr>
              <a:t> ضد فكرة أن يقحم علم اجتماع نفسه في دراسة مضمون العلم (النواة الصلبة)، وترك ذلك لعلماء استقصاء المعرفة العلمية، وجعل موضوع علم اجتماع العلوم هو المعطيات والظروف الاجتماعية المحيطة بالمؤسسة العلمية كمؤسسة اجتماعية، إذن علم اجتماع العلوم عنده يدرس العلم كمؤسسة اجتماعية ويركز فقط على القواعد الأخلاقية التي تحكم هذه المؤسسة، أما القواعد الفنية المتعلقة بمضمون العلم ومنهجه فيرى أنها ليست من مهام علم </a:t>
            </a:r>
            <a:r>
              <a:rPr lang="ar-SA" baseline="0" dirty="0" smtClean="0">
                <a:latin typeface="Times New Roman" pitchFamily="18" charset="0"/>
                <a:cs typeface="Simplified Arabic" pitchFamily="18" charset="-78"/>
              </a:rPr>
              <a:t>الاجتماع</a:t>
            </a:r>
            <a:r>
              <a:rPr lang="ar-DZ" baseline="0" dirty="0" smtClean="0">
                <a:latin typeface="Times New Roman" pitchFamily="18" charset="0"/>
                <a:cs typeface="Simplified Arabic" pitchFamily="18" charset="-78"/>
              </a:rPr>
              <a:t>.</a:t>
            </a:r>
          </a:p>
          <a:p>
            <a:pPr marL="0" indent="457200" algn="just" rtl="1">
              <a:spcBef>
                <a:spcPts val="0"/>
              </a:spcBef>
              <a:buNone/>
            </a:pPr>
            <a:endParaRPr lang="fr-FR" baseline="0" dirty="0">
              <a:latin typeface="Times New Roman" pitchFamily="18" charset="0"/>
              <a:cs typeface="Simplified Arabic" pitchFamily="18" charset="-78"/>
            </a:endParaRPr>
          </a:p>
          <a:p>
            <a:pPr marL="0" indent="457200" algn="just" rtl="1">
              <a:spcBef>
                <a:spcPts val="0"/>
              </a:spcBef>
              <a:buNone/>
            </a:pPr>
            <a:r>
              <a:rPr lang="ar-SA" baseline="0" dirty="0">
                <a:latin typeface="Times New Roman" pitchFamily="18" charset="0"/>
                <a:cs typeface="Simplified Arabic" pitchFamily="18" charset="-78"/>
              </a:rPr>
              <a:t>إلا أن ما أحدثه (توماس كوهن) في فلسفة العلوم وتاريخ العلوم من ثورة فكرية من خلال كتابه حول (بنيّة الثورات العلمية)، بحيث دحض فكرة التراكم العلمي المزعومة الأمر الذي يعتبر منعرجا حاسما في تحول النظرة للعلوم وفي فتح الباب واسعا لعلم اجتماع العلوم </a:t>
            </a:r>
            <a:r>
              <a:rPr lang="ar-SA" baseline="0" dirty="0" err="1">
                <a:latin typeface="Times New Roman" pitchFamily="18" charset="0"/>
                <a:cs typeface="Simplified Arabic" pitchFamily="18" charset="-78"/>
              </a:rPr>
              <a:t>المرتوني</a:t>
            </a:r>
            <a:r>
              <a:rPr lang="ar-SA" baseline="0" dirty="0">
                <a:latin typeface="Times New Roman" pitchFamily="18" charset="0"/>
                <a:cs typeface="Simplified Arabic" pitchFamily="18" charset="-78"/>
              </a:rPr>
              <a:t> (نسبة إلى </a:t>
            </a:r>
            <a:r>
              <a:rPr lang="ar-SA" baseline="0" dirty="0" err="1">
                <a:latin typeface="Times New Roman" pitchFamily="18" charset="0"/>
                <a:cs typeface="Simplified Arabic" pitchFamily="18" charset="-78"/>
              </a:rPr>
              <a:t>ميرتون</a:t>
            </a:r>
            <a:r>
              <a:rPr lang="ar-SA" baseline="0" dirty="0">
                <a:latin typeface="Times New Roman" pitchFamily="18" charset="0"/>
                <a:cs typeface="Simplified Arabic" pitchFamily="18" charset="-78"/>
              </a:rPr>
              <a:t>) ليتوجه قبلة دراسة النواة الصلبة </a:t>
            </a:r>
            <a:r>
              <a:rPr lang="ar-SA" baseline="0" dirty="0" smtClean="0">
                <a:latin typeface="Times New Roman" pitchFamily="18" charset="0"/>
                <a:cs typeface="Simplified Arabic" pitchFamily="18" charset="-78"/>
              </a:rPr>
              <a:t>للعلم</a:t>
            </a:r>
            <a:r>
              <a:rPr lang="ar-DZ" baseline="0" dirty="0" smtClean="0">
                <a:latin typeface="Times New Roman" pitchFamily="18" charset="0"/>
                <a:cs typeface="Simplified Arabic" pitchFamily="18" charset="-78"/>
              </a:rPr>
              <a:t>.</a:t>
            </a:r>
          </a:p>
        </p:txBody>
      </p:sp>
    </p:spTree>
  </p:cSld>
  <p:clrMapOvr>
    <a:masterClrMapping/>
  </p:clrMapOvr>
  <p:transition spd="med" advTm="25000">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166" y="357166"/>
            <a:ext cx="11287204" cy="6215106"/>
          </a:xfrm>
        </p:spPr>
        <p:txBody>
          <a:bodyPr>
            <a:noAutofit/>
          </a:bodyPr>
          <a:lstStyle/>
          <a:p>
            <a:pPr marL="0" indent="457200" algn="just" rtl="1">
              <a:spcBef>
                <a:spcPts val="0"/>
              </a:spcBef>
              <a:buNone/>
            </a:pPr>
            <a:r>
              <a:rPr lang="ar-SA" dirty="0" smtClean="0">
                <a:latin typeface="Times New Roman" pitchFamily="18" charset="0"/>
                <a:cs typeface="Simplified Arabic" pitchFamily="18" charset="-78"/>
              </a:rPr>
              <a:t>منذ السبعينيات أصبح علم اجتماع العلوم يقوم بدراسة المضامين العلمية وعلاقتها بالمعطيات الاجتماعية المؤثرة فيها بعدما سيطرت تحليلات </a:t>
            </a:r>
            <a:r>
              <a:rPr lang="ar-SA" dirty="0" err="1" smtClean="0">
                <a:latin typeface="Times New Roman" pitchFamily="18" charset="0"/>
                <a:cs typeface="Simplified Arabic" pitchFamily="18" charset="-78"/>
              </a:rPr>
              <a:t>ميرتون</a:t>
            </a:r>
            <a:r>
              <a:rPr lang="ar-SA" dirty="0" smtClean="0">
                <a:latin typeface="Times New Roman" pitchFamily="18" charset="0"/>
                <a:cs typeface="Simplified Arabic" pitchFamily="18" charset="-78"/>
              </a:rPr>
              <a:t> طيلة تلك الفترة السابقة، وهنا برزت مدارس مثل (</a:t>
            </a:r>
            <a:r>
              <a:rPr lang="fr-FR" dirty="0" err="1" smtClean="0">
                <a:latin typeface="Times New Roman" pitchFamily="18" charset="0"/>
                <a:cs typeface="Simplified Arabic" pitchFamily="18" charset="-78"/>
              </a:rPr>
              <a:t>adnbra</a:t>
            </a:r>
            <a:r>
              <a:rPr lang="fr-FR" dirty="0" smtClean="0">
                <a:latin typeface="Times New Roman" pitchFamily="18" charset="0"/>
                <a:cs typeface="Simplified Arabic" pitchFamily="18" charset="-78"/>
              </a:rPr>
              <a:t>, York, Bath</a:t>
            </a:r>
            <a:r>
              <a:rPr lang="ar-SA" dirty="0" smtClean="0">
                <a:latin typeface="Times New Roman" pitchFamily="18" charset="0"/>
                <a:cs typeface="Simplified Arabic" pitchFamily="18" charset="-78"/>
              </a:rPr>
              <a:t>) متخصصة في علم اجتماع العلوم، والتي لازالت لحد اليوم عاكفة على دراسة علاقة النواة الصّلبة للعلم الطبيعي بالمؤثرات الاجتماعية، واشتهر في هذا الاتجاه الجديد (هاري </a:t>
            </a:r>
            <a:r>
              <a:rPr lang="ar-SA" dirty="0" err="1" smtClean="0">
                <a:latin typeface="Times New Roman" pitchFamily="18" charset="0"/>
                <a:cs typeface="Simplified Arabic" pitchFamily="18" charset="-78"/>
              </a:rPr>
              <a:t>كولينز</a:t>
            </a:r>
            <a:r>
              <a:rPr lang="ar-SA" dirty="0" smtClean="0">
                <a:latin typeface="Times New Roman" pitchFamily="18" charset="0"/>
                <a:cs typeface="Simplified Arabic" pitchFamily="18" charset="-78"/>
              </a:rPr>
              <a:t> وبلور </a:t>
            </a:r>
            <a:r>
              <a:rPr lang="ar-SA" dirty="0" err="1" smtClean="0">
                <a:latin typeface="Times New Roman" pitchFamily="18" charset="0"/>
                <a:cs typeface="Simplified Arabic" pitchFamily="18" charset="-78"/>
              </a:rPr>
              <a:t>وبارنز</a:t>
            </a:r>
            <a:r>
              <a:rPr lang="ar-SA" dirty="0" smtClean="0">
                <a:latin typeface="Times New Roman" pitchFamily="18" charset="0"/>
                <a:cs typeface="Simplified Arabic" pitchFamily="18" charset="-78"/>
              </a:rPr>
              <a:t> </a:t>
            </a:r>
            <a:r>
              <a:rPr lang="ar-SA" dirty="0" err="1" smtClean="0">
                <a:latin typeface="Times New Roman" pitchFamily="18" charset="0"/>
                <a:cs typeface="Simplified Arabic" pitchFamily="18" charset="-78"/>
              </a:rPr>
              <a:t>وبينش</a:t>
            </a:r>
            <a:r>
              <a:rPr lang="ar-SA" dirty="0" smtClean="0">
                <a:latin typeface="Times New Roman" pitchFamily="18" charset="0"/>
                <a:cs typeface="Simplified Arabic" pitchFamily="18" charset="-78"/>
              </a:rPr>
              <a:t> </a:t>
            </a:r>
            <a:r>
              <a:rPr lang="ar-SA" dirty="0" err="1" smtClean="0">
                <a:latin typeface="Times New Roman" pitchFamily="18" charset="0"/>
                <a:cs typeface="Simplified Arabic" pitchFamily="18" charset="-78"/>
              </a:rPr>
              <a:t>ومولكاى</a:t>
            </a:r>
            <a:r>
              <a:rPr lang="ar-SA" dirty="0" smtClean="0">
                <a:latin typeface="Times New Roman" pitchFamily="18" charset="0"/>
                <a:cs typeface="Simplified Arabic" pitchFamily="18" charset="-78"/>
              </a:rPr>
              <a:t>) وغيرهم، ولقد نوه السوسيولوجي المتخصص في علم اجتماع العلوم (</a:t>
            </a:r>
            <a:r>
              <a:rPr lang="ar-SA" dirty="0" err="1" smtClean="0">
                <a:latin typeface="Times New Roman" pitchFamily="18" charset="0"/>
                <a:cs typeface="Simplified Arabic" pitchFamily="18" charset="-78"/>
              </a:rPr>
              <a:t>دومينيك</a:t>
            </a:r>
            <a:r>
              <a:rPr lang="ar-SA" dirty="0" smtClean="0">
                <a:latin typeface="Times New Roman" pitchFamily="18" charset="0"/>
                <a:cs typeface="Simplified Arabic" pitchFamily="18" charset="-78"/>
              </a:rPr>
              <a:t> فينك) في كتابه عن علم اجتماع العلوم أن ما بين الاتجاه </a:t>
            </a:r>
            <a:r>
              <a:rPr lang="ar-SA" dirty="0" err="1" smtClean="0">
                <a:latin typeface="Times New Roman" pitchFamily="18" charset="0"/>
                <a:cs typeface="Simplified Arabic" pitchFamily="18" charset="-78"/>
              </a:rPr>
              <a:t>المرتوني</a:t>
            </a:r>
            <a:r>
              <a:rPr lang="ar-SA" dirty="0" smtClean="0">
                <a:latin typeface="Times New Roman" pitchFamily="18" charset="0"/>
                <a:cs typeface="Simplified Arabic" pitchFamily="18" charset="-78"/>
              </a:rPr>
              <a:t> والاتجاه الجديد برز </a:t>
            </a:r>
            <a:r>
              <a:rPr lang="ar-SA" dirty="0" err="1" smtClean="0">
                <a:latin typeface="Times New Roman" pitchFamily="18" charset="0"/>
                <a:cs typeface="Simplified Arabic" pitchFamily="18" charset="-78"/>
              </a:rPr>
              <a:t>إتجاه</a:t>
            </a:r>
            <a:r>
              <a:rPr lang="ar-SA" dirty="0" smtClean="0">
                <a:latin typeface="Times New Roman" pitchFamily="18" charset="0"/>
                <a:cs typeface="Simplified Arabic" pitchFamily="18" charset="-78"/>
              </a:rPr>
              <a:t> وسط يرى تارة بأن المضمون العلمي (النواة الصّلبة) هو مستقل تماما عن المحيط الاجتماعي وتارة أخرى يراه مرتبط </a:t>
            </a:r>
            <a:r>
              <a:rPr lang="ar-SA" dirty="0" err="1" smtClean="0">
                <a:latin typeface="Times New Roman" pitchFamily="18" charset="0"/>
                <a:cs typeface="Simplified Arabic" pitchFamily="18" charset="-78"/>
              </a:rPr>
              <a:t>به</a:t>
            </a:r>
            <a:r>
              <a:rPr lang="ar-SA" dirty="0" smtClean="0">
                <a:latin typeface="Times New Roman" pitchFamily="18" charset="0"/>
                <a:cs typeface="Simplified Arabic" pitchFamily="18" charset="-78"/>
              </a:rPr>
              <a:t> ويتأثر </a:t>
            </a:r>
            <a:r>
              <a:rPr lang="ar-SA" dirty="0" err="1" smtClean="0">
                <a:latin typeface="Times New Roman" pitchFamily="18" charset="0"/>
                <a:cs typeface="Simplified Arabic" pitchFamily="18" charset="-78"/>
              </a:rPr>
              <a:t>به</a:t>
            </a:r>
            <a:r>
              <a:rPr lang="ar-SA" dirty="0" smtClean="0">
                <a:latin typeface="Times New Roman" pitchFamily="18" charset="0"/>
                <a:cs typeface="Simplified Arabic" pitchFamily="18" charset="-78"/>
              </a:rPr>
              <a:t>، وهو ما اتضح من خلال إسهامات (بيير </a:t>
            </a:r>
            <a:r>
              <a:rPr lang="ar-SA" dirty="0" err="1" smtClean="0">
                <a:latin typeface="Times New Roman" pitchFamily="18" charset="0"/>
                <a:cs typeface="Simplified Arabic" pitchFamily="18" charset="-78"/>
              </a:rPr>
              <a:t>بورديو</a:t>
            </a:r>
            <a:r>
              <a:rPr lang="ar-SA" dirty="0" smtClean="0">
                <a:latin typeface="Times New Roman" pitchFamily="18" charset="0"/>
                <a:cs typeface="Simplified Arabic" pitchFamily="18" charset="-78"/>
              </a:rPr>
              <a:t>) حول تراكم الرأس المال الرمزي وإسهامات (</a:t>
            </a:r>
            <a:r>
              <a:rPr lang="ar-SA" dirty="0" err="1" smtClean="0">
                <a:latin typeface="Times New Roman" pitchFamily="18" charset="0"/>
                <a:cs typeface="Simplified Arabic" pitchFamily="18" charset="-78"/>
              </a:rPr>
              <a:t>لاتور</a:t>
            </a:r>
            <a:r>
              <a:rPr lang="ar-SA" dirty="0" smtClean="0">
                <a:latin typeface="Times New Roman" pitchFamily="18" charset="0"/>
                <a:cs typeface="Simplified Arabic" pitchFamily="18" charset="-78"/>
              </a:rPr>
              <a:t>) حول تراكم المصداقية، واللذان يركزان على التبادل العلمي والمنافسة العلمية بين الباحثين وبين المنظمات العالمية للبحث العلمي.</a:t>
            </a:r>
            <a:endParaRPr lang="fr-FR" baseline="0" dirty="0">
              <a:latin typeface="Times New Roman" pitchFamily="18" charset="0"/>
              <a:cs typeface="Simplified Arabic" pitchFamily="18" charset="-78"/>
            </a:endParaRPr>
          </a:p>
          <a:p>
            <a:pPr marL="0" indent="457200" algn="just" rtl="1">
              <a:spcBef>
                <a:spcPts val="0"/>
              </a:spcBef>
              <a:buNone/>
            </a:pPr>
            <a:endParaRPr lang="fr-FR"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8728" y="1071546"/>
            <a:ext cx="11572957" cy="5572164"/>
          </a:xfrm>
        </p:spPr>
        <p:txBody>
          <a:bodyPr>
            <a:noAutofit/>
          </a:bodyPr>
          <a:lstStyle/>
          <a:p>
            <a:pPr marL="0" indent="457200" algn="just" rtl="1">
              <a:spcBef>
                <a:spcPts val="0"/>
              </a:spcBef>
              <a:buNone/>
            </a:pPr>
            <a:r>
              <a:rPr lang="ar-SA" sz="3000" baseline="0" dirty="0" smtClean="0">
                <a:latin typeface="Times New Roman" pitchFamily="18" charset="0"/>
                <a:cs typeface="Simplified Arabic" pitchFamily="18" charset="-78"/>
              </a:rPr>
              <a:t>توجه </a:t>
            </a:r>
            <a:r>
              <a:rPr lang="ar-SA" sz="3000" baseline="0" dirty="0" err="1">
                <a:latin typeface="Times New Roman" pitchFamily="18" charset="0"/>
                <a:cs typeface="Simplified Arabic" pitchFamily="18" charset="-78"/>
              </a:rPr>
              <a:t>هابرماس</a:t>
            </a:r>
            <a:r>
              <a:rPr lang="ar-SA" sz="3000" baseline="0" dirty="0">
                <a:latin typeface="Times New Roman" pitchFamily="18" charset="0"/>
                <a:cs typeface="Simplified Arabic" pitchFamily="18" charset="-78"/>
              </a:rPr>
              <a:t> في أعماله وبخاصة في " </a:t>
            </a:r>
            <a:r>
              <a:rPr lang="ar-SA" sz="3000" b="1" baseline="0" dirty="0">
                <a:latin typeface="Times New Roman" pitchFamily="18" charset="0"/>
                <a:cs typeface="Simplified Arabic" pitchFamily="18" charset="-78"/>
              </a:rPr>
              <a:t>نظرية فعل التواصل</a:t>
            </a:r>
            <a:r>
              <a:rPr lang="ar-DZ" sz="3000" b="1" baseline="0" dirty="0">
                <a:latin typeface="Times New Roman" pitchFamily="18" charset="0"/>
                <a:cs typeface="Simplified Arabic" pitchFamily="18" charset="-78"/>
              </a:rPr>
              <a:t>ي</a:t>
            </a:r>
            <a:r>
              <a:rPr lang="ar-SA" sz="3000" baseline="0" dirty="0">
                <a:latin typeface="Times New Roman" pitchFamily="18" charset="0"/>
                <a:cs typeface="Simplified Arabic" pitchFamily="18" charset="-78"/>
              </a:rPr>
              <a:t> " (1984-1987) إلى فلسفة اللغة ابتغاء توسيع أساس النظرية النقدية وقد قدم أطروحة صعبة سنجملها في مراحل ثلاث:</a:t>
            </a:r>
            <a:endParaRPr lang="fr-FR" sz="3000" baseline="0" dirty="0">
              <a:latin typeface="Times New Roman" pitchFamily="18" charset="0"/>
              <a:cs typeface="Simplified Arabic" pitchFamily="18" charset="-78"/>
            </a:endParaRPr>
          </a:p>
          <a:p>
            <a:pPr marL="441325" lvl="0" indent="-441325" algn="just" rtl="1">
              <a:spcBef>
                <a:spcPts val="0"/>
              </a:spcBef>
              <a:buFont typeface="+mj-lt"/>
              <a:buAutoNum type="arabicPeriod"/>
            </a:pPr>
            <a:r>
              <a:rPr lang="ar-SA" sz="3000" baseline="0" dirty="0">
                <a:latin typeface="Times New Roman" pitchFamily="18" charset="0"/>
                <a:cs typeface="Simplified Arabic" pitchFamily="18" charset="-78"/>
              </a:rPr>
              <a:t>يدعو إلى ضرورة التحرر مما يدعوه </a:t>
            </a:r>
            <a:r>
              <a:rPr lang="ar-SA" sz="3000" baseline="0" dirty="0" err="1">
                <a:latin typeface="Times New Roman" pitchFamily="18" charset="0"/>
                <a:cs typeface="Simplified Arabic" pitchFamily="18" charset="-78"/>
              </a:rPr>
              <a:t>بـ</a:t>
            </a:r>
            <a:r>
              <a:rPr lang="ar-SA" sz="3000" baseline="0" dirty="0">
                <a:latin typeface="Times New Roman" pitchFamily="18" charset="0"/>
                <a:cs typeface="Simplified Arabic" pitchFamily="18" charset="-78"/>
              </a:rPr>
              <a:t> " </a:t>
            </a:r>
            <a:r>
              <a:rPr lang="ar-SA" sz="3000" b="1" baseline="0" dirty="0">
                <a:latin typeface="Times New Roman" pitchFamily="18" charset="0"/>
                <a:cs typeface="Simplified Arabic" pitchFamily="18" charset="-78"/>
              </a:rPr>
              <a:t>فلسفة الوعي </a:t>
            </a:r>
            <a:r>
              <a:rPr lang="ar-SA" sz="3000" baseline="0" dirty="0">
                <a:latin typeface="Times New Roman" pitchFamily="18" charset="0"/>
                <a:cs typeface="Simplified Arabic" pitchFamily="18" charset="-78"/>
              </a:rPr>
              <a:t>" التي يعني </a:t>
            </a:r>
            <a:r>
              <a:rPr lang="ar-SA" sz="3000" baseline="0" dirty="0" err="1">
                <a:latin typeface="Times New Roman" pitchFamily="18" charset="0"/>
                <a:cs typeface="Simplified Arabic" pitchFamily="18" charset="-78"/>
              </a:rPr>
              <a:t>بها</a:t>
            </a:r>
            <a:r>
              <a:rPr lang="ar-SA" sz="3000" baseline="0" dirty="0">
                <a:latin typeface="Times New Roman" pitchFamily="18" charset="0"/>
                <a:cs typeface="Simplified Arabic" pitchFamily="18" charset="-78"/>
              </a:rPr>
              <a:t> الفلسفة التي ترى العلاقة بين اللغة والفعل كالعلاقة بين الذات والموضوع (أي التحرر من منظومة الفكر التجريبي).</a:t>
            </a:r>
            <a:endParaRPr lang="fr-FR" sz="3000" baseline="0" dirty="0">
              <a:latin typeface="Times New Roman" pitchFamily="18" charset="0"/>
              <a:cs typeface="Simplified Arabic" pitchFamily="18" charset="-78"/>
            </a:endParaRPr>
          </a:p>
          <a:p>
            <a:pPr marL="441325" lvl="0" indent="-441325" algn="just" rtl="1">
              <a:spcBef>
                <a:spcPts val="0"/>
              </a:spcBef>
              <a:buFont typeface="+mj-lt"/>
              <a:buAutoNum type="arabicPeriod"/>
            </a:pPr>
            <a:r>
              <a:rPr lang="ar-SA" sz="3000" baseline="0" dirty="0">
                <a:latin typeface="Times New Roman" pitchFamily="18" charset="0"/>
                <a:cs typeface="Simplified Arabic" pitchFamily="18" charset="-78"/>
              </a:rPr>
              <a:t>يمكن أن يتخذ الفعل صورتين، الفعل الاستراتيجي وفعل التواصلي. الأول يتضمن الفعل الغائي العقلاني، في حين أن فعل التواصل هو ذلك الفعل الذي يرمي للوصول إلى الفهم.</a:t>
            </a:r>
            <a:endParaRPr lang="fr-FR" sz="3000" baseline="0" dirty="0">
              <a:latin typeface="Times New Roman" pitchFamily="18" charset="0"/>
              <a:cs typeface="Simplified Arabic" pitchFamily="18" charset="-78"/>
            </a:endParaRPr>
          </a:p>
          <a:p>
            <a:pPr marL="441325" lvl="0" indent="-441325" algn="just" rtl="1">
              <a:spcBef>
                <a:spcPts val="0"/>
              </a:spcBef>
              <a:buFont typeface="+mj-lt"/>
              <a:buAutoNum type="arabicPeriod"/>
            </a:pPr>
            <a:r>
              <a:rPr lang="ar-SA" sz="3000" baseline="0" dirty="0">
                <a:latin typeface="Times New Roman" pitchFamily="18" charset="0"/>
                <a:cs typeface="Simplified Arabic" pitchFamily="18" charset="-78"/>
              </a:rPr>
              <a:t>يترتب على فعل التواصل الأولية عدة أمور: أولاً، العقلانية التي تستلزم نسقاً اجتماعياً ديمقراطياً لا يستبعد أحداً. ثانياً، ثمة نظام أخلاقي ضمني يحاول </a:t>
            </a:r>
            <a:r>
              <a:rPr lang="ar-SA" sz="3000" baseline="0" dirty="0" err="1">
                <a:latin typeface="Times New Roman" pitchFamily="18" charset="0"/>
                <a:cs typeface="Simplified Arabic" pitchFamily="18" charset="-78"/>
              </a:rPr>
              <a:t>هابرماس</a:t>
            </a:r>
            <a:r>
              <a:rPr lang="ar-SA" sz="3000" baseline="0" dirty="0">
                <a:latin typeface="Times New Roman" pitchFamily="18" charset="0"/>
                <a:cs typeface="Simplified Arabic" pitchFamily="18" charset="-78"/>
              </a:rPr>
              <a:t> الكشف عنه، وهو الأخلاق الكلية الذي لا يتوجه إلى تحليل مضمون المعايير بقدر توجهه إلى طريقة التوصل إليها، والتوصل إليها -حسب </a:t>
            </a:r>
            <a:r>
              <a:rPr lang="ar-SA" sz="3000" baseline="0" dirty="0" err="1">
                <a:latin typeface="Times New Roman" pitchFamily="18" charset="0"/>
                <a:cs typeface="Simplified Arabic" pitchFamily="18" charset="-78"/>
              </a:rPr>
              <a:t>هابرماس</a:t>
            </a:r>
            <a:r>
              <a:rPr lang="ar-SA" sz="3000" baseline="0" dirty="0">
                <a:latin typeface="Times New Roman" pitchFamily="18" charset="0"/>
                <a:cs typeface="Simplified Arabic" pitchFamily="18" charset="-78"/>
              </a:rPr>
              <a:t>- يكون عبر نقاش حر عقلاني.</a:t>
            </a:r>
            <a:endParaRPr lang="fr-FR" sz="3000" baseline="0" dirty="0">
              <a:latin typeface="Times New Roman" pitchFamily="18" charset="0"/>
              <a:cs typeface="Simplified Arabic" pitchFamily="18" charset="-78"/>
            </a:endParaRPr>
          </a:p>
          <a:p>
            <a:pPr marL="0" indent="457200" algn="just" rtl="1">
              <a:spcBef>
                <a:spcPts val="0"/>
              </a:spcBef>
              <a:buNone/>
            </a:pPr>
            <a:endParaRPr lang="fr-FR" sz="3000" baseline="0" dirty="0">
              <a:latin typeface="Times New Roman" pitchFamily="18" charset="0"/>
              <a:cs typeface="Simplified Arabic" pitchFamily="18" charset="-78"/>
            </a:endParaRPr>
          </a:p>
        </p:txBody>
      </p:sp>
      <p:sp>
        <p:nvSpPr>
          <p:cNvPr id="4" name="object 2"/>
          <p:cNvSpPr txBox="1">
            <a:spLocks/>
          </p:cNvSpPr>
          <p:nvPr/>
        </p:nvSpPr>
        <p:spPr>
          <a:xfrm>
            <a:off x="665918" y="285728"/>
            <a:ext cx="10670344" cy="643654"/>
          </a:xfrm>
          <a:prstGeom prst="rect">
            <a:avLst/>
          </a:prstGeom>
          <a:solidFill>
            <a:srgbClr val="D9D9D9"/>
          </a:solidFill>
        </p:spPr>
        <p:txBody>
          <a:bodyPr vert="horz" wrap="square" lIns="0" tIns="27829" rIns="0" bIns="0" rtlCol="0" anchor="ctr">
            <a:spAutoFit/>
          </a:bodyPr>
          <a:lstStyle/>
          <a:p>
            <a:pPr algn="ctr" rtl="1">
              <a:spcBef>
                <a:spcPct val="0"/>
              </a:spcBef>
            </a:pPr>
            <a:r>
              <a:rPr lang="ar-DZ" sz="4000" b="1" dirty="0" smtClean="0">
                <a:latin typeface="Traditional Arabic" pitchFamily="18" charset="-78"/>
                <a:ea typeface="+mj-ea"/>
                <a:cs typeface="Traditional Arabic" pitchFamily="18" charset="-78"/>
              </a:rPr>
              <a:t>المحاضرة التاسعة: علم اجتماع الفعل، </a:t>
            </a:r>
            <a:r>
              <a:rPr lang="ar-DZ" sz="4000" b="1" dirty="0" err="1" smtClean="0">
                <a:latin typeface="Traditional Arabic" pitchFamily="18" charset="-78"/>
                <a:ea typeface="+mj-ea"/>
                <a:cs typeface="Traditional Arabic" pitchFamily="18" charset="-78"/>
              </a:rPr>
              <a:t>يورغن</a:t>
            </a:r>
            <a:r>
              <a:rPr lang="ar-DZ" sz="4000" b="1" dirty="0" smtClean="0">
                <a:latin typeface="Traditional Arabic" pitchFamily="18" charset="-78"/>
                <a:ea typeface="+mj-ea"/>
                <a:cs typeface="Traditional Arabic" pitchFamily="18" charset="-78"/>
              </a:rPr>
              <a:t> </a:t>
            </a:r>
            <a:r>
              <a:rPr lang="ar-DZ" sz="4000" b="1" smtClean="0">
                <a:latin typeface="Traditional Arabic" pitchFamily="18" charset="-78"/>
                <a:ea typeface="+mj-ea"/>
                <a:cs typeface="Traditional Arabic" pitchFamily="18" charset="-78"/>
              </a:rPr>
              <a:t>هابرماس</a:t>
            </a:r>
            <a:endParaRPr lang="ar-DZ" sz="4000" b="1" dirty="0" smtClean="0">
              <a:latin typeface="Traditional Arabic" pitchFamily="18" charset="-78"/>
              <a:ea typeface="+mj-ea"/>
              <a:cs typeface="Traditional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8728" y="285728"/>
            <a:ext cx="11542876" cy="6286544"/>
          </a:xfrm>
        </p:spPr>
        <p:txBody>
          <a:bodyPr>
            <a:noAutofit/>
          </a:bodyPr>
          <a:lstStyle/>
          <a:p>
            <a:pPr marL="0" indent="0" algn="ctr" rtl="1">
              <a:spcBef>
                <a:spcPts val="0"/>
              </a:spcBef>
              <a:buNone/>
            </a:pPr>
            <a:r>
              <a:rPr lang="ar-SA" b="1" baseline="0" dirty="0">
                <a:latin typeface="Times New Roman" pitchFamily="18" charset="0"/>
                <a:cs typeface="Simplified Arabic" pitchFamily="18" charset="-78"/>
              </a:rPr>
              <a:t>المنطلقات الفكرية لنظرية الفعل التواصلي عند </a:t>
            </a:r>
            <a:r>
              <a:rPr lang="ar-SA" b="1" baseline="0" dirty="0" err="1" smtClean="0">
                <a:latin typeface="Times New Roman" pitchFamily="18" charset="0"/>
                <a:cs typeface="Simplified Arabic" pitchFamily="18" charset="-78"/>
              </a:rPr>
              <a:t>هابرماس</a:t>
            </a:r>
            <a:r>
              <a:rPr lang="ar-DZ" b="1" baseline="0" dirty="0" smtClean="0">
                <a:latin typeface="Times New Roman" pitchFamily="18" charset="0"/>
                <a:cs typeface="Simplified Arabic" pitchFamily="18" charset="-78"/>
              </a:rPr>
              <a:t>:</a:t>
            </a:r>
          </a:p>
          <a:p>
            <a:pPr marL="0" indent="457200" algn="just" rtl="1">
              <a:spcBef>
                <a:spcPts val="0"/>
              </a:spcBef>
              <a:buNone/>
            </a:pPr>
            <a:endParaRPr lang="fr-FR" sz="1400" baseline="0" dirty="0">
              <a:latin typeface="Times New Roman" pitchFamily="18" charset="0"/>
              <a:cs typeface="Simplified Arabic" pitchFamily="18" charset="-78"/>
            </a:endParaRPr>
          </a:p>
          <a:p>
            <a:pPr marL="0" indent="457200" algn="just" rtl="1">
              <a:spcBef>
                <a:spcPts val="0"/>
              </a:spcBef>
              <a:buNone/>
            </a:pPr>
            <a:r>
              <a:rPr lang="ar-SA" b="1" baseline="0" dirty="0">
                <a:latin typeface="Times New Roman" pitchFamily="18" charset="0"/>
                <a:cs typeface="Simplified Arabic" pitchFamily="18" charset="-78"/>
              </a:rPr>
              <a:t>المنطلقات </a:t>
            </a:r>
            <a:r>
              <a:rPr lang="ar-SA" b="1" baseline="0" dirty="0" err="1">
                <a:latin typeface="Times New Roman" pitchFamily="18" charset="0"/>
                <a:cs typeface="Simplified Arabic" pitchFamily="18" charset="-78"/>
              </a:rPr>
              <a:t>السوسيولوجية</a:t>
            </a:r>
            <a:r>
              <a:rPr lang="ar-SA" baseline="0" dirty="0">
                <a:latin typeface="Times New Roman" pitchFamily="18" charset="0"/>
                <a:cs typeface="Simplified Arabic" pitchFamily="18" charset="-78"/>
              </a:rPr>
              <a:t>: تأثر </a:t>
            </a:r>
            <a:r>
              <a:rPr lang="ar-SA" baseline="0" dirty="0" err="1">
                <a:latin typeface="Times New Roman" pitchFamily="18" charset="0"/>
                <a:cs typeface="Simplified Arabic" pitchFamily="18" charset="-78"/>
              </a:rPr>
              <a:t>هابرماس</a:t>
            </a:r>
            <a:r>
              <a:rPr lang="ar-SA" baseline="0" dirty="0">
                <a:latin typeface="Times New Roman" pitchFamily="18" charset="0"/>
                <a:cs typeface="Simplified Arabic" pitchFamily="18" charset="-78"/>
              </a:rPr>
              <a:t> </a:t>
            </a:r>
            <a:r>
              <a:rPr lang="ar-SA" baseline="0" dirty="0" err="1">
                <a:latin typeface="Times New Roman" pitchFamily="18" charset="0"/>
                <a:cs typeface="Simplified Arabic" pitchFamily="18" charset="-78"/>
              </a:rPr>
              <a:t>بفيبر</a:t>
            </a:r>
            <a:r>
              <a:rPr lang="ar-SA" baseline="0" dirty="0">
                <a:latin typeface="Times New Roman" pitchFamily="18" charset="0"/>
                <a:cs typeface="Simplified Arabic" pitchFamily="18" charset="-78"/>
              </a:rPr>
              <a:t> خاصة في مسألة وصيرورة العقلانية التي حولت الإنسان أسيرا لعقله، والتي ظهرت أيضا في كتابات </a:t>
            </a:r>
            <a:r>
              <a:rPr lang="ar-SA" baseline="0" dirty="0" err="1">
                <a:latin typeface="Times New Roman" pitchFamily="18" charset="0"/>
                <a:cs typeface="Simplified Arabic" pitchFamily="18" charset="-78"/>
              </a:rPr>
              <a:t>نيتشة</a:t>
            </a:r>
            <a:r>
              <a:rPr lang="ar-SA" baseline="0" dirty="0">
                <a:latin typeface="Times New Roman" pitchFamily="18" charset="0"/>
                <a:cs typeface="Simplified Arabic" pitchFamily="18" charset="-78"/>
              </a:rPr>
              <a:t> </a:t>
            </a:r>
            <a:r>
              <a:rPr lang="ar-SA" baseline="0" dirty="0" err="1">
                <a:latin typeface="Times New Roman" pitchFamily="18" charset="0"/>
                <a:cs typeface="Simplified Arabic" pitchFamily="18" charset="-78"/>
              </a:rPr>
              <a:t>وفوكو</a:t>
            </a:r>
            <a:r>
              <a:rPr lang="ar-SA" baseline="0" dirty="0">
                <a:latin typeface="Times New Roman" pitchFamily="18" charset="0"/>
                <a:cs typeface="Simplified Arabic" pitchFamily="18" charset="-78"/>
              </a:rPr>
              <a:t> </a:t>
            </a:r>
            <a:r>
              <a:rPr lang="ar-SA" baseline="0" dirty="0" err="1">
                <a:latin typeface="Times New Roman" pitchFamily="18" charset="0"/>
                <a:cs typeface="Simplified Arabic" pitchFamily="18" charset="-78"/>
              </a:rPr>
              <a:t>وليوتار</a:t>
            </a:r>
            <a:r>
              <a:rPr lang="ar-SA" baseline="0" dirty="0">
                <a:latin typeface="Times New Roman" pitchFamily="18" charset="0"/>
                <a:cs typeface="Simplified Arabic" pitchFamily="18" charset="-78"/>
              </a:rPr>
              <a:t> </a:t>
            </a:r>
            <a:r>
              <a:rPr lang="ar-SA" baseline="0" dirty="0" err="1">
                <a:latin typeface="Times New Roman" pitchFamily="18" charset="0"/>
                <a:cs typeface="Simplified Arabic" pitchFamily="18" charset="-78"/>
              </a:rPr>
              <a:t>وهيدغر</a:t>
            </a:r>
            <a:r>
              <a:rPr lang="ar-SA" baseline="0" dirty="0">
                <a:latin typeface="Times New Roman" pitchFamily="18" charset="0"/>
                <a:cs typeface="Simplified Arabic" pitchFamily="18" charset="-78"/>
              </a:rPr>
              <a:t>، ولتجاوز هذه النظرة التشاؤمية أعاد </a:t>
            </a:r>
            <a:r>
              <a:rPr lang="ar-SA" baseline="0" dirty="0" err="1">
                <a:latin typeface="Times New Roman" pitchFamily="18" charset="0"/>
                <a:cs typeface="Simplified Arabic" pitchFamily="18" charset="-78"/>
              </a:rPr>
              <a:t>هابرماس</a:t>
            </a:r>
            <a:r>
              <a:rPr lang="ar-SA" baseline="0" dirty="0">
                <a:latin typeface="Times New Roman" pitchFamily="18" charset="0"/>
                <a:cs typeface="Simplified Arabic" pitchFamily="18" charset="-78"/>
              </a:rPr>
              <a:t> قراءة </a:t>
            </a:r>
            <a:r>
              <a:rPr lang="ar-SA" baseline="0" dirty="0" err="1">
                <a:latin typeface="Times New Roman" pitchFamily="18" charset="0"/>
                <a:cs typeface="Simplified Arabic" pitchFamily="18" charset="-78"/>
              </a:rPr>
              <a:t>سوسيولوجيا</a:t>
            </a:r>
            <a:r>
              <a:rPr lang="ar-SA" baseline="0" dirty="0">
                <a:latin typeface="Times New Roman" pitchFamily="18" charset="0"/>
                <a:cs typeface="Simplified Arabic" pitchFamily="18" charset="-78"/>
              </a:rPr>
              <a:t> فيبر ليرى أن الأفعال ليست كلها جديرة بالاهتمام إلا ما له معنى، ويرى أن الفعل الاجتماعي يتضمن تضاربا، حيث لا يمكن فصل العقل </a:t>
            </a:r>
            <a:r>
              <a:rPr lang="ar-SA" baseline="0" dirty="0" err="1">
                <a:latin typeface="Times New Roman" pitchFamily="18" charset="0"/>
                <a:cs typeface="Simplified Arabic" pitchFamily="18" charset="-78"/>
              </a:rPr>
              <a:t>الأداتي</a:t>
            </a:r>
            <a:r>
              <a:rPr lang="ar-SA" baseline="0" dirty="0">
                <a:latin typeface="Times New Roman" pitchFamily="18" charset="0"/>
                <a:cs typeface="Simplified Arabic" pitchFamily="18" charset="-78"/>
              </a:rPr>
              <a:t> عن الفعل الاستراتيجي. الفعل </a:t>
            </a:r>
            <a:r>
              <a:rPr lang="ar-SA" baseline="0" dirty="0" err="1">
                <a:latin typeface="Times New Roman" pitchFamily="18" charset="0"/>
                <a:cs typeface="Simplified Arabic" pitchFamily="18" charset="-78"/>
              </a:rPr>
              <a:t>الأداتي</a:t>
            </a:r>
            <a:r>
              <a:rPr lang="ar-SA" baseline="0" dirty="0">
                <a:latin typeface="Times New Roman" pitchFamily="18" charset="0"/>
                <a:cs typeface="Simplified Arabic" pitchFamily="18" charset="-78"/>
              </a:rPr>
              <a:t> يكون الفرد معزولا ويسعى لتحقيق هدف شخصي، أما الفعل الاستراتيجي يكون ضمن علاقات الفرد بالآخر وتأثير ذلك على الأنا، والذي أسماه بالفعل التواصلي الذي لا يكون بمجرد النجاح الشخصي، بل بتحقيق التفاهم عن طريق الحوار. أما </a:t>
            </a:r>
            <a:r>
              <a:rPr lang="ar-SA" baseline="0" dirty="0" err="1">
                <a:latin typeface="Times New Roman" pitchFamily="18" charset="0"/>
                <a:cs typeface="Simplified Arabic" pitchFamily="18" charset="-78"/>
              </a:rPr>
              <a:t>هربرت</a:t>
            </a:r>
            <a:r>
              <a:rPr lang="ar-SA" baseline="0" dirty="0">
                <a:latin typeface="Times New Roman" pitchFamily="18" charset="0"/>
                <a:cs typeface="Simplified Arabic" pitchFamily="18" charset="-78"/>
              </a:rPr>
              <a:t> </a:t>
            </a:r>
            <a:r>
              <a:rPr lang="ar-SA" baseline="0" dirty="0" err="1">
                <a:latin typeface="Times New Roman" pitchFamily="18" charset="0"/>
                <a:cs typeface="Simplified Arabic" pitchFamily="18" charset="-78"/>
              </a:rPr>
              <a:t>ميد</a:t>
            </a:r>
            <a:r>
              <a:rPr lang="ar-SA" baseline="0" dirty="0">
                <a:latin typeface="Times New Roman" pitchFamily="18" charset="0"/>
                <a:cs typeface="Simplified Arabic" pitchFamily="18" charset="-78"/>
              </a:rPr>
              <a:t> الذي أخذ عنه فكرة دور الآخر في تشكل الأنا. كما استفاد </a:t>
            </a:r>
            <a:r>
              <a:rPr lang="ar-SA" baseline="0" dirty="0" err="1">
                <a:latin typeface="Times New Roman" pitchFamily="18" charset="0"/>
                <a:cs typeface="Simplified Arabic" pitchFamily="18" charset="-78"/>
              </a:rPr>
              <a:t>هابرماس</a:t>
            </a:r>
            <a:r>
              <a:rPr lang="ar-SA" baseline="0" dirty="0">
                <a:latin typeface="Times New Roman" pitchFamily="18" charset="0"/>
                <a:cs typeface="Simplified Arabic" pitchFamily="18" charset="-78"/>
              </a:rPr>
              <a:t> من </a:t>
            </a:r>
            <a:r>
              <a:rPr lang="ar-SA" baseline="0" dirty="0" err="1">
                <a:latin typeface="Times New Roman" pitchFamily="18" charset="0"/>
                <a:cs typeface="Simplified Arabic" pitchFamily="18" charset="-78"/>
              </a:rPr>
              <a:t>بارسونز</a:t>
            </a:r>
            <a:r>
              <a:rPr lang="ar-SA" baseline="0" dirty="0">
                <a:latin typeface="Times New Roman" pitchFamily="18" charset="0"/>
                <a:cs typeface="Simplified Arabic" pitchFamily="18" charset="-78"/>
              </a:rPr>
              <a:t> في معالجته لإخفاقات منهجيات التأويل من خلال ما تفرضه </a:t>
            </a:r>
            <a:r>
              <a:rPr lang="ar-SA" baseline="0" dirty="0" err="1">
                <a:latin typeface="Times New Roman" pitchFamily="18" charset="0"/>
                <a:cs typeface="Simplified Arabic" pitchFamily="18" charset="-78"/>
              </a:rPr>
              <a:t>البنى</a:t>
            </a:r>
            <a:r>
              <a:rPr lang="ar-SA" baseline="0" dirty="0">
                <a:latin typeface="Times New Roman" pitchFamily="18" charset="0"/>
                <a:cs typeface="Simplified Arabic" pitchFamily="18" charset="-78"/>
              </a:rPr>
              <a:t> الاجتماعية على الفاعلين الاجتماعيين وفي نفس الوقت دراسة العالم الاجتماعي وكيف يعمل.</a:t>
            </a:r>
            <a:endParaRPr lang="fr-FR" baseline="0" dirty="0">
              <a:latin typeface="Times New Roman" pitchFamily="18" charset="0"/>
              <a:cs typeface="Simplified Arabic" pitchFamily="18" charset="-78"/>
            </a:endParaRPr>
          </a:p>
          <a:p>
            <a:pPr marL="0" indent="457200" algn="just" rtl="1">
              <a:spcBef>
                <a:spcPts val="0"/>
              </a:spcBef>
              <a:buNone/>
            </a:pPr>
            <a:endParaRPr lang="fr-FR"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166" y="357166"/>
            <a:ext cx="11542876" cy="6215106"/>
          </a:xfrm>
        </p:spPr>
        <p:txBody>
          <a:bodyPr>
            <a:noAutofit/>
          </a:bodyPr>
          <a:lstStyle/>
          <a:p>
            <a:pPr marL="0" indent="457200" algn="just" rtl="1">
              <a:spcBef>
                <a:spcPts val="0"/>
              </a:spcBef>
              <a:buNone/>
            </a:pPr>
            <a:r>
              <a:rPr lang="ar-SA" b="1" baseline="0" dirty="0">
                <a:latin typeface="Times New Roman" pitchFamily="18" charset="0"/>
                <a:cs typeface="Simplified Arabic" pitchFamily="18" charset="-78"/>
              </a:rPr>
              <a:t>أنا المنطلقات الفلسفية</a:t>
            </a:r>
            <a:r>
              <a:rPr lang="ar-SA" baseline="0" dirty="0">
                <a:latin typeface="Times New Roman" pitchFamily="18" charset="0"/>
                <a:cs typeface="Simplified Arabic" pitchFamily="18" charset="-78"/>
              </a:rPr>
              <a:t>: يعتبر ماركس من المرجعيات المهمة في فكر </a:t>
            </a:r>
            <a:r>
              <a:rPr lang="ar-SA" baseline="0" dirty="0" err="1">
                <a:latin typeface="Times New Roman" pitchFamily="18" charset="0"/>
                <a:cs typeface="Simplified Arabic" pitchFamily="18" charset="-78"/>
              </a:rPr>
              <a:t>هابرماس</a:t>
            </a:r>
            <a:r>
              <a:rPr lang="ar-SA" baseline="0" dirty="0">
                <a:latin typeface="Times New Roman" pitchFamily="18" charset="0"/>
                <a:cs typeface="Simplified Arabic" pitchFamily="18" charset="-78"/>
              </a:rPr>
              <a:t> وأعاد صياغة المادية التاريخية، ويرى أن ما ينتجه الناس ويتبادلونه ليست القيم المادية فقط بل هناك قيم معيارية رمزية تخضع لنفس عملية التبادل والإنتاج. كما استفاد من </a:t>
            </a:r>
            <a:r>
              <a:rPr lang="ar-SA" baseline="0" dirty="0" err="1">
                <a:latin typeface="Times New Roman" pitchFamily="18" charset="0"/>
                <a:cs typeface="Simplified Arabic" pitchFamily="18" charset="-78"/>
              </a:rPr>
              <a:t>هيجل</a:t>
            </a:r>
            <a:r>
              <a:rPr lang="ar-SA" baseline="0" dirty="0">
                <a:latin typeface="Times New Roman" pitchFamily="18" charset="0"/>
                <a:cs typeface="Simplified Arabic" pitchFamily="18" charset="-78"/>
              </a:rPr>
              <a:t> في تحديده لمفهوم الذات التي لا يمكن للفرد أن يجد نفسه إلا من خلال الاعتراف المتبادل بين الذوات، فالإنسان يتعرف على ذاته من خلال الآخر. ووظف </a:t>
            </a:r>
            <a:r>
              <a:rPr lang="ar-SA" baseline="0" dirty="0" err="1">
                <a:latin typeface="Times New Roman" pitchFamily="18" charset="0"/>
                <a:cs typeface="Simplified Arabic" pitchFamily="18" charset="-78"/>
              </a:rPr>
              <a:t>هابرماس</a:t>
            </a:r>
            <a:r>
              <a:rPr lang="ar-SA" baseline="0" dirty="0">
                <a:latin typeface="Times New Roman" pitchFamily="18" charset="0"/>
                <a:cs typeface="Simplified Arabic" pitchFamily="18" charset="-78"/>
              </a:rPr>
              <a:t> فكرة العالم </a:t>
            </a:r>
            <a:r>
              <a:rPr lang="ar-SA" baseline="0" dirty="0" err="1">
                <a:latin typeface="Times New Roman" pitchFamily="18" charset="0"/>
                <a:cs typeface="Simplified Arabic" pitchFamily="18" charset="-78"/>
              </a:rPr>
              <a:t>المعيش</a:t>
            </a:r>
            <a:r>
              <a:rPr lang="ar-SA" baseline="0" dirty="0">
                <a:latin typeface="Times New Roman" pitchFamily="18" charset="0"/>
                <a:cs typeface="Simplified Arabic" pitchFamily="18" charset="-78"/>
              </a:rPr>
              <a:t> في نظريته التي استقاها من </a:t>
            </a:r>
            <a:r>
              <a:rPr lang="ar-SA" baseline="0" dirty="0" err="1">
                <a:latin typeface="Times New Roman" pitchFamily="18" charset="0"/>
                <a:cs typeface="Simplified Arabic" pitchFamily="18" charset="-78"/>
              </a:rPr>
              <a:t>هوسرل</a:t>
            </a:r>
            <a:r>
              <a:rPr lang="ar-SA" baseline="0" dirty="0">
                <a:latin typeface="Times New Roman" pitchFamily="18" charset="0"/>
                <a:cs typeface="Simplified Arabic" pitchFamily="18" charset="-78"/>
              </a:rPr>
              <a:t> رائد </a:t>
            </a:r>
            <a:r>
              <a:rPr lang="ar-SA" baseline="0" dirty="0" err="1">
                <a:latin typeface="Times New Roman" pitchFamily="18" charset="0"/>
                <a:cs typeface="Simplified Arabic" pitchFamily="18" charset="-78"/>
              </a:rPr>
              <a:t>الفنومنلوجيا</a:t>
            </a:r>
            <a:r>
              <a:rPr lang="ar-SA" baseline="0" dirty="0">
                <a:latin typeface="Times New Roman" pitchFamily="18" charset="0"/>
                <a:cs typeface="Simplified Arabic" pitchFamily="18" charset="-78"/>
              </a:rPr>
              <a:t>، حيث يميز </a:t>
            </a:r>
            <a:r>
              <a:rPr lang="ar-SA" baseline="0" dirty="0" err="1">
                <a:latin typeface="Times New Roman" pitchFamily="18" charset="0"/>
                <a:cs typeface="Simplified Arabic" pitchFamily="18" charset="-78"/>
              </a:rPr>
              <a:t>هوسرل</a:t>
            </a:r>
            <a:r>
              <a:rPr lang="ar-SA" baseline="0" dirty="0">
                <a:latin typeface="Times New Roman" pitchFamily="18" charset="0"/>
                <a:cs typeface="Simplified Arabic" pitchFamily="18" charset="-78"/>
              </a:rPr>
              <a:t> بين نوعين من الحقائق، وبين نوعين من العوالم. فهناك حقائق العالم </a:t>
            </a:r>
            <a:r>
              <a:rPr lang="ar-SA" baseline="0" dirty="0" err="1">
                <a:latin typeface="Times New Roman" pitchFamily="18" charset="0"/>
                <a:cs typeface="Simplified Arabic" pitchFamily="18" charset="-78"/>
              </a:rPr>
              <a:t>المعيش</a:t>
            </a:r>
            <a:r>
              <a:rPr lang="ar-SA" baseline="0" dirty="0">
                <a:latin typeface="Times New Roman" pitchFamily="18" charset="0"/>
                <a:cs typeface="Simplified Arabic" pitchFamily="18" charset="-78"/>
              </a:rPr>
              <a:t>، وهناك أيضا حقائق العالم الموضوعي</a:t>
            </a:r>
            <a:r>
              <a:rPr lang="fr-FR" baseline="0" dirty="0">
                <a:latin typeface="Times New Roman" pitchFamily="18" charset="0"/>
                <a:cs typeface="Simplified Arabic" pitchFamily="18" charset="-78"/>
              </a:rPr>
              <a:t>:</a:t>
            </a:r>
          </a:p>
          <a:p>
            <a:pPr marL="0" indent="457200" algn="just" rtl="1">
              <a:spcBef>
                <a:spcPts val="0"/>
              </a:spcBef>
              <a:buNone/>
            </a:pPr>
            <a:r>
              <a:rPr lang="ar-SA" baseline="0" dirty="0">
                <a:latin typeface="Times New Roman" pitchFamily="18" charset="0"/>
                <a:cs typeface="Simplified Arabic" pitchFamily="18" charset="-78"/>
              </a:rPr>
              <a:t>واستفاد من </a:t>
            </a:r>
            <a:r>
              <a:rPr lang="ar-SA" baseline="0" dirty="0" err="1">
                <a:latin typeface="Times New Roman" pitchFamily="18" charset="0"/>
                <a:cs typeface="Simplified Arabic" pitchFamily="18" charset="-78"/>
              </a:rPr>
              <a:t>كانط</a:t>
            </a:r>
            <a:r>
              <a:rPr lang="ar-SA" baseline="0" dirty="0">
                <a:latin typeface="Times New Roman" pitchFamily="18" charset="0"/>
                <a:cs typeface="Simplified Arabic" pitchFamily="18" charset="-78"/>
              </a:rPr>
              <a:t> على المستوى الأخلاقي والسياسي. ووظف مفهوم الكلية الأخلاقية (المناقشة والحوار) بدلا من أخلاقيات الواجب والمنفعة (التي تركز على الذات فقط)، وعلى المستوى السياسي: الفضاء العمومي(</a:t>
            </a:r>
            <a:r>
              <a:rPr lang="ar-SA" baseline="0" dirty="0" err="1">
                <a:latin typeface="Times New Roman" pitchFamily="18" charset="0"/>
                <a:cs typeface="Simplified Arabic" pitchFamily="18" charset="-78"/>
              </a:rPr>
              <a:t>الديموقراطية</a:t>
            </a:r>
            <a:r>
              <a:rPr lang="ar-SA" baseline="0" dirty="0">
                <a:latin typeface="Times New Roman" pitchFamily="18" charset="0"/>
                <a:cs typeface="Simplified Arabic" pitchFamily="18" charset="-78"/>
              </a:rPr>
              <a:t> </a:t>
            </a:r>
            <a:r>
              <a:rPr lang="ar-SA" baseline="0" dirty="0" err="1">
                <a:latin typeface="Times New Roman" pitchFamily="18" charset="0"/>
                <a:cs typeface="Simplified Arabic" pitchFamily="18" charset="-78"/>
              </a:rPr>
              <a:t>التشاورية</a:t>
            </a:r>
            <a:r>
              <a:rPr lang="ar-SA" baseline="0" dirty="0">
                <a:latin typeface="Times New Roman" pitchFamily="18" charset="0"/>
                <a:cs typeface="Simplified Arabic" pitchFamily="18" charset="-78"/>
              </a:rPr>
              <a:t>) حيث تأثر بمشروع </a:t>
            </a:r>
            <a:r>
              <a:rPr lang="ar-SA" baseline="0" dirty="0" err="1">
                <a:latin typeface="Times New Roman" pitchFamily="18" charset="0"/>
                <a:cs typeface="Simplified Arabic" pitchFamily="18" charset="-78"/>
              </a:rPr>
              <a:t>كانط</a:t>
            </a:r>
            <a:r>
              <a:rPr lang="ar-SA" baseline="0" dirty="0">
                <a:latin typeface="Times New Roman" pitchFamily="18" charset="0"/>
                <a:cs typeface="Simplified Arabic" pitchFamily="18" charset="-78"/>
              </a:rPr>
              <a:t> حول السلام.</a:t>
            </a:r>
            <a:endParaRPr lang="fr-FR" baseline="0" dirty="0">
              <a:latin typeface="Times New Roman" pitchFamily="18" charset="0"/>
              <a:cs typeface="Simplified Arabic" pitchFamily="18" charset="-78"/>
            </a:endParaRPr>
          </a:p>
        </p:txBody>
      </p:sp>
    </p:spTree>
  </p:cSld>
  <p:clrMapOvr>
    <a:masterClrMapping/>
  </p:clrMapOvr>
  <p:transition spd="med" advTm="25000">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2361</TotalTime>
  <Words>4327</Words>
  <Application>Microsoft Office PowerPoint</Application>
  <PresentationFormat>Personnalisé</PresentationFormat>
  <Paragraphs>139</Paragraphs>
  <Slides>40</Slides>
  <Notes>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creator>Unknown Creator</dc:creator>
  <cp:lastModifiedBy>LAP</cp:lastModifiedBy>
  <cp:revision>297</cp:revision>
  <dcterms:created xsi:type="dcterms:W3CDTF">2019-10-06T17:17:35Z</dcterms:created>
  <dcterms:modified xsi:type="dcterms:W3CDTF">2021-02-23T16:15:32Z</dcterms:modified>
</cp:coreProperties>
</file>