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90160-D328-4B69-A035-90D3C82FA0A6}" type="doc">
      <dgm:prSet loTypeId="urn:microsoft.com/office/officeart/2005/8/layout/pList2#1" loCatId="list" qsTypeId="urn:microsoft.com/office/officeart/2005/8/quickstyle/simple4" qsCatId="simple" csTypeId="urn:microsoft.com/office/officeart/2005/8/colors/colorful2" csCatId="colorful" phldr="1"/>
      <dgm:spPr/>
    </dgm:pt>
    <dgm:pt modelId="{77AF15ED-F058-4A0B-B979-9880C6062DF0}">
      <dgm:prSet phldrT="[Text]" custT="1"/>
      <dgm:spPr/>
      <dgm:t>
        <a:bodyPr lIns="73152" tIns="274320" rIns="73152"/>
        <a:lstStyle/>
        <a:p>
          <a:pPr algn="l" defTabSz="914400">
            <a:buNone/>
          </a:pPr>
          <a:r>
            <a:rPr lang="fr-FR" sz="2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I- </a:t>
          </a:r>
          <a:r>
            <a:rPr lang="fr-FR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la strate arborescente</a:t>
          </a:r>
        </a:p>
        <a:p>
          <a:pPr algn="l" defTabSz="914400">
            <a:buNone/>
          </a:pPr>
          <a:r>
            <a:rPr lang="fr-FR" sz="2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1- la plus importante </a:t>
          </a:r>
        </a:p>
        <a:p>
          <a:pPr algn="l" defTabSz="914400">
            <a:buNone/>
          </a:pPr>
          <a:r>
            <a:rPr lang="fr-FR" sz="2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2-représentée par le palmier dattier</a:t>
          </a:r>
          <a:endParaRPr lang="fr-FR" sz="2200" noProof="0" dirty="0">
            <a:latin typeface="Corbel" pitchFamily="34" charset="0"/>
          </a:endParaRPr>
        </a:p>
      </dgm:t>
    </dgm:pt>
    <dgm:pt modelId="{0DF2CDB2-0880-4047-8447-A17EAE7580E4}" type="parTrans" cxnId="{CD3B69F4-72CF-49E2-8926-8FD63E771977}">
      <dgm:prSet/>
      <dgm:spPr/>
      <dgm:t>
        <a:bodyPr/>
        <a:lstStyle/>
        <a:p>
          <a:endParaRPr lang="fr-FR" noProof="0"/>
        </a:p>
      </dgm:t>
    </dgm:pt>
    <dgm:pt modelId="{E3B236AA-E864-46E4-BC91-F2D73633FEA4}" type="sibTrans" cxnId="{CD3B69F4-72CF-49E2-8926-8FD63E771977}">
      <dgm:prSet/>
      <dgm:spPr/>
      <dgm:t>
        <a:bodyPr/>
        <a:lstStyle/>
        <a:p>
          <a:endParaRPr lang="fr-FR" noProof="0"/>
        </a:p>
      </dgm:t>
    </dgm:pt>
    <dgm:pt modelId="{5DF8D196-4D3D-4940-9F32-682169997D7A}">
      <dgm:prSet phldrT="[Text]" custT="1"/>
      <dgm:spPr/>
      <dgm:t>
        <a:bodyPr lIns="73152" tIns="274320" rIns="73152"/>
        <a:lstStyle/>
        <a:p>
          <a:pPr algn="l" defTabSz="914400">
            <a:buNone/>
          </a:pPr>
          <a:r>
            <a:rPr lang="fr-FR" sz="2800" b="1" noProof="0" dirty="0" smtClean="0">
              <a:solidFill>
                <a:srgbClr val="FF0000"/>
              </a:solidFill>
              <a:latin typeface="Corbel" pitchFamily="34" charset="0"/>
            </a:rPr>
            <a:t>II- la strate arborée</a:t>
          </a:r>
        </a:p>
        <a:p>
          <a:pPr algn="l" defTabSz="914400">
            <a:buNone/>
          </a:pPr>
          <a:r>
            <a:rPr lang="fr-FR" sz="2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1- Arbres : les figuier, grenadier, citronnier, oranger, vigne, mûrier, abricotier, acacias, tamarix</a:t>
          </a:r>
        </a:p>
        <a:p>
          <a:pPr algn="l" defTabSz="914400">
            <a:buNone/>
          </a:pPr>
          <a:r>
            <a:rPr lang="fr-FR" sz="2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2- Arbustes comme le rosier</a:t>
          </a:r>
          <a:endParaRPr lang="fr-FR" sz="2200" noProof="0" dirty="0">
            <a:solidFill>
              <a:srgbClr val="000000"/>
            </a:solidFill>
            <a:latin typeface="Corbel" pitchFamily="34" charset="0"/>
          </a:endParaRPr>
        </a:p>
      </dgm:t>
    </dgm:pt>
    <dgm:pt modelId="{51CE1848-AB2A-4E28-8CF5-8442E546E0C5}" type="parTrans" cxnId="{B9B85342-AC50-4E97-8E9E-2FD870B1E881}">
      <dgm:prSet/>
      <dgm:spPr/>
      <dgm:t>
        <a:bodyPr/>
        <a:lstStyle/>
        <a:p>
          <a:endParaRPr lang="fr-FR" noProof="0"/>
        </a:p>
      </dgm:t>
    </dgm:pt>
    <dgm:pt modelId="{90C1E242-23BD-452C-B222-DCFA2D4DAE3B}" type="sibTrans" cxnId="{B9B85342-AC50-4E97-8E9E-2FD870B1E881}">
      <dgm:prSet/>
      <dgm:spPr/>
      <dgm:t>
        <a:bodyPr/>
        <a:lstStyle/>
        <a:p>
          <a:endParaRPr lang="fr-FR" noProof="0"/>
        </a:p>
      </dgm:t>
    </dgm:pt>
    <dgm:pt modelId="{C20F2834-7A4B-463C-ABDE-12FFE93933A3}">
      <dgm:prSet phldrT="[Text]" custT="1"/>
      <dgm:spPr/>
      <dgm:t>
        <a:bodyPr lIns="73152" tIns="274320" rIns="73152"/>
        <a:lstStyle/>
        <a:p>
          <a:pPr algn="l" defTabSz="914400">
            <a:buNone/>
          </a:pPr>
          <a:r>
            <a:rPr lang="fr-FR" sz="2800" b="1" noProof="0" dirty="0" smtClean="0">
              <a:solidFill>
                <a:srgbClr val="FF0000"/>
              </a:solidFill>
              <a:latin typeface="Corbel" pitchFamily="34" charset="0"/>
            </a:rPr>
            <a:t>III- La strate herbacée</a:t>
          </a:r>
        </a:p>
        <a:p>
          <a:pPr algn="l" defTabSz="914400">
            <a:buNone/>
          </a:pPr>
          <a:r>
            <a:rPr lang="fr-FR" sz="2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Constituée par les cultures : maraîchères, fourragères, céréalières, condimentaires…</a:t>
          </a:r>
          <a:r>
            <a:rPr lang="fr-FR" sz="2200" b="1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etc</a:t>
          </a:r>
          <a:endParaRPr lang="fr-FR" sz="2200" noProof="0" dirty="0">
            <a:solidFill>
              <a:srgbClr val="000000"/>
            </a:solidFill>
            <a:latin typeface="Corbel" pitchFamily="34" charset="0"/>
          </a:endParaRPr>
        </a:p>
      </dgm:t>
    </dgm:pt>
    <dgm:pt modelId="{BCFE97E8-F389-4CB9-AF67-54F99688D24C}" type="parTrans" cxnId="{4C839C11-576D-4F8B-A506-F28B1DFFF881}">
      <dgm:prSet/>
      <dgm:spPr/>
      <dgm:t>
        <a:bodyPr/>
        <a:lstStyle/>
        <a:p>
          <a:endParaRPr lang="fr-FR" noProof="0"/>
        </a:p>
      </dgm:t>
    </dgm:pt>
    <dgm:pt modelId="{CAE5F0D1-5C6A-4BF8-ACC0-DB67084C99C7}" type="sibTrans" cxnId="{4C839C11-576D-4F8B-A506-F28B1DFFF881}">
      <dgm:prSet/>
      <dgm:spPr/>
      <dgm:t>
        <a:bodyPr/>
        <a:lstStyle/>
        <a:p>
          <a:endParaRPr lang="fr-FR" noProof="0"/>
        </a:p>
      </dgm:t>
    </dgm:pt>
    <dgm:pt modelId="{9E4DC8AD-1AC7-4E53-B32C-25202AFDB195}" type="pres">
      <dgm:prSet presAssocID="{AA690160-D328-4B69-A035-90D3C82FA0A6}" presName="Name0" presStyleCnt="0">
        <dgm:presLayoutVars>
          <dgm:dir/>
          <dgm:resizeHandles val="exact"/>
        </dgm:presLayoutVars>
      </dgm:prSet>
      <dgm:spPr/>
    </dgm:pt>
    <dgm:pt modelId="{ACBF4AF3-FAB8-444C-81AB-52C89640E279}" type="pres">
      <dgm:prSet presAssocID="{AA690160-D328-4B69-A035-90D3C82FA0A6}" presName="bkgdShp" presStyleLbl="alignAccFollowNode1" presStyleIdx="0" presStyleCnt="1" custScaleY="88389"/>
      <dgm:spPr>
        <a:solidFill>
          <a:schemeClr val="bg1">
            <a:lumMod val="65000"/>
            <a:alpha val="90000"/>
          </a:schemeClr>
        </a:solidFill>
      </dgm:spPr>
    </dgm:pt>
    <dgm:pt modelId="{78248EF9-FFBB-4EB0-94C4-16A1D0A1A170}" type="pres">
      <dgm:prSet presAssocID="{AA690160-D328-4B69-A035-90D3C82FA0A6}" presName="linComp" presStyleCnt="0"/>
      <dgm:spPr/>
    </dgm:pt>
    <dgm:pt modelId="{3617A269-0CD9-4948-9932-FA1AD12DE27E}" type="pres">
      <dgm:prSet presAssocID="{77AF15ED-F058-4A0B-B979-9880C6062DF0}" presName="compNode" presStyleCnt="0"/>
      <dgm:spPr/>
    </dgm:pt>
    <dgm:pt modelId="{5284ED54-4761-44DA-8086-D5FD397A1C95}" type="pres">
      <dgm:prSet presAssocID="{77AF15ED-F058-4A0B-B979-9880C6062DF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6B65F-B8AB-44AD-8F33-AF566667E781}" type="pres">
      <dgm:prSet presAssocID="{77AF15ED-F058-4A0B-B979-9880C6062DF0}" presName="invisiNode" presStyleLbl="node1" presStyleIdx="0" presStyleCnt="3"/>
      <dgm:spPr/>
    </dgm:pt>
    <dgm:pt modelId="{41BC1ABA-1F87-4B1E-94EC-41724CD12655}" type="pres">
      <dgm:prSet presAssocID="{77AF15ED-F058-4A0B-B979-9880C6062DF0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9D6457D-CBBF-4A28-8C38-C3F75EA43CF1}" type="pres">
      <dgm:prSet presAssocID="{E3B236AA-E864-46E4-BC91-F2D73633FEA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DFA4098-C274-4C84-9513-F0698696D98A}" type="pres">
      <dgm:prSet presAssocID="{5DF8D196-4D3D-4940-9F32-682169997D7A}" presName="compNode" presStyleCnt="0"/>
      <dgm:spPr/>
    </dgm:pt>
    <dgm:pt modelId="{87B5BDBA-3C7A-41F1-8C33-F13937A84B36}" type="pres">
      <dgm:prSet presAssocID="{5DF8D196-4D3D-4940-9F32-682169997D7A}" presName="node" presStyleLbl="node1" presStyleIdx="1" presStyleCnt="3" custScaleX="1220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528D1-DD5F-4687-9BFE-878C43D23D5D}" type="pres">
      <dgm:prSet presAssocID="{5DF8D196-4D3D-4940-9F32-682169997D7A}" presName="invisiNode" presStyleLbl="node1" presStyleIdx="1" presStyleCnt="3"/>
      <dgm:spPr/>
    </dgm:pt>
    <dgm:pt modelId="{D88C7409-AB93-4FE3-A61D-F51EE8A4B008}" type="pres">
      <dgm:prSet presAssocID="{5DF8D196-4D3D-4940-9F32-682169997D7A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A6E58D0-F06D-4082-9183-0F2955E6C631}" type="pres">
      <dgm:prSet presAssocID="{90C1E242-23BD-452C-B222-DCFA2D4DAE3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AC8F713-1879-4B70-BB31-C5C195E24471}" type="pres">
      <dgm:prSet presAssocID="{C20F2834-7A4B-463C-ABDE-12FFE93933A3}" presName="compNode" presStyleCnt="0"/>
      <dgm:spPr/>
    </dgm:pt>
    <dgm:pt modelId="{9B706799-997B-4F74-B652-58B58A51EA58}" type="pres">
      <dgm:prSet presAssocID="{C20F2834-7A4B-463C-ABDE-12FFE93933A3}" presName="node" presStyleLbl="node1" presStyleIdx="2" presStyleCnt="3" custScaleX="114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C36F4-A127-4733-8CAC-70994BB842F2}" type="pres">
      <dgm:prSet presAssocID="{C20F2834-7A4B-463C-ABDE-12FFE93933A3}" presName="invisiNode" presStyleLbl="node1" presStyleIdx="2" presStyleCnt="3"/>
      <dgm:spPr/>
    </dgm:pt>
    <dgm:pt modelId="{B68F94D2-D73D-420A-802B-DFDC9BE4ED4C}" type="pres">
      <dgm:prSet presAssocID="{C20F2834-7A4B-463C-ABDE-12FFE93933A3}" presName="imagNode" presStyleLbl="fgImgPlace1" presStyleIdx="2" presStyleCnt="3" custLinFactNeighborX="1691" custLinFactNeighborY="324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7DFCCAD-BF99-4B1F-BDD9-A5B9F6184959}" type="presOf" srcId="{5DF8D196-4D3D-4940-9F32-682169997D7A}" destId="{87B5BDBA-3C7A-41F1-8C33-F13937A84B36}" srcOrd="0" destOrd="0" presId="urn:microsoft.com/office/officeart/2005/8/layout/pList2#1"/>
    <dgm:cxn modelId="{7B7D6384-C203-4797-8F71-6315A9C51263}" type="presOf" srcId="{C20F2834-7A4B-463C-ABDE-12FFE93933A3}" destId="{9B706799-997B-4F74-B652-58B58A51EA58}" srcOrd="0" destOrd="0" presId="urn:microsoft.com/office/officeart/2005/8/layout/pList2#1"/>
    <dgm:cxn modelId="{CD3B69F4-72CF-49E2-8926-8FD63E771977}" srcId="{AA690160-D328-4B69-A035-90D3C82FA0A6}" destId="{77AF15ED-F058-4A0B-B979-9880C6062DF0}" srcOrd="0" destOrd="0" parTransId="{0DF2CDB2-0880-4047-8447-A17EAE7580E4}" sibTransId="{E3B236AA-E864-46E4-BC91-F2D73633FEA4}"/>
    <dgm:cxn modelId="{4C839C11-576D-4F8B-A506-F28B1DFFF881}" srcId="{AA690160-D328-4B69-A035-90D3C82FA0A6}" destId="{C20F2834-7A4B-463C-ABDE-12FFE93933A3}" srcOrd="2" destOrd="0" parTransId="{BCFE97E8-F389-4CB9-AF67-54F99688D24C}" sibTransId="{CAE5F0D1-5C6A-4BF8-ACC0-DB67084C99C7}"/>
    <dgm:cxn modelId="{88149BA5-1985-4F3C-A7A1-2B3D38803CD5}" type="presOf" srcId="{90C1E242-23BD-452C-B222-DCFA2D4DAE3B}" destId="{CA6E58D0-F06D-4082-9183-0F2955E6C631}" srcOrd="0" destOrd="0" presId="urn:microsoft.com/office/officeart/2005/8/layout/pList2#1"/>
    <dgm:cxn modelId="{4B273231-43DE-4B4E-A524-1A0A7701E72E}" type="presOf" srcId="{77AF15ED-F058-4A0B-B979-9880C6062DF0}" destId="{5284ED54-4761-44DA-8086-D5FD397A1C95}" srcOrd="0" destOrd="0" presId="urn:microsoft.com/office/officeart/2005/8/layout/pList2#1"/>
    <dgm:cxn modelId="{1D763F37-987C-47A9-AB62-EF7224173EC5}" type="presOf" srcId="{AA690160-D328-4B69-A035-90D3C82FA0A6}" destId="{9E4DC8AD-1AC7-4E53-B32C-25202AFDB195}" srcOrd="0" destOrd="0" presId="urn:microsoft.com/office/officeart/2005/8/layout/pList2#1"/>
    <dgm:cxn modelId="{B9B85342-AC50-4E97-8E9E-2FD870B1E881}" srcId="{AA690160-D328-4B69-A035-90D3C82FA0A6}" destId="{5DF8D196-4D3D-4940-9F32-682169997D7A}" srcOrd="1" destOrd="0" parTransId="{51CE1848-AB2A-4E28-8CF5-8442E546E0C5}" sibTransId="{90C1E242-23BD-452C-B222-DCFA2D4DAE3B}"/>
    <dgm:cxn modelId="{5E6B32F6-13BF-4467-9F72-8F8906BCAA86}" type="presOf" srcId="{E3B236AA-E864-46E4-BC91-F2D73633FEA4}" destId="{A9D6457D-CBBF-4A28-8C38-C3F75EA43CF1}" srcOrd="0" destOrd="0" presId="urn:microsoft.com/office/officeart/2005/8/layout/pList2#1"/>
    <dgm:cxn modelId="{5869B757-1ED4-4610-8AC5-6F2656197690}" type="presParOf" srcId="{9E4DC8AD-1AC7-4E53-B32C-25202AFDB195}" destId="{ACBF4AF3-FAB8-444C-81AB-52C89640E279}" srcOrd="0" destOrd="0" presId="urn:microsoft.com/office/officeart/2005/8/layout/pList2#1"/>
    <dgm:cxn modelId="{1C05EF60-C99F-4A7F-82DD-656F0CA2AB64}" type="presParOf" srcId="{9E4DC8AD-1AC7-4E53-B32C-25202AFDB195}" destId="{78248EF9-FFBB-4EB0-94C4-16A1D0A1A170}" srcOrd="1" destOrd="0" presId="urn:microsoft.com/office/officeart/2005/8/layout/pList2#1"/>
    <dgm:cxn modelId="{AEFA9AEA-9275-4BD7-BA88-7F224E42846B}" type="presParOf" srcId="{78248EF9-FFBB-4EB0-94C4-16A1D0A1A170}" destId="{3617A269-0CD9-4948-9932-FA1AD12DE27E}" srcOrd="0" destOrd="0" presId="urn:microsoft.com/office/officeart/2005/8/layout/pList2#1"/>
    <dgm:cxn modelId="{0D7E69B6-70CC-4636-AD20-1D8327702F26}" type="presParOf" srcId="{3617A269-0CD9-4948-9932-FA1AD12DE27E}" destId="{5284ED54-4761-44DA-8086-D5FD397A1C95}" srcOrd="0" destOrd="0" presId="urn:microsoft.com/office/officeart/2005/8/layout/pList2#1"/>
    <dgm:cxn modelId="{7789A835-B333-4C79-BCCF-0285EFE8AF50}" type="presParOf" srcId="{3617A269-0CD9-4948-9932-FA1AD12DE27E}" destId="{9666B65F-B8AB-44AD-8F33-AF566667E781}" srcOrd="1" destOrd="0" presId="urn:microsoft.com/office/officeart/2005/8/layout/pList2#1"/>
    <dgm:cxn modelId="{2E29004E-A6A8-4368-9EA0-6DB308CF2FB7}" type="presParOf" srcId="{3617A269-0CD9-4948-9932-FA1AD12DE27E}" destId="{41BC1ABA-1F87-4B1E-94EC-41724CD12655}" srcOrd="2" destOrd="0" presId="urn:microsoft.com/office/officeart/2005/8/layout/pList2#1"/>
    <dgm:cxn modelId="{376F43BB-2E70-47AE-B905-E94F296BF908}" type="presParOf" srcId="{78248EF9-FFBB-4EB0-94C4-16A1D0A1A170}" destId="{A9D6457D-CBBF-4A28-8C38-C3F75EA43CF1}" srcOrd="1" destOrd="0" presId="urn:microsoft.com/office/officeart/2005/8/layout/pList2#1"/>
    <dgm:cxn modelId="{191486A0-66D5-4BE9-AD8C-1E93D06EFE61}" type="presParOf" srcId="{78248EF9-FFBB-4EB0-94C4-16A1D0A1A170}" destId="{CDFA4098-C274-4C84-9513-F0698696D98A}" srcOrd="2" destOrd="0" presId="urn:microsoft.com/office/officeart/2005/8/layout/pList2#1"/>
    <dgm:cxn modelId="{5527891A-36D1-4BCC-946B-17B7FAC9C542}" type="presParOf" srcId="{CDFA4098-C274-4C84-9513-F0698696D98A}" destId="{87B5BDBA-3C7A-41F1-8C33-F13937A84B36}" srcOrd="0" destOrd="0" presId="urn:microsoft.com/office/officeart/2005/8/layout/pList2#1"/>
    <dgm:cxn modelId="{91C29D2A-8A89-4DFB-9B0D-84CC35B8E80A}" type="presParOf" srcId="{CDFA4098-C274-4C84-9513-F0698696D98A}" destId="{928528D1-DD5F-4687-9BFE-878C43D23D5D}" srcOrd="1" destOrd="0" presId="urn:microsoft.com/office/officeart/2005/8/layout/pList2#1"/>
    <dgm:cxn modelId="{2ADF75AC-D007-4DD8-8438-9C8E67BA5759}" type="presParOf" srcId="{CDFA4098-C274-4C84-9513-F0698696D98A}" destId="{D88C7409-AB93-4FE3-A61D-F51EE8A4B008}" srcOrd="2" destOrd="0" presId="urn:microsoft.com/office/officeart/2005/8/layout/pList2#1"/>
    <dgm:cxn modelId="{33E43C4A-63CE-4698-835D-69BDB4117F16}" type="presParOf" srcId="{78248EF9-FFBB-4EB0-94C4-16A1D0A1A170}" destId="{CA6E58D0-F06D-4082-9183-0F2955E6C631}" srcOrd="3" destOrd="0" presId="urn:microsoft.com/office/officeart/2005/8/layout/pList2#1"/>
    <dgm:cxn modelId="{B83863F5-A3CC-4D77-81CF-6A45A82E039F}" type="presParOf" srcId="{78248EF9-FFBB-4EB0-94C4-16A1D0A1A170}" destId="{8AC8F713-1879-4B70-BB31-C5C195E24471}" srcOrd="4" destOrd="0" presId="urn:microsoft.com/office/officeart/2005/8/layout/pList2#1"/>
    <dgm:cxn modelId="{86B957C6-AC82-4AB6-B2E4-B9134C1CF0B8}" type="presParOf" srcId="{8AC8F713-1879-4B70-BB31-C5C195E24471}" destId="{9B706799-997B-4F74-B652-58B58A51EA58}" srcOrd="0" destOrd="0" presId="urn:microsoft.com/office/officeart/2005/8/layout/pList2#1"/>
    <dgm:cxn modelId="{993523CB-6606-4DB6-9E43-4369B55A57BA}" type="presParOf" srcId="{8AC8F713-1879-4B70-BB31-C5C195E24471}" destId="{AF8C36F4-A127-4733-8CAC-70994BB842F2}" srcOrd="1" destOrd="0" presId="urn:microsoft.com/office/officeart/2005/8/layout/pList2#1"/>
    <dgm:cxn modelId="{55937021-2BFF-434B-BB74-E92566E9FBBF}" type="presParOf" srcId="{8AC8F713-1879-4B70-BB31-C5C195E24471}" destId="{B68F94D2-D73D-420A-802B-DFDC9BE4ED4C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BF4AF3-FAB8-444C-81AB-52C89640E279}">
      <dsp:nvSpPr>
        <dsp:cNvPr id="0" name=""/>
        <dsp:cNvSpPr/>
      </dsp:nvSpPr>
      <dsp:spPr>
        <a:xfrm>
          <a:off x="0" y="176116"/>
          <a:ext cx="9286908" cy="2681382"/>
        </a:xfrm>
        <a:prstGeom prst="roundRect">
          <a:avLst>
            <a:gd name="adj" fmla="val 10000"/>
          </a:avLst>
        </a:prstGeom>
        <a:solidFill>
          <a:schemeClr val="bg1">
            <a:lumMod val="65000"/>
            <a:alpha val="9000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C1ABA-1F87-4B1E-94EC-41724CD12655}">
      <dsp:nvSpPr>
        <dsp:cNvPr id="0" name=""/>
        <dsp:cNvSpPr/>
      </dsp:nvSpPr>
      <dsp:spPr>
        <a:xfrm>
          <a:off x="280007" y="404482"/>
          <a:ext cx="2446701" cy="222465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84ED54-4761-44DA-8086-D5FD397A1C95}">
      <dsp:nvSpPr>
        <dsp:cNvPr id="0" name=""/>
        <dsp:cNvSpPr/>
      </dsp:nvSpPr>
      <dsp:spPr>
        <a:xfrm rot="10800000">
          <a:off x="280007" y="3033615"/>
          <a:ext cx="2446701" cy="370775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I- </a:t>
          </a:r>
          <a:r>
            <a:rPr lang="fr-FR" sz="28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la strate arborescente</a:t>
          </a: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1- la plus importante </a:t>
          </a: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2-représentée par le palmier dattier</a:t>
          </a:r>
          <a:endParaRPr lang="fr-FR" sz="2200" kern="1200" noProof="0" dirty="0">
            <a:latin typeface="Corbel" pitchFamily="34" charset="0"/>
          </a:endParaRPr>
        </a:p>
      </dsp:txBody>
      <dsp:txXfrm rot="10800000">
        <a:off x="280007" y="3033615"/>
        <a:ext cx="2446701" cy="3707752"/>
      </dsp:txXfrm>
    </dsp:sp>
    <dsp:sp modelId="{D88C7409-AB93-4FE3-A61D-F51EE8A4B008}">
      <dsp:nvSpPr>
        <dsp:cNvPr id="0" name=""/>
        <dsp:cNvSpPr/>
      </dsp:nvSpPr>
      <dsp:spPr>
        <a:xfrm>
          <a:off x="3241641" y="404482"/>
          <a:ext cx="2446701" cy="222465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B5BDBA-3C7A-41F1-8C33-F13937A84B36}">
      <dsp:nvSpPr>
        <dsp:cNvPr id="0" name=""/>
        <dsp:cNvSpPr/>
      </dsp:nvSpPr>
      <dsp:spPr>
        <a:xfrm rot="10800000">
          <a:off x="2971378" y="3033615"/>
          <a:ext cx="2987226" cy="370775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99136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noProof="0" dirty="0" smtClean="0">
              <a:solidFill>
                <a:srgbClr val="FF0000"/>
              </a:solidFill>
              <a:latin typeface="Corbel" pitchFamily="34" charset="0"/>
            </a:rPr>
            <a:t>II- la strate arborée</a:t>
          </a: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1- Arbres : les figuier, grenadier, citronnier, oranger, vigne, mûrier, abricotier, acacias, tamarix</a:t>
          </a: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2- Arbustes comme le rosier</a:t>
          </a:r>
          <a:endParaRPr lang="fr-FR" sz="2200" kern="1200" noProof="0" dirty="0">
            <a:solidFill>
              <a:srgbClr val="000000"/>
            </a:solidFill>
            <a:latin typeface="Corbel" pitchFamily="34" charset="0"/>
          </a:endParaRPr>
        </a:p>
      </dsp:txBody>
      <dsp:txXfrm rot="10800000">
        <a:off x="2971378" y="3033615"/>
        <a:ext cx="2987226" cy="3707752"/>
      </dsp:txXfrm>
    </dsp:sp>
    <dsp:sp modelId="{B68F94D2-D73D-420A-802B-DFDC9BE4ED4C}">
      <dsp:nvSpPr>
        <dsp:cNvPr id="0" name=""/>
        <dsp:cNvSpPr/>
      </dsp:nvSpPr>
      <dsp:spPr>
        <a:xfrm>
          <a:off x="6423111" y="476672"/>
          <a:ext cx="2446701" cy="222465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706799-997B-4F74-B652-58B58A51EA58}">
      <dsp:nvSpPr>
        <dsp:cNvPr id="0" name=""/>
        <dsp:cNvSpPr/>
      </dsp:nvSpPr>
      <dsp:spPr>
        <a:xfrm rot="10800000">
          <a:off x="6203274" y="3033615"/>
          <a:ext cx="2803625" cy="370775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99136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noProof="0" dirty="0" smtClean="0">
              <a:solidFill>
                <a:srgbClr val="FF0000"/>
              </a:solidFill>
              <a:latin typeface="Corbel" pitchFamily="34" charset="0"/>
            </a:rPr>
            <a:t>III- La strate herbacée</a:t>
          </a: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Constituée par les cultures : maraîchères, fourragères, céréalières, condimentaires…</a:t>
          </a:r>
          <a:r>
            <a:rPr lang="fr-FR" sz="2200" b="1" kern="1200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etc</a:t>
          </a:r>
          <a:endParaRPr lang="fr-FR" sz="2200" kern="1200" noProof="0" dirty="0">
            <a:solidFill>
              <a:srgbClr val="000000"/>
            </a:solidFill>
            <a:latin typeface="Corbel" pitchFamily="34" charset="0"/>
          </a:endParaRPr>
        </a:p>
      </dsp:txBody>
      <dsp:txXfrm rot="10800000">
        <a:off x="6203274" y="3033615"/>
        <a:ext cx="2803625" cy="3707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87400-DB17-451F-990C-66561192B1BC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0541E-F6C8-4566-AFB0-DA83B61237E7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22241-0785-49F1-9F8C-DEAA4A13A1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7726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1601-FE9B-4EDD-A94D-3488EE6C56BA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ED3C-3C50-49B9-BD31-C4277885A8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1601-FE9B-4EDD-A94D-3488EE6C56BA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ED3C-3C50-49B9-BD31-C4277885A8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1601-FE9B-4EDD-A94D-3488EE6C56BA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ED3C-3C50-49B9-BD31-C4277885A8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1601-FE9B-4EDD-A94D-3488EE6C56BA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ED3C-3C50-49B9-BD31-C4277885A8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1601-FE9B-4EDD-A94D-3488EE6C56BA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ED3C-3C50-49B9-BD31-C4277885A8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1601-FE9B-4EDD-A94D-3488EE6C56BA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ED3C-3C50-49B9-BD31-C4277885A8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1601-FE9B-4EDD-A94D-3488EE6C56BA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ED3C-3C50-49B9-BD31-C4277885A8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1601-FE9B-4EDD-A94D-3488EE6C56BA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ED3C-3C50-49B9-BD31-C4277885A8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1601-FE9B-4EDD-A94D-3488EE6C56BA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ED3C-3C50-49B9-BD31-C4277885A8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1601-FE9B-4EDD-A94D-3488EE6C56BA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ED3C-3C50-49B9-BD31-C4277885A8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1601-FE9B-4EDD-A94D-3488EE6C56BA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ED3C-3C50-49B9-BD31-C4277885A8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1601-FE9B-4EDD-A94D-3488EE6C56BA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1ED3C-3C50-49B9-BD31-C4277885A8F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348880"/>
            <a:ext cx="7920880" cy="157162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La stratification D’une palmeraie  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0"/>
          <p:cNvGraphicFramePr/>
          <p:nvPr>
            <p:extLst>
              <p:ext uri="{D42A27DB-BD31-4B8C-83A1-F6EECF244321}">
                <p14:modId xmlns="" xmlns:p14="http://schemas.microsoft.com/office/powerpoint/2010/main" val="4235945353"/>
              </p:ext>
            </p:extLst>
          </p:nvPr>
        </p:nvGraphicFramePr>
        <p:xfrm>
          <a:off x="0" y="0"/>
          <a:ext cx="9286908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03375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1000"/>
                                        <p:tgtEl>
                                          <p:spTgt spid="2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706799-997B-4F74-B652-58B58A51E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1000"/>
                                        <p:tgtEl>
                                          <p:spTgt spid="2">
                                            <p:graphicEl>
                                              <a:dgm id="{9B706799-997B-4F74-B652-58B58A51E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14348" y="500042"/>
            <a:ext cx="728667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Cet ensemble de cultures crée un méso climat ou  un microclimat dont les éléments du climat saharien sont modifiés.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910" y="3714752"/>
            <a:ext cx="807249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à l'intérieur de l'oasis, trois éléments climatiques, la luminosité, la turbulence des vents et l'évaporation, sont atténués par rapport au climat saharien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ربع نص 2"/>
          <p:cNvSpPr txBox="1"/>
          <p:nvPr/>
        </p:nvSpPr>
        <p:spPr>
          <a:xfrm>
            <a:off x="-4500626" y="3357562"/>
            <a:ext cx="435771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L’effet oasis</a:t>
            </a:r>
            <a:endParaRPr lang="ar-DZ" sz="36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417 0.00949 L 0.60417 -0.05348 C 0.60417 -0.08149 0.65833 -0.11621 0.70243 -0.11621 L 0.80104 -0.11621 " pathEditMode="relative" rAng="0" ptsTypes="FfFF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 rot="20881019">
            <a:off x="4957275" y="2661906"/>
            <a:ext cx="3213456" cy="267228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9" name="Picture 2" descr="http://www.riadtabhirte.com/typo3temp/pics/d9208951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58" name="Picture 4" descr="Afficher l'image d'orig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4" name="AutoShape 6" descr="https://image.freepik.com/free-vector/infographic-with-various-options-for-education-issues_23-2147564417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20392142">
            <a:off x="4595243" y="194935"/>
            <a:ext cx="3213455" cy="23660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37"/>
          <p:cNvGrpSpPr/>
          <p:nvPr/>
        </p:nvGrpSpPr>
        <p:grpSpPr>
          <a:xfrm>
            <a:off x="4692909" y="62150"/>
            <a:ext cx="4451091" cy="2152404"/>
            <a:chOff x="6251945" y="-40572"/>
            <a:chExt cx="2761808" cy="1612797"/>
          </a:xfrm>
        </p:grpSpPr>
        <p:sp>
          <p:nvSpPr>
            <p:cNvPr id="10" name="Rectangle 9"/>
            <p:cNvSpPr/>
            <p:nvPr/>
          </p:nvSpPr>
          <p:spPr>
            <a:xfrm rot="20392142">
              <a:off x="6251945" y="494530"/>
              <a:ext cx="2761808" cy="107769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20392142">
              <a:off x="8579421" y="-40572"/>
              <a:ext cx="382590" cy="1077696"/>
            </a:xfrm>
            <a:prstGeom prst="rect">
              <a:avLst/>
            </a:prstGeom>
            <a:solidFill>
              <a:srgbClr val="60C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38"/>
          <p:cNvGrpSpPr/>
          <p:nvPr/>
        </p:nvGrpSpPr>
        <p:grpSpPr>
          <a:xfrm rot="19897545">
            <a:off x="4476072" y="3358454"/>
            <a:ext cx="4184604" cy="1077696"/>
            <a:chOff x="6325576" y="2116745"/>
            <a:chExt cx="3878927" cy="1077696"/>
          </a:xfrm>
        </p:grpSpPr>
        <p:sp>
          <p:nvSpPr>
            <p:cNvPr id="20" name="Rectangle 19"/>
            <p:cNvSpPr/>
            <p:nvPr/>
          </p:nvSpPr>
          <p:spPr>
            <a:xfrm>
              <a:off x="6325576" y="2116746"/>
              <a:ext cx="3878927" cy="107769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l"/>
              <a:r>
                <a:rPr lang="fr-FR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le milieu souterrain qui comprend une faune  et une flore particulière.</a:t>
              </a:r>
              <a:endParaRPr lang="fr-FR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889778" y="2116745"/>
              <a:ext cx="314724" cy="1077695"/>
            </a:xfrm>
            <a:prstGeom prst="rect">
              <a:avLst/>
            </a:prstGeom>
            <a:solidFill>
              <a:srgbClr val="EE7E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21"/>
          <p:cNvGrpSpPr/>
          <p:nvPr/>
        </p:nvGrpSpPr>
        <p:grpSpPr>
          <a:xfrm>
            <a:off x="357158" y="142852"/>
            <a:ext cx="3214710" cy="3246161"/>
            <a:chOff x="2330158" y="160338"/>
            <a:chExt cx="2977515" cy="324616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4" name="Rectangle 73"/>
            <p:cNvSpPr/>
            <p:nvPr/>
          </p:nvSpPr>
          <p:spPr>
            <a:xfrm>
              <a:off x="3483074" y="3194440"/>
              <a:ext cx="695862" cy="212059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9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10800000" scaled="1"/>
              <a:tileRect/>
            </a:gra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4"/>
            <p:cNvGrpSpPr/>
            <p:nvPr/>
          </p:nvGrpSpPr>
          <p:grpSpPr>
            <a:xfrm>
              <a:off x="2330158" y="160338"/>
              <a:ext cx="2977515" cy="2977515"/>
              <a:chOff x="2532065" y="636291"/>
              <a:chExt cx="2729132" cy="272913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2616743" y="742122"/>
                <a:ext cx="2553322" cy="2553322"/>
              </a:xfrm>
              <a:prstGeom prst="ellipse">
                <a:avLst/>
              </a:prstGeom>
              <a:noFill/>
              <a:ln w="187325">
                <a:solidFill>
                  <a:srgbClr val="FFC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532065" y="636291"/>
                <a:ext cx="2729132" cy="2729132"/>
              </a:xfrm>
              <a:prstGeom prst="ellipse">
                <a:avLst/>
              </a:prstGeom>
              <a:noFill/>
              <a:ln w="231775">
                <a:solidFill>
                  <a:srgbClr val="FFC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3531450" y="961796"/>
                <a:ext cx="1452291" cy="2105544"/>
              </a:xfrm>
              <a:custGeom>
                <a:avLst/>
                <a:gdLst>
                  <a:gd name="connsiteX0" fmla="*/ 561650 w 1452291"/>
                  <a:gd name="connsiteY0" fmla="*/ 0 h 2105544"/>
                  <a:gd name="connsiteX1" fmla="*/ 605779 w 1452291"/>
                  <a:gd name="connsiteY1" fmla="*/ 6735 h 2105544"/>
                  <a:gd name="connsiteX2" fmla="*/ 1452291 w 1452291"/>
                  <a:gd name="connsiteY2" fmla="*/ 1045370 h 2105544"/>
                  <a:gd name="connsiteX3" fmla="*/ 392117 w 1452291"/>
                  <a:gd name="connsiteY3" fmla="*/ 2105544 h 2105544"/>
                  <a:gd name="connsiteX4" fmla="*/ 76854 w 1452291"/>
                  <a:gd name="connsiteY4" fmla="*/ 2057881 h 2105544"/>
                  <a:gd name="connsiteX5" fmla="*/ 0 w 1452291"/>
                  <a:gd name="connsiteY5" fmla="*/ 2029752 h 2105544"/>
                  <a:gd name="connsiteX6" fmla="*/ 61136 w 1452291"/>
                  <a:gd name="connsiteY6" fmla="*/ 2039082 h 2105544"/>
                  <a:gd name="connsiteX7" fmla="*/ 169533 w 1452291"/>
                  <a:gd name="connsiteY7" fmla="*/ 2044556 h 2105544"/>
                  <a:gd name="connsiteX8" fmla="*/ 1229707 w 1452291"/>
                  <a:gd name="connsiteY8" fmla="*/ 984382 h 2105544"/>
                  <a:gd name="connsiteX9" fmla="*/ 582201 w 1452291"/>
                  <a:gd name="connsiteY9" fmla="*/ 7522 h 2105544"/>
                  <a:gd name="connsiteX10" fmla="*/ 561650 w 1452291"/>
                  <a:gd name="connsiteY10" fmla="*/ 0 h 2105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52291" h="2105544">
                    <a:moveTo>
                      <a:pt x="561650" y="0"/>
                    </a:moveTo>
                    <a:lnTo>
                      <a:pt x="605779" y="6735"/>
                    </a:lnTo>
                    <a:cubicBezTo>
                      <a:pt x="1088883" y="105592"/>
                      <a:pt x="1452291" y="533042"/>
                      <a:pt x="1452291" y="1045370"/>
                    </a:cubicBezTo>
                    <a:cubicBezTo>
                      <a:pt x="1452291" y="1630888"/>
                      <a:pt x="977635" y="2105544"/>
                      <a:pt x="392117" y="2105544"/>
                    </a:cubicBezTo>
                    <a:cubicBezTo>
                      <a:pt x="282332" y="2105544"/>
                      <a:pt x="176445" y="2088857"/>
                      <a:pt x="76854" y="2057881"/>
                    </a:cubicBezTo>
                    <a:lnTo>
                      <a:pt x="0" y="2029752"/>
                    </a:lnTo>
                    <a:lnTo>
                      <a:pt x="61136" y="2039082"/>
                    </a:lnTo>
                    <a:cubicBezTo>
                      <a:pt x="96776" y="2042702"/>
                      <a:pt x="132938" y="2044556"/>
                      <a:pt x="169533" y="2044556"/>
                    </a:cubicBezTo>
                    <a:cubicBezTo>
                      <a:pt x="755051" y="2044556"/>
                      <a:pt x="1229707" y="1569900"/>
                      <a:pt x="1229707" y="984382"/>
                    </a:cubicBezTo>
                    <a:cubicBezTo>
                      <a:pt x="1229707" y="545244"/>
                      <a:pt x="962713" y="168465"/>
                      <a:pt x="582201" y="7522"/>
                    </a:cubicBezTo>
                    <a:lnTo>
                      <a:pt x="561650" y="0"/>
                    </a:ln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>
                <a:solidFill>
                  <a:srgbClr val="FFC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5" name="Oval 74"/>
          <p:cNvSpPr/>
          <p:nvPr/>
        </p:nvSpPr>
        <p:spPr>
          <a:xfrm>
            <a:off x="2055871" y="6499360"/>
            <a:ext cx="1600200" cy="40005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348" y="571480"/>
            <a:ext cx="2357454" cy="207170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lvl="0" algn="ctr" rtl="0">
              <a:defRPr/>
            </a:pPr>
            <a:r>
              <a:rPr lang="fr-FR" sz="32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deux autres milieux biologiques</a:t>
            </a:r>
            <a:endParaRPr kumimoji="0" lang="en-US" sz="3200" b="1" i="0" u="none" strike="noStrike" kern="1200" normalizeH="0" baseline="0" noProof="0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2"/>
          <p:cNvGrpSpPr/>
          <p:nvPr/>
        </p:nvGrpSpPr>
        <p:grpSpPr>
          <a:xfrm>
            <a:off x="1571604" y="3429000"/>
            <a:ext cx="743942" cy="3249721"/>
            <a:chOff x="3319726" y="3406499"/>
            <a:chExt cx="991923" cy="3249721"/>
          </a:xfrm>
        </p:grpSpPr>
        <p:grpSp>
          <p:nvGrpSpPr>
            <p:cNvPr id="9" name="Group 18"/>
            <p:cNvGrpSpPr/>
            <p:nvPr/>
          </p:nvGrpSpPr>
          <p:grpSpPr>
            <a:xfrm>
              <a:off x="3349236" y="3406499"/>
              <a:ext cx="940813" cy="3249721"/>
              <a:chOff x="3349236" y="3406499"/>
              <a:chExt cx="940813" cy="3249721"/>
            </a:xfrm>
          </p:grpSpPr>
          <p:sp>
            <p:nvSpPr>
              <p:cNvPr id="67" name="Freeform 66"/>
              <p:cNvSpPr/>
              <p:nvPr/>
            </p:nvSpPr>
            <p:spPr>
              <a:xfrm flipV="1">
                <a:off x="3349236" y="3458658"/>
                <a:ext cx="940813" cy="3197562"/>
              </a:xfrm>
              <a:custGeom>
                <a:avLst/>
                <a:gdLst>
                  <a:gd name="connsiteX0" fmla="*/ 0 w 940813"/>
                  <a:gd name="connsiteY0" fmla="*/ 3496036 h 3496036"/>
                  <a:gd name="connsiteX1" fmla="*/ 940535 w 940813"/>
                  <a:gd name="connsiteY1" fmla="*/ 3496036 h 3496036"/>
                  <a:gd name="connsiteX2" fmla="*/ 940535 w 940813"/>
                  <a:gd name="connsiteY2" fmla="*/ 887080 h 3496036"/>
                  <a:gd name="connsiteX3" fmla="*/ 940813 w 940813"/>
                  <a:gd name="connsiteY3" fmla="*/ 887080 h 3496036"/>
                  <a:gd name="connsiteX4" fmla="*/ 470407 w 940813"/>
                  <a:gd name="connsiteY4" fmla="*/ 0 h 3496036"/>
                  <a:gd name="connsiteX5" fmla="*/ 139 w 940813"/>
                  <a:gd name="connsiteY5" fmla="*/ 886818 h 3496036"/>
                  <a:gd name="connsiteX6" fmla="*/ 0 w 940813"/>
                  <a:gd name="connsiteY6" fmla="*/ 886818 h 3496036"/>
                  <a:gd name="connsiteX7" fmla="*/ 0 w 940813"/>
                  <a:gd name="connsiteY7" fmla="*/ 887080 h 3496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0813" h="3496036">
                    <a:moveTo>
                      <a:pt x="0" y="3496036"/>
                    </a:moveTo>
                    <a:lnTo>
                      <a:pt x="940535" y="3496036"/>
                    </a:lnTo>
                    <a:lnTo>
                      <a:pt x="940535" y="887080"/>
                    </a:lnTo>
                    <a:lnTo>
                      <a:pt x="940813" y="887080"/>
                    </a:lnTo>
                    <a:lnTo>
                      <a:pt x="470407" y="0"/>
                    </a:lnTo>
                    <a:lnTo>
                      <a:pt x="139" y="886818"/>
                    </a:lnTo>
                    <a:lnTo>
                      <a:pt x="0" y="886818"/>
                    </a:lnTo>
                    <a:lnTo>
                      <a:pt x="0" y="8870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DE2C5"/>
                  </a:gs>
                  <a:gs pos="83000">
                    <a:srgbClr val="EDB791"/>
                  </a:gs>
                  <a:gs pos="100000">
                    <a:srgbClr val="D29E73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3699809" y="6346554"/>
                <a:ext cx="206467" cy="177143"/>
              </a:xfrm>
              <a:custGeom>
                <a:avLst/>
                <a:gdLst>
                  <a:gd name="connsiteX0" fmla="*/ 0 w 206467"/>
                  <a:gd name="connsiteY0" fmla="*/ 0 h 177143"/>
                  <a:gd name="connsiteX1" fmla="*/ 206467 w 206467"/>
                  <a:gd name="connsiteY1" fmla="*/ 177143 h 177143"/>
                  <a:gd name="connsiteX2" fmla="*/ 206467 w 206467"/>
                  <a:gd name="connsiteY2" fmla="*/ 177143 h 177143"/>
                  <a:gd name="connsiteX3" fmla="*/ 0 w 206467"/>
                  <a:gd name="connsiteY3" fmla="*/ 0 h 177143"/>
                  <a:gd name="connsiteX4" fmla="*/ 0 w 206467"/>
                  <a:gd name="connsiteY4" fmla="*/ 0 h 177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467" h="177143">
                    <a:moveTo>
                      <a:pt x="0" y="0"/>
                    </a:moveTo>
                    <a:lnTo>
                      <a:pt x="206467" y="177143"/>
                    </a:lnTo>
                    <a:lnTo>
                      <a:pt x="206467" y="17714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66CAF"/>
                  </a:gs>
                  <a:gs pos="100000">
                    <a:srgbClr val="9B89C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3593909" y="3737336"/>
                <a:ext cx="451189" cy="2066322"/>
              </a:xfrm>
              <a:custGeom>
                <a:avLst/>
                <a:gdLst>
                  <a:gd name="connsiteX0" fmla="*/ 0 w 451189"/>
                  <a:gd name="connsiteY0" fmla="*/ 0 h 2225348"/>
                  <a:gd name="connsiteX1" fmla="*/ 451189 w 451189"/>
                  <a:gd name="connsiteY1" fmla="*/ 0 h 2225348"/>
                  <a:gd name="connsiteX2" fmla="*/ 451189 w 451189"/>
                  <a:gd name="connsiteY2" fmla="*/ 2038397 h 2225348"/>
                  <a:gd name="connsiteX3" fmla="*/ 447870 w 451189"/>
                  <a:gd name="connsiteY3" fmla="*/ 2035549 h 2225348"/>
                  <a:gd name="connsiteX4" fmla="*/ 226652 w 451189"/>
                  <a:gd name="connsiteY4" fmla="*/ 2225348 h 2225348"/>
                  <a:gd name="connsiteX5" fmla="*/ 206467 w 451189"/>
                  <a:gd name="connsiteY5" fmla="*/ 2225348 h 2225348"/>
                  <a:gd name="connsiteX6" fmla="*/ 0 w 451189"/>
                  <a:gd name="connsiteY6" fmla="*/ 2048205 h 2225348"/>
                  <a:gd name="connsiteX7" fmla="*/ 0 w 451189"/>
                  <a:gd name="connsiteY7" fmla="*/ 0 h 2225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1189" h="2225348">
                    <a:moveTo>
                      <a:pt x="0" y="0"/>
                    </a:moveTo>
                    <a:lnTo>
                      <a:pt x="451189" y="0"/>
                    </a:lnTo>
                    <a:lnTo>
                      <a:pt x="451189" y="2038397"/>
                    </a:lnTo>
                    <a:lnTo>
                      <a:pt x="447870" y="2035549"/>
                    </a:lnTo>
                    <a:lnTo>
                      <a:pt x="226652" y="2225348"/>
                    </a:lnTo>
                    <a:lnTo>
                      <a:pt x="206467" y="2225348"/>
                    </a:lnTo>
                    <a:lnTo>
                      <a:pt x="0" y="2048205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66CAF"/>
                  </a:gs>
                  <a:gs pos="100000">
                    <a:srgbClr val="9B89C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 69"/>
              <p:cNvSpPr/>
              <p:nvPr/>
            </p:nvSpPr>
            <p:spPr>
              <a:xfrm>
                <a:off x="3349236" y="3737336"/>
                <a:ext cx="244673" cy="2118481"/>
              </a:xfrm>
              <a:custGeom>
                <a:avLst/>
                <a:gdLst>
                  <a:gd name="connsiteX0" fmla="*/ 0 w 244673"/>
                  <a:gd name="connsiteY0" fmla="*/ 0 h 2118481"/>
                  <a:gd name="connsiteX1" fmla="*/ 244673 w 244673"/>
                  <a:gd name="connsiteY1" fmla="*/ 0 h 2118481"/>
                  <a:gd name="connsiteX2" fmla="*/ 244673 w 244673"/>
                  <a:gd name="connsiteY2" fmla="*/ 1899082 h 2118481"/>
                  <a:gd name="connsiteX3" fmla="*/ 232036 w 244673"/>
                  <a:gd name="connsiteY3" fmla="*/ 1886445 h 2118481"/>
                  <a:gd name="connsiteX4" fmla="*/ 0 w 244673"/>
                  <a:gd name="connsiteY4" fmla="*/ 2118481 h 2118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673" h="2118481">
                    <a:moveTo>
                      <a:pt x="0" y="0"/>
                    </a:moveTo>
                    <a:lnTo>
                      <a:pt x="244673" y="0"/>
                    </a:lnTo>
                    <a:lnTo>
                      <a:pt x="244673" y="1899082"/>
                    </a:lnTo>
                    <a:lnTo>
                      <a:pt x="232036" y="1886445"/>
                    </a:lnTo>
                    <a:lnTo>
                      <a:pt x="0" y="211848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B9492"/>
                  </a:gs>
                  <a:gs pos="100000">
                    <a:srgbClr val="24BBB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 70"/>
              <p:cNvSpPr/>
              <p:nvPr/>
            </p:nvSpPr>
            <p:spPr>
              <a:xfrm flipH="1">
                <a:off x="4045098" y="3737337"/>
                <a:ext cx="244673" cy="2118481"/>
              </a:xfrm>
              <a:custGeom>
                <a:avLst/>
                <a:gdLst>
                  <a:gd name="connsiteX0" fmla="*/ 0 w 244673"/>
                  <a:gd name="connsiteY0" fmla="*/ 0 h 2118481"/>
                  <a:gd name="connsiteX1" fmla="*/ 244673 w 244673"/>
                  <a:gd name="connsiteY1" fmla="*/ 0 h 2118481"/>
                  <a:gd name="connsiteX2" fmla="*/ 244673 w 244673"/>
                  <a:gd name="connsiteY2" fmla="*/ 1899082 h 2118481"/>
                  <a:gd name="connsiteX3" fmla="*/ 232036 w 244673"/>
                  <a:gd name="connsiteY3" fmla="*/ 1886445 h 2118481"/>
                  <a:gd name="connsiteX4" fmla="*/ 0 w 244673"/>
                  <a:gd name="connsiteY4" fmla="*/ 2118481 h 2118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673" h="2118481">
                    <a:moveTo>
                      <a:pt x="0" y="0"/>
                    </a:moveTo>
                    <a:lnTo>
                      <a:pt x="244673" y="0"/>
                    </a:lnTo>
                    <a:lnTo>
                      <a:pt x="244673" y="1899082"/>
                    </a:lnTo>
                    <a:lnTo>
                      <a:pt x="232036" y="1886445"/>
                    </a:lnTo>
                    <a:lnTo>
                      <a:pt x="0" y="211848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A4457"/>
                  </a:gs>
                  <a:gs pos="100000">
                    <a:srgbClr val="EC6173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reeform 71"/>
              <p:cNvSpPr/>
              <p:nvPr/>
            </p:nvSpPr>
            <p:spPr>
              <a:xfrm flipV="1">
                <a:off x="3706000" y="6447201"/>
                <a:ext cx="227006" cy="195768"/>
              </a:xfrm>
              <a:custGeom>
                <a:avLst/>
                <a:gdLst>
                  <a:gd name="connsiteX0" fmla="*/ 0 w 227006"/>
                  <a:gd name="connsiteY0" fmla="*/ 195768 h 195768"/>
                  <a:gd name="connsiteX1" fmla="*/ 227006 w 227006"/>
                  <a:gd name="connsiteY1" fmla="*/ 195768 h 195768"/>
                  <a:gd name="connsiteX2" fmla="*/ 113503 w 227006"/>
                  <a:gd name="connsiteY2" fmla="*/ 0 h 195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7006" h="195768">
                    <a:moveTo>
                      <a:pt x="0" y="195768"/>
                    </a:moveTo>
                    <a:lnTo>
                      <a:pt x="227006" y="195768"/>
                    </a:lnTo>
                    <a:lnTo>
                      <a:pt x="113503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89000"/>
                    </a:schemeClr>
                  </a:gs>
                  <a:gs pos="23000">
                    <a:schemeClr val="tx1">
                      <a:lumMod val="65000"/>
                      <a:lumOff val="35000"/>
                    </a:schemeClr>
                  </a:gs>
                  <a:gs pos="69000">
                    <a:schemeClr val="tx1">
                      <a:lumMod val="75000"/>
                      <a:lumOff val="25000"/>
                    </a:schemeClr>
                  </a:gs>
                  <a:gs pos="97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3349236" y="3406499"/>
                <a:ext cx="940535" cy="401186"/>
              </a:xfrm>
              <a:prstGeom prst="rect">
                <a:avLst/>
              </a:prstGeom>
              <a:gradFill flip="none" rotWithShape="1">
                <a:gsLst>
                  <a:gs pos="71000">
                    <a:schemeClr val="bg1">
                      <a:lumMod val="95000"/>
                    </a:schemeClr>
                  </a:gs>
                  <a:gs pos="55000">
                    <a:schemeClr val="bg2">
                      <a:lumMod val="50000"/>
                    </a:schemeClr>
                  </a:gs>
                  <a:gs pos="0">
                    <a:schemeClr val="tx1">
                      <a:lumMod val="50000"/>
                      <a:lumOff val="50000"/>
                    </a:schemeClr>
                  </a:gs>
                  <a:gs pos="31000">
                    <a:schemeClr val="bg1">
                      <a:lumMod val="95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lin ang="10800000" scaled="1"/>
                <a:tileRect/>
              </a:gradFill>
              <a:ln w="635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3319726" y="3449925"/>
              <a:ext cx="991923" cy="72995"/>
            </a:xfrm>
            <a:prstGeom prst="rect">
              <a:avLst/>
            </a:prstGeom>
            <a:gradFill>
              <a:gsLst>
                <a:gs pos="55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lin ang="10800000" scaled="1"/>
            </a:gradFill>
            <a:ln w="6350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319726" y="3698193"/>
              <a:ext cx="991923" cy="72995"/>
            </a:xfrm>
            <a:prstGeom prst="rect">
              <a:avLst/>
            </a:prstGeom>
            <a:gradFill>
              <a:gsLst>
                <a:gs pos="55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lin ang="10800000" scaled="1"/>
            </a:gradFill>
            <a:ln w="6350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3787976" y="3571335"/>
              <a:ext cx="72070" cy="7207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960074" y="3575671"/>
              <a:ext cx="67734" cy="6773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118415" y="3579825"/>
              <a:ext cx="60521" cy="6052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 rot="5400000">
              <a:off x="3616395" y="3572122"/>
              <a:ext cx="67734" cy="6773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 rot="5400000">
              <a:off x="3441311" y="3574521"/>
              <a:ext cx="60521" cy="6052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 rot="20496076">
            <a:off x="4641831" y="831426"/>
            <a:ext cx="41647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les drains et les lacs  </a:t>
            </a:r>
          </a:p>
          <a:p>
            <a:pPr lvl="0"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correspondants aux zones d'épandage des eaux de drainage</a:t>
            </a:r>
            <a:endParaRPr lang="fr-FR" sz="2400" b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892858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 animBg="1"/>
      <p:bldP spid="75" grpId="0" animBg="1"/>
      <p:bldP spid="17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|1.4|1.3|1.3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Affichage à l'écran (4:3)</PresentationFormat>
  <Paragraphs>17</Paragraphs>
  <Slides>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La stratification D’une palmeraie  </vt:lpstr>
      <vt:lpstr>Diapositive 2</vt:lpstr>
      <vt:lpstr>Diapositive 3</vt:lpstr>
      <vt:lpstr>Diapositive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stratification D’une palmeraie  </dc:title>
  <dc:creator>elathir</dc:creator>
  <cp:lastModifiedBy>elathir</cp:lastModifiedBy>
  <cp:revision>1</cp:revision>
  <dcterms:created xsi:type="dcterms:W3CDTF">2020-12-14T15:39:34Z</dcterms:created>
  <dcterms:modified xsi:type="dcterms:W3CDTF">2020-12-14T15:39:50Z</dcterms:modified>
</cp:coreProperties>
</file>