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63" r:id="rId3"/>
    <p:sldId id="262" r:id="rId4"/>
    <p:sldId id="261" r:id="rId5"/>
    <p:sldId id="260" r:id="rId6"/>
    <p:sldId id="259" r:id="rId7"/>
    <p:sldId id="258" r:id="rId8"/>
    <p:sldId id="257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1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C23AF-7E38-4985-AAB8-10BB2BC9FDB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1BA40-753F-4AB1-B373-83536123CB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372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1BA40-753F-4AB1-B373-83536123CBC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465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31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09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303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1953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22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0201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41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70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05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19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AD9DB-E8DB-4968-A2D7-0F0F785B9484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3F495-C1FB-456A-A0AD-987894E2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29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87824" y="373020"/>
            <a:ext cx="3816424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Introduction</a:t>
            </a:r>
            <a:endParaRPr lang="fr-FR" sz="3600" dirty="0"/>
          </a:p>
        </p:txBody>
      </p:sp>
      <p:sp>
        <p:nvSpPr>
          <p:cNvPr id="5" name="ZoneTexte 4"/>
          <p:cNvSpPr txBox="1"/>
          <p:nvPr/>
        </p:nvSpPr>
        <p:spPr>
          <a:xfrm>
            <a:off x="0" y="1772816"/>
            <a:ext cx="9144000" cy="49552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600" dirty="0" smtClean="0"/>
              <a:t>Apparition  Début 90 comme champ scientifique et industriel. </a:t>
            </a:r>
          </a:p>
          <a:p>
            <a:endParaRPr lang="fr-F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600" dirty="0" smtClean="0"/>
              <a:t>Son </a:t>
            </a:r>
            <a:r>
              <a:rPr lang="fr-FR" sz="3600" b="1" u="sng" dirty="0" smtClean="0"/>
              <a:t>émergence</a:t>
            </a:r>
            <a:r>
              <a:rPr lang="fr-FR" sz="3600" dirty="0" smtClean="0"/>
              <a:t> est le résultat d’une combinaison de facteurs </a:t>
            </a:r>
            <a:r>
              <a:rPr lang="fr-FR" sz="3600" b="1" dirty="0" smtClean="0">
                <a:solidFill>
                  <a:srgbClr val="0070C0"/>
                </a:solidFill>
              </a:rPr>
              <a:t>technologiques , économiques et sociopolitique.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36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600" b="1" u="sng" dirty="0" smtClean="0"/>
              <a:t>Imposé</a:t>
            </a:r>
            <a:r>
              <a:rPr lang="fr-FR" sz="3600" dirty="0" smtClean="0"/>
              <a:t> par </a:t>
            </a:r>
            <a:r>
              <a:rPr lang="fr-FR" sz="3600" b="1" dirty="0" smtClean="0">
                <a:solidFill>
                  <a:srgbClr val="0070C0"/>
                </a:solidFill>
              </a:rPr>
              <a:t>les besoins entreprises </a:t>
            </a:r>
            <a:r>
              <a:rPr lang="fr-FR" sz="3600" dirty="0" smtClean="0"/>
              <a:t>(valorisation des données accumulées )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0495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DATA Mining</a:t>
            </a:r>
            <a:endParaRPr lang="fr-FR" dirty="0"/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3200" dirty="0" smtClean="0">
                <a:solidFill>
                  <a:schemeClr val="tx1"/>
                </a:solidFill>
              </a:rPr>
              <a:t>Data  Mining </a:t>
            </a:r>
            <a:r>
              <a:rPr lang="fr-FR" sz="3200" dirty="0" smtClean="0"/>
              <a:t>dit « </a:t>
            </a:r>
            <a:r>
              <a:rPr lang="fr-FR" sz="3200" b="1" u="sng" dirty="0" smtClean="0">
                <a:solidFill>
                  <a:schemeClr val="tx1"/>
                </a:solidFill>
              </a:rPr>
              <a:t>fouille de données</a:t>
            </a:r>
            <a:r>
              <a:rPr lang="fr-FR" sz="3200" dirty="0" smtClean="0"/>
              <a:t> » ou </a:t>
            </a:r>
            <a:r>
              <a:rPr lang="fr-FR" sz="3200" b="1" u="sng" dirty="0" err="1" smtClean="0">
                <a:solidFill>
                  <a:schemeClr val="tx1"/>
                </a:solidFill>
              </a:rPr>
              <a:t>Knowledge</a:t>
            </a:r>
            <a:r>
              <a:rPr lang="fr-FR" sz="3200" b="1" u="sng" dirty="0" smtClean="0">
                <a:solidFill>
                  <a:schemeClr val="tx1"/>
                </a:solidFill>
              </a:rPr>
              <a:t> </a:t>
            </a:r>
            <a:r>
              <a:rPr lang="fr-FR" sz="3200" b="1" u="sng" dirty="0" err="1" smtClean="0">
                <a:solidFill>
                  <a:schemeClr val="tx1"/>
                </a:solidFill>
              </a:rPr>
              <a:t>Discovery</a:t>
            </a:r>
            <a:r>
              <a:rPr lang="fr-FR" sz="3200" b="1" u="sng" dirty="0" smtClean="0">
                <a:solidFill>
                  <a:schemeClr val="tx1"/>
                </a:solidFill>
              </a:rPr>
              <a:t> in Data bases </a:t>
            </a:r>
            <a:r>
              <a:rPr lang="fr-FR" sz="3200" dirty="0" smtClean="0"/>
              <a:t>appelé aussi en français </a:t>
            </a:r>
            <a:r>
              <a:rPr lang="fr-FR" sz="3200" b="1" u="sng" dirty="0" smtClean="0">
                <a:solidFill>
                  <a:schemeClr val="tx1"/>
                </a:solidFill>
              </a:rPr>
              <a:t>Extraction de Connaissances à partir de données</a:t>
            </a:r>
            <a:r>
              <a:rPr lang="fr-FR" sz="3200" b="1" dirty="0" smtClean="0">
                <a:solidFill>
                  <a:schemeClr val="tx1"/>
                </a:solidFill>
              </a:rPr>
              <a:t> .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31540" y="4149080"/>
            <a:ext cx="8496944" cy="20621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 </a:t>
            </a:r>
            <a:r>
              <a:rPr lang="fr-FR" sz="3200" dirty="0" smtClean="0"/>
              <a:t>Data Mining est l’art </a:t>
            </a:r>
            <a:r>
              <a:rPr lang="fr-FR" sz="3200" b="1" u="sng" dirty="0" smtClean="0">
                <a:solidFill>
                  <a:schemeClr val="tx1"/>
                </a:solidFill>
              </a:rPr>
              <a:t>d’extraire des connaissances.</a:t>
            </a:r>
            <a:r>
              <a:rPr lang="fr-FR" sz="3200" b="1" dirty="0" smtClean="0">
                <a:solidFill>
                  <a:schemeClr val="tx1"/>
                </a:solidFill>
              </a:rPr>
              <a:t>  </a:t>
            </a:r>
            <a:r>
              <a:rPr lang="fr-FR" sz="3200" dirty="0" smtClean="0">
                <a:solidFill>
                  <a:schemeClr val="tx1"/>
                </a:solidFill>
              </a:rPr>
              <a:t>Elle est </a:t>
            </a:r>
            <a:r>
              <a:rPr lang="fr-FR" sz="3200" dirty="0" smtClean="0"/>
              <a:t>considérée comme une étape dans </a:t>
            </a:r>
            <a:r>
              <a:rPr lang="fr-FR" sz="3200" b="1" dirty="0" smtClean="0">
                <a:solidFill>
                  <a:schemeClr val="tx1"/>
                </a:solidFill>
              </a:rPr>
              <a:t>la découverte des connaissances à partir des </a:t>
            </a:r>
            <a:r>
              <a:rPr lang="fr-FR" sz="3200" b="1" dirty="0" smtClean="0">
                <a:solidFill>
                  <a:srgbClr val="00B050"/>
                </a:solidFill>
              </a:rPr>
              <a:t>données </a:t>
            </a:r>
            <a:r>
              <a:rPr lang="fr-FR" sz="3200" dirty="0" smtClean="0"/>
              <a:t>(Entrepôts) 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39484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20362" y="904458"/>
            <a:ext cx="8208912" cy="25545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just"/>
            <a:r>
              <a:rPr lang="fr-FR" sz="3200" b="1" dirty="0" smtClean="0"/>
              <a:t>Les données </a:t>
            </a:r>
            <a:r>
              <a:rPr lang="fr-FR" sz="3200" dirty="0" smtClean="0"/>
              <a:t>peuvent être: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3200" dirty="0" smtClean="0"/>
              <a:t>Texte(</a:t>
            </a:r>
            <a:r>
              <a:rPr lang="fr-FR" sz="3200" dirty="0" err="1" smtClean="0"/>
              <a:t>Text</a:t>
            </a:r>
            <a:r>
              <a:rPr lang="fr-FR" sz="3200" dirty="0" smtClean="0"/>
              <a:t> </a:t>
            </a:r>
            <a:r>
              <a:rPr lang="fr-FR" sz="3200" dirty="0" err="1" smtClean="0"/>
              <a:t>mining</a:t>
            </a:r>
            <a:r>
              <a:rPr lang="fr-FR" sz="3200" dirty="0" smtClean="0"/>
              <a:t>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3200" dirty="0" smtClean="0"/>
              <a:t>Images(Image </a:t>
            </a:r>
            <a:r>
              <a:rPr lang="fr-FR" sz="3200" dirty="0" err="1" smtClean="0"/>
              <a:t>mining</a:t>
            </a:r>
            <a:r>
              <a:rPr lang="fr-FR" sz="3200" dirty="0" smtClean="0"/>
              <a:t>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3200" dirty="0" smtClean="0"/>
              <a:t>Son (Sound </a:t>
            </a:r>
            <a:r>
              <a:rPr lang="fr-FR" sz="3200" dirty="0" err="1" smtClean="0"/>
              <a:t>Mining</a:t>
            </a:r>
            <a:r>
              <a:rPr lang="fr-FR" sz="3200" dirty="0" smtClean="0"/>
              <a:t>)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3200" dirty="0" smtClean="0"/>
              <a:t>Vidéo plus généralement Multimédia </a:t>
            </a:r>
            <a:r>
              <a:rPr lang="fr-FR" sz="3200" dirty="0" err="1" smtClean="0"/>
              <a:t>Mining</a:t>
            </a:r>
            <a:r>
              <a:rPr lang="fr-FR" sz="3200" dirty="0" smtClean="0"/>
              <a:t>.</a:t>
            </a:r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603498" y="4149080"/>
            <a:ext cx="7992888" cy="12618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3200" dirty="0" smtClean="0"/>
              <a:t>Elle est vue comme </a:t>
            </a:r>
            <a:r>
              <a:rPr lang="fr-FR" sz="4400" b="1" u="sng" dirty="0" smtClean="0"/>
              <a:t>ingénierie</a:t>
            </a:r>
            <a:r>
              <a:rPr lang="fr-FR" sz="3200" dirty="0" smtClean="0"/>
              <a:t> pour extraction de connaissances.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59395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692696"/>
            <a:ext cx="882047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600" b="1" dirty="0" smtClean="0"/>
              <a:t>Le Data </a:t>
            </a:r>
            <a:r>
              <a:rPr lang="fr-FR" sz="3600" b="1" dirty="0" err="1" smtClean="0"/>
              <a:t>mining</a:t>
            </a:r>
            <a:r>
              <a:rPr lang="fr-FR" sz="3600" b="1" dirty="0" smtClean="0"/>
              <a:t> </a:t>
            </a:r>
            <a:r>
              <a:rPr lang="fr-FR" sz="3600" dirty="0" smtClean="0"/>
              <a:t>fait appel à 3 grandes familles de méthodes</a:t>
            </a:r>
            <a:r>
              <a:rPr lang="fr-FR" sz="3600" b="1" dirty="0" smtClean="0"/>
              <a:t>: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37170" y="2204864"/>
            <a:ext cx="6971134" cy="98488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lvl="1" indent="-742950">
              <a:buFont typeface="+mj-lt"/>
              <a:buAutoNum type="arabicPeriod"/>
            </a:pPr>
            <a:r>
              <a:rPr lang="fr-FR" sz="4000" b="1" dirty="0"/>
              <a:t>les statistiques.</a:t>
            </a: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37170" y="3128194"/>
            <a:ext cx="697113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fr-FR" sz="3600" b="1" dirty="0"/>
              <a:t>L’Analyse des données.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37170" y="3896250"/>
            <a:ext cx="697113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fr-FR" sz="3600" b="1" dirty="0"/>
              <a:t>L’Apprentissage automatique (reconnaissance des formes). </a:t>
            </a:r>
          </a:p>
        </p:txBody>
      </p:sp>
    </p:spTree>
    <p:extLst>
      <p:ext uri="{BB962C8B-B14F-4D97-AF65-F5344CB8AC3E}">
        <p14:creationId xmlns:p14="http://schemas.microsoft.com/office/powerpoint/2010/main" val="93183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9512" y="5013176"/>
            <a:ext cx="8940438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914400" lvl="1" indent="-457200" algn="just">
              <a:buFont typeface="+mj-lt"/>
              <a:buAutoNum type="arabicPeriod" startAt="3"/>
            </a:pPr>
            <a:r>
              <a:rPr lang="fr-FR" sz="2400" b="1" dirty="0" smtClean="0"/>
              <a:t>Les méthodes explicatives</a:t>
            </a:r>
            <a:r>
              <a:rPr lang="fr-FR" sz="2400" dirty="0" smtClean="0"/>
              <a:t>: extraction des modèles de classement ou  prédiction (Recherche de règles d’association ).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5463" y="280961"/>
            <a:ext cx="8964488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dirty="0"/>
              <a:t>Les méthodes utilisées dans le Data Mining</a:t>
            </a:r>
            <a:r>
              <a:rPr lang="fr-FR" sz="2800" b="1" dirty="0">
                <a:sym typeface="Wingdings" panose="05000000000000000000" pitchFamily="2" charset="2"/>
              </a:rPr>
              <a:t> ( 3 </a:t>
            </a:r>
            <a:r>
              <a:rPr lang="fr-FR" sz="2800" b="1" dirty="0" smtClean="0">
                <a:sym typeface="Wingdings" panose="05000000000000000000" pitchFamily="2" charset="2"/>
              </a:rPr>
              <a:t>catégories):</a:t>
            </a:r>
            <a:endParaRPr lang="fr-FR" sz="2800" b="1" dirty="0"/>
          </a:p>
          <a:p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1" y="1473751"/>
            <a:ext cx="8940439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800100" lvl="1" indent="-342900" algn="just">
              <a:buFont typeface="+mj-lt"/>
              <a:buAutoNum type="arabicPeriod"/>
            </a:pPr>
            <a:r>
              <a:rPr lang="fr-FR" sz="2400" b="1" dirty="0"/>
              <a:t>Les méthodes de description uni, bi et multidimensionnelles:</a:t>
            </a:r>
            <a:r>
              <a:rPr lang="fr-FR" sz="2400" dirty="0"/>
              <a:t>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fr-FR" sz="2400" dirty="0"/>
              <a:t>numériques (statistique descriptive, techniques </a:t>
            </a:r>
            <a:r>
              <a:rPr lang="fr-FR" sz="2400" dirty="0" smtClean="0"/>
              <a:t>de </a:t>
            </a:r>
            <a:r>
              <a:rPr lang="fr-FR" sz="2400" dirty="0"/>
              <a:t>visualisation (réalité virtuelle),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fr-FR" sz="2400" dirty="0"/>
              <a:t>Analyse de </a:t>
            </a:r>
            <a:r>
              <a:rPr lang="fr-FR" sz="2400" dirty="0" smtClean="0"/>
              <a:t>données</a:t>
            </a:r>
            <a:r>
              <a:rPr lang="fr-FR" sz="2400" b="1" dirty="0" smtClean="0"/>
              <a:t>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79512" y="3644626"/>
            <a:ext cx="8964488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2" indent="-457200">
              <a:buFont typeface="+mj-lt"/>
              <a:buAutoNum type="arabicPeriod" startAt="2"/>
            </a:pPr>
            <a:r>
              <a:rPr lang="fr-FR" sz="2400" b="1" dirty="0" smtClean="0"/>
              <a:t>Les </a:t>
            </a:r>
            <a:r>
              <a:rPr lang="fr-FR" sz="2400" b="1" dirty="0"/>
              <a:t>méthodes de structuration</a:t>
            </a:r>
            <a:r>
              <a:rPr lang="fr-FR" sz="2400" dirty="0"/>
              <a:t>: techniques </a:t>
            </a:r>
            <a:r>
              <a:rPr lang="fr-FR" sz="2400" b="1" u="sng" dirty="0"/>
              <a:t>d’apprentissage </a:t>
            </a:r>
            <a:r>
              <a:rPr lang="fr-FR" sz="2400" b="1" u="sng" dirty="0" smtClean="0"/>
              <a:t>non supervisé </a:t>
            </a:r>
            <a:r>
              <a:rPr lang="fr-FR" sz="2400" dirty="0"/>
              <a:t>et </a:t>
            </a:r>
            <a:r>
              <a:rPr lang="fr-FR" sz="2400" b="1" u="sng" dirty="0"/>
              <a:t>classification  automatique.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706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9209" y="1124744"/>
            <a:ext cx="8712968" cy="18774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4000" b="1" dirty="0" smtClean="0"/>
              <a:t>la mise en œuvre </a:t>
            </a:r>
            <a:r>
              <a:rPr lang="fr-FR" sz="4000" dirty="0" smtClean="0"/>
              <a:t>du Data </a:t>
            </a:r>
            <a:r>
              <a:rPr lang="fr-FR" sz="4000" dirty="0" err="1" smtClean="0"/>
              <a:t>mining</a:t>
            </a:r>
            <a:r>
              <a:rPr lang="fr-FR" sz="4000" dirty="0" smtClean="0"/>
              <a:t> est </a:t>
            </a:r>
            <a:r>
              <a:rPr lang="fr-FR" sz="3600" b="1" dirty="0" smtClean="0"/>
              <a:t>l’aboutissement  à </a:t>
            </a:r>
            <a:r>
              <a:rPr lang="fr-FR" sz="3600" b="1" dirty="0"/>
              <a:t>des </a:t>
            </a:r>
            <a:r>
              <a:rPr lang="fr-FR" sz="3600" b="1" u="sng" dirty="0"/>
              <a:t>connaissances </a:t>
            </a:r>
            <a:r>
              <a:rPr lang="fr-FR" sz="3600" b="1" u="sng" dirty="0" smtClean="0"/>
              <a:t>opérationnelles</a:t>
            </a:r>
            <a:r>
              <a:rPr lang="fr-FR" sz="3600" b="1" dirty="0" smtClean="0"/>
              <a:t>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09209" y="4901758"/>
            <a:ext cx="8712968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4800" b="1" dirty="0" smtClean="0">
                <a:solidFill>
                  <a:srgbClr val="FF0000"/>
                </a:solidFill>
              </a:rPr>
              <a:t>Quel outil doit en employer pour quel problème?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393279" y="244849"/>
            <a:ext cx="4344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u="sng" dirty="0"/>
              <a:t>L’objectif:</a:t>
            </a:r>
            <a:endParaRPr lang="fr-FR" sz="5400" dirty="0"/>
          </a:p>
        </p:txBody>
      </p:sp>
      <p:sp>
        <p:nvSpPr>
          <p:cNvPr id="5" name="ZoneTexte 4"/>
          <p:cNvSpPr txBox="1"/>
          <p:nvPr/>
        </p:nvSpPr>
        <p:spPr>
          <a:xfrm>
            <a:off x="461237" y="3147432"/>
            <a:ext cx="868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/>
              <a:t>La </a:t>
            </a:r>
            <a:r>
              <a:rPr lang="fr-FR" sz="5400" b="1" dirty="0" smtClean="0"/>
              <a:t>question </a:t>
            </a:r>
            <a:r>
              <a:rPr lang="fr-FR" sz="5400" dirty="0"/>
              <a:t>que doit répondre le Data </a:t>
            </a:r>
            <a:r>
              <a:rPr lang="fr-FR" sz="5400" dirty="0" err="1"/>
              <a:t>mining</a:t>
            </a:r>
            <a:r>
              <a:rPr lang="fr-FR" sz="5400" dirty="0"/>
              <a:t> est</a:t>
            </a:r>
            <a:r>
              <a:rPr lang="fr-FR" sz="5400" dirty="0" smtClean="0"/>
              <a:t>: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34441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9209" y="1124744"/>
            <a:ext cx="8712968" cy="18774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4000" b="1" dirty="0" smtClean="0"/>
              <a:t>la mise en œuvre </a:t>
            </a:r>
            <a:r>
              <a:rPr lang="fr-FR" sz="4000" dirty="0" smtClean="0"/>
              <a:t>du Data </a:t>
            </a:r>
            <a:r>
              <a:rPr lang="fr-FR" sz="4000" dirty="0" err="1" smtClean="0"/>
              <a:t>mining</a:t>
            </a:r>
            <a:r>
              <a:rPr lang="fr-FR" sz="4000" dirty="0" smtClean="0"/>
              <a:t> est </a:t>
            </a:r>
            <a:r>
              <a:rPr lang="fr-FR" sz="3600" b="1" dirty="0" smtClean="0"/>
              <a:t>l’aboutissement  à </a:t>
            </a:r>
            <a:r>
              <a:rPr lang="fr-FR" sz="3600" b="1" dirty="0"/>
              <a:t>des </a:t>
            </a:r>
            <a:r>
              <a:rPr lang="fr-FR" sz="3600" b="1" u="sng" dirty="0"/>
              <a:t>connaissances </a:t>
            </a:r>
            <a:r>
              <a:rPr lang="fr-FR" sz="3600" b="1" u="sng" dirty="0" smtClean="0"/>
              <a:t>opérationnelles</a:t>
            </a:r>
            <a:r>
              <a:rPr lang="fr-FR" sz="3600" b="1" dirty="0" smtClean="0"/>
              <a:t>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09209" y="4901758"/>
            <a:ext cx="8712968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4800" b="1" dirty="0" smtClean="0">
                <a:solidFill>
                  <a:srgbClr val="FF0000"/>
                </a:solidFill>
              </a:rPr>
              <a:t>Quel outil doit en employer pour quel problème?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393279" y="244849"/>
            <a:ext cx="4344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u="sng" dirty="0"/>
              <a:t>L’objectif:</a:t>
            </a:r>
            <a:endParaRPr lang="fr-FR" sz="5400" dirty="0"/>
          </a:p>
        </p:txBody>
      </p:sp>
      <p:sp>
        <p:nvSpPr>
          <p:cNvPr id="5" name="ZoneTexte 4"/>
          <p:cNvSpPr txBox="1"/>
          <p:nvPr/>
        </p:nvSpPr>
        <p:spPr>
          <a:xfrm>
            <a:off x="461237" y="3147432"/>
            <a:ext cx="868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/>
              <a:t>La </a:t>
            </a:r>
            <a:r>
              <a:rPr lang="fr-FR" sz="5400" b="1" dirty="0" smtClean="0"/>
              <a:t>question </a:t>
            </a:r>
            <a:r>
              <a:rPr lang="fr-FR" sz="5400" dirty="0"/>
              <a:t>que doit répondre le Data </a:t>
            </a:r>
            <a:r>
              <a:rPr lang="fr-FR" sz="5400" dirty="0" err="1"/>
              <a:t>mining</a:t>
            </a:r>
            <a:r>
              <a:rPr lang="fr-FR" sz="5400" dirty="0"/>
              <a:t> est</a:t>
            </a:r>
            <a:r>
              <a:rPr lang="fr-FR" sz="5400" dirty="0" smtClean="0"/>
              <a:t>: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353925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95536" y="1139260"/>
            <a:ext cx="8568952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200" b="1" dirty="0" smtClean="0"/>
              <a:t>2. </a:t>
            </a:r>
            <a:r>
              <a:rPr lang="fr-FR" sz="3200" dirty="0" smtClean="0"/>
              <a:t>Valorisation des bases de connaissances dont la taille croit de manière exponentielle.( Maitrise de la compétitivité)</a:t>
            </a:r>
            <a:endParaRPr lang="fr-FR" sz="3200" dirty="0"/>
          </a:p>
        </p:txBody>
      </p:sp>
      <p:sp>
        <p:nvSpPr>
          <p:cNvPr id="4" name="ZoneTexte 3"/>
          <p:cNvSpPr txBox="1"/>
          <p:nvPr/>
        </p:nvSpPr>
        <p:spPr>
          <a:xfrm>
            <a:off x="190941" y="3861048"/>
            <a:ext cx="8572560" cy="21236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endParaRPr lang="fr-FR" sz="2400" b="1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u="sng" dirty="0" smtClean="0"/>
              <a:t>Avant 1970 :</a:t>
            </a:r>
            <a:r>
              <a:rPr lang="fr-FR" sz="2400" b="1" dirty="0" smtClean="0"/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automatisation</a:t>
            </a:r>
            <a:r>
              <a:rPr lang="fr-FR" sz="2400" dirty="0" smtClean="0"/>
              <a:t> </a:t>
            </a:r>
            <a:r>
              <a:rPr lang="fr-FR" sz="2400" i="1" dirty="0" smtClean="0"/>
              <a:t>efficiente de </a:t>
            </a:r>
            <a:r>
              <a:rPr lang="fr-FR" sz="2400" b="1" i="1" dirty="0" smtClean="0"/>
              <a:t>l’acquisition</a:t>
            </a:r>
            <a:r>
              <a:rPr lang="fr-FR" sz="2400" i="1" dirty="0" smtClean="0"/>
              <a:t>, </a:t>
            </a:r>
            <a:r>
              <a:rPr lang="fr-FR" sz="2400" i="1" dirty="0" smtClean="0">
                <a:solidFill>
                  <a:schemeClr val="tx1"/>
                </a:solidFill>
              </a:rPr>
              <a:t>la </a:t>
            </a:r>
            <a:r>
              <a:rPr lang="fr-FR" sz="2400" b="1" i="1" dirty="0" smtClean="0">
                <a:solidFill>
                  <a:schemeClr val="tx1"/>
                </a:solidFill>
              </a:rPr>
              <a:t>conservation</a:t>
            </a:r>
            <a:r>
              <a:rPr lang="fr-FR" sz="2400" i="1" dirty="0" smtClean="0">
                <a:solidFill>
                  <a:schemeClr val="tx1"/>
                </a:solidFill>
              </a:rPr>
              <a:t> et la</a:t>
            </a:r>
            <a:r>
              <a:rPr lang="fr-FR" sz="2400" b="1" i="1" dirty="0" smtClean="0">
                <a:solidFill>
                  <a:schemeClr val="tx1"/>
                </a:solidFill>
              </a:rPr>
              <a:t> restitution</a:t>
            </a:r>
            <a:r>
              <a:rPr lang="fr-FR" sz="2400" b="1" i="1" dirty="0" smtClean="0"/>
              <a:t>  </a:t>
            </a:r>
            <a:r>
              <a:rPr lang="fr-FR" sz="2400" i="1" dirty="0" smtClean="0"/>
              <a:t>des grandes masses de données </a:t>
            </a:r>
            <a:r>
              <a:rPr lang="fr-FR" sz="2400" dirty="0" smtClean="0"/>
              <a:t>disponible dans les systèmes d’informations.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95536" y="260648"/>
            <a:ext cx="83913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fr-FR" sz="4400" b="1" dirty="0"/>
              <a:t>Valorisation des données.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14282" y="2924944"/>
            <a:ext cx="8929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fr-FR" sz="4000" b="1" dirty="0"/>
              <a:t>Facteurs d’émergence du </a:t>
            </a:r>
            <a:r>
              <a:rPr lang="fr-FR" sz="4000" b="1" dirty="0" smtClean="0"/>
              <a:t>Data </a:t>
            </a:r>
            <a:r>
              <a:rPr lang="fr-FR" sz="4000" b="1" dirty="0" err="1" smtClean="0"/>
              <a:t>mining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29380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323</Words>
  <Application>Microsoft Office PowerPoint</Application>
  <PresentationFormat>Affichage à l'écran (4:3)</PresentationFormat>
  <Paragraphs>43</Paragraphs>
  <Slides>8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DATA Mining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ZERARKA</dc:creator>
  <cp:lastModifiedBy>3G TECH</cp:lastModifiedBy>
  <cp:revision>2</cp:revision>
  <dcterms:created xsi:type="dcterms:W3CDTF">2020-12-28T15:07:00Z</dcterms:created>
  <dcterms:modified xsi:type="dcterms:W3CDTF">2021-01-03T19:46:11Z</dcterms:modified>
</cp:coreProperties>
</file>