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3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8" r:id="rId20"/>
    <p:sldId id="284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94236-256B-4816-AA72-EDB3D060B7B0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5CAAB-2CDE-42A6-9C02-F68B73184A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3FB3-F6B7-482B-A910-610DC0BDF2FA}" type="datetime1">
              <a:rPr lang="fr-FR" smtClean="0"/>
              <a:pPr/>
              <a:t>14/01/2021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Mme. A. MEDDOUR      2017/2018</a:t>
            </a:r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E8E46-7789-4DEE-BE0B-F9CF8441A7B9}" type="datetime1">
              <a:rPr lang="fr-FR" smtClean="0"/>
              <a:pPr/>
              <a:t>14/01/2021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Mme. A. MEDDOUR      2017/2018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677D-F3B5-4284-B66D-5750444CE875}" type="datetime1">
              <a:rPr lang="fr-FR" smtClean="0"/>
              <a:pPr/>
              <a:t>14/01/2021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Mme. A. MEDDOUR      2017/2018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7DC58-E554-4B34-818C-6900CF43BDD5}" type="datetime1">
              <a:rPr lang="fr-FR" smtClean="0"/>
              <a:pPr/>
              <a:t>14/01/2021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Mme. A. MEDDOUR      2017/2018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601F-45A7-41D1-A0E2-0725E13C909C}" type="datetime1">
              <a:rPr lang="fr-FR" smtClean="0"/>
              <a:pPr/>
              <a:t>14/01/2021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Mme. A. MEDDOUR      2017/2018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4291-20E4-40BC-8739-8A000C37C524}" type="datetime1">
              <a:rPr lang="fr-FR" smtClean="0"/>
              <a:pPr/>
              <a:t>14/01/2021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Mme. A. MEDDOUR      2017/2018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05DD3-93F6-4DC6-84AF-89F607E85A11}" type="datetime1">
              <a:rPr lang="fr-FR" smtClean="0"/>
              <a:pPr/>
              <a:t>14/01/2021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Mme. A. MEDDOUR      2017/2018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14E59-8F73-4E35-9EC3-E721B84972F0}" type="datetime1">
              <a:rPr lang="fr-FR" smtClean="0"/>
              <a:pPr/>
              <a:t>14/01/2021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Mme. A. MEDDOUR      2017/2018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2D1F-2EC2-4646-B30E-76BA82D27DE0}" type="datetime1">
              <a:rPr lang="fr-FR" smtClean="0"/>
              <a:pPr/>
              <a:t>14/01/2021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Mme. A. MEDDOUR      2017/2018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B8F22-ADC3-4441-9F96-EBA2B74376B6}" type="datetime1">
              <a:rPr lang="fr-FR" smtClean="0"/>
              <a:pPr/>
              <a:t>14/01/2021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Mme. A. MEDDOUR      2017/2018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6B2B3-1E76-48B1-B411-46F8ACB1689A}" type="datetime1">
              <a:rPr lang="fr-FR" smtClean="0"/>
              <a:pPr/>
              <a:t>14/01/2021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Mme. A. MEDDOUR      2017/2018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65CE76-62A6-4BDD-BA73-8EFE419F2EBB}" type="datetime1">
              <a:rPr lang="fr-FR" smtClean="0"/>
              <a:pPr/>
              <a:t>14/01/2021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BE" smtClean="0"/>
              <a:t>Mme. A. MEDDOUR      2017/2018</a:t>
            </a:r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pic>
        <p:nvPicPr>
          <p:cNvPr id="6" name="Image 5" descr="C:\Users\user\Desktop\dossier des formes\sigle.jpg"/>
          <p:cNvPicPr/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14759"/>
            <a:ext cx="1296000" cy="136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7" name="ZoneTexte 6"/>
          <p:cNvSpPr txBox="1"/>
          <p:nvPr>
            <p:custDataLst>
              <p:tags r:id="rId2"/>
            </p:custDataLst>
          </p:nvPr>
        </p:nvSpPr>
        <p:spPr>
          <a:xfrm>
            <a:off x="1447525" y="423778"/>
            <a:ext cx="6264984" cy="1349038"/>
          </a:xfrm>
          <a:prstGeom prst="roundRect">
            <a:avLst>
              <a:gd name="adj" fmla="val 4148"/>
            </a:avLst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kern="0" dirty="0">
                <a:latin typeface="Times New Roman" pitchFamily="18" charset="0"/>
                <a:cs typeface="Times New Roman" pitchFamily="18" charset="0"/>
              </a:rPr>
              <a:t>Université Mohamed Khider-Biskra</a:t>
            </a:r>
          </a:p>
          <a:p>
            <a:pPr algn="ctr"/>
            <a:r>
              <a:rPr lang="fr-FR" sz="2000" kern="0" dirty="0">
                <a:latin typeface="Times New Roman" pitchFamily="18" charset="0"/>
                <a:cs typeface="Times New Roman" pitchFamily="18" charset="0"/>
              </a:rPr>
              <a:t>Faculté des sciences </a:t>
            </a:r>
            <a:r>
              <a:rPr lang="fr-FR" sz="2000" kern="0" dirty="0" smtClean="0">
                <a:latin typeface="Times New Roman" pitchFamily="18" charset="0"/>
                <a:cs typeface="Times New Roman" pitchFamily="18" charset="0"/>
              </a:rPr>
              <a:t>exactes</a:t>
            </a:r>
          </a:p>
          <a:p>
            <a:pPr algn="ctr"/>
            <a:r>
              <a:rPr lang="fr-FR" sz="2000" kern="0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sz="2000" kern="0" dirty="0">
                <a:latin typeface="Times New Roman" pitchFamily="18" charset="0"/>
                <a:cs typeface="Times New Roman" pitchFamily="18" charset="0"/>
              </a:rPr>
              <a:t>des sciences de la nature et de la vie</a:t>
            </a:r>
          </a:p>
          <a:p>
            <a:pPr algn="ctr"/>
            <a:r>
              <a:rPr lang="fr-FR" sz="2000" kern="0" dirty="0">
                <a:latin typeface="Times New Roman" pitchFamily="18" charset="0"/>
                <a:cs typeface="Times New Roman" pitchFamily="18" charset="0"/>
              </a:rPr>
              <a:t>Département des sciences de la nature et de la vie </a:t>
            </a:r>
          </a:p>
        </p:txBody>
      </p:sp>
      <p:pic>
        <p:nvPicPr>
          <p:cNvPr id="8" name="Image 7" descr="C:\Users\user\Desktop\dossier des formes\sigle.jpg"/>
          <p:cNvPicPr/>
          <p:nvPr>
            <p:custDataLst>
              <p:tags r:id="rId3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76356" y="32111"/>
            <a:ext cx="1296000" cy="136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467544" y="2348880"/>
            <a:ext cx="7990656" cy="27363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r-FR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Biologie moléculaire:</a:t>
            </a:r>
            <a:br>
              <a:rPr lang="fr-FR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régulation de l’expression  génique</a:t>
            </a:r>
            <a:r>
              <a:rPr lang="fr-FR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-27384"/>
            <a:ext cx="8229600" cy="708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 régulation chez les procaryotes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12776"/>
            <a:ext cx="8424936" cy="4752528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95536" y="692696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absence de lactose : </a:t>
            </a:r>
            <a:r>
              <a:rPr lang="fr-FR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transcription du gène lac I et synthèse du répresseur</a:t>
            </a:r>
            <a:endParaRPr lang="fr-FR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-27384"/>
            <a:ext cx="8229600" cy="708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 régulation chez les procaryotes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90700"/>
            <a:ext cx="8352927" cy="3942556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23528" y="620688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présence de lactose dans le milieu :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la fixation du lactose sur le répresseur  entraîne la dissociation du complexe répresseur-opérateur permettant à l’ARN polymérase de transcrire les gènes de structure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5837202"/>
            <a:ext cx="83529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Le lactose agit comme </a:t>
            </a:r>
            <a:r>
              <a:rPr lang="fr-FR" sz="2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inducteur</a:t>
            </a:r>
            <a:r>
              <a:rPr lang="fr-FR" sz="2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des enzymes chargés de sa métabolisation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-27384"/>
            <a:ext cx="8229600" cy="708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 régulation chez les procaryotes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548680"/>
            <a:ext cx="878497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 contrôle de l’expression de l’opéron en présence de glucose</a:t>
            </a:r>
          </a:p>
          <a:p>
            <a:pPr algn="just"/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Présence d’un site activateur (site CAP) sur le promoteur de l’opéron lactose activé par la fixation de la protéine CAP lorsqu’elle est associée à l’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AMPc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(CAP-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AMPc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La présence de glucose est accompagnée d’une faible concentration en 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AMPc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: en présence de glucose (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AMPc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bas) : CAP ne se fixe pas sur le promoteur de l’opéron</a:t>
            </a:r>
            <a:endParaRPr lang="fr-FR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 t="7720"/>
          <a:stretch>
            <a:fillRect/>
          </a:stretch>
        </p:blipFill>
        <p:spPr bwMode="auto">
          <a:xfrm>
            <a:off x="251520" y="2996952"/>
            <a:ext cx="8640959" cy="3312368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13</a:t>
            </a:fld>
            <a:endParaRPr lang="fr-BE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-27384"/>
            <a:ext cx="8229600" cy="708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 régulation chez les procaryotes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2"/>
            <a:ext cx="8568952" cy="3888432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14</a:t>
            </a:fld>
            <a:endParaRPr lang="fr-BE"/>
          </a:p>
        </p:txBody>
      </p:sp>
      <p:sp>
        <p:nvSpPr>
          <p:cNvPr id="4" name="Rectangle 3"/>
          <p:cNvSpPr/>
          <p:nvPr/>
        </p:nvSpPr>
        <p:spPr>
          <a:xfrm>
            <a:off x="179512" y="620688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Exemple d’un opéron anabolique: l’opéron tryptophane d’ </a:t>
            </a:r>
            <a:r>
              <a:rPr lang="fr-FR" sz="2400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E. coli</a:t>
            </a:r>
            <a:endParaRPr lang="fr-FR" sz="24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7200" y="-27384"/>
            <a:ext cx="8229600" cy="708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 régulation chez les procaryotes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52736"/>
            <a:ext cx="8496944" cy="4752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23528" y="5867980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Le tryptophane agit comme </a:t>
            </a:r>
            <a:r>
              <a:rPr lang="fr-FR" sz="2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répresseur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des enzymes chargés de sa biosynthèse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15</a:t>
            </a:fld>
            <a:endParaRPr lang="fr-BE"/>
          </a:p>
        </p:txBody>
      </p:sp>
      <p:sp>
        <p:nvSpPr>
          <p:cNvPr id="4" name="Rectangle 3"/>
          <p:cNvSpPr/>
          <p:nvPr/>
        </p:nvSpPr>
        <p:spPr>
          <a:xfrm>
            <a:off x="251520" y="605587"/>
            <a:ext cx="8568952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2. Les régulons</a:t>
            </a:r>
          </a:p>
          <a:p>
            <a:pPr algn="just"/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Ensemble fonctionnel de gènes (formant éventuellement des opérons) qui peuvent être localisés à différents endroits du double brin d’ADN et dont l’expression est régulé par un même répresseur 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transcriptionnel</a:t>
            </a:r>
            <a:endParaRPr lang="fr-FR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7200" y="-27384"/>
            <a:ext cx="8229600" cy="708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 régulation chez les procaryotes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204864"/>
            <a:ext cx="8424936" cy="1656183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95536" y="4149080"/>
            <a:ext cx="835292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3. Les </a:t>
            </a:r>
            <a:r>
              <a:rPr lang="fr-FR" sz="28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ribo</a:t>
            </a:r>
            <a:r>
              <a:rPr lang="fr-FR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-régulateurs</a:t>
            </a:r>
          </a:p>
          <a:p>
            <a:pPr algn="just"/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Partie 5’ (non traduite : 5’ UTR) d’un 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ARNm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qui peut lier une petite molécule cible dont la liaison affecte l’activité du ou des gènes localisés en aval : l’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ARNm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qui contient un 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ribo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-régulateur est directement impliqué dans la régulation de sa propre activité en fonction de la présence ou de l’absence de la molécule cible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16</a:t>
            </a:fld>
            <a:endParaRPr lang="fr-BE"/>
          </a:p>
        </p:txBody>
      </p:sp>
      <p:sp>
        <p:nvSpPr>
          <p:cNvPr id="4" name="Titre 6"/>
          <p:cNvSpPr txBox="1">
            <a:spLocks/>
          </p:cNvSpPr>
          <p:nvPr/>
        </p:nvSpPr>
        <p:spPr>
          <a:xfrm>
            <a:off x="251520" y="1916832"/>
            <a:ext cx="8568952" cy="252028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accent6"/>
            </a:solidFill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</a:t>
            </a:r>
            <a:r>
              <a:rPr kumimoji="0" lang="fr-FR" sz="5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régulation chez les </a:t>
            </a:r>
            <a:r>
              <a:rPr lang="fr-FR" sz="5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eu</a:t>
            </a:r>
            <a:r>
              <a:rPr kumimoji="0" lang="fr-FR" sz="5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caryotes</a:t>
            </a:r>
            <a:endParaRPr kumimoji="0" lang="fr-FR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Mme. A. MEDDOUR      2017/2018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17</a:t>
            </a:fld>
            <a:endParaRPr lang="fr-BE"/>
          </a:p>
        </p:txBody>
      </p:sp>
      <p:sp>
        <p:nvSpPr>
          <p:cNvPr id="5" name="Espace réservé du numéro de diapositive 2"/>
          <p:cNvSpPr txBox="1">
            <a:spLocks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668DC-857F-487D-BFFA-8C0CA5037977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57200" y="-27384"/>
            <a:ext cx="8229600" cy="708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 régulation chez les eucaryotes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79512" y="764704"/>
            <a:ext cx="8784976" cy="576064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La régulation précise de l’expression des gènes est indispensable à la </a:t>
            </a: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production et au maintien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des nombreux types cellulaires et tissulaires d’un organisme pluricellulaire.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Les cellules 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se différencient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en types cellulaires précis grâce à des combinaisons de gènes exprimés et réprimés</a:t>
            </a:r>
            <a:r>
              <a:rPr lang="fr-FR" sz="2800" dirty="0" smtClean="0"/>
              <a:t>.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Chez les eucaryotes, le contrôle de l’expression des gènes se fait au niveau des points de control suivants:</a:t>
            </a:r>
          </a:p>
          <a:p>
            <a:pPr lvl="1" algn="just"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Activation de la structure d’un gène</a:t>
            </a:r>
          </a:p>
          <a:p>
            <a:pPr lvl="1" algn="just"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Initiation de la transcription</a:t>
            </a:r>
          </a:p>
          <a:p>
            <a:pPr lvl="1" algn="just"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Maturation du transcrit</a:t>
            </a:r>
          </a:p>
          <a:p>
            <a:pPr lvl="1" algn="just"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Traduction de l’</a:t>
            </a:r>
            <a:r>
              <a:rPr lang="fr-FR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ARNm</a:t>
            </a:r>
            <a:endParaRPr lang="fr-FR" sz="2400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fr-FR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Modification post-traductionnelle </a:t>
            </a: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endParaRPr lang="fr-FR" sz="2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18</a:t>
            </a:fld>
            <a:endParaRPr lang="fr-BE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79512" y="836712"/>
            <a:ext cx="8784976" cy="576064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432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fr-FR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Activation de la structure d’un gène: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les gènes sont à </a:t>
            </a:r>
            <a:r>
              <a:rPr lang="fr-F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l’état actif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dans les cellules qui les expriment: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4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L'ADN peut exister sous deux formes structuraux: </a:t>
            </a:r>
            <a:r>
              <a:rPr lang="fr-FR" sz="2400" dirty="0" err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euchromatine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ou </a:t>
            </a:r>
            <a:r>
              <a:rPr lang="fr-FR" sz="2400" dirty="0" err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hétérochromatine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 Sous cette dernière forme, les gènes ne sont pas accessibles aux polymérases. 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Position des gènes le long du chromosome: 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au cours du développement, en changeant les régions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qui sont condensées, la cellule contrôle quels gènes sont exprimés, et permet la croissance normale de l'organisme. 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Remaniement de la chromatine: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en jouant sur 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 manière dont l'ADN est enroulé autour des nucléosomes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l'expression des gènes est régulée.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Modification des histones: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les histones peuvent 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être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méthylés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acétylés et /ou </a:t>
            </a:r>
            <a:r>
              <a:rPr lang="fr-FR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phosphorylés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Cela modifie l'expression de l'ADN au niveau de ces histones.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4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Méthylation</a:t>
            </a:r>
            <a:r>
              <a:rPr lang="fr-FR" sz="24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des bases: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l'ADN peut 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être </a:t>
            </a:r>
            <a:r>
              <a:rPr lang="fr-FR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méthylé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au niveau des bases, notamment les répétitions de 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GC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 La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méthylation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des bases est reconnue par des enzymes et déclenche la condensation de l'ADN, et conduit donc à l'inactivation des gènes.</a:t>
            </a:r>
          </a:p>
          <a:p>
            <a:pPr algn="just"/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Remarque : </a:t>
            </a: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méthylation</a:t>
            </a:r>
            <a:r>
              <a:rPr lang="fr-F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est conservée au cours des divisions cellulaires</a:t>
            </a: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endParaRPr lang="fr-FR" sz="2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7200" y="-27384"/>
            <a:ext cx="8229600" cy="708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 régulation chez les eucaryotes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19</a:t>
            </a:fld>
            <a:endParaRPr lang="fr-BE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-27384"/>
            <a:ext cx="8229600" cy="708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 régulation chez les eucaryotes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79512" y="764704"/>
            <a:ext cx="8784976" cy="576064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fr-FR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Initiation de la transcription: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Les gènes des eucaryotes possèdent 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des séquences régulatrices,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souvent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présentes en amont du promoteur de ces gènes. On appelle: </a:t>
            </a:r>
          </a:p>
          <a:p>
            <a:pPr lvl="1">
              <a:buFont typeface="Wingdings" pitchFamily="2" charset="2"/>
              <a:buChar char="v"/>
            </a:pPr>
            <a:r>
              <a:rPr lang="fr-FR" sz="24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Le motif d'ADN régulé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fr-FR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cis-régulateur</a:t>
            </a:r>
          </a:p>
          <a:p>
            <a:pPr lvl="1">
              <a:buFont typeface="Wingdings" pitchFamily="2" charset="2"/>
              <a:buChar char="v"/>
            </a:pPr>
            <a:r>
              <a:rPr lang="fr-FR" sz="24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Le facteur de transcription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se fixant spécifiquement au cis régulateur de manière </a:t>
            </a:r>
            <a:r>
              <a:rPr lang="fr-F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à l'activer ou à l'inhiber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fr-FR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</a:t>
            </a:r>
            <a:r>
              <a:rPr lang="fr-FR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-régulateur.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Les cis-régulateurs sont des séquences de 6 à 15 nucléotides et sont de deux types:</a:t>
            </a:r>
          </a:p>
          <a:p>
            <a:pPr lvl="1">
              <a:buFont typeface="Wingdings" pitchFamily="2" charset="2"/>
              <a:buChar char="ü"/>
            </a:pPr>
            <a:r>
              <a:rPr lang="fr-F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Eléments à localisation fixe: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les promoteurs</a:t>
            </a:r>
          </a:p>
          <a:p>
            <a:pPr lvl="1">
              <a:buFont typeface="Wingdings" pitchFamily="2" charset="2"/>
              <a:buChar char="ü"/>
            </a:pPr>
            <a:r>
              <a:rPr lang="fr-F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Eléments à localisation variables: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les séquences stimulatrices (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enhancers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 et les séquences extinctrices (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silencers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Les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trans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-régulateurs 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reconnaissent ces séquences et activent ou inhibent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leur expression. Ces protéines possèdent un domaine de </a:t>
            </a:r>
            <a:r>
              <a:rPr lang="fr-F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fixation sur l'ADN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un domaine </a:t>
            </a:r>
            <a:r>
              <a:rPr lang="fr-F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d'action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( répression ou activation ) et souvent un domaine </a:t>
            </a:r>
            <a:r>
              <a:rPr lang="fr-F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d'interaction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avec d'autres ligands.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La transcription peut aussi être régulée par </a:t>
            </a:r>
            <a:r>
              <a:rPr lang="fr-FR" sz="24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des signaux extracellulaires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(hormones stéroïdes, thyroïdiennes…qui agissent au niveau des récepteurs nucléaires).</a:t>
            </a:r>
            <a:endParaRPr lang="fr-FR" sz="2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08688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Introduction:</a:t>
            </a:r>
            <a:endParaRPr lang="fr-FR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gènes d'un organisme vivant donné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 sont pas tous exprimés en même temps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Pour cela, il existe un phénomène qu'on retrouve aussi bien chez les procaryotes que chez les eucaryotes qui est </a:t>
            </a:r>
            <a:r>
              <a:rPr lang="fr-FR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la régulation de l'expression des gènes.</a:t>
            </a:r>
          </a:p>
          <a:p>
            <a:pPr algn="just">
              <a:buFont typeface="Wingdings" pitchFamily="2" charset="2"/>
              <a:buChar char="v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À chaque étape de sa vie (croissance, différenciation ou réponse à des stimuli), une cellule doit réguler de façon précise l'expression de son information génétique. 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Chez les procaryotes cette régulation Permet </a:t>
            </a:r>
            <a:r>
              <a:rPr lang="fr-FR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l'adaptation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de la cellule à son environnement immédiat. 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Chez les eucaryotes, la régulation permet </a:t>
            </a:r>
            <a:r>
              <a:rPr lang="fr-FR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l'expression spécifique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des gènes de chaque type cellulaire bien que toutes les cellules ont le même patrimoine génétique.</a:t>
            </a:r>
          </a:p>
          <a:p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20</a:t>
            </a:fld>
            <a:endParaRPr lang="fr-B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836712"/>
            <a:ext cx="8208912" cy="5328592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457200" y="-27384"/>
            <a:ext cx="8229600" cy="708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 régulation chez les eucaryotes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21</a:t>
            </a:fld>
            <a:endParaRPr lang="fr-BE"/>
          </a:p>
        </p:txBody>
      </p:sp>
      <p:sp>
        <p:nvSpPr>
          <p:cNvPr id="5" name="Rectangle 4"/>
          <p:cNvSpPr/>
          <p:nvPr/>
        </p:nvSpPr>
        <p:spPr>
          <a:xfrm>
            <a:off x="251520" y="620688"/>
            <a:ext cx="864096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Maturation du transcrit:</a:t>
            </a:r>
          </a:p>
          <a:p>
            <a:r>
              <a:rPr lang="fr-FR" sz="2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3.1. Epissage </a:t>
            </a:r>
            <a:r>
              <a:rPr lang="fr-FR" sz="20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altérnatif</a:t>
            </a:r>
            <a:r>
              <a:rPr lang="fr-FR" sz="2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fr-FR" sz="20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Grâce à l’épissage alternatif, un gène peut coder </a:t>
            </a:r>
            <a:r>
              <a:rPr lang="fr-FR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des protéines différentes (quoi que similaires).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En fonction des conditions ou des besoins, la protéine A ou la protéine B sera synthétisée:  	- Certains cas, fonction du </a:t>
            </a:r>
            <a:r>
              <a:rPr lang="fr-FR" sz="2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sexe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		- D’autres cas, fonction des </a:t>
            </a:r>
            <a:r>
              <a:rPr lang="fr-FR" sz="2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tissus</a:t>
            </a:r>
          </a:p>
          <a:p>
            <a:r>
              <a:rPr lang="fr-FR" sz="2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3.2. Modification du site de coupure-</a:t>
            </a:r>
            <a:r>
              <a:rPr lang="fr-FR" sz="20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polyadénylation</a:t>
            </a:r>
            <a:r>
              <a:rPr lang="fr-FR" sz="20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 durée de vie de l’</a:t>
            </a:r>
            <a:r>
              <a:rPr lang="fr-FR" sz="2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ARNm</a:t>
            </a:r>
            <a:r>
              <a:rPr lang="fr-FR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dépend de la queue poly A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, car plus elle est longue plus la durée de vie de l’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ARNm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est longue</a:t>
            </a:r>
            <a:endParaRPr lang="fr-FR" sz="20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57200" y="-27384"/>
            <a:ext cx="8229600" cy="708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 régulation chez les eucaryotes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4267" y="3839666"/>
            <a:ext cx="7096125" cy="2613670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22</a:t>
            </a:fld>
            <a:endParaRPr lang="fr-BE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-27384"/>
            <a:ext cx="8229600" cy="708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 régulation chez les eucaryotes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764704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Traduction de l’</a:t>
            </a:r>
            <a:r>
              <a:rPr lang="fr-FR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ARNm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traduction d'un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ARNm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commence à partir du premier codon AUG rencontré. Cependant un ribosome peut </a:t>
            </a:r>
            <a:r>
              <a:rPr lang="fr-F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"sauter"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un codon initiateur. 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Certaines  protéines régulent leur propre traduction en </a:t>
            </a:r>
            <a:r>
              <a:rPr lang="fr-FR" sz="24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se fixant sur la séquence d’initiation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 la traduction de l’ARN messager. Le ribosome ne peut alors se lier à l’ARN messager et ne peut donc pas le traduire. 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Une autre possibilité repose sur l’utilisation </a:t>
            </a:r>
            <a:r>
              <a:rPr lang="fr-FR" sz="24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d’ARN </a:t>
            </a:r>
            <a:r>
              <a:rPr lang="fr-FR" sz="24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antisens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s’appariant à l’ARN messager et formant un ARN double brin empêchant la traduction. 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Enfin, un dernier cas utilise la faculté de formation de </a:t>
            </a:r>
            <a:r>
              <a:rPr lang="fr-FR" sz="24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structures secondaires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par l’ARN messager.</a:t>
            </a:r>
          </a:p>
          <a:p>
            <a:r>
              <a:rPr lang="fr-FR" sz="24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Remarque: </a:t>
            </a:r>
            <a:r>
              <a:rPr lang="fr-F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ces régulations traductionnelles peuvent rencontrer chez les procaryotes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24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23</a:t>
            </a:fld>
            <a:endParaRPr lang="fr-BE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-27384"/>
            <a:ext cx="8229600" cy="708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 régulation chez les eucaryotes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990132"/>
            <a:ext cx="8640960" cy="204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Modification post-traductionnelle 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Il englobe les différents mécanismes qui sont mis en jeu dans </a:t>
            </a:r>
            <a:r>
              <a:rPr lang="fr-FR" sz="24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la maturation et l’activation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des protéines produites. (forme active ou inactive de la protéine selon les besoins de la cellule)</a:t>
            </a:r>
            <a:endParaRPr lang="fr-FR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endParaRPr lang="fr-FR" sz="2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-27384"/>
            <a:ext cx="8229600" cy="708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Introduction: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57200" y="764704"/>
            <a:ext cx="8229600" cy="555989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la régulation de l’expression des gènes est cruciale pour la survie des organismes.</a:t>
            </a:r>
          </a:p>
          <a:p>
            <a:pPr algn="just"/>
            <a:endParaRPr lang="fr-FR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Chaque étape doit être régulé, depuis les gènes jusqu'à la formation des protéines: N’importe quelle étape du processus de lecture de l’information génétique peut servir de cible pour la régulation.</a:t>
            </a:r>
          </a:p>
          <a:p>
            <a:pPr algn="just"/>
            <a:endParaRPr lang="fr-FR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v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Les mécanismes de régulation sont différents entre les procaryotes et les eucaryotes.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4" name="Titre 6"/>
          <p:cNvSpPr txBox="1">
            <a:spLocks/>
          </p:cNvSpPr>
          <p:nvPr/>
        </p:nvSpPr>
        <p:spPr>
          <a:xfrm>
            <a:off x="251520" y="1916832"/>
            <a:ext cx="8568952" cy="252028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accent6"/>
            </a:solidFill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</a:t>
            </a:r>
            <a:r>
              <a:rPr kumimoji="0" lang="fr-FR" sz="5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régulation chez les procaryotes</a:t>
            </a:r>
            <a:endParaRPr kumimoji="0" lang="fr-FR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-27384"/>
            <a:ext cx="8229600" cy="708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 régulation chez les procaryotes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79512" y="476672"/>
            <a:ext cx="8784976" cy="57606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Wingdings" pitchFamily="2" charset="2"/>
              <a:buChar char="v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Chez les procaryotes, le contrôle de l’expression des gènes permet essentiellement à la cellule </a:t>
            </a:r>
            <a:r>
              <a:rPr lang="fr-FR" sz="2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d’ajuster des synthèses en fonction des besoins nutritionnels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, face à un environnement changeant, de façon à assurer la croissance et division cellulaire. Et comme la durée de vie est très courte,  la transcription et la traduction sont couplées, le point majeur de la régulation est </a:t>
            </a:r>
            <a:r>
              <a:rPr lang="fr-FR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l’initiation de la transcription.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endParaRPr lang="fr-FR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55950"/>
            <a:ext cx="8208912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-27384"/>
            <a:ext cx="8229600" cy="708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 régulation chez les procaryotes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548680"/>
            <a:ext cx="8568952" cy="5700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1. Les opérons</a:t>
            </a:r>
          </a:p>
          <a:p>
            <a:r>
              <a:rPr lang="fr-FR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1.1. Définition</a:t>
            </a:r>
          </a:p>
          <a:p>
            <a:pPr algn="just"/>
            <a:r>
              <a:rPr lang="fr-FR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Un ensemble de gènes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qui seront </a:t>
            </a:r>
            <a:r>
              <a:rPr lang="fr-FR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fr-FR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-transcrits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à l’aide d’un même promoteur  et </a:t>
            </a:r>
            <a:r>
              <a:rPr lang="fr-FR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fr-FR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-traduit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 en plusieurs protéines différentes. Cette unité comprend 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les gènes de structure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ou plusieurs gènes régulateurs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codant des protéines régulatrices et 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des éléments de contrôle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présent dans la séquence ADN</a:t>
            </a:r>
          </a:p>
          <a:p>
            <a:pPr marL="274320" lvl="0" indent="-274320"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Il existe deux grands types d'opérons :</a:t>
            </a:r>
          </a:p>
          <a:p>
            <a:pPr>
              <a:buFont typeface="Wingdings" pitchFamily="2" charset="2"/>
              <a:buChar char="Ø"/>
            </a:pPr>
            <a:r>
              <a:rPr lang="fr-FR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Les opérons inductibles :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codent pour des enzymes de la voie 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catabolique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(voie de dégradation). Exemple : opéron lactose.</a:t>
            </a:r>
          </a:p>
          <a:p>
            <a:pPr>
              <a:buFont typeface="Wingdings" pitchFamily="2" charset="2"/>
              <a:buChar char="Ø"/>
            </a:pPr>
            <a:r>
              <a:rPr lang="fr-FR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les opérons répressibles :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codent pour les enzymes de la voie 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anabolique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(biosynthèse). Exemple :opéron tryptophane.</a:t>
            </a:r>
          </a:p>
          <a:p>
            <a:pPr>
              <a:buFont typeface="Wingdings" pitchFamily="2" charset="2"/>
              <a:buChar char="v"/>
            </a:pPr>
            <a:r>
              <a:rPr lang="fr-FR" sz="2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Deux modes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de régulation de l’expression d’un gène cible par </a:t>
            </a:r>
            <a:r>
              <a:rPr lang="fr-FR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une molécule régulatrice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fr-FR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D’une façon positive :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l’interaction </a:t>
            </a:r>
            <a:r>
              <a:rPr lang="fr-FR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déclenche</a:t>
            </a:r>
            <a:r>
              <a:rPr lang="fr-FR" sz="22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la transcription du gène.</a:t>
            </a:r>
          </a:p>
          <a:p>
            <a:pPr>
              <a:buFont typeface="Wingdings" pitchFamily="2" charset="2"/>
              <a:buChar char="Ø"/>
            </a:pPr>
            <a:r>
              <a:rPr lang="fr-FR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D’une façon négative :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l’interaction </a:t>
            </a:r>
            <a:r>
              <a:rPr lang="fr-FR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empêche</a:t>
            </a:r>
            <a:r>
              <a:rPr lang="fr-FR" sz="22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la transcription du gène.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7704856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23528" y="971436"/>
            <a:ext cx="5918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1.2. Régulation positive, régulation négative</a:t>
            </a:r>
            <a:endParaRPr lang="fr-FR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57200" y="-27384"/>
            <a:ext cx="8229600" cy="708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 régulation chez les procaryotes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7704856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457200" y="-27384"/>
            <a:ext cx="8229600" cy="708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 régulation chez les procaryotes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971436"/>
            <a:ext cx="5918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1.2. Régulation positive, régulation négative</a:t>
            </a:r>
            <a:endParaRPr lang="fr-FR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-27384"/>
            <a:ext cx="8229600" cy="7086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La régulation chez les procaryotes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79512" y="620688"/>
            <a:ext cx="8784976" cy="57606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 sz="26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764704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1.3. Induction, répression</a:t>
            </a:r>
          </a:p>
          <a:p>
            <a:r>
              <a:rPr lang="fr-FR" sz="24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Exemple d’un opéron catabolique: l’opéron lactose d’</a:t>
            </a:r>
            <a:r>
              <a:rPr lang="fr-FR" sz="2400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E. coli</a:t>
            </a:r>
            <a:endParaRPr lang="fr-FR" sz="2400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44824"/>
            <a:ext cx="8496944" cy="4165054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2376</TotalTime>
  <Words>1417</Words>
  <Application>Microsoft Office PowerPoint</Application>
  <PresentationFormat>Affichage à l'écran (4:3)</PresentationFormat>
  <Paragraphs>128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9" baseType="lpstr">
      <vt:lpstr>Calibri</vt:lpstr>
      <vt:lpstr>Constantia</vt:lpstr>
      <vt:lpstr>Times New Roman</vt:lpstr>
      <vt:lpstr>Wingdings</vt:lpstr>
      <vt:lpstr>Wingdings 2</vt:lpstr>
      <vt:lpstr>Débit</vt:lpstr>
      <vt:lpstr>Biologie moléculaire:  régulation de l’expression  génique </vt:lpstr>
      <vt:lpstr>Introduction: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Biologie moléculaire:  régulation de l’expression  génique </dc:title>
  <dc:creator>Asma</dc:creator>
  <cp:lastModifiedBy>Utilisateur Windows</cp:lastModifiedBy>
  <cp:revision>60</cp:revision>
  <dcterms:created xsi:type="dcterms:W3CDTF">2017-10-02T11:46:59Z</dcterms:created>
  <dcterms:modified xsi:type="dcterms:W3CDTF">2021-01-14T18:45:50Z</dcterms:modified>
</cp:coreProperties>
</file>