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8" r:id="rId2"/>
    <p:sldId id="287" r:id="rId3"/>
    <p:sldId id="289" r:id="rId4"/>
    <p:sldId id="290" r:id="rId5"/>
    <p:sldId id="291" r:id="rId6"/>
    <p:sldId id="313" r:id="rId7"/>
    <p:sldId id="320" r:id="rId8"/>
    <p:sldId id="321" r:id="rId9"/>
    <p:sldId id="314" r:id="rId10"/>
    <p:sldId id="315" r:id="rId11"/>
    <p:sldId id="316" r:id="rId12"/>
    <p:sldId id="317" r:id="rId13"/>
    <p:sldId id="292" r:id="rId14"/>
    <p:sldId id="293" r:id="rId15"/>
    <p:sldId id="299" r:id="rId16"/>
    <p:sldId id="300" r:id="rId17"/>
    <p:sldId id="302" r:id="rId18"/>
    <p:sldId id="304" r:id="rId19"/>
    <p:sldId id="303" r:id="rId20"/>
    <p:sldId id="305" r:id="rId21"/>
    <p:sldId id="306" r:id="rId22"/>
    <p:sldId id="307" r:id="rId23"/>
    <p:sldId id="308" r:id="rId24"/>
    <p:sldId id="309" r:id="rId25"/>
    <p:sldId id="310" r:id="rId26"/>
    <p:sldId id="311" r:id="rId27"/>
    <p:sldId id="312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17/04/2021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AAC8A6F-CB9F-4A79-B7EE-BB89186597C1}" type="datetimeFigureOut">
              <a:rPr lang="fr-FR" smtClean="0"/>
              <a:pPr/>
              <a:t>17/04/2021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 txBox="1">
            <a:spLocks/>
          </p:cNvSpPr>
          <p:nvPr/>
        </p:nvSpPr>
        <p:spPr>
          <a:xfrm>
            <a:off x="332510" y="433827"/>
            <a:ext cx="8458200" cy="434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الجمهــورية الجزائــرية الديمقــراطية الشعبيـــة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République Algérienne Démocratique et Populaire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وزارة التعليــم العــالي والبحــث العلمـي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Ministère de l’Enseignement Supérieur et de la Recherche Scientifique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جــامعة محــمد خيضــر – بسكرة –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كــلية العلــوم الاقتصــادية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التجــارية وعلــوم التسييــر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قسم العلوم التجارية</a:t>
            </a:r>
            <a:endParaRPr kumimoji="0" lang="fr-FR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فرع</a:t>
            </a:r>
            <a:r>
              <a:rPr kumimoji="0" lang="ar-DZ" sz="2400" b="1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علوم مالية ومحاسبية</a:t>
            </a:r>
            <a:endParaRPr kumimoji="0" lang="en-US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سنة ثالثة مالية المؤسسة</a:t>
            </a:r>
            <a:endParaRPr kumimoji="0" lang="ar-DZ" sz="1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مقياس: تسيير </a:t>
            </a: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مالي 2</a:t>
            </a:r>
            <a:endParaRPr kumimoji="0" lang="ar-DZ" sz="4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548640" marR="0" lvl="0" indent="-411480" algn="ctr" defTabSz="914400" rtl="1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الموسم الجامعي: 2021/2020</a:t>
            </a:r>
            <a:endParaRPr kumimoji="0" lang="ar-DZ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922627"/>
            <a:ext cx="9144000" cy="1249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3200" b="1" dirty="0" smtClean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أعمال موجهة 05:</a:t>
            </a:r>
            <a:endParaRPr lang="fr-FR" sz="3200" b="1" dirty="0" smtClean="0">
              <a:solidFill>
                <a:prstClr val="black"/>
              </a:solidFill>
              <a:latin typeface="Adobe Arabic" pitchFamily="18" charset="-78"/>
              <a:cs typeface="Adobe Arabic" pitchFamily="18" charset="-78"/>
            </a:endParaRPr>
          </a:p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36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سلسلة تمارين 03: معايير تقييم واختيار الاستثمارات</a:t>
            </a:r>
            <a:r>
              <a:rPr lang="ar-DZ" sz="3600" b="1" dirty="0" smtClean="0">
                <a:solidFill>
                  <a:srgbClr val="008000"/>
                </a:solidFill>
                <a:latin typeface="Adobe Arabic" pitchFamily="18" charset="-78"/>
                <a:cs typeface="Adobe Arabic" pitchFamily="18" charset="-78"/>
              </a:rPr>
              <a:t>( </a:t>
            </a:r>
            <a:r>
              <a:rPr lang="ar-DZ" sz="3600" b="1" dirty="0" err="1" smtClean="0">
                <a:solidFill>
                  <a:srgbClr val="008000"/>
                </a:solidFill>
                <a:latin typeface="Adobe Arabic" pitchFamily="18" charset="-78"/>
                <a:cs typeface="Adobe Arabic" pitchFamily="18" charset="-78"/>
              </a:rPr>
              <a:t>ج</a:t>
            </a:r>
            <a:r>
              <a:rPr lang="ar-DZ" sz="3600" b="1" dirty="0" smtClean="0">
                <a:solidFill>
                  <a:srgbClr val="008000"/>
                </a:solidFill>
                <a:latin typeface="Adobe Arabic" pitchFamily="18" charset="-78"/>
                <a:cs typeface="Adobe Arabic" pitchFamily="18" charset="-78"/>
              </a:rPr>
              <a:t> </a:t>
            </a:r>
            <a:r>
              <a:rPr lang="ar-DZ" sz="3600" b="1" dirty="0" smtClean="0">
                <a:solidFill>
                  <a:srgbClr val="008000"/>
                </a:solidFill>
                <a:latin typeface="Adobe Arabic" pitchFamily="18" charset="-78"/>
                <a:cs typeface="Adobe Arabic" pitchFamily="18" charset="-78"/>
              </a:rPr>
              <a:t>3)</a:t>
            </a:r>
            <a:endParaRPr lang="ar-DZ" sz="3600" b="1" dirty="0">
              <a:solidFill>
                <a:srgbClr val="008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600" y="357627"/>
            <a:ext cx="989398" cy="1143000"/>
            <a:chOff x="4041" y="5842"/>
            <a:chExt cx="1056" cy="1375"/>
          </a:xfrm>
        </p:grpSpPr>
        <p:sp>
          <p:nvSpPr>
            <p:cNvPr id="9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10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2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7926002" y="357627"/>
            <a:ext cx="989398" cy="1143000"/>
            <a:chOff x="4041" y="5842"/>
            <a:chExt cx="1056" cy="1375"/>
          </a:xfrm>
        </p:grpSpPr>
        <p:sp>
          <p:nvSpPr>
            <p:cNvPr id="14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15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7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04800" y="838311"/>
            <a:ext cx="5868289" cy="1066689"/>
            <a:chOff x="870" y="12203"/>
            <a:chExt cx="4183" cy="569"/>
          </a:xfrm>
        </p:grpSpPr>
        <p:sp>
          <p:nvSpPr>
            <p:cNvPr id="53251" name="Text Box 3"/>
            <p:cNvSpPr txBox="1">
              <a:spLocks noChangeArrowheads="1"/>
            </p:cNvSpPr>
            <p:nvPr/>
          </p:nvSpPr>
          <p:spPr bwMode="auto">
            <a:xfrm>
              <a:off x="870" y="12305"/>
              <a:ext cx="1905" cy="304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</a:t>
              </a:r>
              <a:r>
                <a:rPr kumimoji="0" lang="fr-FR" sz="28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3X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 = 45.87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252" name="Text Box 4"/>
            <p:cNvSpPr txBox="1">
              <a:spLocks noChangeArrowheads="1"/>
            </p:cNvSpPr>
            <p:nvPr/>
          </p:nvSpPr>
          <p:spPr bwMode="auto">
            <a:xfrm>
              <a:off x="2640" y="12203"/>
              <a:ext cx="1380" cy="285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1- (1.10)</a:t>
              </a:r>
              <a:r>
                <a:rPr kumimoji="0" lang="fr-FR" sz="28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-15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253" name="Text Box 5"/>
            <p:cNvSpPr txBox="1">
              <a:spLocks noChangeArrowheads="1"/>
            </p:cNvSpPr>
            <p:nvPr/>
          </p:nvSpPr>
          <p:spPr bwMode="auto">
            <a:xfrm>
              <a:off x="2625" y="12492"/>
              <a:ext cx="1395" cy="28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1- (1.10)</a:t>
              </a:r>
              <a:r>
                <a:rPr kumimoji="0" lang="fr-FR" sz="28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-5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3254" name="AutoShape 6"/>
            <p:cNvCxnSpPr>
              <a:cxnSpLocks noChangeShapeType="1"/>
            </p:cNvCxnSpPr>
            <p:nvPr/>
          </p:nvCxnSpPr>
          <p:spPr bwMode="auto">
            <a:xfrm>
              <a:off x="2739" y="12485"/>
              <a:ext cx="1245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53255" name="Text Box 7"/>
            <p:cNvSpPr txBox="1">
              <a:spLocks noChangeArrowheads="1"/>
            </p:cNvSpPr>
            <p:nvPr/>
          </p:nvSpPr>
          <p:spPr bwMode="auto">
            <a:xfrm>
              <a:off x="4054" y="12341"/>
              <a:ext cx="999" cy="30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 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92.03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304800" y="2209165"/>
            <a:ext cx="5867400" cy="1219835"/>
            <a:chOff x="5505" y="12132"/>
            <a:chExt cx="4335" cy="791"/>
          </a:xfrm>
        </p:grpSpPr>
        <p:sp>
          <p:nvSpPr>
            <p:cNvPr id="53257" name="Text Box 9"/>
            <p:cNvSpPr txBox="1">
              <a:spLocks noChangeArrowheads="1"/>
            </p:cNvSpPr>
            <p:nvPr/>
          </p:nvSpPr>
          <p:spPr bwMode="auto">
            <a:xfrm>
              <a:off x="5505" y="12290"/>
              <a:ext cx="1905" cy="38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</a:t>
              </a:r>
              <a:r>
                <a:rPr kumimoji="0" lang="fr-FR" sz="28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5Y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 = 42.49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258" name="Text Box 10"/>
            <p:cNvSpPr txBox="1">
              <a:spLocks noChangeArrowheads="1"/>
            </p:cNvSpPr>
            <p:nvPr/>
          </p:nvSpPr>
          <p:spPr bwMode="auto">
            <a:xfrm>
              <a:off x="7319" y="12132"/>
              <a:ext cx="1339" cy="395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1- (1.10)</a:t>
              </a:r>
              <a:r>
                <a:rPr kumimoji="0" lang="fr-FR" sz="28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-15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259" name="Text Box 11"/>
            <p:cNvSpPr txBox="1">
              <a:spLocks noChangeArrowheads="1"/>
            </p:cNvSpPr>
            <p:nvPr/>
          </p:nvSpPr>
          <p:spPr bwMode="auto">
            <a:xfrm>
              <a:off x="7307" y="12522"/>
              <a:ext cx="1351" cy="401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1- (1.10)</a:t>
              </a:r>
              <a:r>
                <a:rPr kumimoji="0" lang="fr-FR" sz="28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-3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3260" name="Text Box 12"/>
            <p:cNvSpPr txBox="1">
              <a:spLocks noChangeArrowheads="1"/>
            </p:cNvSpPr>
            <p:nvPr/>
          </p:nvSpPr>
          <p:spPr bwMode="auto">
            <a:xfrm>
              <a:off x="8624" y="12339"/>
              <a:ext cx="1216" cy="38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 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129.95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3261" name="AutoShape 13"/>
            <p:cNvCxnSpPr>
              <a:cxnSpLocks noChangeShapeType="1"/>
            </p:cNvCxnSpPr>
            <p:nvPr/>
          </p:nvCxnSpPr>
          <p:spPr bwMode="auto">
            <a:xfrm>
              <a:off x="7319" y="12522"/>
              <a:ext cx="1245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53262" name="Rectangle 14"/>
          <p:cNvSpPr>
            <a:spLocks noChangeArrowheads="1"/>
          </p:cNvSpPr>
          <p:nvPr/>
        </p:nvSpPr>
        <p:spPr bwMode="auto">
          <a:xfrm>
            <a:off x="304800" y="3922693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3538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بما أن: 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VAN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5Y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Calibri" pitchFamily="34" charset="0"/>
              </a:rPr>
              <a:t>&gt;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VAN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3X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، إذن المشروع الأفضل هو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، رغم أن القيمة الحالية الصافية لـ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هي الأكبر.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2971800" y="381000"/>
            <a:ext cx="5715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3538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عيوب طريقة المضاعف الاقتصادي: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304800" y="1143000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3538" algn="r"/>
              </a:tabLst>
            </a:pP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تعاني هذه الطريقة من الكثير من العيوب، تجعلها قلية الاستخدام في تقييم واختيار المشاريع، من هذه العيوب: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304800" y="2286000"/>
            <a:ext cx="8382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588" marR="0" lvl="0" indent="-1588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363538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قد يكون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العمر المشترك المكرر كبيرا جدا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وغير ممكن عمليا، مثلا: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7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و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11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:←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أ ( 7 ، 11 ) = 77، هذا يتطلب تكرار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11 مرة وتكرار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7 مرات.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4"/>
          <p:cNvSpPr>
            <a:spLocks noChangeArrowheads="1"/>
          </p:cNvSpPr>
          <p:nvPr/>
        </p:nvSpPr>
        <p:spPr bwMode="auto">
          <a:xfrm>
            <a:off x="304800" y="3886200"/>
            <a:ext cx="8382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588" marR="0" lvl="0" indent="-1588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363538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عند تكرار المشروعين، قد تحدث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تغيرات في السوق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 تغير العرض والطلب على منتجات المشروعين)، وهذا بسبب تغير المنافسة، أذواق المستهلكين، أسعار المواد والأجور....، فالإيرادات والأعباء التشغيلية تتغير، ومنه التدفقات النقدية تتغير.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304800" y="5903893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588" marR="0" lvl="0" indent="-1588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363538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عند تكرار المشروعين، قد تحدث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تطورات تكنولوجية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في وسائل وطريقة الإنتاج، وبالتالي التكلفة الاستثمارية تتغير.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6858000" y="677882"/>
            <a:ext cx="1905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3538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ملاحظة:</a:t>
            </a:r>
            <a:endParaRPr kumimoji="0" lang="ar-DZ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1489770"/>
            <a:ext cx="8458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3538" algn="r"/>
              </a:tabLst>
            </a:pP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يمكن استعمال طريقة المضاعف الاقتصادي في حالة كان المضاعف المشترك الأصغر لعمري المشروعين ليس كبيرا.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162800" y="2590800"/>
            <a:ext cx="16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3538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مثال 1:</a:t>
            </a:r>
            <a:endParaRPr kumimoji="0" lang="ar-DZ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239000" y="4724400"/>
            <a:ext cx="152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3538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مثال 2:</a:t>
            </a:r>
            <a:endParaRPr kumimoji="0" lang="ar-DZ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04800" y="3124200"/>
            <a:ext cx="8458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3538" algn="r"/>
              </a:tabLst>
            </a:pP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4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2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فإن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أ (4، 2) = 4، ومنه نقوم بالمشروع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مرة واحدة، ونكرر المشروع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مرتين، فيكون العمر المشترك 4 سنوات، وهي ليست مدة كبيرة.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04800" y="5396805"/>
            <a:ext cx="8458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3538" algn="r"/>
              </a:tabLst>
            </a:pP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3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2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فإن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أ (3، 2) = 6، ومنه نكرر المشروع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مرتين، ونكرر المشروع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ثلاث مرات، فيكون العمر المشترك 6 سنوات، وهي ليست مدة كبيرة.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95400" y="533400"/>
            <a:ext cx="724859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ب. معيار الدفعة المكافئة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(AEQ)  Annuité équivalente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381000" y="2819400"/>
            <a:ext cx="3584035" cy="1143000"/>
            <a:chOff x="1185" y="2106"/>
            <a:chExt cx="3470" cy="990"/>
          </a:xfrm>
        </p:grpSpPr>
        <p:cxnSp>
          <p:nvCxnSpPr>
            <p:cNvPr id="6" name="AutoShape 3"/>
            <p:cNvCxnSpPr>
              <a:cxnSpLocks noChangeShapeType="1"/>
            </p:cNvCxnSpPr>
            <p:nvPr/>
          </p:nvCxnSpPr>
          <p:spPr bwMode="auto">
            <a:xfrm flipH="1">
              <a:off x="2295" y="2347"/>
              <a:ext cx="1320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185" y="2151"/>
              <a:ext cx="1035" cy="45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VAN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3615" y="2106"/>
              <a:ext cx="1035" cy="45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n</a:t>
              </a: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سنة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3620" y="2616"/>
              <a:ext cx="1035" cy="45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 سنة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" name="AutoShape 7"/>
            <p:cNvCxnSpPr>
              <a:cxnSpLocks noChangeShapeType="1"/>
            </p:cNvCxnSpPr>
            <p:nvPr/>
          </p:nvCxnSpPr>
          <p:spPr bwMode="auto">
            <a:xfrm flipH="1">
              <a:off x="2295" y="2842"/>
              <a:ext cx="1320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1260" y="2646"/>
              <a:ext cx="960" cy="45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AEQ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381000" y="1216025"/>
            <a:ext cx="8229599" cy="1450975"/>
          </a:xfrm>
          <a:prstGeom prst="rect">
            <a:avLst/>
          </a:prstGeom>
          <a:solidFill>
            <a:srgbClr val="FFFF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   تمثل الدفعة المكافئة نصيب السنة الواحدة من عمر المشروع من القيمة الحالية الصافية، وبالتالية فهي القيمة الحالية السنوية أو القيمة الحالية لأقصر فترة من عمر المشروع، وهي سنة واحدة.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10"/>
          <p:cNvGrpSpPr>
            <a:grpSpLocks/>
          </p:cNvGrpSpPr>
          <p:nvPr/>
        </p:nvGrpSpPr>
        <p:grpSpPr bwMode="auto">
          <a:xfrm>
            <a:off x="4648200" y="2895600"/>
            <a:ext cx="3657600" cy="1066800"/>
            <a:chOff x="1260" y="3488"/>
            <a:chExt cx="2880" cy="735"/>
          </a:xfrm>
        </p:grpSpPr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1260" y="3615"/>
              <a:ext cx="1620" cy="39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AEQ=  VAN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3225" y="3488"/>
              <a:ext cx="495" cy="36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i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2880" y="3855"/>
              <a:ext cx="1260" cy="36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1- (1+i)</a:t>
              </a:r>
              <a:r>
                <a:rPr kumimoji="0" lang="fr-FR" sz="28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-n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7" name="AutoShape 14"/>
            <p:cNvCxnSpPr>
              <a:cxnSpLocks noChangeShapeType="1"/>
            </p:cNvCxnSpPr>
            <p:nvPr/>
          </p:nvCxnSpPr>
          <p:spPr bwMode="auto">
            <a:xfrm>
              <a:off x="3000" y="3855"/>
              <a:ext cx="1020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</p:grpSp>
      <p:grpSp>
        <p:nvGrpSpPr>
          <p:cNvPr id="49159" name="Group 7"/>
          <p:cNvGrpSpPr>
            <a:grpSpLocks/>
          </p:cNvGrpSpPr>
          <p:nvPr/>
        </p:nvGrpSpPr>
        <p:grpSpPr bwMode="auto">
          <a:xfrm>
            <a:off x="229023" y="4267200"/>
            <a:ext cx="5562177" cy="1066800"/>
            <a:chOff x="1020" y="6024"/>
            <a:chExt cx="3754" cy="756"/>
          </a:xfrm>
        </p:grpSpPr>
        <p:sp>
          <p:nvSpPr>
            <p:cNvPr id="49160" name="Text Box 8"/>
            <p:cNvSpPr txBox="1">
              <a:spLocks noChangeArrowheads="1"/>
            </p:cNvSpPr>
            <p:nvPr/>
          </p:nvSpPr>
          <p:spPr bwMode="auto">
            <a:xfrm>
              <a:off x="1020" y="6183"/>
              <a:ext cx="1646" cy="435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AEQ </a:t>
              </a:r>
              <a:r>
                <a:rPr kumimoji="0" lang="fr-FR" sz="28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X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=  45.87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61" name="Text Box 9"/>
            <p:cNvSpPr txBox="1">
              <a:spLocks noChangeArrowheads="1"/>
            </p:cNvSpPr>
            <p:nvPr/>
          </p:nvSpPr>
          <p:spPr bwMode="auto">
            <a:xfrm>
              <a:off x="2704" y="6423"/>
              <a:ext cx="958" cy="357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1- 1.10</a:t>
              </a:r>
              <a:r>
                <a:rPr kumimoji="0" lang="fr-FR" sz="28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-5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62" name="Text Box 10"/>
            <p:cNvSpPr txBox="1">
              <a:spLocks noChangeArrowheads="1"/>
            </p:cNvSpPr>
            <p:nvPr/>
          </p:nvSpPr>
          <p:spPr bwMode="auto">
            <a:xfrm>
              <a:off x="2863" y="6024"/>
              <a:ext cx="677" cy="37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0.10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9163" name="AutoShape 11"/>
            <p:cNvCxnSpPr>
              <a:cxnSpLocks noChangeShapeType="1"/>
            </p:cNvCxnSpPr>
            <p:nvPr/>
          </p:nvCxnSpPr>
          <p:spPr bwMode="auto">
            <a:xfrm>
              <a:off x="2685" y="6424"/>
              <a:ext cx="1080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49164" name="Text Box 12"/>
            <p:cNvSpPr txBox="1">
              <a:spLocks noChangeArrowheads="1"/>
            </p:cNvSpPr>
            <p:nvPr/>
          </p:nvSpPr>
          <p:spPr bwMode="auto">
            <a:xfrm>
              <a:off x="3780" y="6183"/>
              <a:ext cx="994" cy="381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=  12.10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9165" name="Group 13"/>
          <p:cNvGrpSpPr>
            <a:grpSpLocks/>
          </p:cNvGrpSpPr>
          <p:nvPr/>
        </p:nvGrpSpPr>
        <p:grpSpPr bwMode="auto">
          <a:xfrm>
            <a:off x="304800" y="5563382"/>
            <a:ext cx="5410791" cy="1066018"/>
            <a:chOff x="1110" y="6894"/>
            <a:chExt cx="3664" cy="682"/>
          </a:xfrm>
        </p:grpSpPr>
        <p:sp>
          <p:nvSpPr>
            <p:cNvPr id="49166" name="Text Box 14"/>
            <p:cNvSpPr txBox="1">
              <a:spLocks noChangeArrowheads="1"/>
            </p:cNvSpPr>
            <p:nvPr/>
          </p:nvSpPr>
          <p:spPr bwMode="auto">
            <a:xfrm>
              <a:off x="1110" y="6995"/>
              <a:ext cx="1600" cy="3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AEQ </a:t>
              </a:r>
              <a:r>
                <a:rPr kumimoji="0" lang="fr-FR" sz="28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Y 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= 42.49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67" name="Text Box 15"/>
            <p:cNvSpPr txBox="1">
              <a:spLocks noChangeArrowheads="1"/>
            </p:cNvSpPr>
            <p:nvPr/>
          </p:nvSpPr>
          <p:spPr bwMode="auto">
            <a:xfrm>
              <a:off x="2901" y="6894"/>
              <a:ext cx="649" cy="3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0.10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168" name="Text Box 16"/>
            <p:cNvSpPr txBox="1">
              <a:spLocks noChangeArrowheads="1"/>
            </p:cNvSpPr>
            <p:nvPr/>
          </p:nvSpPr>
          <p:spPr bwMode="auto">
            <a:xfrm>
              <a:off x="2747" y="7235"/>
              <a:ext cx="967" cy="3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1- 1.10</a:t>
              </a:r>
              <a:r>
                <a:rPr kumimoji="0" lang="fr-FR" sz="28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-3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9169" name="AutoShape 17"/>
            <p:cNvCxnSpPr>
              <a:cxnSpLocks noChangeShapeType="1"/>
            </p:cNvCxnSpPr>
            <p:nvPr/>
          </p:nvCxnSpPr>
          <p:spPr bwMode="auto">
            <a:xfrm>
              <a:off x="2805" y="7235"/>
              <a:ext cx="915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49170" name="Text Box 18"/>
            <p:cNvSpPr txBox="1">
              <a:spLocks noChangeArrowheads="1"/>
            </p:cNvSpPr>
            <p:nvPr/>
          </p:nvSpPr>
          <p:spPr bwMode="auto">
            <a:xfrm>
              <a:off x="3780" y="7040"/>
              <a:ext cx="994" cy="38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=  17.08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228599" y="2653605"/>
            <a:ext cx="8534401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بما أن: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AEQ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&gt; AEQ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فالمشروع المختار هو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وهذا لأنه يولد في السنة الواحدة من عمره ( وهو 3 سنوات )، ربحا صافيا أكبر من الربح الذي تولده سنة واحدة من عمر المشروع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553200" y="533400"/>
            <a:ext cx="220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9225" algn="r"/>
              </a:tabLst>
            </a:pPr>
            <a:r>
              <a:rPr kumimoji="0" lang="ar-SA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التمرين 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الرابع: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1219200"/>
            <a:ext cx="8534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9225" algn="r"/>
              </a:tabLst>
            </a:pP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ترغب مؤسسة في القيام بمشروع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تكلفته الاستثمارية 600، ومدة حياته 5 سنوات، تتوقع المؤسسة أن يولد  التدفقات النقدية السنوية الصافية التالية: 135؛ 160؛ 200؛ 255؛ وأخيرا 325.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92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القيمة المبقية في نهاية العمر الاقتصادي مهملة.  تطبق المؤسسة معدل خصم (تكلفة رأس المال) 8%.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705600" y="3657600"/>
            <a:ext cx="2057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9225" algn="r"/>
              </a:tabLst>
            </a:pP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المطلوب: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4382631"/>
            <a:ext cx="8534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9225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أحسب فترة الاسترداد العادية، القيمة الحالية الصافية، ومؤشر الربحية للمشروع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 ماذا تستنتج؟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92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إذا ارتفع معدل الخصم (تكلفة رأس المال) إل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ى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15% ثم 25%، هل يبقى المشروع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مقبولا في الحالتين؟ استنتج معدل العائد الداخلي للمشروع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؛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8600" y="932795"/>
            <a:ext cx="8534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92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أحسب الإيراد السنوي الصافي المكافئ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(الدفعة المكافئة)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للمشروع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؛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92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إذا تم احتجاز التدفقات النقدية الصافية السنوية، وأعيد استثمارها بمعدل 10%، أحسب القيمة الحالية الصافية الإجمالية للمشروع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؛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92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مشروع آخر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تكلفته الاستثمارية: 450، مدة حياته: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سنوات، ويعطي قيمة حالية صافية: 188.83، مع تكلفة رأسمال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8%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ماهو المشروع الأفضل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أم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؟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92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مشروع آخر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تكلفته الاستثمارية: 600، مدة حياته: 7 سنوات، ويعطي قيمة حالية صافي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ة: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285.08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 مع تكلفة رأسمال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8%. ماهو المشروع الأفضل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؟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5403789" y="240069"/>
            <a:ext cx="33698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555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معايير تقييم المشروع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477527" y="762000"/>
            <a:ext cx="32960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أ. فترة الاسترداد العادية</a:t>
            </a:r>
            <a:r>
              <a:rPr lang="ar-DZ" sz="28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28601" y="1219200"/>
          <a:ext cx="8458200" cy="1472184"/>
        </p:xfrm>
        <a:graphic>
          <a:graphicData uri="http://schemas.openxmlformats.org/drawingml/2006/table">
            <a:tbl>
              <a:tblPr rtl="1"/>
              <a:tblGrid>
                <a:gridCol w="1930021"/>
                <a:gridCol w="1353601"/>
                <a:gridCol w="1341558"/>
                <a:gridCol w="1341558"/>
                <a:gridCol w="1245731"/>
                <a:gridCol w="1245731"/>
              </a:tblGrid>
              <a:tr h="0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السنوات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التدفق النقدي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135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255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325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التدفق التراكمي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135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195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395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650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Connecteur droit avec flèche 6"/>
          <p:cNvCxnSpPr/>
          <p:nvPr/>
        </p:nvCxnSpPr>
        <p:spPr>
          <a:xfrm rot="5400000" flipH="1" flipV="1">
            <a:off x="1916598" y="2780506"/>
            <a:ext cx="99060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990600" y="2819400"/>
            <a:ext cx="13716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 dirty="0" smtClean="0">
                <a:solidFill>
                  <a:schemeClr val="bg1"/>
                </a:solidFill>
              </a:rPr>
              <a:t>I</a:t>
            </a:r>
            <a:r>
              <a:rPr lang="fr-FR" sz="2800" b="1" baseline="-25000" dirty="0" smtClean="0">
                <a:solidFill>
                  <a:schemeClr val="bg1"/>
                </a:solidFill>
              </a:rPr>
              <a:t>0</a:t>
            </a:r>
            <a:r>
              <a:rPr lang="fr-FR" sz="2800" b="1" dirty="0" smtClean="0">
                <a:solidFill>
                  <a:schemeClr val="bg1"/>
                </a:solidFill>
              </a:rPr>
              <a:t> =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600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e 10"/>
          <p:cNvGrpSpPr/>
          <p:nvPr/>
        </p:nvGrpSpPr>
        <p:grpSpPr>
          <a:xfrm>
            <a:off x="304996" y="3429000"/>
            <a:ext cx="8610410" cy="2244995"/>
            <a:chOff x="304996" y="3657411"/>
            <a:chExt cx="8610410" cy="2244995"/>
          </a:xfrm>
        </p:grpSpPr>
        <p:grpSp>
          <p:nvGrpSpPr>
            <p:cNvPr id="3" name="Groupe 35"/>
            <p:cNvGrpSpPr/>
            <p:nvPr/>
          </p:nvGrpSpPr>
          <p:grpSpPr>
            <a:xfrm>
              <a:off x="304996" y="3657411"/>
              <a:ext cx="8610410" cy="2244995"/>
              <a:chOff x="304996" y="3657411"/>
              <a:chExt cx="8610410" cy="2244995"/>
            </a:xfrm>
          </p:grpSpPr>
          <p:cxnSp>
            <p:nvCxnSpPr>
              <p:cNvPr id="15" name="Connecteur droit avec flèche 14"/>
              <p:cNvCxnSpPr/>
              <p:nvPr/>
            </p:nvCxnSpPr>
            <p:spPr>
              <a:xfrm>
                <a:off x="2971800" y="5103231"/>
                <a:ext cx="509549" cy="3873"/>
              </a:xfrm>
              <a:prstGeom prst="straightConnector1">
                <a:avLst/>
              </a:prstGeom>
              <a:ln w="38100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e 34"/>
              <p:cNvGrpSpPr/>
              <p:nvPr/>
            </p:nvGrpSpPr>
            <p:grpSpPr>
              <a:xfrm>
                <a:off x="304996" y="3657411"/>
                <a:ext cx="8610410" cy="2244995"/>
                <a:chOff x="304996" y="3657411"/>
                <a:chExt cx="8610410" cy="2244995"/>
              </a:xfrm>
            </p:grpSpPr>
            <p:grpSp>
              <p:nvGrpSpPr>
                <p:cNvPr id="9" name="Groupe 52"/>
                <p:cNvGrpSpPr/>
                <p:nvPr/>
              </p:nvGrpSpPr>
              <p:grpSpPr>
                <a:xfrm>
                  <a:off x="304996" y="3657411"/>
                  <a:ext cx="8610410" cy="2244995"/>
                  <a:chOff x="304996" y="3657411"/>
                  <a:chExt cx="8610410" cy="2244995"/>
                </a:xfrm>
              </p:grpSpPr>
              <p:grpSp>
                <p:nvGrpSpPr>
                  <p:cNvPr id="10" name="Group 3"/>
                  <p:cNvGrpSpPr>
                    <a:grpSpLocks/>
                  </p:cNvGrpSpPr>
                  <p:nvPr/>
                </p:nvGrpSpPr>
                <p:grpSpPr bwMode="auto">
                  <a:xfrm>
                    <a:off x="304996" y="3657411"/>
                    <a:ext cx="4537074" cy="2244995"/>
                    <a:chOff x="1441" y="8759"/>
                    <a:chExt cx="4779" cy="2152"/>
                  </a:xfrm>
                </p:grpSpPr>
                <p:sp>
                  <p:nvSpPr>
                    <p:cNvPr id="27" name="Text Box 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682" y="9390"/>
                      <a:ext cx="2568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600- 395=</a:t>
                      </a:r>
                      <a:r>
                        <a:rPr kumimoji="0" lang="fr-FR" sz="2800" b="1" i="0" u="none" strike="noStrike" cap="none" normalizeH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 205</a:t>
                      </a: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8" name="Text Box 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972" y="9390"/>
                      <a:ext cx="482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x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9" name="Text Box 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67" y="8759"/>
                      <a:ext cx="1680" cy="36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باقي الاسترداد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30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15" y="9928"/>
                      <a:ext cx="835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255</a:t>
                      </a: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31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441" y="10546"/>
                      <a:ext cx="2320" cy="36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ar-DZ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تدفق </a:t>
                      </a:r>
                      <a:r>
                        <a:rPr kumimoji="0" lang="ar-D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سنة الاسترداد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32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32" y="9931"/>
                      <a:ext cx="1488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12 mois</a:t>
                      </a: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grpSp>
                <p:nvGrpSpPr>
                  <p:cNvPr id="11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5035873" y="4350234"/>
                    <a:ext cx="3879533" cy="894080"/>
                    <a:chOff x="7747" y="9229"/>
                    <a:chExt cx="4073" cy="880"/>
                  </a:xfrm>
                </p:grpSpPr>
                <p:sp>
                  <p:nvSpPr>
                    <p:cNvPr id="22" name="Text Box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747" y="9435"/>
                      <a:ext cx="560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x= 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3" name="Text Box 2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331" y="9229"/>
                      <a:ext cx="1569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205× 12</a:t>
                      </a: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4" name="Text Box 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517" y="9674"/>
                      <a:ext cx="807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255</a:t>
                      </a: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25" name="AutoShape 3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286" y="9660"/>
                      <a:ext cx="1275" cy="0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sp>
                  <p:nvSpPr>
                    <p:cNvPr id="26" name="Text Box 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900" y="9447"/>
                      <a:ext cx="1920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9.64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mois</a:t>
                      </a: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21" name="Accolade fermante 20"/>
                  <p:cNvSpPr/>
                  <p:nvPr/>
                </p:nvSpPr>
                <p:spPr>
                  <a:xfrm>
                    <a:off x="4765975" y="4343211"/>
                    <a:ext cx="304800" cy="990600"/>
                  </a:xfrm>
                  <a:prstGeom prst="rightBrace">
                    <a:avLst/>
                  </a:prstGeom>
                  <a:ln w="3810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</p:grpSp>
            <p:cxnSp>
              <p:nvCxnSpPr>
                <p:cNvPr id="18" name="Connecteur droit avec flèche 17"/>
                <p:cNvCxnSpPr/>
                <p:nvPr/>
              </p:nvCxnSpPr>
              <p:spPr>
                <a:xfrm flipV="1">
                  <a:off x="2964875" y="4551220"/>
                  <a:ext cx="685805" cy="8508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3" name="Connecteur droit avec flèche 12"/>
            <p:cNvCxnSpPr/>
            <p:nvPr/>
          </p:nvCxnSpPr>
          <p:spPr>
            <a:xfrm>
              <a:off x="1600200" y="4038600"/>
              <a:ext cx="914400" cy="3048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avec flèche 13"/>
            <p:cNvCxnSpPr>
              <a:endCxn id="30" idx="2"/>
            </p:cNvCxnSpPr>
            <p:nvPr/>
          </p:nvCxnSpPr>
          <p:spPr>
            <a:xfrm flipV="1">
              <a:off x="1371600" y="5330598"/>
              <a:ext cx="1203774" cy="23200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5029200" y="5105400"/>
            <a:ext cx="3886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0.64 × 30=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19.41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jours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438400" y="2814935"/>
            <a:ext cx="3642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x</a:t>
            </a:r>
            <a:endParaRPr lang="fr-FR" sz="2800" dirty="0"/>
          </a:p>
        </p:txBody>
      </p:sp>
      <p:sp>
        <p:nvSpPr>
          <p:cNvPr id="37" name="Accolade ouvrante 36"/>
          <p:cNvSpPr/>
          <p:nvPr/>
        </p:nvSpPr>
        <p:spPr>
          <a:xfrm rot="15943131">
            <a:off x="2475211" y="2707288"/>
            <a:ext cx="284839" cy="227962"/>
          </a:xfrm>
          <a:prstGeom prst="leftBrace">
            <a:avLst/>
          </a:prstGeom>
          <a:solidFill>
            <a:schemeClr val="tx1"/>
          </a:solidFill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810000" y="2743200"/>
            <a:ext cx="5105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من الجدول: سنة الاسترداد: سنة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؛</a:t>
            </a:r>
          </a:p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ومنه فترة الاسترداد: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سنوات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</a:t>
            </a:r>
            <a:endParaRPr kumimoji="0" lang="ar-DZ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286000" y="5638800"/>
            <a:ext cx="54120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55575" algn="r"/>
              </a:tabLst>
            </a:pP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ومنه: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DR</a:t>
            </a:r>
            <a:r>
              <a:rPr lang="fr-FR" sz="2800" b="1" baseline="-300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3 ans, 9 mois, 19 jours </a:t>
            </a:r>
            <a:endParaRPr lang="fr-FR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04800" y="6248400"/>
            <a:ext cx="851177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إذا </a:t>
            </a:r>
            <a:r>
              <a:rPr lang="ar-DZ" sz="26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إنطلق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المشروع  في </a:t>
            </a:r>
            <a:r>
              <a:rPr lang="ar-DZ" sz="2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01 جانفي 2020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؛  تاريخ الاسترداد: </a:t>
            </a:r>
            <a:r>
              <a:rPr lang="ar-DZ" sz="2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 أكتوبر 2023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fr-FR" sz="2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38800" y="457200"/>
            <a:ext cx="32223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rgbClr val="FF0000"/>
                </a:solidFill>
              </a:rPr>
              <a:t>ب. القيمة الحالية الصافية: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953000" y="1066800"/>
            <a:ext cx="38876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حالة تدفقات نقدية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غير 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منتظمة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lang="fr-FR" sz="2800" dirty="0">
              <a:solidFill>
                <a:schemeClr val="bg1"/>
              </a:solidFill>
            </a:endParaRPr>
          </a:p>
        </p:txBody>
      </p:sp>
      <p:grpSp>
        <p:nvGrpSpPr>
          <p:cNvPr id="2" name="Groupe 26"/>
          <p:cNvGrpSpPr/>
          <p:nvPr/>
        </p:nvGrpSpPr>
        <p:grpSpPr>
          <a:xfrm>
            <a:off x="2590796" y="1861755"/>
            <a:ext cx="3352804" cy="1338645"/>
            <a:chOff x="304796" y="2436858"/>
            <a:chExt cx="3352804" cy="1338645"/>
          </a:xfrm>
        </p:grpSpPr>
        <p:grpSp>
          <p:nvGrpSpPr>
            <p:cNvPr id="3" name="Groupe 29"/>
            <p:cNvGrpSpPr/>
            <p:nvPr/>
          </p:nvGrpSpPr>
          <p:grpSpPr>
            <a:xfrm>
              <a:off x="304801" y="2436858"/>
              <a:ext cx="3352799" cy="1338644"/>
              <a:chOff x="304801" y="2436858"/>
              <a:chExt cx="3352799" cy="1338644"/>
            </a:xfrm>
            <a:solidFill>
              <a:srgbClr val="FF99FF"/>
            </a:solidFill>
          </p:grpSpPr>
          <p:grpSp>
            <p:nvGrpSpPr>
              <p:cNvPr id="5" name="Group 7"/>
              <p:cNvGrpSpPr>
                <a:grpSpLocks/>
              </p:cNvGrpSpPr>
              <p:nvPr/>
            </p:nvGrpSpPr>
            <p:grpSpPr bwMode="auto">
              <a:xfrm>
                <a:off x="304801" y="2436858"/>
                <a:ext cx="1447968" cy="1338644"/>
                <a:chOff x="5052" y="3652"/>
                <a:chExt cx="1020" cy="1040"/>
              </a:xfrm>
              <a:grpFill/>
            </p:grpSpPr>
            <p:sp>
              <p:nvSpPr>
                <p:cNvPr id="34" name="Zone de texte 2"/>
                <p:cNvSpPr txBox="1">
                  <a:spLocks noChangeArrowheads="1"/>
                </p:cNvSpPr>
                <p:nvPr/>
              </p:nvSpPr>
              <p:spPr bwMode="auto">
                <a:xfrm>
                  <a:off x="5052" y="4009"/>
                  <a:ext cx="731" cy="355"/>
                </a:xfrm>
                <a:prstGeom prst="rect">
                  <a:avLst/>
                </a:prstGeom>
                <a:grpFill/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VAN=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5" name="Zone de texte 2"/>
                <p:cNvSpPr txBox="1">
                  <a:spLocks noChangeArrowheads="1"/>
                </p:cNvSpPr>
                <p:nvPr/>
              </p:nvSpPr>
              <p:spPr bwMode="auto">
                <a:xfrm>
                  <a:off x="5696" y="4366"/>
                  <a:ext cx="375" cy="326"/>
                </a:xfrm>
                <a:prstGeom prst="rect">
                  <a:avLst/>
                </a:prstGeom>
                <a:grpFill/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t=1</a:t>
                  </a:r>
                  <a:endParaRPr kumimoji="0" lang="fr-FR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" name="Zone de texte 2"/>
                <p:cNvSpPr txBox="1">
                  <a:spLocks noChangeArrowheads="1"/>
                </p:cNvSpPr>
                <p:nvPr/>
              </p:nvSpPr>
              <p:spPr bwMode="auto">
                <a:xfrm>
                  <a:off x="5795" y="3652"/>
                  <a:ext cx="215" cy="316"/>
                </a:xfrm>
                <a:prstGeom prst="rect">
                  <a:avLst/>
                </a:prstGeom>
                <a:grpFill/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n</a:t>
                  </a:r>
                  <a:endParaRPr kumimoji="0" lang="fr-FR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7" name="Zone de texte 2"/>
                <p:cNvSpPr txBox="1">
                  <a:spLocks noChangeArrowheads="1"/>
                </p:cNvSpPr>
                <p:nvPr/>
              </p:nvSpPr>
              <p:spPr bwMode="auto">
                <a:xfrm>
                  <a:off x="5723" y="3925"/>
                  <a:ext cx="349" cy="435"/>
                </a:xfrm>
                <a:prstGeom prst="rect">
                  <a:avLst/>
                </a:prstGeom>
                <a:grpFill/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 fontAlgn="base">
                    <a:spcBef>
                      <a:spcPct val="0"/>
                    </a:spcBef>
                    <a:spcAft>
                      <a:spcPts val="1000"/>
                    </a:spcAft>
                  </a:pPr>
                  <a:r>
                    <a:rPr kumimoji="0" lang="el-GR" sz="4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Σ</a:t>
                  </a:r>
                  <a:endParaRPr kumimoji="0" lang="fr-FR" sz="3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1" name="Rectangle 30"/>
              <p:cNvSpPr/>
              <p:nvPr/>
            </p:nvSpPr>
            <p:spPr>
              <a:xfrm>
                <a:off x="1794384" y="3048000"/>
                <a:ext cx="1025016" cy="523220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r>
                  <a:rPr lang="fr-FR" sz="2800" b="1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(1+i)</a:t>
                </a:r>
                <a:r>
                  <a:rPr lang="fr-FR" sz="2800" b="1" baseline="30000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t</a:t>
                </a:r>
                <a:r>
                  <a:rPr lang="fr-FR" sz="2800" b="1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</a:t>
                </a:r>
                <a:endParaRPr lang="fr-FR" sz="2800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1922886" y="2514600"/>
                <a:ext cx="744114" cy="523220"/>
              </a:xfrm>
              <a:prstGeom prst="rect">
                <a:avLst/>
              </a:prstGeom>
              <a:grpFill/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fr-FR" sz="2800" b="1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CF</a:t>
                </a:r>
                <a:r>
                  <a:rPr lang="fr-FR" sz="2800" b="1" baseline="-25000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t</a:t>
                </a:r>
                <a:endParaRPr lang="fr-FR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942340" y="2743200"/>
                <a:ext cx="715260" cy="523220"/>
              </a:xfrm>
              <a:prstGeom prst="rect">
                <a:avLst/>
              </a:prstGeom>
              <a:grpFill/>
            </p:spPr>
            <p:txBody>
              <a:bodyPr wrap="none">
                <a:spAutoFit/>
              </a:bodyPr>
              <a:lstStyle/>
              <a:p>
                <a:r>
                  <a:rPr lang="ar-DZ" sz="2800" b="1" baseline="-25000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</a:t>
                </a:r>
                <a:r>
                  <a:rPr lang="ar-SA" sz="2800" b="1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ـــ</a:t>
                </a:r>
                <a:r>
                  <a:rPr lang="fr-FR" sz="2800" b="1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I</a:t>
                </a:r>
                <a:r>
                  <a:rPr lang="fr-FR" sz="2800" b="1" baseline="-25000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</a:t>
                </a:r>
                <a:endParaRPr lang="fr-FR" sz="2800" dirty="0"/>
              </a:p>
            </p:txBody>
          </p:sp>
        </p:grpSp>
        <p:cxnSp>
          <p:nvCxnSpPr>
            <p:cNvPr id="29" name="Connecteur droit 28"/>
            <p:cNvCxnSpPr/>
            <p:nvPr/>
          </p:nvCxnSpPr>
          <p:spPr>
            <a:xfrm>
              <a:off x="1828800" y="3048000"/>
              <a:ext cx="1066800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e 38"/>
          <p:cNvGrpSpPr/>
          <p:nvPr/>
        </p:nvGrpSpPr>
        <p:grpSpPr>
          <a:xfrm>
            <a:off x="76012" y="4033436"/>
            <a:ext cx="8915588" cy="919562"/>
            <a:chOff x="76012" y="2293285"/>
            <a:chExt cx="7391635" cy="919562"/>
          </a:xfrm>
        </p:grpSpPr>
        <p:grpSp>
          <p:nvGrpSpPr>
            <p:cNvPr id="28" name="Group 18"/>
            <p:cNvGrpSpPr>
              <a:grpSpLocks/>
            </p:cNvGrpSpPr>
            <p:nvPr/>
          </p:nvGrpSpPr>
          <p:grpSpPr bwMode="auto">
            <a:xfrm>
              <a:off x="76012" y="2293285"/>
              <a:ext cx="7391635" cy="919562"/>
              <a:chOff x="1598" y="5626"/>
              <a:chExt cx="6883" cy="854"/>
            </a:xfrm>
          </p:grpSpPr>
          <p:sp>
            <p:nvSpPr>
              <p:cNvPr id="6" name="Zone de texte 2"/>
              <p:cNvSpPr txBox="1">
                <a:spLocks noChangeArrowheads="1"/>
              </p:cNvSpPr>
              <p:nvPr/>
            </p:nvSpPr>
            <p:spPr bwMode="auto">
              <a:xfrm>
                <a:off x="1598" y="5879"/>
                <a:ext cx="993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VAN</a:t>
                </a:r>
                <a:r>
                  <a:rPr kumimoji="0" lang="fr-FR" sz="28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A</a:t>
                </a: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=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" name="Zone de texte 2"/>
              <p:cNvSpPr txBox="1">
                <a:spLocks noChangeArrowheads="1"/>
              </p:cNvSpPr>
              <p:nvPr/>
            </p:nvSpPr>
            <p:spPr bwMode="auto">
              <a:xfrm>
                <a:off x="2669" y="5656"/>
                <a:ext cx="675" cy="4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135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" name="Zone de texte 2"/>
              <p:cNvSpPr txBox="1">
                <a:spLocks noChangeArrowheads="1"/>
              </p:cNvSpPr>
              <p:nvPr/>
            </p:nvSpPr>
            <p:spPr bwMode="auto">
              <a:xfrm>
                <a:off x="2622" y="6086"/>
                <a:ext cx="750" cy="39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08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Zone de texte 2"/>
              <p:cNvSpPr txBox="1">
                <a:spLocks noChangeArrowheads="1"/>
              </p:cNvSpPr>
              <p:nvPr/>
            </p:nvSpPr>
            <p:spPr bwMode="auto">
              <a:xfrm>
                <a:off x="3758" y="5650"/>
                <a:ext cx="675" cy="40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160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Zone de texte 2"/>
              <p:cNvSpPr txBox="1">
                <a:spLocks noChangeArrowheads="1"/>
              </p:cNvSpPr>
              <p:nvPr/>
            </p:nvSpPr>
            <p:spPr bwMode="auto">
              <a:xfrm>
                <a:off x="3712" y="6101"/>
                <a:ext cx="724" cy="37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08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Zone de texte 2"/>
              <p:cNvSpPr txBox="1">
                <a:spLocks noChangeArrowheads="1"/>
              </p:cNvSpPr>
              <p:nvPr/>
            </p:nvSpPr>
            <p:spPr bwMode="auto">
              <a:xfrm>
                <a:off x="4826" y="5638"/>
                <a:ext cx="675" cy="41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200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Zone de texte 2"/>
              <p:cNvSpPr txBox="1">
                <a:spLocks noChangeArrowheads="1"/>
              </p:cNvSpPr>
              <p:nvPr/>
            </p:nvSpPr>
            <p:spPr bwMode="auto">
              <a:xfrm>
                <a:off x="4814" y="6044"/>
                <a:ext cx="758" cy="43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08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Zone de texte 2"/>
              <p:cNvSpPr txBox="1">
                <a:spLocks noChangeArrowheads="1"/>
              </p:cNvSpPr>
              <p:nvPr/>
            </p:nvSpPr>
            <p:spPr bwMode="auto">
              <a:xfrm>
                <a:off x="5901" y="6115"/>
                <a:ext cx="735" cy="36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08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4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Zone de texte 2"/>
              <p:cNvSpPr txBox="1">
                <a:spLocks noChangeArrowheads="1"/>
              </p:cNvSpPr>
              <p:nvPr/>
            </p:nvSpPr>
            <p:spPr bwMode="auto">
              <a:xfrm>
                <a:off x="7083" y="5641"/>
                <a:ext cx="688" cy="48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325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Zone de texte 2"/>
              <p:cNvSpPr txBox="1">
                <a:spLocks noChangeArrowheads="1"/>
              </p:cNvSpPr>
              <p:nvPr/>
            </p:nvSpPr>
            <p:spPr bwMode="auto">
              <a:xfrm>
                <a:off x="7010" y="6115"/>
                <a:ext cx="761" cy="36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08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Zone de texte 2"/>
              <p:cNvSpPr txBox="1">
                <a:spLocks noChangeArrowheads="1"/>
              </p:cNvSpPr>
              <p:nvPr/>
            </p:nvSpPr>
            <p:spPr bwMode="auto">
              <a:xfrm>
                <a:off x="3372" y="5870"/>
                <a:ext cx="390" cy="39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Zone de texte 2"/>
              <p:cNvSpPr txBox="1">
                <a:spLocks noChangeArrowheads="1"/>
              </p:cNvSpPr>
              <p:nvPr/>
            </p:nvSpPr>
            <p:spPr bwMode="auto">
              <a:xfrm>
                <a:off x="4433" y="5870"/>
                <a:ext cx="390" cy="39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Zone de texte 2"/>
              <p:cNvSpPr txBox="1">
                <a:spLocks noChangeArrowheads="1"/>
              </p:cNvSpPr>
              <p:nvPr/>
            </p:nvSpPr>
            <p:spPr bwMode="auto">
              <a:xfrm>
                <a:off x="6667" y="5897"/>
                <a:ext cx="466" cy="3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Connecteur droit 415"/>
              <p:cNvSpPr>
                <a:spLocks noChangeShapeType="1"/>
              </p:cNvSpPr>
              <p:nvPr/>
            </p:nvSpPr>
            <p:spPr bwMode="auto">
              <a:xfrm>
                <a:off x="2591" y="6092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" name="Connecteur droit 416"/>
              <p:cNvSpPr>
                <a:spLocks noChangeShapeType="1"/>
              </p:cNvSpPr>
              <p:nvPr/>
            </p:nvSpPr>
            <p:spPr bwMode="auto">
              <a:xfrm>
                <a:off x="3656" y="6077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" name="Connecteur droit 417"/>
              <p:cNvSpPr>
                <a:spLocks noChangeShapeType="1"/>
              </p:cNvSpPr>
              <p:nvPr/>
            </p:nvSpPr>
            <p:spPr bwMode="auto">
              <a:xfrm>
                <a:off x="4791" y="6056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" name="Connecteur droit 419"/>
              <p:cNvSpPr>
                <a:spLocks noChangeShapeType="1"/>
              </p:cNvSpPr>
              <p:nvPr/>
            </p:nvSpPr>
            <p:spPr bwMode="auto">
              <a:xfrm>
                <a:off x="6982" y="6107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Zone de texte 2"/>
              <p:cNvSpPr txBox="1">
                <a:spLocks noChangeArrowheads="1"/>
              </p:cNvSpPr>
              <p:nvPr/>
            </p:nvSpPr>
            <p:spPr bwMode="auto">
              <a:xfrm>
                <a:off x="7777" y="5891"/>
                <a:ext cx="704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-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600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Zone de texte 2"/>
              <p:cNvSpPr txBox="1">
                <a:spLocks noChangeArrowheads="1"/>
              </p:cNvSpPr>
              <p:nvPr/>
            </p:nvSpPr>
            <p:spPr bwMode="auto">
              <a:xfrm>
                <a:off x="5856" y="5626"/>
                <a:ext cx="781" cy="43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Connecteur droit 417"/>
              <p:cNvSpPr>
                <a:spLocks noChangeShapeType="1"/>
              </p:cNvSpPr>
              <p:nvPr/>
            </p:nvSpPr>
            <p:spPr bwMode="auto">
              <a:xfrm>
                <a:off x="5947" y="6092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8" name="Zone de texte 2"/>
            <p:cNvSpPr txBox="1">
              <a:spLocks noChangeArrowheads="1"/>
            </p:cNvSpPr>
            <p:nvPr/>
          </p:nvSpPr>
          <p:spPr bwMode="auto">
            <a:xfrm>
              <a:off x="4343400" y="2514600"/>
              <a:ext cx="418820" cy="4285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6" name="Rectangle 55"/>
          <p:cNvSpPr/>
          <p:nvPr/>
        </p:nvSpPr>
        <p:spPr>
          <a:xfrm>
            <a:off x="990600" y="5953780"/>
            <a:ext cx="1941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= 229,55&gt; 0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990600" y="5257800"/>
            <a:ext cx="68964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= 125+ 137,17+ 158,76+ 187,43+ 221,19- 600</a:t>
            </a:r>
            <a:endParaRPr lang="fr-FR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105400" y="838200"/>
            <a:ext cx="35445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rgbClr val="FF0000"/>
                </a:solidFill>
              </a:rPr>
              <a:t>ج. مؤشر الربحية للمشروع: </a:t>
            </a:r>
            <a:endParaRPr lang="fr-FR" sz="2800" dirty="0">
              <a:solidFill>
                <a:srgbClr val="FF0000"/>
              </a:solidFill>
            </a:endParaRP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438400" y="1600200"/>
            <a:ext cx="2423683" cy="980259"/>
            <a:chOff x="7032" y="12677"/>
            <a:chExt cx="2203" cy="1027"/>
          </a:xfrm>
          <a:solidFill>
            <a:srgbClr val="00FF00"/>
          </a:solidFill>
        </p:grpSpPr>
        <p:sp>
          <p:nvSpPr>
            <p:cNvPr id="6" name="Zone de texte 2"/>
            <p:cNvSpPr txBox="1">
              <a:spLocks noChangeArrowheads="1"/>
            </p:cNvSpPr>
            <p:nvPr/>
          </p:nvSpPr>
          <p:spPr bwMode="auto">
            <a:xfrm>
              <a:off x="7032" y="12905"/>
              <a:ext cx="776" cy="45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IP 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Zone de texte 2"/>
            <p:cNvSpPr txBox="1">
              <a:spLocks noChangeArrowheads="1"/>
            </p:cNvSpPr>
            <p:nvPr/>
          </p:nvSpPr>
          <p:spPr bwMode="auto">
            <a:xfrm>
              <a:off x="7777" y="12677"/>
              <a:ext cx="864" cy="45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Zone de texte 2"/>
            <p:cNvSpPr txBox="1">
              <a:spLocks noChangeArrowheads="1"/>
            </p:cNvSpPr>
            <p:nvPr/>
          </p:nvSpPr>
          <p:spPr bwMode="auto">
            <a:xfrm>
              <a:off x="8001" y="13145"/>
              <a:ext cx="432" cy="559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</a:t>
              </a:r>
              <a:r>
                <a:rPr kumimoji="0" lang="fr-FR" sz="28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0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Connecteur droit 386"/>
            <p:cNvSpPr>
              <a:spLocks noChangeShapeType="1"/>
            </p:cNvSpPr>
            <p:nvPr/>
          </p:nvSpPr>
          <p:spPr bwMode="auto">
            <a:xfrm>
              <a:off x="7793" y="13145"/>
              <a:ext cx="960" cy="0"/>
            </a:xfrm>
            <a:prstGeom prst="line">
              <a:avLst/>
            </a:prstGeom>
            <a:grpFill/>
            <a:ln w="25400" algn="ctr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Zone de texte 2"/>
            <p:cNvSpPr txBox="1">
              <a:spLocks noChangeArrowheads="1"/>
            </p:cNvSpPr>
            <p:nvPr/>
          </p:nvSpPr>
          <p:spPr bwMode="auto">
            <a:xfrm>
              <a:off x="8652" y="12905"/>
              <a:ext cx="583" cy="45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+1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" name="Group 23"/>
          <p:cNvGrpSpPr>
            <a:grpSpLocks/>
          </p:cNvGrpSpPr>
          <p:nvPr/>
        </p:nvGrpSpPr>
        <p:grpSpPr bwMode="auto">
          <a:xfrm>
            <a:off x="2362199" y="3048000"/>
            <a:ext cx="4451303" cy="980259"/>
            <a:chOff x="7032" y="12677"/>
            <a:chExt cx="4046" cy="1027"/>
          </a:xfrm>
          <a:solidFill>
            <a:schemeClr val="tx1"/>
          </a:solidFill>
        </p:grpSpPr>
        <p:sp>
          <p:nvSpPr>
            <p:cNvPr id="12" name="Zone de texte 2"/>
            <p:cNvSpPr txBox="1">
              <a:spLocks noChangeArrowheads="1"/>
            </p:cNvSpPr>
            <p:nvPr/>
          </p:nvSpPr>
          <p:spPr bwMode="auto">
            <a:xfrm>
              <a:off x="7032" y="12905"/>
              <a:ext cx="776" cy="45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IP 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Zone de texte 2"/>
            <p:cNvSpPr txBox="1">
              <a:spLocks noChangeArrowheads="1"/>
            </p:cNvSpPr>
            <p:nvPr/>
          </p:nvSpPr>
          <p:spPr bwMode="auto">
            <a:xfrm>
              <a:off x="7777" y="12677"/>
              <a:ext cx="1112" cy="45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229,55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Zone de texte 2"/>
            <p:cNvSpPr txBox="1">
              <a:spLocks noChangeArrowheads="1"/>
            </p:cNvSpPr>
            <p:nvPr/>
          </p:nvSpPr>
          <p:spPr bwMode="auto">
            <a:xfrm>
              <a:off x="7988" y="13145"/>
              <a:ext cx="762" cy="559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600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Connecteur droit 386"/>
            <p:cNvSpPr>
              <a:spLocks noChangeShapeType="1"/>
            </p:cNvSpPr>
            <p:nvPr/>
          </p:nvSpPr>
          <p:spPr bwMode="auto">
            <a:xfrm>
              <a:off x="7793" y="13145"/>
              <a:ext cx="960" cy="0"/>
            </a:xfrm>
            <a:prstGeom prst="line">
              <a:avLst/>
            </a:prstGeom>
            <a:grpFill/>
            <a:ln w="25400" algn="ctr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Zone de texte 2"/>
            <p:cNvSpPr txBox="1">
              <a:spLocks noChangeArrowheads="1"/>
            </p:cNvSpPr>
            <p:nvPr/>
          </p:nvSpPr>
          <p:spPr bwMode="auto">
            <a:xfrm>
              <a:off x="9041" y="12917"/>
              <a:ext cx="2037" cy="45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+1= 1.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38</a:t>
              </a:r>
              <a:r>
                <a:rPr kumimoji="0" lang="fr-FR" sz="2800" b="1" i="0" u="none" strike="noStrike" cap="none" normalizeH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&gt; 1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304800" y="4343400"/>
            <a:ext cx="8534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بما أن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VAN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 0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و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 1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فالتدفقات النقدية للمشروع تغطي تكلفة رأس المال وتكلفة والاستثمار، وتحقق ربح نقدي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229,55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؛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وكل دينار مستثمر يحقق صافي ربح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0,38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ومنه: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المشروع مربح،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لذا: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أنصح المدير بتنفيذه. 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609600" y="2438400"/>
          <a:ext cx="7924800" cy="1280160"/>
        </p:xfrm>
        <a:graphic>
          <a:graphicData uri="http://schemas.openxmlformats.org/drawingml/2006/table">
            <a:tbl>
              <a:tblPr/>
              <a:tblGrid>
                <a:gridCol w="990600"/>
                <a:gridCol w="1056640"/>
                <a:gridCol w="990600"/>
                <a:gridCol w="924560"/>
                <a:gridCol w="858520"/>
                <a:gridCol w="990600"/>
                <a:gridCol w="2113280"/>
              </a:tblGrid>
              <a:tr h="0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CF</a:t>
                      </a:r>
                      <a:r>
                        <a:rPr lang="en-US" sz="2800" b="1" baseline="-250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CF</a:t>
                      </a:r>
                      <a:r>
                        <a:rPr lang="en-US" sz="2800" b="1" baseline="-250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fr-FR" sz="28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CF</a:t>
                      </a:r>
                      <a:r>
                        <a:rPr lang="en-US" sz="2800" b="1" baseline="-250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fr-FR" sz="28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CF</a:t>
                      </a:r>
                      <a:r>
                        <a:rPr lang="en-US" sz="2800" b="1" baseline="-250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fr-FR" sz="28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CF</a:t>
                      </a:r>
                      <a:r>
                        <a:rPr lang="en-US" sz="2800" b="1" baseline="-250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CF</a:t>
                      </a:r>
                      <a:r>
                        <a:rPr lang="en-US" sz="2800" b="1" baseline="-2500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2800" b="1" spc="-2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تدفقات نقدية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100 -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2800" b="1" spc="-2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المشروع</a:t>
                      </a:r>
                      <a:r>
                        <a:rPr lang="ar-JO" sz="2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en-US" sz="2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X</a:t>
                      </a:r>
                      <a:endParaRPr lang="fr-FR" sz="28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40 -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2800" b="1" spc="-2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المشروع</a:t>
                      </a:r>
                      <a:r>
                        <a:rPr lang="ar-JO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Y</a:t>
                      </a:r>
                      <a:endParaRPr lang="fr-FR" sz="28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763250"/>
            <a:ext cx="85344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9713" algn="r"/>
              </a:tabLst>
            </a:pPr>
            <a:r>
              <a:rPr kumimoji="0" lang="ar-DZ" sz="3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التمرين الثالث:</a:t>
            </a:r>
            <a:endParaRPr kumimoji="0" lang="fr-FR" sz="3200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9713" algn="r"/>
              </a:tabLst>
            </a:pP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البيانات الخاصة بالمشروعين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الم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انعين بالتبادل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و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م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وضحة في الجدول التالي:</a:t>
            </a:r>
            <a:endParaRPr kumimoji="0" lang="ar-JO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4800" y="4508718"/>
            <a:ext cx="8382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588" marR="0" lvl="0" indent="-1588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+mj-lt"/>
              <a:buAutoNum type="arabicPeriod"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ماهو المشروع المختار حسب معيار القيمة الحالية الصافية بمعدل خصم 10%؟ هل هذا الاختيار عقلاني؟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588" marR="0" lvl="0" indent="-1588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+mj-lt"/>
              <a:buAutoNum type="arabicPeriod"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ماهو المشروع المختار حسب معياري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المضاعف الاقتصادي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sz="28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والدفعة السنوية المكافئة؟</a:t>
            </a:r>
            <a:endParaRPr kumimoji="0" lang="ar-JO" sz="2800" b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3962400"/>
            <a:ext cx="27174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</a:t>
            </a:r>
            <a:r>
              <a:rPr lang="en-US" sz="2800" b="1" baseline="-25000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0X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= 100;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</a:t>
            </a:r>
            <a:r>
              <a:rPr lang="en-US" sz="2800" b="1" baseline="-25000" dirty="0" err="1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X</a:t>
            </a:r>
            <a:r>
              <a:rPr lang="en-US" sz="2800" b="1" baseline="-25000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= 5</a:t>
            </a:r>
            <a:r>
              <a:rPr lang="en-US" sz="2800" b="1" baseline="-25000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fr-FR" sz="2800" dirty="0"/>
          </a:p>
        </p:txBody>
      </p:sp>
      <p:sp>
        <p:nvSpPr>
          <p:cNvPr id="7" name="Rectangle 6"/>
          <p:cNvSpPr/>
          <p:nvPr/>
        </p:nvSpPr>
        <p:spPr>
          <a:xfrm>
            <a:off x="5257800" y="3886200"/>
            <a:ext cx="25505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</a:t>
            </a:r>
            <a:r>
              <a:rPr lang="en-US" sz="2800" b="1" baseline="-25000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0Y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= 40;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</a:t>
            </a:r>
            <a:r>
              <a:rPr lang="en-US" sz="2800" b="1" baseline="-25000" dirty="0" err="1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Y</a:t>
            </a:r>
            <a:r>
              <a:rPr lang="en-US" sz="2800" b="1" baseline="-25000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=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3 </a:t>
            </a:r>
            <a:endParaRPr lang="fr-FR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30480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</a:rPr>
              <a:t>2. ارتفاع تكلفة رأس المال إلى 15% قبيل البدء في تنفيذ المشروع: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914400"/>
            <a:ext cx="83820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    نحسب القيمة الحالية ومؤشر الربحية بمعدل الخصم ( تكلفة رأس المال) الجديد:</a:t>
            </a:r>
            <a:endParaRPr lang="fr-FR" sz="2800" dirty="0">
              <a:solidFill>
                <a:schemeClr val="bg1"/>
              </a:solidFill>
            </a:endParaRPr>
          </a:p>
        </p:txBody>
      </p:sp>
      <p:grpSp>
        <p:nvGrpSpPr>
          <p:cNvPr id="2" name="Groupe 5"/>
          <p:cNvGrpSpPr/>
          <p:nvPr/>
        </p:nvGrpSpPr>
        <p:grpSpPr>
          <a:xfrm>
            <a:off x="76012" y="1981200"/>
            <a:ext cx="8915588" cy="1004630"/>
            <a:chOff x="76012" y="2271767"/>
            <a:chExt cx="7391637" cy="1004630"/>
          </a:xfrm>
        </p:grpSpPr>
        <p:grpSp>
          <p:nvGrpSpPr>
            <p:cNvPr id="3" name="Group 18"/>
            <p:cNvGrpSpPr>
              <a:grpSpLocks/>
            </p:cNvGrpSpPr>
            <p:nvPr/>
          </p:nvGrpSpPr>
          <p:grpSpPr bwMode="auto">
            <a:xfrm>
              <a:off x="76012" y="2271767"/>
              <a:ext cx="7391637" cy="1004630"/>
              <a:chOff x="1598" y="5606"/>
              <a:chExt cx="6883" cy="933"/>
            </a:xfrm>
          </p:grpSpPr>
          <p:sp>
            <p:nvSpPr>
              <p:cNvPr id="9" name="Zone de texte 2"/>
              <p:cNvSpPr txBox="1">
                <a:spLocks noChangeArrowheads="1"/>
              </p:cNvSpPr>
              <p:nvPr/>
            </p:nvSpPr>
            <p:spPr bwMode="auto">
              <a:xfrm>
                <a:off x="1598" y="5879"/>
                <a:ext cx="993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VAN</a:t>
                </a:r>
                <a:r>
                  <a:rPr kumimoji="0" lang="fr-FR" sz="28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A</a:t>
                </a: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=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Zone de texte 2"/>
              <p:cNvSpPr txBox="1">
                <a:spLocks noChangeArrowheads="1"/>
              </p:cNvSpPr>
              <p:nvPr/>
            </p:nvSpPr>
            <p:spPr bwMode="auto">
              <a:xfrm>
                <a:off x="2669" y="5640"/>
                <a:ext cx="675" cy="46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135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Zone de texte 2"/>
              <p:cNvSpPr txBox="1">
                <a:spLocks noChangeArrowheads="1"/>
              </p:cNvSpPr>
              <p:nvPr/>
            </p:nvSpPr>
            <p:spPr bwMode="auto">
              <a:xfrm>
                <a:off x="2622" y="6086"/>
                <a:ext cx="750" cy="45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1,1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Zone de texte 2"/>
              <p:cNvSpPr txBox="1">
                <a:spLocks noChangeArrowheads="1"/>
              </p:cNvSpPr>
              <p:nvPr/>
            </p:nvSpPr>
            <p:spPr bwMode="auto">
              <a:xfrm>
                <a:off x="3758" y="5622"/>
                <a:ext cx="675" cy="4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160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Zone de texte 2"/>
              <p:cNvSpPr txBox="1">
                <a:spLocks noChangeArrowheads="1"/>
              </p:cNvSpPr>
              <p:nvPr/>
            </p:nvSpPr>
            <p:spPr bwMode="auto">
              <a:xfrm>
                <a:off x="3712" y="6101"/>
                <a:ext cx="724" cy="43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1,1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Zone de texte 2"/>
              <p:cNvSpPr txBox="1">
                <a:spLocks noChangeArrowheads="1"/>
              </p:cNvSpPr>
              <p:nvPr/>
            </p:nvSpPr>
            <p:spPr bwMode="auto">
              <a:xfrm>
                <a:off x="4826" y="5612"/>
                <a:ext cx="675" cy="43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200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Zone de texte 2"/>
              <p:cNvSpPr txBox="1">
                <a:spLocks noChangeArrowheads="1"/>
              </p:cNvSpPr>
              <p:nvPr/>
            </p:nvSpPr>
            <p:spPr bwMode="auto">
              <a:xfrm>
                <a:off x="4814" y="6044"/>
                <a:ext cx="758" cy="43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1,1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Zone de texte 2"/>
              <p:cNvSpPr txBox="1">
                <a:spLocks noChangeArrowheads="1"/>
              </p:cNvSpPr>
              <p:nvPr/>
            </p:nvSpPr>
            <p:spPr bwMode="auto">
              <a:xfrm>
                <a:off x="5901" y="6115"/>
                <a:ext cx="735" cy="42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1,1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4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Zone de texte 2"/>
              <p:cNvSpPr txBox="1">
                <a:spLocks noChangeArrowheads="1"/>
              </p:cNvSpPr>
              <p:nvPr/>
            </p:nvSpPr>
            <p:spPr bwMode="auto">
              <a:xfrm>
                <a:off x="7083" y="5623"/>
                <a:ext cx="688" cy="49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325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Zone de texte 2"/>
              <p:cNvSpPr txBox="1">
                <a:spLocks noChangeArrowheads="1"/>
              </p:cNvSpPr>
              <p:nvPr/>
            </p:nvSpPr>
            <p:spPr bwMode="auto">
              <a:xfrm>
                <a:off x="7010" y="6115"/>
                <a:ext cx="761" cy="42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Zone de texte 2"/>
              <p:cNvSpPr txBox="1">
                <a:spLocks noChangeArrowheads="1"/>
              </p:cNvSpPr>
              <p:nvPr/>
            </p:nvSpPr>
            <p:spPr bwMode="auto">
              <a:xfrm>
                <a:off x="3372" y="5870"/>
                <a:ext cx="390" cy="39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" name="Zone de texte 2"/>
              <p:cNvSpPr txBox="1">
                <a:spLocks noChangeArrowheads="1"/>
              </p:cNvSpPr>
              <p:nvPr/>
            </p:nvSpPr>
            <p:spPr bwMode="auto">
              <a:xfrm>
                <a:off x="4433" y="5870"/>
                <a:ext cx="390" cy="39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" name="Zone de texte 2"/>
              <p:cNvSpPr txBox="1">
                <a:spLocks noChangeArrowheads="1"/>
              </p:cNvSpPr>
              <p:nvPr/>
            </p:nvSpPr>
            <p:spPr bwMode="auto">
              <a:xfrm>
                <a:off x="6667" y="5897"/>
                <a:ext cx="466" cy="3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" name="Connecteur droit 415"/>
              <p:cNvSpPr>
                <a:spLocks noChangeShapeType="1"/>
              </p:cNvSpPr>
              <p:nvPr/>
            </p:nvSpPr>
            <p:spPr bwMode="auto">
              <a:xfrm>
                <a:off x="2591" y="6092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Connecteur droit 416"/>
              <p:cNvSpPr>
                <a:spLocks noChangeShapeType="1"/>
              </p:cNvSpPr>
              <p:nvPr/>
            </p:nvSpPr>
            <p:spPr bwMode="auto">
              <a:xfrm>
                <a:off x="3656" y="6077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Connecteur droit 417"/>
              <p:cNvSpPr>
                <a:spLocks noChangeShapeType="1"/>
              </p:cNvSpPr>
              <p:nvPr/>
            </p:nvSpPr>
            <p:spPr bwMode="auto">
              <a:xfrm>
                <a:off x="4791" y="6056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Connecteur droit 419"/>
              <p:cNvSpPr>
                <a:spLocks noChangeShapeType="1"/>
              </p:cNvSpPr>
              <p:nvPr/>
            </p:nvSpPr>
            <p:spPr bwMode="auto">
              <a:xfrm>
                <a:off x="6982" y="6107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" name="Zone de texte 2"/>
              <p:cNvSpPr txBox="1">
                <a:spLocks noChangeArrowheads="1"/>
              </p:cNvSpPr>
              <p:nvPr/>
            </p:nvSpPr>
            <p:spPr bwMode="auto">
              <a:xfrm>
                <a:off x="7777" y="5891"/>
                <a:ext cx="704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-600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7" name="Zone de texte 2"/>
              <p:cNvSpPr txBox="1">
                <a:spLocks noChangeArrowheads="1"/>
              </p:cNvSpPr>
              <p:nvPr/>
            </p:nvSpPr>
            <p:spPr bwMode="auto">
              <a:xfrm>
                <a:off x="5856" y="5606"/>
                <a:ext cx="781" cy="49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" name="Connecteur droit 417"/>
              <p:cNvSpPr>
                <a:spLocks noChangeShapeType="1"/>
              </p:cNvSpPr>
              <p:nvPr/>
            </p:nvSpPr>
            <p:spPr bwMode="auto">
              <a:xfrm>
                <a:off x="5947" y="6092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" name="Zone de texte 2"/>
            <p:cNvSpPr txBox="1">
              <a:spLocks noChangeArrowheads="1"/>
            </p:cNvSpPr>
            <p:nvPr/>
          </p:nvSpPr>
          <p:spPr bwMode="auto">
            <a:xfrm>
              <a:off x="4343400" y="2514600"/>
              <a:ext cx="418820" cy="4285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-168" y="4353741"/>
            <a:ext cx="6096063" cy="980259"/>
            <a:chOff x="6880" y="12677"/>
            <a:chExt cx="5541" cy="1027"/>
          </a:xfrm>
          <a:solidFill>
            <a:schemeClr val="tx1"/>
          </a:solidFill>
        </p:grpSpPr>
        <p:sp>
          <p:nvSpPr>
            <p:cNvPr id="30" name="Zone de texte 2"/>
            <p:cNvSpPr txBox="1">
              <a:spLocks noChangeArrowheads="1"/>
            </p:cNvSpPr>
            <p:nvPr/>
          </p:nvSpPr>
          <p:spPr bwMode="auto">
            <a:xfrm>
              <a:off x="6880" y="12905"/>
              <a:ext cx="928" cy="45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IP</a:t>
              </a:r>
              <a:r>
                <a:rPr lang="fr-FR" sz="2800" b="1" baseline="-25000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A</a:t>
              </a: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Zone de texte 2"/>
            <p:cNvSpPr txBox="1">
              <a:spLocks noChangeArrowheads="1"/>
            </p:cNvSpPr>
            <p:nvPr/>
          </p:nvSpPr>
          <p:spPr bwMode="auto">
            <a:xfrm>
              <a:off x="7777" y="12677"/>
              <a:ext cx="1112" cy="45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77,42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Zone de texte 2"/>
            <p:cNvSpPr txBox="1">
              <a:spLocks noChangeArrowheads="1"/>
            </p:cNvSpPr>
            <p:nvPr/>
          </p:nvSpPr>
          <p:spPr bwMode="auto">
            <a:xfrm>
              <a:off x="7988" y="13145"/>
              <a:ext cx="762" cy="559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600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Connecteur droit 386"/>
            <p:cNvSpPr>
              <a:spLocks noChangeShapeType="1"/>
            </p:cNvSpPr>
            <p:nvPr/>
          </p:nvSpPr>
          <p:spPr bwMode="auto">
            <a:xfrm>
              <a:off x="7793" y="13145"/>
              <a:ext cx="960" cy="0"/>
            </a:xfrm>
            <a:prstGeom prst="line">
              <a:avLst/>
            </a:prstGeom>
            <a:grpFill/>
            <a:ln w="25400" algn="ctr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Zone de texte 2"/>
            <p:cNvSpPr txBox="1">
              <a:spLocks noChangeArrowheads="1"/>
            </p:cNvSpPr>
            <p:nvPr/>
          </p:nvSpPr>
          <p:spPr bwMode="auto">
            <a:xfrm>
              <a:off x="8929" y="12905"/>
              <a:ext cx="3492" cy="45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+1= </a:t>
              </a:r>
              <a:r>
                <a:rPr lang="fr-FR" sz="28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1,13</a:t>
              </a:r>
              <a:r>
                <a:rPr kumimoji="0" lang="fr-FR" sz="2800" b="1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&gt; 1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304800" y="5396805"/>
            <a:ext cx="8458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بما أن: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VAN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0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و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1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، فالتدفقات النقدية للمشروع تغطي تكلفة رأس المال وتكلفة الاستثمار معا،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وتحقق ربح صافي 77.42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، ومنه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أنصح المدير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بمواصلة تنفيذه. 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056533" y="3200400"/>
            <a:ext cx="73254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=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117,39+ 120,98+ 131,50,+ 145,97+ 161,58- 600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066800" y="3733800"/>
            <a:ext cx="17620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= 77,42&gt; 0</a:t>
            </a:r>
            <a:endParaRPr lang="fr-F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30480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</a:rPr>
              <a:t>2. ارتفاع تكلفة رأس المال إلى 25% قبيل البدء في تنفيذ المشروع: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990600"/>
            <a:ext cx="83820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    نحسب القيمة الحالية ومؤشر الربحية بمعدل الخصم ( تكلفة رأس المال) الجديد:</a:t>
            </a:r>
            <a:endParaRPr lang="fr-FR" sz="2800" dirty="0">
              <a:solidFill>
                <a:schemeClr val="bg1"/>
              </a:solidFill>
            </a:endParaRPr>
          </a:p>
        </p:txBody>
      </p:sp>
      <p:grpSp>
        <p:nvGrpSpPr>
          <p:cNvPr id="2" name="Groupe 5"/>
          <p:cNvGrpSpPr/>
          <p:nvPr/>
        </p:nvGrpSpPr>
        <p:grpSpPr>
          <a:xfrm>
            <a:off x="76012" y="1981200"/>
            <a:ext cx="8915588" cy="1004630"/>
            <a:chOff x="76012" y="2271767"/>
            <a:chExt cx="7391637" cy="1004630"/>
          </a:xfrm>
        </p:grpSpPr>
        <p:grpSp>
          <p:nvGrpSpPr>
            <p:cNvPr id="3" name="Group 18"/>
            <p:cNvGrpSpPr>
              <a:grpSpLocks/>
            </p:cNvGrpSpPr>
            <p:nvPr/>
          </p:nvGrpSpPr>
          <p:grpSpPr bwMode="auto">
            <a:xfrm>
              <a:off x="76012" y="2271767"/>
              <a:ext cx="7391637" cy="1004630"/>
              <a:chOff x="1598" y="5606"/>
              <a:chExt cx="6883" cy="933"/>
            </a:xfrm>
          </p:grpSpPr>
          <p:sp>
            <p:nvSpPr>
              <p:cNvPr id="9" name="Zone de texte 2"/>
              <p:cNvSpPr txBox="1">
                <a:spLocks noChangeArrowheads="1"/>
              </p:cNvSpPr>
              <p:nvPr/>
            </p:nvSpPr>
            <p:spPr bwMode="auto">
              <a:xfrm>
                <a:off x="1598" y="5879"/>
                <a:ext cx="993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VAN</a:t>
                </a:r>
                <a:r>
                  <a:rPr kumimoji="0" lang="fr-FR" sz="28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A</a:t>
                </a: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=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Zone de texte 2"/>
              <p:cNvSpPr txBox="1">
                <a:spLocks noChangeArrowheads="1"/>
              </p:cNvSpPr>
              <p:nvPr/>
            </p:nvSpPr>
            <p:spPr bwMode="auto">
              <a:xfrm>
                <a:off x="2669" y="5640"/>
                <a:ext cx="675" cy="46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135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Zone de texte 2"/>
              <p:cNvSpPr txBox="1">
                <a:spLocks noChangeArrowheads="1"/>
              </p:cNvSpPr>
              <p:nvPr/>
            </p:nvSpPr>
            <p:spPr bwMode="auto">
              <a:xfrm>
                <a:off x="2622" y="6086"/>
                <a:ext cx="750" cy="45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Zone de texte 2"/>
              <p:cNvSpPr txBox="1">
                <a:spLocks noChangeArrowheads="1"/>
              </p:cNvSpPr>
              <p:nvPr/>
            </p:nvSpPr>
            <p:spPr bwMode="auto">
              <a:xfrm>
                <a:off x="3758" y="5622"/>
                <a:ext cx="675" cy="4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160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Zone de texte 2"/>
              <p:cNvSpPr txBox="1">
                <a:spLocks noChangeArrowheads="1"/>
              </p:cNvSpPr>
              <p:nvPr/>
            </p:nvSpPr>
            <p:spPr bwMode="auto">
              <a:xfrm>
                <a:off x="3712" y="6101"/>
                <a:ext cx="724" cy="43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Zone de texte 2"/>
              <p:cNvSpPr txBox="1">
                <a:spLocks noChangeArrowheads="1"/>
              </p:cNvSpPr>
              <p:nvPr/>
            </p:nvSpPr>
            <p:spPr bwMode="auto">
              <a:xfrm>
                <a:off x="4826" y="5612"/>
                <a:ext cx="675" cy="43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200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Zone de texte 2"/>
              <p:cNvSpPr txBox="1">
                <a:spLocks noChangeArrowheads="1"/>
              </p:cNvSpPr>
              <p:nvPr/>
            </p:nvSpPr>
            <p:spPr bwMode="auto">
              <a:xfrm>
                <a:off x="4814" y="6044"/>
                <a:ext cx="758" cy="43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Zone de texte 2"/>
              <p:cNvSpPr txBox="1">
                <a:spLocks noChangeArrowheads="1"/>
              </p:cNvSpPr>
              <p:nvPr/>
            </p:nvSpPr>
            <p:spPr bwMode="auto">
              <a:xfrm>
                <a:off x="5901" y="6115"/>
                <a:ext cx="735" cy="42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4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Zone de texte 2"/>
              <p:cNvSpPr txBox="1">
                <a:spLocks noChangeArrowheads="1"/>
              </p:cNvSpPr>
              <p:nvPr/>
            </p:nvSpPr>
            <p:spPr bwMode="auto">
              <a:xfrm>
                <a:off x="7083" y="5623"/>
                <a:ext cx="688" cy="49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325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Zone de texte 2"/>
              <p:cNvSpPr txBox="1">
                <a:spLocks noChangeArrowheads="1"/>
              </p:cNvSpPr>
              <p:nvPr/>
            </p:nvSpPr>
            <p:spPr bwMode="auto">
              <a:xfrm>
                <a:off x="7010" y="6115"/>
                <a:ext cx="761" cy="42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Zone de texte 2"/>
              <p:cNvSpPr txBox="1">
                <a:spLocks noChangeArrowheads="1"/>
              </p:cNvSpPr>
              <p:nvPr/>
            </p:nvSpPr>
            <p:spPr bwMode="auto">
              <a:xfrm>
                <a:off x="3372" y="5870"/>
                <a:ext cx="390" cy="39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" name="Zone de texte 2"/>
              <p:cNvSpPr txBox="1">
                <a:spLocks noChangeArrowheads="1"/>
              </p:cNvSpPr>
              <p:nvPr/>
            </p:nvSpPr>
            <p:spPr bwMode="auto">
              <a:xfrm>
                <a:off x="4433" y="5870"/>
                <a:ext cx="390" cy="39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" name="Zone de texte 2"/>
              <p:cNvSpPr txBox="1">
                <a:spLocks noChangeArrowheads="1"/>
              </p:cNvSpPr>
              <p:nvPr/>
            </p:nvSpPr>
            <p:spPr bwMode="auto">
              <a:xfrm>
                <a:off x="6667" y="5897"/>
                <a:ext cx="466" cy="32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" name="Connecteur droit 415"/>
              <p:cNvSpPr>
                <a:spLocks noChangeShapeType="1"/>
              </p:cNvSpPr>
              <p:nvPr/>
            </p:nvSpPr>
            <p:spPr bwMode="auto">
              <a:xfrm>
                <a:off x="2591" y="6092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Connecteur droit 416"/>
              <p:cNvSpPr>
                <a:spLocks noChangeShapeType="1"/>
              </p:cNvSpPr>
              <p:nvPr/>
            </p:nvSpPr>
            <p:spPr bwMode="auto">
              <a:xfrm>
                <a:off x="3656" y="6077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Connecteur droit 417"/>
              <p:cNvSpPr>
                <a:spLocks noChangeShapeType="1"/>
              </p:cNvSpPr>
              <p:nvPr/>
            </p:nvSpPr>
            <p:spPr bwMode="auto">
              <a:xfrm>
                <a:off x="4791" y="6056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Connecteur droit 419"/>
              <p:cNvSpPr>
                <a:spLocks noChangeShapeType="1"/>
              </p:cNvSpPr>
              <p:nvPr/>
            </p:nvSpPr>
            <p:spPr bwMode="auto">
              <a:xfrm>
                <a:off x="6982" y="6107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" name="Zone de texte 2"/>
              <p:cNvSpPr txBox="1">
                <a:spLocks noChangeArrowheads="1"/>
              </p:cNvSpPr>
              <p:nvPr/>
            </p:nvSpPr>
            <p:spPr bwMode="auto">
              <a:xfrm>
                <a:off x="7777" y="5891"/>
                <a:ext cx="704" cy="45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-600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7" name="Zone de texte 2"/>
              <p:cNvSpPr txBox="1">
                <a:spLocks noChangeArrowheads="1"/>
              </p:cNvSpPr>
              <p:nvPr/>
            </p:nvSpPr>
            <p:spPr bwMode="auto">
              <a:xfrm>
                <a:off x="5856" y="5606"/>
                <a:ext cx="781" cy="49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" name="Connecteur droit 417"/>
              <p:cNvSpPr>
                <a:spLocks noChangeShapeType="1"/>
              </p:cNvSpPr>
              <p:nvPr/>
            </p:nvSpPr>
            <p:spPr bwMode="auto">
              <a:xfrm>
                <a:off x="5947" y="6092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" name="Zone de texte 2"/>
            <p:cNvSpPr txBox="1">
              <a:spLocks noChangeArrowheads="1"/>
            </p:cNvSpPr>
            <p:nvPr/>
          </p:nvSpPr>
          <p:spPr bwMode="auto">
            <a:xfrm>
              <a:off x="4343400" y="2514600"/>
              <a:ext cx="418820" cy="4285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-168" y="4353741"/>
            <a:ext cx="4572322" cy="980259"/>
            <a:chOff x="6880" y="12677"/>
            <a:chExt cx="4156" cy="1027"/>
          </a:xfrm>
          <a:solidFill>
            <a:schemeClr val="tx1"/>
          </a:solidFill>
        </p:grpSpPr>
        <p:sp>
          <p:nvSpPr>
            <p:cNvPr id="30" name="Zone de texte 2"/>
            <p:cNvSpPr txBox="1">
              <a:spLocks noChangeArrowheads="1"/>
            </p:cNvSpPr>
            <p:nvPr/>
          </p:nvSpPr>
          <p:spPr bwMode="auto">
            <a:xfrm>
              <a:off x="6880" y="12905"/>
              <a:ext cx="928" cy="45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IP</a:t>
              </a:r>
              <a:r>
                <a:rPr lang="fr-FR" sz="2800" b="1" baseline="-25000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A</a:t>
              </a: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Zone de texte 2"/>
            <p:cNvSpPr txBox="1">
              <a:spLocks noChangeArrowheads="1"/>
            </p:cNvSpPr>
            <p:nvPr/>
          </p:nvSpPr>
          <p:spPr bwMode="auto">
            <a:xfrm>
              <a:off x="7777" y="12677"/>
              <a:ext cx="1112" cy="45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-76,27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Zone de texte 2"/>
            <p:cNvSpPr txBox="1">
              <a:spLocks noChangeArrowheads="1"/>
            </p:cNvSpPr>
            <p:nvPr/>
          </p:nvSpPr>
          <p:spPr bwMode="auto">
            <a:xfrm>
              <a:off x="7988" y="13145"/>
              <a:ext cx="762" cy="559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600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Connecteur droit 386"/>
            <p:cNvSpPr>
              <a:spLocks noChangeShapeType="1"/>
            </p:cNvSpPr>
            <p:nvPr/>
          </p:nvSpPr>
          <p:spPr bwMode="auto">
            <a:xfrm>
              <a:off x="7793" y="13145"/>
              <a:ext cx="960" cy="0"/>
            </a:xfrm>
            <a:prstGeom prst="line">
              <a:avLst/>
            </a:prstGeom>
            <a:grpFill/>
            <a:ln w="25400" algn="ctr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Zone de texte 2"/>
            <p:cNvSpPr txBox="1">
              <a:spLocks noChangeArrowheads="1"/>
            </p:cNvSpPr>
            <p:nvPr/>
          </p:nvSpPr>
          <p:spPr bwMode="auto">
            <a:xfrm>
              <a:off x="8929" y="12905"/>
              <a:ext cx="2107" cy="45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+1= </a:t>
              </a:r>
              <a:r>
                <a:rPr lang="fr-FR" sz="28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0,87&lt; </a:t>
              </a:r>
              <a:r>
                <a:rPr kumimoji="0" lang="fr-FR" sz="2800" b="1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304800" y="5396805"/>
            <a:ext cx="8458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بما أن: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VAN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 0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و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 1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، فالتدفقات النقدية للمشروع لا تغطي تكلفة رأس المال وتكلفة الاستثمار معا، ومنه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لا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أنصح المدير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بمواصلة تنفيذه. 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056533" y="3124200"/>
            <a:ext cx="65373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= 108+ 102,4+ 102,4+ 104,44+ 106,49- 600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066800" y="3733800"/>
            <a:ext cx="1972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= - 76,27&lt; 0</a:t>
            </a:r>
            <a:endParaRPr lang="fr-F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67200" y="0"/>
            <a:ext cx="45336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rgbClr val="FF0000"/>
                </a:solidFill>
              </a:rPr>
              <a:t>حساب معدل العائد الداخلي للمشروع :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4572000" y="914400"/>
            <a:ext cx="44151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15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%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⇒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VAN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77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,42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&gt; 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32456" y="1534180"/>
            <a:ext cx="45353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25%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⇒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VAN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-76,27&lt; 0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e 27"/>
          <p:cNvGrpSpPr/>
          <p:nvPr/>
        </p:nvGrpSpPr>
        <p:grpSpPr>
          <a:xfrm>
            <a:off x="304800" y="-76200"/>
            <a:ext cx="5084139" cy="4572494"/>
            <a:chOff x="304800" y="838200"/>
            <a:chExt cx="5084139" cy="4572494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304800" y="838200"/>
              <a:ext cx="5084139" cy="4572494"/>
              <a:chOff x="375" y="2612"/>
              <a:chExt cx="4747" cy="4184"/>
            </a:xfrm>
          </p:grpSpPr>
          <p:sp>
            <p:nvSpPr>
              <p:cNvPr id="8" name="Zone de texte 478"/>
              <p:cNvSpPr txBox="1">
                <a:spLocks noChangeArrowheads="1"/>
              </p:cNvSpPr>
              <p:nvPr/>
            </p:nvSpPr>
            <p:spPr bwMode="auto">
              <a:xfrm>
                <a:off x="2581" y="5610"/>
                <a:ext cx="356" cy="343"/>
              </a:xfrm>
              <a:prstGeom prst="rect">
                <a:avLst/>
              </a:prstGeom>
              <a:solidFill>
                <a:srgbClr val="FFC000"/>
              </a:solidFill>
              <a:ln w="635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i</a:t>
                </a:r>
                <a:r>
                  <a:rPr kumimoji="0" lang="fr-FR" sz="2200" b="1" i="0" u="none" strike="noStrike" cap="none" normalizeH="0" baseline="-2500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</a:t>
                </a:r>
                <a:endParaRPr kumimoji="0" lang="fr-FR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9" name="Connecteur droit avec flèche 463"/>
              <p:cNvCxnSpPr>
                <a:cxnSpLocks noChangeShapeType="1"/>
              </p:cNvCxnSpPr>
              <p:nvPr/>
            </p:nvCxnSpPr>
            <p:spPr bwMode="auto">
              <a:xfrm>
                <a:off x="1513" y="5982"/>
                <a:ext cx="2085" cy="0"/>
              </a:xfrm>
              <a:prstGeom prst="straightConnector1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 type="arrow" w="med" len="med"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</p:cxnSp>
          <p:sp>
            <p:nvSpPr>
              <p:cNvPr id="10" name="Zone de texte 465"/>
              <p:cNvSpPr txBox="1">
                <a:spLocks noChangeArrowheads="1"/>
              </p:cNvSpPr>
              <p:nvPr/>
            </p:nvSpPr>
            <p:spPr bwMode="auto">
              <a:xfrm>
                <a:off x="3667" y="5754"/>
                <a:ext cx="1455" cy="407"/>
              </a:xfrm>
              <a:prstGeom prst="rect">
                <a:avLst/>
              </a:prstGeom>
              <a:solidFill>
                <a:schemeClr val="tx1"/>
              </a:solidFill>
              <a:ln w="25400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معدل الخصم</a:t>
                </a: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i</a:t>
                </a:r>
                <a:endParaRPr kumimoji="0" lang="fr-FR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Arc 468"/>
              <p:cNvSpPr>
                <a:spLocks/>
              </p:cNvSpPr>
              <p:nvPr/>
            </p:nvSpPr>
            <p:spPr bwMode="auto">
              <a:xfrm rot="10800000">
                <a:off x="1643" y="2612"/>
                <a:ext cx="2714" cy="4035"/>
              </a:xfrm>
              <a:custGeom>
                <a:avLst/>
                <a:gdLst>
                  <a:gd name="T0" fmla="*/ 861695 w 1723390"/>
                  <a:gd name="T1" fmla="*/ 0 h 2562225"/>
                  <a:gd name="T2" fmla="*/ 1723390 w 1723390"/>
                  <a:gd name="T3" fmla="*/ 1281113 h 2562225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723390" h="2562225" stroke="0">
                    <a:moveTo>
                      <a:pt x="861695" y="0"/>
                    </a:moveTo>
                    <a:cubicBezTo>
                      <a:pt x="1337596" y="0"/>
                      <a:pt x="1723390" y="573574"/>
                      <a:pt x="1723390" y="1281113"/>
                    </a:cubicBezTo>
                    <a:lnTo>
                      <a:pt x="861695" y="1281113"/>
                    </a:lnTo>
                    <a:lnTo>
                      <a:pt x="861695" y="0"/>
                    </a:lnTo>
                    <a:close/>
                  </a:path>
                  <a:path w="1723390" h="2562225" fill="none">
                    <a:moveTo>
                      <a:pt x="861695" y="0"/>
                    </a:moveTo>
                    <a:cubicBezTo>
                      <a:pt x="1337596" y="0"/>
                      <a:pt x="1723390" y="573574"/>
                      <a:pt x="1723390" y="1281113"/>
                    </a:cubicBezTo>
                  </a:path>
                </a:pathLst>
              </a:cu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fr-FR" sz="2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Connecteur droit 470"/>
              <p:cNvSpPr>
                <a:spLocks noChangeShapeType="1"/>
              </p:cNvSpPr>
              <p:nvPr/>
            </p:nvSpPr>
            <p:spPr bwMode="auto">
              <a:xfrm>
                <a:off x="2677" y="5473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Zone de texte 475"/>
              <p:cNvSpPr txBox="1">
                <a:spLocks noChangeArrowheads="1"/>
              </p:cNvSpPr>
              <p:nvPr/>
            </p:nvSpPr>
            <p:spPr bwMode="auto">
              <a:xfrm>
                <a:off x="2633" y="5032"/>
                <a:ext cx="1370" cy="405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TIR </a:t>
                </a:r>
                <a:r>
                  <a:rPr kumimoji="0" lang="ar-SA" sz="2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تقريبي</a:t>
                </a:r>
                <a:endParaRPr kumimoji="0" lang="fr-FR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Connecteur droit 474"/>
              <p:cNvSpPr>
                <a:spLocks noChangeShapeType="1"/>
              </p:cNvSpPr>
              <p:nvPr/>
            </p:nvSpPr>
            <p:spPr bwMode="auto">
              <a:xfrm flipH="1" flipV="1">
                <a:off x="1883" y="5694"/>
                <a:ext cx="0" cy="522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Connecteur droit 477"/>
              <p:cNvSpPr>
                <a:spLocks noChangeShapeType="1"/>
              </p:cNvSpPr>
              <p:nvPr/>
            </p:nvSpPr>
            <p:spPr bwMode="auto">
              <a:xfrm>
                <a:off x="2723" y="6000"/>
                <a:ext cx="0" cy="642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Zone de texte 479"/>
              <p:cNvSpPr txBox="1">
                <a:spLocks noChangeArrowheads="1"/>
              </p:cNvSpPr>
              <p:nvPr/>
            </p:nvSpPr>
            <p:spPr bwMode="auto">
              <a:xfrm>
                <a:off x="1699" y="6180"/>
                <a:ext cx="383" cy="337"/>
              </a:xfrm>
              <a:prstGeom prst="rect">
                <a:avLst/>
              </a:prstGeom>
              <a:solidFill>
                <a:srgbClr val="FFC000"/>
              </a:solidFill>
              <a:ln w="635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i</a:t>
                </a:r>
                <a:r>
                  <a:rPr kumimoji="0" lang="fr-FR" sz="2200" b="1" i="0" u="none" strike="noStrike" cap="none" normalizeH="0" baseline="-2500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</a:t>
                </a:r>
                <a:endParaRPr kumimoji="0" lang="fr-FR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Connecteur droit 554"/>
              <p:cNvSpPr>
                <a:spLocks noChangeShapeType="1"/>
              </p:cNvSpPr>
              <p:nvPr/>
            </p:nvSpPr>
            <p:spPr bwMode="auto">
              <a:xfrm>
                <a:off x="1909" y="5777"/>
                <a:ext cx="855" cy="840"/>
              </a:xfrm>
              <a:prstGeom prst="line">
                <a:avLst/>
              </a:prstGeom>
              <a:noFill/>
              <a:ln w="31750" algn="ctr">
                <a:solidFill>
                  <a:srgbClr val="00B050"/>
                </a:solidFill>
                <a:prstDash val="sys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Connecteur droit 571"/>
              <p:cNvSpPr>
                <a:spLocks noChangeShapeType="1"/>
              </p:cNvSpPr>
              <p:nvPr/>
            </p:nvSpPr>
            <p:spPr bwMode="auto">
              <a:xfrm>
                <a:off x="2691" y="4953"/>
                <a:ext cx="93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Zone de texte 573"/>
              <p:cNvSpPr txBox="1">
                <a:spLocks noChangeArrowheads="1"/>
              </p:cNvSpPr>
              <p:nvPr/>
            </p:nvSpPr>
            <p:spPr bwMode="auto">
              <a:xfrm>
                <a:off x="2644" y="4493"/>
                <a:ext cx="1217" cy="420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TIR </a:t>
                </a:r>
                <a:r>
                  <a:rPr kumimoji="0" lang="ar-SA" sz="2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فعلي</a:t>
                </a:r>
                <a:endParaRPr kumimoji="0" lang="fr-FR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0" name="AutoShape 18"/>
              <p:cNvCxnSpPr>
                <a:cxnSpLocks noChangeShapeType="1"/>
              </p:cNvCxnSpPr>
              <p:nvPr/>
            </p:nvCxnSpPr>
            <p:spPr bwMode="auto">
              <a:xfrm flipV="1">
                <a:off x="1643" y="4355"/>
                <a:ext cx="0" cy="2431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1" name="AutoShape 19"/>
              <p:cNvCxnSpPr>
                <a:cxnSpLocks noChangeShapeType="1"/>
              </p:cNvCxnSpPr>
              <p:nvPr/>
            </p:nvCxnSpPr>
            <p:spPr bwMode="auto">
              <a:xfrm flipH="1">
                <a:off x="2138" y="5482"/>
                <a:ext cx="539" cy="471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prstDash val="solid"/>
                <a:round/>
                <a:headEnd/>
                <a:tailEnd type="triangle" w="med" len="med"/>
              </a:ln>
            </p:spPr>
          </p:cxnSp>
          <p:cxnSp>
            <p:nvCxnSpPr>
              <p:cNvPr id="22" name="AutoShape 20"/>
              <p:cNvCxnSpPr>
                <a:cxnSpLocks noChangeShapeType="1"/>
              </p:cNvCxnSpPr>
              <p:nvPr/>
            </p:nvCxnSpPr>
            <p:spPr bwMode="auto">
              <a:xfrm flipH="1">
                <a:off x="1522" y="5789"/>
                <a:ext cx="331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23" name="AutoShape 21"/>
              <p:cNvCxnSpPr>
                <a:cxnSpLocks noChangeShapeType="1"/>
              </p:cNvCxnSpPr>
              <p:nvPr/>
            </p:nvCxnSpPr>
            <p:spPr bwMode="auto">
              <a:xfrm flipH="1">
                <a:off x="1582" y="6628"/>
                <a:ext cx="1171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375" y="5624"/>
                <a:ext cx="1088" cy="41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VAN</a:t>
                </a:r>
                <a:r>
                  <a:rPr kumimoji="0" lang="fr-FR" sz="22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</a:t>
                </a: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&gt;0</a:t>
                </a:r>
                <a:endParaRPr kumimoji="0" lang="fr-FR" sz="2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375" y="6369"/>
                <a:ext cx="1118" cy="42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VAN</a:t>
                </a:r>
                <a:r>
                  <a:rPr kumimoji="0" lang="fr-FR" sz="22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</a:t>
                </a: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&lt;0</a:t>
                </a:r>
                <a:endParaRPr kumimoji="0" lang="fr-FR" sz="2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6" name="AutoShape 24"/>
              <p:cNvCxnSpPr>
                <a:cxnSpLocks noChangeShapeType="1"/>
              </p:cNvCxnSpPr>
              <p:nvPr/>
            </p:nvCxnSpPr>
            <p:spPr bwMode="auto">
              <a:xfrm flipH="1">
                <a:off x="1973" y="4953"/>
                <a:ext cx="720" cy="1029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prstDash val="solid"/>
                <a:round/>
                <a:headEnd/>
                <a:tailEnd type="triangle" w="med" len="med"/>
              </a:ln>
            </p:spPr>
          </p:cxnSp>
        </p:grpSp>
        <p:sp>
          <p:nvSpPr>
            <p:cNvPr id="27" name="Zone de texte 465"/>
            <p:cNvSpPr txBox="1">
              <a:spLocks noChangeArrowheads="1"/>
            </p:cNvSpPr>
            <p:nvPr/>
          </p:nvSpPr>
          <p:spPr bwMode="auto">
            <a:xfrm>
              <a:off x="1066800" y="2819400"/>
              <a:ext cx="512139" cy="681058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fr-FR" sz="22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e 28"/>
          <p:cNvGrpSpPr/>
          <p:nvPr/>
        </p:nvGrpSpPr>
        <p:grpSpPr>
          <a:xfrm>
            <a:off x="381000" y="4876800"/>
            <a:ext cx="8271184" cy="1066801"/>
            <a:chOff x="1849485" y="3581400"/>
            <a:chExt cx="7707578" cy="714639"/>
          </a:xfrm>
        </p:grpSpPr>
        <p:sp>
          <p:nvSpPr>
            <p:cNvPr id="30" name="Text Box 21"/>
            <p:cNvSpPr txBox="1">
              <a:spLocks noChangeArrowheads="1"/>
            </p:cNvSpPr>
            <p:nvPr/>
          </p:nvSpPr>
          <p:spPr bwMode="auto">
            <a:xfrm>
              <a:off x="1849485" y="3785583"/>
              <a:ext cx="1574952" cy="30627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TIR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 i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 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+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 Box 20"/>
            <p:cNvSpPr txBox="1">
              <a:spLocks noChangeArrowheads="1"/>
            </p:cNvSpPr>
            <p:nvPr/>
          </p:nvSpPr>
          <p:spPr bwMode="auto">
            <a:xfrm>
              <a:off x="3225496" y="3581401"/>
              <a:ext cx="1819334" cy="3573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(i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– i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) VAN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 Box 19"/>
            <p:cNvSpPr txBox="1">
              <a:spLocks noChangeArrowheads="1"/>
            </p:cNvSpPr>
            <p:nvPr/>
          </p:nvSpPr>
          <p:spPr bwMode="auto">
            <a:xfrm>
              <a:off x="3225496" y="3940480"/>
              <a:ext cx="1819334" cy="35555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VAN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- VAN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AutoShape 18"/>
            <p:cNvSpPr>
              <a:spLocks noChangeShapeType="1"/>
            </p:cNvSpPr>
            <p:nvPr/>
          </p:nvSpPr>
          <p:spPr bwMode="auto">
            <a:xfrm>
              <a:off x="3275231" y="3940479"/>
              <a:ext cx="175731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Text Box 17"/>
            <p:cNvSpPr txBox="1">
              <a:spLocks noChangeArrowheads="1"/>
            </p:cNvSpPr>
            <p:nvPr/>
          </p:nvSpPr>
          <p:spPr bwMode="auto">
            <a:xfrm>
              <a:off x="5037240" y="3782061"/>
              <a:ext cx="859683" cy="30979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15+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 Box 16"/>
            <p:cNvSpPr txBox="1">
              <a:spLocks noChangeArrowheads="1"/>
            </p:cNvSpPr>
            <p:nvPr/>
          </p:nvSpPr>
          <p:spPr bwMode="auto">
            <a:xfrm>
              <a:off x="5949055" y="3581400"/>
              <a:ext cx="2007091" cy="3573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(25– 15) 77,42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ext Box 15"/>
            <p:cNvSpPr txBox="1">
              <a:spLocks noChangeArrowheads="1"/>
            </p:cNvSpPr>
            <p:nvPr/>
          </p:nvSpPr>
          <p:spPr bwMode="auto">
            <a:xfrm>
              <a:off x="5927782" y="3925518"/>
              <a:ext cx="2099371" cy="3705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77,42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-(- 76,27)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AutoShape 14"/>
            <p:cNvSpPr>
              <a:spLocks noChangeShapeType="1"/>
            </p:cNvSpPr>
            <p:nvPr/>
          </p:nvSpPr>
          <p:spPr bwMode="auto">
            <a:xfrm>
              <a:off x="6127822" y="3940479"/>
              <a:ext cx="175731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 Box 13"/>
            <p:cNvSpPr txBox="1">
              <a:spLocks noChangeArrowheads="1"/>
            </p:cNvSpPr>
            <p:nvPr/>
          </p:nvSpPr>
          <p:spPr bwMode="auto">
            <a:xfrm>
              <a:off x="8098160" y="3734537"/>
              <a:ext cx="1458903" cy="3608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20 %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9" name="Rectangle 38"/>
          <p:cNvSpPr/>
          <p:nvPr/>
        </p:nvSpPr>
        <p:spPr>
          <a:xfrm>
            <a:off x="3048000" y="6336268"/>
            <a:ext cx="28403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i=20 % → VAN</a:t>
            </a:r>
            <a:r>
              <a:rPr lang="fr-FR" sz="2400" b="1" baseline="-250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0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Zone de texte 2"/>
          <p:cNvSpPr txBox="1">
            <a:spLocks noChangeArrowheads="1"/>
          </p:cNvSpPr>
          <p:nvPr/>
        </p:nvSpPr>
        <p:spPr bwMode="auto">
          <a:xfrm>
            <a:off x="2743200" y="533400"/>
            <a:ext cx="2819400" cy="456941"/>
          </a:xfrm>
          <a:prstGeom prst="rect">
            <a:avLst/>
          </a:prstGeom>
          <a:solidFill>
            <a:srgbClr val="FF99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i= TIR →VAN=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0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0" y="152400"/>
            <a:ext cx="5562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إعادة </a:t>
            </a:r>
            <a:r>
              <a:rPr lang="ar-JO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استثمار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التدفقات</a:t>
            </a:r>
            <a:r>
              <a:rPr lang="ar-JO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بمعدل 10%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fr-FR" sz="2800" dirty="0"/>
          </a:p>
        </p:txBody>
      </p:sp>
      <p:sp>
        <p:nvSpPr>
          <p:cNvPr id="5" name="Rectangle 4"/>
          <p:cNvSpPr/>
          <p:nvPr/>
        </p:nvSpPr>
        <p:spPr>
          <a:xfrm>
            <a:off x="2590800" y="609600"/>
            <a:ext cx="60869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حساب </a:t>
            </a:r>
            <a:r>
              <a:rPr lang="ar-JO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القيمة الحالية الصافية الإجمالية للمشروع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endParaRPr lang="fr-FR" sz="2800" dirty="0"/>
          </a:p>
        </p:txBody>
      </p:sp>
      <p:grpSp>
        <p:nvGrpSpPr>
          <p:cNvPr id="154" name="Groupe 153"/>
          <p:cNvGrpSpPr/>
          <p:nvPr/>
        </p:nvGrpSpPr>
        <p:grpSpPr>
          <a:xfrm>
            <a:off x="-1" y="1150123"/>
            <a:ext cx="9296401" cy="5555682"/>
            <a:chOff x="-1" y="693266"/>
            <a:chExt cx="9296401" cy="5555682"/>
          </a:xfrm>
        </p:grpSpPr>
        <p:grpSp>
          <p:nvGrpSpPr>
            <p:cNvPr id="149" name="Groupe 148"/>
            <p:cNvGrpSpPr/>
            <p:nvPr/>
          </p:nvGrpSpPr>
          <p:grpSpPr>
            <a:xfrm>
              <a:off x="-1" y="693266"/>
              <a:ext cx="9296401" cy="5555682"/>
              <a:chOff x="-1" y="693266"/>
              <a:chExt cx="9296401" cy="5555682"/>
            </a:xfrm>
          </p:grpSpPr>
          <p:grpSp>
            <p:nvGrpSpPr>
              <p:cNvPr id="123" name="Groupe 122"/>
              <p:cNvGrpSpPr/>
              <p:nvPr/>
            </p:nvGrpSpPr>
            <p:grpSpPr>
              <a:xfrm>
                <a:off x="-1" y="693266"/>
                <a:ext cx="9296400" cy="5555682"/>
                <a:chOff x="-1" y="693266"/>
                <a:chExt cx="9296400" cy="5555682"/>
              </a:xfrm>
            </p:grpSpPr>
            <p:grpSp>
              <p:nvGrpSpPr>
                <p:cNvPr id="57346" name="Group 2"/>
                <p:cNvGrpSpPr>
                  <a:grpSpLocks/>
                </p:cNvGrpSpPr>
                <p:nvPr/>
              </p:nvGrpSpPr>
              <p:grpSpPr bwMode="auto">
                <a:xfrm>
                  <a:off x="-1" y="693266"/>
                  <a:ext cx="9296400" cy="5555682"/>
                  <a:chOff x="750" y="10253"/>
                  <a:chExt cx="10431" cy="6189"/>
                </a:xfrm>
              </p:grpSpPr>
              <p:cxnSp>
                <p:nvCxnSpPr>
                  <p:cNvPr id="57347" name="AutoShape 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386" y="14574"/>
                    <a:ext cx="1454" cy="2"/>
                  </a:xfrm>
                  <a:prstGeom prst="straightConnector1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ffectLst/>
                </p:spPr>
              </p:cxnSp>
              <p:grpSp>
                <p:nvGrpSpPr>
                  <p:cNvPr id="57348" name="Group 4"/>
                  <p:cNvGrpSpPr>
                    <a:grpSpLocks/>
                  </p:cNvGrpSpPr>
                  <p:nvPr/>
                </p:nvGrpSpPr>
                <p:grpSpPr bwMode="auto">
                  <a:xfrm>
                    <a:off x="750" y="10253"/>
                    <a:ext cx="10431" cy="6189"/>
                    <a:chOff x="750" y="8949"/>
                    <a:chExt cx="10431" cy="6189"/>
                  </a:xfrm>
                </p:grpSpPr>
                <p:cxnSp>
                  <p:nvCxnSpPr>
                    <p:cNvPr id="57349" name="AutoShape 5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919" y="10154"/>
                      <a:ext cx="8580" cy="0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</p:cxnSp>
                <p:sp>
                  <p:nvSpPr>
                    <p:cNvPr id="57350" name="Text Box 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46" y="9581"/>
                      <a:ext cx="405" cy="4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0</a:t>
                      </a:r>
                      <a:endParaRPr kumimoji="0" lang="fr-F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1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17" y="9596"/>
                      <a:ext cx="405" cy="4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2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57" y="9581"/>
                      <a:ext cx="405" cy="4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2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3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025" y="9566"/>
                      <a:ext cx="405" cy="4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3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4" name="Text 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274" y="9581"/>
                      <a:ext cx="405" cy="4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4</a:t>
                      </a:r>
                      <a:endParaRPr kumimoji="0" lang="fr-F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5" name="Text Box 1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8" y="10230"/>
                      <a:ext cx="983" cy="4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135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6" name="Text Box 1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86" y="10215"/>
                      <a:ext cx="932" cy="4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160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7" name="Text Box 1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69" y="10215"/>
                      <a:ext cx="933" cy="4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200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8" name="Text Box 1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051" y="10215"/>
                      <a:ext cx="914" cy="4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255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9" name="Text Box 1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73" y="10215"/>
                      <a:ext cx="1026" cy="4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600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cxnSp>
                  <p:nvCxnSpPr>
                    <p:cNvPr id="57360" name="AutoShape 16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631" y="11202"/>
                      <a:ext cx="5216" cy="31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57361" name="AutoShape 17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3914" y="11827"/>
                      <a:ext cx="3932" cy="0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57362" name="AutoShape 18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5111" y="12591"/>
                      <a:ext cx="2736" cy="2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57363" name="AutoShape 19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2337" y="10900"/>
                      <a:ext cx="579" cy="10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cxnSp>
                  <p:nvCxnSpPr>
                    <p:cNvPr id="57364" name="AutoShape 20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H="1" flipV="1">
                      <a:off x="3343" y="11254"/>
                      <a:ext cx="1143" cy="2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cxnSp>
                  <p:nvCxnSpPr>
                    <p:cNvPr id="57365" name="AutoShape 2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360" y="14373"/>
                      <a:ext cx="2085" cy="0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cxnSp>
                  <p:nvCxnSpPr>
                    <p:cNvPr id="57366" name="AutoShape 22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H="1" flipV="1">
                      <a:off x="5143" y="11997"/>
                      <a:ext cx="2547" cy="2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cxnSp>
                  <p:nvCxnSpPr>
                    <p:cNvPr id="57367" name="AutoShape 23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H="1" flipV="1">
                      <a:off x="4216" y="11657"/>
                      <a:ext cx="1867" cy="1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sp>
                  <p:nvSpPr>
                    <p:cNvPr id="57368" name="Text Box 2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846" y="10953"/>
                      <a:ext cx="3335" cy="4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135</a:t>
                      </a:r>
                      <a:r>
                        <a:rPr kumimoji="0" lang="fr-F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(1.</a:t>
                      </a:r>
                      <a:r>
                        <a:rPr kumimoji="0" lang="ar-DZ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fr-F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fr-FR" sz="26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5-1 </a:t>
                      </a:r>
                      <a:r>
                        <a:rPr kumimoji="0" lang="fr-F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=197,65</a:t>
                      </a:r>
                      <a:endParaRPr kumimoji="0" lang="fr-F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69" name="Text Box 2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847" y="11572"/>
                      <a:ext cx="3334" cy="4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160</a:t>
                      </a:r>
                      <a:r>
                        <a:rPr kumimoji="0" lang="fr-F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(1.</a:t>
                      </a:r>
                      <a:r>
                        <a:rPr kumimoji="0" lang="ar-DZ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fr-F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fr-FR" sz="26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5-2 </a:t>
                      </a:r>
                      <a:r>
                        <a:rPr kumimoji="0" lang="fr-F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=212,96</a:t>
                      </a:r>
                      <a:endParaRPr kumimoji="0" lang="fr-F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70" name="Text Box 2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847" y="12930"/>
                      <a:ext cx="3334" cy="509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255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(1.</a:t>
                      </a: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ar-DZ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fr-FR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ar-DZ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fr-FR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=280,5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71" name="Text Box 2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847" y="13694"/>
                      <a:ext cx="3334" cy="59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325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(1.</a:t>
                      </a: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ar-DZ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fr-FR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ar-DZ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=</a:t>
                      </a: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325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72" name="Text Box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606" y="14458"/>
                      <a:ext cx="2490" cy="45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fr-FR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 = 1258,11 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73" name="Text Box 2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0" y="13034"/>
                      <a:ext cx="1624" cy="576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1258,11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74" name="Text Box 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21" y="13610"/>
                      <a:ext cx="1163" cy="486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1.08</a:t>
                      </a:r>
                      <a:r>
                        <a:rPr kumimoji="0" lang="fr-FR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5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cxnSp>
                  <p:nvCxnSpPr>
                    <p:cNvPr id="57375" name="AutoShape 3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750" y="13610"/>
                      <a:ext cx="1368" cy="2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sp>
                  <p:nvSpPr>
                    <p:cNvPr id="57376" name="Text Box 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60" y="13355"/>
                      <a:ext cx="1026" cy="509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600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77" name="Text Box 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0" y="14518"/>
                      <a:ext cx="3078" cy="62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VANG</a:t>
                      </a:r>
                      <a:r>
                        <a:rPr kumimoji="0" lang="fr-FR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= 256,24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78" name="Text Box 3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598" y="14373"/>
                      <a:ext cx="2822" cy="595"/>
                    </a:xfrm>
                    <a:prstGeom prst="rect">
                      <a:avLst/>
                    </a:prstGeom>
                    <a:solidFill>
                      <a:srgbClr val="D8D8D8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خصم بمعدل 08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%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79" name="Text Box 3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28" y="8949"/>
                      <a:ext cx="3848" cy="490"/>
                    </a:xfrm>
                    <a:prstGeom prst="rect">
                      <a:avLst/>
                    </a:prstGeom>
                    <a:solidFill>
                      <a:srgbClr val="D8D8D8"/>
                    </a:solidFill>
                    <a:ln w="38100" algn="ctr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إعادة استثمار بمعدل 10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%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cxnSp>
                  <p:nvCxnSpPr>
                    <p:cNvPr id="57380" name="AutoShape 36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7646" y="9196"/>
                      <a:ext cx="1739" cy="0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57381" name="AutoShape 37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631" y="9196"/>
                      <a:ext cx="1200" cy="1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cxnSp>
                  <p:nvCxnSpPr>
                    <p:cNvPr id="57382" name="AutoShape 38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8265" y="12360"/>
                      <a:ext cx="0" cy="105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FFFFFF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57384" name="AutoShape 40"/>
                    <p:cNvCxnSpPr>
                      <a:cxnSpLocks noChangeShapeType="1"/>
                    </p:cNvCxnSpPr>
                    <p:nvPr/>
                  </p:nvCxnSpPr>
                  <p:spPr bwMode="auto">
                    <a:xfrm rot="10800000">
                      <a:off x="3828" y="14713"/>
                      <a:ext cx="920" cy="2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</p:cxnSp>
              </p:grpSp>
            </p:grpSp>
            <p:sp>
              <p:nvSpPr>
                <p:cNvPr id="121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5989943" y="1267685"/>
                  <a:ext cx="360947" cy="403952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5</a:t>
                  </a:r>
                  <a:endParaRPr kumimoji="0" lang="fr-FR" sz="4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22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5791200" y="1836727"/>
                  <a:ext cx="814582" cy="403952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325</a:t>
                  </a:r>
                  <a:endParaRPr kumimoji="0" lang="fr-FR" sz="4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138" name="AutoShape 3"/>
              <p:cNvCxnSpPr>
                <a:cxnSpLocks noChangeShapeType="1"/>
              </p:cNvCxnSpPr>
              <p:nvPr/>
            </p:nvCxnSpPr>
            <p:spPr bwMode="auto">
              <a:xfrm>
                <a:off x="6019800" y="5181600"/>
                <a:ext cx="304006" cy="796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139" name="AutoShape 22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4572797" y="3733007"/>
                <a:ext cx="2895599" cy="1588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</p:cxnSp>
          <p:sp>
            <p:nvSpPr>
              <p:cNvPr id="148" name="Text Box 26"/>
              <p:cNvSpPr txBox="1">
                <a:spLocks noChangeArrowheads="1"/>
              </p:cNvSpPr>
              <p:nvPr/>
            </p:nvSpPr>
            <p:spPr bwMode="auto">
              <a:xfrm>
                <a:off x="6324600" y="3657600"/>
                <a:ext cx="2971800" cy="457200"/>
              </a:xfrm>
              <a:prstGeom prst="rect">
                <a:avLst/>
              </a:prstGeom>
              <a:solidFill>
                <a:srgbClr val="FFFFFF"/>
              </a:solidFill>
              <a:ln w="38100" algn="ctr">
                <a:solidFill>
                  <a:srgbClr val="FFFFFF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200</a:t>
                </a: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(1.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10</a:t>
                </a: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)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5-</a:t>
                </a:r>
                <a:r>
                  <a:rPr kumimoji="0" lang="ar-DZ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</a:t>
                </a: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=242</a:t>
                </a:r>
                <a:endParaRPr kumimoji="0" lang="fr-FR" sz="4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52" name="AutoShape 37"/>
            <p:cNvCxnSpPr>
              <a:cxnSpLocks noChangeShapeType="1"/>
            </p:cNvCxnSpPr>
            <p:nvPr/>
          </p:nvCxnSpPr>
          <p:spPr bwMode="auto">
            <a:xfrm>
              <a:off x="5867400" y="5867400"/>
              <a:ext cx="1069474" cy="898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</p:cxn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1200" y="457200"/>
            <a:ext cx="6821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القيمة المكتسبة من إعادة استثمار التدفقات بمعدل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%: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1295400"/>
            <a:ext cx="91440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fr-FR" sz="26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135(1.10)</a:t>
            </a:r>
            <a:r>
              <a:rPr kumimoji="0" lang="fr-FR" sz="26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 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+ 160(1.10)</a:t>
            </a:r>
            <a:r>
              <a:rPr kumimoji="0" lang="fr-FR" sz="26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+ 200(1.10)</a:t>
            </a:r>
            <a:r>
              <a:rPr kumimoji="0" lang="fr-FR" sz="26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+ 255(1.1</a:t>
            </a:r>
            <a:r>
              <a:rPr kumimoji="0" lang="ar-DZ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fr-FR" sz="26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fr-FR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+ 325(1.1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lang="fr-FR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lang="ar-DZ" sz="2600" b="1" baseline="300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lang="fr-FR" sz="2600" b="1" baseline="300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ar-DZ" sz="2600" b="1" i="0" u="none" strike="noStrike" cap="none" normalizeH="0" baseline="3000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3200" b="1" baseline="300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1258,11 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04818" y="3443645"/>
            <a:ext cx="5714982" cy="1066800"/>
            <a:chOff x="692" y="13860"/>
            <a:chExt cx="4351" cy="1050"/>
          </a:xfrm>
        </p:grpSpPr>
        <p:sp>
          <p:nvSpPr>
            <p:cNvPr id="24579" name="Text Box 3"/>
            <p:cNvSpPr txBox="1">
              <a:spLocks noChangeArrowheads="1"/>
            </p:cNvSpPr>
            <p:nvPr/>
          </p:nvSpPr>
          <p:spPr bwMode="auto">
            <a:xfrm>
              <a:off x="692" y="14235"/>
              <a:ext cx="1365" cy="525"/>
            </a:xfrm>
            <a:prstGeom prst="rect">
              <a:avLst/>
            </a:prstGeom>
            <a:solidFill>
              <a:srgbClr val="FFFFFF"/>
            </a:solidFill>
            <a:ln w="31750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VANG</a:t>
              </a:r>
              <a:r>
                <a:rPr kumimoji="0" lang="fr-FR" sz="28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B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= 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4580" name="AutoShape 4"/>
            <p:cNvCxnSpPr>
              <a:cxnSpLocks noChangeShapeType="1"/>
            </p:cNvCxnSpPr>
            <p:nvPr/>
          </p:nvCxnSpPr>
          <p:spPr bwMode="auto">
            <a:xfrm>
              <a:off x="2040" y="14415"/>
              <a:ext cx="1080" cy="0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24581" name="Text Box 5"/>
            <p:cNvSpPr txBox="1">
              <a:spLocks noChangeArrowheads="1"/>
            </p:cNvSpPr>
            <p:nvPr/>
          </p:nvSpPr>
          <p:spPr bwMode="auto">
            <a:xfrm>
              <a:off x="2084" y="13860"/>
              <a:ext cx="1079" cy="525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1258,11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582" name="Text Box 6"/>
            <p:cNvSpPr txBox="1">
              <a:spLocks noChangeArrowheads="1"/>
            </p:cNvSpPr>
            <p:nvPr/>
          </p:nvSpPr>
          <p:spPr bwMode="auto">
            <a:xfrm>
              <a:off x="2215" y="14445"/>
              <a:ext cx="798" cy="465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1.08</a:t>
              </a:r>
              <a:r>
                <a:rPr kumimoji="0" lang="fr-FR" sz="28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5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583" name="Text Box 7"/>
            <p:cNvSpPr txBox="1">
              <a:spLocks noChangeArrowheads="1"/>
            </p:cNvSpPr>
            <p:nvPr/>
          </p:nvSpPr>
          <p:spPr bwMode="auto">
            <a:xfrm>
              <a:off x="3201" y="14160"/>
              <a:ext cx="1842" cy="525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-600= 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256,24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381000" y="4825425"/>
            <a:ext cx="838200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نلاحظ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ارتفاع القيمة الحالية الإجمالية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لأنها تتضمن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القيمة الحالية العادية، والقيمة الحالية </a:t>
            </a:r>
            <a:r>
              <a:rPr lang="ar-DZ" sz="28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الناتجة عن إعادة استثمار التدفقات بـ 10%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886200" y="609600"/>
            <a:ext cx="480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555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المفاضلة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بين </a:t>
            </a:r>
            <a:r>
              <a:rPr kumimoji="0" lang="fr-FR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و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09600" y="4343400"/>
            <a:ext cx="21777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IP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1.38 &gt;  1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304800" y="5039541"/>
            <a:ext cx="4481008" cy="903900"/>
            <a:chOff x="6893" y="12677"/>
            <a:chExt cx="4073" cy="947"/>
          </a:xfrm>
          <a:solidFill>
            <a:schemeClr val="tx1"/>
          </a:solidFill>
        </p:grpSpPr>
        <p:sp>
          <p:nvSpPr>
            <p:cNvPr id="7" name="Zone de texte 2"/>
            <p:cNvSpPr txBox="1">
              <a:spLocks noChangeArrowheads="1"/>
            </p:cNvSpPr>
            <p:nvPr/>
          </p:nvSpPr>
          <p:spPr bwMode="auto">
            <a:xfrm>
              <a:off x="6893" y="12905"/>
              <a:ext cx="915" cy="57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IP </a:t>
              </a:r>
              <a:r>
                <a:rPr lang="fr-FR" sz="2800" b="1" baseline="-30000" dirty="0" smtClean="0">
                  <a:solidFill>
                    <a:schemeClr val="bg1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B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Zone de texte 2"/>
            <p:cNvSpPr txBox="1">
              <a:spLocks noChangeArrowheads="1"/>
            </p:cNvSpPr>
            <p:nvPr/>
          </p:nvSpPr>
          <p:spPr bwMode="auto">
            <a:xfrm>
              <a:off x="7777" y="12677"/>
              <a:ext cx="1112" cy="45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188,83</a:t>
              </a:r>
              <a:endPara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Zone de texte 2"/>
            <p:cNvSpPr txBox="1">
              <a:spLocks noChangeArrowheads="1"/>
            </p:cNvSpPr>
            <p:nvPr/>
          </p:nvSpPr>
          <p:spPr bwMode="auto">
            <a:xfrm>
              <a:off x="7887" y="13145"/>
              <a:ext cx="738" cy="479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450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Connecteur droit 386"/>
            <p:cNvSpPr>
              <a:spLocks noChangeShapeType="1"/>
            </p:cNvSpPr>
            <p:nvPr/>
          </p:nvSpPr>
          <p:spPr bwMode="auto">
            <a:xfrm>
              <a:off x="7793" y="13145"/>
              <a:ext cx="960" cy="0"/>
            </a:xfrm>
            <a:prstGeom prst="line">
              <a:avLst/>
            </a:prstGeom>
            <a:grpFill/>
            <a:ln w="25400" algn="ctr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Zone de texte 2"/>
            <p:cNvSpPr txBox="1">
              <a:spLocks noChangeArrowheads="1"/>
            </p:cNvSpPr>
            <p:nvPr/>
          </p:nvSpPr>
          <p:spPr bwMode="auto">
            <a:xfrm>
              <a:off x="8929" y="12905"/>
              <a:ext cx="2037" cy="45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+1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 1,42</a:t>
              </a:r>
              <a:r>
                <a:rPr kumimoji="0" lang="fr-FR" sz="2800" b="1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&gt; 1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1447800" y="1143000"/>
            <a:ext cx="7239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المشروع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التكلفة الاستثمارية 450؛</a:t>
            </a:r>
            <a:endParaRPr lang="fr-FR" sz="28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 rtl="1"/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العمر الاقتصادي 5 سنوات؛</a:t>
            </a:r>
          </a:p>
          <a:p>
            <a:pPr algn="r" rtl="1"/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القيمة الحالية الصافية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188,83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؛</a:t>
            </a:r>
            <a:endParaRPr lang="fr-FR" sz="28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 rtl="1"/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معدل خصم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%. </a:t>
            </a:r>
            <a:endParaRPr lang="fr-FR" sz="2800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04800" y="2958405"/>
            <a:ext cx="8382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معيار المقارنة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بما أن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لمشروعان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و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لهما نفس العمر الاقتصادي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وتكلفة استثمار مختلفة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فإن المعيار الملائم للمقارنة هو مؤشر الربحية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95600" y="5943600"/>
            <a:ext cx="5937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بما أن: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IP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،</a:t>
            </a:r>
            <a:r>
              <a:rPr lang="ar-DZ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لذا ف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المشروع الأفضل هو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886200" y="228600"/>
            <a:ext cx="480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555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المفاضلة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بين </a:t>
            </a:r>
            <a:r>
              <a:rPr kumimoji="0" lang="fr-FR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و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المشروع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lvl="0" algn="r" rtl="1"/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تكلفة استثمارية </a:t>
            </a:r>
            <a:r>
              <a:rPr lang="fr-FR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600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؛ عمر اقتصادي </a:t>
            </a:r>
            <a:r>
              <a:rPr lang="fr-FR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سنة؛ </a:t>
            </a:r>
            <a:r>
              <a:rPr lang="ar-DZ" sz="26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ق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ح ص </a:t>
            </a:r>
            <a:r>
              <a:rPr lang="fr-FR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285,08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؛</a:t>
            </a:r>
            <a:r>
              <a:rPr lang="fr-FR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معدل خصم </a:t>
            </a:r>
            <a:r>
              <a:rPr lang="fr-FR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 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%. </a:t>
            </a:r>
            <a:endParaRPr lang="fr-FR" sz="26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33400" y="1815405"/>
            <a:ext cx="8382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معيار المقارنة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بما أن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لمشروعان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و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لهما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عمر اقتصادي مختلف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فإن المعيار الملائم للمقارنة هو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الدفعة المكافئة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10"/>
          <p:cNvGrpSpPr>
            <a:grpSpLocks/>
          </p:cNvGrpSpPr>
          <p:nvPr/>
        </p:nvGrpSpPr>
        <p:grpSpPr bwMode="auto">
          <a:xfrm>
            <a:off x="838200" y="2819400"/>
            <a:ext cx="3657600" cy="1066800"/>
            <a:chOff x="1260" y="3488"/>
            <a:chExt cx="2880" cy="735"/>
          </a:xfrm>
        </p:grpSpPr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1260" y="3615"/>
              <a:ext cx="1620" cy="39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AEQ=  VAN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12"/>
            <p:cNvSpPr txBox="1">
              <a:spLocks noChangeArrowheads="1"/>
            </p:cNvSpPr>
            <p:nvPr/>
          </p:nvSpPr>
          <p:spPr bwMode="auto">
            <a:xfrm>
              <a:off x="3105" y="3488"/>
              <a:ext cx="495" cy="36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i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13"/>
            <p:cNvSpPr txBox="1">
              <a:spLocks noChangeArrowheads="1"/>
            </p:cNvSpPr>
            <p:nvPr/>
          </p:nvSpPr>
          <p:spPr bwMode="auto">
            <a:xfrm>
              <a:off x="2880" y="3855"/>
              <a:ext cx="1260" cy="36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1- (1+i)</a:t>
              </a:r>
              <a:r>
                <a:rPr kumimoji="0" lang="fr-FR" sz="28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-n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1" name="AutoShape 14"/>
            <p:cNvCxnSpPr>
              <a:cxnSpLocks noChangeShapeType="1"/>
            </p:cNvCxnSpPr>
            <p:nvPr/>
          </p:nvCxnSpPr>
          <p:spPr bwMode="auto">
            <a:xfrm>
              <a:off x="3000" y="3855"/>
              <a:ext cx="1020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</p:grpSp>
      <p:grpSp>
        <p:nvGrpSpPr>
          <p:cNvPr id="12" name="Group 7"/>
          <p:cNvGrpSpPr>
            <a:grpSpLocks/>
          </p:cNvGrpSpPr>
          <p:nvPr/>
        </p:nvGrpSpPr>
        <p:grpSpPr bwMode="auto">
          <a:xfrm>
            <a:off x="151764" y="4191000"/>
            <a:ext cx="5791836" cy="1066800"/>
            <a:chOff x="865" y="6024"/>
            <a:chExt cx="3909" cy="756"/>
          </a:xfrm>
        </p:grpSpPr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865" y="6183"/>
              <a:ext cx="1801" cy="435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AEQ </a:t>
              </a:r>
              <a:r>
                <a:rPr kumimoji="0" lang="fr-FR" sz="28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= 229,55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9"/>
            <p:cNvSpPr txBox="1">
              <a:spLocks noChangeArrowheads="1"/>
            </p:cNvSpPr>
            <p:nvPr/>
          </p:nvSpPr>
          <p:spPr bwMode="auto">
            <a:xfrm>
              <a:off x="2704" y="6423"/>
              <a:ext cx="958" cy="357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1- 1,08</a:t>
              </a:r>
              <a:r>
                <a:rPr kumimoji="0" lang="fr-FR" sz="28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-5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2863" y="6024"/>
              <a:ext cx="677" cy="37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0,08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6" name="AutoShape 11"/>
            <p:cNvCxnSpPr>
              <a:cxnSpLocks noChangeShapeType="1"/>
            </p:cNvCxnSpPr>
            <p:nvPr/>
          </p:nvCxnSpPr>
          <p:spPr bwMode="auto">
            <a:xfrm>
              <a:off x="2685" y="6424"/>
              <a:ext cx="1080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3780" y="6183"/>
              <a:ext cx="994" cy="381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=  57,49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8" name="Group 13"/>
          <p:cNvGrpSpPr>
            <a:grpSpLocks/>
          </p:cNvGrpSpPr>
          <p:nvPr/>
        </p:nvGrpSpPr>
        <p:grpSpPr bwMode="auto">
          <a:xfrm>
            <a:off x="152695" y="5410200"/>
            <a:ext cx="5562896" cy="1066018"/>
            <a:chOff x="1007" y="6894"/>
            <a:chExt cx="3767" cy="682"/>
          </a:xfrm>
        </p:grpSpPr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1007" y="6995"/>
              <a:ext cx="1703" cy="3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AEQ </a:t>
              </a:r>
              <a:r>
                <a:rPr lang="fr-FR" sz="2800" b="1" baseline="-25000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Arial" pitchFamily="34" charset="0"/>
                </a:rPr>
                <a:t>C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= 285,08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2901" y="6894"/>
              <a:ext cx="649" cy="3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0,08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2747" y="7235"/>
              <a:ext cx="967" cy="34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1- 1,08</a:t>
              </a:r>
              <a:r>
                <a:rPr kumimoji="0" lang="fr-FR" sz="28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-7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" name="AutoShape 17"/>
            <p:cNvCxnSpPr>
              <a:cxnSpLocks noChangeShapeType="1"/>
            </p:cNvCxnSpPr>
            <p:nvPr/>
          </p:nvCxnSpPr>
          <p:spPr bwMode="auto">
            <a:xfrm>
              <a:off x="2805" y="7235"/>
              <a:ext cx="915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3" name="Text Box 18"/>
            <p:cNvSpPr txBox="1">
              <a:spLocks noChangeArrowheads="1"/>
            </p:cNvSpPr>
            <p:nvPr/>
          </p:nvSpPr>
          <p:spPr bwMode="auto">
            <a:xfrm>
              <a:off x="3780" y="7040"/>
              <a:ext cx="994" cy="38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=  </a:t>
              </a:r>
              <a:r>
                <a:rPr lang="fr-FR" sz="28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  <a:cs typeface="Arial" pitchFamily="34" charset="0"/>
                </a:rPr>
                <a:t>54,75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5539270" y="5903893"/>
            <a:ext cx="352853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بما أن: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AEQ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AEQ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؛</a:t>
            </a:r>
          </a:p>
          <a:p>
            <a:pPr algn="just" rtl="1"/>
            <a:r>
              <a:rPr lang="ar-DZ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لذا ف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المشروع الأفضل هو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76200" y="228723"/>
            <a:ext cx="8924925" cy="2057278"/>
            <a:chOff x="345" y="753"/>
            <a:chExt cx="8625" cy="1947"/>
          </a:xfrm>
        </p:grpSpPr>
        <p:cxnSp>
          <p:nvCxnSpPr>
            <p:cNvPr id="1027" name="AutoShape 3"/>
            <p:cNvCxnSpPr>
              <a:cxnSpLocks noChangeShapeType="1"/>
            </p:cNvCxnSpPr>
            <p:nvPr/>
          </p:nvCxnSpPr>
          <p:spPr bwMode="auto">
            <a:xfrm>
              <a:off x="870" y="2070"/>
              <a:ext cx="81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28" name="AutoShape 4"/>
            <p:cNvCxnSpPr>
              <a:cxnSpLocks noChangeShapeType="1"/>
            </p:cNvCxnSpPr>
            <p:nvPr/>
          </p:nvCxnSpPr>
          <p:spPr bwMode="auto">
            <a:xfrm>
              <a:off x="1606" y="1905"/>
              <a:ext cx="1" cy="2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1395" y="1395"/>
              <a:ext cx="435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0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0" name="AutoShape 6"/>
            <p:cNvCxnSpPr>
              <a:cxnSpLocks noChangeShapeType="1"/>
            </p:cNvCxnSpPr>
            <p:nvPr/>
          </p:nvCxnSpPr>
          <p:spPr bwMode="auto">
            <a:xfrm>
              <a:off x="2956" y="1905"/>
              <a:ext cx="1" cy="2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2730" y="1395"/>
              <a:ext cx="435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2" name="AutoShape 8"/>
            <p:cNvCxnSpPr>
              <a:cxnSpLocks noChangeShapeType="1"/>
            </p:cNvCxnSpPr>
            <p:nvPr/>
          </p:nvCxnSpPr>
          <p:spPr bwMode="auto">
            <a:xfrm>
              <a:off x="4245" y="1935"/>
              <a:ext cx="1" cy="2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4019" y="1425"/>
              <a:ext cx="435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2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4" name="AutoShape 10"/>
            <p:cNvCxnSpPr>
              <a:cxnSpLocks noChangeShapeType="1"/>
            </p:cNvCxnSpPr>
            <p:nvPr/>
          </p:nvCxnSpPr>
          <p:spPr bwMode="auto">
            <a:xfrm>
              <a:off x="5581" y="1905"/>
              <a:ext cx="1" cy="2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5" name="Text Box 11"/>
            <p:cNvSpPr txBox="1">
              <a:spLocks noChangeArrowheads="1"/>
            </p:cNvSpPr>
            <p:nvPr/>
          </p:nvSpPr>
          <p:spPr bwMode="auto">
            <a:xfrm>
              <a:off x="5325" y="1425"/>
              <a:ext cx="435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3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6" name="AutoShape 12"/>
            <p:cNvCxnSpPr>
              <a:cxnSpLocks noChangeShapeType="1"/>
            </p:cNvCxnSpPr>
            <p:nvPr/>
          </p:nvCxnSpPr>
          <p:spPr bwMode="auto">
            <a:xfrm>
              <a:off x="6779" y="1920"/>
              <a:ext cx="1" cy="2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6523" y="1410"/>
              <a:ext cx="435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4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8" name="AutoShape 14"/>
            <p:cNvCxnSpPr>
              <a:cxnSpLocks noChangeShapeType="1"/>
            </p:cNvCxnSpPr>
            <p:nvPr/>
          </p:nvCxnSpPr>
          <p:spPr bwMode="auto">
            <a:xfrm>
              <a:off x="8071" y="1935"/>
              <a:ext cx="1" cy="2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7815" y="1425"/>
              <a:ext cx="435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5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1200" y="2265"/>
              <a:ext cx="885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-600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1" name="Text Box 17"/>
            <p:cNvSpPr txBox="1">
              <a:spLocks noChangeArrowheads="1"/>
            </p:cNvSpPr>
            <p:nvPr/>
          </p:nvSpPr>
          <p:spPr bwMode="auto">
            <a:xfrm>
              <a:off x="2550" y="2265"/>
              <a:ext cx="795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135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2" name="Text Box 18"/>
            <p:cNvSpPr txBox="1">
              <a:spLocks noChangeArrowheads="1"/>
            </p:cNvSpPr>
            <p:nvPr/>
          </p:nvSpPr>
          <p:spPr bwMode="auto">
            <a:xfrm>
              <a:off x="3810" y="2295"/>
              <a:ext cx="87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160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3" name="Text Box 19"/>
            <p:cNvSpPr txBox="1">
              <a:spLocks noChangeArrowheads="1"/>
            </p:cNvSpPr>
            <p:nvPr/>
          </p:nvSpPr>
          <p:spPr bwMode="auto">
            <a:xfrm>
              <a:off x="5175" y="2295"/>
              <a:ext cx="81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200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4" name="Text Box 20"/>
            <p:cNvSpPr txBox="1">
              <a:spLocks noChangeArrowheads="1"/>
            </p:cNvSpPr>
            <p:nvPr/>
          </p:nvSpPr>
          <p:spPr bwMode="auto">
            <a:xfrm>
              <a:off x="6360" y="2280"/>
              <a:ext cx="87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255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5" name="Text Box 21"/>
            <p:cNvSpPr txBox="1">
              <a:spLocks noChangeArrowheads="1"/>
            </p:cNvSpPr>
            <p:nvPr/>
          </p:nvSpPr>
          <p:spPr bwMode="auto">
            <a:xfrm>
              <a:off x="7665" y="2295"/>
              <a:ext cx="825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325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6" name="Text Box 22"/>
            <p:cNvSpPr txBox="1">
              <a:spLocks noChangeArrowheads="1"/>
            </p:cNvSpPr>
            <p:nvPr/>
          </p:nvSpPr>
          <p:spPr bwMode="auto">
            <a:xfrm>
              <a:off x="345" y="753"/>
              <a:ext cx="2798" cy="4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VAN</a:t>
              </a:r>
              <a:r>
                <a:rPr kumimoji="0" lang="fr-FR" sz="28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 = 229,55</a:t>
              </a:r>
              <a:endParaRPr kumimoji="0" lang="fr-FR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5" name="Groupe 84"/>
          <p:cNvGrpSpPr/>
          <p:nvPr/>
        </p:nvGrpSpPr>
        <p:grpSpPr>
          <a:xfrm>
            <a:off x="152400" y="2619375"/>
            <a:ext cx="8924925" cy="1876425"/>
            <a:chOff x="152400" y="2619375"/>
            <a:chExt cx="8924925" cy="1876425"/>
          </a:xfrm>
        </p:grpSpPr>
        <p:grpSp>
          <p:nvGrpSpPr>
            <p:cNvPr id="1047" name="Group 23"/>
            <p:cNvGrpSpPr>
              <a:grpSpLocks/>
            </p:cNvGrpSpPr>
            <p:nvPr/>
          </p:nvGrpSpPr>
          <p:grpSpPr bwMode="auto">
            <a:xfrm>
              <a:off x="152400" y="2619375"/>
              <a:ext cx="8924925" cy="1876425"/>
              <a:chOff x="345" y="3045"/>
              <a:chExt cx="8625" cy="1875"/>
            </a:xfrm>
          </p:grpSpPr>
          <p:cxnSp>
            <p:nvCxnSpPr>
              <p:cNvPr id="1048" name="AutoShape 24"/>
              <p:cNvCxnSpPr>
                <a:cxnSpLocks noChangeShapeType="1"/>
              </p:cNvCxnSpPr>
              <p:nvPr/>
            </p:nvCxnSpPr>
            <p:spPr bwMode="auto">
              <a:xfrm>
                <a:off x="870" y="4290"/>
                <a:ext cx="810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1049" name="AutoShape 25"/>
              <p:cNvCxnSpPr>
                <a:cxnSpLocks noChangeShapeType="1"/>
              </p:cNvCxnSpPr>
              <p:nvPr/>
            </p:nvCxnSpPr>
            <p:spPr bwMode="auto">
              <a:xfrm>
                <a:off x="1606" y="4125"/>
                <a:ext cx="1" cy="28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50" name="Text Box 26"/>
              <p:cNvSpPr txBox="1">
                <a:spLocks noChangeArrowheads="1"/>
              </p:cNvSpPr>
              <p:nvPr/>
            </p:nvSpPr>
            <p:spPr bwMode="auto">
              <a:xfrm>
                <a:off x="1395" y="3615"/>
                <a:ext cx="43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0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51" name="AutoShape 27"/>
              <p:cNvCxnSpPr>
                <a:cxnSpLocks noChangeShapeType="1"/>
              </p:cNvCxnSpPr>
              <p:nvPr/>
            </p:nvCxnSpPr>
            <p:spPr bwMode="auto">
              <a:xfrm>
                <a:off x="2956" y="4125"/>
                <a:ext cx="1" cy="28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52" name="Text Box 28"/>
              <p:cNvSpPr txBox="1">
                <a:spLocks noChangeArrowheads="1"/>
              </p:cNvSpPr>
              <p:nvPr/>
            </p:nvSpPr>
            <p:spPr bwMode="auto">
              <a:xfrm>
                <a:off x="2730" y="3615"/>
                <a:ext cx="43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1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53" name="AutoShape 29"/>
              <p:cNvCxnSpPr>
                <a:cxnSpLocks noChangeShapeType="1"/>
              </p:cNvCxnSpPr>
              <p:nvPr/>
            </p:nvCxnSpPr>
            <p:spPr bwMode="auto">
              <a:xfrm>
                <a:off x="4245" y="4155"/>
                <a:ext cx="1" cy="28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54" name="Text Box 30"/>
              <p:cNvSpPr txBox="1">
                <a:spLocks noChangeArrowheads="1"/>
              </p:cNvSpPr>
              <p:nvPr/>
            </p:nvSpPr>
            <p:spPr bwMode="auto">
              <a:xfrm>
                <a:off x="4019" y="3645"/>
                <a:ext cx="43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2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55" name="AutoShape 31"/>
              <p:cNvCxnSpPr>
                <a:cxnSpLocks noChangeShapeType="1"/>
              </p:cNvCxnSpPr>
              <p:nvPr/>
            </p:nvCxnSpPr>
            <p:spPr bwMode="auto">
              <a:xfrm>
                <a:off x="5581" y="4125"/>
                <a:ext cx="1" cy="28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56" name="Text Box 32"/>
              <p:cNvSpPr txBox="1">
                <a:spLocks noChangeArrowheads="1"/>
              </p:cNvSpPr>
              <p:nvPr/>
            </p:nvSpPr>
            <p:spPr bwMode="auto">
              <a:xfrm>
                <a:off x="5325" y="3645"/>
                <a:ext cx="43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3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57" name="AutoShape 33"/>
              <p:cNvCxnSpPr>
                <a:cxnSpLocks noChangeShapeType="1"/>
              </p:cNvCxnSpPr>
              <p:nvPr/>
            </p:nvCxnSpPr>
            <p:spPr bwMode="auto">
              <a:xfrm>
                <a:off x="6779" y="4140"/>
                <a:ext cx="1" cy="28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58" name="Text Box 34"/>
              <p:cNvSpPr txBox="1">
                <a:spLocks noChangeArrowheads="1"/>
              </p:cNvSpPr>
              <p:nvPr/>
            </p:nvSpPr>
            <p:spPr bwMode="auto">
              <a:xfrm>
                <a:off x="6523" y="3630"/>
                <a:ext cx="43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4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59" name="AutoShape 35"/>
              <p:cNvCxnSpPr>
                <a:cxnSpLocks noChangeShapeType="1"/>
              </p:cNvCxnSpPr>
              <p:nvPr/>
            </p:nvCxnSpPr>
            <p:spPr bwMode="auto">
              <a:xfrm>
                <a:off x="8071" y="4155"/>
                <a:ext cx="1" cy="28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60" name="Text Box 36"/>
              <p:cNvSpPr txBox="1">
                <a:spLocks noChangeArrowheads="1"/>
              </p:cNvSpPr>
              <p:nvPr/>
            </p:nvSpPr>
            <p:spPr bwMode="auto">
              <a:xfrm>
                <a:off x="7815" y="3645"/>
                <a:ext cx="43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1" name="Text Box 37"/>
              <p:cNvSpPr txBox="1">
                <a:spLocks noChangeArrowheads="1"/>
              </p:cNvSpPr>
              <p:nvPr/>
            </p:nvSpPr>
            <p:spPr bwMode="auto">
              <a:xfrm>
                <a:off x="1200" y="4485"/>
                <a:ext cx="88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2" name="Text Box 38"/>
              <p:cNvSpPr txBox="1">
                <a:spLocks noChangeArrowheads="1"/>
              </p:cNvSpPr>
              <p:nvPr/>
            </p:nvSpPr>
            <p:spPr bwMode="auto">
              <a:xfrm>
                <a:off x="2475" y="4485"/>
                <a:ext cx="960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57,49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3" name="Text Box 39"/>
              <p:cNvSpPr txBox="1">
                <a:spLocks noChangeArrowheads="1"/>
              </p:cNvSpPr>
              <p:nvPr/>
            </p:nvSpPr>
            <p:spPr bwMode="auto">
              <a:xfrm>
                <a:off x="3735" y="4515"/>
                <a:ext cx="1020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57,49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4" name="Text Box 40"/>
              <p:cNvSpPr txBox="1">
                <a:spLocks noChangeArrowheads="1"/>
              </p:cNvSpPr>
              <p:nvPr/>
            </p:nvSpPr>
            <p:spPr bwMode="auto">
              <a:xfrm>
                <a:off x="5085" y="4515"/>
                <a:ext cx="990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57,49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5" name="Text Box 41"/>
              <p:cNvSpPr txBox="1">
                <a:spLocks noChangeArrowheads="1"/>
              </p:cNvSpPr>
              <p:nvPr/>
            </p:nvSpPr>
            <p:spPr bwMode="auto">
              <a:xfrm>
                <a:off x="6300" y="4500"/>
                <a:ext cx="97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57,49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6" name="Text Box 42"/>
              <p:cNvSpPr txBox="1">
                <a:spLocks noChangeArrowheads="1"/>
              </p:cNvSpPr>
              <p:nvPr/>
            </p:nvSpPr>
            <p:spPr bwMode="auto">
              <a:xfrm>
                <a:off x="7545" y="4515"/>
                <a:ext cx="103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57,49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7" name="Text Box 43"/>
              <p:cNvSpPr txBox="1">
                <a:spLocks noChangeArrowheads="1"/>
              </p:cNvSpPr>
              <p:nvPr/>
            </p:nvSpPr>
            <p:spPr bwMode="auto">
              <a:xfrm>
                <a:off x="345" y="3045"/>
                <a:ext cx="2310" cy="49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VAN</a:t>
                </a:r>
                <a:r>
                  <a:rPr kumimoji="0" lang="fr-FR" sz="24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A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 = 229,55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68" name="Connecteur droit avec flèche 67"/>
            <p:cNvCxnSpPr>
              <a:stCxn id="1067" idx="3"/>
              <a:endCxn id="1052" idx="0"/>
            </p:cNvCxnSpPr>
            <p:nvPr/>
          </p:nvCxnSpPr>
          <p:spPr>
            <a:xfrm>
              <a:off x="2542728" y="2867063"/>
              <a:ext cx="302672" cy="322745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necteur droit avec flèche 69"/>
            <p:cNvCxnSpPr>
              <a:stCxn id="1067" idx="3"/>
              <a:endCxn id="1054" idx="0"/>
            </p:cNvCxnSpPr>
            <p:nvPr/>
          </p:nvCxnSpPr>
          <p:spPr>
            <a:xfrm>
              <a:off x="2542728" y="2867063"/>
              <a:ext cx="1636495" cy="352768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necteur droit avec flèche 71"/>
            <p:cNvCxnSpPr>
              <a:stCxn id="1067" idx="3"/>
              <a:endCxn id="1056" idx="0"/>
            </p:cNvCxnSpPr>
            <p:nvPr/>
          </p:nvCxnSpPr>
          <p:spPr>
            <a:xfrm>
              <a:off x="2542728" y="2867063"/>
              <a:ext cx="2987910" cy="352768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cteur droit avec flèche 73"/>
            <p:cNvCxnSpPr>
              <a:stCxn id="1067" idx="3"/>
              <a:endCxn id="1058" idx="0"/>
            </p:cNvCxnSpPr>
            <p:nvPr/>
          </p:nvCxnSpPr>
          <p:spPr>
            <a:xfrm>
              <a:off x="2542728" y="2867063"/>
              <a:ext cx="4227569" cy="337757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necteur droit avec flèche 76"/>
            <p:cNvCxnSpPr>
              <a:stCxn id="1067" idx="3"/>
            </p:cNvCxnSpPr>
            <p:nvPr/>
          </p:nvCxnSpPr>
          <p:spPr>
            <a:xfrm>
              <a:off x="2542728" y="2867063"/>
              <a:ext cx="5610672" cy="257137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e 83"/>
          <p:cNvGrpSpPr/>
          <p:nvPr/>
        </p:nvGrpSpPr>
        <p:grpSpPr>
          <a:xfrm>
            <a:off x="76200" y="4800600"/>
            <a:ext cx="8924925" cy="1876425"/>
            <a:chOff x="76200" y="4800600"/>
            <a:chExt cx="8924925" cy="1876425"/>
          </a:xfrm>
        </p:grpSpPr>
        <p:grpSp>
          <p:nvGrpSpPr>
            <p:cNvPr id="46" name="Group 23"/>
            <p:cNvGrpSpPr>
              <a:grpSpLocks/>
            </p:cNvGrpSpPr>
            <p:nvPr/>
          </p:nvGrpSpPr>
          <p:grpSpPr bwMode="auto">
            <a:xfrm>
              <a:off x="76200" y="4800600"/>
              <a:ext cx="8924925" cy="1876425"/>
              <a:chOff x="345" y="3045"/>
              <a:chExt cx="8625" cy="1875"/>
            </a:xfrm>
          </p:grpSpPr>
          <p:cxnSp>
            <p:nvCxnSpPr>
              <p:cNvPr id="47" name="AutoShape 24"/>
              <p:cNvCxnSpPr>
                <a:cxnSpLocks noChangeShapeType="1"/>
              </p:cNvCxnSpPr>
              <p:nvPr/>
            </p:nvCxnSpPr>
            <p:spPr bwMode="auto">
              <a:xfrm>
                <a:off x="870" y="4290"/>
                <a:ext cx="810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48" name="AutoShape 25"/>
              <p:cNvCxnSpPr>
                <a:cxnSpLocks noChangeShapeType="1"/>
              </p:cNvCxnSpPr>
              <p:nvPr/>
            </p:nvCxnSpPr>
            <p:spPr bwMode="auto">
              <a:xfrm>
                <a:off x="1606" y="4125"/>
                <a:ext cx="1" cy="28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49" name="Text Box 26"/>
              <p:cNvSpPr txBox="1">
                <a:spLocks noChangeArrowheads="1"/>
              </p:cNvSpPr>
              <p:nvPr/>
            </p:nvSpPr>
            <p:spPr bwMode="auto">
              <a:xfrm>
                <a:off x="1395" y="3615"/>
                <a:ext cx="43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0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0" name="AutoShape 27"/>
              <p:cNvCxnSpPr>
                <a:cxnSpLocks noChangeShapeType="1"/>
              </p:cNvCxnSpPr>
              <p:nvPr/>
            </p:nvCxnSpPr>
            <p:spPr bwMode="auto">
              <a:xfrm>
                <a:off x="2956" y="4125"/>
                <a:ext cx="1" cy="28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51" name="Text Box 28"/>
              <p:cNvSpPr txBox="1">
                <a:spLocks noChangeArrowheads="1"/>
              </p:cNvSpPr>
              <p:nvPr/>
            </p:nvSpPr>
            <p:spPr bwMode="auto">
              <a:xfrm>
                <a:off x="2730" y="3615"/>
                <a:ext cx="43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1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2" name="AutoShape 29"/>
              <p:cNvCxnSpPr>
                <a:cxnSpLocks noChangeShapeType="1"/>
              </p:cNvCxnSpPr>
              <p:nvPr/>
            </p:nvCxnSpPr>
            <p:spPr bwMode="auto">
              <a:xfrm>
                <a:off x="4245" y="4155"/>
                <a:ext cx="1" cy="28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53" name="Text Box 30"/>
              <p:cNvSpPr txBox="1">
                <a:spLocks noChangeArrowheads="1"/>
              </p:cNvSpPr>
              <p:nvPr/>
            </p:nvSpPr>
            <p:spPr bwMode="auto">
              <a:xfrm>
                <a:off x="4019" y="3645"/>
                <a:ext cx="43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2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4" name="AutoShape 31"/>
              <p:cNvCxnSpPr>
                <a:cxnSpLocks noChangeShapeType="1"/>
              </p:cNvCxnSpPr>
              <p:nvPr/>
            </p:nvCxnSpPr>
            <p:spPr bwMode="auto">
              <a:xfrm>
                <a:off x="5581" y="4125"/>
                <a:ext cx="1" cy="28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55" name="Text Box 32"/>
              <p:cNvSpPr txBox="1">
                <a:spLocks noChangeArrowheads="1"/>
              </p:cNvSpPr>
              <p:nvPr/>
            </p:nvSpPr>
            <p:spPr bwMode="auto">
              <a:xfrm>
                <a:off x="5325" y="3645"/>
                <a:ext cx="43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3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6" name="AutoShape 33"/>
              <p:cNvCxnSpPr>
                <a:cxnSpLocks noChangeShapeType="1"/>
              </p:cNvCxnSpPr>
              <p:nvPr/>
            </p:nvCxnSpPr>
            <p:spPr bwMode="auto">
              <a:xfrm>
                <a:off x="6779" y="4140"/>
                <a:ext cx="1" cy="28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57" name="Text Box 34"/>
              <p:cNvSpPr txBox="1">
                <a:spLocks noChangeArrowheads="1"/>
              </p:cNvSpPr>
              <p:nvPr/>
            </p:nvSpPr>
            <p:spPr bwMode="auto">
              <a:xfrm>
                <a:off x="6523" y="3630"/>
                <a:ext cx="43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4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8" name="AutoShape 35"/>
              <p:cNvCxnSpPr>
                <a:cxnSpLocks noChangeShapeType="1"/>
              </p:cNvCxnSpPr>
              <p:nvPr/>
            </p:nvCxnSpPr>
            <p:spPr bwMode="auto">
              <a:xfrm>
                <a:off x="8071" y="4155"/>
                <a:ext cx="1" cy="28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59" name="Text Box 36"/>
              <p:cNvSpPr txBox="1">
                <a:spLocks noChangeArrowheads="1"/>
              </p:cNvSpPr>
              <p:nvPr/>
            </p:nvSpPr>
            <p:spPr bwMode="auto">
              <a:xfrm>
                <a:off x="7815" y="3645"/>
                <a:ext cx="43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" name="Text Box 37"/>
              <p:cNvSpPr txBox="1">
                <a:spLocks noChangeArrowheads="1"/>
              </p:cNvSpPr>
              <p:nvPr/>
            </p:nvSpPr>
            <p:spPr bwMode="auto">
              <a:xfrm>
                <a:off x="1200" y="4485"/>
                <a:ext cx="88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" name="Text Box 38"/>
              <p:cNvSpPr txBox="1">
                <a:spLocks noChangeArrowheads="1"/>
              </p:cNvSpPr>
              <p:nvPr/>
            </p:nvSpPr>
            <p:spPr bwMode="auto">
              <a:xfrm>
                <a:off x="2475" y="4485"/>
                <a:ext cx="960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54,75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" name="Text Box 39"/>
              <p:cNvSpPr txBox="1">
                <a:spLocks noChangeArrowheads="1"/>
              </p:cNvSpPr>
              <p:nvPr/>
            </p:nvSpPr>
            <p:spPr bwMode="auto">
              <a:xfrm>
                <a:off x="3735" y="4515"/>
                <a:ext cx="1020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54,75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" name="Text Box 40"/>
              <p:cNvSpPr txBox="1">
                <a:spLocks noChangeArrowheads="1"/>
              </p:cNvSpPr>
              <p:nvPr/>
            </p:nvSpPr>
            <p:spPr bwMode="auto">
              <a:xfrm>
                <a:off x="5085" y="4515"/>
                <a:ext cx="990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54,75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" name="Text Box 41"/>
              <p:cNvSpPr txBox="1">
                <a:spLocks noChangeArrowheads="1"/>
              </p:cNvSpPr>
              <p:nvPr/>
            </p:nvSpPr>
            <p:spPr bwMode="auto">
              <a:xfrm>
                <a:off x="6300" y="4500"/>
                <a:ext cx="97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54,75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" name="Text Box 42"/>
              <p:cNvSpPr txBox="1">
                <a:spLocks noChangeArrowheads="1"/>
              </p:cNvSpPr>
              <p:nvPr/>
            </p:nvSpPr>
            <p:spPr bwMode="auto">
              <a:xfrm>
                <a:off x="7545" y="4515"/>
                <a:ext cx="103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54,75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Text Box 43"/>
              <p:cNvSpPr txBox="1">
                <a:spLocks noChangeArrowheads="1"/>
              </p:cNvSpPr>
              <p:nvPr/>
            </p:nvSpPr>
            <p:spPr bwMode="auto">
              <a:xfrm>
                <a:off x="345" y="3045"/>
                <a:ext cx="2310" cy="49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VAN</a:t>
                </a:r>
                <a:r>
                  <a:rPr kumimoji="0" lang="fr-FR" sz="2400" b="1" i="0" u="none" strike="noStrike" cap="none" normalizeH="0" baseline="-2500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C</a:t>
                </a: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= 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285,08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79" name="Connecteur droit avec flèche 78"/>
            <p:cNvCxnSpPr/>
            <p:nvPr/>
          </p:nvCxnSpPr>
          <p:spPr>
            <a:xfrm>
              <a:off x="2438400" y="5105400"/>
              <a:ext cx="302672" cy="322745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necteur droit avec flèche 79"/>
            <p:cNvCxnSpPr/>
            <p:nvPr/>
          </p:nvCxnSpPr>
          <p:spPr>
            <a:xfrm>
              <a:off x="2438400" y="5105400"/>
              <a:ext cx="1636495" cy="352768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necteur droit avec flèche 80"/>
            <p:cNvCxnSpPr/>
            <p:nvPr/>
          </p:nvCxnSpPr>
          <p:spPr>
            <a:xfrm>
              <a:off x="2438400" y="5105400"/>
              <a:ext cx="2987910" cy="352768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necteur droit avec flèche 81"/>
            <p:cNvCxnSpPr/>
            <p:nvPr/>
          </p:nvCxnSpPr>
          <p:spPr>
            <a:xfrm>
              <a:off x="2438400" y="5105400"/>
              <a:ext cx="4227569" cy="337757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necteur droit avec flèche 82"/>
            <p:cNvCxnSpPr/>
            <p:nvPr/>
          </p:nvCxnSpPr>
          <p:spPr>
            <a:xfrm>
              <a:off x="2438400" y="5105400"/>
              <a:ext cx="5610672" cy="257137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43600" y="457200"/>
            <a:ext cx="26645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rtl="1" fontAlgn="base">
              <a:spcBef>
                <a:spcPct val="0"/>
              </a:spcBef>
              <a:spcAft>
                <a:spcPct val="0"/>
              </a:spcAft>
              <a:tabLst>
                <a:tab pos="239713" algn="r"/>
              </a:tabLst>
            </a:pP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حل التمرين </a:t>
            </a: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الثالث:</a:t>
            </a:r>
            <a:endParaRPr lang="fr-FR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1371600" y="1153180"/>
            <a:ext cx="749285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المشروع المختار حسب معيار القيمة الحالية الصافية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VAN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381000" y="1676400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نقوم بحساب القيمة الحالية الصافية لكلا المشروعين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و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المشروع المختار هو المشروع ذو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VAN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الأكبر: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5061" name="Group 5"/>
          <p:cNvGrpSpPr>
            <a:grpSpLocks/>
          </p:cNvGrpSpPr>
          <p:nvPr/>
        </p:nvGrpSpPr>
        <p:grpSpPr bwMode="auto">
          <a:xfrm>
            <a:off x="304800" y="3020864"/>
            <a:ext cx="3124742" cy="1017378"/>
            <a:chOff x="1290" y="2403"/>
            <a:chExt cx="2376" cy="666"/>
          </a:xfrm>
        </p:grpSpPr>
        <p:sp>
          <p:nvSpPr>
            <p:cNvPr id="45062" name="Text Box 6"/>
            <p:cNvSpPr txBox="1">
              <a:spLocks noChangeArrowheads="1"/>
            </p:cNvSpPr>
            <p:nvPr/>
          </p:nvSpPr>
          <p:spPr bwMode="auto">
            <a:xfrm>
              <a:off x="1290" y="2594"/>
              <a:ext cx="927" cy="326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VAN =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063" name="Text Box 7"/>
            <p:cNvSpPr txBox="1">
              <a:spLocks noChangeArrowheads="1"/>
            </p:cNvSpPr>
            <p:nvPr/>
          </p:nvSpPr>
          <p:spPr bwMode="auto">
            <a:xfrm>
              <a:off x="2250" y="2403"/>
              <a:ext cx="894" cy="335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∑ </a:t>
              </a:r>
              <a:r>
                <a:rPr kumimoji="0" lang="fr-FR" sz="28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CF</a:t>
              </a:r>
              <a:r>
                <a:rPr kumimoji="0" lang="fr-FR" sz="2800" b="1" i="0" u="none" strike="noStrike" cap="none" normalizeH="0" baseline="-2500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t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064" name="Text Box 8"/>
            <p:cNvSpPr txBox="1">
              <a:spLocks noChangeArrowheads="1"/>
            </p:cNvSpPr>
            <p:nvPr/>
          </p:nvSpPr>
          <p:spPr bwMode="auto">
            <a:xfrm>
              <a:off x="2325" y="2734"/>
              <a:ext cx="819" cy="335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(1+i)</a:t>
              </a:r>
              <a:r>
                <a:rPr kumimoji="0" lang="fr-FR" sz="28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t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065" name="Text Box 9"/>
            <p:cNvSpPr txBox="1">
              <a:spLocks noChangeArrowheads="1"/>
            </p:cNvSpPr>
            <p:nvPr/>
          </p:nvSpPr>
          <p:spPr bwMode="auto">
            <a:xfrm>
              <a:off x="3120" y="2570"/>
              <a:ext cx="546" cy="349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I</a:t>
              </a:r>
              <a:r>
                <a:rPr kumimoji="0" lang="fr-FR" sz="28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0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5066" name="AutoShape 10"/>
            <p:cNvCxnSpPr>
              <a:cxnSpLocks noChangeShapeType="1"/>
            </p:cNvCxnSpPr>
            <p:nvPr/>
          </p:nvCxnSpPr>
          <p:spPr bwMode="auto">
            <a:xfrm>
              <a:off x="2333" y="2756"/>
              <a:ext cx="795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</p:grpSp>
      <p:grpSp>
        <p:nvGrpSpPr>
          <p:cNvPr id="45086" name="Group 30"/>
          <p:cNvGrpSpPr>
            <a:grpSpLocks/>
          </p:cNvGrpSpPr>
          <p:nvPr/>
        </p:nvGrpSpPr>
        <p:grpSpPr bwMode="auto">
          <a:xfrm>
            <a:off x="166534" y="4267201"/>
            <a:ext cx="8825066" cy="914592"/>
            <a:chOff x="1168" y="3244"/>
            <a:chExt cx="7787" cy="734"/>
          </a:xfrm>
        </p:grpSpPr>
        <p:sp>
          <p:nvSpPr>
            <p:cNvPr id="45087" name="Text Box 31"/>
            <p:cNvSpPr txBox="1">
              <a:spLocks noChangeArrowheads="1"/>
            </p:cNvSpPr>
            <p:nvPr/>
          </p:nvSpPr>
          <p:spPr bwMode="auto">
            <a:xfrm>
              <a:off x="2325" y="3611"/>
              <a:ext cx="795" cy="367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1.10</a:t>
              </a:r>
              <a:r>
                <a:rPr kumimoji="0" lang="fr-FR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5088" name="Group 32"/>
            <p:cNvGrpSpPr>
              <a:grpSpLocks/>
            </p:cNvGrpSpPr>
            <p:nvPr/>
          </p:nvGrpSpPr>
          <p:grpSpPr bwMode="auto">
            <a:xfrm>
              <a:off x="3300" y="3589"/>
              <a:ext cx="2760" cy="389"/>
              <a:chOff x="3300" y="3589"/>
              <a:chExt cx="2760" cy="389"/>
            </a:xfrm>
          </p:grpSpPr>
          <p:sp>
            <p:nvSpPr>
              <p:cNvPr id="45089" name="Text Box 33"/>
              <p:cNvSpPr txBox="1">
                <a:spLocks noChangeArrowheads="1"/>
              </p:cNvSpPr>
              <p:nvPr/>
            </p:nvSpPr>
            <p:spPr bwMode="auto">
              <a:xfrm>
                <a:off x="3300" y="3611"/>
                <a:ext cx="814" cy="367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1.10</a:t>
                </a:r>
                <a:r>
                  <a:rPr kumimoji="0" lang="fr-FR" sz="24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090" name="Text Box 34"/>
              <p:cNvSpPr txBox="1">
                <a:spLocks noChangeArrowheads="1"/>
              </p:cNvSpPr>
              <p:nvPr/>
            </p:nvSpPr>
            <p:spPr bwMode="auto">
              <a:xfrm>
                <a:off x="5265" y="3589"/>
                <a:ext cx="795" cy="328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1.10</a:t>
                </a:r>
                <a:r>
                  <a:rPr kumimoji="0" lang="fr-FR" sz="24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4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5091" name="Group 35"/>
            <p:cNvGrpSpPr>
              <a:grpSpLocks/>
            </p:cNvGrpSpPr>
            <p:nvPr/>
          </p:nvGrpSpPr>
          <p:grpSpPr bwMode="auto">
            <a:xfrm>
              <a:off x="1168" y="3244"/>
              <a:ext cx="7787" cy="673"/>
              <a:chOff x="1168" y="3244"/>
              <a:chExt cx="7787" cy="673"/>
            </a:xfrm>
          </p:grpSpPr>
          <p:sp>
            <p:nvSpPr>
              <p:cNvPr id="45092" name="Text Box 36"/>
              <p:cNvSpPr txBox="1">
                <a:spLocks noChangeArrowheads="1"/>
              </p:cNvSpPr>
              <p:nvPr/>
            </p:nvSpPr>
            <p:spPr bwMode="auto">
              <a:xfrm>
                <a:off x="1168" y="3454"/>
                <a:ext cx="1125" cy="43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VAN </a:t>
                </a:r>
                <a:r>
                  <a:rPr kumimoji="0" lang="fr-FR" sz="24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X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=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093" name="Text Box 37"/>
              <p:cNvSpPr txBox="1">
                <a:spLocks noChangeArrowheads="1"/>
              </p:cNvSpPr>
              <p:nvPr/>
            </p:nvSpPr>
            <p:spPr bwMode="auto">
              <a:xfrm>
                <a:off x="2445" y="3244"/>
                <a:ext cx="593" cy="367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094" name="Text Box 38"/>
              <p:cNvSpPr txBox="1">
                <a:spLocks noChangeArrowheads="1"/>
              </p:cNvSpPr>
              <p:nvPr/>
            </p:nvSpPr>
            <p:spPr bwMode="auto">
              <a:xfrm>
                <a:off x="3050" y="3424"/>
                <a:ext cx="336" cy="43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095" name="Text Box 39"/>
              <p:cNvSpPr txBox="1">
                <a:spLocks noChangeArrowheads="1"/>
              </p:cNvSpPr>
              <p:nvPr/>
            </p:nvSpPr>
            <p:spPr bwMode="auto">
              <a:xfrm>
                <a:off x="3399" y="3244"/>
                <a:ext cx="672" cy="367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096" name="Text Box 40"/>
              <p:cNvSpPr txBox="1">
                <a:spLocks noChangeArrowheads="1"/>
              </p:cNvSpPr>
              <p:nvPr/>
            </p:nvSpPr>
            <p:spPr bwMode="auto">
              <a:xfrm>
                <a:off x="4407" y="3244"/>
                <a:ext cx="593" cy="367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40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097" name="Text Box 41"/>
              <p:cNvSpPr txBox="1">
                <a:spLocks noChangeArrowheads="1"/>
              </p:cNvSpPr>
              <p:nvPr/>
            </p:nvSpPr>
            <p:spPr bwMode="auto">
              <a:xfrm>
                <a:off x="4320" y="3594"/>
                <a:ext cx="795" cy="323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1.10</a:t>
                </a:r>
                <a:r>
                  <a:rPr kumimoji="0" lang="fr-FR" sz="24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098" name="Text Box 42"/>
              <p:cNvSpPr txBox="1">
                <a:spLocks noChangeArrowheads="1"/>
              </p:cNvSpPr>
              <p:nvPr/>
            </p:nvSpPr>
            <p:spPr bwMode="auto">
              <a:xfrm>
                <a:off x="4092" y="3409"/>
                <a:ext cx="303" cy="43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099" name="Text Box 43"/>
              <p:cNvSpPr txBox="1">
                <a:spLocks noChangeArrowheads="1"/>
              </p:cNvSpPr>
              <p:nvPr/>
            </p:nvSpPr>
            <p:spPr bwMode="auto">
              <a:xfrm>
                <a:off x="5340" y="3244"/>
                <a:ext cx="522" cy="367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100" name="Text Box 44"/>
              <p:cNvSpPr txBox="1">
                <a:spLocks noChangeArrowheads="1"/>
              </p:cNvSpPr>
              <p:nvPr/>
            </p:nvSpPr>
            <p:spPr bwMode="auto">
              <a:xfrm>
                <a:off x="5040" y="3409"/>
                <a:ext cx="345" cy="43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101" name="Text Box 45"/>
              <p:cNvSpPr txBox="1">
                <a:spLocks noChangeArrowheads="1"/>
              </p:cNvSpPr>
              <p:nvPr/>
            </p:nvSpPr>
            <p:spPr bwMode="auto">
              <a:xfrm>
                <a:off x="6315" y="3244"/>
                <a:ext cx="556" cy="367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102" name="Text Box 46"/>
              <p:cNvSpPr txBox="1">
                <a:spLocks noChangeArrowheads="1"/>
              </p:cNvSpPr>
              <p:nvPr/>
            </p:nvSpPr>
            <p:spPr bwMode="auto">
              <a:xfrm>
                <a:off x="6165" y="3589"/>
                <a:ext cx="795" cy="328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1.10</a:t>
                </a:r>
                <a:r>
                  <a:rPr kumimoji="0" lang="fr-FR" sz="24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103" name="Text Box 47"/>
              <p:cNvSpPr txBox="1">
                <a:spLocks noChangeArrowheads="1"/>
              </p:cNvSpPr>
              <p:nvPr/>
            </p:nvSpPr>
            <p:spPr bwMode="auto">
              <a:xfrm>
                <a:off x="5970" y="3409"/>
                <a:ext cx="330" cy="43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104" name="Text Box 48"/>
              <p:cNvSpPr txBox="1">
                <a:spLocks noChangeArrowheads="1"/>
              </p:cNvSpPr>
              <p:nvPr/>
            </p:nvSpPr>
            <p:spPr bwMode="auto">
              <a:xfrm>
                <a:off x="6885" y="3364"/>
                <a:ext cx="2070" cy="43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 typeface="Times New Roman" pitchFamily="18" charset="0"/>
                  <a:buChar char="-"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100 = 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45.87 &gt; 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45105" name="AutoShape 49"/>
              <p:cNvCxnSpPr>
                <a:cxnSpLocks noChangeShapeType="1"/>
              </p:cNvCxnSpPr>
              <p:nvPr/>
            </p:nvCxnSpPr>
            <p:spPr bwMode="auto">
              <a:xfrm>
                <a:off x="2445" y="3619"/>
                <a:ext cx="645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5106" name="AutoShape 50"/>
              <p:cNvCxnSpPr>
                <a:cxnSpLocks noChangeShapeType="1"/>
              </p:cNvCxnSpPr>
              <p:nvPr/>
            </p:nvCxnSpPr>
            <p:spPr bwMode="auto">
              <a:xfrm>
                <a:off x="4395" y="3604"/>
                <a:ext cx="645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5107" name="AutoShape 51"/>
              <p:cNvCxnSpPr>
                <a:cxnSpLocks noChangeShapeType="1"/>
              </p:cNvCxnSpPr>
              <p:nvPr/>
            </p:nvCxnSpPr>
            <p:spPr bwMode="auto">
              <a:xfrm>
                <a:off x="5385" y="3604"/>
                <a:ext cx="675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5108" name="AutoShape 52"/>
              <p:cNvCxnSpPr>
                <a:cxnSpLocks noChangeShapeType="1"/>
              </p:cNvCxnSpPr>
              <p:nvPr/>
            </p:nvCxnSpPr>
            <p:spPr bwMode="auto">
              <a:xfrm>
                <a:off x="6315" y="3604"/>
                <a:ext cx="570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5109" name="AutoShape 53"/>
              <p:cNvCxnSpPr>
                <a:cxnSpLocks noChangeShapeType="1"/>
              </p:cNvCxnSpPr>
              <p:nvPr/>
            </p:nvCxnSpPr>
            <p:spPr bwMode="auto">
              <a:xfrm>
                <a:off x="3390" y="3619"/>
                <a:ext cx="555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</p:grpSp>
      <p:grpSp>
        <p:nvGrpSpPr>
          <p:cNvPr id="72" name="Groupe 71"/>
          <p:cNvGrpSpPr/>
          <p:nvPr/>
        </p:nvGrpSpPr>
        <p:grpSpPr>
          <a:xfrm>
            <a:off x="228600" y="5410199"/>
            <a:ext cx="7162800" cy="1007746"/>
            <a:chOff x="228600" y="5410199"/>
            <a:chExt cx="7162800" cy="1007746"/>
          </a:xfrm>
        </p:grpSpPr>
        <p:grpSp>
          <p:nvGrpSpPr>
            <p:cNvPr id="70" name="Groupe 69"/>
            <p:cNvGrpSpPr/>
            <p:nvPr/>
          </p:nvGrpSpPr>
          <p:grpSpPr>
            <a:xfrm>
              <a:off x="228600" y="5410199"/>
              <a:ext cx="7162800" cy="1007746"/>
              <a:chOff x="819150" y="2506406"/>
              <a:chExt cx="3694200" cy="487619"/>
            </a:xfrm>
          </p:grpSpPr>
          <p:sp>
            <p:nvSpPr>
              <p:cNvPr id="45110" name="Text Box 54"/>
              <p:cNvSpPr txBox="1">
                <a:spLocks noChangeArrowheads="1"/>
              </p:cNvSpPr>
              <p:nvPr/>
            </p:nvSpPr>
            <p:spPr bwMode="auto">
              <a:xfrm>
                <a:off x="1571625" y="2532942"/>
                <a:ext cx="371475" cy="218153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30</a:t>
                </a:r>
                <a:endParaRPr kumimoji="0" lang="fr-FR" sz="4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111" name="Text Box 55"/>
              <p:cNvSpPr txBox="1">
                <a:spLocks noChangeArrowheads="1"/>
              </p:cNvSpPr>
              <p:nvPr/>
            </p:nvSpPr>
            <p:spPr bwMode="auto">
              <a:xfrm>
                <a:off x="1504950" y="2746375"/>
                <a:ext cx="504825" cy="239354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1.10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</a:t>
                </a:r>
                <a:endParaRPr kumimoji="0" lang="fr-FR" sz="4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112" name="Text Box 56"/>
              <p:cNvSpPr txBox="1">
                <a:spLocks noChangeArrowheads="1"/>
              </p:cNvSpPr>
              <p:nvPr/>
            </p:nvSpPr>
            <p:spPr bwMode="auto">
              <a:xfrm>
                <a:off x="1958850" y="2622550"/>
                <a:ext cx="235800" cy="27622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4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113" name="Text Box 57"/>
              <p:cNvSpPr txBox="1">
                <a:spLocks noChangeArrowheads="1"/>
              </p:cNvSpPr>
              <p:nvPr/>
            </p:nvSpPr>
            <p:spPr bwMode="auto">
              <a:xfrm>
                <a:off x="2219325" y="2519815"/>
                <a:ext cx="342900" cy="221226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35</a:t>
                </a:r>
                <a:endParaRPr kumimoji="0" lang="fr-FR" sz="4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114" name="Text Box 58"/>
              <p:cNvSpPr txBox="1">
                <a:spLocks noChangeArrowheads="1"/>
              </p:cNvSpPr>
              <p:nvPr/>
            </p:nvSpPr>
            <p:spPr bwMode="auto">
              <a:xfrm>
                <a:off x="2838450" y="2506406"/>
                <a:ext cx="338700" cy="227930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35</a:t>
                </a:r>
                <a:endParaRPr kumimoji="0" lang="fr-FR" sz="4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115" name="Text Box 59"/>
              <p:cNvSpPr txBox="1">
                <a:spLocks noChangeArrowheads="1"/>
              </p:cNvSpPr>
              <p:nvPr/>
            </p:nvSpPr>
            <p:spPr bwMode="auto">
              <a:xfrm>
                <a:off x="2752725" y="2717800"/>
                <a:ext cx="504825" cy="27622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1.10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</a:t>
                </a:r>
                <a:endParaRPr kumimoji="0" lang="fr-FR" sz="4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116" name="Text Box 60"/>
              <p:cNvSpPr txBox="1">
                <a:spLocks noChangeArrowheads="1"/>
              </p:cNvSpPr>
              <p:nvPr/>
            </p:nvSpPr>
            <p:spPr bwMode="auto">
              <a:xfrm>
                <a:off x="2587650" y="2622550"/>
                <a:ext cx="196500" cy="27622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4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45117" name="AutoShape 61"/>
              <p:cNvCxnSpPr>
                <a:cxnSpLocks noChangeShapeType="1"/>
              </p:cNvCxnSpPr>
              <p:nvPr/>
            </p:nvCxnSpPr>
            <p:spPr bwMode="auto">
              <a:xfrm>
                <a:off x="1571625" y="2746375"/>
                <a:ext cx="371475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5118" name="AutoShape 62"/>
              <p:cNvCxnSpPr>
                <a:cxnSpLocks noChangeShapeType="1"/>
              </p:cNvCxnSpPr>
              <p:nvPr/>
            </p:nvCxnSpPr>
            <p:spPr bwMode="auto">
              <a:xfrm>
                <a:off x="2247900" y="2746375"/>
                <a:ext cx="381000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45119" name="AutoShape 63"/>
              <p:cNvCxnSpPr>
                <a:cxnSpLocks noChangeShapeType="1"/>
              </p:cNvCxnSpPr>
              <p:nvPr/>
            </p:nvCxnSpPr>
            <p:spPr bwMode="auto">
              <a:xfrm>
                <a:off x="2819400" y="2746375"/>
                <a:ext cx="390525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45120" name="Text Box 64"/>
              <p:cNvSpPr txBox="1">
                <a:spLocks noChangeArrowheads="1"/>
              </p:cNvSpPr>
              <p:nvPr/>
            </p:nvSpPr>
            <p:spPr bwMode="auto">
              <a:xfrm>
                <a:off x="3248025" y="2622550"/>
                <a:ext cx="1265325" cy="27622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 typeface="Times New Roman" pitchFamily="18" charset="0"/>
                  <a:buChar char="-"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40 = </a:t>
                </a: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42.49 &gt; 0</a:t>
                </a:r>
                <a:endParaRPr kumimoji="0" lang="fr-FR" sz="4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121" name="Text Box 65"/>
              <p:cNvSpPr txBox="1">
                <a:spLocks noChangeArrowheads="1"/>
              </p:cNvSpPr>
              <p:nvPr/>
            </p:nvSpPr>
            <p:spPr bwMode="auto">
              <a:xfrm>
                <a:off x="819150" y="2613025"/>
                <a:ext cx="714375" cy="27622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VAN </a:t>
                </a:r>
                <a:r>
                  <a:rPr kumimoji="0" lang="fr-FR" sz="2800" b="1" i="0" u="none" strike="noStrike" cap="none" normalizeH="0" baseline="-2500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Y</a:t>
                </a:r>
                <a:r>
                  <a:rPr kumimoji="0" lang="fr-FR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=</a:t>
                </a:r>
                <a:endParaRPr kumimoji="0" lang="fr-FR" sz="40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71" name="Text Box 55"/>
            <p:cNvSpPr txBox="1">
              <a:spLocks noChangeArrowheads="1"/>
            </p:cNvSpPr>
            <p:nvPr/>
          </p:nvSpPr>
          <p:spPr bwMode="auto">
            <a:xfrm>
              <a:off x="2743200" y="5943601"/>
              <a:ext cx="978821" cy="45720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1.10</a:t>
              </a:r>
              <a:r>
                <a:rPr kumimoji="0" lang="fr-FR" sz="28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2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304800" y="596205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بما أن: 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VAN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&gt; VAN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إذن المشروع المختار هو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لأنه يحقق ربح أعلى.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5522893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إذن فالمستثمر يفضل التضحية بهذا الفرق في القيمة الحالية 3.37، والقيام بـ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خلال فترة أقصر وتكلفة استثمارية أقل بكثير ومخاطرة أقل.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4800" y="3441918"/>
            <a:ext cx="8382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وفي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المقابل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المشروع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تزيد قيمته الحالية الصافية فقط بمقدار: 45.87- 42.49 =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3.37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وهو مقدار صغير جدا، كما أن المشروع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أكثر مخاطرة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من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لأنه على المستثمر انتظار 5 سنوات للحصول على الربح 45.87.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04800" y="1815405"/>
            <a:ext cx="8382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هذا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القرار غير عقلاني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لأن المشروع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يتطلب 5 سنوات، وتكلفة استثمارية 100، مقارنة بالمشروع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الذي يتطلب مدة أقصر: 3 سنوات فقط، وتكلفة استثمارية أقل بكثير: 40 فقط.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800" y="2222718"/>
            <a:ext cx="8382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إذن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القرار العقلاني هو اختيار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ويعود هذا لاختلاف تكلفة الاستثمار والعمر الاقتصادي، فالمستثمر العقلاني يفضل دائما المشاريع ذات التكلفة الاستثمارية الأقل والمدة الزمنية الأصغر، إلا إذا كانت القيمة الحالية الصافية مرتفعة بشكل كبير 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838200" y="522744"/>
            <a:ext cx="7924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أ. المقارنة بين المشروعين وفق طريقة المضاعف الاقتصادي: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1258431"/>
            <a:ext cx="8458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تتمثل هذه الطريقة في تكرار المشروعين، حتى نصل لعمر مشترك متماثل، وفترة التكرار هي المضاعف المشترك الأصغر (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أ) لعمريهما، أو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lus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etit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ommun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ultiple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PPCM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)، ثم بعد ذلك نحسب القيمة الحالية الصافية للمشروعين ( مع التكرار )، ونستخدمها في المقارنة بين المشروعين.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457201" y="3770293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5 ; 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3   → PPCM ( 5 , 3) = 15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47521" y="4419600"/>
            <a:ext cx="53832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المضاعف المشترك الأصغر لـ 5 </a:t>
            </a:r>
            <a:r>
              <a:rPr lang="ar-DZ" sz="28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 هو 15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lang="fr-FR" sz="2800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7200" y="5029197"/>
            <a:ext cx="7772400" cy="917222"/>
            <a:chOff x="5340" y="9620"/>
            <a:chExt cx="5430" cy="750"/>
          </a:xfrm>
        </p:grpSpPr>
        <p:sp>
          <p:nvSpPr>
            <p:cNvPr id="51204" name="Text Box 4"/>
            <p:cNvSpPr txBox="1">
              <a:spLocks noChangeArrowheads="1"/>
            </p:cNvSpPr>
            <p:nvPr/>
          </p:nvSpPr>
          <p:spPr bwMode="auto">
            <a:xfrm>
              <a:off x="7485" y="9620"/>
              <a:ext cx="3285" cy="74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إذن: </a:t>
              </a: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يتم تكرار المشروع 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X</a:t>
              </a: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: 3 مرات</a:t>
              </a:r>
            </a:p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      يتم تكرار المشروع 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Y</a:t>
              </a: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: 5 مرات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205" name="AutoShape 5"/>
            <p:cNvSpPr>
              <a:spLocks/>
            </p:cNvSpPr>
            <p:nvPr/>
          </p:nvSpPr>
          <p:spPr bwMode="auto">
            <a:xfrm>
              <a:off x="7500" y="9755"/>
              <a:ext cx="180" cy="615"/>
            </a:xfrm>
            <a:prstGeom prst="leftBrace">
              <a:avLst>
                <a:gd name="adj1" fmla="val 28472"/>
                <a:gd name="adj2" fmla="val 50000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206" name="Text Box 6"/>
            <p:cNvSpPr txBox="1">
              <a:spLocks noChangeArrowheads="1"/>
            </p:cNvSpPr>
            <p:nvPr/>
          </p:nvSpPr>
          <p:spPr bwMode="auto">
            <a:xfrm>
              <a:off x="5340" y="9860"/>
              <a:ext cx="2145" cy="42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العمر المشترك 15 سنة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4592" y="533400"/>
            <a:ext cx="9070258" cy="4120742"/>
            <a:chOff x="540" y="10313"/>
            <a:chExt cx="11070" cy="4912"/>
          </a:xfrm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9401" y="10313"/>
              <a:ext cx="1965" cy="510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r" rtl="1" fontAlgn="base">
                <a:spcBef>
                  <a:spcPct val="0"/>
                </a:spcBef>
                <a:spcAft>
                  <a:spcPts val="1000"/>
                </a:spcAft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المشروع 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:</a:t>
              </a:r>
              <a:r>
                <a:rPr lang="fr-FR" sz="24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Arial" pitchFamily="34" charset="0"/>
                </a:rPr>
                <a:t>X</a:t>
              </a:r>
              <a:endPara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540" y="11130"/>
              <a:ext cx="11070" cy="4095"/>
              <a:chOff x="540" y="11130"/>
              <a:chExt cx="11070" cy="4095"/>
            </a:xfrm>
          </p:grpSpPr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540" y="11629"/>
                <a:ext cx="11070" cy="3596"/>
                <a:chOff x="540" y="11629"/>
                <a:chExt cx="11070" cy="3596"/>
              </a:xfrm>
            </p:grpSpPr>
            <p:grpSp>
              <p:nvGrpSpPr>
                <p:cNvPr id="5" name="Group 6"/>
                <p:cNvGrpSpPr>
                  <a:grpSpLocks/>
                </p:cNvGrpSpPr>
                <p:nvPr/>
              </p:nvGrpSpPr>
              <p:grpSpPr bwMode="auto">
                <a:xfrm>
                  <a:off x="540" y="12315"/>
                  <a:ext cx="11070" cy="2910"/>
                  <a:chOff x="540" y="12315"/>
                  <a:chExt cx="11070" cy="2910"/>
                </a:xfrm>
              </p:grpSpPr>
              <p:grpSp>
                <p:nvGrpSpPr>
                  <p:cNvPr id="6" name="Group 7"/>
                  <p:cNvGrpSpPr>
                    <a:grpSpLocks/>
                  </p:cNvGrpSpPr>
                  <p:nvPr/>
                </p:nvGrpSpPr>
                <p:grpSpPr bwMode="auto">
                  <a:xfrm>
                    <a:off x="540" y="12315"/>
                    <a:ext cx="11070" cy="2910"/>
                    <a:chOff x="540" y="9795"/>
                    <a:chExt cx="11070" cy="2910"/>
                  </a:xfrm>
                </p:grpSpPr>
                <p:cxnSp>
                  <p:nvCxnSpPr>
                    <p:cNvPr id="1032" name="AutoShape 8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25" y="10470"/>
                      <a:ext cx="10485" cy="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cxnSp>
                  <p:nvCxnSpPr>
                    <p:cNvPr id="1033" name="AutoShape 9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1020" y="10380"/>
                      <a:ext cx="0" cy="18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1034" name="Text 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25" y="9810"/>
                      <a:ext cx="435" cy="495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0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35" name="Text Box 1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40" y="10635"/>
                      <a:ext cx="870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-100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1036" name="AutoShape 12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1680" y="10380"/>
                      <a:ext cx="0" cy="18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1037" name="Text Box 1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485" y="9810"/>
                      <a:ext cx="43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fr-FR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38" name="Text Box 1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75" y="10635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25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1039" name="AutoShape 15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295" y="10380"/>
                      <a:ext cx="0" cy="18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1040" name="Text Box 1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00" y="9810"/>
                      <a:ext cx="43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fr-FR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41" name="Text Box 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890" y="10635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30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1042" name="AutoShape 18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925" y="10380"/>
                      <a:ext cx="0" cy="18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1043" name="Text Box 1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730" y="9810"/>
                      <a:ext cx="43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fr-FR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44" name="Text Box 2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520" y="10635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40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1045" name="AutoShape 2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3570" y="10380"/>
                      <a:ext cx="0" cy="18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1046" name="Text Box 2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375" y="9810"/>
                      <a:ext cx="43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fr-FR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47" name="Text Box 2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65" y="10635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50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1048" name="AutoShape 24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4245" y="10380"/>
                      <a:ext cx="0" cy="18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1049" name="Text Box 2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050" y="9810"/>
                      <a:ext cx="435" cy="495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50" name="Text Box 2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40" y="10635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55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51" name="Text Box 2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80" y="11010"/>
                      <a:ext cx="97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-100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1052" name="AutoShape 28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4905" y="10380"/>
                      <a:ext cx="0" cy="18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1053" name="Text Box 2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10" y="9810"/>
                      <a:ext cx="43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fr-FR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54" name="Text Box 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500" y="11445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25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1055" name="AutoShape 3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5565" y="10380"/>
                      <a:ext cx="0" cy="18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1056" name="Text Box 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340" y="9810"/>
                      <a:ext cx="43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fr-FR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57" name="Text Box 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160" y="11445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30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1058" name="AutoShape 34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6300" y="10380"/>
                      <a:ext cx="0" cy="18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1059" name="Text Box 3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090" y="9810"/>
                      <a:ext cx="43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fr-FR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60" name="Text Box 3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835" y="11445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40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1061" name="AutoShape 37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7035" y="10380"/>
                      <a:ext cx="0" cy="18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1062" name="Text Box 3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825" y="9810"/>
                      <a:ext cx="43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fr-FR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63" name="Text Box 3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570" y="11445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50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1064" name="AutoShape 40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7755" y="10380"/>
                      <a:ext cx="0" cy="18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1065" name="Text Box 4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410" y="9810"/>
                      <a:ext cx="645" cy="495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66" name="Text Box 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290" y="11445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55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67" name="Text Box 4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70" y="11445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-45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68" name="Text Box 4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200" y="11820"/>
                      <a:ext cx="97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-100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69" name="Text Box 4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335" y="12210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-45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1070" name="AutoShape 46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490" y="10365"/>
                      <a:ext cx="0" cy="18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1071" name="Text Box 4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295" y="9795"/>
                      <a:ext cx="58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11</a:t>
                      </a:r>
                      <a:endParaRPr kumimoji="0" lang="fr-FR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72" name="Text Box 4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085" y="12195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25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1073" name="AutoShape 49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9135" y="10365"/>
                      <a:ext cx="0" cy="18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1074" name="Text Box 5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940" y="9795"/>
                      <a:ext cx="58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12</a:t>
                      </a:r>
                      <a:endParaRPr kumimoji="0" lang="fr-FR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75" name="Text Box 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730" y="12195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30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1076" name="AutoShape 52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9810" y="10365"/>
                      <a:ext cx="0" cy="18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1077" name="Text Box 5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555" y="9795"/>
                      <a:ext cx="58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13</a:t>
                      </a:r>
                      <a:endParaRPr kumimoji="0" lang="fr-FR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78" name="Text Box 5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405" y="12195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40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1079" name="AutoShape 55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10545" y="10365"/>
                      <a:ext cx="0" cy="18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1080" name="Text Box 5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200" y="9795"/>
                      <a:ext cx="58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14</a:t>
                      </a:r>
                      <a:endParaRPr kumimoji="0" lang="fr-FR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81" name="Text Box 5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140" y="12195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50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1082" name="AutoShape 58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11205" y="10365"/>
                      <a:ext cx="1" cy="18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</p:cxnSp>
                <p:sp>
                  <p:nvSpPr>
                    <p:cNvPr id="1083" name="Text Box 5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890" y="9795"/>
                      <a:ext cx="64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15</a:t>
                      </a:r>
                      <a:endParaRPr kumimoji="0" lang="fr-FR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84" name="Text Box 6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815" y="12195"/>
                      <a:ext cx="795" cy="49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31750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55</a:t>
                      </a:r>
                      <a:endPara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cxnSp>
                <p:nvCxnSpPr>
                  <p:cNvPr id="1085" name="AutoShape 6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005" y="13965"/>
                    <a:ext cx="585" cy="0"/>
                  </a:xfrm>
                  <a:prstGeom prst="straightConnector1">
                    <a:avLst/>
                  </a:prstGeom>
                  <a:noFill/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  <p:cxnSp>
                <p:nvCxnSpPr>
                  <p:cNvPr id="1086" name="AutoShape 6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7410" y="14730"/>
                    <a:ext cx="585" cy="0"/>
                  </a:xfrm>
                  <a:prstGeom prst="straightConnector1">
                    <a:avLst/>
                  </a:prstGeom>
                  <a:noFill/>
                  <a:ln w="317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</p:cxnSp>
            </p:grpSp>
            <p:sp>
              <p:nvSpPr>
                <p:cNvPr id="1087" name="AutoShape 63"/>
                <p:cNvSpPr>
                  <a:spLocks/>
                </p:cNvSpPr>
                <p:nvPr/>
              </p:nvSpPr>
              <p:spPr bwMode="auto">
                <a:xfrm rot="5400000">
                  <a:off x="2348" y="10421"/>
                  <a:ext cx="698" cy="3113"/>
                </a:xfrm>
                <a:prstGeom prst="leftBrace">
                  <a:avLst>
                    <a:gd name="adj1" fmla="val 37166"/>
                    <a:gd name="adj2" fmla="val 50000"/>
                  </a:avLst>
                </a:prstGeom>
                <a:solidFill>
                  <a:srgbClr val="FFFFFF"/>
                </a:solidFill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b="1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088" name="AutoShape 64"/>
                <p:cNvSpPr>
                  <a:spLocks/>
                </p:cNvSpPr>
                <p:nvPr/>
              </p:nvSpPr>
              <p:spPr bwMode="auto">
                <a:xfrm rot="5400000">
                  <a:off x="5697" y="10276"/>
                  <a:ext cx="668" cy="3465"/>
                </a:xfrm>
                <a:prstGeom prst="leftBrace">
                  <a:avLst>
                    <a:gd name="adj1" fmla="val 43226"/>
                    <a:gd name="adj2" fmla="val 50000"/>
                  </a:avLst>
                </a:prstGeom>
                <a:solidFill>
                  <a:srgbClr val="FFFFFF"/>
                </a:solidFill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b="1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089" name="AutoShape 65"/>
                <p:cNvSpPr>
                  <a:spLocks/>
                </p:cNvSpPr>
                <p:nvPr/>
              </p:nvSpPr>
              <p:spPr bwMode="auto">
                <a:xfrm rot="5400000">
                  <a:off x="9162" y="10293"/>
                  <a:ext cx="668" cy="3465"/>
                </a:xfrm>
                <a:prstGeom prst="leftBrace">
                  <a:avLst>
                    <a:gd name="adj1" fmla="val 43226"/>
                    <a:gd name="adj2" fmla="val 50000"/>
                  </a:avLst>
                </a:prstGeom>
                <a:solidFill>
                  <a:srgbClr val="FFFFFF"/>
                </a:solidFill>
                <a:ln w="317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b="1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1090" name="Text Box 66"/>
              <p:cNvSpPr txBox="1">
                <a:spLocks noChangeArrowheads="1"/>
              </p:cNvSpPr>
              <p:nvPr/>
            </p:nvSpPr>
            <p:spPr bwMode="auto">
              <a:xfrm>
                <a:off x="2265" y="11130"/>
                <a:ext cx="930" cy="510"/>
              </a:xfrm>
              <a:prstGeom prst="rect">
                <a:avLst/>
              </a:prstGeom>
              <a:solidFill>
                <a:srgbClr val="00B050"/>
              </a:solidFill>
              <a:ln w="3175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α</a:t>
                </a:r>
                <a:r>
                  <a:rPr kumimoji="0" lang="fr-FR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= 1</a:t>
                </a:r>
                <a:endParaRPr kumimoji="0" lang="fr-FR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91" name="Text Box 67"/>
              <p:cNvSpPr txBox="1">
                <a:spLocks noChangeArrowheads="1"/>
              </p:cNvSpPr>
              <p:nvPr/>
            </p:nvSpPr>
            <p:spPr bwMode="auto">
              <a:xfrm>
                <a:off x="5565" y="11130"/>
                <a:ext cx="930" cy="510"/>
              </a:xfrm>
              <a:prstGeom prst="rect">
                <a:avLst/>
              </a:prstGeom>
              <a:solidFill>
                <a:srgbClr val="00B050"/>
              </a:solidFill>
              <a:ln w="3175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α</a:t>
                </a:r>
                <a:r>
                  <a:rPr kumimoji="0" lang="fr-FR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= 2</a:t>
                </a:r>
                <a:endParaRPr kumimoji="0" lang="fr-FR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92" name="Text Box 68"/>
              <p:cNvSpPr txBox="1">
                <a:spLocks noChangeArrowheads="1"/>
              </p:cNvSpPr>
              <p:nvPr/>
            </p:nvSpPr>
            <p:spPr bwMode="auto">
              <a:xfrm>
                <a:off x="9135" y="11130"/>
                <a:ext cx="930" cy="510"/>
              </a:xfrm>
              <a:prstGeom prst="rect">
                <a:avLst/>
              </a:prstGeom>
              <a:solidFill>
                <a:srgbClr val="00B050"/>
              </a:solidFill>
              <a:ln w="3175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α</a:t>
                </a:r>
                <a:r>
                  <a:rPr kumimoji="0" lang="fr-FR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= 3</a:t>
                </a:r>
                <a:endParaRPr kumimoji="0" lang="fr-FR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9" name="Rectangle 68"/>
          <p:cNvSpPr/>
          <p:nvPr/>
        </p:nvSpPr>
        <p:spPr>
          <a:xfrm>
            <a:off x="152400" y="5181600"/>
            <a:ext cx="8763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VAN</a:t>
            </a:r>
            <a:r>
              <a:rPr lang="ar-DZ" sz="2400" b="1" baseline="-25000" dirty="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3</a:t>
            </a:r>
            <a:r>
              <a:rPr lang="fr-FR" sz="2400" b="1" baseline="-25000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X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cs typeface="Arial" pitchFamily="34" charset="0"/>
              </a:rPr>
              <a:t>= 25(1.10)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-1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+30(1.10)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-2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+ 40(1.10)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-3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+50(1.10)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-4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– 45(1.10)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-5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25(1.10)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-6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30(1.10)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-7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40(1.10)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-8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+ 50(1.10)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-9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 - 45(1.10)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-10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+ 25(1.10)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-11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+ 30(1.10)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-12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+40(1.10)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-13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+50(1.10)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-14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+ 55(1.10)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4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-15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-100 =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45.87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e 86"/>
          <p:cNvGrpSpPr/>
          <p:nvPr/>
        </p:nvGrpSpPr>
        <p:grpSpPr>
          <a:xfrm>
            <a:off x="76200" y="152400"/>
            <a:ext cx="9048136" cy="5615111"/>
            <a:chOff x="76200" y="938089"/>
            <a:chExt cx="9048136" cy="5615111"/>
          </a:xfrm>
        </p:grpSpPr>
        <p:cxnSp>
          <p:nvCxnSpPr>
            <p:cNvPr id="75" name="AutoShape 61"/>
            <p:cNvCxnSpPr>
              <a:cxnSpLocks noChangeShapeType="1"/>
            </p:cNvCxnSpPr>
            <p:nvPr/>
          </p:nvCxnSpPr>
          <p:spPr bwMode="auto">
            <a:xfrm>
              <a:off x="1627496" y="3962400"/>
              <a:ext cx="479323" cy="0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</p:cxnSp>
        <p:grpSp>
          <p:nvGrpSpPr>
            <p:cNvPr id="86" name="Groupe 85"/>
            <p:cNvGrpSpPr/>
            <p:nvPr/>
          </p:nvGrpSpPr>
          <p:grpSpPr>
            <a:xfrm>
              <a:off x="76200" y="938089"/>
              <a:ext cx="9048136" cy="5615111"/>
              <a:chOff x="76200" y="938089"/>
              <a:chExt cx="9048136" cy="5615111"/>
            </a:xfrm>
          </p:grpSpPr>
          <p:sp>
            <p:nvSpPr>
              <p:cNvPr id="76" name="Text Box 36"/>
              <p:cNvSpPr txBox="1">
                <a:spLocks noChangeArrowheads="1"/>
              </p:cNvSpPr>
              <p:nvPr/>
            </p:nvSpPr>
            <p:spPr bwMode="auto">
              <a:xfrm>
                <a:off x="3222008" y="4751696"/>
                <a:ext cx="651387" cy="415262"/>
              </a:xfrm>
              <a:prstGeom prst="rect">
                <a:avLst/>
              </a:prstGeom>
              <a:solidFill>
                <a:srgbClr val="FFFFFF"/>
              </a:solidFill>
              <a:ln w="3175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-05</a:t>
                </a:r>
                <a:endParaRPr kumimoji="0" lang="fr-FR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85" name="Groupe 84"/>
              <p:cNvGrpSpPr/>
              <p:nvPr/>
            </p:nvGrpSpPr>
            <p:grpSpPr>
              <a:xfrm>
                <a:off x="76200" y="938089"/>
                <a:ext cx="9048136" cy="5615111"/>
                <a:chOff x="76200" y="938089"/>
                <a:chExt cx="9048136" cy="5615111"/>
              </a:xfrm>
            </p:grpSpPr>
            <p:grpSp>
              <p:nvGrpSpPr>
                <p:cNvPr id="84" name="Groupe 83"/>
                <p:cNvGrpSpPr/>
                <p:nvPr/>
              </p:nvGrpSpPr>
              <p:grpSpPr>
                <a:xfrm>
                  <a:off x="76200" y="938089"/>
                  <a:ext cx="9048136" cy="5615111"/>
                  <a:chOff x="76200" y="938089"/>
                  <a:chExt cx="9048136" cy="5615111"/>
                </a:xfrm>
              </p:grpSpPr>
              <p:sp>
                <p:nvSpPr>
                  <p:cNvPr id="73" name="Text Box 6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730920" y="1447800"/>
                    <a:ext cx="762000" cy="427846"/>
                  </a:xfrm>
                  <a:prstGeom prst="rect">
                    <a:avLst/>
                  </a:prstGeom>
                  <a:solidFill>
                    <a:srgbClr val="00B050"/>
                  </a:solidFill>
                  <a:ln w="31750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l-G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α</a:t>
                    </a:r>
                    <a:r>
                      <a: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= 4</a:t>
                    </a:r>
                    <a:endParaRPr kumimoji="0" lang="fr-FR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74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620000" y="1489406"/>
                    <a:ext cx="762000" cy="427846"/>
                  </a:xfrm>
                  <a:prstGeom prst="rect">
                    <a:avLst/>
                  </a:prstGeom>
                  <a:solidFill>
                    <a:srgbClr val="00B050"/>
                  </a:solidFill>
                  <a:ln w="31750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l-G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α</a:t>
                    </a:r>
                    <a:r>
                      <a:rPr kumimoji="0" lang="fr-FR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= 5</a:t>
                    </a:r>
                    <a:endParaRPr kumimoji="0" lang="fr-FR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grpSp>
                <p:nvGrpSpPr>
                  <p:cNvPr id="83" name="Groupe 82"/>
                  <p:cNvGrpSpPr/>
                  <p:nvPr/>
                </p:nvGrpSpPr>
                <p:grpSpPr>
                  <a:xfrm>
                    <a:off x="76200" y="938089"/>
                    <a:ext cx="9048136" cy="5615111"/>
                    <a:chOff x="76200" y="938089"/>
                    <a:chExt cx="9048136" cy="5615111"/>
                  </a:xfrm>
                </p:grpSpPr>
                <p:sp>
                  <p:nvSpPr>
                    <p:cNvPr id="71" name="AutoShape 64"/>
                    <p:cNvSpPr>
                      <a:spLocks/>
                    </p:cNvSpPr>
                    <p:nvPr/>
                  </p:nvSpPr>
                  <p:spPr bwMode="auto">
                    <a:xfrm rot="5400000">
                      <a:off x="5832695" y="1299065"/>
                      <a:ext cx="560394" cy="1772264"/>
                    </a:xfrm>
                    <a:prstGeom prst="leftBrace">
                      <a:avLst>
                        <a:gd name="adj1" fmla="val 43226"/>
                        <a:gd name="adj2" fmla="val 50000"/>
                      </a:avLst>
                    </a:prstGeom>
                    <a:solidFill>
                      <a:srgbClr val="FFFFFF"/>
                    </a:solidFill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fr-FR" b="1">
                        <a:solidFill>
                          <a:schemeClr val="bg1"/>
                        </a:solidFill>
                      </a:endParaRPr>
                    </a:p>
                  </p:txBody>
                </p:sp>
                <p:sp>
                  <p:nvSpPr>
                    <p:cNvPr id="72" name="AutoShape 65"/>
                    <p:cNvSpPr>
                      <a:spLocks/>
                    </p:cNvSpPr>
                    <p:nvPr/>
                  </p:nvSpPr>
                  <p:spPr bwMode="auto">
                    <a:xfrm rot="5400000">
                      <a:off x="7629819" y="1299843"/>
                      <a:ext cx="560394" cy="1799232"/>
                    </a:xfrm>
                    <a:prstGeom prst="leftBrace">
                      <a:avLst>
                        <a:gd name="adj1" fmla="val 43226"/>
                        <a:gd name="adj2" fmla="val 50000"/>
                      </a:avLst>
                    </a:prstGeom>
                    <a:solidFill>
                      <a:srgbClr val="FFFFFF"/>
                    </a:solidFill>
                    <a:ln w="31750">
                      <a:solidFill>
                        <a:srgbClr val="FF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fr-FR" b="1">
                        <a:solidFill>
                          <a:schemeClr val="bg1"/>
                        </a:solidFill>
                      </a:endParaRPr>
                    </a:p>
                  </p:txBody>
                </p:sp>
                <p:grpSp>
                  <p:nvGrpSpPr>
                    <p:cNvPr id="82" name="Groupe 81"/>
                    <p:cNvGrpSpPr/>
                    <p:nvPr/>
                  </p:nvGrpSpPr>
                  <p:grpSpPr>
                    <a:xfrm>
                      <a:off x="76200" y="938089"/>
                      <a:ext cx="9048136" cy="5615111"/>
                      <a:chOff x="76200" y="938089"/>
                      <a:chExt cx="9048136" cy="5615111"/>
                    </a:xfrm>
                  </p:grpSpPr>
                  <p:grpSp>
                    <p:nvGrpSpPr>
                      <p:cNvPr id="2" name="Group 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6200" y="938089"/>
                        <a:ext cx="8835103" cy="5268368"/>
                        <a:chOff x="752" y="10530"/>
                        <a:chExt cx="10783" cy="6280"/>
                      </a:xfrm>
                    </p:grpSpPr>
                    <p:sp>
                      <p:nvSpPr>
                        <p:cNvPr id="5" name="Text Box 3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9401" y="10530"/>
                          <a:ext cx="1965" cy="510"/>
                        </a:xfrm>
                        <a:prstGeom prst="rect">
                          <a:avLst/>
                        </a:prstGeom>
                        <a:solidFill>
                          <a:srgbClr val="FFC000"/>
                        </a:solidFill>
                        <a:ln w="31750">
                          <a:solidFill>
                            <a:srgbClr val="FFFFFF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lvl="0" algn="r" rtl="1" fontAlgn="base">
                            <a:spcBef>
                              <a:spcPct val="0"/>
                            </a:spcBef>
                            <a:spcAft>
                              <a:spcPts val="1000"/>
                            </a:spcAft>
                          </a:pPr>
                          <a:r>
                            <a:rPr kumimoji="0" lang="ar-DZ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Times New Roman" pitchFamily="18" charset="0"/>
                              <a:ea typeface="Arial" pitchFamily="34" charset="0"/>
                              <a:cs typeface="Times New Roman" pitchFamily="18" charset="0"/>
                            </a:rPr>
                            <a:t>المشروع </a:t>
                          </a:r>
                          <a:r>
                            <a:rPr kumimoji="0" lang="fr-FR" sz="24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Times New Roman" pitchFamily="18" charset="0"/>
                              <a:ea typeface="Arial" pitchFamily="34" charset="0"/>
                              <a:cs typeface="Arial" pitchFamily="34" charset="0"/>
                            </a:rPr>
                            <a:t>:</a:t>
                          </a:r>
                          <a:r>
                            <a:rPr lang="fr-FR" sz="2400" b="1" dirty="0" smtClean="0">
                              <a:solidFill>
                                <a:schemeClr val="bg1"/>
                              </a:solidFill>
                              <a:latin typeface="Times New Roman" pitchFamily="18" charset="0"/>
                              <a:ea typeface="Arial" pitchFamily="34" charset="0"/>
                              <a:cs typeface="Arial" pitchFamily="34" charset="0"/>
                            </a:rPr>
                            <a:t>Y</a:t>
                          </a:r>
                          <a:endParaRPr kumimoji="0" lang="fr-FR" sz="24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grpSp>
                      <p:nvGrpSpPr>
                        <p:cNvPr id="3" name="Group 4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752" y="11130"/>
                          <a:ext cx="10783" cy="5680"/>
                          <a:chOff x="752" y="11130"/>
                          <a:chExt cx="10783" cy="5680"/>
                        </a:xfrm>
                      </p:grpSpPr>
                      <p:grpSp>
                        <p:nvGrpSpPr>
                          <p:cNvPr id="4" name="Group 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752" y="11629"/>
                            <a:ext cx="10783" cy="5181"/>
                            <a:chOff x="752" y="11629"/>
                            <a:chExt cx="10783" cy="5181"/>
                          </a:xfrm>
                        </p:grpSpPr>
                        <p:grpSp>
                          <p:nvGrpSpPr>
                            <p:cNvPr id="6" name="Group 6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752" y="12315"/>
                              <a:ext cx="10783" cy="4495"/>
                              <a:chOff x="752" y="12315"/>
                              <a:chExt cx="10783" cy="4495"/>
                            </a:xfrm>
                          </p:grpSpPr>
                          <p:grpSp>
                            <p:nvGrpSpPr>
                              <p:cNvPr id="7" name="Group 7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752" y="12315"/>
                                <a:ext cx="10783" cy="4495"/>
                                <a:chOff x="752" y="9795"/>
                                <a:chExt cx="10783" cy="4495"/>
                              </a:xfrm>
                            </p:grpSpPr>
                            <p:cxnSp>
                              <p:nvCxnSpPr>
                                <p:cNvPr id="18" name="AutoShape 8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825" y="10470"/>
                                  <a:ext cx="10485" cy="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cxnSp>
                              <p:nvCxnSpPr>
                                <p:cNvPr id="19" name="AutoShape 9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1020" y="10380"/>
                                  <a:ext cx="0" cy="18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sp>
                              <p:nvSpPr>
                                <p:cNvPr id="20" name="Text Box 10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825" y="9810"/>
                                  <a:ext cx="43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00B0F0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0</a:t>
                                  </a:r>
                                  <a:endParaRPr kumimoji="0" lang="fr-FR" b="1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21" name="Text Box 11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752" y="10635"/>
                                  <a:ext cx="658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-40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cxnSp>
                              <p:nvCxnSpPr>
                                <p:cNvPr id="22" name="AutoShape 12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1680" y="10380"/>
                                  <a:ext cx="0" cy="18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sp>
                              <p:nvSpPr>
                                <p:cNvPr id="23" name="Text Box 13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485" y="9810"/>
                                  <a:ext cx="43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1</a:t>
                                  </a:r>
                                  <a:endParaRPr kumimoji="0" lang="fr-FR" b="1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24" name="Text Box 14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275" y="10635"/>
                                  <a:ext cx="79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30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cxnSp>
                              <p:nvCxnSpPr>
                                <p:cNvPr id="25" name="AutoShape 15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2295" y="10380"/>
                                  <a:ext cx="0" cy="18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sp>
                              <p:nvSpPr>
                                <p:cNvPr id="26" name="Text Box 16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2100" y="9810"/>
                                  <a:ext cx="43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2</a:t>
                                  </a:r>
                                  <a:endParaRPr kumimoji="0" lang="fr-FR" b="1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27" name="Text Box 17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890" y="10635"/>
                                  <a:ext cx="79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35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cxnSp>
                              <p:nvCxnSpPr>
                                <p:cNvPr id="28" name="AutoShape 18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2925" y="10380"/>
                                  <a:ext cx="0" cy="18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sp>
                              <p:nvSpPr>
                                <p:cNvPr id="29" name="Text Box 19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2730" y="9810"/>
                                  <a:ext cx="43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00B0F0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3</a:t>
                                  </a:r>
                                  <a:endParaRPr kumimoji="0" lang="fr-FR" b="1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30" name="Text Box 20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2520" y="10635"/>
                                  <a:ext cx="79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35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cxnSp>
                              <p:nvCxnSpPr>
                                <p:cNvPr id="31" name="AutoShape 21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3570" y="10380"/>
                                  <a:ext cx="0" cy="18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sp>
                              <p:nvSpPr>
                                <p:cNvPr id="32" name="Text Box 22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3375" y="9810"/>
                                  <a:ext cx="43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4</a:t>
                                  </a:r>
                                  <a:endParaRPr kumimoji="0" lang="fr-FR" b="1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33" name="Text Box 23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2526" y="11072"/>
                                  <a:ext cx="79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-40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cxnSp>
                              <p:nvCxnSpPr>
                                <p:cNvPr id="34" name="AutoShape 24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4245" y="10380"/>
                                  <a:ext cx="0" cy="18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sp>
                              <p:nvSpPr>
                                <p:cNvPr id="35" name="Text Box 25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4050" y="9810"/>
                                  <a:ext cx="43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chemeClr val="tx1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5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36" name="Text Box 26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2457" y="11657"/>
                                  <a:ext cx="79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-05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37" name="Text Box 27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4575" y="12069"/>
                                  <a:ext cx="744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-40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cxnSp>
                              <p:nvCxnSpPr>
                                <p:cNvPr id="38" name="AutoShape 28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4905" y="10380"/>
                                  <a:ext cx="0" cy="18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sp>
                              <p:nvSpPr>
                                <p:cNvPr id="39" name="Text Box 29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4710" y="9810"/>
                                  <a:ext cx="43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00B0F0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6</a:t>
                                  </a:r>
                                  <a:endParaRPr kumimoji="0" lang="fr-FR" b="1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0" name="Text Box 30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3893" y="11665"/>
                                  <a:ext cx="79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35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cxnSp>
                              <p:nvCxnSpPr>
                                <p:cNvPr id="41" name="AutoShape 31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5565" y="10380"/>
                                  <a:ext cx="0" cy="18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sp>
                              <p:nvSpPr>
                                <p:cNvPr id="42" name="Text Box 32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5340" y="9810"/>
                                  <a:ext cx="43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7</a:t>
                                  </a:r>
                                  <a:endParaRPr kumimoji="0" lang="fr-FR" b="1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3" name="Text Box 33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4553" y="11665"/>
                                  <a:ext cx="79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35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cxnSp>
                              <p:nvCxnSpPr>
                                <p:cNvPr id="44" name="AutoShape 34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6300" y="10380"/>
                                  <a:ext cx="0" cy="18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sp>
                              <p:nvSpPr>
                                <p:cNvPr id="45" name="Text Box 35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6090" y="9810"/>
                                  <a:ext cx="43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8</a:t>
                                  </a:r>
                                  <a:endParaRPr kumimoji="0" lang="fr-FR" b="1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6" name="Text Box 36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5309" y="12565"/>
                                  <a:ext cx="79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30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cxnSp>
                              <p:nvCxnSpPr>
                                <p:cNvPr id="47" name="AutoShape 37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7035" y="10380"/>
                                  <a:ext cx="0" cy="18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sp>
                              <p:nvSpPr>
                                <p:cNvPr id="48" name="Text Box 38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6825" y="9810"/>
                                  <a:ext cx="43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00B0F0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9</a:t>
                                  </a:r>
                                  <a:endParaRPr kumimoji="0" lang="fr-FR" b="1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49" name="Text Box 39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6079" y="12565"/>
                                  <a:ext cx="79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35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cxnSp>
                              <p:nvCxnSpPr>
                                <p:cNvPr id="50" name="AutoShape 40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7755" y="10380"/>
                                  <a:ext cx="0" cy="18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sp>
                              <p:nvSpPr>
                                <p:cNvPr id="51" name="Text Box 41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7410" y="9810"/>
                                  <a:ext cx="64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chemeClr val="tx1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10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52" name="Text Box 42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6700" y="12565"/>
                                  <a:ext cx="79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35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53" name="Text Box 43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3263" y="11665"/>
                                  <a:ext cx="79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30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54" name="Text Box 44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6621" y="12962"/>
                                  <a:ext cx="837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-40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55" name="Text Box 45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6678" y="13352"/>
                                  <a:ext cx="79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-05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cxnSp>
                              <p:nvCxnSpPr>
                                <p:cNvPr id="56" name="AutoShape 46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8490" y="10365"/>
                                  <a:ext cx="0" cy="18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sp>
                              <p:nvSpPr>
                                <p:cNvPr id="57" name="Text Box 47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8295" y="9795"/>
                                  <a:ext cx="58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11</a:t>
                                  </a:r>
                                  <a:endParaRPr kumimoji="0" lang="fr-FR" b="1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58" name="Text Box 48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7484" y="13358"/>
                                  <a:ext cx="79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30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cxnSp>
                              <p:nvCxnSpPr>
                                <p:cNvPr id="59" name="AutoShape 49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9135" y="10365"/>
                                  <a:ext cx="0" cy="18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sp>
                              <p:nvSpPr>
                                <p:cNvPr id="60" name="Text Box 50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8940" y="9795"/>
                                  <a:ext cx="58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00B0F0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12</a:t>
                                  </a:r>
                                  <a:endParaRPr kumimoji="0" lang="fr-FR" b="1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61" name="Text Box 51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8129" y="13358"/>
                                  <a:ext cx="79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35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cxnSp>
                              <p:nvCxnSpPr>
                                <p:cNvPr id="62" name="AutoShape 52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9810" y="10365"/>
                                  <a:ext cx="0" cy="18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sp>
                              <p:nvSpPr>
                                <p:cNvPr id="63" name="Text Box 53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9555" y="9795"/>
                                  <a:ext cx="58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13</a:t>
                                  </a:r>
                                  <a:endParaRPr kumimoji="0" lang="fr-FR" b="1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64" name="Text Box 54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8804" y="13358"/>
                                  <a:ext cx="79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35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cxnSp>
                              <p:nvCxnSpPr>
                                <p:cNvPr id="65" name="AutoShape 55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10545" y="10365"/>
                                  <a:ext cx="0" cy="18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sp>
                              <p:nvSpPr>
                                <p:cNvPr id="66" name="Text Box 56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0200" y="9795"/>
                                  <a:ext cx="58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14</a:t>
                                  </a:r>
                                  <a:endParaRPr kumimoji="0" lang="fr-FR" b="1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sp>
                              <p:nvSpPr>
                                <p:cNvPr id="67" name="Text Box 57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8849" y="13795"/>
                                  <a:ext cx="744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-40</a:t>
                                  </a:r>
                                  <a:endParaRPr kumimoji="0" lang="fr-FR" b="1" i="0" u="none" strike="noStrike" cap="none" normalizeH="0" baseline="0" dirty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  <p:cxnSp>
                              <p:nvCxnSpPr>
                                <p:cNvPr id="68" name="AutoShape 58"/>
                                <p:cNvCxnSpPr>
                                  <a:cxnSpLocks noChangeShapeType="1"/>
                                </p:cNvCxnSpPr>
                                <p:nvPr/>
                              </p:nvCxnSpPr>
                              <p:spPr bwMode="auto">
                                <a:xfrm>
                                  <a:off x="11205" y="10365"/>
                                  <a:ext cx="1" cy="180"/>
                                </a:xfrm>
                                <a:prstGeom prst="straightConnector1">
                                  <a:avLst/>
                                </a:prstGeom>
                                <a:noFill/>
                                <a:ln w="3175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:ln>
                              </p:spPr>
                            </p:cxnSp>
                            <p:sp>
                              <p:nvSpPr>
                                <p:cNvPr id="69" name="Text Box 59"/>
                                <p:cNvSpPr txBox="1"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0890" y="9795"/>
                                  <a:ext cx="645" cy="495"/>
                                </a:xfrm>
                                <a:prstGeom prst="rect">
                                  <a:avLst/>
                                </a:prstGeom>
                                <a:solidFill>
                                  <a:srgbClr val="FFFFFF"/>
                                </a:solidFill>
                                <a:ln w="31750">
                                  <a:solidFill>
                                    <a:srgbClr val="FFFFFF"/>
                                  </a:solidFill>
                                  <a:miter lim="800000"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pPr marL="0" marR="0" lvl="0" indent="0" algn="ctr" defTabSz="914400" rtl="0" eaLnBrk="1" fontAlgn="base" latinLnBrk="0" hangingPunct="1">
                                    <a:lnSpc>
                                      <a:spcPct val="100000"/>
                                    </a:lnSpc>
                                    <a:spcBef>
                                      <a:spcPct val="0"/>
                                    </a:spcBef>
                                    <a:spcAft>
                                      <a:spcPts val="1000"/>
                                    </a:spcAft>
                                    <a:buClrTx/>
                                    <a:buSzTx/>
                                    <a:buFontTx/>
                                    <a:buNone/>
                                    <a:tabLst/>
                                  </a:pPr>
                                  <a:r>
                                    <a:rPr kumimoji="0" lang="fr-FR" b="1" i="0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bg1"/>
                                      </a:solidFill>
                                      <a:effectLst/>
                                      <a:latin typeface="Times New Roman" pitchFamily="18" charset="0"/>
                                      <a:ea typeface="Arial" pitchFamily="34" charset="0"/>
                                      <a:cs typeface="Arial" pitchFamily="34" charset="0"/>
                                    </a:rPr>
                                    <a:t>15</a:t>
                                  </a:r>
                                  <a:endParaRPr kumimoji="0" lang="fr-FR" b="1" i="0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chemeClr val="bg1"/>
                                    </a:solidFill>
                                    <a:effectLst/>
                                    <a:latin typeface="Arial" pitchFamily="34" charset="0"/>
                                    <a:cs typeface="Arial" pitchFamily="34" charset="0"/>
                                  </a:endParaRPr>
                                </a:p>
                              </p:txBody>
                            </p:sp>
                          </p:grpSp>
                          <p:cxnSp>
                            <p:nvCxnSpPr>
                              <p:cNvPr id="16" name="AutoShape 61"/>
                              <p:cNvCxnSpPr>
                                <a:cxnSpLocks noChangeShapeType="1"/>
                              </p:cNvCxnSpPr>
                              <p:nvPr/>
                            </p:nvCxnSpPr>
                            <p:spPr bwMode="auto">
                              <a:xfrm>
                                <a:off x="4668" y="15043"/>
                                <a:ext cx="585" cy="0"/>
                              </a:xfrm>
                              <a:prstGeom prst="straightConnector1">
                                <a:avLst/>
                              </a:prstGeom>
                              <a:noFill/>
                              <a:ln w="31750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:ln>
                            </p:spPr>
                          </p:cxnSp>
                          <p:cxnSp>
                            <p:nvCxnSpPr>
                              <p:cNvPr id="17" name="AutoShape 62"/>
                              <p:cNvCxnSpPr>
                                <a:cxnSpLocks noChangeShapeType="1"/>
                              </p:cNvCxnSpPr>
                              <p:nvPr/>
                            </p:nvCxnSpPr>
                            <p:spPr bwMode="auto">
                              <a:xfrm>
                                <a:off x="6768" y="15872"/>
                                <a:ext cx="585" cy="0"/>
                              </a:xfrm>
                              <a:prstGeom prst="straightConnector1">
                                <a:avLst/>
                              </a:prstGeom>
                              <a:noFill/>
                              <a:ln w="31750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:ln>
                            </p:spPr>
                          </p:cxnSp>
                        </p:grpSp>
                        <p:sp>
                          <p:nvSpPr>
                            <p:cNvPr id="12" name="AutoShape 63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 rot="5400000">
                              <a:off x="1570" y="10997"/>
                              <a:ext cx="690" cy="1953"/>
                            </a:xfrm>
                            <a:prstGeom prst="leftBrace">
                              <a:avLst>
                                <a:gd name="adj1" fmla="val 37166"/>
                                <a:gd name="adj2" fmla="val 50000"/>
                              </a:avLst>
                            </a:prstGeom>
                            <a:solidFill>
                              <a:srgbClr val="FFFFFF"/>
                            </a:solidFill>
                            <a:ln w="31750">
                              <a:solidFill>
                                <a:srgbClr val="FF0000"/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fr-FR" b="1">
                                <a:solidFill>
                                  <a:schemeClr val="bg1"/>
                                </a:solidFill>
                              </a:endParaRPr>
                            </a:p>
                          </p:txBody>
                        </p:sp>
                        <p:sp>
                          <p:nvSpPr>
                            <p:cNvPr id="13" name="AutoShape 64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 rot="5400000">
                              <a:off x="3615" y="11020"/>
                              <a:ext cx="668" cy="1977"/>
                            </a:xfrm>
                            <a:prstGeom prst="leftBrace">
                              <a:avLst>
                                <a:gd name="adj1" fmla="val 43226"/>
                                <a:gd name="adj2" fmla="val 50000"/>
                              </a:avLst>
                            </a:prstGeom>
                            <a:solidFill>
                              <a:srgbClr val="FFFFFF"/>
                            </a:solidFill>
                            <a:ln w="31750">
                              <a:solidFill>
                                <a:srgbClr val="FF0000"/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fr-FR" b="1">
                                <a:solidFill>
                                  <a:schemeClr val="bg1"/>
                                </a:solidFill>
                              </a:endParaRPr>
                            </a:p>
                          </p:txBody>
                        </p:sp>
                        <p:sp>
                          <p:nvSpPr>
                            <p:cNvPr id="14" name="AutoShape 65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 rot="5400000">
                              <a:off x="5651" y="11027"/>
                              <a:ext cx="668" cy="1996"/>
                            </a:xfrm>
                            <a:prstGeom prst="leftBrace">
                              <a:avLst>
                                <a:gd name="adj1" fmla="val 43226"/>
                                <a:gd name="adj2" fmla="val 50000"/>
                              </a:avLst>
                            </a:prstGeom>
                            <a:solidFill>
                              <a:srgbClr val="FFFFFF"/>
                            </a:solidFill>
                            <a:ln w="31750">
                              <a:solidFill>
                                <a:srgbClr val="FF0000"/>
                              </a:solidFill>
                              <a:round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fr-FR" b="1">
                                <a:solidFill>
                                  <a:schemeClr val="bg1"/>
                                </a:solidFill>
                              </a:endParaRPr>
                            </a:p>
                          </p:txBody>
                        </p:sp>
                      </p:grpSp>
                      <p:sp>
                        <p:nvSpPr>
                          <p:cNvPr id="8" name="Text Box 66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496" y="11130"/>
                            <a:ext cx="930" cy="510"/>
                          </a:xfrm>
                          <a:prstGeom prst="rect">
                            <a:avLst/>
                          </a:prstGeom>
                          <a:solidFill>
                            <a:srgbClr val="00B050"/>
                          </a:solidFill>
                          <a:ln w="31750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lvl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r>
                              <a:rPr kumimoji="0" lang="el-GR" b="1" i="0" u="none" strike="noStrike" cap="none" normalizeH="0" baseline="0" dirty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latin typeface="Times New Roman" pitchFamily="18" charset="0"/>
                                <a:ea typeface="Arial" pitchFamily="34" charset="0"/>
                                <a:cs typeface="Times New Roman" pitchFamily="18" charset="0"/>
                              </a:rPr>
                              <a:t>α</a:t>
                            </a:r>
                            <a:r>
                              <a:rPr kumimoji="0" lang="fr-FR" b="1" i="0" u="none" strike="noStrike" cap="none" normalizeH="0" baseline="0" dirty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latin typeface="Times New Roman" pitchFamily="18" charset="0"/>
                                <a:ea typeface="Arial" pitchFamily="34" charset="0"/>
                                <a:cs typeface="Arial" pitchFamily="34" charset="0"/>
                              </a:rPr>
                              <a:t>= 1</a:t>
                            </a:r>
                            <a:endParaRPr kumimoji="0" lang="fr-FR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endParaRPr>
                          </a:p>
                        </p:txBody>
                      </p:sp>
                      <p:sp>
                        <p:nvSpPr>
                          <p:cNvPr id="9" name="Text Box 67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3449" y="11130"/>
                            <a:ext cx="930" cy="510"/>
                          </a:xfrm>
                          <a:prstGeom prst="rect">
                            <a:avLst/>
                          </a:prstGeom>
                          <a:solidFill>
                            <a:srgbClr val="00B050"/>
                          </a:solidFill>
                          <a:ln w="31750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lvl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r>
                              <a:rPr kumimoji="0" lang="el-GR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latin typeface="Times New Roman" pitchFamily="18" charset="0"/>
                                <a:ea typeface="Arial" pitchFamily="34" charset="0"/>
                                <a:cs typeface="Times New Roman" pitchFamily="18" charset="0"/>
                              </a:rPr>
                              <a:t>α</a:t>
                            </a:r>
                            <a:r>
                              <a:rPr kumimoji="0" lang="fr-FR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latin typeface="Times New Roman" pitchFamily="18" charset="0"/>
                                <a:ea typeface="Arial" pitchFamily="34" charset="0"/>
                                <a:cs typeface="Arial" pitchFamily="34" charset="0"/>
                              </a:rPr>
                              <a:t>= 2</a:t>
                            </a:r>
                            <a:endParaRPr kumimoji="0" lang="fr-FR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endParaRPr>
                          </a:p>
                        </p:txBody>
                      </p:sp>
                      <p:sp>
                        <p:nvSpPr>
                          <p:cNvPr id="10" name="Text Box 68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5588" y="11180"/>
                            <a:ext cx="930" cy="510"/>
                          </a:xfrm>
                          <a:prstGeom prst="rect">
                            <a:avLst/>
                          </a:prstGeom>
                          <a:solidFill>
                            <a:srgbClr val="00B050"/>
                          </a:solidFill>
                          <a:ln w="31750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marL="0" marR="0" lvl="0" indent="0" algn="l" defTabSz="914400" rtl="0" eaLnBrk="1" fontAlgn="base" latinLnBrk="0" hangingPunct="1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r>
                              <a:rPr kumimoji="0" lang="el-GR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latin typeface="Times New Roman" pitchFamily="18" charset="0"/>
                                <a:ea typeface="Arial" pitchFamily="34" charset="0"/>
                                <a:cs typeface="Times New Roman" pitchFamily="18" charset="0"/>
                              </a:rPr>
                              <a:t>α</a:t>
                            </a:r>
                            <a:r>
                              <a:rPr kumimoji="0" lang="fr-FR" b="1" i="0" u="none" strike="noStrike" cap="none" normalizeH="0" baseline="0" smtClean="0">
                                <a:ln>
                                  <a:noFill/>
                                </a:ln>
                                <a:solidFill>
                                  <a:schemeClr val="bg1"/>
                                </a:solidFill>
                                <a:effectLst/>
                                <a:latin typeface="Times New Roman" pitchFamily="18" charset="0"/>
                                <a:ea typeface="Arial" pitchFamily="34" charset="0"/>
                                <a:cs typeface="Arial" pitchFamily="34" charset="0"/>
                              </a:rPr>
                              <a:t>= 3</a:t>
                            </a:r>
                            <a:endParaRPr kumimoji="0" lang="fr-FR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Arial" pitchFamily="34" charset="0"/>
                              <a:cs typeface="Arial" pitchFamily="34" charset="0"/>
                            </a:endParaRPr>
                          </a:p>
                        </p:txBody>
                      </p:sp>
                    </p:grpSp>
                  </p:grpSp>
                  <p:sp>
                    <p:nvSpPr>
                      <p:cNvPr id="77" name="Text Box 45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6727208" y="6132250"/>
                        <a:ext cx="651387" cy="4152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1750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fr-FR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itchFamily="18" charset="0"/>
                            <a:ea typeface="Arial" pitchFamily="34" charset="0"/>
                            <a:cs typeface="Arial" pitchFamily="34" charset="0"/>
                          </a:rPr>
                          <a:t>-05</a:t>
                        </a:r>
                        <a:endPara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78" name="Text Box 4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391400" y="6137938"/>
                        <a:ext cx="651387" cy="4152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1750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fr-FR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itchFamily="18" charset="0"/>
                            <a:ea typeface="Arial" pitchFamily="34" charset="0"/>
                            <a:cs typeface="Arial" pitchFamily="34" charset="0"/>
                          </a:rPr>
                          <a:t>30</a:t>
                        </a:r>
                        <a:endPara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79" name="Text Box 5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7919884" y="6137938"/>
                        <a:ext cx="651387" cy="4152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1750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fr-FR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itchFamily="18" charset="0"/>
                            <a:ea typeface="Arial" pitchFamily="34" charset="0"/>
                            <a:cs typeface="Arial" pitchFamily="34" charset="0"/>
                          </a:rPr>
                          <a:t>35</a:t>
                        </a:r>
                        <a:endPara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  <p:sp>
                    <p:nvSpPr>
                      <p:cNvPr id="80" name="Text Box 5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72949" y="6137938"/>
                        <a:ext cx="651387" cy="41526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1750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ts val="100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fr-FR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Times New Roman" pitchFamily="18" charset="0"/>
                            <a:ea typeface="Arial" pitchFamily="34" charset="0"/>
                            <a:cs typeface="Arial" pitchFamily="34" charset="0"/>
                          </a:rPr>
                          <a:t>35</a:t>
                        </a:r>
                        <a:endParaRPr kumimoji="0" lang="fr-FR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endParaRPr>
                      </a:p>
                    </p:txBody>
                  </p:sp>
                </p:grpSp>
              </p:grpSp>
            </p:grpSp>
            <p:cxnSp>
              <p:nvCxnSpPr>
                <p:cNvPr id="81" name="AutoShape 62"/>
                <p:cNvCxnSpPr>
                  <a:cxnSpLocks noChangeShapeType="1"/>
                </p:cNvCxnSpPr>
                <p:nvPr/>
              </p:nvCxnSpPr>
              <p:spPr bwMode="auto">
                <a:xfrm>
                  <a:off x="6788660" y="6132250"/>
                  <a:ext cx="479323" cy="0"/>
                </a:xfrm>
                <a:prstGeom prst="straightConnector1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</p:grpSp>
        </p:grpSp>
      </p:grpSp>
      <p:sp>
        <p:nvSpPr>
          <p:cNvPr id="88" name="Rectangle 87"/>
          <p:cNvSpPr/>
          <p:nvPr/>
        </p:nvSpPr>
        <p:spPr>
          <a:xfrm>
            <a:off x="152400" y="5842337"/>
            <a:ext cx="8610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VAN</a:t>
            </a:r>
            <a:r>
              <a:rPr lang="ar-DZ" sz="2000" b="1" baseline="-25000" dirty="0" smtClean="0">
                <a:solidFill>
                  <a:srgbClr val="FF0000"/>
                </a:solidFill>
                <a:latin typeface="Times New Roman" pitchFamily="18" charset="0"/>
                <a:cs typeface="Arial" pitchFamily="34" charset="0"/>
              </a:rPr>
              <a:t>5</a:t>
            </a:r>
            <a:r>
              <a:rPr lang="fr-FR" sz="20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ar-DZ" sz="20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cs typeface="Arial" pitchFamily="34" charset="0"/>
              </a:rPr>
              <a:t>= 30(1.10)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-1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</a:t>
            </a:r>
            <a:r>
              <a:rPr lang="ar-DZ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35(1.10)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-2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- 5(1.10)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-3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+ 30(1.10)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-4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+ 35(1.10)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-5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- 5(1.10)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-6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+30(1.10)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-7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</a:t>
            </a:r>
            <a:r>
              <a:rPr lang="ar-DZ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35(1.10)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-8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- 5(1.10)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-9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 + 30(1.10)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-10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+ 35(1.10)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-11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- 5(1.10)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-12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+ 30(1.10)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-13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+ 35(1.10)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-14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+  35(1.10)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lang="fr-FR" sz="2000" b="1" baseline="30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-15</a:t>
            </a:r>
            <a:r>
              <a:rPr lang="fr-FR" sz="20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 -40 = 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42.49</a:t>
            </a:r>
            <a:endParaRPr lang="fr-FR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304800" y="457200"/>
            <a:ext cx="8458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القيمة الحالية الصافية للمشروع المكرر </a:t>
            </a:r>
            <a:r>
              <a:rPr kumimoji="0" lang="el-G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α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مرة تعطى وفق القانون التالي: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800" y="1524000"/>
            <a:ext cx="8458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إذن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ليس شرط أن تتضاعف القيمة الحالية الصافية للمشروع المكرر بنفس عدد مرات التكرار، بل أن ارتفاعها يتعلق بمعامل التكرار.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04800" y="2667001"/>
            <a:ext cx="5716005" cy="3124164"/>
            <a:chOff x="675" y="9920"/>
            <a:chExt cx="3951" cy="2049"/>
          </a:xfrm>
        </p:grpSpPr>
        <p:sp>
          <p:nvSpPr>
            <p:cNvPr id="52227" name="AutoShape 3"/>
            <p:cNvSpPr>
              <a:spLocks/>
            </p:cNvSpPr>
            <p:nvPr/>
          </p:nvSpPr>
          <p:spPr bwMode="auto">
            <a:xfrm rot="16200000">
              <a:off x="3321" y="10312"/>
              <a:ext cx="224" cy="959"/>
            </a:xfrm>
            <a:prstGeom prst="leftBrace">
              <a:avLst>
                <a:gd name="adj1" fmla="val 35677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75" y="9920"/>
              <a:ext cx="3951" cy="2049"/>
              <a:chOff x="675" y="9920"/>
              <a:chExt cx="3951" cy="2049"/>
            </a:xfrm>
          </p:grpSpPr>
          <p:sp>
            <p:nvSpPr>
              <p:cNvPr id="52229" name="Text Box 5"/>
              <p:cNvSpPr txBox="1">
                <a:spLocks noChangeArrowheads="1"/>
              </p:cNvSpPr>
              <p:nvPr/>
            </p:nvSpPr>
            <p:spPr bwMode="auto">
              <a:xfrm>
                <a:off x="923" y="10144"/>
                <a:ext cx="1912" cy="35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VAN</a:t>
                </a:r>
                <a:r>
                  <a:rPr kumimoji="0" lang="fr-FR" sz="2800" b="1" i="0" u="none" strike="noStrike" cap="none" normalizeH="0" baseline="-2500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α.X</a:t>
                </a: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 = VAN</a:t>
                </a:r>
                <a:r>
                  <a:rPr kumimoji="0" lang="fr-FR" sz="28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X</a:t>
                </a:r>
                <a:endPara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230" name="Text Box 6"/>
              <p:cNvSpPr txBox="1">
                <a:spLocks noChangeArrowheads="1"/>
              </p:cNvSpPr>
              <p:nvPr/>
            </p:nvSpPr>
            <p:spPr bwMode="auto">
              <a:xfrm>
                <a:off x="2850" y="9920"/>
                <a:ext cx="1196" cy="4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1- (1+i)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-</a:t>
                </a:r>
                <a:r>
                  <a:rPr kumimoji="0" lang="fr-FR" sz="2800" b="1" i="0" u="none" strike="noStrike" cap="none" normalizeH="0" baseline="3000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α.n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231" name="Text Box 7"/>
              <p:cNvSpPr txBox="1">
                <a:spLocks noChangeArrowheads="1"/>
              </p:cNvSpPr>
              <p:nvPr/>
            </p:nvSpPr>
            <p:spPr bwMode="auto">
              <a:xfrm>
                <a:off x="2907" y="10325"/>
                <a:ext cx="1091" cy="34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1- (1+i)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-n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52232" name="AutoShape 8"/>
              <p:cNvCxnSpPr>
                <a:cxnSpLocks noChangeShapeType="1"/>
              </p:cNvCxnSpPr>
              <p:nvPr/>
            </p:nvCxnSpPr>
            <p:spPr bwMode="auto">
              <a:xfrm>
                <a:off x="2850" y="10325"/>
                <a:ext cx="130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52233" name="AutoShape 9"/>
              <p:cNvSpPr>
                <a:spLocks/>
              </p:cNvSpPr>
              <p:nvPr/>
            </p:nvSpPr>
            <p:spPr bwMode="auto">
              <a:xfrm rot="16200000">
                <a:off x="1270" y="10174"/>
                <a:ext cx="224" cy="959"/>
              </a:xfrm>
              <a:prstGeom prst="leftBrace">
                <a:avLst>
                  <a:gd name="adj1" fmla="val 35677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234" name="AutoShape 10"/>
              <p:cNvSpPr>
                <a:spLocks/>
              </p:cNvSpPr>
              <p:nvPr/>
            </p:nvSpPr>
            <p:spPr bwMode="auto">
              <a:xfrm rot="16200000">
                <a:off x="2283" y="10152"/>
                <a:ext cx="224" cy="959"/>
              </a:xfrm>
              <a:prstGeom prst="leftBrace">
                <a:avLst>
                  <a:gd name="adj1" fmla="val 35677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235" name="Text Box 11"/>
              <p:cNvSpPr txBox="1">
                <a:spLocks noChangeArrowheads="1"/>
              </p:cNvSpPr>
              <p:nvPr/>
            </p:nvSpPr>
            <p:spPr bwMode="auto">
              <a:xfrm>
                <a:off x="675" y="10962"/>
                <a:ext cx="1317" cy="100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ق </a:t>
                </a:r>
                <a:r>
                  <a:rPr kumimoji="0" lang="ar-DZ" sz="28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ح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ص للمشروع المكرر </a:t>
                </a:r>
                <a:r>
                  <a:rPr kumimoji="0" lang="el-G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مرة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236" name="Text Box 12"/>
              <p:cNvSpPr txBox="1">
                <a:spLocks noChangeArrowheads="1"/>
              </p:cNvSpPr>
              <p:nvPr/>
            </p:nvSpPr>
            <p:spPr bwMode="auto">
              <a:xfrm>
                <a:off x="2054" y="10954"/>
                <a:ext cx="1121" cy="97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ق </a:t>
                </a:r>
                <a:r>
                  <a:rPr kumimoji="0" lang="ar-DZ" sz="2800" b="1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ح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ص للمشروع غير المكرر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2237" name="Text Box 13"/>
              <p:cNvSpPr txBox="1">
                <a:spLocks noChangeArrowheads="1"/>
              </p:cNvSpPr>
              <p:nvPr/>
            </p:nvSpPr>
            <p:spPr bwMode="auto">
              <a:xfrm>
                <a:off x="3237" y="11007"/>
                <a:ext cx="1389" cy="91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معامل التكرار</a:t>
                </a:r>
              </a:p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α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عدد مرات التكرار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2600</TotalTime>
  <Words>2412</Words>
  <Application>Microsoft Office PowerPoint</Application>
  <PresentationFormat>Affichage à l'écran (4:3)</PresentationFormat>
  <Paragraphs>481</Paragraphs>
  <Slides>27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Apex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235</cp:revision>
  <dcterms:created xsi:type="dcterms:W3CDTF">2020-05-15T08:19:01Z</dcterms:created>
  <dcterms:modified xsi:type="dcterms:W3CDTF">2021-04-17T20:35:04Z</dcterms:modified>
</cp:coreProperties>
</file>