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09" r:id="rId1"/>
  </p:sldMasterIdLst>
  <p:notesMasterIdLst>
    <p:notesMasterId r:id="rId21"/>
  </p:notesMasterIdLst>
  <p:sldIdLst>
    <p:sldId id="256" r:id="rId2"/>
    <p:sldId id="260" r:id="rId3"/>
    <p:sldId id="261" r:id="rId4"/>
    <p:sldId id="262" r:id="rId5"/>
    <p:sldId id="266" r:id="rId6"/>
    <p:sldId id="267" r:id="rId7"/>
    <p:sldId id="268" r:id="rId8"/>
    <p:sldId id="274" r:id="rId9"/>
    <p:sldId id="265" r:id="rId10"/>
    <p:sldId id="270" r:id="rId11"/>
    <p:sldId id="273" r:id="rId12"/>
    <p:sldId id="281" r:id="rId13"/>
    <p:sldId id="282" r:id="rId14"/>
    <p:sldId id="283" r:id="rId15"/>
    <p:sldId id="276" r:id="rId16"/>
    <p:sldId id="278" r:id="rId17"/>
    <p:sldId id="277" r:id="rId18"/>
    <p:sldId id="284" r:id="rId19"/>
    <p:sldId id="28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GJfl5JNRvj4zMotG4e5osA==" hashData="zBPWyKmWY4snTjc/5IwES4qwz5RbhMwbM5EkrK9eCOO5CM/ehPMvjDg+lMxbuatLcZbDp4lpyJs9OMxNI/YI6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66"/>
    <p:restoredTop sz="85604"/>
  </p:normalViewPr>
  <p:slideViewPr>
    <p:cSldViewPr snapToGrid="0" snapToObjects="1">
      <p:cViewPr varScale="1">
        <p:scale>
          <a:sx n="54" d="100"/>
          <a:sy n="54" d="100"/>
        </p:scale>
        <p:origin x="816" y="192"/>
      </p:cViewPr>
      <p:guideLst/>
    </p:cSldViewPr>
  </p:slideViewPr>
  <p:outlineViewPr>
    <p:cViewPr>
      <p:scale>
        <a:sx n="33" d="100"/>
        <a:sy n="33" d="100"/>
      </p:scale>
      <p:origin x="0" y="-253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F33770-9C9E-0C48-BF6B-11AE48DCE7F6}" type="datetimeFigureOut">
              <a:rPr lang="fr-FR" smtClean="0"/>
              <a:t>23/11/2019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56F30E-BC91-EE4A-8143-D3FB84D16D3D}" type="slidenum">
              <a:rPr lang="fr-FR" smtClean="0"/>
              <a:t>‹N°›</a:t>
            </a:fld>
            <a:endParaRPr lang="fr-FR"/>
          </a:p>
        </p:txBody>
      </p:sp>
    </p:spTree>
    <p:extLst>
      <p:ext uri="{BB962C8B-B14F-4D97-AF65-F5344CB8AC3E}">
        <p14:creationId xmlns:p14="http://schemas.microsoft.com/office/powerpoint/2010/main" val="288886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algn="r" defTabSz="914400" rtl="1" eaLnBrk="1" latinLnBrk="0" hangingPunct="1"/>
            <a:endParaRPr lang="fr-FR" dirty="0"/>
          </a:p>
        </p:txBody>
      </p:sp>
      <p:sp>
        <p:nvSpPr>
          <p:cNvPr id="4" name="Espace réservé du numéro de diapositive 3"/>
          <p:cNvSpPr>
            <a:spLocks noGrp="1"/>
          </p:cNvSpPr>
          <p:nvPr>
            <p:ph type="sldNum" sz="quarter" idx="5"/>
          </p:nvPr>
        </p:nvSpPr>
        <p:spPr/>
        <p:txBody>
          <a:bodyPr/>
          <a:lstStyle/>
          <a:p>
            <a:fld id="{E756F30E-BC91-EE4A-8143-D3FB84D16D3D}" type="slidenum">
              <a:rPr lang="fr-FR" smtClean="0"/>
              <a:t>5</a:t>
            </a:fld>
            <a:endParaRPr lang="fr-FR"/>
          </a:p>
        </p:txBody>
      </p:sp>
    </p:spTree>
    <p:extLst>
      <p:ext uri="{BB962C8B-B14F-4D97-AF65-F5344CB8AC3E}">
        <p14:creationId xmlns:p14="http://schemas.microsoft.com/office/powerpoint/2010/main" val="654584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59508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179399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447671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27559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3100354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r-FR"/>
              <a:t>Modifiez le style du titre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D1DF00A4-66D2-124A-A7A1-C6F07668EF10}" type="datetimeFigureOut">
              <a:rPr lang="fr-FR" smtClean="0"/>
              <a:t>23/11/2019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121469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r-FR"/>
              <a:t>Modifiez le style du titre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D1DF00A4-66D2-124A-A7A1-C6F07668EF10}" type="datetimeFigureOut">
              <a:rPr lang="fr-FR" smtClean="0"/>
              <a:t>23/11/2019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3030091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741136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r-FR"/>
              <a:t>Modifiez le style du titre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3615875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3153090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388609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r-FR"/>
              <a:t>Modifiez le style du titre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1DF00A4-66D2-124A-A7A1-C6F07668EF10}" type="datetimeFigureOut">
              <a:rPr lang="fr-FR" smtClean="0"/>
              <a:t>23/11/2019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754305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r-FR"/>
              <a:t>Modifier les styles du texte du masque
Deuxième niveau
Troisième niveau
Quatrième niveau
Cinquième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64682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2" name="Content Placeholder 3"/>
          <p:cNvSpPr>
            <a:spLocks noGrp="1"/>
          </p:cNvSpPr>
          <p:nvPr>
            <p:ph sz="quarter" idx="13"/>
          </p:nvPr>
        </p:nvSpPr>
        <p:spPr>
          <a:xfrm>
            <a:off x="913774" y="3051012"/>
            <a:ext cx="5106027" cy="2740187"/>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3" name="Content Placeholder 5"/>
          <p:cNvSpPr>
            <a:spLocks noGrp="1"/>
          </p:cNvSpPr>
          <p:nvPr>
            <p:ph sz="quarter" idx="14"/>
          </p:nvPr>
        </p:nvSpPr>
        <p:spPr>
          <a:xfrm>
            <a:off x="6172200" y="3051012"/>
            <a:ext cx="5105401" cy="2740187"/>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D1DF00A4-66D2-124A-A7A1-C6F07668EF10}" type="datetimeFigureOut">
              <a:rPr lang="fr-FR" smtClean="0"/>
              <a:t>23/11/2019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626325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1DF00A4-66D2-124A-A7A1-C6F07668EF10}" type="datetimeFigureOut">
              <a:rPr lang="fr-FR" smtClean="0"/>
              <a:t>23/11/2019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27781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D1DF00A4-66D2-124A-A7A1-C6F07668EF10}" type="datetimeFigureOut">
              <a:rPr lang="fr-FR" smtClean="0"/>
              <a:t>23/11/2019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2184854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r-FR"/>
              <a:t>Modifiez le style du titre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13203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1DF00A4-66D2-124A-A7A1-C6F07668EF10}" type="datetimeFigureOut">
              <a:rPr lang="fr-FR" smtClean="0"/>
              <a:t>23/11/2019</a:t>
            </a:fld>
            <a:endParaRPr lang="fr-F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F8E269-A2F7-7B4E-A020-429A03A7B6B7}" type="slidenum">
              <a:rPr lang="fr-FR" smtClean="0"/>
              <a:t>‹N°›</a:t>
            </a:fld>
            <a:endParaRPr lang="fr-FR"/>
          </a:p>
        </p:txBody>
      </p:sp>
    </p:spTree>
    <p:extLst>
      <p:ext uri="{BB962C8B-B14F-4D97-AF65-F5344CB8AC3E}">
        <p14:creationId xmlns:p14="http://schemas.microsoft.com/office/powerpoint/2010/main" val="113694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1DF00A4-66D2-124A-A7A1-C6F07668EF10}" type="datetimeFigureOut">
              <a:rPr lang="fr-FR" smtClean="0"/>
              <a:t>23/11/2019</a:t>
            </a:fld>
            <a:endParaRPr lang="fr-F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fr-F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5F8E269-A2F7-7B4E-A020-429A03A7B6B7}" type="slidenum">
              <a:rPr lang="fr-FR" smtClean="0"/>
              <a:t>‹N°›</a:t>
            </a:fld>
            <a:endParaRPr lang="fr-FR"/>
          </a:p>
        </p:txBody>
      </p:sp>
    </p:spTree>
    <p:extLst>
      <p:ext uri="{BB962C8B-B14F-4D97-AF65-F5344CB8AC3E}">
        <p14:creationId xmlns:p14="http://schemas.microsoft.com/office/powerpoint/2010/main" val="3118335083"/>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 id="2147484021" r:id="rId12"/>
    <p:sldLayoutId id="2147484022" r:id="rId13"/>
    <p:sldLayoutId id="2147484023" r:id="rId14"/>
    <p:sldLayoutId id="2147484024" r:id="rId15"/>
    <p:sldLayoutId id="2147484025" r:id="rId16"/>
    <p:sldLayoutId id="2147484026" r:id="rId17"/>
    <p:sldLayoutId id="2147484027"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8AC998-82F2-5D41-B762-3A4FC044CF93}"/>
              </a:ext>
            </a:extLst>
          </p:cNvPr>
          <p:cNvSpPr>
            <a:spLocks noGrp="1"/>
          </p:cNvSpPr>
          <p:nvPr>
            <p:ph type="ctrTitle"/>
          </p:nvPr>
        </p:nvSpPr>
        <p:spPr/>
        <p:txBody>
          <a:bodyPr>
            <a:normAutofit/>
          </a:bodyPr>
          <a:lstStyle/>
          <a:p>
            <a:pPr algn="ctr" defTabSz="914400" rtl="1" eaLnBrk="1" latinLnBrk="0" hangingPunct="1">
              <a:lnSpc>
                <a:spcPct val="90000"/>
              </a:lnSpc>
              <a:spcBef>
                <a:spcPct val="0"/>
              </a:spcBef>
              <a:buNone/>
            </a:pPr>
            <a:r>
              <a:rPr lang="ar-SA" sz="6600" dirty="0"/>
              <a:t>تأمين الصادرات</a:t>
            </a:r>
            <a:endParaRPr lang="fr-FR" sz="6600" dirty="0"/>
          </a:p>
        </p:txBody>
      </p:sp>
    </p:spTree>
    <p:extLst>
      <p:ext uri="{BB962C8B-B14F-4D97-AF65-F5344CB8AC3E}">
        <p14:creationId xmlns:p14="http://schemas.microsoft.com/office/powerpoint/2010/main" val="3489627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A51BE4-EE85-C243-A7FB-39E34D4F8885}"/>
              </a:ext>
            </a:extLst>
          </p:cNvPr>
          <p:cNvSpPr>
            <a:spLocks noGrp="1"/>
          </p:cNvSpPr>
          <p:nvPr>
            <p:ph type="title"/>
          </p:nvPr>
        </p:nvSpPr>
        <p:spPr>
          <a:xfrm>
            <a:off x="913775" y="618517"/>
            <a:ext cx="10364451" cy="930883"/>
          </a:xfrm>
        </p:spPr>
        <p:txBody>
          <a:bodyPr/>
          <a:lstStyle/>
          <a:p>
            <a:pPr marL="742950" indent="-742950" rtl="1">
              <a:buFont typeface="+mj-lt"/>
              <a:buAutoNum type="arabicPeriod" startAt="2"/>
            </a:pPr>
            <a:r>
              <a:rPr lang="ar-SA" dirty="0"/>
              <a:t>تأمين الصادرات</a:t>
            </a:r>
            <a:endParaRPr lang="fr-FR" dirty="0"/>
          </a:p>
        </p:txBody>
      </p:sp>
      <p:sp>
        <p:nvSpPr>
          <p:cNvPr id="3" name="Espace réservé du contenu 2">
            <a:extLst>
              <a:ext uri="{FF2B5EF4-FFF2-40B4-BE49-F238E27FC236}">
                <a16:creationId xmlns:a16="http://schemas.microsoft.com/office/drawing/2014/main" id="{E0A0978A-D579-5948-BF8C-91A281081B75}"/>
              </a:ext>
            </a:extLst>
          </p:cNvPr>
          <p:cNvSpPr>
            <a:spLocks noGrp="1"/>
          </p:cNvSpPr>
          <p:nvPr>
            <p:ph idx="1"/>
          </p:nvPr>
        </p:nvSpPr>
        <p:spPr>
          <a:xfrm>
            <a:off x="913775" y="1549400"/>
            <a:ext cx="10364452" cy="4991100"/>
          </a:xfrm>
        </p:spPr>
        <p:txBody>
          <a:bodyPr>
            <a:normAutofit fontScale="92500" lnSpcReduction="20000"/>
          </a:bodyPr>
          <a:lstStyle/>
          <a:p>
            <a:pPr algn="r" rtl="1"/>
            <a:r>
              <a:rPr lang="ar-DZ" sz="2800" dirty="0"/>
              <a:t>يكون في العادة من الصعب على ال</a:t>
            </a:r>
            <a:r>
              <a:rPr lang="ar-SA" sz="2800" dirty="0" err="1"/>
              <a:t>م</a:t>
            </a:r>
            <a:r>
              <a:rPr lang="ar-DZ" sz="2800" dirty="0"/>
              <a:t>صدرين الحصول على تمويل من طرف البنوك، بسبب أن هذه الأخيرة تتطلب إجراءات ضمان صارمة وهذا حتى تقبل وتوافق على منح القروض، أما في حالة قيام المصدر باكتتاب وإصدار وثيقة تأمين ائتمان الصادرات، فإن هذه الأخيرة ستكون أداة تعمل على المساعدة في توفير وترغيب البنوك على منح وتقديم القروض للمصدرين وبشروط أفضل كما ونوعا، وهذا لطالما أن هناك حماية ائتمانية تضمن للبنك من استرداد أمواله وهذا حتى في حالة تحقق أحد أخطار عدم السداد.</a:t>
            </a:r>
          </a:p>
          <a:p>
            <a:pPr algn="r" rtl="1"/>
            <a:r>
              <a:rPr lang="ar-DZ" sz="2800" dirty="0"/>
              <a:t>فإذا قام المستورد بدفع حصيلة الصادرات في تاريخ الاستحقاق المتفق عليه لصالح المصدر يعني تم إرجاع مبلغ القرض إلى البنك، أما إذا عجز أو رفض المستورد من دفع حصيلة الصادرات للمصدر، فإن هذا الأخير سيقوم بمطالبة هيئات التأمين بحقه أو مستحقاته من وثيقة تأمين ائتمان الصادرات التي اكتتب فيها، وفي هذه الحالة ستقوم هيئات التأمين بدفع هذه المستحقات مباشرة لصالح البنك المانح لهذا القرض. </a:t>
            </a:r>
          </a:p>
          <a:p>
            <a:pPr algn="r" rtl="1"/>
            <a:endParaRPr lang="ar-DZ" dirty="0"/>
          </a:p>
        </p:txBody>
      </p:sp>
    </p:spTree>
    <p:extLst>
      <p:ext uri="{BB962C8B-B14F-4D97-AF65-F5344CB8AC3E}">
        <p14:creationId xmlns:p14="http://schemas.microsoft.com/office/powerpoint/2010/main" val="134684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7F7D3-2F00-BE42-B96C-87172E0F288E}"/>
              </a:ext>
            </a:extLst>
          </p:cNvPr>
          <p:cNvSpPr>
            <a:spLocks noGrp="1"/>
          </p:cNvSpPr>
          <p:nvPr>
            <p:ph type="title"/>
          </p:nvPr>
        </p:nvSpPr>
        <p:spPr>
          <a:xfrm>
            <a:off x="913775" y="618517"/>
            <a:ext cx="10364451" cy="808501"/>
          </a:xfrm>
        </p:spPr>
        <p:txBody>
          <a:bodyPr/>
          <a:lstStyle/>
          <a:p>
            <a:pPr marL="742950" indent="-742950" rtl="1">
              <a:buFont typeface="+mj-lt"/>
              <a:buAutoNum type="arabicPeriod" startAt="2"/>
            </a:pPr>
            <a:r>
              <a:rPr lang="ar-SA" dirty="0"/>
              <a:t>تأمين الصادرات</a:t>
            </a:r>
            <a:endParaRPr lang="fr-FR" dirty="0"/>
          </a:p>
        </p:txBody>
      </p:sp>
      <p:sp>
        <p:nvSpPr>
          <p:cNvPr id="3" name="Espace réservé du contenu 2">
            <a:extLst>
              <a:ext uri="{FF2B5EF4-FFF2-40B4-BE49-F238E27FC236}">
                <a16:creationId xmlns:a16="http://schemas.microsoft.com/office/drawing/2014/main" id="{363D394D-EFBF-B949-9B98-DCFF6B72931D}"/>
              </a:ext>
            </a:extLst>
          </p:cNvPr>
          <p:cNvSpPr>
            <a:spLocks noGrp="1"/>
          </p:cNvSpPr>
          <p:nvPr>
            <p:ph idx="1"/>
          </p:nvPr>
        </p:nvSpPr>
        <p:spPr>
          <a:xfrm>
            <a:off x="913775" y="1427018"/>
            <a:ext cx="10364452" cy="5209309"/>
          </a:xfrm>
        </p:spPr>
        <p:txBody>
          <a:bodyPr>
            <a:normAutofit fontScale="85000" lnSpcReduction="10000"/>
          </a:bodyPr>
          <a:lstStyle/>
          <a:p>
            <a:pPr marL="457200" indent="-457200" algn="r" rtl="1">
              <a:buFont typeface="+mj-lt"/>
              <a:buAutoNum type="arabicPeriod"/>
            </a:pPr>
            <a:r>
              <a:rPr lang="ar-DZ" sz="2600" b="1" dirty="0"/>
              <a:t>أشكال وثائق التأمين</a:t>
            </a:r>
          </a:p>
          <a:p>
            <a:pPr algn="r" rtl="1">
              <a:spcBef>
                <a:spcPts val="400"/>
              </a:spcBef>
            </a:pPr>
            <a:r>
              <a:rPr lang="ar-DZ" sz="2800" dirty="0"/>
              <a:t>يقصد بوثيقة التأمين ذلك العقد الذي يربط بين طرفين، المؤمن (هيئات التأمين) والمؤمن له (المصدرين)، هذا العقد يتم من خلاله شرح القواعد العامة والخاصة التي تنظم العلاقة فيما بينهما.</a:t>
            </a:r>
          </a:p>
          <a:p>
            <a:pPr algn="r" rtl="1"/>
            <a:r>
              <a:rPr lang="ar-DZ" sz="2800" dirty="0"/>
              <a:t>توجد عدة أنواع من وثائق التأمين، إذ تختلف وتتنوع هذه الأخيرة في الأساس حسب طبيعة وموضوع ومدة العقد: </a:t>
            </a:r>
          </a:p>
          <a:p>
            <a:pPr marL="457200" indent="-457200" algn="r" rtl="1">
              <a:buFont typeface="+mj-lt"/>
              <a:buAutoNum type="arabicPeriod"/>
            </a:pPr>
            <a:r>
              <a:rPr lang="ar-DZ" sz="2800" dirty="0"/>
              <a:t>الوثيقة الشاملة</a:t>
            </a:r>
          </a:p>
          <a:p>
            <a:pPr marL="457200" indent="-457200" algn="r" rtl="1">
              <a:buFont typeface="+mj-lt"/>
              <a:buAutoNum type="arabicPeriod"/>
            </a:pPr>
            <a:r>
              <a:rPr lang="ar-DZ" sz="2800" dirty="0"/>
              <a:t>الوثيقة الفردية</a:t>
            </a:r>
          </a:p>
          <a:p>
            <a:pPr marL="457200" indent="-457200" algn="r" rtl="1">
              <a:buFont typeface="+mj-lt"/>
              <a:buAutoNum type="arabicPeriod"/>
            </a:pPr>
            <a:r>
              <a:rPr lang="ar-DZ" sz="2800" dirty="0"/>
              <a:t>وثيقة الاشتراك</a:t>
            </a:r>
          </a:p>
          <a:p>
            <a:pPr marL="457200" indent="-457200" algn="r" rtl="1">
              <a:buFont typeface="+mj-lt"/>
              <a:buAutoNum type="arabicPeriod"/>
            </a:pPr>
            <a:r>
              <a:rPr lang="ar-DZ" sz="2800" dirty="0"/>
              <a:t>وثائق التأمين قصيرةالأجل</a:t>
            </a:r>
          </a:p>
          <a:p>
            <a:pPr marL="457200" indent="-457200" algn="r" rtl="1">
              <a:buFont typeface="+mj-lt"/>
              <a:buAutoNum type="arabicPeriod"/>
            </a:pPr>
            <a:r>
              <a:rPr lang="ar-DZ" sz="2800" dirty="0"/>
              <a:t>وثائق التأمين متوسطة وطويلة الأجل. </a:t>
            </a:r>
          </a:p>
          <a:p>
            <a:pPr algn="r" rtl="1"/>
            <a:endParaRPr lang="ar-DZ" dirty="0"/>
          </a:p>
        </p:txBody>
      </p:sp>
    </p:spTree>
    <p:extLst>
      <p:ext uri="{BB962C8B-B14F-4D97-AF65-F5344CB8AC3E}">
        <p14:creationId xmlns:p14="http://schemas.microsoft.com/office/powerpoint/2010/main" val="183550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D9321D-A05A-0E4D-B0B7-C66DA856B3BA}"/>
              </a:ext>
            </a:extLst>
          </p:cNvPr>
          <p:cNvSpPr>
            <a:spLocks noGrp="1"/>
          </p:cNvSpPr>
          <p:nvPr>
            <p:ph type="title"/>
          </p:nvPr>
        </p:nvSpPr>
        <p:spPr>
          <a:xfrm>
            <a:off x="913775" y="618518"/>
            <a:ext cx="10364451" cy="877774"/>
          </a:xfrm>
        </p:spPr>
        <p:txBody>
          <a:bodyPr/>
          <a:lstStyle/>
          <a:p>
            <a:pPr marL="742950" indent="-742950" rtl="1">
              <a:buFont typeface="+mj-lt"/>
              <a:buAutoNum type="arabicPeriod" startAt="2"/>
            </a:pPr>
            <a:r>
              <a:rPr lang="ar-SA" dirty="0"/>
              <a:t>تأمين الصادرات</a:t>
            </a:r>
            <a:endParaRPr lang="fr-FR" dirty="0"/>
          </a:p>
        </p:txBody>
      </p:sp>
      <p:sp>
        <p:nvSpPr>
          <p:cNvPr id="3" name="Espace réservé du contenu 2">
            <a:extLst>
              <a:ext uri="{FF2B5EF4-FFF2-40B4-BE49-F238E27FC236}">
                <a16:creationId xmlns:a16="http://schemas.microsoft.com/office/drawing/2014/main" id="{B4DBF607-02FF-8840-9927-4D3ECC5D2CE5}"/>
              </a:ext>
            </a:extLst>
          </p:cNvPr>
          <p:cNvSpPr>
            <a:spLocks noGrp="1"/>
          </p:cNvSpPr>
          <p:nvPr>
            <p:ph idx="1"/>
          </p:nvPr>
        </p:nvSpPr>
        <p:spPr>
          <a:xfrm>
            <a:off x="913775" y="1496293"/>
            <a:ext cx="10364452" cy="5043052"/>
          </a:xfrm>
        </p:spPr>
        <p:txBody>
          <a:bodyPr>
            <a:normAutofit fontScale="92500"/>
          </a:bodyPr>
          <a:lstStyle/>
          <a:p>
            <a:pPr marL="457200" indent="-457200" algn="r" rtl="1">
              <a:buFont typeface="+mj-lt"/>
              <a:buAutoNum type="arabicPeriod"/>
            </a:pPr>
            <a:r>
              <a:rPr lang="ar-DZ" sz="2600" b="1" dirty="0"/>
              <a:t>وثيقة التأمين الشاملة: </a:t>
            </a:r>
            <a:r>
              <a:rPr lang="ar-DZ" sz="2600" dirty="0"/>
              <a:t>إن وثيقة التأمين الشاملة تغطي الأخطار التجارية والأخطار غير التجارية (السياسية)، وثيقة التأمين الشاملة تعتمد على مبدأ الشمولية . تكون وثيقة التامين الشاملة لمدة عام تغطي القروض التي مدتها 06 أشهر، وهذا اعتبارا من تاريخ شحن أو إرسال. اذ يقوم المؤمن (المصدر) بالتصريح في الأيام الأولى من كل شهر بالصفقات المبرمة (عمليات الشحن) المنفذة.</a:t>
            </a:r>
          </a:p>
          <a:p>
            <a:pPr algn="r" rtl="1"/>
            <a:r>
              <a:rPr lang="ar-DZ" sz="2600" dirty="0"/>
              <a:t> أما عن عمولة هذه الوثيقة التأمينية فتكون محسوبة استنادا إلى رقم الأعمال السنوي المحقق من التصدير، والمؤمن ليس مجبرا دائما على تامين أو تغطية كل رقم أعماله المحقق من التصدير، كما أن هذه التغطية تختلف حسب نوع قطاع النشاط التصديري، وكذا حسب نوع المنتوج المصدر. </a:t>
            </a:r>
          </a:p>
          <a:p>
            <a:pPr algn="r" rtl="1"/>
            <a:r>
              <a:rPr lang="ar-DZ" sz="2600" dirty="0"/>
              <a:t>وبالمقابل فإن المؤمن (هيئات التأمين) لا تغطي الخسائر الزائدة عن عتبة معينة، هذه العتبة تتم مراجعتها كل سنة وهذا بالنظر إلى متوسط الخسائر التي يتحملها المؤمن خلال الخمس سنوات السابقة. </a:t>
            </a:r>
          </a:p>
          <a:p>
            <a:pPr marL="457200" indent="-457200" algn="r" rtl="1">
              <a:buFont typeface="+mj-lt"/>
              <a:buAutoNum type="arabicPeriod"/>
            </a:pPr>
            <a:endParaRPr lang="ar-DZ" sz="2800" dirty="0"/>
          </a:p>
          <a:p>
            <a:pPr marL="0" indent="0" algn="r" rtl="1">
              <a:buNone/>
            </a:pPr>
            <a:endParaRPr lang="ar-DZ" dirty="0"/>
          </a:p>
        </p:txBody>
      </p:sp>
    </p:spTree>
    <p:extLst>
      <p:ext uri="{BB962C8B-B14F-4D97-AF65-F5344CB8AC3E}">
        <p14:creationId xmlns:p14="http://schemas.microsoft.com/office/powerpoint/2010/main" val="2050583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E800D-813E-8040-9D53-D204807730BC}"/>
              </a:ext>
            </a:extLst>
          </p:cNvPr>
          <p:cNvSpPr>
            <a:spLocks noGrp="1"/>
          </p:cNvSpPr>
          <p:nvPr>
            <p:ph type="title"/>
          </p:nvPr>
        </p:nvSpPr>
        <p:spPr>
          <a:xfrm>
            <a:off x="913775" y="618518"/>
            <a:ext cx="10364451" cy="877774"/>
          </a:xfrm>
        </p:spPr>
        <p:txBody>
          <a:bodyPr/>
          <a:lstStyle/>
          <a:p>
            <a:pPr marL="742950" indent="-742950" rtl="1">
              <a:buFont typeface="+mj-lt"/>
              <a:buAutoNum type="arabicPeriod" startAt="2"/>
            </a:pPr>
            <a:r>
              <a:rPr lang="ar-SA" dirty="0"/>
              <a:t>تأمين الصادرات</a:t>
            </a:r>
            <a:endParaRPr lang="fr-FR" dirty="0"/>
          </a:p>
        </p:txBody>
      </p:sp>
      <p:sp>
        <p:nvSpPr>
          <p:cNvPr id="3" name="Espace réservé du contenu 2">
            <a:extLst>
              <a:ext uri="{FF2B5EF4-FFF2-40B4-BE49-F238E27FC236}">
                <a16:creationId xmlns:a16="http://schemas.microsoft.com/office/drawing/2014/main" id="{96D492DD-2D20-9244-8C52-4814C5C093B6}"/>
              </a:ext>
            </a:extLst>
          </p:cNvPr>
          <p:cNvSpPr>
            <a:spLocks noGrp="1"/>
          </p:cNvSpPr>
          <p:nvPr>
            <p:ph idx="1"/>
          </p:nvPr>
        </p:nvSpPr>
        <p:spPr>
          <a:xfrm>
            <a:off x="913775" y="1620982"/>
            <a:ext cx="10364452" cy="4618499"/>
          </a:xfrm>
        </p:spPr>
        <p:txBody>
          <a:bodyPr>
            <a:normAutofit/>
          </a:bodyPr>
          <a:lstStyle/>
          <a:p>
            <a:pPr marL="457200" indent="-457200" algn="r" rtl="1">
              <a:buFont typeface="+mj-lt"/>
              <a:buAutoNum type="arabicPeriod" startAt="2"/>
            </a:pPr>
            <a:r>
              <a:rPr lang="ar-DZ" sz="2400" b="1" dirty="0"/>
              <a:t>وثيقة التأمين الفردية: </a:t>
            </a:r>
            <a:r>
              <a:rPr lang="ar-DZ" sz="2400" dirty="0"/>
              <a:t>تغطي الأخطار التجارية والأخطار غير التجارية. وثيقة التامين الفردية تتعلق بالأساس بعملية واحدة فقط، وبالفعل فإن المصدر ليس له الامتياز في تصدير أو انجاز العديد من الأعمال في سنة واحدة. </a:t>
            </a:r>
          </a:p>
          <a:p>
            <a:pPr marL="457200" indent="-457200" algn="r" rtl="1">
              <a:buFont typeface="+mj-lt"/>
              <a:buAutoNum type="arabicPeriod" startAt="2"/>
            </a:pPr>
            <a:r>
              <a:rPr lang="ar-DZ" sz="2400" b="1" dirty="0"/>
              <a:t>وثيقة الاشتراك: </a:t>
            </a:r>
            <a:r>
              <a:rPr lang="ar-DZ" sz="2400" dirty="0"/>
              <a:t>هذه الوثيقة تمنح للمؤمن له (المصدر) إمكانية اختيار نوع الخطر الذي يرغب في تأمينه.</a:t>
            </a:r>
          </a:p>
          <a:p>
            <a:pPr marL="457200" indent="-457200" algn="r" rtl="1">
              <a:buFont typeface="+mj-lt"/>
              <a:buAutoNum type="arabicPeriod" startAt="2"/>
            </a:pPr>
            <a:r>
              <a:rPr lang="ar-DZ" sz="2400" b="1" dirty="0"/>
              <a:t>وثائق التأمين قصيرة الأجل : </a:t>
            </a:r>
            <a:r>
              <a:rPr lang="ar-DZ" sz="2400" dirty="0"/>
              <a:t>أن وثائق التأمين قصيرة الأجل تغطي في العادة الصفقات التي سيتم تسديدها إما فورا مقابل مستندات أو تغطي الصفقات التي تكون فيها مدة القروض إما 6 أشهر أو 12 شهر. </a:t>
            </a:r>
          </a:p>
          <a:p>
            <a:pPr marL="457200" indent="-457200" algn="r" rtl="1">
              <a:buFont typeface="+mj-lt"/>
              <a:buAutoNum type="arabicPeriod" startAt="2"/>
            </a:pPr>
            <a:endParaRPr lang="ar-DZ" sz="2400" dirty="0"/>
          </a:p>
          <a:p>
            <a:pPr marL="457200" indent="-457200" algn="r" rtl="1">
              <a:buFont typeface="+mj-lt"/>
              <a:buAutoNum type="arabicPeriod" startAt="2"/>
            </a:pPr>
            <a:endParaRPr lang="ar-DZ" sz="2400" dirty="0"/>
          </a:p>
          <a:p>
            <a:pPr marL="457200" indent="-457200" algn="r" rtl="1">
              <a:buFont typeface="+mj-lt"/>
              <a:buAutoNum type="arabicPeriod" startAt="2"/>
            </a:pPr>
            <a:endParaRPr lang="ar-DZ" dirty="0"/>
          </a:p>
          <a:p>
            <a:pPr marL="0" indent="0" algn="r">
              <a:buNone/>
            </a:pPr>
            <a:endParaRPr lang="ar-DZ" dirty="0"/>
          </a:p>
          <a:p>
            <a:pPr marL="457200" indent="-457200" algn="r" rtl="1">
              <a:buFont typeface="+mj-lt"/>
              <a:buAutoNum type="arabicPeriod" startAt="2"/>
            </a:pPr>
            <a:endParaRPr lang="ar-DZ" dirty="0"/>
          </a:p>
          <a:p>
            <a:pPr marL="457200" indent="-457200" algn="r" defTabSz="914400" rtl="1" eaLnBrk="1" latinLnBrk="0" hangingPunct="1">
              <a:lnSpc>
                <a:spcPct val="120000"/>
              </a:lnSpc>
              <a:spcBef>
                <a:spcPts val="1000"/>
              </a:spcBef>
              <a:buClr>
                <a:schemeClr val="tx1"/>
              </a:buClr>
              <a:buFont typeface="+mj-lt"/>
              <a:buAutoNum type="arabicPeriod" startAt="2"/>
            </a:pPr>
            <a:endParaRPr lang="fr-FR" dirty="0"/>
          </a:p>
        </p:txBody>
      </p:sp>
    </p:spTree>
    <p:extLst>
      <p:ext uri="{BB962C8B-B14F-4D97-AF65-F5344CB8AC3E}">
        <p14:creationId xmlns:p14="http://schemas.microsoft.com/office/powerpoint/2010/main" val="3830963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0B3BA9-9221-4B41-899C-34961F5136B0}"/>
              </a:ext>
            </a:extLst>
          </p:cNvPr>
          <p:cNvSpPr>
            <a:spLocks noGrp="1"/>
          </p:cNvSpPr>
          <p:nvPr>
            <p:ph type="title"/>
          </p:nvPr>
        </p:nvSpPr>
        <p:spPr>
          <a:xfrm>
            <a:off x="913775" y="618518"/>
            <a:ext cx="10364451" cy="988610"/>
          </a:xfrm>
        </p:spPr>
        <p:txBody>
          <a:bodyPr/>
          <a:lstStyle/>
          <a:p>
            <a:pPr marL="742950" indent="-742950" rtl="1">
              <a:buFont typeface="+mj-lt"/>
              <a:buAutoNum type="arabicPeriod" startAt="2"/>
            </a:pPr>
            <a:r>
              <a:rPr lang="ar-SA" dirty="0"/>
              <a:t>تأمين قروض التصدير</a:t>
            </a:r>
            <a:endParaRPr lang="fr-FR" dirty="0"/>
          </a:p>
        </p:txBody>
      </p:sp>
      <p:sp>
        <p:nvSpPr>
          <p:cNvPr id="3" name="Espace réservé du contenu 2">
            <a:extLst>
              <a:ext uri="{FF2B5EF4-FFF2-40B4-BE49-F238E27FC236}">
                <a16:creationId xmlns:a16="http://schemas.microsoft.com/office/drawing/2014/main" id="{A2AEF1FE-0004-CF4C-82A3-60617DE06424}"/>
              </a:ext>
            </a:extLst>
          </p:cNvPr>
          <p:cNvSpPr>
            <a:spLocks noGrp="1"/>
          </p:cNvSpPr>
          <p:nvPr>
            <p:ph idx="1"/>
          </p:nvPr>
        </p:nvSpPr>
        <p:spPr>
          <a:xfrm>
            <a:off x="913775" y="2367093"/>
            <a:ext cx="10364452" cy="3872389"/>
          </a:xfrm>
        </p:spPr>
        <p:txBody>
          <a:bodyPr/>
          <a:lstStyle/>
          <a:p>
            <a:pPr marL="457200" indent="-457200" algn="r" rtl="1">
              <a:buFont typeface="+mj-lt"/>
              <a:buAutoNum type="arabicPeriod" startAt="5"/>
            </a:pPr>
            <a:r>
              <a:rPr lang="ar-DZ" sz="2400" b="1" dirty="0"/>
              <a:t>وثائق التأمين متوسطة وطويلة الأجل: </a:t>
            </a:r>
            <a:r>
              <a:rPr lang="ar-DZ" sz="2400" dirty="0"/>
              <a:t>وثائق التأمين متوسطة وطويلة الأجل تخص في العادة صادرات التجهيزات الناتجة عن الصفقات التي تزيد قروضها عن سنة واحدة .</a:t>
            </a:r>
            <a:endParaRPr lang="ar-DZ" sz="2400" b="1" dirty="0"/>
          </a:p>
          <a:p>
            <a:pPr marL="228600" indent="-228600" algn="r" defTabSz="914400" rtl="1" eaLnBrk="1" latinLnBrk="0" hangingPunct="1">
              <a:lnSpc>
                <a:spcPct val="120000"/>
              </a:lnSpc>
              <a:spcBef>
                <a:spcPts val="1000"/>
              </a:spcBef>
              <a:buClr>
                <a:schemeClr val="tx1"/>
              </a:buClr>
              <a:buFont typeface="Arial" panose="020B0604020202020204" pitchFamily="34" charset="0"/>
              <a:buChar char="•"/>
            </a:pPr>
            <a:endParaRPr lang="fr-FR" dirty="0"/>
          </a:p>
        </p:txBody>
      </p:sp>
    </p:spTree>
    <p:extLst>
      <p:ext uri="{BB962C8B-B14F-4D97-AF65-F5344CB8AC3E}">
        <p14:creationId xmlns:p14="http://schemas.microsoft.com/office/powerpoint/2010/main" val="3664988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CD6BFE-DD4C-AF4A-A330-981B4A4510DE}"/>
              </a:ext>
            </a:extLst>
          </p:cNvPr>
          <p:cNvSpPr>
            <a:spLocks noGrp="1"/>
          </p:cNvSpPr>
          <p:nvPr>
            <p:ph type="title"/>
          </p:nvPr>
        </p:nvSpPr>
        <p:spPr>
          <a:xfrm>
            <a:off x="913775" y="618517"/>
            <a:ext cx="10364451" cy="960901"/>
          </a:xfrm>
        </p:spPr>
        <p:txBody>
          <a:bodyPr/>
          <a:lstStyle/>
          <a:p>
            <a:pPr marL="742950" indent="-742950" rtl="1">
              <a:buFont typeface="+mj-lt"/>
              <a:buAutoNum type="arabicPeriod" startAt="3"/>
            </a:pPr>
            <a:r>
              <a:rPr lang="ar-SA" dirty="0"/>
              <a:t>بعض المعلومات عن تأمين الصادرات في الجزائر</a:t>
            </a:r>
            <a:endParaRPr lang="fr-FR" dirty="0"/>
          </a:p>
        </p:txBody>
      </p:sp>
      <p:sp>
        <p:nvSpPr>
          <p:cNvPr id="3" name="Espace réservé du contenu 2">
            <a:extLst>
              <a:ext uri="{FF2B5EF4-FFF2-40B4-BE49-F238E27FC236}">
                <a16:creationId xmlns:a16="http://schemas.microsoft.com/office/drawing/2014/main" id="{08772E5B-448D-AF4A-BD76-FF5D2187E12F}"/>
              </a:ext>
            </a:extLst>
          </p:cNvPr>
          <p:cNvSpPr>
            <a:spLocks noGrp="1"/>
          </p:cNvSpPr>
          <p:nvPr>
            <p:ph idx="1"/>
          </p:nvPr>
        </p:nvSpPr>
        <p:spPr>
          <a:xfrm>
            <a:off x="443345" y="1579419"/>
            <a:ext cx="11055928" cy="4987636"/>
          </a:xfrm>
        </p:spPr>
        <p:txBody>
          <a:bodyPr>
            <a:normAutofit lnSpcReduction="10000"/>
          </a:bodyPr>
          <a:lstStyle/>
          <a:p>
            <a:pPr marL="457200" indent="-457200" algn="r" rtl="1">
              <a:spcBef>
                <a:spcPts val="0"/>
              </a:spcBef>
              <a:buFont typeface="+mj-lt"/>
              <a:buAutoNum type="arabicPeriod"/>
            </a:pPr>
            <a:r>
              <a:rPr lang="ar-DZ" sz="2400" b="1" dirty="0"/>
              <a:t>التعريف بالشركة: </a:t>
            </a:r>
            <a:r>
              <a:rPr lang="ar-DZ" sz="2400" dirty="0"/>
              <a:t>لقد تم إنشاء الشركة الجزائرية للتأمين وضمان الصادرات بتاريخ 03 ديسمبر من سنة 1995 بموجب عقد توثيقي.</a:t>
            </a:r>
          </a:p>
          <a:p>
            <a:pPr algn="r" rtl="1">
              <a:spcBef>
                <a:spcPts val="0"/>
              </a:spcBef>
            </a:pPr>
            <a:r>
              <a:rPr lang="ar-DZ" sz="2400" dirty="0"/>
              <a:t>وطبقا للمادة رقم 04 من الأمر رقم 06/96، والصادر بتاريخ 10 جانفي 1996، فقد وكل تأمين قرض التصدير للشركة الجزائرية لتأمين وضمان الصادرات، وهذا لتأمين ما يلي: </a:t>
            </a:r>
          </a:p>
          <a:p>
            <a:pPr algn="r" rtl="1">
              <a:spcBef>
                <a:spcPts val="0"/>
              </a:spcBef>
            </a:pPr>
            <a:r>
              <a:rPr lang="ar-DZ" sz="2400" dirty="0"/>
              <a:t>1- لحسابها الخاص، حيث تستعمل أموالها الخاصة عند تغطية الأخطار التجارية فقط، وبالتالي فإنها تستفيد من الأقساط المدفوعة لصالحها؛</a:t>
            </a:r>
          </a:p>
          <a:p>
            <a:pPr algn="r" rtl="1">
              <a:spcBef>
                <a:spcPts val="0"/>
              </a:spcBef>
            </a:pPr>
            <a:r>
              <a:rPr lang="ar-DZ" sz="2400" dirty="0"/>
              <a:t> 2- لحساب الدولة، وتحت رقابتها أيضا: </a:t>
            </a:r>
            <a:endParaRPr lang="fr-FR" sz="2400" dirty="0"/>
          </a:p>
          <a:p>
            <a:pPr algn="r" rtl="1">
              <a:spcBef>
                <a:spcPts val="0"/>
              </a:spcBef>
            </a:pPr>
            <a:r>
              <a:rPr lang="ar-DZ" sz="2400" dirty="0"/>
              <a:t>الأخطار السياسية؛ </a:t>
            </a:r>
          </a:p>
          <a:p>
            <a:pPr algn="r" rtl="1">
              <a:spcBef>
                <a:spcPts val="0"/>
              </a:spcBef>
            </a:pPr>
            <a:r>
              <a:rPr lang="ar-DZ" sz="2400" dirty="0"/>
              <a:t>أخطار عدم التحويل</a:t>
            </a:r>
          </a:p>
          <a:p>
            <a:pPr algn="r" rtl="1">
              <a:spcBef>
                <a:spcPts val="0"/>
              </a:spcBef>
            </a:pPr>
            <a:r>
              <a:rPr lang="ar-DZ" sz="2400" dirty="0"/>
              <a:t>الأخطار الكارثية. </a:t>
            </a:r>
          </a:p>
          <a:p>
            <a:pPr algn="r" rtl="1">
              <a:spcBef>
                <a:spcPts val="0"/>
              </a:spcBef>
            </a:pPr>
            <a:r>
              <a:rPr lang="ar-DZ" sz="2400" dirty="0"/>
              <a:t>حيث تستعمل في هذه الحالة أموال الدولة عند تغطية الأخطار الوارد ذكرها أعلاه، وتوجه بذلك العوائد نحو خزينة الدولة، في حين تستفيد هي بنسبة 05 % فقط من هذه العوائد. </a:t>
            </a:r>
            <a:endParaRPr lang="ar-DZ" dirty="0"/>
          </a:p>
          <a:p>
            <a:pPr algn="r"/>
            <a:endParaRPr lang="fr-FR" dirty="0"/>
          </a:p>
        </p:txBody>
      </p:sp>
    </p:spTree>
    <p:extLst>
      <p:ext uri="{BB962C8B-B14F-4D97-AF65-F5344CB8AC3E}">
        <p14:creationId xmlns:p14="http://schemas.microsoft.com/office/powerpoint/2010/main" val="2712940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EF62D5-3D6B-4042-877F-95D7B69296C3}"/>
              </a:ext>
            </a:extLst>
          </p:cNvPr>
          <p:cNvSpPr>
            <a:spLocks noGrp="1"/>
          </p:cNvSpPr>
          <p:nvPr>
            <p:ph type="title"/>
          </p:nvPr>
        </p:nvSpPr>
        <p:spPr>
          <a:xfrm>
            <a:off x="913775" y="618518"/>
            <a:ext cx="10364451" cy="780792"/>
          </a:xfrm>
        </p:spPr>
        <p:txBody>
          <a:bodyPr/>
          <a:lstStyle/>
          <a:p>
            <a:pPr marL="742950" indent="-742950" rtl="1">
              <a:buFont typeface="+mj-lt"/>
              <a:buAutoNum type="arabicPeriod" startAt="3"/>
            </a:pPr>
            <a:r>
              <a:rPr lang="ar-SA" dirty="0"/>
              <a:t>بعض المعلومات عن تأمين الصادرات في الجزائر</a:t>
            </a:r>
            <a:endParaRPr lang="fr-FR" dirty="0"/>
          </a:p>
        </p:txBody>
      </p:sp>
      <p:sp>
        <p:nvSpPr>
          <p:cNvPr id="3" name="Espace réservé du contenu 2">
            <a:extLst>
              <a:ext uri="{FF2B5EF4-FFF2-40B4-BE49-F238E27FC236}">
                <a16:creationId xmlns:a16="http://schemas.microsoft.com/office/drawing/2014/main" id="{25E659FB-73DC-2A4E-ACAC-55E706F1A7CA}"/>
              </a:ext>
            </a:extLst>
          </p:cNvPr>
          <p:cNvSpPr>
            <a:spLocks noGrp="1"/>
          </p:cNvSpPr>
          <p:nvPr>
            <p:ph idx="1"/>
          </p:nvPr>
        </p:nvSpPr>
        <p:spPr>
          <a:xfrm>
            <a:off x="913775" y="1399311"/>
            <a:ext cx="10364452" cy="5029198"/>
          </a:xfrm>
        </p:spPr>
        <p:txBody>
          <a:bodyPr/>
          <a:lstStyle/>
          <a:p>
            <a:pPr algn="r" rtl="1"/>
            <a:r>
              <a:rPr lang="ar-DZ" dirty="0"/>
              <a:t>أما عن صفتها القانونية فهي عبارة عن شركة بالأسهم ذات رأس مال يقدر ب 670.000.000 دج، موزعة بحصص متساوية (10%) على جميع المساهمين، حيث يساهم في هذه الشركة خمسة (05) بنوك وخمس (05) شركات تأمين، كما هو موضح في الجدول ادناه</a:t>
            </a:r>
          </a:p>
          <a:p>
            <a:pPr algn="r" rtl="1"/>
            <a:endParaRPr lang="ar-DZ" dirty="0"/>
          </a:p>
          <a:p>
            <a:pPr marL="228600" indent="-228600" algn="r" defTabSz="914400" rtl="1" eaLnBrk="1" latinLnBrk="0" hangingPunct="1">
              <a:lnSpc>
                <a:spcPct val="120000"/>
              </a:lnSpc>
              <a:spcBef>
                <a:spcPts val="1000"/>
              </a:spcBef>
              <a:buClr>
                <a:schemeClr val="tx1"/>
              </a:buClr>
              <a:buFont typeface="Arial" panose="020B0604020202020204" pitchFamily="34" charset="0"/>
              <a:buChar char="•"/>
            </a:pPr>
            <a:endParaRPr lang="fr-FR" dirty="0"/>
          </a:p>
        </p:txBody>
      </p:sp>
      <p:graphicFrame>
        <p:nvGraphicFramePr>
          <p:cNvPr id="5" name="Tableau 4">
            <a:extLst>
              <a:ext uri="{FF2B5EF4-FFF2-40B4-BE49-F238E27FC236}">
                <a16:creationId xmlns:a16="http://schemas.microsoft.com/office/drawing/2014/main" id="{E6142505-C9F9-0447-B43E-93C415B800DD}"/>
              </a:ext>
            </a:extLst>
          </p:cNvPr>
          <p:cNvGraphicFramePr>
            <a:graphicFrameLocks noGrp="1"/>
          </p:cNvGraphicFramePr>
          <p:nvPr>
            <p:extLst>
              <p:ext uri="{D42A27DB-BD31-4B8C-83A1-F6EECF244321}">
                <p14:modId xmlns:p14="http://schemas.microsoft.com/office/powerpoint/2010/main" val="1308469357"/>
              </p:ext>
            </p:extLst>
          </p:nvPr>
        </p:nvGraphicFramePr>
        <p:xfrm>
          <a:off x="913772" y="2687782"/>
          <a:ext cx="10364452" cy="3962400"/>
        </p:xfrm>
        <a:graphic>
          <a:graphicData uri="http://schemas.openxmlformats.org/drawingml/2006/table">
            <a:tbl>
              <a:tblPr firstRow="1" bandRow="1">
                <a:tableStyleId>{8EC20E35-A176-4012-BC5E-935CFFF8708E}</a:tableStyleId>
              </a:tblPr>
              <a:tblGrid>
                <a:gridCol w="5182226">
                  <a:extLst>
                    <a:ext uri="{9D8B030D-6E8A-4147-A177-3AD203B41FA5}">
                      <a16:colId xmlns:a16="http://schemas.microsoft.com/office/drawing/2014/main" val="2032686453"/>
                    </a:ext>
                  </a:extLst>
                </a:gridCol>
                <a:gridCol w="5182226">
                  <a:extLst>
                    <a:ext uri="{9D8B030D-6E8A-4147-A177-3AD203B41FA5}">
                      <a16:colId xmlns:a16="http://schemas.microsoft.com/office/drawing/2014/main" val="3504374499"/>
                    </a:ext>
                  </a:extLst>
                </a:gridCol>
              </a:tblGrid>
              <a:tr h="660400">
                <a:tc>
                  <a:txBody>
                    <a:bodyPr/>
                    <a:lstStyle/>
                    <a:p>
                      <a:pPr marL="0" algn="r" defTabSz="914400" rtl="1" eaLnBrk="1" latinLnBrk="0" hangingPunct="1"/>
                      <a:r>
                        <a:rPr lang="ar-SA" sz="2400" dirty="0"/>
                        <a:t>شركات التأمين</a:t>
                      </a:r>
                      <a:endParaRPr lang="fr-FR" sz="2400" dirty="0"/>
                    </a:p>
                  </a:txBody>
                  <a:tcPr/>
                </a:tc>
                <a:tc>
                  <a:txBody>
                    <a:bodyPr/>
                    <a:lstStyle/>
                    <a:p>
                      <a:pPr marL="0" algn="r" defTabSz="914400" rtl="1" eaLnBrk="1" latinLnBrk="0" hangingPunct="1"/>
                      <a:r>
                        <a:rPr lang="ar-SA" sz="2400" dirty="0"/>
                        <a:t>البنوك</a:t>
                      </a:r>
                      <a:endParaRPr lang="fr-FR" sz="2400" dirty="0"/>
                    </a:p>
                  </a:txBody>
                  <a:tcPr/>
                </a:tc>
                <a:extLst>
                  <a:ext uri="{0D108BD9-81ED-4DB2-BD59-A6C34878D82A}">
                    <a16:rowId xmlns:a16="http://schemas.microsoft.com/office/drawing/2014/main" val="2873079772"/>
                  </a:ext>
                </a:extLst>
              </a:tr>
              <a:tr h="660400">
                <a:tc>
                  <a:txBody>
                    <a:bodyPr/>
                    <a:lstStyle/>
                    <a:p>
                      <a:pPr marL="0" algn="r" defTabSz="914400" rtl="1" eaLnBrk="1" latinLnBrk="0" hangingPunct="1"/>
                      <a:r>
                        <a:rPr lang="ar-SA" sz="2400" dirty="0"/>
                        <a:t>الشركة الوطنية للتأمين وإعادة التأمين </a:t>
                      </a:r>
                      <a:endParaRPr lang="fr-FR" sz="2400" dirty="0"/>
                    </a:p>
                  </a:txBody>
                  <a:tcPr/>
                </a:tc>
                <a:tc>
                  <a:txBody>
                    <a:bodyPr/>
                    <a:lstStyle/>
                    <a:p>
                      <a:pPr marL="0" algn="r" defTabSz="914400" rtl="1" eaLnBrk="1" latinLnBrk="0" hangingPunct="1"/>
                      <a:r>
                        <a:rPr lang="ar-SA" sz="2400" dirty="0"/>
                        <a:t>بنك الفلاحة والتنمية الريفية </a:t>
                      </a:r>
                      <a:endParaRPr lang="fr-FR" sz="2400" dirty="0"/>
                    </a:p>
                  </a:txBody>
                  <a:tcPr/>
                </a:tc>
                <a:extLst>
                  <a:ext uri="{0D108BD9-81ED-4DB2-BD59-A6C34878D82A}">
                    <a16:rowId xmlns:a16="http://schemas.microsoft.com/office/drawing/2014/main" val="2165031012"/>
                  </a:ext>
                </a:extLst>
              </a:tr>
              <a:tr h="660400">
                <a:tc>
                  <a:txBody>
                    <a:bodyPr/>
                    <a:lstStyle/>
                    <a:p>
                      <a:pPr marL="0" algn="r" defTabSz="914400" rtl="1" eaLnBrk="1" latinLnBrk="0" hangingPunct="1"/>
                      <a:r>
                        <a:rPr lang="ar-SA" sz="2400" dirty="0"/>
                        <a:t>الشركة الجزائرية للتأمين الشامل</a:t>
                      </a:r>
                      <a:endParaRPr lang="fr-FR" sz="2400" dirty="0"/>
                    </a:p>
                  </a:txBody>
                  <a:tcPr/>
                </a:tc>
                <a:tc>
                  <a:txBody>
                    <a:bodyPr/>
                    <a:lstStyle/>
                    <a:p>
                      <a:pPr marL="0" algn="r" defTabSz="914400" rtl="1" eaLnBrk="1" latinLnBrk="0" hangingPunct="1"/>
                      <a:r>
                        <a:rPr lang="ar-SA" sz="2400" dirty="0"/>
                        <a:t>بنك التنمية المحلية</a:t>
                      </a:r>
                      <a:endParaRPr lang="fr-FR" sz="2400" dirty="0"/>
                    </a:p>
                  </a:txBody>
                  <a:tcPr/>
                </a:tc>
                <a:extLst>
                  <a:ext uri="{0D108BD9-81ED-4DB2-BD59-A6C34878D82A}">
                    <a16:rowId xmlns:a16="http://schemas.microsoft.com/office/drawing/2014/main" val="2659694100"/>
                  </a:ext>
                </a:extLst>
              </a:tr>
              <a:tr h="660400">
                <a:tc>
                  <a:txBody>
                    <a:bodyPr/>
                    <a:lstStyle/>
                    <a:p>
                      <a:pPr marL="0" algn="r" defTabSz="914400" rtl="1" eaLnBrk="1" latinLnBrk="0" hangingPunct="1"/>
                      <a:r>
                        <a:rPr lang="ar-SA" sz="2400" dirty="0"/>
                        <a:t>الشركة المركزية لإعادة التأمين</a:t>
                      </a:r>
                      <a:endParaRPr lang="fr-FR" sz="2400" dirty="0"/>
                    </a:p>
                  </a:txBody>
                  <a:tcPr/>
                </a:tc>
                <a:tc>
                  <a:txBody>
                    <a:bodyPr/>
                    <a:lstStyle/>
                    <a:p>
                      <a:pPr marL="0" algn="r" defTabSz="914400" rtl="1" eaLnBrk="1" latinLnBrk="0" hangingPunct="1"/>
                      <a:r>
                        <a:rPr lang="ar-SA" sz="2400" dirty="0"/>
                        <a:t>البنك الجزائري الخارجي</a:t>
                      </a:r>
                      <a:endParaRPr lang="fr-FR" sz="2400" dirty="0"/>
                    </a:p>
                  </a:txBody>
                  <a:tcPr/>
                </a:tc>
                <a:extLst>
                  <a:ext uri="{0D108BD9-81ED-4DB2-BD59-A6C34878D82A}">
                    <a16:rowId xmlns:a16="http://schemas.microsoft.com/office/drawing/2014/main" val="3221001952"/>
                  </a:ext>
                </a:extLst>
              </a:tr>
              <a:tr h="660400">
                <a:tc>
                  <a:txBody>
                    <a:bodyPr/>
                    <a:lstStyle/>
                    <a:p>
                      <a:pPr marL="0" algn="r" defTabSz="914400" rtl="1" eaLnBrk="1" latinLnBrk="0" hangingPunct="1"/>
                      <a:r>
                        <a:rPr lang="ar-SA" sz="2400" dirty="0"/>
                        <a:t>الصندوق الوطني للتعاون الفلاحي</a:t>
                      </a:r>
                      <a:endParaRPr lang="fr-FR" sz="2400" dirty="0"/>
                    </a:p>
                  </a:txBody>
                  <a:tcPr/>
                </a:tc>
                <a:tc>
                  <a:txBody>
                    <a:bodyPr/>
                    <a:lstStyle/>
                    <a:p>
                      <a:pPr marL="0" algn="r" defTabSz="914400" rtl="1" eaLnBrk="1" latinLnBrk="0" hangingPunct="1"/>
                      <a:r>
                        <a:rPr lang="ar-SA" sz="2400" dirty="0"/>
                        <a:t>البنك الوطني الجزائري</a:t>
                      </a:r>
                      <a:endParaRPr lang="fr-FR" sz="2400" dirty="0"/>
                    </a:p>
                  </a:txBody>
                  <a:tcPr/>
                </a:tc>
                <a:extLst>
                  <a:ext uri="{0D108BD9-81ED-4DB2-BD59-A6C34878D82A}">
                    <a16:rowId xmlns:a16="http://schemas.microsoft.com/office/drawing/2014/main" val="3972111195"/>
                  </a:ext>
                </a:extLst>
              </a:tr>
              <a:tr h="660400">
                <a:tc>
                  <a:txBody>
                    <a:bodyPr/>
                    <a:lstStyle/>
                    <a:p>
                      <a:pPr marL="0" algn="r" defTabSz="914400" rtl="1" eaLnBrk="1" latinLnBrk="0" hangingPunct="1"/>
                      <a:r>
                        <a:rPr lang="ar-SA" sz="2400" dirty="0"/>
                        <a:t>الشركة الجزائرية للتأمين</a:t>
                      </a:r>
                      <a:endParaRPr lang="fr-FR" sz="2400" dirty="0"/>
                    </a:p>
                  </a:txBody>
                  <a:tcPr/>
                </a:tc>
                <a:tc>
                  <a:txBody>
                    <a:bodyPr/>
                    <a:lstStyle/>
                    <a:p>
                      <a:pPr marL="0" algn="r" defTabSz="914400" rtl="1" eaLnBrk="1" latinLnBrk="0" hangingPunct="1"/>
                      <a:r>
                        <a:rPr lang="ar-SA" sz="2400" dirty="0"/>
                        <a:t>القرض الشعبي الجزائري</a:t>
                      </a:r>
                      <a:endParaRPr lang="fr-FR" sz="2400" dirty="0"/>
                    </a:p>
                  </a:txBody>
                  <a:tcPr/>
                </a:tc>
                <a:extLst>
                  <a:ext uri="{0D108BD9-81ED-4DB2-BD59-A6C34878D82A}">
                    <a16:rowId xmlns:a16="http://schemas.microsoft.com/office/drawing/2014/main" val="1619730125"/>
                  </a:ext>
                </a:extLst>
              </a:tr>
            </a:tbl>
          </a:graphicData>
        </a:graphic>
      </p:graphicFrame>
    </p:spTree>
    <p:extLst>
      <p:ext uri="{BB962C8B-B14F-4D97-AF65-F5344CB8AC3E}">
        <p14:creationId xmlns:p14="http://schemas.microsoft.com/office/powerpoint/2010/main" val="4222151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BC966B-F931-3E42-91DD-E9E42710D4DA}"/>
              </a:ext>
            </a:extLst>
          </p:cNvPr>
          <p:cNvSpPr>
            <a:spLocks noGrp="1"/>
          </p:cNvSpPr>
          <p:nvPr>
            <p:ph type="title"/>
          </p:nvPr>
        </p:nvSpPr>
        <p:spPr>
          <a:xfrm>
            <a:off x="913775" y="618518"/>
            <a:ext cx="10364451" cy="822356"/>
          </a:xfrm>
        </p:spPr>
        <p:txBody>
          <a:bodyPr/>
          <a:lstStyle/>
          <a:p>
            <a:pPr marL="742950" indent="-742950" rtl="1">
              <a:buFont typeface="+mj-lt"/>
              <a:buAutoNum type="arabicPeriod" startAt="3"/>
            </a:pPr>
            <a:r>
              <a:rPr lang="ar-SA" dirty="0"/>
              <a:t>بعض المعلومات عن تأمين الصادرات في الجزائر</a:t>
            </a:r>
            <a:endParaRPr lang="fr-FR" dirty="0"/>
          </a:p>
        </p:txBody>
      </p:sp>
      <p:sp>
        <p:nvSpPr>
          <p:cNvPr id="3" name="Espace réservé du contenu 2">
            <a:extLst>
              <a:ext uri="{FF2B5EF4-FFF2-40B4-BE49-F238E27FC236}">
                <a16:creationId xmlns:a16="http://schemas.microsoft.com/office/drawing/2014/main" id="{31A40019-B072-FC44-B013-FDBE4C6935D0}"/>
              </a:ext>
            </a:extLst>
          </p:cNvPr>
          <p:cNvSpPr>
            <a:spLocks noGrp="1"/>
          </p:cNvSpPr>
          <p:nvPr>
            <p:ph idx="1"/>
          </p:nvPr>
        </p:nvSpPr>
        <p:spPr>
          <a:xfrm>
            <a:off x="913775" y="1440875"/>
            <a:ext cx="10364452" cy="5181598"/>
          </a:xfrm>
        </p:spPr>
        <p:txBody>
          <a:bodyPr>
            <a:normAutofit/>
          </a:bodyPr>
          <a:lstStyle/>
          <a:p>
            <a:pPr algn="r" rtl="1"/>
            <a:r>
              <a:rPr lang="ar-SA" sz="2400" dirty="0" err="1"/>
              <a:t>كاجكس</a:t>
            </a:r>
            <a:r>
              <a:rPr lang="ar-SA" sz="2400" dirty="0"/>
              <a:t> (</a:t>
            </a:r>
            <a:r>
              <a:rPr lang="fr-FR" sz="2400" dirty="0"/>
              <a:t>CAGEX</a:t>
            </a:r>
            <a:r>
              <a:rPr lang="ar-SA" sz="2400" dirty="0"/>
              <a:t>) تأسست عام 1996، وحاليا لها علاقة مع الشركات الدولية، حيث تحصل من خلالها على معلومات تجارية وأخرى خاصة بالمستوردين عبر العالم في ظروف وجيزة. تقوم الشركة بتوجيه المصدرين وتحذرهم من الصفقات المشبوهة من خلال المعلومات المتحصل عليها.</a:t>
            </a:r>
          </a:p>
          <a:p>
            <a:pPr algn="r" rtl="1"/>
            <a:r>
              <a:rPr lang="ar-SA" sz="2400" dirty="0"/>
              <a:t> من بين 800 مصدر جزائري 400 منهم فقط يصدرون منتجاتهم بصفة دائمة. </a:t>
            </a:r>
            <a:r>
              <a:rPr lang="ar-DZ" sz="2400" dirty="0"/>
              <a:t>ذكر الرئيس المدير العام للشركة الجزائرية للتأمينات و ضمان الصادرات (كاجكس) أن نسبة المؤسسات المؤمنة من طرف الشركة لا يتعدى 25  بالمائة فقط من مجموع  800 مؤسسة جزائرية مصدرة . و لا تغطي "كاجكس" بهذا إلا 10 إلى 15 في المائة من مجموع الصادرات الجزائرية خارج المحروقات. و أن قسط التأمين على التصدير لا يتعدى 0.15 إلى 1 بالمائة من قيمة المنتج المصدر.</a:t>
            </a:r>
          </a:p>
          <a:p>
            <a:pPr algn="r" rtl="1"/>
            <a:r>
              <a:rPr lang="ar-DZ" sz="2400" dirty="0"/>
              <a:t>دعا المسؤول إلى ملاءمة التشريع من أجل تشجيع أكثر للصادرات الجزائرية خارج المحروقات التي لم تتجاوز 1.8 مليار دولار سنة 2017 اي 5 بالمائة من الصادرات الإجمالية للبلاد.</a:t>
            </a:r>
            <a:endParaRPr lang="fr-FR" sz="2400" dirty="0"/>
          </a:p>
          <a:p>
            <a:pPr algn="r" rtl="1"/>
            <a:endParaRPr lang="ar-DZ" sz="2400" b="1" i="1" dirty="0"/>
          </a:p>
          <a:p>
            <a:pPr marL="228600" indent="-228600" algn="r" defTabSz="914400" rtl="1" eaLnBrk="1" latinLnBrk="0" hangingPunct="1">
              <a:lnSpc>
                <a:spcPct val="120000"/>
              </a:lnSpc>
              <a:spcBef>
                <a:spcPts val="1000"/>
              </a:spcBef>
              <a:buClr>
                <a:schemeClr val="tx1"/>
              </a:buClr>
              <a:buFont typeface="Arial" panose="020B0604020202020204" pitchFamily="34" charset="0"/>
              <a:buChar char="•"/>
            </a:pPr>
            <a:endParaRPr lang="fr-FR" dirty="0"/>
          </a:p>
        </p:txBody>
      </p:sp>
    </p:spTree>
    <p:extLst>
      <p:ext uri="{BB962C8B-B14F-4D97-AF65-F5344CB8AC3E}">
        <p14:creationId xmlns:p14="http://schemas.microsoft.com/office/powerpoint/2010/main" val="1141235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5360EE-07DA-5245-A47C-89CCBDEDFB05}"/>
              </a:ext>
            </a:extLst>
          </p:cNvPr>
          <p:cNvSpPr>
            <a:spLocks noGrp="1"/>
          </p:cNvSpPr>
          <p:nvPr>
            <p:ph type="title"/>
          </p:nvPr>
        </p:nvSpPr>
        <p:spPr>
          <a:xfrm>
            <a:off x="913775" y="618518"/>
            <a:ext cx="10364451" cy="711518"/>
          </a:xfrm>
        </p:spPr>
        <p:txBody>
          <a:bodyPr/>
          <a:lstStyle/>
          <a:p>
            <a:pPr marL="742950" indent="-742950" rtl="1">
              <a:buFont typeface="+mj-lt"/>
              <a:buAutoNum type="arabicPeriod" startAt="3"/>
            </a:pPr>
            <a:r>
              <a:rPr lang="ar-SA" dirty="0"/>
              <a:t>بعض المعلومات عن تأمين الصادرات في الجزائر</a:t>
            </a:r>
            <a:endParaRPr lang="fr-FR" dirty="0"/>
          </a:p>
        </p:txBody>
      </p:sp>
      <p:sp>
        <p:nvSpPr>
          <p:cNvPr id="3" name="Espace réservé du contenu 2">
            <a:extLst>
              <a:ext uri="{FF2B5EF4-FFF2-40B4-BE49-F238E27FC236}">
                <a16:creationId xmlns:a16="http://schemas.microsoft.com/office/drawing/2014/main" id="{48A4D247-7C9C-C24D-BCDB-9A8E129129A9}"/>
              </a:ext>
            </a:extLst>
          </p:cNvPr>
          <p:cNvSpPr>
            <a:spLocks noGrp="1"/>
          </p:cNvSpPr>
          <p:nvPr>
            <p:ph idx="1"/>
          </p:nvPr>
        </p:nvSpPr>
        <p:spPr>
          <a:xfrm>
            <a:off x="304800" y="1330037"/>
            <a:ext cx="11416145" cy="5320146"/>
          </a:xfrm>
        </p:spPr>
        <p:txBody>
          <a:bodyPr>
            <a:normAutofit fontScale="55000" lnSpcReduction="20000"/>
          </a:bodyPr>
          <a:lstStyle/>
          <a:p>
            <a:pPr marL="457200" indent="-457200" algn="r" rtl="1">
              <a:buFont typeface="+mj-lt"/>
              <a:buAutoNum type="arabicPeriod" startAt="2"/>
            </a:pPr>
            <a:r>
              <a:rPr lang="ar-DZ" sz="3800" b="1" dirty="0"/>
              <a:t>طريقة التسجيل في التأمين: </a:t>
            </a:r>
            <a:r>
              <a:rPr lang="ar-SA" sz="3800" dirty="0" err="1"/>
              <a:t>ي</a:t>
            </a:r>
            <a:r>
              <a:rPr lang="ar-DZ" sz="3800" dirty="0"/>
              <a:t>مكن التسجيل في تأمين القرض عند التصدير لدى شركة</a:t>
            </a:r>
            <a:r>
              <a:rPr lang="fr-FR" sz="3800" dirty="0"/>
              <a:t> </a:t>
            </a:r>
            <a:r>
              <a:rPr lang="fr-FR" sz="3800" dirty="0" err="1"/>
              <a:t>CAGEx</a:t>
            </a:r>
            <a:r>
              <a:rPr lang="fr-FR" sz="3800" dirty="0"/>
              <a:t> </a:t>
            </a:r>
            <a:r>
              <a:rPr lang="ar-DZ" sz="3800" dirty="0"/>
              <a:t>لكل شخص مادي أو معنوي في الجزائر، حيث أن الشركة الجزائرية لتأمين وضمان الصادرات تقوم باقتراح مجموعة من وثائق التأمين، والمتمثلة في </a:t>
            </a:r>
          </a:p>
          <a:p>
            <a:pPr marL="571500" indent="-571500" algn="r" rtl="1">
              <a:buFont typeface="+mj-lt"/>
              <a:buAutoNum type="romanLcPeriod"/>
            </a:pPr>
            <a:r>
              <a:rPr lang="ar-DZ" sz="3800" b="1" dirty="0"/>
              <a:t>الوثيقة الشاملة</a:t>
            </a:r>
          </a:p>
          <a:p>
            <a:pPr marL="457200" indent="-457200" algn="r" rtl="1">
              <a:buFont typeface="+mj-lt"/>
              <a:buAutoNum type="romanLcPeriod"/>
            </a:pPr>
            <a:r>
              <a:rPr lang="ar-DZ" sz="3800" b="1" dirty="0"/>
              <a:t>الوثيقة الشخصية</a:t>
            </a:r>
          </a:p>
          <a:p>
            <a:pPr marL="457200" indent="-457200" algn="r" rtl="1">
              <a:buFont typeface="+mj-lt"/>
              <a:buAutoNum type="romanLcPeriod"/>
            </a:pPr>
            <a:r>
              <a:rPr lang="ar-DZ" sz="3800" b="1" dirty="0"/>
              <a:t>وثيقة تأمين قرض المشتري: </a:t>
            </a:r>
            <a:r>
              <a:rPr lang="ar-DZ" sz="3800" dirty="0"/>
              <a:t>وتسمح هذه الوثيقة بضمان الدفع للبنك في حالة خطر القرض، وضمان للمصدر في حالة خطر التصنيع.</a:t>
            </a:r>
          </a:p>
          <a:p>
            <a:pPr marL="457200" indent="-457200" algn="r" rtl="1">
              <a:buFont typeface="+mj-lt"/>
              <a:buAutoNum type="romanLcPeriod"/>
            </a:pPr>
            <a:r>
              <a:rPr lang="ar-DZ" sz="3800" b="1" dirty="0"/>
              <a:t>وثيقة تأمين المعارض والتظاهرات: </a:t>
            </a:r>
            <a:r>
              <a:rPr lang="ar-DZ" sz="3800" dirty="0"/>
              <a:t>وتسمح هذه الوثيقة بتغطية خطر عدم إعادة التجهيزات المعروضة، وخطر عدم تحويل المداخيل الناتجة عن عمليات البيع في إطار التظاهرات التجارية؛ بالإضافة الى خطر عدم الحصول على أسواق جديدة وشركاء تجاريين جدد.</a:t>
            </a:r>
          </a:p>
          <a:p>
            <a:pPr marL="457200" indent="-457200" algn="r" rtl="1">
              <a:buFont typeface="+mj-lt"/>
              <a:buAutoNum type="romanLcPeriod"/>
            </a:pPr>
            <a:r>
              <a:rPr lang="ar-DZ" sz="3800" b="1" dirty="0"/>
              <a:t>وثيقة تغطية القروض</a:t>
            </a:r>
            <a:r>
              <a:rPr lang="ar-DZ" sz="3800" dirty="0"/>
              <a:t>: وترتبط هذه التغطية بالقروض الموجودة في حوزة المتعاملين الجزائرين على المششترين الأجانب.</a:t>
            </a:r>
          </a:p>
          <a:p>
            <a:pPr marL="457200" indent="-457200" algn="r" rtl="1">
              <a:buFont typeface="+mj-lt"/>
              <a:buAutoNum type="romanLcPeriod"/>
            </a:pPr>
            <a:r>
              <a:rPr lang="ar-DZ" sz="3800" b="1" dirty="0"/>
              <a:t>بيع المعلومات الاقتصادية والتجارية:</a:t>
            </a:r>
            <a:r>
              <a:rPr lang="ar-DZ" sz="3800" dirty="0"/>
              <a:t> وتعني إعطاء المصدرين الجزائرين المعلومات حول الزبائن الأجانب، وكذا مدى قدرتهم على الدفع والوفاء بالتزاماتهم. </a:t>
            </a:r>
          </a:p>
          <a:p>
            <a:pPr marL="228600" indent="-228600" algn="r" defTabSz="914400" rtl="1" eaLnBrk="1" latinLnBrk="0" hangingPunct="1">
              <a:lnSpc>
                <a:spcPct val="120000"/>
              </a:lnSpc>
              <a:spcBef>
                <a:spcPts val="1000"/>
              </a:spcBef>
              <a:buClr>
                <a:schemeClr val="tx1"/>
              </a:buClr>
              <a:buFont typeface="Arial" panose="020B0604020202020204" pitchFamily="34" charset="0"/>
              <a:buChar char="•"/>
            </a:pPr>
            <a:endParaRPr lang="fr-FR" dirty="0"/>
          </a:p>
        </p:txBody>
      </p:sp>
    </p:spTree>
    <p:extLst>
      <p:ext uri="{BB962C8B-B14F-4D97-AF65-F5344CB8AC3E}">
        <p14:creationId xmlns:p14="http://schemas.microsoft.com/office/powerpoint/2010/main" val="557203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666DDA-11B3-0A41-846F-F6AD76FEF39E}"/>
              </a:ext>
            </a:extLst>
          </p:cNvPr>
          <p:cNvSpPr>
            <a:spLocks noGrp="1"/>
          </p:cNvSpPr>
          <p:nvPr>
            <p:ph type="title"/>
          </p:nvPr>
        </p:nvSpPr>
        <p:spPr>
          <a:xfrm>
            <a:off x="913775" y="618518"/>
            <a:ext cx="10364451" cy="877774"/>
          </a:xfrm>
        </p:spPr>
        <p:txBody>
          <a:bodyPr/>
          <a:lstStyle/>
          <a:p>
            <a:pPr marL="742950" indent="-742950" rtl="1">
              <a:buFont typeface="+mj-lt"/>
              <a:buAutoNum type="arabicPeriod" startAt="3"/>
            </a:pPr>
            <a:r>
              <a:rPr lang="ar-SA" dirty="0"/>
              <a:t>بعض المعلومات عن تأمين الصادرات في الجزائر</a:t>
            </a:r>
            <a:endParaRPr lang="fr-FR" dirty="0"/>
          </a:p>
        </p:txBody>
      </p:sp>
      <p:sp>
        <p:nvSpPr>
          <p:cNvPr id="3" name="Espace réservé du contenu 2">
            <a:extLst>
              <a:ext uri="{FF2B5EF4-FFF2-40B4-BE49-F238E27FC236}">
                <a16:creationId xmlns:a16="http://schemas.microsoft.com/office/drawing/2014/main" id="{0AE1D99B-2B1C-1440-B720-0F4CC2188EAB}"/>
              </a:ext>
            </a:extLst>
          </p:cNvPr>
          <p:cNvSpPr>
            <a:spLocks noGrp="1"/>
          </p:cNvSpPr>
          <p:nvPr>
            <p:ph idx="1"/>
          </p:nvPr>
        </p:nvSpPr>
        <p:spPr>
          <a:xfrm>
            <a:off x="443344" y="1496292"/>
            <a:ext cx="11194473" cy="4743189"/>
          </a:xfrm>
        </p:spPr>
        <p:txBody>
          <a:bodyPr>
            <a:normAutofit fontScale="92500" lnSpcReduction="10000"/>
          </a:bodyPr>
          <a:lstStyle/>
          <a:p>
            <a:pPr marL="457200" indent="-457200" algn="r" rtl="1">
              <a:spcBef>
                <a:spcPts val="600"/>
              </a:spcBef>
              <a:buFont typeface="+mj-lt"/>
              <a:buAutoNum type="arabicPeriod" startAt="3"/>
            </a:pPr>
            <a:r>
              <a:rPr lang="ar-DZ" sz="2400" b="1" dirty="0"/>
              <a:t>نسبة التأمين</a:t>
            </a:r>
            <a:r>
              <a:rPr lang="ar-DZ" sz="2400" dirty="0"/>
              <a:t>: تقوم الشركة الجزائرية لتأمين وضمان الصادرات</a:t>
            </a:r>
            <a:r>
              <a:rPr lang="fr-FR" sz="2400" dirty="0"/>
              <a:t>CAGEX </a:t>
            </a:r>
            <a:r>
              <a:rPr lang="ar-SA" sz="2400" dirty="0"/>
              <a:t> </a:t>
            </a:r>
            <a:r>
              <a:rPr lang="ar-DZ" sz="2400" dirty="0"/>
              <a:t>بتغطية أو تأمين مبلغ الصفقة (مبلغ العقد)، كما يلي: </a:t>
            </a:r>
          </a:p>
          <a:p>
            <a:pPr marL="514350" indent="-514350" algn="r" rtl="1">
              <a:spcBef>
                <a:spcPts val="600"/>
              </a:spcBef>
              <a:buFont typeface="+mj-lt"/>
              <a:buAutoNum type="romanLcPeriod"/>
            </a:pPr>
            <a:r>
              <a:rPr lang="ar-DZ" sz="2400" dirty="0"/>
              <a:t>80 % من المبلغ غير المدفوع المؤمن في حالة المخاطر التجارية</a:t>
            </a:r>
          </a:p>
          <a:p>
            <a:pPr marL="514350" indent="-514350" algn="r" rtl="1">
              <a:spcBef>
                <a:spcPts val="600"/>
              </a:spcBef>
              <a:buFont typeface="+mj-lt"/>
              <a:buAutoNum type="romanLcPeriod"/>
            </a:pPr>
            <a:r>
              <a:rPr lang="ar-DZ" sz="2400" dirty="0"/>
              <a:t>90 % من المبلغ غير المدفوع المؤمن، في حالة المخاطر السياسية.</a:t>
            </a:r>
          </a:p>
          <a:p>
            <a:pPr marL="457200" indent="-457200" algn="r" rtl="1">
              <a:spcBef>
                <a:spcPts val="600"/>
              </a:spcBef>
              <a:buFont typeface="+mj-lt"/>
              <a:buAutoNum type="arabicPeriod" startAt="4"/>
            </a:pPr>
            <a:r>
              <a:rPr lang="ar-DZ" sz="2400" b="1" dirty="0"/>
              <a:t>تكاليف التأمين</a:t>
            </a:r>
            <a:r>
              <a:rPr lang="ar-DZ" sz="2400" dirty="0"/>
              <a:t>: تتغير نسب المنح أو العلاوات حسب عدة عوامل وأيضا حسب تقدير المخاطر، ويمكن توضيح هذه العوامل في النقاط التالية: </a:t>
            </a:r>
          </a:p>
          <a:p>
            <a:pPr marL="514350" indent="-514350" algn="r" rtl="1">
              <a:spcBef>
                <a:spcPts val="600"/>
              </a:spcBef>
              <a:buFont typeface="+mj-lt"/>
              <a:buAutoNum type="romanLcPeriod"/>
            </a:pPr>
            <a:r>
              <a:rPr lang="ar-DZ" sz="2400" dirty="0"/>
              <a:t>مبلغ رقم الأعمال الناتج عن التصدير</a:t>
            </a:r>
          </a:p>
          <a:p>
            <a:pPr marL="514350" indent="-514350" algn="r" rtl="1">
              <a:spcBef>
                <a:spcPts val="600"/>
              </a:spcBef>
              <a:buFont typeface="+mj-lt"/>
              <a:buAutoNum type="romanLcPeriod"/>
            </a:pPr>
            <a:r>
              <a:rPr lang="ar-DZ" sz="2400" dirty="0"/>
              <a:t>نوعية المشتري أو المستورد الأجنبي</a:t>
            </a:r>
          </a:p>
          <a:p>
            <a:pPr marL="514350" indent="-514350" algn="r" rtl="1">
              <a:spcBef>
                <a:spcPts val="600"/>
              </a:spcBef>
              <a:buFont typeface="+mj-lt"/>
              <a:buAutoNum type="romanLcPeriod"/>
            </a:pPr>
            <a:r>
              <a:rPr lang="ar-DZ" sz="2400" dirty="0"/>
              <a:t>كيفية أو طريقة التسديد (ضمان بنكي، التحويل الحر، الإعتمادات المستندية ......الخ)</a:t>
            </a:r>
          </a:p>
          <a:p>
            <a:pPr marL="514350" indent="-514350" algn="r" rtl="1">
              <a:spcBef>
                <a:spcPts val="600"/>
              </a:spcBef>
              <a:buFont typeface="+mj-lt"/>
              <a:buAutoNum type="romanLcPeriod"/>
            </a:pPr>
            <a:r>
              <a:rPr lang="ar-DZ" sz="2400" dirty="0"/>
              <a:t>مدة القرض</a:t>
            </a:r>
          </a:p>
          <a:p>
            <a:pPr marL="514350" indent="-514350" algn="r" rtl="1">
              <a:spcBef>
                <a:spcPts val="600"/>
              </a:spcBef>
              <a:buFont typeface="+mj-lt"/>
              <a:buAutoNum type="romanLcPeriod"/>
            </a:pPr>
            <a:r>
              <a:rPr lang="ar-DZ" sz="2400" dirty="0"/>
              <a:t>خطر البلد</a:t>
            </a:r>
          </a:p>
        </p:txBody>
      </p:sp>
    </p:spTree>
    <p:extLst>
      <p:ext uri="{BB962C8B-B14F-4D97-AF65-F5344CB8AC3E}">
        <p14:creationId xmlns:p14="http://schemas.microsoft.com/office/powerpoint/2010/main" val="1508810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168BDF-5470-C74C-82EC-BB78DA16DEDC}"/>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a:pPr>
            <a:r>
              <a:rPr lang="ar-SA" dirty="0"/>
              <a:t>اخطار الصادرات</a:t>
            </a:r>
            <a:endParaRPr lang="fr-FR" dirty="0"/>
          </a:p>
        </p:txBody>
      </p:sp>
      <p:sp>
        <p:nvSpPr>
          <p:cNvPr id="3" name="Espace réservé du contenu 2">
            <a:extLst>
              <a:ext uri="{FF2B5EF4-FFF2-40B4-BE49-F238E27FC236}">
                <a16:creationId xmlns:a16="http://schemas.microsoft.com/office/drawing/2014/main" id="{339AE6CB-81F8-E240-91E1-05C062225149}"/>
              </a:ext>
            </a:extLst>
          </p:cNvPr>
          <p:cNvSpPr>
            <a:spLocks noGrp="1"/>
          </p:cNvSpPr>
          <p:nvPr>
            <p:ph idx="1"/>
          </p:nvPr>
        </p:nvSpPr>
        <p:spPr>
          <a:xfrm>
            <a:off x="913775" y="1981200"/>
            <a:ext cx="10364452" cy="4444999"/>
          </a:xfrm>
        </p:spPr>
        <p:txBody>
          <a:bodyPr>
            <a:normAutofit lnSpcReduction="10000"/>
          </a:bodyPr>
          <a:lstStyle/>
          <a:p>
            <a:pPr algn="r" rtl="1"/>
            <a:r>
              <a:rPr lang="ar-DZ" sz="2400" dirty="0"/>
              <a:t>أخطار الصادرات هي كل الأخطار التي قد يتعرض لها المصدرون أثناء قيامهم بعملياتهم التصديرية، والتي قد تكون ناتجة عن عوامل تجارية أو غير تجارية، أو إلى عوامل أخرى.</a:t>
            </a:r>
          </a:p>
          <a:p>
            <a:pPr marL="514350" indent="-514350" algn="r" rtl="1">
              <a:buFont typeface="+mj-lt"/>
              <a:buAutoNum type="arabicPeriod"/>
            </a:pPr>
            <a:r>
              <a:rPr lang="ar-SA" sz="2400" b="1" dirty="0"/>
              <a:t>الأخطار التجارية ( خطر عدم الدفع): </a:t>
            </a:r>
            <a:r>
              <a:rPr lang="ar-DZ" sz="2400" dirty="0"/>
              <a:t>تعرف أيضا بأخطار المشتًري أو المستورد، ويقصد بها تلك الأخطار التي يكون مصدرها أو مسببها المستورد ذاته أو أوضاعه المالية، والتي تحول دون تسديده لقيمة البضائع لصالح المصدر، ويرجع السبب الرئيسي في هذا إلى: </a:t>
            </a:r>
          </a:p>
          <a:p>
            <a:pPr marL="571500" indent="-571500" algn="r" rtl="1">
              <a:buFont typeface="+mj-lt"/>
              <a:buAutoNum type="romanLcPeriod"/>
            </a:pPr>
            <a:r>
              <a:rPr lang="ar-DZ" sz="2400" dirty="0"/>
              <a:t>إفلاس المستورد </a:t>
            </a:r>
          </a:p>
          <a:p>
            <a:pPr marL="571500" indent="-571500" algn="r" rtl="1">
              <a:buFont typeface="+mj-lt"/>
              <a:buAutoNum type="romanLcPeriod"/>
            </a:pPr>
            <a:r>
              <a:rPr lang="ar-DZ" sz="2400" dirty="0"/>
              <a:t>تدهور الأوضاع المالية للمستورد </a:t>
            </a:r>
          </a:p>
          <a:p>
            <a:pPr marL="571500" indent="-571500" algn="r" rtl="1">
              <a:buFont typeface="+mj-lt"/>
              <a:buAutoNum type="romanLcPeriod"/>
            </a:pPr>
            <a:r>
              <a:rPr lang="ar-DZ" sz="2400" dirty="0"/>
              <a:t>عدم دفع المستورد لمستحقات</a:t>
            </a:r>
            <a:r>
              <a:rPr lang="ar-SA" sz="2400" dirty="0"/>
              <a:t>ه</a:t>
            </a:r>
            <a:r>
              <a:rPr lang="ar-DZ" sz="2400" dirty="0"/>
              <a:t> في تاريخ الاستحقاق </a:t>
            </a:r>
          </a:p>
          <a:p>
            <a:pPr marL="571500" indent="-571500" algn="r" rtl="1">
              <a:buFont typeface="+mj-lt"/>
              <a:buAutoNum type="romanLcPeriod"/>
            </a:pPr>
            <a:r>
              <a:rPr lang="ar-DZ" sz="2400" dirty="0"/>
              <a:t>رفض المستورد استلام البضاعة </a:t>
            </a:r>
          </a:p>
          <a:p>
            <a:pPr marL="571500" indent="-571500" algn="r" rtl="1">
              <a:buFont typeface="+mj-lt"/>
              <a:buAutoNum type="romanLcPeriod"/>
            </a:pPr>
            <a:endParaRPr lang="ar-DZ" dirty="0"/>
          </a:p>
          <a:p>
            <a:pPr algn="r" rtl="1"/>
            <a:endParaRPr lang="fr-FR" dirty="0"/>
          </a:p>
        </p:txBody>
      </p:sp>
    </p:spTree>
    <p:extLst>
      <p:ext uri="{BB962C8B-B14F-4D97-AF65-F5344CB8AC3E}">
        <p14:creationId xmlns:p14="http://schemas.microsoft.com/office/powerpoint/2010/main" val="2199792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48FB8C-0444-564A-8B49-65C42F0E2CD0}"/>
              </a:ext>
            </a:extLst>
          </p:cNvPr>
          <p:cNvSpPr>
            <a:spLocks noGrp="1"/>
          </p:cNvSpPr>
          <p:nvPr>
            <p:ph type="title"/>
          </p:nvPr>
        </p:nvSpPr>
        <p:spPr>
          <a:xfrm>
            <a:off x="913775" y="618517"/>
            <a:ext cx="10364451" cy="829283"/>
          </a:xfrm>
        </p:spPr>
        <p:txBody>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6A5C8E6E-C1B4-C44F-9BA3-F65C7468000F}"/>
              </a:ext>
            </a:extLst>
          </p:cNvPr>
          <p:cNvSpPr>
            <a:spLocks noGrp="1"/>
          </p:cNvSpPr>
          <p:nvPr>
            <p:ph idx="1"/>
          </p:nvPr>
        </p:nvSpPr>
        <p:spPr>
          <a:xfrm>
            <a:off x="838200" y="1562100"/>
            <a:ext cx="10515600" cy="4930775"/>
          </a:xfrm>
        </p:spPr>
        <p:txBody>
          <a:bodyPr>
            <a:normAutofit lnSpcReduction="10000"/>
          </a:bodyPr>
          <a:lstStyle/>
          <a:p>
            <a:pPr marL="514350" indent="-514350" algn="r" rtl="1">
              <a:buFont typeface="+mj-lt"/>
              <a:buAutoNum type="arabicPeriod" startAt="2"/>
            </a:pPr>
            <a:r>
              <a:rPr lang="ar-DZ" sz="2400" b="1" dirty="0"/>
              <a:t>الأخطار غير التجارية ( الأخطار السياسية): </a:t>
            </a:r>
            <a:r>
              <a:rPr lang="ar-DZ" sz="2400" dirty="0"/>
              <a:t>يقصد بها تلك الأخطار التي لا تعود لظروف المستورد في حد ذاته وإنما ترجع إلى عوامل خارجة عن إدارته، وتتحقق هذه الأخطار بتتابع مجموعة من الأحداث المختلفة والمستقلة عن إرادة أطراف العقد، والتي تكون مرتبطة بالوضعية السياسية والاقتصادية والمالية لبلد المستورد، أو قد تكون أيضا متعلقة ببلد المصدر مثل</a:t>
            </a:r>
          </a:p>
          <a:p>
            <a:pPr algn="r" rtl="1"/>
            <a:r>
              <a:rPr lang="ar-DZ" sz="2400" dirty="0"/>
              <a:t>حكم أو قرار من حكومة بلد المصدر او المستورد يحول دون التنفيذ الجزئي أو الكلي لصفقة التصدير؛ </a:t>
            </a:r>
          </a:p>
          <a:p>
            <a:pPr algn="r" rtl="1"/>
            <a:r>
              <a:rPr lang="ar-DZ" sz="2400" dirty="0"/>
              <a:t>خطر إلغاء سلطات دولة المستورد لتراخيص الاستراد أو وقفها أو عدم  تجديدها او حتى منع إدخال البضاعة الناتج عن التحديد الكمي او حجزها.</a:t>
            </a:r>
          </a:p>
          <a:p>
            <a:pPr algn="r" rtl="1">
              <a:lnSpc>
                <a:spcPct val="90000"/>
              </a:lnSpc>
            </a:pPr>
            <a:r>
              <a:rPr lang="ar-SA" sz="2400" dirty="0"/>
              <a:t>تدخل دولة المستورد من اجل تأجيل دفع الديون للمصدرين في حالة ازمة اقتصادية.</a:t>
            </a:r>
          </a:p>
          <a:p>
            <a:pPr algn="r" rtl="1">
              <a:lnSpc>
                <a:spcPct val="90000"/>
              </a:lnSpc>
            </a:pPr>
            <a:r>
              <a:rPr lang="ar-SA" sz="2400" dirty="0"/>
              <a:t>خطر عدم التحويل والذي ينتج عن منع دولة المستورد لخروج رؤوس الأموال الى الخارج.</a:t>
            </a:r>
          </a:p>
          <a:p>
            <a:pPr algn="r" rtl="1">
              <a:lnSpc>
                <a:spcPct val="90000"/>
              </a:lnSpc>
            </a:pPr>
            <a:r>
              <a:rPr lang="ar-SA" sz="2400" dirty="0"/>
              <a:t>الرفض التعسفي والاستبدادي لدولة المستورد او المصدر من التعامل مع دولة او دول معينة.</a:t>
            </a:r>
          </a:p>
          <a:p>
            <a:pPr algn="r" rtl="1">
              <a:lnSpc>
                <a:spcPct val="90000"/>
              </a:lnSpc>
            </a:pPr>
            <a:r>
              <a:rPr lang="ar-SA" sz="2400" dirty="0"/>
              <a:t> الحروب والكوارث الطبيعية </a:t>
            </a:r>
            <a:r>
              <a:rPr lang="ar-SA" sz="2400" dirty="0" err="1"/>
              <a:t>الإضطربات</a:t>
            </a:r>
            <a:r>
              <a:rPr lang="ar-SA" sz="2400" dirty="0"/>
              <a:t> الشعبية </a:t>
            </a:r>
            <a:r>
              <a:rPr lang="ar-SA" sz="2400" dirty="0" err="1"/>
              <a:t>والإنقلابات</a:t>
            </a:r>
            <a:r>
              <a:rPr lang="ar-SA" sz="2400" dirty="0"/>
              <a:t> التي تحول دون تنفيذ صفقة التصدير.</a:t>
            </a:r>
            <a:endParaRPr lang="ar-DZ" sz="2400" dirty="0"/>
          </a:p>
          <a:p>
            <a:pPr algn="r" rtl="1"/>
            <a:endParaRPr lang="ar-DZ" sz="2400" dirty="0"/>
          </a:p>
          <a:p>
            <a:pPr algn="r" rtl="1"/>
            <a:endParaRPr lang="ar-DZ" dirty="0"/>
          </a:p>
          <a:p>
            <a:pPr algn="r" rtl="1"/>
            <a:endParaRPr lang="ar-DZ" dirty="0">
              <a:highlight>
                <a:srgbClr val="FFFF00"/>
              </a:highlight>
            </a:endParaRPr>
          </a:p>
          <a:p>
            <a:pPr marL="514350" indent="-514350" algn="r" rtl="1">
              <a:buFont typeface="+mj-lt"/>
              <a:buAutoNum type="arabicPeriod" startAt="2"/>
            </a:pPr>
            <a:endParaRPr lang="ar-DZ" dirty="0"/>
          </a:p>
          <a:p>
            <a:pPr marL="514350" indent="-514350" algn="r" rtl="1">
              <a:buFont typeface="+mj-lt"/>
              <a:buAutoNum type="arabicPeriod" startAt="2"/>
            </a:pPr>
            <a:endParaRPr lang="ar-DZ" dirty="0"/>
          </a:p>
          <a:p>
            <a:pPr marL="514350" indent="-514350" algn="r" rtl="1">
              <a:buFont typeface="+mj-lt"/>
              <a:buAutoNum type="arabicPeriod" startAt="2"/>
            </a:pPr>
            <a:endParaRPr lang="ar-DZ" b="1" dirty="0"/>
          </a:p>
          <a:p>
            <a:pPr marL="228600" indent="-228600" algn="r" defTabSz="914400" rtl="1" eaLnBrk="1" latinLnBrk="0" hangingPunct="1">
              <a:lnSpc>
                <a:spcPct val="90000"/>
              </a:lnSpc>
              <a:spcBef>
                <a:spcPts val="1000"/>
              </a:spcBef>
              <a:buFont typeface="Arial" panose="020B0604020202020204" pitchFamily="34" charset="0"/>
              <a:buChar char="•"/>
            </a:pPr>
            <a:endParaRPr lang="fr-FR" dirty="0"/>
          </a:p>
        </p:txBody>
      </p:sp>
    </p:spTree>
    <p:extLst>
      <p:ext uri="{BB962C8B-B14F-4D97-AF65-F5344CB8AC3E}">
        <p14:creationId xmlns:p14="http://schemas.microsoft.com/office/powerpoint/2010/main" val="3093837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A9E0C6-E6BA-FB48-8EAD-2B6169230B0A}"/>
              </a:ext>
            </a:extLst>
          </p:cNvPr>
          <p:cNvSpPr>
            <a:spLocks noGrp="1"/>
          </p:cNvSpPr>
          <p:nvPr>
            <p:ph type="title"/>
          </p:nvPr>
        </p:nvSpPr>
        <p:spPr>
          <a:xfrm>
            <a:off x="838200" y="365125"/>
            <a:ext cx="10515600" cy="879475"/>
          </a:xfrm>
        </p:spPr>
        <p:txBody>
          <a:bodyPr>
            <a:normAutofit/>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F0CFF34E-7EF1-934D-8D8F-031F4E2322D4}"/>
              </a:ext>
            </a:extLst>
          </p:cNvPr>
          <p:cNvSpPr>
            <a:spLocks noGrp="1"/>
          </p:cNvSpPr>
          <p:nvPr>
            <p:ph idx="1"/>
          </p:nvPr>
        </p:nvSpPr>
        <p:spPr>
          <a:xfrm>
            <a:off x="368300" y="1498600"/>
            <a:ext cx="11430000" cy="4994275"/>
          </a:xfrm>
        </p:spPr>
        <p:txBody>
          <a:bodyPr>
            <a:normAutofit lnSpcReduction="10000"/>
          </a:bodyPr>
          <a:lstStyle/>
          <a:p>
            <a:pPr marL="514350" indent="-514350" algn="r" rtl="1">
              <a:buFont typeface="+mj-lt"/>
              <a:buAutoNum type="arabicPeriod" startAt="3"/>
            </a:pPr>
            <a:r>
              <a:rPr lang="ar-SA" sz="2600" b="1" dirty="0"/>
              <a:t>خطار أخرى: </a:t>
            </a:r>
            <a:r>
              <a:rPr lang="ar-DZ" sz="2600" dirty="0"/>
              <a:t>أخطارا أخرى قد تكون مصنفة في الأخطارالسابقة، أو قد لا ليمكن تصنيفها لا في الأخطار التجارية ولا في الأخطار غير التجارية، وتتمثل هذه الأخطار في:</a:t>
            </a:r>
          </a:p>
          <a:p>
            <a:pPr marL="571500" indent="-571500" algn="r" rtl="1">
              <a:buFont typeface="+mj-lt"/>
              <a:buAutoNum type="romanLcPeriod"/>
            </a:pPr>
            <a:r>
              <a:rPr lang="ar-DZ" sz="2600" b="1" dirty="0"/>
              <a:t>خطر عدم التحويل: </a:t>
            </a:r>
            <a:r>
              <a:rPr lang="ar-DZ" sz="2600" dirty="0"/>
              <a:t>يتمثل هذا الخطر في عدم إمكانية المصدر من تحصيل قيمة صفقته وهذا لقاء الأموال المدفوعة بالعملة المحلية من قبل المستورد ويرجع السبب في دفع المستورد لقيمة الصفقة بالعملة المحلية، الى عدم مقدرة بنكه المركزي لوضع في متناوله العملة الصعبة كي يقوم من خلاله بتسوية ديونه.</a:t>
            </a:r>
          </a:p>
          <a:p>
            <a:pPr algn="r" rtl="1"/>
            <a:r>
              <a:rPr lang="ar-DZ" sz="2600" dirty="0"/>
              <a:t>أحسن مثال على خطر عدم التحويل هو ما حدث بتاريخ 28 جوان 1994 حينما قام السيد "رفائيل كالديرا" رئيس جمهورية فنزويلا بفرض رقابة على الصرف هدفها هو منع كافة أشكال التعامل في العملات الأجنبية وهذا حتى تاريخ السادس من جويلية من نفس السنة، وهذا بسبب الأزمة المالية التي عانى وقاسى منها البوليفار حيث كان قد خسر 10% من قيمته مقابل الدولار الامريكي</a:t>
            </a:r>
          </a:p>
          <a:p>
            <a:pPr marL="514350" indent="-514350" algn="r" defTabSz="914400" rtl="1" eaLnBrk="1" latinLnBrk="0" hangingPunct="1">
              <a:lnSpc>
                <a:spcPct val="90000"/>
              </a:lnSpc>
              <a:spcBef>
                <a:spcPts val="1000"/>
              </a:spcBef>
              <a:buFont typeface="+mj-lt"/>
              <a:buAutoNum type="arabicPeriod" startAt="3"/>
            </a:pPr>
            <a:endParaRPr lang="ar-SA" sz="2600" b="1" dirty="0"/>
          </a:p>
          <a:p>
            <a:pPr marL="514350" indent="-514350" algn="r" rtl="1">
              <a:buFont typeface="+mj-lt"/>
              <a:buAutoNum type="arabicPeriod" startAt="3"/>
            </a:pPr>
            <a:endParaRPr lang="ar-SA" sz="2600" b="1" dirty="0"/>
          </a:p>
          <a:p>
            <a:pPr marL="514350" indent="-514350" algn="r" rtl="1">
              <a:buFont typeface="+mj-lt"/>
              <a:buAutoNum type="arabicPeriod" startAt="3"/>
            </a:pPr>
            <a:endParaRPr lang="ar-DZ" dirty="0"/>
          </a:p>
          <a:p>
            <a:pPr marL="0" indent="0" algn="r" defTabSz="914400" rtl="1" eaLnBrk="1" latinLnBrk="0" hangingPunct="1">
              <a:lnSpc>
                <a:spcPct val="90000"/>
              </a:lnSpc>
              <a:spcBef>
                <a:spcPts val="1000"/>
              </a:spcBef>
              <a:buNone/>
            </a:pPr>
            <a:endParaRPr lang="fr-FR" b="1" dirty="0"/>
          </a:p>
        </p:txBody>
      </p:sp>
    </p:spTree>
    <p:extLst>
      <p:ext uri="{BB962C8B-B14F-4D97-AF65-F5344CB8AC3E}">
        <p14:creationId xmlns:p14="http://schemas.microsoft.com/office/powerpoint/2010/main" val="1083144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42EF86-F9B6-144C-929C-E66EEA3305B0}"/>
              </a:ext>
            </a:extLst>
          </p:cNvPr>
          <p:cNvSpPr>
            <a:spLocks noGrp="1"/>
          </p:cNvSpPr>
          <p:nvPr>
            <p:ph type="title"/>
          </p:nvPr>
        </p:nvSpPr>
        <p:spPr>
          <a:xfrm>
            <a:off x="913775" y="618517"/>
            <a:ext cx="10364451" cy="854683"/>
          </a:xfrm>
        </p:spPr>
        <p:txBody>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D4ACBEEF-85AB-FC44-97F6-73F95367D487}"/>
              </a:ext>
            </a:extLst>
          </p:cNvPr>
          <p:cNvSpPr>
            <a:spLocks noGrp="1"/>
          </p:cNvSpPr>
          <p:nvPr>
            <p:ph idx="1"/>
          </p:nvPr>
        </p:nvSpPr>
        <p:spPr>
          <a:xfrm>
            <a:off x="913774" y="1473200"/>
            <a:ext cx="10567025" cy="5118100"/>
          </a:xfrm>
        </p:spPr>
        <p:txBody>
          <a:bodyPr>
            <a:normAutofit fontScale="92500" lnSpcReduction="10000"/>
          </a:bodyPr>
          <a:lstStyle/>
          <a:p>
            <a:pPr marL="571500" indent="-571500" algn="r" rtl="1">
              <a:buFont typeface="+mj-lt"/>
              <a:buAutoNum type="romanUcPeriod" startAt="2"/>
            </a:pPr>
            <a:r>
              <a:rPr lang="ar-SA" sz="2600" b="1" dirty="0"/>
              <a:t>خطر القرض: </a:t>
            </a:r>
            <a:r>
              <a:rPr lang="ar-DZ" sz="2600" dirty="0"/>
              <a:t>خطر القرض يتمثل في  احتمال عدم حصول المصدر على كل أو جزء من ديونه الواجبة الدفع من قبل المستورد. وقد يكون السبب إهمال المصدر وسوء متابعته لأعماله أو خدماته التصديرية، الوضعية المالية للمشتري الأجنبي أو بلده، عدم كفاية العملة الصعبة من اجل ضمان عملية التحويل.</a:t>
            </a:r>
          </a:p>
          <a:p>
            <a:pPr marL="571500" indent="-571500" algn="r" rtl="1">
              <a:buFont typeface="+mj-lt"/>
              <a:buAutoNum type="romanUcPeriod" startAt="2"/>
            </a:pPr>
            <a:r>
              <a:rPr lang="ar-DZ" sz="2600" b="1" dirty="0"/>
              <a:t>خطر الصنع: </a:t>
            </a:r>
            <a:r>
              <a:rPr lang="ar-DZ" sz="2600" dirty="0"/>
              <a:t>يبدأ خطر الصنع </a:t>
            </a:r>
            <a:r>
              <a:rPr lang="ar-SA" sz="2600" dirty="0"/>
              <a:t>بعد </a:t>
            </a:r>
            <a:r>
              <a:rPr lang="ar-DZ" sz="2600" dirty="0"/>
              <a:t>عملية إرسال البضاعة وهنا قد يتعرض المصدر إلى ما يعرف بخطر الفسخ التعسفي للصفقة من قبل المستورد، هذا ما يؤدي إلى توقف الصفقة بشكل نهائي وعليه فإن المصدر سيتحمل لوحده كافة المصاريف المتعلقة بالصفقة. وهنا سيجد المصدر نفسه مضطرا لإعادة بضاعته المصدرة أو إعادة بيعها في بلد المستورد، والخسارة هنا تنشأ عند الفارق بين سعر البيع وسعر إعادة البيع، الإجراءات والرسوم الجمركية في حالة إعادتها إلى الوطن او إرسالها إلى بلد آخر، وفي حالة إعادة بيعها في بلد المستورد فالخسارة ستكون اكثر، وهذا بالنظر إلى التكاليف المرتفعة والمتمثلة في تكاليف: التخزين في بلد المستورد. وعليه فان التامين ضد هذا النوع من الأخطار يعتبر جد ضروري ومهم بالنسبة للمصدرين بغية حماية ووقاية أنفسهم من مخاطر إلغاء أو </a:t>
            </a:r>
            <a:r>
              <a:rPr lang="ar-DZ" sz="2400" dirty="0"/>
              <a:t>توقف الصفقة. </a:t>
            </a:r>
          </a:p>
        </p:txBody>
      </p:sp>
    </p:spTree>
    <p:extLst>
      <p:ext uri="{BB962C8B-B14F-4D97-AF65-F5344CB8AC3E}">
        <p14:creationId xmlns:p14="http://schemas.microsoft.com/office/powerpoint/2010/main" val="423430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DEB62E-9876-F94C-892E-4339376A5B25}"/>
              </a:ext>
            </a:extLst>
          </p:cNvPr>
          <p:cNvSpPr>
            <a:spLocks noGrp="1"/>
          </p:cNvSpPr>
          <p:nvPr>
            <p:ph type="title"/>
          </p:nvPr>
        </p:nvSpPr>
        <p:spPr>
          <a:xfrm>
            <a:off x="838200" y="365125"/>
            <a:ext cx="10515600" cy="879475"/>
          </a:xfrm>
        </p:spPr>
        <p:txBody>
          <a:bodyPr>
            <a:normAutofit/>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46CA3018-B7CB-E84A-B203-6744F8AF5CFC}"/>
              </a:ext>
            </a:extLst>
          </p:cNvPr>
          <p:cNvSpPr>
            <a:spLocks noGrp="1"/>
          </p:cNvSpPr>
          <p:nvPr>
            <p:ph idx="1"/>
          </p:nvPr>
        </p:nvSpPr>
        <p:spPr>
          <a:xfrm>
            <a:off x="838200" y="1409700"/>
            <a:ext cx="10515600" cy="4767263"/>
          </a:xfrm>
        </p:spPr>
        <p:txBody>
          <a:bodyPr>
            <a:normAutofit fontScale="85000" lnSpcReduction="20000"/>
          </a:bodyPr>
          <a:lstStyle/>
          <a:p>
            <a:pPr marL="514350" indent="-514350" algn="r" rtl="1">
              <a:buFont typeface="+mj-lt"/>
              <a:buAutoNum type="romanLcPeriod" startAt="4"/>
            </a:pPr>
            <a:r>
              <a:rPr lang="ar-DZ" sz="2400" b="1" dirty="0"/>
              <a:t>خطر الصرف: </a:t>
            </a:r>
            <a:r>
              <a:rPr lang="ar-DZ" sz="2400" dirty="0"/>
              <a:t>إن أية صفقة أو معاملة مبرمة ما بين مشتري وبائع من بلدين مختلفين حتما سينجر عنها اختلاف في العملات، حيث أن هتين العملتين ليستا متصلتين بنسبة ثابتة بينهما، الشيء الذي يؤدي إلى ان تغير الوحدة الواحدة من العملة مقارنة بالعملة الأخرى يؤدي الى خسارة المتمثلة في الفارق في سعر الصرف. إن تأمين هذا النوع من الأخطار ضروري جدا ومهم وهذا لحماية المصدرين  من اخطار تقلبات أسعار الصرف في غير صالح المصدرين. والحصول على التأمين يكون عند وكالات حكومية مثل: وكالة ضمان قروض التصدير             </a:t>
            </a:r>
            <a:r>
              <a:rPr lang="en-US" dirty="0"/>
              <a:t>  Export </a:t>
            </a:r>
            <a:r>
              <a:rPr lang="en-US" dirty="0" err="1"/>
              <a:t>CrEdit</a:t>
            </a:r>
            <a:r>
              <a:rPr lang="en-US" dirty="0"/>
              <a:t> </a:t>
            </a:r>
            <a:r>
              <a:rPr lang="en-US" dirty="0" err="1"/>
              <a:t>Guaranetee</a:t>
            </a:r>
            <a:r>
              <a:rPr lang="en-US" dirty="0"/>
              <a:t> Department</a:t>
            </a:r>
            <a:endParaRPr lang="fr-FR" dirty="0"/>
          </a:p>
          <a:p>
            <a:pPr algn="just" rtl="1"/>
            <a:r>
              <a:rPr lang="ar-DZ" sz="2400" dirty="0"/>
              <a:t>بنك الصادرات والواردات                                                                             </a:t>
            </a:r>
            <a:r>
              <a:rPr lang="en-US" dirty="0"/>
              <a:t>The Export Import Bank  </a:t>
            </a:r>
            <a:r>
              <a:rPr lang="ar-SA" dirty="0"/>
              <a:t> </a:t>
            </a:r>
            <a:r>
              <a:rPr lang="ar-DZ" dirty="0"/>
              <a:t> </a:t>
            </a:r>
            <a:endParaRPr lang="fr-FR" dirty="0"/>
          </a:p>
          <a:p>
            <a:pPr algn="just"/>
            <a:r>
              <a:rPr lang="fr-FR" dirty="0"/>
              <a:t>Compagne Français D’assurance pour le Commence Extérieur</a:t>
            </a:r>
            <a:r>
              <a:rPr lang="fr-FR" sz="2400" dirty="0"/>
              <a:t> </a:t>
            </a:r>
            <a:endParaRPr lang="ar-DZ" sz="2400" dirty="0"/>
          </a:p>
          <a:p>
            <a:pPr marL="571500" indent="-571500" algn="r" rtl="1">
              <a:buFont typeface="+mj-lt"/>
              <a:buAutoNum type="romanLcPeriod" startAt="4"/>
            </a:pPr>
            <a:r>
              <a:rPr lang="ar-DZ" sz="2400" b="1" dirty="0"/>
              <a:t>خطر الارتفاع المفرط لتكاليف الإنتاج:  </a:t>
            </a:r>
            <a:r>
              <a:rPr lang="ar-DZ" sz="2400" dirty="0"/>
              <a:t>قد لا يقوم المصدر في كثير من الأحيان بالتقييم الجيد لتأثير التضخم على تكاليف إنتاجه (المواد الأولية، اليد العاملة...الخ مما يجعل من أسعار هذه الأخيرة غير موافقة وملائمة، ويمكن للمصدر تعويض أو تدارك هذا الخطر بواسطة وضع شرط محرر في العقد التجاري ويتعلق بمراجعة الأسعار، إلا أن هذا الإجراء قد يؤدي إلى الحد من تنافسية المصدر مما يجعله ربما مجبرا على التنازل أو التخلي عن هذه الطلبية، وهنا قد يتعرض المصدر لخسارة مردودية هذه العملية التصديرية. إن تأمين هذا النوع من الأخطار ضروري جدا ومهم وهذا لحماية المصدرين من الارتفاع غير العادي للعناصر الداخلة في سعر التكلفة وهذا خلال مدة تنفيذ العقد. </a:t>
            </a:r>
          </a:p>
        </p:txBody>
      </p:sp>
    </p:spTree>
    <p:extLst>
      <p:ext uri="{BB962C8B-B14F-4D97-AF65-F5344CB8AC3E}">
        <p14:creationId xmlns:p14="http://schemas.microsoft.com/office/powerpoint/2010/main" val="121221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3C262F-F5A8-C845-9271-5B582FBFE1FA}"/>
              </a:ext>
            </a:extLst>
          </p:cNvPr>
          <p:cNvSpPr>
            <a:spLocks noGrp="1"/>
          </p:cNvSpPr>
          <p:nvPr>
            <p:ph type="title"/>
          </p:nvPr>
        </p:nvSpPr>
        <p:spPr>
          <a:xfrm>
            <a:off x="838200" y="365125"/>
            <a:ext cx="10515600" cy="1019175"/>
          </a:xfrm>
        </p:spPr>
        <p:txBody>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F7A4E6DF-DC57-8641-BBD9-CF2249A974E1}"/>
              </a:ext>
            </a:extLst>
          </p:cNvPr>
          <p:cNvSpPr>
            <a:spLocks noGrp="1"/>
          </p:cNvSpPr>
          <p:nvPr>
            <p:ph idx="1"/>
          </p:nvPr>
        </p:nvSpPr>
        <p:spPr>
          <a:xfrm>
            <a:off x="457200" y="1498600"/>
            <a:ext cx="11290300" cy="5156200"/>
          </a:xfrm>
        </p:spPr>
        <p:txBody>
          <a:bodyPr>
            <a:normAutofit fontScale="47500" lnSpcReduction="20000"/>
          </a:bodyPr>
          <a:lstStyle/>
          <a:p>
            <a:pPr marL="571500" indent="-571500" algn="r" rtl="1">
              <a:buFont typeface="+mj-lt"/>
              <a:buAutoNum type="romanLcPeriod" startAt="6"/>
            </a:pPr>
            <a:r>
              <a:rPr lang="ar-DZ" sz="5100" b="1" dirty="0"/>
              <a:t>الأخطار على المخزونات المشكلة بالخارج: </a:t>
            </a:r>
            <a:r>
              <a:rPr lang="ar-DZ" sz="5100" dirty="0"/>
              <a:t>بهدف تسهيل وتسريع بيع منتجاته إلى الخارج يعمد المصدر في بعض الأحيان إلى تشكيل مخزونات لمنتجاته بالخارج، وهذا قد يتعرض المصدر إلى ما يعرف بخطر تلف لمخزوناته تبعا لأحداث ذات طبيعة سياسية أو عرضية طارئة، لهذا فالتأمين ضد هذا النوع من الاخطار مهم. </a:t>
            </a:r>
            <a:endParaRPr lang="fr-FR" sz="5100" dirty="0"/>
          </a:p>
          <a:p>
            <a:pPr marL="571500" indent="-571500" algn="r" rtl="1">
              <a:buFont typeface="+mj-lt"/>
              <a:buAutoNum type="romanLcPeriod" startAt="6"/>
            </a:pPr>
            <a:r>
              <a:rPr lang="ar-DZ" sz="5100" b="1" dirty="0"/>
              <a:t>أخطار المعارض والبحث عن أسواق جديدة: </a:t>
            </a:r>
            <a:r>
              <a:rPr lang="ar-DZ" sz="5100" dirty="0"/>
              <a:t>إن المشاركة في المعارض والصالونات في الخارج تشكل في كثير من الأحيان فرصة مناسبة</a:t>
            </a:r>
            <a:r>
              <a:rPr lang="fr-FR" sz="5100" dirty="0"/>
              <a:t> </a:t>
            </a:r>
            <a:r>
              <a:rPr lang="ar-DZ" sz="5100" dirty="0"/>
              <a:t>للكثير من المصدرين للتخلص بشكل سريع من منتجاتهم الموجهة للتصدير، كما أن هذه المعارض تتيح أيضا للمصدرين فرصة إيجاد شركاء تجاريين جدد واكتشاف أسواق جديدة، كل هذا من شأنه أن يؤدي إلى الرفع والنهوض بالصادرات الوطنية. إن المشاركة في المعارض والبحث عن أسواق جديدة ستتكبد المؤسسات المصدرة تكاليف وهذا دون أن تكون متأكدة من استرجاع مصاريفها وبيع منتجاتها في أسواق جديدة، وهذا ما يعرف بأخطار المعارض والبحث عن أسواق جديدة وهذا ما يؤدي إلى إمكانية وقوع المؤسسات المصدرة في الخسارة، وهنا وجب على هذه المؤسسات حماية نفسها من خلال قيامها بتأمين ضد أخطارالمعارض والبحث عن أسواق جديدة. وعليه فإن تأمين ٔأخطار المعارض وتأمين أخطار البحث عن أسواق جديدة يعتبر وسيلة ذات أهمية كبيرة في تشجيع الصادرات.</a:t>
            </a:r>
          </a:p>
          <a:p>
            <a:pPr marL="571500" indent="-571500" algn="r" rtl="1">
              <a:buFont typeface="+mj-lt"/>
              <a:buAutoNum type="romanLcPeriod" startAt="6"/>
            </a:pPr>
            <a:endParaRPr lang="fr-FR" dirty="0"/>
          </a:p>
        </p:txBody>
      </p:sp>
    </p:spTree>
    <p:extLst>
      <p:ext uri="{BB962C8B-B14F-4D97-AF65-F5344CB8AC3E}">
        <p14:creationId xmlns:p14="http://schemas.microsoft.com/office/powerpoint/2010/main" val="735215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F8095D-AE2B-FA4C-B4E6-492B59505EB1}"/>
              </a:ext>
            </a:extLst>
          </p:cNvPr>
          <p:cNvSpPr>
            <a:spLocks noGrp="1"/>
          </p:cNvSpPr>
          <p:nvPr>
            <p:ph type="title"/>
          </p:nvPr>
        </p:nvSpPr>
        <p:spPr/>
        <p:txBody>
          <a:bodyPr/>
          <a:lstStyle/>
          <a:p>
            <a:pPr marL="742950" indent="-742950" algn="ctr" rtl="1">
              <a:buFont typeface="+mj-lt"/>
              <a:buAutoNum type="arabicPeriod"/>
            </a:pPr>
            <a:r>
              <a:rPr lang="ar-SA" dirty="0"/>
              <a:t>اخطار التصدير</a:t>
            </a:r>
            <a:endParaRPr lang="fr-FR" dirty="0"/>
          </a:p>
        </p:txBody>
      </p:sp>
      <p:sp>
        <p:nvSpPr>
          <p:cNvPr id="3" name="Espace réservé du contenu 2">
            <a:extLst>
              <a:ext uri="{FF2B5EF4-FFF2-40B4-BE49-F238E27FC236}">
                <a16:creationId xmlns:a16="http://schemas.microsoft.com/office/drawing/2014/main" id="{7A1F7337-8E7D-CE4B-A816-EAAD955E0E34}"/>
              </a:ext>
            </a:extLst>
          </p:cNvPr>
          <p:cNvSpPr>
            <a:spLocks noGrp="1"/>
          </p:cNvSpPr>
          <p:nvPr>
            <p:ph idx="1"/>
          </p:nvPr>
        </p:nvSpPr>
        <p:spPr/>
        <p:txBody>
          <a:bodyPr/>
          <a:lstStyle/>
          <a:p>
            <a:pPr algn="r" rtl="1"/>
            <a:r>
              <a:rPr lang="ar-DZ" sz="2800" dirty="0"/>
              <a:t>إن خطر المعارض والبحث عن أسواق جديدة ترفض جل المؤسسات الخوض فيه، ومن هنا يتجلى الدور الهام لهيئات التأمين إذ تتدخل في تقليص هذا الخطر إلى أكثر من النصف وبالفعل فإنها تضمن من 50 إلى 70 % من مصاريف العرض والبحث عن الأسواق وبالمقابل فإن العارض سيقوم  بدفع عمولة أو قسط بنسبة تتراوح ما بين 2 إلى 3% من مصاريف العرض والبحث عن الأسواق.</a:t>
            </a:r>
          </a:p>
          <a:p>
            <a:pPr marL="228600" indent="-228600" algn="r" defTabSz="914400" rtl="1" eaLnBrk="1" latinLnBrk="0" hangingPunct="1">
              <a:lnSpc>
                <a:spcPct val="90000"/>
              </a:lnSpc>
              <a:spcBef>
                <a:spcPts val="1000"/>
              </a:spcBef>
              <a:buFont typeface="Arial" panose="020B0604020202020204" pitchFamily="34" charset="0"/>
              <a:buChar char="•"/>
            </a:pPr>
            <a:endParaRPr lang="fr-FR" dirty="0"/>
          </a:p>
        </p:txBody>
      </p:sp>
    </p:spTree>
    <p:extLst>
      <p:ext uri="{BB962C8B-B14F-4D97-AF65-F5344CB8AC3E}">
        <p14:creationId xmlns:p14="http://schemas.microsoft.com/office/powerpoint/2010/main" val="3880659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BEE8A2-8765-0F43-9ACA-8FD7902E43A6}"/>
              </a:ext>
            </a:extLst>
          </p:cNvPr>
          <p:cNvSpPr>
            <a:spLocks noGrp="1"/>
          </p:cNvSpPr>
          <p:nvPr>
            <p:ph type="title"/>
          </p:nvPr>
        </p:nvSpPr>
        <p:spPr>
          <a:xfrm>
            <a:off x="913775" y="618517"/>
            <a:ext cx="10364451" cy="918183"/>
          </a:xfrm>
        </p:spPr>
        <p:txBody>
          <a:bodyPr/>
          <a:lstStyle/>
          <a:p>
            <a:pPr marL="742950" indent="-742950" algn="ctr" defTabSz="914400" rtl="1" eaLnBrk="1" latinLnBrk="0" hangingPunct="1">
              <a:lnSpc>
                <a:spcPct val="90000"/>
              </a:lnSpc>
              <a:spcBef>
                <a:spcPct val="0"/>
              </a:spcBef>
              <a:buFont typeface="+mj-lt"/>
              <a:buAutoNum type="arabicPeriod" startAt="2"/>
            </a:pPr>
            <a:r>
              <a:rPr lang="ar-SA" dirty="0"/>
              <a:t>تأمين الصادرات</a:t>
            </a:r>
            <a:endParaRPr lang="fr-FR" dirty="0"/>
          </a:p>
        </p:txBody>
      </p:sp>
      <p:sp>
        <p:nvSpPr>
          <p:cNvPr id="3" name="Espace réservé du contenu 2">
            <a:extLst>
              <a:ext uri="{FF2B5EF4-FFF2-40B4-BE49-F238E27FC236}">
                <a16:creationId xmlns:a16="http://schemas.microsoft.com/office/drawing/2014/main" id="{54509A36-5CF3-E24F-A83A-04D2129FF53A}"/>
              </a:ext>
            </a:extLst>
          </p:cNvPr>
          <p:cNvSpPr>
            <a:spLocks noGrp="1"/>
          </p:cNvSpPr>
          <p:nvPr>
            <p:ph idx="1"/>
          </p:nvPr>
        </p:nvSpPr>
        <p:spPr>
          <a:xfrm>
            <a:off x="913775" y="1536700"/>
            <a:ext cx="10364452" cy="4851399"/>
          </a:xfrm>
        </p:spPr>
        <p:txBody>
          <a:bodyPr>
            <a:normAutofit/>
          </a:bodyPr>
          <a:lstStyle/>
          <a:p>
            <a:pPr marL="514350" indent="-514350" algn="r" rtl="1">
              <a:buFont typeface="+mj-lt"/>
              <a:buAutoNum type="arabicPeriod"/>
            </a:pPr>
            <a:r>
              <a:rPr lang="ar-DZ" sz="2600" b="1" dirty="0"/>
              <a:t>مفهوم تأمين الصادرات</a:t>
            </a:r>
            <a:r>
              <a:rPr lang="ar-SA" sz="2600" b="1" dirty="0"/>
              <a:t>:</a:t>
            </a:r>
            <a:r>
              <a:rPr lang="ar-SA" sz="2600" dirty="0"/>
              <a:t> </a:t>
            </a:r>
            <a:r>
              <a:rPr lang="ar-DZ" sz="2600" dirty="0"/>
              <a:t>هو عبارة عن عقد تتعهد أو تلتزم من خلاله مؤسسات أو هيئات تأمين الصادرات بتعويض المصدر عن الخسائر الفجائية التي قد يتعرض لها والتي تنتج عنها عدم تحصيله لديونه أو حقوقه من المستوردين، وهذا لقاء أو مقابل دفعه لأقساط التأمين. وهذا يكون اما بدفعها قيمة السلع أو الخدمات المصدرة لصالح المصدر، او بتعويض المصدرين عن الأخطار أو الخسائر التي تنتج عن الانقطاع أو التوقف النهائي لسوق أو صفقة الصادرات أو عن الخسائر التي تنشأ عن نقص المردودية في هذا السوق، أو يكون التعويض أيضا عن الخسائر أو الأخطار التي تنتج عن فشل مجهودات البحث و اكتشاف الأسواق الأجنبية.</a:t>
            </a:r>
            <a:endParaRPr lang="fr-FR" dirty="0"/>
          </a:p>
        </p:txBody>
      </p:sp>
    </p:spTree>
    <p:extLst>
      <p:ext uri="{BB962C8B-B14F-4D97-AF65-F5344CB8AC3E}">
        <p14:creationId xmlns:p14="http://schemas.microsoft.com/office/powerpoint/2010/main" val="2853210370"/>
      </p:ext>
    </p:extLst>
  </p:cSld>
  <p:clrMapOvr>
    <a:masterClrMapping/>
  </p:clrMapOvr>
</p:sld>
</file>

<file path=ppt/theme/theme1.xml><?xml version="1.0" encoding="utf-8"?>
<a:theme xmlns:a="http://schemas.openxmlformats.org/drawingml/2006/main" name="Ronds dans l’eau">
  <a:themeElements>
    <a:clrScheme name="Ronds dans l’eau">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Ronds dans l’eau">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onds dans l’eau">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1877</TotalTime>
  <Words>2289</Words>
  <Application>Microsoft Macintosh PowerPoint</Application>
  <PresentationFormat>Grand écran</PresentationFormat>
  <Paragraphs>114</Paragraphs>
  <Slides>19</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Tw Cen MT</vt:lpstr>
      <vt:lpstr>Ronds dans l’eau</vt:lpstr>
      <vt:lpstr>تأمين الصادرات</vt:lpstr>
      <vt:lpstr>اخطار الصادرات</vt:lpstr>
      <vt:lpstr>اخطار التصدير</vt:lpstr>
      <vt:lpstr>اخطار التصدير</vt:lpstr>
      <vt:lpstr>اخطار التصدير</vt:lpstr>
      <vt:lpstr>اخطار التصدير</vt:lpstr>
      <vt:lpstr>اخطار التصدير</vt:lpstr>
      <vt:lpstr>اخطار التصدير</vt:lpstr>
      <vt:lpstr>تأمين الصادرات</vt:lpstr>
      <vt:lpstr>تأمين الصادرات</vt:lpstr>
      <vt:lpstr>تأمين الصادرات</vt:lpstr>
      <vt:lpstr>تأمين الصادرات</vt:lpstr>
      <vt:lpstr>تأمين الصادرات</vt:lpstr>
      <vt:lpstr>تأمين قروض التصدير</vt:lpstr>
      <vt:lpstr>بعض المعلومات عن تأمين الصادرات في الجزائر</vt:lpstr>
      <vt:lpstr>بعض المعلومات عن تأمين الصادرات في الجزائر</vt:lpstr>
      <vt:lpstr>بعض المعلومات عن تأمين الصادرات في الجزائر</vt:lpstr>
      <vt:lpstr>بعض المعلومات عن تأمين الصادرات في الجزائر</vt:lpstr>
      <vt:lpstr>بعض المعلومات عن تأمين الصادرات في الجزائر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تأمين الصادرات والواردات</dc:title>
  <dc:creator>Microsoft Office User</dc:creator>
  <cp:lastModifiedBy>Guechariuniv2016@gmail.com</cp:lastModifiedBy>
  <cp:revision>100</cp:revision>
  <dcterms:created xsi:type="dcterms:W3CDTF">2019-11-07T12:13:23Z</dcterms:created>
  <dcterms:modified xsi:type="dcterms:W3CDTF">2019-11-23T19:37:43Z</dcterms:modified>
</cp:coreProperties>
</file>