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3406603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57D6008-AD5E-49C6-A375-456478B07EB1}"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2538447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4198966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45208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424278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2377721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2395911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3657125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3724909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22371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126650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57D6008-AD5E-49C6-A375-456478B07EB1}"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2621982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57D6008-AD5E-49C6-A375-456478B07EB1}" type="datetimeFigureOut">
              <a:rPr lang="fr-FR" smtClean="0"/>
              <a:t>19/01/2021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4259579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3288318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304553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257D6008-AD5E-49C6-A375-456478B07EB1}" type="datetimeFigureOut">
              <a:rPr lang="fr-FR" smtClean="0"/>
              <a:t>19/01/2021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8554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57D6008-AD5E-49C6-A375-456478B07EB1}" type="datetimeFigureOut">
              <a:rPr lang="fr-FR" smtClean="0"/>
              <a:t>19/01/2021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E71E8D9-CDFD-4B6E-BBF5-3EA895C96EFB}" type="slidenum">
              <a:rPr lang="fr-FR" smtClean="0"/>
              <a:t>‹N°›</a:t>
            </a:fld>
            <a:endParaRPr lang="fr-FR"/>
          </a:p>
        </p:txBody>
      </p:sp>
    </p:spTree>
    <p:extLst>
      <p:ext uri="{BB962C8B-B14F-4D97-AF65-F5344CB8AC3E}">
        <p14:creationId xmlns:p14="http://schemas.microsoft.com/office/powerpoint/2010/main" val="4077503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57D6008-AD5E-49C6-A375-456478B07EB1}" type="datetimeFigureOut">
              <a:rPr lang="fr-FR" smtClean="0"/>
              <a:t>19/01/2021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E71E8D9-CDFD-4B6E-BBF5-3EA895C96EFB}" type="slidenum">
              <a:rPr lang="fr-FR" smtClean="0"/>
              <a:t>‹N°›</a:t>
            </a:fld>
            <a:endParaRPr lang="fr-FR"/>
          </a:p>
        </p:txBody>
      </p:sp>
    </p:spTree>
    <p:extLst>
      <p:ext uri="{BB962C8B-B14F-4D97-AF65-F5344CB8AC3E}">
        <p14:creationId xmlns:p14="http://schemas.microsoft.com/office/powerpoint/2010/main" val="3248181228"/>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arefa.org/1965" TargetMode="External"/><Relationship Id="rId2" Type="http://schemas.openxmlformats.org/officeDocument/2006/relationships/hyperlink" Target="https://www.marefa.org/%D8%A7%D9%84%D8%A3%D9%85%D9%85_%D8%A7%D9%84%D9%85%D8%AA%D8%AD%D8%AF%D8%A9" TargetMode="External"/><Relationship Id="rId1" Type="http://schemas.openxmlformats.org/officeDocument/2006/relationships/slideLayout" Target="../slideLayouts/slideLayout2.xml"/><Relationship Id="rId4" Type="http://schemas.openxmlformats.org/officeDocument/2006/relationships/hyperlink" Target="https://www.marefa.org/197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aljazeera.net/home/getpage/12835b50-a872-4466-b351-a0204482c134/415a9c02-9f8e-4cc9-8cc7-9b9a59a9886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ljazeera.net/home/getpage/37c0a303-0881-4323-898f-4d28bb5b7cd8/ac7b3c78-ff56-451a-8b39-8e2a399a87a4" TargetMode="External"/><Relationship Id="rId2" Type="http://schemas.openxmlformats.org/officeDocument/2006/relationships/hyperlink" Target="http://www.aljazeera.net/home/getpage/4f51f922-997b-4db4-a88c-158034f501b4/ad239cd7-580c-46ba-be37-57a5fae85329" TargetMode="External"/><Relationship Id="rId1" Type="http://schemas.openxmlformats.org/officeDocument/2006/relationships/slideLayout" Target="../slideLayouts/slideLayout2.xml"/><Relationship Id="rId4" Type="http://schemas.openxmlformats.org/officeDocument/2006/relationships/hyperlink" Target="http://www.aljazeera.net/home/getpage/37c0a303-0881-4323-898f-4d28bb5b7cd8/717f2304-e3cf-4d4d-86a7-db45f4d9daf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4024" y="2099733"/>
            <a:ext cx="11218460" cy="2677648"/>
          </a:xfrm>
        </p:spPr>
        <p:txBody>
          <a:bodyPr/>
          <a:lstStyle/>
          <a:p>
            <a:pPr algn="ctr" rtl="1"/>
            <a:r>
              <a:rPr lang="ar-DZ" b="1" dirty="0"/>
              <a:t>المحور الثالث</a:t>
            </a:r>
            <a:r>
              <a:rPr lang="fr-FR" dirty="0"/>
              <a:t/>
            </a:r>
            <a:br>
              <a:rPr lang="fr-FR" dirty="0"/>
            </a:br>
            <a:r>
              <a:rPr lang="ar-DZ" b="1" dirty="0"/>
              <a:t>المنظمات والمؤشرات الاقتصادية للتصنيف الدولي</a:t>
            </a:r>
            <a:endParaRPr lang="fr-FR" dirty="0"/>
          </a:p>
        </p:txBody>
      </p:sp>
    </p:spTree>
    <p:extLst>
      <p:ext uri="{BB962C8B-B14F-4D97-AF65-F5344CB8AC3E}">
        <p14:creationId xmlns:p14="http://schemas.microsoft.com/office/powerpoint/2010/main" val="4274272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831" y="1479712"/>
            <a:ext cx="11273050" cy="4195481"/>
          </a:xfrm>
        </p:spPr>
        <p:txBody>
          <a:bodyPr>
            <a:noAutofit/>
          </a:bodyPr>
          <a:lstStyle/>
          <a:p>
            <a:pPr indent="0" algn="r" rtl="1">
              <a:buNone/>
              <a:tabLst>
                <a:tab pos="269875" algn="r"/>
                <a:tab pos="539750" algn="r"/>
              </a:tabLst>
            </a:pPr>
            <a:r>
              <a:rPr lang="ar-SA" sz="3200">
                <a:latin typeface="Times New Roman" panose="02020603050405020304" pitchFamily="18" charset="0"/>
                <a:ea typeface="Times New Roman" panose="02020603050405020304" pitchFamily="18" charset="0"/>
                <a:cs typeface="Simplified Arabic" panose="02020603050405020304" pitchFamily="18" charset="-78"/>
              </a:rPr>
              <a:t>فهو أحد المنظمات المتخصصة في الأمم المتحدة، وقد أظهرت الإحصائيات استمرار فـي اسـتخدام تكنولوجيـا المعلومـات والاتصـالات، خاصـة فـي الهـاتف النقـال الـذي تجـاوزت الاشـتراكات فيـه 74,7 مليـار عام 2017 ،أي أكثر من عدد سكان العالم، على الرغم من أن العديد من الأفراد في الدول النامية لا يزالون غير مستخدمين للهاتف النقال، واستمر عدد الاشتراكات في الهاتف الثابت في الانخفاض، حيث بلغ 972 مليون شخص في نفس السنة في مختلـف بلـدان العـالم، وهـو متـدن جـدا خاصـة فـي أقـل البلـدان نمـوا، وقـد نمـت خـدمات النطـاق العـريض المتنقـل نمـوا </a:t>
            </a:r>
            <a:r>
              <a:rPr lang="fr-FR" sz="3200">
                <a:latin typeface="Simplified Arabic" panose="02020603050405020304" pitchFamily="18" charset="-78"/>
                <a:ea typeface="Times New Roman" panose="02020603050405020304" pitchFamily="18" charset="0"/>
              </a:rPr>
              <a:t>50 </a:t>
            </a:r>
            <a:r>
              <a:rPr lang="ar-SA" sz="3200">
                <a:latin typeface="Times New Roman" panose="02020603050405020304" pitchFamily="18" charset="0"/>
                <a:ea typeface="Times New Roman" panose="02020603050405020304" pitchFamily="18" charset="0"/>
                <a:cs typeface="Simplified Arabic" panose="02020603050405020304" pitchFamily="18" charset="-78"/>
              </a:rPr>
              <a:t>اشتر اكا لكل 100 نسمة)، مما يتيح تحسين الأنترنت والنفاذ إلى خدماتها المتاحة، وأما استعمال الأنترنت فقد بلغ 5,3 </a:t>
            </a:r>
            <a:r>
              <a:rPr lang="fr-FR" sz="3200">
                <a:latin typeface="Simplified Arabic" panose="02020603050405020304" pitchFamily="18" charset="-78"/>
                <a:ea typeface="Times New Roman" panose="02020603050405020304" pitchFamily="18" charset="0"/>
              </a:rPr>
              <a:t>6 </a:t>
            </a:r>
            <a:r>
              <a:rPr lang="ar-SA" sz="3200">
                <a:latin typeface="Times New Roman" panose="02020603050405020304" pitchFamily="18" charset="0"/>
                <a:ea typeface="Times New Roman" panose="02020603050405020304" pitchFamily="18" charset="0"/>
                <a:cs typeface="Simplified Arabic" panose="02020603050405020304" pitchFamily="18" charset="-78"/>
              </a:rPr>
              <a:t>مليار شخص أي نصف سكان العالم تقريبا.</a:t>
            </a:r>
            <a:endParaRPr lang="fr-F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1951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0"/>
            <a:ext cx="12192000" cy="6857999"/>
          </a:xfrm>
        </p:spPr>
        <p:txBody>
          <a:bodyPr>
            <a:noAutofit/>
          </a:bodyPr>
          <a:lstStyle/>
          <a:p>
            <a:pPr marL="0" lvl="0" indent="0" algn="ctr" rtl="1">
              <a:buNone/>
            </a:pPr>
            <a:r>
              <a:rPr lang="ar-DZ" sz="2500" b="1" dirty="0" smtClean="0"/>
              <a:t>4</a:t>
            </a:r>
            <a:r>
              <a:rPr lang="ar-DZ" sz="2800" b="1" dirty="0" smtClean="0"/>
              <a:t>. </a:t>
            </a:r>
            <a:r>
              <a:rPr lang="ar-SA" sz="2800" b="1" dirty="0" smtClean="0">
                <a:solidFill>
                  <a:schemeClr val="accent1">
                    <a:lumMod val="40000"/>
                    <a:lumOff val="60000"/>
                  </a:schemeClr>
                </a:solidFill>
              </a:rPr>
              <a:t>المنظمة </a:t>
            </a:r>
            <a:r>
              <a:rPr lang="ar-SA" sz="2800" b="1" dirty="0">
                <a:solidFill>
                  <a:schemeClr val="accent1">
                    <a:lumMod val="40000"/>
                    <a:lumOff val="60000"/>
                  </a:schemeClr>
                </a:solidFill>
              </a:rPr>
              <a:t>العالمية للملكية الفكرية  </a:t>
            </a:r>
            <a:r>
              <a:rPr lang="en-US" sz="2800" b="1" dirty="0">
                <a:solidFill>
                  <a:schemeClr val="accent1">
                    <a:lumMod val="40000"/>
                    <a:lumOff val="60000"/>
                  </a:schemeClr>
                </a:solidFill>
              </a:rPr>
              <a:t>WIPO</a:t>
            </a:r>
            <a:r>
              <a:rPr lang="ar-SA" sz="2800" b="1" dirty="0">
                <a:solidFill>
                  <a:schemeClr val="accent1">
                    <a:lumMod val="40000"/>
                    <a:lumOff val="60000"/>
                  </a:schemeClr>
                </a:solidFill>
              </a:rPr>
              <a:t>:</a:t>
            </a:r>
            <a:r>
              <a:rPr lang="fr-FR" sz="2800" b="1" dirty="0">
                <a:solidFill>
                  <a:schemeClr val="accent1">
                    <a:lumMod val="40000"/>
                    <a:lumOff val="60000"/>
                  </a:schemeClr>
                </a:solidFill>
              </a:rPr>
              <a:t> L'Organisation mondiale de la propriété</a:t>
            </a:r>
            <a:r>
              <a:rPr lang="fr-FR" sz="2800" dirty="0">
                <a:solidFill>
                  <a:schemeClr val="accent1">
                    <a:lumMod val="40000"/>
                    <a:lumOff val="60000"/>
                  </a:schemeClr>
                </a:solidFill>
              </a:rPr>
              <a:t> </a:t>
            </a:r>
            <a:r>
              <a:rPr lang="fr-FR" sz="2800" b="1" dirty="0">
                <a:solidFill>
                  <a:schemeClr val="accent1">
                    <a:lumMod val="40000"/>
                    <a:lumOff val="60000"/>
                  </a:schemeClr>
                </a:solidFill>
              </a:rPr>
              <a:t>intellectuelle ou World </a:t>
            </a:r>
            <a:r>
              <a:rPr lang="fr-FR" sz="2800" b="1" dirty="0" err="1">
                <a:solidFill>
                  <a:schemeClr val="accent1">
                    <a:lumMod val="40000"/>
                    <a:lumOff val="60000"/>
                  </a:schemeClr>
                </a:solidFill>
              </a:rPr>
              <a:t>Intellectual</a:t>
            </a:r>
            <a:r>
              <a:rPr lang="fr-FR" sz="2800" b="1" dirty="0">
                <a:solidFill>
                  <a:schemeClr val="accent1">
                    <a:lumMod val="40000"/>
                    <a:lumOff val="60000"/>
                  </a:schemeClr>
                </a:solidFill>
              </a:rPr>
              <a:t> </a:t>
            </a:r>
            <a:r>
              <a:rPr lang="fr-FR" sz="2800" b="1" dirty="0" err="1">
                <a:solidFill>
                  <a:schemeClr val="accent1">
                    <a:lumMod val="40000"/>
                    <a:lumOff val="60000"/>
                  </a:schemeClr>
                </a:solidFill>
              </a:rPr>
              <a:t>Property</a:t>
            </a:r>
            <a:r>
              <a:rPr lang="fr-FR" sz="2800" b="1" dirty="0">
                <a:solidFill>
                  <a:schemeClr val="accent1">
                    <a:lumMod val="40000"/>
                    <a:lumOff val="60000"/>
                  </a:schemeClr>
                </a:solidFill>
              </a:rPr>
              <a:t> </a:t>
            </a:r>
            <a:r>
              <a:rPr lang="fr-FR" sz="2800" b="1" dirty="0" err="1">
                <a:solidFill>
                  <a:schemeClr val="accent1">
                    <a:lumMod val="40000"/>
                    <a:lumOff val="60000"/>
                  </a:schemeClr>
                </a:solidFill>
              </a:rPr>
              <a:t>Organization</a:t>
            </a:r>
            <a:r>
              <a:rPr lang="ar-SA" sz="2800" dirty="0"/>
              <a:t> </a:t>
            </a:r>
            <a:endParaRPr lang="ar-DZ" sz="2500" dirty="0" smtClean="0"/>
          </a:p>
          <a:p>
            <a:pPr marL="0" lvl="0" indent="0" algn="r" rtl="1">
              <a:buNone/>
            </a:pPr>
            <a:r>
              <a:rPr lang="ar-SA" sz="2700" dirty="0" smtClean="0"/>
              <a:t>هي </a:t>
            </a:r>
            <a:r>
              <a:rPr lang="ar-SA" sz="2700" dirty="0"/>
              <a:t>منظمة تم تأسيسها سنة 1967 وبدأت بالعمل سنة 1970، وهي منظمة تابعة للأمم المتحدة تقوم على اساس توفير المعلومات و تنسيق التعاون الدولي في مجال حقوق الملكية الفكرية والتشجيع على اظهار المواهب التي يتمتع فيها الافراد في جميع انحاء العالم و العمل على تطويرها، توجد في المنظمة سبعة قطاعات لكل منها نائب مدير عام ويرتبطون جميعهم بالمدير العام للمنظمة </a:t>
            </a:r>
            <a:r>
              <a:rPr lang="ar-SA" sz="2700" dirty="0">
                <a:solidFill>
                  <a:schemeClr val="accent4"/>
                </a:solidFill>
              </a:rPr>
              <a:t>وتتمثل تلك القطاعات في قطاع الثقافة، قطاع التنمية، قطاع القضايا العالمية، قطاع التصاميم بالإضافة الى قطاع البراءات و التكنولوجيا وقطاع الادارة وقطاع البنية التحتية العالمية.</a:t>
            </a:r>
            <a:endParaRPr lang="fr-FR" sz="2700" dirty="0">
              <a:solidFill>
                <a:schemeClr val="accent4"/>
              </a:solidFill>
            </a:endParaRPr>
          </a:p>
          <a:p>
            <a:pPr algn="r" rtl="1"/>
            <a:r>
              <a:rPr lang="ar-SA" sz="2700" dirty="0"/>
              <a:t>تعتبر المنظمة العالمية للملكية الفكرية من أكبر المنظمات فقد بلغ عدد الدول الأعضاء 188 دولة بالإضافة لبعض المنظمات الغير حكومية و البالغ عددها 161 منظمة، حيث اوجدت هذه المنظمة لتعزيز الابتكار والإبداع في سبيل تنمية كل البلدان اقتصاديا واجتماعيا وثقافيا عن </a:t>
            </a:r>
            <a:r>
              <a:rPr lang="ar-DZ" sz="2700" dirty="0" smtClean="0"/>
              <a:t>ط</a:t>
            </a:r>
            <a:r>
              <a:rPr lang="ar-SA" sz="2700" dirty="0" smtClean="0"/>
              <a:t>ريق </a:t>
            </a:r>
            <a:r>
              <a:rPr lang="ar-SA" sz="2700" dirty="0"/>
              <a:t>نظام دولي للملكية الفكرية يتسم بالتوازن والفعالية، حيث تصدر المنظمة تقرير</a:t>
            </a:r>
            <a:r>
              <a:rPr lang="ar-SA" sz="2700" b="1" dirty="0"/>
              <a:t> </a:t>
            </a:r>
            <a:r>
              <a:rPr lang="ar-DZ" sz="2700" b="1" dirty="0"/>
              <a:t>سنويا عن الابتكار العالمي  </a:t>
            </a:r>
            <a:r>
              <a:rPr lang="ar-DZ" sz="2700" dirty="0"/>
              <a:t> </a:t>
            </a:r>
            <a:r>
              <a:rPr lang="ar-SA" sz="2700" dirty="0"/>
              <a:t>من خلال </a:t>
            </a:r>
            <a:r>
              <a:rPr lang="ar-DZ" sz="2700" b="1" dirty="0"/>
              <a:t>م</a:t>
            </a:r>
            <a:r>
              <a:rPr lang="ar-SA" sz="2700" b="1" dirty="0" err="1"/>
              <a:t>ؤﺷر</a:t>
            </a:r>
            <a:r>
              <a:rPr lang="ar-SA" sz="2700" b="1" dirty="0"/>
              <a:t> الابتكار العالمي الذي تصدره بالتعاون مع </a:t>
            </a:r>
            <a:r>
              <a:rPr lang="ar-SA" sz="2700" dirty="0"/>
              <a:t>معهـد</a:t>
            </a:r>
            <a:r>
              <a:rPr lang="fr-FR" sz="2700" dirty="0"/>
              <a:t> INSEAD </a:t>
            </a:r>
            <a:r>
              <a:rPr lang="ar-SA" sz="2700" dirty="0"/>
              <a:t>الأوروبـي و</a:t>
            </a:r>
            <a:r>
              <a:rPr lang="fr-FR" sz="2700" dirty="0"/>
              <a:t> </a:t>
            </a:r>
            <a:r>
              <a:rPr lang="ar-SA" sz="2700" b="1" i="1" dirty="0"/>
              <a:t>معهد</a:t>
            </a:r>
            <a:r>
              <a:rPr lang="fr-FR" sz="2700" dirty="0"/>
              <a:t> </a:t>
            </a:r>
            <a:r>
              <a:rPr lang="ar-SA" sz="2700" dirty="0"/>
              <a:t>فرنسي للدراسات العليا في إدارة الأعمال </a:t>
            </a:r>
            <a:r>
              <a:rPr lang="ar-DZ" sz="2700" dirty="0"/>
              <a:t> </a:t>
            </a:r>
            <a:r>
              <a:rPr lang="ar-SA" sz="2700" dirty="0" smtClean="0"/>
              <a:t>ومعهـد </a:t>
            </a:r>
            <a:r>
              <a:rPr lang="fr-FR" sz="2700" dirty="0"/>
              <a:t>business of </a:t>
            </a:r>
            <a:r>
              <a:rPr lang="fr-FR" sz="2700" dirty="0" err="1"/>
              <a:t>college</a:t>
            </a:r>
            <a:r>
              <a:rPr lang="fr-FR" sz="2700" dirty="0"/>
              <a:t> Johnson SC </a:t>
            </a:r>
            <a:r>
              <a:rPr lang="fr-FR" sz="2700" dirty="0" err="1"/>
              <a:t>Cornell</a:t>
            </a:r>
            <a:r>
              <a:rPr lang="fr-FR" sz="2700" dirty="0"/>
              <a:t>  </a:t>
            </a:r>
            <a:r>
              <a:rPr lang="ar-SA" sz="2700" dirty="0"/>
              <a:t>الأمريكـي بجنيـف السويسـرية-  فهو مـن أهـم المؤشـرات التـي تقـيم أوضـاع الدول والاقتصادات المختلفة حول العالم من حيث الابتكار</a:t>
            </a:r>
            <a:r>
              <a:rPr lang="ar-DZ" sz="2700" dirty="0"/>
              <a:t>.</a:t>
            </a:r>
            <a:endParaRPr lang="fr-FR" sz="2700" dirty="0"/>
          </a:p>
          <a:p>
            <a:pPr marL="0" indent="0" algn="r">
              <a:buNone/>
            </a:pPr>
            <a:endParaRPr lang="fr-FR" sz="2700" dirty="0"/>
          </a:p>
        </p:txBody>
      </p:sp>
    </p:spTree>
    <p:extLst>
      <p:ext uri="{BB962C8B-B14F-4D97-AF65-F5344CB8AC3E}">
        <p14:creationId xmlns:p14="http://schemas.microsoft.com/office/powerpoint/2010/main" val="1705909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9833"/>
            <a:ext cx="12010030" cy="4673074"/>
          </a:xfrm>
          <a:prstGeom prst="rect">
            <a:avLst/>
          </a:prstGeom>
        </p:spPr>
        <p:txBody>
          <a:bodyPr wrap="square">
            <a:spAutoFit/>
          </a:bodyPr>
          <a:lstStyle/>
          <a:p>
            <a:pPr lvl="8" algn="r" rtl="1">
              <a:spcAft>
                <a:spcPts val="65"/>
              </a:spcAft>
              <a:tabLst>
                <a:tab pos="269875" algn="r"/>
                <a:tab pos="539750" algn="r"/>
              </a:tabLst>
            </a:pPr>
            <a:r>
              <a:rPr lang="ar-DZ" sz="4400" b="1" dirty="0" smtClean="0">
                <a:solidFill>
                  <a:schemeClr val="accent1">
                    <a:lumMod val="60000"/>
                    <a:lumOff val="40000"/>
                  </a:schemeClr>
                </a:solidFill>
                <a:latin typeface="Times New Roman" panose="02020603050405020304" pitchFamily="18" charset="0"/>
                <a:ea typeface="Times New Roman" panose="02020603050405020304" pitchFamily="18" charset="0"/>
                <a:cs typeface="Simplified Arabic" panose="02020603050405020304" pitchFamily="18" charset="-78"/>
              </a:rPr>
              <a:t>5. </a:t>
            </a:r>
            <a:r>
              <a:rPr lang="ar-SA" sz="4400" b="1" dirty="0" smtClean="0">
                <a:solidFill>
                  <a:schemeClr val="accent1">
                    <a:lumMod val="60000"/>
                    <a:lumOff val="40000"/>
                  </a:schemeClr>
                </a:solidFill>
                <a:latin typeface="Times New Roman" panose="02020603050405020304" pitchFamily="18" charset="0"/>
                <a:ea typeface="Times New Roman" panose="02020603050405020304" pitchFamily="18" charset="0"/>
                <a:cs typeface="Simplified Arabic" panose="02020603050405020304" pitchFamily="18" charset="-78"/>
              </a:rPr>
              <a:t>منظمة </a:t>
            </a:r>
            <a:r>
              <a:rPr lang="ar-SA" sz="4400" b="1" dirty="0">
                <a:solidFill>
                  <a:schemeClr val="accent1">
                    <a:lumMod val="60000"/>
                    <a:lumOff val="40000"/>
                  </a:schemeClr>
                </a:solidFill>
                <a:latin typeface="Times New Roman" panose="02020603050405020304" pitchFamily="18" charset="0"/>
                <a:ea typeface="Times New Roman" panose="02020603050405020304" pitchFamily="18" charset="0"/>
                <a:cs typeface="Simplified Arabic" panose="02020603050405020304" pitchFamily="18" charset="-78"/>
              </a:rPr>
              <a:t>الشفافية العالمية</a:t>
            </a:r>
            <a:r>
              <a:rPr lang="ar-SA" sz="4400" dirty="0">
                <a:solidFill>
                  <a:schemeClr val="accent1">
                    <a:lumMod val="60000"/>
                    <a:lumOff val="40000"/>
                  </a:schemeClr>
                </a:solidFill>
                <a:latin typeface="Times New Roman" panose="02020603050405020304" pitchFamily="18" charset="0"/>
                <a:ea typeface="Times New Roman" panose="02020603050405020304" pitchFamily="18" charset="0"/>
                <a:cs typeface="Simplified Arabic" panose="02020603050405020304" pitchFamily="18" charset="-78"/>
              </a:rPr>
              <a:t> </a:t>
            </a:r>
            <a:r>
              <a:rPr lang="fr-FR" sz="4400" dirty="0" smtClean="0">
                <a:solidFill>
                  <a:schemeClr val="accent1">
                    <a:lumMod val="60000"/>
                    <a:lumOff val="40000"/>
                  </a:schemeClr>
                </a:solidFill>
                <a:latin typeface="Simplified Arabic" panose="02020603050405020304" pitchFamily="18" charset="-78"/>
                <a:ea typeface="Times New Roman" panose="02020603050405020304" pitchFamily="18" charset="0"/>
              </a:rPr>
              <a:t>: </a:t>
            </a:r>
            <a:r>
              <a:rPr lang="ar-SA" sz="4400" dirty="0" smtClean="0">
                <a:solidFill>
                  <a:schemeClr val="accent1">
                    <a:lumMod val="60000"/>
                    <a:lumOff val="40000"/>
                  </a:schemeClr>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ar-DZ" sz="4400" dirty="0" smtClean="0">
              <a:solidFill>
                <a:schemeClr val="accent1">
                  <a:lumMod val="60000"/>
                  <a:lumOff val="40000"/>
                </a:schemeClr>
              </a:solidFill>
              <a:latin typeface="Times New Roman" panose="02020603050405020304" pitchFamily="18" charset="0"/>
              <a:ea typeface="Times New Roman" panose="02020603050405020304" pitchFamily="18" charset="0"/>
              <a:cs typeface="Simplified Arabic" panose="02020603050405020304" pitchFamily="18" charset="-78"/>
            </a:endParaRPr>
          </a:p>
          <a:p>
            <a:pPr lvl="0" algn="r" rtl="1">
              <a:spcAft>
                <a:spcPts val="65"/>
              </a:spcAft>
              <a:tabLst>
                <a:tab pos="269875" algn="r"/>
                <a:tab pos="539750" algn="r"/>
              </a:tabLst>
            </a:pPr>
            <a:r>
              <a:rPr lang="ar-SA" sz="2800" dirty="0" smtClean="0">
                <a:latin typeface="Times New Roman" panose="02020603050405020304" pitchFamily="18" charset="0"/>
                <a:ea typeface="Times New Roman" panose="02020603050405020304" pitchFamily="18" charset="0"/>
                <a:cs typeface="Simplified Arabic" panose="02020603050405020304" pitchFamily="18" charset="-78"/>
              </a:rPr>
              <a:t>وهي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منظمة غير حكومية أهلية دولية (منظمة مجتمع مدني) </a:t>
            </a:r>
            <a:r>
              <a:rPr lang="ar-DZ" sz="2400" dirty="0" smtClean="0">
                <a:latin typeface="Times New Roman" panose="02020603050405020304" pitchFamily="18" charset="0"/>
                <a:ea typeface="Times New Roman" panose="02020603050405020304" pitchFamily="18" charset="0"/>
              </a:rPr>
              <a:t> </a:t>
            </a:r>
            <a:r>
              <a:rPr lang="ar-SA" sz="2800" dirty="0" smtClean="0">
                <a:latin typeface="Times New Roman" panose="02020603050405020304" pitchFamily="18" charset="0"/>
                <a:ea typeface="Times New Roman" panose="02020603050405020304" pitchFamily="18" charset="0"/>
                <a:cs typeface="Simplified Arabic" panose="02020603050405020304" pitchFamily="18" charset="-78"/>
              </a:rPr>
              <a:t>تأسست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عام 1993 في المانيا من قبل المدير السابق للبنك الدولي المحامي الألماني بيتر </a:t>
            </a:r>
            <a:r>
              <a:rPr lang="ar-SA" sz="2800" dirty="0" err="1">
                <a:latin typeface="Times New Roman" panose="02020603050405020304" pitchFamily="18" charset="0"/>
                <a:ea typeface="Times New Roman" panose="02020603050405020304" pitchFamily="18" charset="0"/>
                <a:cs typeface="Simplified Arabic" panose="02020603050405020304" pitchFamily="18" charset="-78"/>
              </a:rPr>
              <a:t>إيغن</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a:t>
            </a:r>
            <a:r>
              <a:rPr lang="fr-FR" sz="2800" dirty="0" err="1">
                <a:latin typeface="Simplified Arabic" panose="02020603050405020304" pitchFamily="18" charset="-78"/>
                <a:ea typeface="Times New Roman" panose="02020603050405020304" pitchFamily="18" charset="0"/>
              </a:rPr>
              <a:t>Beter</a:t>
            </a:r>
            <a:r>
              <a:rPr lang="fr-FR" sz="2800" dirty="0">
                <a:latin typeface="Simplified Arabic" panose="02020603050405020304" pitchFamily="18" charset="-78"/>
                <a:ea typeface="Times New Roman" panose="02020603050405020304" pitchFamily="18" charset="0"/>
              </a:rPr>
              <a:t> Eigen</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وأمانتها العامة في برلين في ألمانيا وتضم حالياً فروعاً في( 100) دولة اكتسبت شهرة في إنتاج مؤشرات لقياس الفساد حيث تقوم بجمع وتحليل ونشر البيانات والمعلومات لزيادة الوعي حيال اثر الفساد</a:t>
            </a:r>
            <a:r>
              <a:rPr lang="ar-DZ" sz="2800" dirty="0">
                <a:latin typeface="Times New Roman" panose="02020603050405020304" pitchFamily="18" charset="0"/>
                <a:ea typeface="Times New Roman" panose="02020603050405020304" pitchFamily="18" charset="0"/>
                <a:cs typeface="Simplified Arabic" panose="02020603050405020304" pitchFamily="18" charset="-78"/>
              </a:rPr>
              <a:t>، حيث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تعرف المنظمة الفساد «بأنه سوء استغلال الوظيفة العامة من أجل تحقيق مصالح خاصة»، وتعتمد المنظمة في تمويل أنشطتها على التبرعات والإعانات التي يقدمها عدد لا بأس به من مختلف الهيئات والمنظمات الحكومية وغير الحكومية والمؤسسات الاقتصادية كالبنك الدولي والأمم المتحدة وغيرها من المؤسسات.</a:t>
            </a:r>
            <a:r>
              <a:rPr lang="ar-DZ" sz="2800" dirty="0">
                <a:latin typeface="Times New Roman" panose="02020603050405020304" pitchFamily="18" charset="0"/>
                <a:ea typeface="Times New Roman" panose="02020603050405020304" pitchFamily="18" charset="0"/>
                <a:cs typeface="Simplified Arabic" panose="02020603050405020304" pitchFamily="18" charset="-78"/>
              </a:rPr>
              <a:t>ح</a:t>
            </a:r>
            <a:r>
              <a:rPr lang="ar-SA" sz="2800" dirty="0" err="1">
                <a:latin typeface="Times New Roman" panose="02020603050405020304" pitchFamily="18" charset="0"/>
                <a:ea typeface="Times New Roman" panose="02020603050405020304" pitchFamily="18" charset="0"/>
                <a:cs typeface="Simplified Arabic" panose="02020603050405020304" pitchFamily="18" charset="-78"/>
              </a:rPr>
              <a:t>يث</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تصدر المنظمة تقرير</a:t>
            </a:r>
            <a:r>
              <a:rPr lang="ar-SA" sz="2800" b="1" dirty="0">
                <a:latin typeface="Times New Roman" panose="02020603050405020304" pitchFamily="18" charset="0"/>
                <a:cs typeface="Simplified Arabic" panose="02020603050405020304" pitchFamily="18" charset="-78"/>
              </a:rPr>
              <a:t> </a:t>
            </a:r>
            <a:r>
              <a:rPr lang="ar-DZ" sz="2800" b="1" dirty="0">
                <a:latin typeface="Times New Roman" panose="02020603050405020304" pitchFamily="18" charset="0"/>
                <a:ea typeface="Times New Roman" panose="02020603050405020304" pitchFamily="18" charset="0"/>
                <a:cs typeface="Simplified Arabic" panose="02020603050405020304" pitchFamily="18" charset="-78"/>
              </a:rPr>
              <a:t>سنويا حول الفساد في دول العالم </a:t>
            </a:r>
            <a:r>
              <a:rPr lang="ar-DZ" sz="2800"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من خلال </a:t>
            </a:r>
            <a:r>
              <a:rPr lang="ar-DZ" sz="2800" b="1" dirty="0">
                <a:latin typeface="Times New Roman" panose="02020603050405020304" pitchFamily="18" charset="0"/>
                <a:ea typeface="Times New Roman" panose="02020603050405020304" pitchFamily="18" charset="0"/>
                <a:cs typeface="Simplified Arabic" panose="02020603050405020304" pitchFamily="18" charset="-78"/>
              </a:rPr>
              <a:t>م</a:t>
            </a:r>
            <a:r>
              <a:rPr lang="ar-SA" sz="2800" b="1" dirty="0" err="1">
                <a:latin typeface="Times New Roman" panose="02020603050405020304" pitchFamily="18" charset="0"/>
                <a:ea typeface="Times New Roman" panose="02020603050405020304" pitchFamily="18" charset="0"/>
                <a:cs typeface="Simplified Arabic" panose="02020603050405020304" pitchFamily="18" charset="-78"/>
              </a:rPr>
              <a:t>ؤﺷر</a:t>
            </a:r>
            <a:r>
              <a:rPr lang="ar-SA" sz="2800" b="1" dirty="0">
                <a:latin typeface="Times New Roman" panose="02020603050405020304" pitchFamily="18" charset="0"/>
                <a:ea typeface="Times New Roman" panose="02020603050405020304" pitchFamily="18" charset="0"/>
                <a:cs typeface="Simplified Arabic" panose="02020603050405020304" pitchFamily="18" charset="-78"/>
              </a:rPr>
              <a:t> مدركات الفساد </a:t>
            </a:r>
            <a:r>
              <a:rPr lang="ar-SA" sz="2800" dirty="0" err="1">
                <a:latin typeface="Times New Roman" panose="02020603050405020304" pitchFamily="18" charset="0"/>
                <a:ea typeface="Times New Roman" panose="02020603050405020304" pitchFamily="18" charset="0"/>
                <a:cs typeface="Simplified Arabic" panose="02020603050405020304" pitchFamily="18" charset="-78"/>
              </a:rPr>
              <a:t>بالاضافة</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الى اعتمادها على مؤشرات اخرى .   </a:t>
            </a:r>
            <a:endParaRPr lang="fr-FR" sz="2400" dirty="0">
              <a:latin typeface="Times New Roman" panose="02020603050405020304" pitchFamily="18" charset="0"/>
              <a:ea typeface="Times New Roman" panose="02020603050405020304" pitchFamily="18" charset="0"/>
            </a:endParaRPr>
          </a:p>
          <a:p>
            <a:pPr indent="269875" algn="r" rtl="1">
              <a:spcAft>
                <a:spcPts val="0"/>
              </a:spcAft>
              <a:tabLst>
                <a:tab pos="269875" algn="r"/>
                <a:tab pos="539750" algn="r"/>
              </a:tabLst>
            </a:pPr>
            <a:r>
              <a:rPr lang="ar-DZ" sz="2800"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fr-F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4015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10721"/>
            <a:ext cx="11900848" cy="6347279"/>
          </a:xfrm>
        </p:spPr>
        <p:txBody>
          <a:bodyPr>
            <a:normAutofit/>
          </a:bodyPr>
          <a:lstStyle/>
          <a:p>
            <a:pPr marL="0" lvl="0" indent="0" algn="ctr" rtl="1">
              <a:buNone/>
            </a:pPr>
            <a:r>
              <a:rPr lang="ar-DZ" sz="4000" b="1" dirty="0" smtClean="0">
                <a:solidFill>
                  <a:schemeClr val="accent1">
                    <a:lumMod val="60000"/>
                    <a:lumOff val="40000"/>
                  </a:schemeClr>
                </a:solidFill>
              </a:rPr>
              <a:t>6. </a:t>
            </a:r>
            <a:r>
              <a:rPr lang="ar-SA" sz="4000" b="1" dirty="0" smtClean="0">
                <a:solidFill>
                  <a:schemeClr val="accent1">
                    <a:lumMod val="60000"/>
                    <a:lumOff val="40000"/>
                  </a:schemeClr>
                </a:solidFill>
              </a:rPr>
              <a:t>المعهد </a:t>
            </a:r>
            <a:r>
              <a:rPr lang="ar-SA" sz="4000" b="1" dirty="0">
                <a:solidFill>
                  <a:schemeClr val="accent1">
                    <a:lumMod val="60000"/>
                    <a:lumOff val="40000"/>
                  </a:schemeClr>
                </a:solidFill>
              </a:rPr>
              <a:t>العالمي لريادة الأعمال والتنمية: </a:t>
            </a:r>
            <a:endParaRPr lang="ar-DZ" sz="4000" b="1" dirty="0" smtClean="0">
              <a:solidFill>
                <a:schemeClr val="accent1">
                  <a:lumMod val="60000"/>
                  <a:lumOff val="40000"/>
                </a:schemeClr>
              </a:solidFill>
            </a:endParaRPr>
          </a:p>
          <a:p>
            <a:pPr marL="0" lvl="0" indent="0" algn="r" rtl="1">
              <a:buNone/>
            </a:pPr>
            <a:r>
              <a:rPr lang="ar-DZ" sz="3200" dirty="0"/>
              <a:t>ه</a:t>
            </a:r>
            <a:r>
              <a:rPr lang="ar-SA" sz="3200" dirty="0" smtClean="0"/>
              <a:t>و </a:t>
            </a:r>
            <a:r>
              <a:rPr lang="ar-SA" sz="3200" dirty="0"/>
              <a:t>منظمة بحثية تعمل على تطوير المعرفة حول الروابط بين ريادة الأعمال والتنمية الاقتصادية والازدهار، تم تأسيس المعهد  بالولايـات المتحـدة الأمريكيـة، من قبل مجموعة من علماء الاقتصاد من </a:t>
            </a:r>
            <a:r>
              <a:rPr lang="ar-SA" sz="3200" dirty="0" err="1"/>
              <a:t>أمبريال</a:t>
            </a:r>
            <a:r>
              <a:rPr lang="ar-SA" sz="3200" dirty="0"/>
              <a:t> كوليدج بلندن، بورصة لندن وجامعة </a:t>
            </a:r>
            <a:r>
              <a:rPr lang="ar-SA" sz="3200" dirty="0" err="1"/>
              <a:t>بيكس</a:t>
            </a:r>
            <a:r>
              <a:rPr lang="ar-SA" sz="3200" dirty="0"/>
              <a:t> بـالمجر.</a:t>
            </a:r>
            <a:endParaRPr lang="fr-FR" sz="3200" dirty="0"/>
          </a:p>
          <a:p>
            <a:pPr marL="0" lvl="0" indent="0" algn="ctr" rtl="1">
              <a:buNone/>
            </a:pPr>
            <a:r>
              <a:rPr lang="ar-DZ" sz="4400" b="1" dirty="0" smtClean="0">
                <a:solidFill>
                  <a:schemeClr val="accent1">
                    <a:lumMod val="60000"/>
                    <a:lumOff val="40000"/>
                  </a:schemeClr>
                </a:solidFill>
              </a:rPr>
              <a:t>7. </a:t>
            </a:r>
            <a:r>
              <a:rPr lang="ar-SA" sz="4400" b="1" dirty="0" smtClean="0">
                <a:solidFill>
                  <a:schemeClr val="accent1">
                    <a:lumMod val="60000"/>
                    <a:lumOff val="40000"/>
                  </a:schemeClr>
                </a:solidFill>
              </a:rPr>
              <a:t>معهد </a:t>
            </a:r>
            <a:r>
              <a:rPr lang="ar-SA" sz="4400" b="1" dirty="0" err="1">
                <a:solidFill>
                  <a:schemeClr val="accent1">
                    <a:lumMod val="60000"/>
                    <a:lumOff val="40000"/>
                  </a:schemeClr>
                </a:solidFill>
              </a:rPr>
              <a:t>ليجاتوم</a:t>
            </a:r>
            <a:r>
              <a:rPr lang="ar-SA" sz="4400" b="1" dirty="0">
                <a:solidFill>
                  <a:schemeClr val="accent1">
                    <a:lumMod val="60000"/>
                    <a:lumOff val="40000"/>
                  </a:schemeClr>
                </a:solidFill>
              </a:rPr>
              <a:t> بلندن: </a:t>
            </a:r>
            <a:endParaRPr lang="ar-DZ" sz="4400" b="1" dirty="0" smtClean="0">
              <a:solidFill>
                <a:schemeClr val="accent1">
                  <a:lumMod val="60000"/>
                  <a:lumOff val="40000"/>
                </a:schemeClr>
              </a:solidFill>
            </a:endParaRPr>
          </a:p>
          <a:p>
            <a:pPr marL="0" lvl="0" indent="0" algn="r" rtl="1">
              <a:buNone/>
            </a:pPr>
            <a:r>
              <a:rPr lang="ar-SA" sz="3200" dirty="0" smtClean="0"/>
              <a:t>هي </a:t>
            </a:r>
            <a:r>
              <a:rPr lang="ar-SA" sz="3200" dirty="0"/>
              <a:t>مؤسسة خيرية تعليمية مستقلة مقرها في لندن ، المملكة المتحدة، تأسس معهد </a:t>
            </a:r>
            <a:r>
              <a:rPr lang="ar-SA" sz="3200" dirty="0" err="1"/>
              <a:t>ليجاتوم</a:t>
            </a:r>
            <a:r>
              <a:rPr lang="ar-SA" sz="3200" dirty="0"/>
              <a:t> في عام 2007 من قبل مؤسسة </a:t>
            </a:r>
            <a:r>
              <a:rPr lang="fr-FR" sz="3200" dirty="0" err="1"/>
              <a:t>Legatum</a:t>
            </a:r>
            <a:r>
              <a:rPr lang="ar-SA" sz="3200" dirty="0"/>
              <a:t> ، حيث يصدر تقرير</a:t>
            </a:r>
            <a:r>
              <a:rPr lang="ar-DZ" sz="3200" b="1" dirty="0"/>
              <a:t> حول الازدهار في دول العالم ، من خلال مؤشر الرخاء العالمي .</a:t>
            </a:r>
            <a:endParaRPr lang="fr-FR" sz="3200" dirty="0"/>
          </a:p>
          <a:p>
            <a:pPr marL="0" indent="0" algn="r" rtl="1">
              <a:buNone/>
            </a:pPr>
            <a:r>
              <a:rPr lang="en-US" sz="2800" dirty="0"/>
              <a:t> </a:t>
            </a:r>
            <a:endParaRPr lang="fr-FR" sz="2800" dirty="0"/>
          </a:p>
        </p:txBody>
      </p:sp>
    </p:spTree>
    <p:extLst>
      <p:ext uri="{BB962C8B-B14F-4D97-AF65-F5344CB8AC3E}">
        <p14:creationId xmlns:p14="http://schemas.microsoft.com/office/powerpoint/2010/main" val="3145487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231"/>
            <a:ext cx="12091916" cy="4195481"/>
          </a:xfrm>
        </p:spPr>
        <p:txBody>
          <a:bodyPr>
            <a:noAutofit/>
          </a:bodyPr>
          <a:lstStyle/>
          <a:p>
            <a:pPr marL="0" lvl="0" indent="0" algn="ctr" rtl="1">
              <a:buNone/>
            </a:pPr>
            <a:r>
              <a:rPr lang="ar-DZ" sz="3600" b="1" dirty="0" smtClean="0">
                <a:solidFill>
                  <a:schemeClr val="accent1">
                    <a:lumMod val="60000"/>
                    <a:lumOff val="40000"/>
                  </a:schemeClr>
                </a:solidFill>
              </a:rPr>
              <a:t>8. </a:t>
            </a:r>
            <a:r>
              <a:rPr lang="ar-SA" sz="3600" b="1" dirty="0" smtClean="0">
                <a:solidFill>
                  <a:schemeClr val="accent1">
                    <a:lumMod val="60000"/>
                    <a:lumOff val="40000"/>
                  </a:schemeClr>
                </a:solidFill>
              </a:rPr>
              <a:t>شـبكة </a:t>
            </a:r>
            <a:r>
              <a:rPr lang="ar-SA" sz="3600" b="1" dirty="0">
                <a:solidFill>
                  <a:schemeClr val="accent1">
                    <a:lumMod val="60000"/>
                    <a:lumOff val="40000"/>
                  </a:schemeClr>
                </a:solidFill>
              </a:rPr>
              <a:t>الحلـول المسـتدامة التابعـة للأمـم المتحـدة</a:t>
            </a:r>
            <a:r>
              <a:rPr lang="ar-SA" sz="3600" b="1" dirty="0" smtClean="0">
                <a:solidFill>
                  <a:schemeClr val="accent1">
                    <a:lumMod val="60000"/>
                    <a:lumOff val="40000"/>
                  </a:schemeClr>
                </a:solidFill>
              </a:rPr>
              <a:t>:</a:t>
            </a:r>
            <a:endParaRPr lang="ar-DZ" sz="3600" b="1" dirty="0" smtClean="0">
              <a:solidFill>
                <a:schemeClr val="accent1">
                  <a:lumMod val="60000"/>
                  <a:lumOff val="40000"/>
                </a:schemeClr>
              </a:solidFill>
            </a:endParaRPr>
          </a:p>
          <a:p>
            <a:pPr marL="0" indent="0" algn="r" rtl="1">
              <a:buNone/>
            </a:pPr>
            <a:r>
              <a:rPr lang="ar-SA" sz="2800" dirty="0" smtClean="0"/>
              <a:t> </a:t>
            </a:r>
            <a:r>
              <a:rPr lang="ar-SA" sz="3200" dirty="0"/>
              <a:t>تم إطلاقها في العام 2012م من قبل بان كي مون الأمين العام للأمم المتحدة لحشد الخبرات العلمية </a:t>
            </a:r>
            <a:r>
              <a:rPr lang="ar-SA" sz="3200" dirty="0" smtClean="0"/>
              <a:t>والتكنلوجية </a:t>
            </a:r>
            <a:r>
              <a:rPr lang="ar-SA" sz="3200" dirty="0"/>
              <a:t>العالمية لتطوير الحلول العملية للتنمية المستدامة وتحقيق أهداف التنمية المستدامة. وبعد تبنى </a:t>
            </a:r>
            <a:r>
              <a:rPr lang="ar-SA" sz="3200" dirty="0" err="1"/>
              <a:t>الأهدف</a:t>
            </a:r>
            <a:r>
              <a:rPr lang="ar-SA" sz="3200" dirty="0"/>
              <a:t> ،  التزمت شبكة حلول التنمية المستدامة بدعم تحقيق أهداف التنمية على المستوى القومي والدول، تهدف شبكة حلول التنمية المستدامة إلى تسريع التعلم المشترك والمساعدة في التغلب على الفصل بين العمل الفني والسياسة وذلك بتطوير المفاهيم المتكاملة للتحديات </a:t>
            </a:r>
            <a:r>
              <a:rPr lang="ar-SA" sz="3200" dirty="0" err="1"/>
              <a:t>الإقتصادية</a:t>
            </a:r>
            <a:r>
              <a:rPr lang="ar-SA" sz="3200" dirty="0"/>
              <a:t>، </a:t>
            </a:r>
            <a:r>
              <a:rPr lang="ar-SA" sz="3200" dirty="0" err="1"/>
              <a:t>والإجتماعية</a:t>
            </a:r>
            <a:r>
              <a:rPr lang="ar-SA" sz="3200" dirty="0"/>
              <a:t>، والبيئية المتداخلة والمرتبطة ببعضها البعض التي تواجه العالم. وتعمل شبكة حلول التنمية المستدامة جنباً إلى جنب مع وكالات الأمم المتحدة ومؤسسات التمويل المتعددة الجوانب، والقطاع الخاص، والمجتمع </a:t>
            </a:r>
            <a:r>
              <a:rPr lang="ar-SA" sz="3200" dirty="0" smtClean="0"/>
              <a:t>المدن</a:t>
            </a:r>
            <a:r>
              <a:rPr lang="ar-DZ" sz="3200" dirty="0" smtClean="0"/>
              <a:t>ي</a:t>
            </a:r>
            <a:r>
              <a:rPr lang="fr-FR" sz="3200" dirty="0" smtClean="0"/>
              <a:t>.</a:t>
            </a:r>
            <a:endParaRPr lang="fr-FR" sz="3200" dirty="0"/>
          </a:p>
          <a:p>
            <a:pPr marL="0" indent="0" algn="r" rtl="1">
              <a:buNone/>
            </a:pPr>
            <a:r>
              <a:rPr lang="ar-SA" sz="3200" dirty="0"/>
              <a:t>حيث تقوم هذه الشبكة بإصدار تقرير حول السعادة العالمي من خلال مؤشر السعادة العالمي في تقييمه لأسعد الشعوب على معطيات عدة من بينها: المساعدة الاجتماعية؛ </a:t>
            </a:r>
            <a:r>
              <a:rPr lang="fr-FR" sz="3200" dirty="0"/>
              <a:t>- </a:t>
            </a:r>
            <a:r>
              <a:rPr lang="ar-SA" sz="3200" dirty="0"/>
              <a:t>حرية الفرد في اتخاذ القرارات؛ </a:t>
            </a:r>
            <a:r>
              <a:rPr lang="fr-FR" sz="3200" dirty="0"/>
              <a:t>- </a:t>
            </a:r>
            <a:r>
              <a:rPr lang="ar-SA" sz="3200" dirty="0"/>
              <a:t>الكرم والعطاء الخيري؛ </a:t>
            </a:r>
            <a:r>
              <a:rPr lang="fr-FR" sz="3200" dirty="0"/>
              <a:t>- </a:t>
            </a:r>
            <a:r>
              <a:rPr lang="ar-SA" sz="3200" dirty="0"/>
              <a:t>الصدق والأمانة؛ </a:t>
            </a:r>
            <a:r>
              <a:rPr lang="fr-FR" sz="3200" dirty="0"/>
              <a:t>- </a:t>
            </a:r>
            <a:r>
              <a:rPr lang="ar-SA" sz="3200" dirty="0"/>
              <a:t>متوسط العمر المتوقع؛ </a:t>
            </a:r>
            <a:r>
              <a:rPr lang="fr-FR" sz="3200" dirty="0"/>
              <a:t>- </a:t>
            </a:r>
            <a:r>
              <a:rPr lang="ar-SA" sz="3200" dirty="0"/>
              <a:t>مستوى الدخل الفردي؛ </a:t>
            </a:r>
            <a:r>
              <a:rPr lang="fr-FR" sz="3200" dirty="0"/>
              <a:t>- </a:t>
            </a:r>
            <a:r>
              <a:rPr lang="ar-SA" sz="3200" dirty="0"/>
              <a:t>مستوى الفساد في الدولة</a:t>
            </a:r>
            <a:r>
              <a:rPr lang="fr-FR" sz="3200" dirty="0"/>
              <a:t>.</a:t>
            </a:r>
          </a:p>
          <a:p>
            <a:pPr marL="0" indent="0" algn="r" rtl="1">
              <a:buNone/>
            </a:pPr>
            <a:r>
              <a:rPr lang="ar-DZ" sz="3200" dirty="0"/>
              <a:t> </a:t>
            </a:r>
            <a:endParaRPr lang="fr-FR" sz="3200" dirty="0"/>
          </a:p>
        </p:txBody>
      </p:sp>
    </p:spTree>
    <p:extLst>
      <p:ext uri="{BB962C8B-B14F-4D97-AF65-F5344CB8AC3E}">
        <p14:creationId xmlns:p14="http://schemas.microsoft.com/office/powerpoint/2010/main" val="3245420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marL="0" lvl="0" indent="0" algn="ctr" rtl="1">
              <a:buNone/>
            </a:pPr>
            <a:r>
              <a:rPr lang="ar-DZ" sz="3600" b="1" dirty="0" smtClean="0">
                <a:solidFill>
                  <a:schemeClr val="accent1">
                    <a:lumMod val="60000"/>
                    <a:lumOff val="40000"/>
                  </a:schemeClr>
                </a:solidFill>
              </a:rPr>
              <a:t>9. </a:t>
            </a:r>
            <a:r>
              <a:rPr lang="ar-SA" sz="3600" b="1" dirty="0" smtClean="0">
                <a:solidFill>
                  <a:schemeClr val="accent1">
                    <a:lumMod val="60000"/>
                    <a:lumOff val="40000"/>
                  </a:schemeClr>
                </a:solidFill>
              </a:rPr>
              <a:t>هيئة </a:t>
            </a:r>
            <a:r>
              <a:rPr lang="ar-SA" sz="3600" b="1" dirty="0">
                <a:solidFill>
                  <a:schemeClr val="accent1">
                    <a:lumMod val="60000"/>
                    <a:lumOff val="40000"/>
                  </a:schemeClr>
                </a:solidFill>
              </a:rPr>
              <a:t>صندوق النقد العربي </a:t>
            </a:r>
            <a:r>
              <a:rPr lang="ar-SA" sz="3600" b="1" dirty="0" smtClean="0">
                <a:solidFill>
                  <a:schemeClr val="accent1">
                    <a:lumMod val="60000"/>
                    <a:lumOff val="40000"/>
                  </a:schemeClr>
                </a:solidFill>
              </a:rPr>
              <a:t>:</a:t>
            </a:r>
            <a:endParaRPr lang="ar-DZ" sz="3600" b="1" dirty="0" smtClean="0">
              <a:solidFill>
                <a:schemeClr val="accent1">
                  <a:lumMod val="60000"/>
                  <a:lumOff val="40000"/>
                </a:schemeClr>
              </a:solidFill>
            </a:endParaRPr>
          </a:p>
          <a:p>
            <a:pPr marL="0" lvl="0" indent="0" algn="r" rtl="1">
              <a:buNone/>
            </a:pPr>
            <a:r>
              <a:rPr lang="ar-DZ" sz="2800" dirty="0" smtClean="0"/>
              <a:t>هو </a:t>
            </a:r>
            <a:r>
              <a:rPr lang="ar-DZ" sz="2800" dirty="0"/>
              <a:t>مؤسسة مالية عربية إقليمية تأسست عام 1976 وبدأت في ممارسة نشاطها عام 1977 ويبلغ عدد الدول الأعضاء فيها 22 دولة عربية وهي : الأردن – الإمارات العربية المتحدة –البحرين –تونس –الجزائر –جيبوتي – السعودية –السودان –سوريا –الصومال –العراق- سلطنة عمان –فلسطين-قطر –الكويت-لبنان –ليبيا –مصر –المغرب-موريتانيا-اليمن -جمهورية القمر، حيث يهدف الصندوق الى:</a:t>
            </a:r>
            <a:endParaRPr lang="fr-FR" dirty="0"/>
          </a:p>
          <a:p>
            <a:pPr lvl="1" algn="r" rtl="1"/>
            <a:r>
              <a:rPr lang="ar-DZ" sz="2400" dirty="0"/>
              <a:t>تصحيح </a:t>
            </a:r>
            <a:r>
              <a:rPr lang="ar-DZ" sz="2400" dirty="0" err="1"/>
              <a:t>الإختلال</a:t>
            </a:r>
            <a:r>
              <a:rPr lang="ar-DZ" sz="2400" dirty="0"/>
              <a:t> في موازين مدفوعات الدول الاعضاء.</a:t>
            </a:r>
            <a:endParaRPr lang="fr-FR" dirty="0"/>
          </a:p>
          <a:p>
            <a:pPr lvl="1" algn="r" rtl="1"/>
            <a:r>
              <a:rPr lang="ar-DZ" sz="2400" dirty="0"/>
              <a:t>العمل على إزالة القيود على المدفوعات الجارية بين الدول الأعضاء .</a:t>
            </a:r>
            <a:endParaRPr lang="fr-FR" dirty="0"/>
          </a:p>
          <a:p>
            <a:pPr lvl="1" algn="r" rtl="1"/>
            <a:r>
              <a:rPr lang="ar-DZ" sz="2400" dirty="0"/>
              <a:t>إرساء السياسات وأساليب التعاون النقدي العربي .</a:t>
            </a:r>
            <a:endParaRPr lang="fr-FR" dirty="0"/>
          </a:p>
          <a:p>
            <a:pPr lvl="1" algn="r" rtl="1"/>
            <a:r>
              <a:rPr lang="ar-DZ" sz="2400" dirty="0"/>
              <a:t>تطوير الأسواق المالية العربية.</a:t>
            </a:r>
            <a:endParaRPr lang="fr-FR" dirty="0"/>
          </a:p>
          <a:p>
            <a:pPr lvl="1" algn="r" rtl="1"/>
            <a:r>
              <a:rPr lang="ar-DZ" sz="2400" dirty="0"/>
              <a:t>العمل على تهيئة الظروف المؤدية إلى إنشاء عملة عربية موحدة .</a:t>
            </a:r>
            <a:endParaRPr lang="fr-FR" dirty="0"/>
          </a:p>
          <a:p>
            <a:pPr marL="0" indent="0" algn="r" rtl="1">
              <a:buNone/>
            </a:pPr>
            <a:r>
              <a:rPr lang="ar-DZ" sz="2800" dirty="0"/>
              <a:t>حيث أصدر صندوق النقد العربي العدد الأول من تقرير تنافسية الاقتصادات العربية عام 2016 حيث </a:t>
            </a:r>
            <a:r>
              <a:rPr lang="ar-DZ" sz="2800" dirty="0" err="1"/>
              <a:t>إستعرض</a:t>
            </a:r>
            <a:r>
              <a:rPr lang="ar-DZ" sz="2800" dirty="0"/>
              <a:t> فيه الوضع التنافسي للدول العربية ومقارنتها مع دول مرجعية تنتمي إلى عدة أقاليم منها دول متقدمة وأخرى نامية نظرا لأهمية هذا الموضوع حيث  تبنى الصندوق فكرة إصداره بصفة دورية بهدف إلقاء الضوء على الإجراءات والسياسات الاقتصادية التي تنتهجها الدول العربية في سبيل تطوير انتاجيتها وتحسين مؤشراتها التنافسية .</a:t>
            </a:r>
            <a:endParaRPr lang="fr-FR" sz="2400" dirty="0"/>
          </a:p>
        </p:txBody>
      </p:sp>
    </p:spTree>
    <p:extLst>
      <p:ext uri="{BB962C8B-B14F-4D97-AF65-F5344CB8AC3E}">
        <p14:creationId xmlns:p14="http://schemas.microsoft.com/office/powerpoint/2010/main" val="3486702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1999" cy="6858000"/>
          </a:xfrm>
        </p:spPr>
        <p:txBody>
          <a:bodyPr>
            <a:noAutofit/>
          </a:bodyPr>
          <a:lstStyle/>
          <a:p>
            <a:pPr marL="0" indent="0" algn="ctr" rtl="1">
              <a:buNone/>
            </a:pPr>
            <a:r>
              <a:rPr lang="ar-DZ" sz="3200" b="1" dirty="0" smtClean="0">
                <a:solidFill>
                  <a:schemeClr val="accent1">
                    <a:lumMod val="60000"/>
                    <a:lumOff val="40000"/>
                  </a:schemeClr>
                </a:solidFill>
              </a:rPr>
              <a:t>10. </a:t>
            </a:r>
            <a:r>
              <a:rPr lang="ar-SA" sz="3200" b="1" dirty="0" smtClean="0">
                <a:solidFill>
                  <a:schemeClr val="accent1">
                    <a:lumMod val="60000"/>
                    <a:lumOff val="40000"/>
                  </a:schemeClr>
                </a:solidFill>
              </a:rPr>
              <a:t>معهد </a:t>
            </a:r>
            <a:r>
              <a:rPr lang="ar-SA" sz="3200" b="1" dirty="0">
                <a:solidFill>
                  <a:schemeClr val="accent1">
                    <a:lumMod val="60000"/>
                    <a:lumOff val="40000"/>
                  </a:schemeClr>
                </a:solidFill>
              </a:rPr>
              <a:t>التخطيط العربي</a:t>
            </a:r>
            <a:r>
              <a:rPr lang="ar-SA" sz="3200" b="1" dirty="0" smtClean="0">
                <a:solidFill>
                  <a:schemeClr val="accent1">
                    <a:lumMod val="60000"/>
                    <a:lumOff val="40000"/>
                  </a:schemeClr>
                </a:solidFill>
              </a:rPr>
              <a:t>:</a:t>
            </a:r>
            <a:endParaRPr lang="ar-DZ" sz="3200" b="1" dirty="0" smtClean="0">
              <a:solidFill>
                <a:schemeClr val="accent1">
                  <a:lumMod val="60000"/>
                  <a:lumOff val="40000"/>
                </a:schemeClr>
              </a:solidFill>
            </a:endParaRPr>
          </a:p>
          <a:p>
            <a:pPr algn="r" rtl="1"/>
            <a:r>
              <a:rPr lang="ar-SA" sz="3200" b="1" dirty="0" smtClean="0"/>
              <a:t> </a:t>
            </a:r>
            <a:r>
              <a:rPr lang="ar-SA" sz="3200" dirty="0"/>
              <a:t>انشأت الحكومات العربية بموجب اتفاقية خاصة بينها "المعهد العربي للتخطيط" مقره دولة الكويت، وهو مؤسسة تنموية عربية ذات شخصية مستقلة، تهدف إلى دعم جهود وإدارات التنمية الاقتصادية والاجتماعية في الدول العربية، من خلال أنشطته ومهامه التي تشمل بناء وتطوير القدرات الوطنية البشرية، وتقديم الخدمات الاستشارية والدعم المؤسسي، وإعداد البحوث والدراسات العامة والمتخصصة، والندوات والمؤتمرات والأنشطة الثقافية والتوعية التنموية، وإصدار التقارير المتخصصة والنشرات والكتب المتخصصة في قضايا التنمية، والتي تستهدف جميعها الإسهام في تحسين الأداء الإنمائي، الاقتصادي </a:t>
            </a:r>
            <a:endParaRPr lang="fr-FR" sz="3200" dirty="0"/>
          </a:p>
          <a:p>
            <a:pPr algn="r" rtl="1"/>
            <a:r>
              <a:rPr lang="ar-SA" sz="3200" dirty="0"/>
              <a:t>والاجتماعي،  في الدول العربية بالإضافة لذلك، تم إنشاء مركز الخدمات الاستشارية، ومركز تنمية المشروعات الصغيرة والمتوسطة في إطار الهيكل التنظيمي للمعهد وذلك لما تكتسبه أهداف هذين المركزين من أهمية خاصة، ويتوفر للمعهد في مجال اختصاصه خبرة تصل إلى أربعين عاماً في مجال دعم التخطيط الإنمائي والتنمية الاقتصادية العربية مما يجعله بيت خبرة عربي مؤهل لخدمة التنمية العربية،</a:t>
            </a:r>
            <a:endParaRPr lang="fr-FR" sz="3200" dirty="0"/>
          </a:p>
          <a:p>
            <a:pPr marL="0" indent="0" algn="r" rtl="1">
              <a:buNone/>
            </a:pPr>
            <a:endParaRPr lang="fr-FR" sz="3200" dirty="0"/>
          </a:p>
        </p:txBody>
      </p:sp>
    </p:spTree>
    <p:extLst>
      <p:ext uri="{BB962C8B-B14F-4D97-AF65-F5344CB8AC3E}">
        <p14:creationId xmlns:p14="http://schemas.microsoft.com/office/powerpoint/2010/main" val="1495418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0126"/>
            <a:ext cx="12192000" cy="6707874"/>
          </a:xfrm>
        </p:spPr>
        <p:txBody>
          <a:bodyPr>
            <a:noAutofit/>
          </a:bodyPr>
          <a:lstStyle/>
          <a:p>
            <a:pPr marL="0" lvl="0" indent="0" algn="ctr" rtl="1">
              <a:buNone/>
            </a:pPr>
            <a:r>
              <a:rPr lang="ar-SA" sz="3200" b="1" dirty="0"/>
              <a:t>وتتلخص أهداف المعهد في: </a:t>
            </a:r>
            <a:endParaRPr lang="fr-FR" sz="3200" b="1" dirty="0"/>
          </a:p>
          <a:p>
            <a:pPr lvl="0" algn="r" rtl="1"/>
            <a:r>
              <a:rPr lang="ar-SA" sz="2400" dirty="0"/>
              <a:t>دعم جهود التنمية العربية وإعداد خطط التنمية الاقتصادية والاجتماعية. </a:t>
            </a:r>
            <a:endParaRPr lang="fr-FR" sz="2400" dirty="0"/>
          </a:p>
          <a:p>
            <a:pPr lvl="0" algn="r" rtl="1"/>
            <a:r>
              <a:rPr lang="ar-SA" sz="2400" dirty="0"/>
              <a:t>    مساعدة صناع القرار في الدول العربية على صياغة استراتيجيات تنموية عامة وقطاعية تهدف إلى إيجاد حلول مبتكرة للتحديات التنموية. </a:t>
            </a:r>
            <a:endParaRPr lang="fr-FR" sz="2400" dirty="0"/>
          </a:p>
          <a:p>
            <a:pPr lvl="0" algn="r" rtl="1"/>
            <a:r>
              <a:rPr lang="ar-SA" sz="2400" dirty="0"/>
              <a:t>الارتقاء بمستوى الكوادر البشرية الوطنية في الدول العربية من خلال اكسابهم مهارات متخصصة تسهم في تنمية قدراتهم في إدارة التنمية والتخطيط. </a:t>
            </a:r>
            <a:endParaRPr lang="fr-FR" sz="2400" dirty="0"/>
          </a:p>
          <a:p>
            <a:pPr lvl="0" algn="r" rtl="1"/>
            <a:r>
              <a:rPr lang="ar-SA" sz="2400" dirty="0"/>
              <a:t>توفير الخبرات العلمية والعملية التي تساعد الدول العربية على مواكبة وتفهم آخر التطورات في مجالات التخطيط والتنمية والسياسات الاقتصادية والاجتماعية. </a:t>
            </a:r>
            <a:endParaRPr lang="fr-FR" sz="2400" dirty="0"/>
          </a:p>
          <a:p>
            <a:pPr lvl="0" algn="r" rtl="1"/>
            <a:r>
              <a:rPr lang="ar-DZ" sz="2400" dirty="0"/>
              <a:t>ت</a:t>
            </a:r>
            <a:r>
              <a:rPr lang="ar-SA" sz="2400" dirty="0"/>
              <a:t>سير عمليات البحث والتحليل الاقتصادي وتحليل المعلومات لصناعي القرار والباحثين العرب للاستنارة لها في ترشيد قراراتهم والارتقاء بنوعية البحوث والدراسات في مجالات التنمية والسياسات الاقتصادية والاجتماعية والتخطيط </a:t>
            </a:r>
            <a:endParaRPr lang="fr-FR" sz="2400" dirty="0"/>
          </a:p>
          <a:p>
            <a:pPr lvl="0" algn="r" rtl="1"/>
            <a:r>
              <a:rPr lang="ar-SA" sz="2400" dirty="0"/>
              <a:t>انشاء شبكة من الخبراء والمتخصصين العرب في مجالات التنمية الاقتصادية والاجتماعية ، وتيسير عملية تبادل الخبرات والتجارب العلمية والعملية بين الدول العربية في هذه المجالات. </a:t>
            </a:r>
            <a:endParaRPr lang="fr-FR" sz="2400" dirty="0"/>
          </a:p>
          <a:p>
            <a:pPr lvl="0" algn="r" rtl="1"/>
            <a:r>
              <a:rPr lang="ar-SA" sz="2400" dirty="0"/>
              <a:t> نشر المعرفة والتوعية بالقضايا ذات صلة بالتنمية في الدول العربية، وتوفير قواعد البيانات والمعلومات في مختلف المجالات الاقتصادية والاجتماعية.</a:t>
            </a:r>
            <a:endParaRPr lang="fr-FR" sz="2400" dirty="0"/>
          </a:p>
          <a:p>
            <a:pPr marL="0" indent="0" algn="r" rtl="1">
              <a:buNone/>
            </a:pPr>
            <a:endParaRPr lang="fr-FR" sz="2400" dirty="0"/>
          </a:p>
        </p:txBody>
      </p:sp>
    </p:spTree>
    <p:extLst>
      <p:ext uri="{BB962C8B-B14F-4D97-AF65-F5344CB8AC3E}">
        <p14:creationId xmlns:p14="http://schemas.microsoft.com/office/powerpoint/2010/main" val="1029009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5534" y="1237398"/>
            <a:ext cx="12192000" cy="6152865"/>
          </a:xfrm>
        </p:spPr>
        <p:txBody>
          <a:bodyPr>
            <a:normAutofit/>
          </a:bodyPr>
          <a:lstStyle/>
          <a:p>
            <a:pPr marL="0" indent="0" algn="r" rtl="1">
              <a:buNone/>
            </a:pPr>
            <a:r>
              <a:rPr lang="ar-DZ" sz="3200" dirty="0" smtClean="0"/>
              <a:t>تم </a:t>
            </a:r>
            <a:r>
              <a:rPr lang="ar-DZ" sz="3200" dirty="0"/>
              <a:t>تطوير مؤشر التنافسية العربية لقياس التنافسية الدولية للدول العربية وتحليلها كمؤشر مركب يعتمد على المتغيرات و البيانات الكمية و الموضوعية وعلى الرغم من الفقر الشديد في البيانات التي تقيس الاداء العربي في مختلف الاوجه التي يغطيها المؤشر فانه يخضع لنفس الضوابط والمنهج العلمي الذي طورت به المؤشرات ذات الصلة.</a:t>
            </a:r>
            <a:endParaRPr lang="fr-FR" sz="3200" dirty="0"/>
          </a:p>
          <a:p>
            <a:pPr marL="0" indent="0" algn="r" rtl="1">
              <a:buNone/>
            </a:pPr>
            <a:r>
              <a:rPr lang="ar-DZ" sz="3200" dirty="0"/>
              <a:t>وانتهج فريق التنافسية في المعهد طريقة متعددة المراحل لتطوير المؤشر وبناءه فاختار في البداية قائمة المؤشرات الاولية الممكنة التي يعتقد انها تحدد مستوى التنافسية العربية  في الاسواق العربية </a:t>
            </a:r>
            <a:r>
              <a:rPr lang="ar-SA" sz="3200" dirty="0"/>
              <a:t/>
            </a:r>
            <a:br>
              <a:rPr lang="ar-SA" sz="3200" dirty="0"/>
            </a:br>
            <a:r>
              <a:rPr lang="ar-DZ" sz="3200" dirty="0"/>
              <a:t>وينقسم مؤشر التنافسية العربية حسب الشكل </a:t>
            </a:r>
            <a:r>
              <a:rPr lang="ar-DZ" sz="3200" dirty="0" smtClean="0"/>
              <a:t>الموالي الى </a:t>
            </a:r>
            <a:r>
              <a:rPr lang="ar-DZ" sz="3200" dirty="0"/>
              <a:t>مؤشرين اساسين هما :التنافسية الجارية والتنافسية الكامنة ويتكون كلا المؤشرين من مؤشرات فرعية مكونة بدورها </a:t>
            </a:r>
            <a:r>
              <a:rPr lang="ar-DZ" sz="3200" dirty="0" smtClean="0"/>
              <a:t>من  </a:t>
            </a:r>
            <a:r>
              <a:rPr lang="ar-DZ" sz="3200" dirty="0"/>
              <a:t>مؤشرات أولية </a:t>
            </a:r>
            <a:endParaRPr lang="fr-FR" sz="3200" dirty="0"/>
          </a:p>
        </p:txBody>
      </p:sp>
    </p:spTree>
    <p:extLst>
      <p:ext uri="{BB962C8B-B14F-4D97-AF65-F5344CB8AC3E}">
        <p14:creationId xmlns:p14="http://schemas.microsoft.com/office/powerpoint/2010/main" val="3441421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5" descr="2017-11-13_204640.png"/>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875283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51413"/>
            <a:ext cx="11928143" cy="6395047"/>
          </a:xfrm>
        </p:spPr>
        <p:txBody>
          <a:bodyPr>
            <a:noAutofit/>
          </a:bodyPr>
          <a:lstStyle/>
          <a:p>
            <a:pPr algn="ctr" rtl="1">
              <a:buFont typeface="Wingdings" panose="05000000000000000000" pitchFamily="2" charset="2"/>
              <a:buChar char="v"/>
            </a:pPr>
            <a:r>
              <a:rPr lang="ar-DZ" sz="4000" b="1" dirty="0">
                <a:solidFill>
                  <a:schemeClr val="accent1">
                    <a:lumMod val="60000"/>
                    <a:lumOff val="40000"/>
                  </a:schemeClr>
                </a:solidFill>
              </a:rPr>
              <a:t>اولا: معايير التصنيف الاقتصادي للدول</a:t>
            </a:r>
            <a:endParaRPr lang="fr-FR" sz="4000" dirty="0">
              <a:solidFill>
                <a:schemeClr val="accent1">
                  <a:lumMod val="60000"/>
                  <a:lumOff val="40000"/>
                </a:schemeClr>
              </a:solidFill>
            </a:endParaRPr>
          </a:p>
          <a:p>
            <a:pPr marL="0" indent="0" algn="r" rtl="1">
              <a:buNone/>
            </a:pPr>
            <a:r>
              <a:rPr lang="ar-DZ" sz="2500" dirty="0"/>
              <a:t>هناك مجموعة من الاعتبارات التي تأخذ </a:t>
            </a:r>
            <a:r>
              <a:rPr lang="ar-SA" sz="2500" dirty="0"/>
              <a:t>في تقسيم البلدان والمناطق في العالم، منها تصنيف الأمم المتحدة للدول حسب فئات الدخل ذات الدخل المرتفع، ودول ذات الدخل المتوسط الشريحة العليا والشريحة الدنيا، ودول ذات الدخل المنخفض، أما البنك الدولي  فيصنف العالم إلى المناطق التالية:</a:t>
            </a:r>
            <a:endParaRPr lang="fr-FR" sz="2500" dirty="0"/>
          </a:p>
          <a:p>
            <a:pPr lvl="0" algn="r" rtl="1">
              <a:buFont typeface="Arial" panose="020B0604020202020204" pitchFamily="34" charset="0"/>
              <a:buChar char="•"/>
            </a:pPr>
            <a:r>
              <a:rPr lang="ar-SA" sz="2500" dirty="0" err="1"/>
              <a:t>اوربا</a:t>
            </a:r>
            <a:r>
              <a:rPr lang="ar-SA" sz="2500" dirty="0"/>
              <a:t> وآسيا الوسطى وتضم ثمانية وخمسين بلدا.</a:t>
            </a:r>
            <a:endParaRPr lang="fr-FR" sz="2500" dirty="0"/>
          </a:p>
          <a:p>
            <a:pPr lvl="0" algn="r" rtl="1">
              <a:buFont typeface="Arial" panose="020B0604020202020204" pitchFamily="34" charset="0"/>
              <a:buChar char="•"/>
            </a:pPr>
            <a:r>
              <a:rPr lang="ar-SA" sz="2500" dirty="0"/>
              <a:t>شمال أمريكا وتضم ثلاثة بلدان.</a:t>
            </a:r>
            <a:endParaRPr lang="fr-FR" sz="2500" dirty="0"/>
          </a:p>
          <a:p>
            <a:pPr lvl="0" algn="r" rtl="1">
              <a:buFont typeface="Arial" panose="020B0604020202020204" pitchFamily="34" charset="0"/>
              <a:buChar char="•"/>
            </a:pPr>
            <a:r>
              <a:rPr lang="ar-SA" sz="2500" dirty="0"/>
              <a:t>أمريكا اللاتينية ومنطقة الكاريبي ومجموع دولها اثنان وأربعون بلدا.</a:t>
            </a:r>
            <a:endParaRPr lang="fr-FR" sz="2500" dirty="0"/>
          </a:p>
          <a:p>
            <a:pPr lvl="0" algn="r" rtl="1">
              <a:buFont typeface="Arial" panose="020B0604020202020204" pitchFamily="34" charset="0"/>
              <a:buChar char="•"/>
            </a:pPr>
            <a:r>
              <a:rPr lang="ar-SA" sz="2500" dirty="0"/>
              <a:t>إفريقيا جنوب الصحراء الكبرى وهي ثمانية وأربعون بلدا.</a:t>
            </a:r>
            <a:endParaRPr lang="fr-FR" sz="2500" dirty="0"/>
          </a:p>
          <a:p>
            <a:pPr lvl="0" algn="r" rtl="1">
              <a:buFont typeface="Arial" panose="020B0604020202020204" pitchFamily="34" charset="0"/>
              <a:buChar char="•"/>
            </a:pPr>
            <a:r>
              <a:rPr lang="ar-SA" sz="2500" dirty="0"/>
              <a:t>الشرق الأوسط وشمال إفريقيا وهي واحد وعشرون بلدا.</a:t>
            </a:r>
            <a:endParaRPr lang="fr-FR" sz="2500" dirty="0"/>
          </a:p>
          <a:p>
            <a:pPr lvl="0" algn="r" rtl="1">
              <a:buFont typeface="Arial" panose="020B0604020202020204" pitchFamily="34" charset="0"/>
              <a:buChar char="•"/>
            </a:pPr>
            <a:r>
              <a:rPr lang="ar-SA" sz="2500" dirty="0"/>
              <a:t>شرق آسيا والمحيط الهادي وتضم ثمانية وثلاثين بلدا. </a:t>
            </a:r>
            <a:endParaRPr lang="fr-FR" sz="2500" dirty="0"/>
          </a:p>
          <a:p>
            <a:pPr lvl="0" algn="r" rtl="1">
              <a:buFont typeface="Arial" panose="020B0604020202020204" pitchFamily="34" charset="0"/>
              <a:buChar char="•"/>
            </a:pPr>
            <a:r>
              <a:rPr lang="ar-SA" sz="2500" dirty="0"/>
              <a:t>جنوب آسيا وهي ثمانية بلدان</a:t>
            </a:r>
            <a:r>
              <a:rPr lang="fr-FR" sz="2500" dirty="0"/>
              <a:t>. </a:t>
            </a:r>
          </a:p>
        </p:txBody>
      </p:sp>
    </p:spTree>
    <p:extLst>
      <p:ext uri="{BB962C8B-B14F-4D97-AF65-F5344CB8AC3E}">
        <p14:creationId xmlns:p14="http://schemas.microsoft.com/office/powerpoint/2010/main" val="3512261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86285"/>
            <a:ext cx="11928142" cy="3958921"/>
          </a:xfrm>
        </p:spPr>
        <p:txBody>
          <a:bodyPr>
            <a:noAutofit/>
          </a:bodyPr>
          <a:lstStyle/>
          <a:p>
            <a:pPr marL="0" indent="0" algn="r" rtl="1">
              <a:buNone/>
            </a:pPr>
            <a:r>
              <a:rPr lang="ar-DZ" sz="3200" dirty="0" smtClean="0"/>
              <a:t>     </a:t>
            </a:r>
            <a:r>
              <a:rPr lang="ar-SA" sz="3200" dirty="0" smtClean="0"/>
              <a:t>كما </a:t>
            </a:r>
            <a:r>
              <a:rPr lang="ar-SA" sz="3200" dirty="0"/>
              <a:t>يقسم البنك الدولي الدول حسب الدخل إلى عدة مستويات هي</a:t>
            </a:r>
            <a:r>
              <a:rPr lang="fr-FR" sz="3200" dirty="0"/>
              <a:t>:</a:t>
            </a:r>
          </a:p>
          <a:p>
            <a:pPr lvl="0" algn="r" rtl="1">
              <a:buFont typeface="Arial" panose="020B0604020202020204" pitchFamily="34" charset="0"/>
              <a:buChar char="•"/>
            </a:pPr>
            <a:r>
              <a:rPr lang="ar-SA" sz="3200" dirty="0"/>
              <a:t>المجموعة المنخفضة الدخل: 1005 دو لار أمريكي أو أقل (تضم 31 بلدا)</a:t>
            </a:r>
            <a:endParaRPr lang="fr-FR" sz="3200" dirty="0"/>
          </a:p>
          <a:p>
            <a:pPr lvl="0" algn="r" rtl="1">
              <a:buFont typeface="Arial" panose="020B0604020202020204" pitchFamily="34" charset="0"/>
              <a:buChar char="•"/>
            </a:pPr>
            <a:r>
              <a:rPr lang="fr-FR" sz="3200" dirty="0"/>
              <a:t> </a:t>
            </a:r>
            <a:r>
              <a:rPr lang="ar-SA" sz="3200" dirty="0"/>
              <a:t>الشريحة الأدنى من الدخل المتوسط: 1006 دولار- 3955 دولار (تضم 52 بلدا)</a:t>
            </a:r>
            <a:endParaRPr lang="fr-FR" sz="3200" dirty="0"/>
          </a:p>
          <a:p>
            <a:pPr lvl="0" algn="r" rtl="1">
              <a:buFont typeface="Arial" panose="020B0604020202020204" pitchFamily="34" charset="0"/>
              <a:buChar char="•"/>
            </a:pPr>
            <a:r>
              <a:rPr lang="fr-FR" sz="3200" dirty="0"/>
              <a:t> </a:t>
            </a:r>
            <a:r>
              <a:rPr lang="ar-SA" sz="3200" dirty="0"/>
              <a:t>الشريحة الأعلى من الدخل المتوسط: 3956 دولار- 12235 دولار (تضم 56 بلدا)</a:t>
            </a:r>
            <a:endParaRPr lang="fr-FR" sz="3200" dirty="0"/>
          </a:p>
          <a:p>
            <a:pPr lvl="0" algn="r" rtl="1">
              <a:buFont typeface="Arial" panose="020B0604020202020204" pitchFamily="34" charset="0"/>
              <a:buChar char="•"/>
            </a:pPr>
            <a:r>
              <a:rPr lang="fr-FR" sz="3200" dirty="0"/>
              <a:t> </a:t>
            </a:r>
            <a:r>
              <a:rPr lang="ar-SA" sz="3200" dirty="0"/>
              <a:t>المجموعة المرتفعة الدخل: 12236 دولار أو أكثر (تضم 79 بلدا)</a:t>
            </a:r>
            <a:endParaRPr lang="fr-FR" sz="3200" dirty="0"/>
          </a:p>
          <a:p>
            <a:pPr algn="r">
              <a:buFont typeface="Arial" panose="020B0604020202020204" pitchFamily="34" charset="0"/>
              <a:buChar char="•"/>
            </a:pPr>
            <a:endParaRPr lang="fr-FR" sz="3200" dirty="0"/>
          </a:p>
        </p:txBody>
      </p:sp>
    </p:spTree>
    <p:extLst>
      <p:ext uri="{BB962C8B-B14F-4D97-AF65-F5344CB8AC3E}">
        <p14:creationId xmlns:p14="http://schemas.microsoft.com/office/powerpoint/2010/main" val="3176465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52718"/>
            <a:ext cx="10440537" cy="1400530"/>
          </a:xfrm>
        </p:spPr>
        <p:txBody>
          <a:bodyPr/>
          <a:lstStyle/>
          <a:p>
            <a:pPr algn="r" rtl="1"/>
            <a:r>
              <a:rPr lang="ar-DZ" b="1" dirty="0">
                <a:solidFill>
                  <a:schemeClr val="accent1">
                    <a:lumMod val="60000"/>
                    <a:lumOff val="40000"/>
                  </a:schemeClr>
                </a:solidFill>
              </a:rPr>
              <a:t>ثانيا:</a:t>
            </a:r>
            <a:r>
              <a:rPr lang="ar-SA" b="1" dirty="0">
                <a:solidFill>
                  <a:schemeClr val="accent1">
                    <a:lumMod val="60000"/>
                    <a:lumOff val="40000"/>
                  </a:schemeClr>
                </a:solidFill>
              </a:rPr>
              <a:t> اهم منظمات التصنيف الاقتصادي الدولي</a:t>
            </a:r>
            <a:r>
              <a:rPr lang="fr-FR" dirty="0"/>
              <a:t/>
            </a:r>
            <a:br>
              <a:rPr lang="fr-FR" dirty="0"/>
            </a:br>
            <a:r>
              <a:rPr lang="ar-SA" sz="3600" dirty="0"/>
              <a:t>توجـد العديـد مـن المنظمـات المتخصصـة فـي تصنيف الـدول اقتصاديا</a:t>
            </a:r>
            <a:r>
              <a:rPr lang="ar-SA" dirty="0"/>
              <a:t>.</a:t>
            </a:r>
            <a:r>
              <a:rPr lang="fr-FR" dirty="0"/>
              <a:t/>
            </a:r>
            <a:br>
              <a:rPr lang="fr-FR" dirty="0"/>
            </a:br>
            <a:endParaRPr lang="fr-FR" dirty="0"/>
          </a:p>
        </p:txBody>
      </p:sp>
      <p:sp>
        <p:nvSpPr>
          <p:cNvPr id="3" name="Espace réservé du contenu 2"/>
          <p:cNvSpPr>
            <a:spLocks noGrp="1"/>
          </p:cNvSpPr>
          <p:nvPr>
            <p:ph idx="1"/>
          </p:nvPr>
        </p:nvSpPr>
        <p:spPr>
          <a:xfrm>
            <a:off x="0" y="2052918"/>
            <a:ext cx="12050973" cy="4702724"/>
          </a:xfrm>
        </p:spPr>
        <p:txBody>
          <a:bodyPr>
            <a:normAutofit/>
          </a:bodyPr>
          <a:lstStyle/>
          <a:p>
            <a:pPr marL="0" indent="0" algn="r" rtl="1">
              <a:buNone/>
            </a:pPr>
            <a:r>
              <a:rPr lang="ar-SA" sz="4400" b="1" u="sng" dirty="0">
                <a:solidFill>
                  <a:schemeClr val="accent1">
                    <a:lumMod val="60000"/>
                    <a:lumOff val="40000"/>
                  </a:schemeClr>
                </a:solidFill>
              </a:rPr>
              <a:t>1: هيئـة الأمـم المتحـدة</a:t>
            </a:r>
            <a:r>
              <a:rPr lang="ar-SA" sz="4400" u="sng" dirty="0">
                <a:solidFill>
                  <a:schemeClr val="accent1">
                    <a:lumMod val="60000"/>
                    <a:lumOff val="40000"/>
                  </a:schemeClr>
                </a:solidFill>
              </a:rPr>
              <a:t>: </a:t>
            </a:r>
            <a:r>
              <a:rPr lang="ar-SA" sz="3200" dirty="0"/>
              <a:t>هيئة أو مُنظَّمة دوليّة تأسّست عام 1945م، علماً أنّ مقرّها في مدينة نيويورك في الولايات المُتّحدة الأمريكيّة، ويبلغ عدد أعضائها 193 عضواً؛ يُمثِّل كلّ عضو دولةً معيّنةً، تستمدّ مهامها ونطاق وظائفها من ميثاق الأُمَم المُتّحدة الذي يُعدّ دستوراً لها، كما تسمح لأعضائها بالتّعبير عن آرائهم عن طريق الحوارات التي تُقام في الجمعيّة العامّة، ومجلسها الاقتصاديّ والاجتماعيّ، إضافةً إلى مجلس الأمن الدوليّ، وهناك العديد من اللِّجان والأجهزة العاملة في المنظّمة، التي تحلّ المشاكل، وتعقِد الاتفاقيّات والمُفاوَضات ،حيث تصدر تقاريرها المتعلقة بتصنيف الدول اقتصاديا من خلال برنامج الامم المتحدة الانمائي و مجموعة البنك الدولي.</a:t>
            </a:r>
            <a:endParaRPr lang="fr-FR" sz="3200" dirty="0"/>
          </a:p>
          <a:p>
            <a:pPr marL="0" indent="0" algn="r" rtl="1">
              <a:buNone/>
            </a:pPr>
            <a:endParaRPr lang="fr-FR" sz="3200" dirty="0"/>
          </a:p>
        </p:txBody>
      </p:sp>
    </p:spTree>
    <p:extLst>
      <p:ext uri="{BB962C8B-B14F-4D97-AF65-F5344CB8AC3E}">
        <p14:creationId xmlns:p14="http://schemas.microsoft.com/office/powerpoint/2010/main" val="3524694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2829" y="395786"/>
            <a:ext cx="11914495" cy="6462214"/>
          </a:xfrm>
        </p:spPr>
        <p:txBody>
          <a:bodyPr>
            <a:noAutofit/>
          </a:bodyPr>
          <a:lstStyle/>
          <a:p>
            <a:pPr lvl="0" algn="ctr" rtl="1">
              <a:buFont typeface="Wingdings" panose="05000000000000000000" pitchFamily="2" charset="2"/>
              <a:buChar char="q"/>
            </a:pPr>
            <a:r>
              <a:rPr lang="ar-SA" sz="3600" b="1" dirty="0">
                <a:solidFill>
                  <a:schemeClr val="accent1">
                    <a:lumMod val="60000"/>
                    <a:lumOff val="40000"/>
                  </a:schemeClr>
                </a:solidFill>
              </a:rPr>
              <a:t>برنامج الامم المتحدة الانمائي:</a:t>
            </a:r>
            <a:r>
              <a:rPr lang="ar-SA" sz="3600" dirty="0">
                <a:solidFill>
                  <a:schemeClr val="accent1">
                    <a:lumMod val="60000"/>
                    <a:lumOff val="40000"/>
                  </a:schemeClr>
                </a:solidFill>
              </a:rPr>
              <a:t> </a:t>
            </a:r>
            <a:r>
              <a:rPr lang="ar-SA" sz="3600" dirty="0"/>
              <a:t> </a:t>
            </a:r>
            <a:endParaRPr lang="ar-DZ" sz="3600" dirty="0" smtClean="0"/>
          </a:p>
          <a:p>
            <a:pPr marL="0" lvl="0" indent="0" algn="r" rtl="1">
              <a:buNone/>
            </a:pPr>
            <a:r>
              <a:rPr lang="ar-SA" sz="2800" dirty="0" smtClean="0"/>
              <a:t>هو </a:t>
            </a:r>
            <a:r>
              <a:rPr lang="ar-SA" sz="2800" dirty="0"/>
              <a:t>شبكة تنموية عالمية تابعة</a:t>
            </a:r>
            <a:r>
              <a:rPr lang="fr-FR" sz="2800" dirty="0"/>
              <a:t> </a:t>
            </a:r>
            <a:r>
              <a:rPr lang="ar-SA" sz="2800" dirty="0">
                <a:hlinkClick r:id="rId2" tooltip="الأمم المتحدة"/>
              </a:rPr>
              <a:t>للأمم المتحدة</a:t>
            </a:r>
            <a:r>
              <a:rPr lang="fr-FR" sz="2800" dirty="0"/>
              <a:t> </a:t>
            </a:r>
            <a:r>
              <a:rPr lang="ar-SA" sz="2800" dirty="0"/>
              <a:t>تأسس في عام </a:t>
            </a:r>
            <a:r>
              <a:rPr lang="fr-FR" sz="2800" dirty="0"/>
              <a:t> </a:t>
            </a:r>
            <a:r>
              <a:rPr lang="fr-FR" sz="2800" dirty="0">
                <a:hlinkClick r:id="rId3" tooltip="1965"/>
              </a:rPr>
              <a:t>1965</a:t>
            </a:r>
            <a:r>
              <a:rPr lang="fr-FR" sz="2800" dirty="0"/>
              <a:t> </a:t>
            </a:r>
            <a:r>
              <a:rPr lang="ar-SA" sz="2800" dirty="0"/>
              <a:t>للجمع بين البرنامج التوسعي للمساعدة التقنية والصندوق الخاص للأمم المتحدة. وفي عام</a:t>
            </a:r>
            <a:r>
              <a:rPr lang="fr-FR" sz="2800" dirty="0"/>
              <a:t> </a:t>
            </a:r>
            <a:r>
              <a:rPr lang="fr-FR" sz="2800" dirty="0">
                <a:hlinkClick r:id="rId4" tooltip="1971"/>
              </a:rPr>
              <a:t>1971</a:t>
            </a:r>
            <a:r>
              <a:rPr lang="ar-SA" sz="2800" dirty="0"/>
              <a:t>تم دمج المنظمتين معا تحت </a:t>
            </a:r>
            <a:r>
              <a:rPr lang="ar-SA" sz="2800" dirty="0" err="1"/>
              <a:t>إسم</a:t>
            </a:r>
            <a:r>
              <a:rPr lang="ar-SA" sz="2800" dirty="0"/>
              <a:t> برنامج الأمم المتحدة الإنمائي(</a:t>
            </a:r>
            <a:r>
              <a:rPr lang="fr-FR" sz="2800" dirty="0"/>
              <a:t>UNDP</a:t>
            </a:r>
            <a:r>
              <a:rPr lang="ar-SA" sz="2800" dirty="0"/>
              <a:t>)</a:t>
            </a:r>
            <a:r>
              <a:rPr lang="fr-FR" sz="2800" dirty="0"/>
              <a:t> United Nations </a:t>
            </a:r>
            <a:r>
              <a:rPr lang="fr-FR" sz="2800" dirty="0" err="1"/>
              <a:t>Development</a:t>
            </a:r>
            <a:r>
              <a:rPr lang="fr-FR" sz="2800" dirty="0"/>
              <a:t> Programme</a:t>
            </a:r>
            <a:r>
              <a:rPr lang="ar-SA" sz="2800" dirty="0"/>
              <a:t>.  حيث تتمثل اهدافه في:</a:t>
            </a:r>
            <a:endParaRPr lang="fr-FR" dirty="0"/>
          </a:p>
          <a:p>
            <a:pPr lvl="1" algn="r" rtl="1">
              <a:buFont typeface="Arial" panose="020B0604020202020204" pitchFamily="34" charset="0"/>
              <a:buChar char="•"/>
            </a:pPr>
            <a:r>
              <a:rPr lang="ar-SA" sz="2800" dirty="0"/>
              <a:t>مساعدة البلدان على بناء القدرات في مجال التنمية المستدامة .</a:t>
            </a:r>
            <a:endParaRPr lang="fr-FR" sz="2000" dirty="0"/>
          </a:p>
          <a:p>
            <a:pPr lvl="1" algn="r" rtl="1">
              <a:buFont typeface="Arial" panose="020B0604020202020204" pitchFamily="34" charset="0"/>
              <a:buChar char="•"/>
            </a:pPr>
            <a:r>
              <a:rPr lang="ar-SA" sz="2800" dirty="0"/>
              <a:t>تقديم الدعم لبرامج شتى في 174 من البلدان والاقاليم النامية. </a:t>
            </a:r>
            <a:endParaRPr lang="fr-FR" sz="2000" dirty="0"/>
          </a:p>
          <a:p>
            <a:pPr lvl="1" algn="r" rtl="1">
              <a:buFont typeface="Arial" panose="020B0604020202020204" pitchFamily="34" charset="0"/>
              <a:buChar char="•"/>
            </a:pPr>
            <a:r>
              <a:rPr lang="ar-SA" sz="2800" dirty="0"/>
              <a:t>التركيز على القضاء على الفقر وتوفير سبل الرزق للفقراء، وتحقيق الإنصاف في معاملة الجنسين، وتجديد البيئة، وسلامة الادارة.</a:t>
            </a:r>
            <a:endParaRPr lang="fr-FR" sz="2000" dirty="0"/>
          </a:p>
          <a:p>
            <a:pPr lvl="1" algn="r" rtl="1">
              <a:buFont typeface="Arial" panose="020B0604020202020204" pitchFamily="34" charset="0"/>
              <a:buChar char="•"/>
            </a:pPr>
            <a:r>
              <a:rPr lang="ar-SA" sz="2800" dirty="0"/>
              <a:t>تنشيط الحوار والعمل في مجال التنمية بإعداده تقرير التنمية البشرية السنوي، ودعمه لعملية إصدار تقارير التنمية البشرية الوطنية في 110 بلد، فمنذ عام 1990، </a:t>
            </a:r>
            <a:endParaRPr lang="ar-DZ" sz="2800" dirty="0" smtClean="0"/>
          </a:p>
          <a:p>
            <a:pPr lvl="1" algn="r" rtl="1">
              <a:buFont typeface="Arial" panose="020B0604020202020204" pitchFamily="34" charset="0"/>
              <a:buChar char="•"/>
            </a:pPr>
            <a:r>
              <a:rPr lang="ar-SA" sz="3000" b="1" dirty="0" smtClean="0">
                <a:solidFill>
                  <a:schemeClr val="accent4">
                    <a:lumMod val="75000"/>
                  </a:schemeClr>
                </a:solidFill>
              </a:rPr>
              <a:t>يصدر </a:t>
            </a:r>
            <a:r>
              <a:rPr lang="ar-SA" sz="3000" b="1" dirty="0">
                <a:solidFill>
                  <a:schemeClr val="accent4">
                    <a:lumMod val="75000"/>
                  </a:schemeClr>
                </a:solidFill>
              </a:rPr>
              <a:t>برنامج الأمم المتحدة الإنمائي تقرير التنمية البشرية، حسب مؤشر التنمية البشرية</a:t>
            </a:r>
            <a:r>
              <a:rPr lang="fr-FR" sz="3000" b="1" dirty="0" smtClean="0">
                <a:solidFill>
                  <a:schemeClr val="accent4">
                    <a:lumMod val="75000"/>
                  </a:schemeClr>
                </a:solidFill>
              </a:rPr>
              <a:t>.</a:t>
            </a:r>
            <a:endParaRPr lang="ar-DZ" sz="3000" b="1" dirty="0" smtClean="0">
              <a:solidFill>
                <a:schemeClr val="accent4">
                  <a:lumMod val="75000"/>
                </a:schemeClr>
              </a:solidFill>
            </a:endParaRPr>
          </a:p>
          <a:p>
            <a:pPr lvl="1" algn="r" rtl="1">
              <a:buFont typeface="Arial" panose="020B0604020202020204" pitchFamily="34" charset="0"/>
              <a:buChar char="•"/>
            </a:pPr>
            <a:endParaRPr lang="fr-FR" sz="2000" dirty="0"/>
          </a:p>
          <a:p>
            <a:pPr algn="r">
              <a:buFont typeface="Arial" panose="020B0604020202020204" pitchFamily="34" charset="0"/>
              <a:buChar char="•"/>
            </a:pPr>
            <a:endParaRPr lang="fr-FR" sz="3200" dirty="0"/>
          </a:p>
        </p:txBody>
      </p:sp>
    </p:spTree>
    <p:extLst>
      <p:ext uri="{BB962C8B-B14F-4D97-AF65-F5344CB8AC3E}">
        <p14:creationId xmlns:p14="http://schemas.microsoft.com/office/powerpoint/2010/main" val="2565808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3774" y="94097"/>
            <a:ext cx="12355773" cy="6763903"/>
          </a:xfrm>
          <a:prstGeom prst="rect">
            <a:avLst/>
          </a:prstGeom>
        </p:spPr>
        <p:txBody>
          <a:bodyPr wrap="square">
            <a:spAutoFit/>
          </a:bodyPr>
          <a:lstStyle/>
          <a:p>
            <a:pPr marL="342900" lvl="0" indent="-342900" algn="ctr" rtl="1">
              <a:lnSpc>
                <a:spcPct val="115000"/>
              </a:lnSpc>
              <a:spcAft>
                <a:spcPts val="0"/>
              </a:spcAft>
              <a:buFont typeface="Wingdings" panose="05000000000000000000" pitchFamily="2" charset="2"/>
              <a:buChar char="q"/>
              <a:tabLst>
                <a:tab pos="269875" algn="r"/>
                <a:tab pos="539750" algn="r"/>
              </a:tabLst>
            </a:pPr>
            <a:r>
              <a:rPr lang="ar-DZ" sz="4000" b="1" dirty="0">
                <a:solidFill>
                  <a:schemeClr val="accent1">
                    <a:lumMod val="60000"/>
                    <a:lumOff val="40000"/>
                  </a:schemeClr>
                </a:solidFill>
                <a:latin typeface="Calibri" panose="020F0502020204030204" pitchFamily="34" charset="0"/>
                <a:ea typeface="Times New Roman" panose="02020603050405020304" pitchFamily="18" charset="0"/>
                <a:cs typeface="Simplified Arabic" panose="02020603050405020304" pitchFamily="18" charset="-78"/>
              </a:rPr>
              <a:t>البنك الدولي:</a:t>
            </a:r>
            <a:r>
              <a:rPr lang="ar-DZ" sz="4000" dirty="0">
                <a:solidFill>
                  <a:schemeClr val="accent1">
                    <a:lumMod val="60000"/>
                    <a:lumOff val="40000"/>
                  </a:schemeClr>
                </a:solidFill>
                <a:latin typeface="Calibri" panose="020F0502020204030204" pitchFamily="34" charset="0"/>
                <a:ea typeface="Times New Roman" panose="02020603050405020304" pitchFamily="18" charset="0"/>
                <a:cs typeface="Simplified Arabic" panose="02020603050405020304" pitchFamily="18" charset="-78"/>
              </a:rPr>
              <a:t> </a:t>
            </a:r>
            <a:endParaRPr lang="ar-DZ" sz="4000" dirty="0" smtClean="0">
              <a:solidFill>
                <a:schemeClr val="accent1">
                  <a:lumMod val="60000"/>
                  <a:lumOff val="40000"/>
                </a:schemeClr>
              </a:solidFill>
              <a:latin typeface="Calibri" panose="020F0502020204030204" pitchFamily="34" charset="0"/>
              <a:ea typeface="Times New Roman" panose="02020603050405020304" pitchFamily="18" charset="0"/>
              <a:cs typeface="Simplified Arabic" panose="02020603050405020304" pitchFamily="18" charset="-78"/>
            </a:endParaRPr>
          </a:p>
          <a:p>
            <a:pPr lvl="0" algn="r" rtl="1">
              <a:lnSpc>
                <a:spcPct val="115000"/>
              </a:lnSpc>
              <a:spcAft>
                <a:spcPts val="0"/>
              </a:spcAft>
              <a:tabLst>
                <a:tab pos="269875" algn="r"/>
                <a:tab pos="539750" algn="r"/>
              </a:tabLst>
            </a:pPr>
            <a:r>
              <a:rPr lang="ar-DZ" sz="2200" dirty="0" smtClean="0">
                <a:latin typeface="Calibri" panose="020F0502020204030204" pitchFamily="34" charset="0"/>
                <a:ea typeface="Times New Roman" panose="02020603050405020304" pitchFamily="18" charset="0"/>
                <a:cs typeface="Simplified Arabic" panose="02020603050405020304" pitchFamily="18" charset="-78"/>
              </a:rPr>
              <a:t> </a:t>
            </a:r>
            <a:r>
              <a:rPr lang="ar-DZ" sz="2200" dirty="0">
                <a:latin typeface="Calibri" panose="020F0502020204030204" pitchFamily="34" charset="0"/>
                <a:ea typeface="Times New Roman" panose="02020603050405020304" pitchFamily="18" charset="0"/>
                <a:cs typeface="Simplified Arabic" panose="02020603050405020304" pitchFamily="18" charset="-78"/>
              </a:rPr>
              <a:t>مؤسسة مالية دولية كبرى تهدف إلى تشجيع استثمار رؤوس الأموال لأعمار   وتنمية الدول الأعضاء ومساعدتها على إنشاء  المشاريع الضخمة. يتم اختيار رئيس البنك لفترة خمس سنوات قابلة للتجديد. وأنشئ البنك في ديسمبر 1945 وبدأ أعماله في 1946،يبلغ عدد الدول الأعضاء 188 دولة ومقره واشنطن، ولكي تصبح أي دولة عضوا في البنك يجب أن تنضم أولا إلى صندوق النقد الدولي ومؤسسة التنمية الدولية ومؤسسة التمويل الدولي وهيئة ضمان الاستثمار متعدد الأطراف، و الهدف العام للبنك :</a:t>
            </a:r>
            <a:endParaRPr lang="fr-FR" sz="22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000"/>
              </a:spcAft>
              <a:buFont typeface="Symbol" panose="05050102010706020507" pitchFamily="18" charset="2"/>
              <a:buChar char=""/>
              <a:tabLst>
                <a:tab pos="269875" algn="r"/>
                <a:tab pos="539750" algn="r"/>
              </a:tabLst>
            </a:pPr>
            <a:r>
              <a:rPr lang="ar-DZ" sz="2200" dirty="0">
                <a:latin typeface="Calibri" panose="020F0502020204030204" pitchFamily="34" charset="0"/>
                <a:ea typeface="Times New Roman" panose="02020603050405020304" pitchFamily="18" charset="0"/>
                <a:cs typeface="Simplified Arabic" panose="02020603050405020304" pitchFamily="18" charset="-78"/>
              </a:rPr>
              <a:t>هو تشجيع استثمار رؤوس الأموال لإعمار وتنمية الدول الأعضاء ومساعدتها في إنشاء المشاريع الضخمة.</a:t>
            </a:r>
            <a:endParaRPr lang="fr-FR" sz="22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000"/>
              </a:spcAft>
              <a:buFont typeface="Symbol" panose="05050102010706020507" pitchFamily="18" charset="2"/>
              <a:buChar char=""/>
              <a:tabLst>
                <a:tab pos="269875" algn="r"/>
                <a:tab pos="539750" algn="r"/>
              </a:tabLst>
            </a:pPr>
            <a:r>
              <a:rPr lang="ar-DZ" sz="2200" dirty="0">
                <a:latin typeface="Calibri" panose="020F0502020204030204" pitchFamily="34" charset="0"/>
                <a:ea typeface="Times New Roman" panose="02020603050405020304" pitchFamily="18" charset="0"/>
                <a:cs typeface="Simplified Arabic" panose="02020603050405020304" pitchFamily="18" charset="-78"/>
              </a:rPr>
              <a:t>تقدم كل دولة عضو في البنك من اشتراكها المحدد في رأس مال البنك ذهبا أو دولارا أمريكيا ما يعادل 18% من عملتها الخاصة، والباقي يظل في الدولة نفسها، ولكن البنك يستطيع الحصول عليه في أي وقت لمواجهة التزاماته.</a:t>
            </a:r>
            <a:endParaRPr lang="fr-FR" sz="22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000"/>
              </a:spcAft>
              <a:buFont typeface="Symbol" panose="05050102010706020507" pitchFamily="18" charset="2"/>
              <a:buChar char=""/>
              <a:tabLst>
                <a:tab pos="269875" algn="r"/>
                <a:tab pos="539750" algn="r"/>
              </a:tabLst>
            </a:pPr>
            <a:r>
              <a:rPr lang="ar-DZ" sz="2200" dirty="0">
                <a:latin typeface="Calibri" panose="020F0502020204030204" pitchFamily="34" charset="0"/>
                <a:ea typeface="Times New Roman" panose="02020603050405020304" pitchFamily="18" charset="0"/>
                <a:cs typeface="Simplified Arabic" panose="02020603050405020304" pitchFamily="18" charset="-78"/>
              </a:rPr>
              <a:t>يقوم البنك بإقراض الحكومات مباشرة أو بتقديم الضمانات التي تحتاجها للاقتراض من دولة أخرى أو من السوق الدولية. لكن ممارسات البنك وسياساته أظهرت أنه كان متحيزا في إقراض دول ومنع أخرى.</a:t>
            </a:r>
            <a:endParaRPr lang="fr-FR" sz="2200" dirty="0">
              <a:latin typeface="Calibri" panose="020F0502020204030204" pitchFamily="34" charset="0"/>
              <a:ea typeface="Times New Roman" panose="02020603050405020304" pitchFamily="18" charset="0"/>
              <a:cs typeface="Arial" panose="020B0604020202020204" pitchFamily="34" charset="0"/>
            </a:endParaRPr>
          </a:p>
          <a:p>
            <a:pPr indent="358775" algn="r" rtl="1">
              <a:lnSpc>
                <a:spcPct val="115000"/>
              </a:lnSpc>
              <a:spcAft>
                <a:spcPts val="1000"/>
              </a:spcAft>
              <a:tabLst>
                <a:tab pos="269875" algn="r"/>
                <a:tab pos="539750" algn="r"/>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وتتكون مجموعة البنك الدولي من خمس مؤسسات، هي البنك الدولي للإنشاء والتعمير، ومؤسسة التنمية الدولية، ومؤسسة التمويل الدولي، وهيئة ضمان الاستثمار متعدد الأطراف، والمركز الدولي لتسوية نزاعات الاستثمار</a:t>
            </a:r>
            <a:r>
              <a:rPr lang="ar-DZ" sz="2200" dirty="0">
                <a:latin typeface="Calibri" panose="020F0502020204030204" pitchFamily="34" charset="0"/>
                <a:ea typeface="Times New Roman" panose="02020603050405020304" pitchFamily="18" charset="0"/>
                <a:cs typeface="Simplified Arabic" panose="02020603050405020304" pitchFamily="18" charset="-78"/>
              </a:rPr>
              <a:t>،</a:t>
            </a:r>
            <a:r>
              <a:rPr lang="ar-SA" sz="2200" dirty="0">
                <a:latin typeface="Calibri" panose="020F0502020204030204" pitchFamily="34" charset="0"/>
                <a:ea typeface="Times New Roman" panose="02020603050405020304" pitchFamily="18" charset="0"/>
                <a:cs typeface="Simplified Arabic" panose="02020603050405020304" pitchFamily="18" charset="-78"/>
              </a:rPr>
              <a:t> يجمعها التزام مشترك بالحد من الفقر، وزيادة الرخاء المشترك، وتشجيع التنمية المستدامة</a:t>
            </a:r>
            <a:r>
              <a:rPr lang="fr-FR" sz="2200" dirty="0">
                <a:latin typeface="Simplified Arabic" panose="02020603050405020304" pitchFamily="18" charset="-78"/>
                <a:ea typeface="Times New Roman" panose="02020603050405020304" pitchFamily="18" charset="0"/>
                <a:cs typeface="Arial" panose="020B0604020202020204" pitchFamily="34" charset="0"/>
              </a:rPr>
              <a:t>.</a:t>
            </a:r>
            <a:endParaRPr lang="fr-FR" sz="2200" dirty="0">
              <a:latin typeface="Calibri" panose="020F0502020204030204" pitchFamily="34" charset="0"/>
              <a:ea typeface="Times New Roman" panose="02020603050405020304" pitchFamily="18" charset="0"/>
              <a:cs typeface="Arial" panose="020B0604020202020204" pitchFamily="34" charset="0"/>
            </a:endParaRPr>
          </a:p>
          <a:p>
            <a:pPr indent="358775" algn="r" rtl="1">
              <a:lnSpc>
                <a:spcPct val="115000"/>
              </a:lnSpc>
              <a:spcAft>
                <a:spcPts val="1000"/>
              </a:spcAft>
              <a:tabLst>
                <a:tab pos="269875" algn="r"/>
                <a:tab pos="539750" algn="r"/>
              </a:tabLst>
            </a:pPr>
            <a:r>
              <a:rPr lang="ar-SA" sz="2200" dirty="0">
                <a:latin typeface="Calibri" panose="020F0502020204030204" pitchFamily="34" charset="0"/>
                <a:ea typeface="Times New Roman" panose="02020603050405020304" pitchFamily="18" charset="0"/>
                <a:cs typeface="Simplified Arabic" panose="02020603050405020304" pitchFamily="18" charset="-78"/>
              </a:rPr>
              <a:t>تعمل مجموعة البنك الدولي في جميع المجالات الرئيسية للتنمية. وتقدم المجموعة نطاقًا واسعًا من المنتجات المالية والمساعدة الفنية، كما تساعد البلدان في تبادل وتطبيق المعارف والحلول المبتكرة عند التصدي للتحديات التي تواجهها.</a:t>
            </a:r>
            <a:endParaRPr lang="fr-FR" sz="22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51493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42984"/>
            <a:ext cx="12192000" cy="4195481"/>
          </a:xfrm>
        </p:spPr>
        <p:txBody>
          <a:bodyPr>
            <a:noAutofit/>
          </a:bodyPr>
          <a:lstStyle/>
          <a:p>
            <a:pPr algn="r" rtl="1">
              <a:lnSpc>
                <a:spcPct val="220000"/>
              </a:lnSpc>
            </a:pPr>
            <a:r>
              <a:rPr lang="ar-SA" sz="2800" b="1" dirty="0"/>
              <a:t>تهدف مجموعة البنك الدولي الى:</a:t>
            </a:r>
            <a:endParaRPr lang="fr-FR" sz="2800" b="1" dirty="0"/>
          </a:p>
          <a:p>
            <a:pPr lvl="1" algn="r" rtl="1">
              <a:lnSpc>
                <a:spcPct val="150000"/>
              </a:lnSpc>
              <a:buFont typeface="Wingdings" panose="05000000000000000000" pitchFamily="2" charset="2"/>
              <a:buChar char="§"/>
            </a:pPr>
            <a:r>
              <a:rPr lang="ar-SA" sz="2400" b="1" dirty="0"/>
              <a:t>إنهاء الفقر </a:t>
            </a:r>
            <a:r>
              <a:rPr lang="ar-SA" sz="2400" dirty="0"/>
              <a:t>من خلال خفض نسبة السكان على المستوى العالم الذين يعيشون في فقر مدقع إلى 3 في المائة في عام 2030.</a:t>
            </a:r>
            <a:endParaRPr lang="fr-FR" sz="2400" b="1" dirty="0"/>
          </a:p>
          <a:p>
            <a:pPr lvl="1" algn="r" rtl="1">
              <a:lnSpc>
                <a:spcPct val="150000"/>
              </a:lnSpc>
              <a:buFont typeface="Wingdings" panose="05000000000000000000" pitchFamily="2" charset="2"/>
              <a:buChar char="§"/>
            </a:pPr>
            <a:r>
              <a:rPr lang="ar-SA" sz="2400" b="1" dirty="0"/>
              <a:t>تعزيز الرخاء المشترك </a:t>
            </a:r>
            <a:r>
              <a:rPr lang="ar-SA" sz="2400" dirty="0"/>
              <a:t>من خلال رفع مستويات الدخل لأفقر 40 في المائة من السكان في كل بلد.</a:t>
            </a:r>
            <a:endParaRPr lang="fr-FR" sz="2400" b="1" dirty="0"/>
          </a:p>
          <a:p>
            <a:pPr algn="r" rtl="1">
              <a:lnSpc>
                <a:spcPct val="220000"/>
              </a:lnSpc>
            </a:pPr>
            <a:r>
              <a:rPr lang="ar-SA" sz="3600" b="1" dirty="0">
                <a:solidFill>
                  <a:schemeClr val="accent4">
                    <a:lumMod val="75000"/>
                  </a:schemeClr>
                </a:solidFill>
              </a:rPr>
              <a:t>تصدر مجموعة البنك الدولي تقرير ممارسة أنشطة الأعمال من خلال </a:t>
            </a:r>
            <a:r>
              <a:rPr lang="ar-DZ" sz="3600" b="1" dirty="0">
                <a:solidFill>
                  <a:schemeClr val="accent4">
                    <a:lumMod val="75000"/>
                  </a:schemeClr>
                </a:solidFill>
              </a:rPr>
              <a:t>م</a:t>
            </a:r>
            <a:r>
              <a:rPr lang="ar-SA" sz="3600" b="1" dirty="0" err="1">
                <a:solidFill>
                  <a:schemeClr val="accent4">
                    <a:lumMod val="75000"/>
                  </a:schemeClr>
                </a:solidFill>
              </a:rPr>
              <a:t>ؤﺷر</a:t>
            </a:r>
            <a:r>
              <a:rPr lang="ar-SA" sz="3600" b="1" dirty="0">
                <a:solidFill>
                  <a:schemeClr val="accent4">
                    <a:lumMod val="75000"/>
                  </a:schemeClr>
                </a:solidFill>
              </a:rPr>
              <a:t> </a:t>
            </a:r>
            <a:r>
              <a:rPr lang="ar-SA" sz="3600" b="1" dirty="0" err="1">
                <a:solidFill>
                  <a:schemeClr val="accent4">
                    <a:lumMod val="75000"/>
                  </a:schemeClr>
                </a:solidFill>
              </a:rPr>
              <a:t>ﺳﻬوﻟﺔ</a:t>
            </a:r>
            <a:r>
              <a:rPr lang="ar-SA" sz="3600" b="1" dirty="0">
                <a:solidFill>
                  <a:schemeClr val="accent4">
                    <a:lumMod val="75000"/>
                  </a:schemeClr>
                </a:solidFill>
              </a:rPr>
              <a:t> </a:t>
            </a:r>
            <a:r>
              <a:rPr lang="ar-SA" sz="3600" b="1" dirty="0" err="1">
                <a:solidFill>
                  <a:schemeClr val="accent4">
                    <a:lumMod val="75000"/>
                  </a:schemeClr>
                </a:solidFill>
              </a:rPr>
              <a:t>ﻣﻣﺎرﺳﺔ</a:t>
            </a:r>
            <a:r>
              <a:rPr lang="ar-SA" sz="3600" b="1" dirty="0">
                <a:solidFill>
                  <a:schemeClr val="accent4">
                    <a:lumMod val="75000"/>
                  </a:schemeClr>
                </a:solidFill>
              </a:rPr>
              <a:t> </a:t>
            </a:r>
            <a:r>
              <a:rPr lang="ar-SA" sz="3600" b="1" dirty="0" err="1">
                <a:solidFill>
                  <a:schemeClr val="accent4">
                    <a:lumMod val="75000"/>
                  </a:schemeClr>
                </a:solidFill>
              </a:rPr>
              <a:t>أﻧﺷطﺔ</a:t>
            </a:r>
            <a:r>
              <a:rPr lang="ar-SA" sz="3600" b="1" dirty="0">
                <a:solidFill>
                  <a:schemeClr val="accent4">
                    <a:lumMod val="75000"/>
                  </a:schemeClr>
                </a:solidFill>
              </a:rPr>
              <a:t> </a:t>
            </a:r>
            <a:r>
              <a:rPr lang="ar-SA" sz="3600" b="1" dirty="0" err="1">
                <a:solidFill>
                  <a:schemeClr val="accent4">
                    <a:lumMod val="75000"/>
                  </a:schemeClr>
                </a:solidFill>
              </a:rPr>
              <a:t>اﻷﻋﻣﺎﻝ</a:t>
            </a:r>
            <a:r>
              <a:rPr lang="ar-SA" sz="3600" b="1" dirty="0">
                <a:solidFill>
                  <a:schemeClr val="accent4">
                    <a:lumMod val="75000"/>
                  </a:schemeClr>
                </a:solidFill>
              </a:rPr>
              <a:t>.</a:t>
            </a:r>
            <a:endParaRPr lang="fr-FR" sz="2800" b="1" dirty="0">
              <a:solidFill>
                <a:schemeClr val="accent4">
                  <a:lumMod val="75000"/>
                </a:schemeClr>
              </a:solidFill>
            </a:endParaRPr>
          </a:p>
          <a:p>
            <a:pPr marL="0" indent="0" algn="r" rtl="1">
              <a:lnSpc>
                <a:spcPct val="220000"/>
              </a:lnSpc>
              <a:buNone/>
            </a:pPr>
            <a:endParaRPr lang="fr-FR" sz="2800" dirty="0"/>
          </a:p>
        </p:txBody>
      </p:sp>
    </p:spTree>
    <p:extLst>
      <p:ext uri="{BB962C8B-B14F-4D97-AF65-F5344CB8AC3E}">
        <p14:creationId xmlns:p14="http://schemas.microsoft.com/office/powerpoint/2010/main" val="2560025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5534"/>
            <a:ext cx="12192000" cy="6762466"/>
          </a:xfrm>
        </p:spPr>
        <p:txBody>
          <a:bodyPr>
            <a:normAutofit/>
          </a:bodyPr>
          <a:lstStyle/>
          <a:p>
            <a:pPr marL="0" lvl="0" indent="0" algn="ctr" rtl="1">
              <a:buNone/>
            </a:pPr>
            <a:r>
              <a:rPr lang="ar-DZ" sz="3600" b="1" dirty="0" smtClean="0">
                <a:solidFill>
                  <a:schemeClr val="accent1">
                    <a:lumMod val="60000"/>
                    <a:lumOff val="40000"/>
                  </a:schemeClr>
                </a:solidFill>
              </a:rPr>
              <a:t>2. </a:t>
            </a:r>
            <a:r>
              <a:rPr lang="ar-SA" sz="3600" b="1" dirty="0" smtClean="0">
                <a:solidFill>
                  <a:schemeClr val="accent1">
                    <a:lumMod val="60000"/>
                    <a:lumOff val="40000"/>
                  </a:schemeClr>
                </a:solidFill>
              </a:rPr>
              <a:t>المنتدى </a:t>
            </a:r>
            <a:r>
              <a:rPr lang="ar-SA" sz="3600" b="1" dirty="0">
                <a:solidFill>
                  <a:schemeClr val="accent1">
                    <a:lumMod val="60000"/>
                    <a:lumOff val="40000"/>
                  </a:schemeClr>
                </a:solidFill>
              </a:rPr>
              <a:t>الاقتصادي العالمي (دافوس) :</a:t>
            </a:r>
            <a:r>
              <a:rPr lang="ar-SA" sz="3600" dirty="0">
                <a:solidFill>
                  <a:schemeClr val="accent1">
                    <a:lumMod val="60000"/>
                    <a:lumOff val="40000"/>
                  </a:schemeClr>
                </a:solidFill>
              </a:rPr>
              <a:t> </a:t>
            </a:r>
            <a:endParaRPr lang="ar-DZ" sz="3600" dirty="0" smtClean="0">
              <a:solidFill>
                <a:schemeClr val="accent1">
                  <a:lumMod val="60000"/>
                  <a:lumOff val="40000"/>
                </a:schemeClr>
              </a:solidFill>
            </a:endParaRPr>
          </a:p>
          <a:p>
            <a:pPr marL="0" lvl="0" indent="0" algn="r" rtl="1">
              <a:buNone/>
            </a:pPr>
            <a:endParaRPr lang="ar-DZ" sz="2800" b="1" dirty="0" smtClean="0"/>
          </a:p>
          <a:p>
            <a:pPr marL="0" lvl="0" indent="0" algn="r" rtl="1">
              <a:buNone/>
            </a:pPr>
            <a:r>
              <a:rPr lang="ar-SA" sz="2800" b="1" dirty="0" smtClean="0"/>
              <a:t>مؤسسة </a:t>
            </a:r>
            <a:r>
              <a:rPr lang="ar-SA" sz="2800" b="1" dirty="0"/>
              <a:t>دولية غير حكومية ولا ربحية، اشتهرت بالملتقى الذي </a:t>
            </a:r>
            <a:r>
              <a:rPr lang="ar-DZ" sz="2800" b="1" dirty="0" smtClean="0"/>
              <a:t>: </a:t>
            </a:r>
            <a:r>
              <a:rPr lang="ar-SA" sz="2800" b="1" dirty="0" smtClean="0"/>
              <a:t>تنظمه </a:t>
            </a:r>
            <a:r>
              <a:rPr lang="ar-SA" sz="2800" b="1" dirty="0"/>
              <a:t>في شهر يناير/كانون الثاني من كل عام بمدينة دافوس في </a:t>
            </a:r>
            <a:r>
              <a:rPr lang="ar-SA" sz="2800" u="sng" dirty="0">
                <a:hlinkClick r:id="rId2"/>
              </a:rPr>
              <a:t>سويسرا</a:t>
            </a:r>
            <a:r>
              <a:rPr lang="ar-SA" sz="2800" b="1" dirty="0"/>
              <a:t>، ويجمع بين نخبة من رجال الأعمال والسياسيين والأكاديميين للتباحث بشأن التحديات الاقتصادية والسياسية التي تواجه العالم وسبل حلها.</a:t>
            </a:r>
            <a:r>
              <a:rPr lang="ar-SA" sz="2800" b="1" dirty="0">
                <a:effectLst>
                  <a:outerShdw blurRad="50800" dist="38100" dir="2700000" algn="tl">
                    <a:srgbClr val="000000">
                      <a:alpha val="40000"/>
                    </a:srgbClr>
                  </a:outerShdw>
                </a:effectLst>
              </a:rPr>
              <a:t> </a:t>
            </a:r>
            <a:r>
              <a:rPr lang="ar-SA" sz="2800" dirty="0"/>
              <a:t>كان المنتدى يسمى "المنتدى الأوروبي لإدارة الأعمال"، لكن الأحداث التي شهدها العالم </a:t>
            </a:r>
            <a:r>
              <a:rPr lang="fr-FR" sz="2800" dirty="0"/>
              <a:t>1973</a:t>
            </a:r>
            <a:r>
              <a:rPr lang="ar-SA" sz="2800" dirty="0"/>
              <a:t> والمتمثلة في انهيار آلية أسعار الصرف الثابتة التي </a:t>
            </a:r>
            <a:r>
              <a:rPr lang="ar-SA" sz="2800" dirty="0" err="1"/>
              <a:t>أرساها</a:t>
            </a:r>
            <a:r>
              <a:rPr lang="ar-SA" sz="2800" dirty="0"/>
              <a:t> نظام </a:t>
            </a:r>
            <a:r>
              <a:rPr lang="ar-SA" sz="2800" dirty="0" err="1"/>
              <a:t>بريتون</a:t>
            </a:r>
            <a:r>
              <a:rPr lang="ar-SA" sz="2800" dirty="0"/>
              <a:t> </a:t>
            </a:r>
            <a:r>
              <a:rPr lang="ar-SA" sz="2800" dirty="0" err="1"/>
              <a:t>وودز</a:t>
            </a:r>
            <a:r>
              <a:rPr lang="ar-SA" sz="2800" dirty="0"/>
              <a:t> سابقا واندلاع الحرب العربية الإسرائيلية جعلت المنتدى يوسع دائرة اهتماماته التي انتقلت من هموم إدارة الأعمال في أوروبا إلى الإشكالات الاقتصادية والسياسية التي تسود العالم </a:t>
            </a:r>
            <a:r>
              <a:rPr lang="ar-DZ" sz="2800" dirty="0"/>
              <a:t>، </a:t>
            </a:r>
            <a:r>
              <a:rPr lang="ar-SA" sz="2800" dirty="0"/>
              <a:t>واستدعى المنتدى القادة السياسيين للحضور إلى ملتقى دافوس لأول مرة في </a:t>
            </a:r>
            <a:r>
              <a:rPr lang="ar-SA" sz="2800" dirty="0" err="1"/>
              <a:t>جانفي</a:t>
            </a:r>
            <a:r>
              <a:rPr lang="ar-SA" sz="2800" dirty="0"/>
              <a:t> </a:t>
            </a:r>
            <a:r>
              <a:rPr lang="fr-FR" sz="2800" dirty="0"/>
              <a:t>1974</a:t>
            </a:r>
            <a:r>
              <a:rPr lang="ar-SA" sz="2800" dirty="0"/>
              <a:t>، بدأ اهتمام المنتدى بقضايا القدرة التنافسية في عام </a:t>
            </a:r>
            <a:r>
              <a:rPr lang="fr-FR" sz="2800" dirty="0"/>
              <a:t>1979</a:t>
            </a:r>
            <a:r>
              <a:rPr lang="ar-DZ" sz="2800" dirty="0"/>
              <a:t>  </a:t>
            </a:r>
            <a:r>
              <a:rPr lang="ar-DZ" sz="2800" dirty="0" err="1"/>
              <a:t>وا</a:t>
            </a:r>
            <a:r>
              <a:rPr lang="ar-SA" sz="2800" dirty="0"/>
              <a:t>صبح "المنتدى الاقتصادي العالمي" سنة </a:t>
            </a:r>
            <a:r>
              <a:rPr lang="fr-FR" sz="2800" dirty="0"/>
              <a:t>1987</a:t>
            </a:r>
            <a:r>
              <a:rPr lang="ar-DZ" sz="2800" dirty="0"/>
              <a:t>حيث </a:t>
            </a:r>
            <a:r>
              <a:rPr lang="ar-SA" sz="2800" dirty="0"/>
              <a:t>يركز المنتدى الاقتصادي العالمي (منتدى دافوس) عمله على ثلاث قضايا كبرى</a:t>
            </a:r>
            <a:r>
              <a:rPr lang="ar-DZ" sz="2800" dirty="0"/>
              <a:t>(</a:t>
            </a:r>
            <a:r>
              <a:rPr lang="ar-SA" sz="2800" dirty="0"/>
              <a:t> التحكم في الثورة الصناعية </a:t>
            </a:r>
            <a:r>
              <a:rPr lang="ar-DZ" sz="2800" dirty="0"/>
              <a:t>.</a:t>
            </a:r>
            <a:r>
              <a:rPr lang="ar-SA" sz="2800" dirty="0"/>
              <a:t> حل الإشكالات المتعلقة بالتحديات العالمية</a:t>
            </a:r>
            <a:r>
              <a:rPr lang="ar-DZ" sz="2800" dirty="0"/>
              <a:t> . </a:t>
            </a:r>
            <a:r>
              <a:rPr lang="ar-SA" sz="2800" dirty="0"/>
              <a:t>معالجة قضايا الأمن العالمي</a:t>
            </a:r>
            <a:r>
              <a:rPr lang="ar-DZ" sz="2800" dirty="0"/>
              <a:t> ).</a:t>
            </a:r>
            <a:endParaRPr lang="fr-FR" sz="2800" dirty="0"/>
          </a:p>
          <a:p>
            <a:pPr algn="r" rtl="1"/>
            <a:r>
              <a:rPr lang="ar-SA" sz="3000" dirty="0">
                <a:solidFill>
                  <a:schemeClr val="accent4"/>
                </a:solidFill>
              </a:rPr>
              <a:t>يصدر </a:t>
            </a:r>
            <a:r>
              <a:rPr lang="ar-SA" sz="3000" b="1" dirty="0">
                <a:solidFill>
                  <a:schemeClr val="accent4"/>
                </a:solidFill>
              </a:rPr>
              <a:t>المنتدى الاقتصادي العالمي (دافوس) </a:t>
            </a:r>
            <a:r>
              <a:rPr lang="ar-SA" sz="3000" dirty="0">
                <a:solidFill>
                  <a:schemeClr val="accent4"/>
                </a:solidFill>
              </a:rPr>
              <a:t> تقرير</a:t>
            </a:r>
            <a:r>
              <a:rPr lang="ar-SA" sz="3000" b="1" dirty="0">
                <a:solidFill>
                  <a:schemeClr val="accent4"/>
                </a:solidFill>
              </a:rPr>
              <a:t> </a:t>
            </a:r>
            <a:r>
              <a:rPr lang="ar-DZ" sz="3000" b="1" dirty="0">
                <a:solidFill>
                  <a:schemeClr val="accent4"/>
                </a:solidFill>
              </a:rPr>
              <a:t>سنويا عن التنافسية </a:t>
            </a:r>
            <a:r>
              <a:rPr lang="ar-DZ" sz="3000" dirty="0">
                <a:solidFill>
                  <a:schemeClr val="accent4"/>
                </a:solidFill>
              </a:rPr>
              <a:t> </a:t>
            </a:r>
            <a:r>
              <a:rPr lang="ar-SA" sz="3000" dirty="0">
                <a:solidFill>
                  <a:schemeClr val="accent4"/>
                </a:solidFill>
              </a:rPr>
              <a:t>من خلال </a:t>
            </a:r>
            <a:r>
              <a:rPr lang="ar-DZ" sz="3000" b="1" dirty="0">
                <a:solidFill>
                  <a:schemeClr val="accent4"/>
                </a:solidFill>
              </a:rPr>
              <a:t>م</a:t>
            </a:r>
            <a:r>
              <a:rPr lang="ar-SA" sz="3000" b="1" dirty="0" err="1">
                <a:solidFill>
                  <a:schemeClr val="accent4"/>
                </a:solidFill>
              </a:rPr>
              <a:t>ؤﺷر</a:t>
            </a:r>
            <a:r>
              <a:rPr lang="ar-SA" sz="3000" b="1" dirty="0">
                <a:solidFill>
                  <a:schemeClr val="accent4"/>
                </a:solidFill>
              </a:rPr>
              <a:t> التنافسية، و</a:t>
            </a:r>
            <a:r>
              <a:rPr lang="ar-SA" sz="3000" dirty="0">
                <a:solidFill>
                  <a:schemeClr val="accent4"/>
                </a:solidFill>
              </a:rPr>
              <a:t> تقرير الأداء البيئي من خلال </a:t>
            </a:r>
            <a:r>
              <a:rPr lang="ar-SA" sz="3000" b="1" dirty="0">
                <a:solidFill>
                  <a:schemeClr val="accent4"/>
                </a:solidFill>
              </a:rPr>
              <a:t>مؤشر الأداء البيئي</a:t>
            </a:r>
            <a:endParaRPr lang="fr-FR" sz="3000" dirty="0">
              <a:solidFill>
                <a:schemeClr val="accent4"/>
              </a:solidFill>
            </a:endParaRPr>
          </a:p>
          <a:p>
            <a:pPr marL="0" indent="0" algn="r" rtl="1">
              <a:buNone/>
            </a:pPr>
            <a:endParaRPr lang="fr-FR" sz="2800" dirty="0"/>
          </a:p>
        </p:txBody>
      </p:sp>
    </p:spTree>
    <p:extLst>
      <p:ext uri="{BB962C8B-B14F-4D97-AF65-F5344CB8AC3E}">
        <p14:creationId xmlns:p14="http://schemas.microsoft.com/office/powerpoint/2010/main" val="60123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1914496" cy="5986254"/>
          </a:xfrm>
          <a:prstGeom prst="rect">
            <a:avLst/>
          </a:prstGeom>
        </p:spPr>
        <p:txBody>
          <a:bodyPr wrap="square">
            <a:spAutoFit/>
          </a:bodyPr>
          <a:lstStyle/>
          <a:p>
            <a:pPr indent="269875" algn="r" rtl="1">
              <a:spcAft>
                <a:spcPts val="0"/>
              </a:spcAft>
              <a:tabLst>
                <a:tab pos="269875" algn="r"/>
                <a:tab pos="539750" algn="r"/>
              </a:tabLst>
            </a:pPr>
            <a:r>
              <a:rPr lang="ar-SA" sz="2800"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fr-FR" sz="2400" dirty="0">
              <a:latin typeface="Times New Roman" panose="02020603050405020304" pitchFamily="18" charset="0"/>
              <a:ea typeface="Times New Roman" panose="02020603050405020304" pitchFamily="18" charset="0"/>
            </a:endParaRPr>
          </a:p>
          <a:p>
            <a:pPr marL="342900" lvl="0" indent="-342900" algn="ctr" rtl="1">
              <a:lnSpc>
                <a:spcPct val="115000"/>
              </a:lnSpc>
              <a:spcAft>
                <a:spcPts val="1000"/>
              </a:spcAft>
              <a:buFont typeface="+mj-lt"/>
              <a:buAutoNum type="arabicPeriod" startAt="3"/>
              <a:tabLst>
                <a:tab pos="269875" algn="r"/>
                <a:tab pos="539750" algn="r"/>
              </a:tabLst>
            </a:pPr>
            <a:r>
              <a:rPr lang="ar-SA" sz="3200" b="1" dirty="0">
                <a:solidFill>
                  <a:schemeClr val="accent1">
                    <a:lumMod val="60000"/>
                    <a:lumOff val="40000"/>
                  </a:schemeClr>
                </a:solidFill>
                <a:latin typeface="Calibri" panose="020F0502020204030204" pitchFamily="34" charset="0"/>
                <a:ea typeface="Times New Roman" panose="02020603050405020304" pitchFamily="18" charset="0"/>
                <a:cs typeface="Simplified Arabic" panose="02020603050405020304" pitchFamily="18" charset="-78"/>
              </a:rPr>
              <a:t>الاتحاد الدولي للاتصالات: </a:t>
            </a:r>
            <a:endParaRPr lang="ar-DZ" sz="3200" b="1" dirty="0" smtClean="0">
              <a:solidFill>
                <a:schemeClr val="accent1">
                  <a:lumMod val="60000"/>
                  <a:lumOff val="40000"/>
                </a:schemeClr>
              </a:solidFill>
              <a:latin typeface="Calibri" panose="020F0502020204030204" pitchFamily="34" charset="0"/>
              <a:ea typeface="Times New Roman" panose="02020603050405020304" pitchFamily="18" charset="0"/>
              <a:cs typeface="Simplified Arabic" panose="02020603050405020304" pitchFamily="18" charset="-78"/>
            </a:endParaRPr>
          </a:p>
          <a:p>
            <a:pPr lvl="0" algn="r" rtl="1">
              <a:lnSpc>
                <a:spcPct val="115000"/>
              </a:lnSpc>
              <a:spcAft>
                <a:spcPts val="1000"/>
              </a:spcAft>
              <a:tabLst>
                <a:tab pos="269875" algn="r"/>
                <a:tab pos="539750" algn="r"/>
              </a:tabLst>
            </a:pPr>
            <a:r>
              <a:rPr lang="ar-SA" sz="2800" b="1" dirty="0" smtClean="0">
                <a:latin typeface="Calibri" panose="020F0502020204030204" pitchFamily="34" charset="0"/>
                <a:ea typeface="Times New Roman" panose="02020603050405020304" pitchFamily="18" charset="0"/>
                <a:cs typeface="Simplified Arabic" panose="02020603050405020304" pitchFamily="18" charset="-78"/>
              </a:rPr>
              <a:t>الاتحاد </a:t>
            </a:r>
            <a:r>
              <a:rPr lang="ar-SA" sz="2800" b="1" dirty="0">
                <a:latin typeface="Calibri" panose="020F0502020204030204" pitchFamily="34" charset="0"/>
                <a:ea typeface="Times New Roman" panose="02020603050405020304" pitchFamily="18" charset="0"/>
                <a:cs typeface="Simplified Arabic" panose="02020603050405020304" pitchFamily="18" charset="-78"/>
              </a:rPr>
              <a:t>الدولي للاتصالات وكالة متخصصة تابعة لمنظمة </a:t>
            </a:r>
            <a:r>
              <a:rPr lang="ar-SA" sz="2800" b="1" u="sng" dirty="0">
                <a:latin typeface="Calibri" panose="020F0502020204030204" pitchFamily="34" charset="0"/>
                <a:ea typeface="Times New Roman" panose="02020603050405020304" pitchFamily="18" charset="0"/>
                <a:cs typeface="Simplified Arabic" panose="02020603050405020304" pitchFamily="18" charset="-78"/>
                <a:hlinkClick r:id="rId2"/>
              </a:rPr>
              <a:t>الأمم المتحدة</a:t>
            </a:r>
            <a:r>
              <a:rPr lang="ar-SA" sz="2800" b="1" dirty="0">
                <a:latin typeface="Calibri" panose="020F0502020204030204" pitchFamily="34" charset="0"/>
                <a:ea typeface="Times New Roman" panose="02020603050405020304" pitchFamily="18" charset="0"/>
                <a:cs typeface="Simplified Arabic" panose="02020603050405020304" pitchFamily="18" charset="-78"/>
              </a:rPr>
              <a:t>، عملت منذ نشأتها في القرن التاسع عشر -في شكل هيئة دولية مستقلة- على تنسيق عمليات استغلال شبكات الاتصال على مستوى العالم، وتحفيز الفاعلين في القطاع باستمرار على تطوير تكنولوجيا المعلومات والاتصال، </a:t>
            </a:r>
            <a:r>
              <a:rPr lang="ar-SA" sz="2800" dirty="0">
                <a:latin typeface="Calibri" panose="020F0502020204030204" pitchFamily="34" charset="0"/>
                <a:ea typeface="Times New Roman" panose="02020603050405020304" pitchFamily="18" charset="0"/>
                <a:cs typeface="Simplified Arabic" panose="02020603050405020304" pitchFamily="18" charset="-78"/>
              </a:rPr>
              <a:t>يرجع تاريخ تأسيس الاتحاد الدولي للاتصالات إلى 17 ماي 1865، عندما اجتمع ممثلون عن عشرين دولة في </a:t>
            </a:r>
            <a:r>
              <a:rPr lang="ar-SA" sz="2800" u="sng" dirty="0">
                <a:latin typeface="Calibri" panose="020F0502020204030204" pitchFamily="34" charset="0"/>
                <a:ea typeface="Times New Roman" panose="02020603050405020304" pitchFamily="18" charset="0"/>
                <a:cs typeface="Simplified Arabic" panose="02020603050405020304" pitchFamily="18" charset="-78"/>
                <a:hlinkClick r:id="rId3"/>
              </a:rPr>
              <a:t>باريس</a:t>
            </a:r>
            <a:r>
              <a:rPr lang="ar-SA" sz="2800" dirty="0">
                <a:latin typeface="Calibri" panose="020F0502020204030204" pitchFamily="34" charset="0"/>
                <a:ea typeface="Times New Roman" panose="02020603050405020304" pitchFamily="18" charset="0"/>
                <a:cs typeface="Simplified Arabic" panose="02020603050405020304" pitchFamily="18" charset="-78"/>
              </a:rPr>
              <a:t> من أجل عقد أول مؤتمر دولي للتلغراف، ووقعوا على أول اتفاقية دولية للتلغراف أنشأ المؤتمرون بموجبها الاتحاد الدولي للتلغراف</a:t>
            </a:r>
            <a:endParaRPr lang="fr-FR" sz="2000" dirty="0">
              <a:latin typeface="Calibri" panose="020F0502020204030204" pitchFamily="34" charset="0"/>
              <a:ea typeface="Times New Roman" panose="02020603050405020304" pitchFamily="18" charset="0"/>
              <a:cs typeface="Arial" panose="020B0604020202020204" pitchFamily="34" charset="0"/>
            </a:endParaRPr>
          </a:p>
          <a:p>
            <a:pPr indent="358775" algn="r" rtl="1">
              <a:spcBef>
                <a:spcPts val="960"/>
              </a:spcBef>
              <a:spcAft>
                <a:spcPts val="0"/>
              </a:spcAft>
              <a:tabLst>
                <a:tab pos="269875" algn="r"/>
                <a:tab pos="539750" algn="r"/>
              </a:tabLst>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وهذه المنظمة الدولية هي التي تطورت مع مرّ السنين كي تستوعب تقنيات الاتصال الجديدة التي أعقبت بعد التلغراف، الهاتف وأنظمة الراديو والتلفاز... إلخ؛ ثم أصبحت في وقت لاحق الاتحاد </a:t>
            </a:r>
            <a:r>
              <a:rPr lang="ar-SA" sz="3600" dirty="0">
                <a:latin typeface="Times New Roman" panose="02020603050405020304" pitchFamily="18" charset="0"/>
                <a:ea typeface="Times New Roman" panose="02020603050405020304" pitchFamily="18" charset="0"/>
                <a:cs typeface="Simplified Arabic" panose="02020603050405020304" pitchFamily="18" charset="-78"/>
              </a:rPr>
              <a:t>الدولي</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للاتصالات عام 1932، يوجد مقر الاتحاد الدولي للاتصالات في مدينة </a:t>
            </a:r>
            <a:r>
              <a:rPr lang="ar-SA" sz="2800" u="sng" dirty="0">
                <a:latin typeface="Times New Roman" panose="02020603050405020304" pitchFamily="18" charset="0"/>
                <a:ea typeface="Times New Roman" panose="02020603050405020304" pitchFamily="18" charset="0"/>
                <a:cs typeface="Simplified Arabic" panose="02020603050405020304" pitchFamily="18" charset="-78"/>
                <a:hlinkClick r:id="rId4"/>
              </a:rPr>
              <a:t>جنيف</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السويسرية. </a:t>
            </a:r>
            <a:endParaRPr lang="fr-FR"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0549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248</TotalTime>
  <Words>1238</Words>
  <Application>Microsoft Office PowerPoint</Application>
  <PresentationFormat>Grand écran</PresentationFormat>
  <Paragraphs>80</Paragraphs>
  <Slides>19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Arial</vt:lpstr>
      <vt:lpstr>Calibri</vt:lpstr>
      <vt:lpstr>Century Gothic</vt:lpstr>
      <vt:lpstr>Simplified Arabic</vt:lpstr>
      <vt:lpstr>Symbol</vt:lpstr>
      <vt:lpstr>Times New Roman</vt:lpstr>
      <vt:lpstr>Wingdings</vt:lpstr>
      <vt:lpstr>Wingdings 3</vt:lpstr>
      <vt:lpstr>Ion</vt:lpstr>
      <vt:lpstr>المحور الثالث المنظمات والمؤشرات الاقتصادية للتصنيف الدولي</vt:lpstr>
      <vt:lpstr>Présentation PowerPoint</vt:lpstr>
      <vt:lpstr>Présentation PowerPoint</vt:lpstr>
      <vt:lpstr>ثانيا: اهم منظمات التصنيف الاقتصادي الدولي توجـد العديـد مـن المنظمـات المتخصصـة فـي تصنيف الـدول اقتصاديا.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الثالث المنظمات والمؤشرات الاقتصادية للتصنيف الدولي</dc:title>
  <dc:creator>DJELLAB Khalil</dc:creator>
  <cp:lastModifiedBy>DJELLAB Khalil</cp:lastModifiedBy>
  <cp:revision>11</cp:revision>
  <dcterms:created xsi:type="dcterms:W3CDTF">2021-01-14T21:59:00Z</dcterms:created>
  <dcterms:modified xsi:type="dcterms:W3CDTF">2021-01-19T12:54:20Z</dcterms:modified>
</cp:coreProperties>
</file>