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61"/>
  </p:notesMasterIdLst>
  <p:sldIdLst>
    <p:sldId id="256" r:id="rId2"/>
    <p:sldId id="308" r:id="rId3"/>
    <p:sldId id="257" r:id="rId4"/>
    <p:sldId id="315" r:id="rId5"/>
    <p:sldId id="316" r:id="rId6"/>
    <p:sldId id="317" r:id="rId7"/>
    <p:sldId id="318" r:id="rId8"/>
    <p:sldId id="259" r:id="rId9"/>
    <p:sldId id="258" r:id="rId10"/>
    <p:sldId id="260" r:id="rId11"/>
    <p:sldId id="261" r:id="rId12"/>
    <p:sldId id="262" r:id="rId13"/>
    <p:sldId id="263" r:id="rId14"/>
    <p:sldId id="264" r:id="rId15"/>
    <p:sldId id="265" r:id="rId16"/>
    <p:sldId id="266" r:id="rId17"/>
    <p:sldId id="267" r:id="rId18"/>
    <p:sldId id="268" r:id="rId19"/>
    <p:sldId id="269" r:id="rId20"/>
    <p:sldId id="270" r:id="rId21"/>
    <p:sldId id="313" r:id="rId22"/>
    <p:sldId id="271" r:id="rId23"/>
    <p:sldId id="314" r:id="rId24"/>
    <p:sldId id="273" r:id="rId25"/>
    <p:sldId id="274" r:id="rId26"/>
    <p:sldId id="275" r:id="rId27"/>
    <p:sldId id="276" r:id="rId28"/>
    <p:sldId id="301" r:id="rId29"/>
    <p:sldId id="302" r:id="rId30"/>
    <p:sldId id="303" r:id="rId31"/>
    <p:sldId id="277" r:id="rId32"/>
    <p:sldId id="310" r:id="rId33"/>
    <p:sldId id="309" r:id="rId34"/>
    <p:sldId id="278" r:id="rId35"/>
    <p:sldId id="279" r:id="rId36"/>
    <p:sldId id="280" r:id="rId37"/>
    <p:sldId id="281" r:id="rId38"/>
    <p:sldId id="312" r:id="rId39"/>
    <p:sldId id="282" r:id="rId40"/>
    <p:sldId id="283" r:id="rId41"/>
    <p:sldId id="311" r:id="rId42"/>
    <p:sldId id="284" r:id="rId43"/>
    <p:sldId id="304" r:id="rId44"/>
    <p:sldId id="285" r:id="rId45"/>
    <p:sldId id="286" r:id="rId46"/>
    <p:sldId id="287" r:id="rId47"/>
    <p:sldId id="288" r:id="rId48"/>
    <p:sldId id="305" r:id="rId49"/>
    <p:sldId id="289" r:id="rId50"/>
    <p:sldId id="290" r:id="rId51"/>
    <p:sldId id="291" r:id="rId52"/>
    <p:sldId id="292" r:id="rId53"/>
    <p:sldId id="296" r:id="rId54"/>
    <p:sldId id="295" r:id="rId55"/>
    <p:sldId id="297" r:id="rId56"/>
    <p:sldId id="298" r:id="rId57"/>
    <p:sldId id="299" r:id="rId58"/>
    <p:sldId id="306" r:id="rId59"/>
    <p:sldId id="307" r:id="rId6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ECDDEF-9875-4D9B-B136-2A7F33F0E5B3}" type="datetimeFigureOut">
              <a:rPr lang="fr-FR" smtClean="0"/>
              <a:pPr/>
              <a:t>27/12/2020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2343D7-7A71-4C73-A495-6C0F7838578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C2343D7-7A71-4C73-A495-6C0F78385780}" type="slidenum">
              <a:rPr lang="fr-FR" smtClean="0"/>
              <a:pPr/>
              <a:t>24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3E239340-E23D-453D-A6C5-E8A92F6A602B}"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3E239340-E23D-453D-A6C5-E8A92F6A602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C07BCA7-60CA-4EBC-81C4-CF87349BB98A}" type="datetimeFigureOut">
              <a:rPr lang="fr-FR" smtClean="0"/>
              <a:pPr/>
              <a:t>27/12/2020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tile tx="0" ty="0" sx="100000" sy="100000" flip="none" algn="tl"/>
        </a:blip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C07BCA7-60CA-4EBC-81C4-CF87349BB98A}" type="datetimeFigureOut">
              <a:rPr lang="fr-FR" smtClean="0"/>
              <a:pPr/>
              <a:t>27/12/2020</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E239340-E23D-453D-A6C5-E8A92F6A602B}"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2286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a:t>
            </a:r>
            <a:r>
              <a:rPr kumimoji="0" lang="ar-DZ" sz="2400" b="1" i="0"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خيضــر</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1</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01:</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مدخل إلى التسيير المالي</a:t>
            </a:r>
            <a:endParaRPr lang="ar-DZ" sz="4800" b="1" dirty="0">
              <a:solidFill>
                <a:srgbClr val="FF0000"/>
              </a:solidFill>
              <a:latin typeface="Adobe Arabic" pitchFamily="18" charset="-78"/>
              <a:cs typeface="Adobe Arabic" pitchFamily="18"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43600" y="762000"/>
            <a:ext cx="2667000" cy="1143000"/>
          </a:xfrm>
        </p:spPr>
        <p:txBody>
          <a:bodyPr>
            <a:normAutofit/>
          </a:bodyPr>
          <a:lstStyle/>
          <a:p>
            <a:pPr algn="r" rtl="1"/>
            <a:r>
              <a:rPr lang="ar-DZ" sz="4400" dirty="0" smtClean="0">
                <a:solidFill>
                  <a:srgbClr val="FF0000"/>
                </a:solidFill>
                <a:latin typeface="Linkin" pitchFamily="34" charset="0"/>
                <a:cs typeface="Linkin" pitchFamily="34" charset="0"/>
              </a:rPr>
              <a:t>تعريف (1): </a:t>
            </a:r>
            <a:endParaRPr lang="fr-FR" dirty="0">
              <a:latin typeface="Linkin" pitchFamily="34" charset="0"/>
              <a:cs typeface="Linkin" pitchFamily="34" charset="0"/>
            </a:endParaRPr>
          </a:p>
        </p:txBody>
      </p:sp>
      <p:sp>
        <p:nvSpPr>
          <p:cNvPr id="3" name="Espace réservé du contenu 2"/>
          <p:cNvSpPr>
            <a:spLocks noGrp="1"/>
          </p:cNvSpPr>
          <p:nvPr>
            <p:ph idx="1"/>
          </p:nvPr>
        </p:nvSpPr>
        <p:spPr>
          <a:xfrm>
            <a:off x="457200" y="2133600"/>
            <a:ext cx="8229600" cy="1676400"/>
          </a:xfrm>
        </p:spPr>
        <p:txBody>
          <a:bodyPr>
            <a:normAutofit/>
          </a:bodyPr>
          <a:lstStyle/>
          <a:p>
            <a:pPr marL="0" indent="465138" algn="just" rtl="1">
              <a:buNone/>
            </a:pPr>
            <a:r>
              <a:rPr lang="ar-DZ" b="1" dirty="0" smtClean="0">
                <a:solidFill>
                  <a:schemeClr val="bg1"/>
                </a:solidFill>
              </a:rPr>
              <a:t>الإدارة المالية تتضمن </a:t>
            </a:r>
            <a:r>
              <a:rPr lang="ar-SA" b="1" dirty="0" smtClean="0">
                <a:solidFill>
                  <a:srgbClr val="FF0000"/>
                </a:solidFill>
              </a:rPr>
              <a:t>تنظيم حركة الأموال</a:t>
            </a:r>
            <a:r>
              <a:rPr lang="ar-SA" b="1" dirty="0" smtClean="0">
                <a:solidFill>
                  <a:schemeClr val="bg1"/>
                </a:solidFill>
              </a:rPr>
              <a:t> من/ إلى/ المؤسسة (</a:t>
            </a:r>
            <a:r>
              <a:rPr lang="ar-SA" b="1" dirty="0" smtClean="0">
                <a:solidFill>
                  <a:srgbClr val="FF0000"/>
                </a:solidFill>
              </a:rPr>
              <a:t>تدفقات</a:t>
            </a:r>
            <a:r>
              <a:rPr lang="ar-SA" b="1" dirty="0" smtClean="0">
                <a:solidFill>
                  <a:schemeClr val="bg1"/>
                </a:solidFill>
              </a:rPr>
              <a:t> نقدية داخلة، تدفقات نقدية خارجة)، بما</a:t>
            </a:r>
            <a:r>
              <a:rPr lang="ar-DZ" b="1" dirty="0" smtClean="0">
                <a:solidFill>
                  <a:schemeClr val="bg1"/>
                </a:solidFill>
              </a:rPr>
              <a:t> ي</a:t>
            </a:r>
            <a:r>
              <a:rPr lang="ar-SA" b="1" dirty="0" smtClean="0">
                <a:solidFill>
                  <a:schemeClr val="bg1"/>
                </a:solidFill>
              </a:rPr>
              <a:t>مكن</a:t>
            </a:r>
            <a:r>
              <a:rPr lang="ar-DZ" b="1" dirty="0" smtClean="0">
                <a:solidFill>
                  <a:schemeClr val="bg1"/>
                </a:solidFill>
              </a:rPr>
              <a:t>ها</a:t>
            </a:r>
            <a:r>
              <a:rPr lang="ar-SA" b="1" dirty="0" smtClean="0">
                <a:solidFill>
                  <a:schemeClr val="bg1"/>
                </a:solidFill>
              </a:rPr>
              <a:t> من تنفيذ </a:t>
            </a:r>
            <a:r>
              <a:rPr lang="ar-DZ" b="1" dirty="0" smtClean="0">
                <a:solidFill>
                  <a:schemeClr val="bg1"/>
                </a:solidFill>
              </a:rPr>
              <a:t>ن</a:t>
            </a:r>
            <a:r>
              <a:rPr lang="ar-DZ" b="1" dirty="0" smtClean="0">
                <a:solidFill>
                  <a:srgbClr val="FF0000"/>
                </a:solidFill>
              </a:rPr>
              <a:t>شاطات</a:t>
            </a:r>
            <a:r>
              <a:rPr lang="ar-DZ" b="1" dirty="0" smtClean="0">
                <a:solidFill>
                  <a:schemeClr val="bg1"/>
                </a:solidFill>
              </a:rPr>
              <a:t>ها </a:t>
            </a:r>
            <a:r>
              <a:rPr lang="ar-SA" b="1" dirty="0" smtClean="0">
                <a:solidFill>
                  <a:schemeClr val="bg1"/>
                </a:solidFill>
              </a:rPr>
              <a:t>ومواجهة </a:t>
            </a:r>
            <a:r>
              <a:rPr lang="ar-SA" b="1" dirty="0" smtClean="0">
                <a:solidFill>
                  <a:srgbClr val="FF0000"/>
                </a:solidFill>
              </a:rPr>
              <a:t>التزاما</a:t>
            </a:r>
            <a:r>
              <a:rPr lang="ar-DZ" b="1" dirty="0" err="1" smtClean="0">
                <a:solidFill>
                  <a:srgbClr val="FF0000"/>
                </a:solidFill>
              </a:rPr>
              <a:t>ت</a:t>
            </a:r>
            <a:r>
              <a:rPr lang="ar-DZ" b="1" dirty="0" err="1" smtClean="0">
                <a:solidFill>
                  <a:schemeClr val="bg1"/>
                </a:solidFill>
              </a:rPr>
              <a:t>ها</a:t>
            </a:r>
            <a:r>
              <a:rPr lang="ar-SA" b="1" dirty="0" smtClean="0">
                <a:solidFill>
                  <a:schemeClr val="bg1"/>
                </a:solidFill>
              </a:rPr>
              <a:t> في الوقت المحدد لها</a:t>
            </a:r>
            <a:r>
              <a:rPr lang="fr-FR" b="1" dirty="0" smtClean="0">
                <a:solidFill>
                  <a:schemeClr val="bg1"/>
                </a:solidFill>
              </a:rPr>
              <a:t> " </a:t>
            </a:r>
            <a:r>
              <a:rPr lang="ar-DZ" b="1" dirty="0" smtClean="0">
                <a:solidFill>
                  <a:schemeClr val="bg1"/>
                </a:solidFill>
              </a:rPr>
              <a:t>.</a:t>
            </a:r>
            <a:endParaRPr lang="fr-FR" b="1" dirty="0" smtClean="0">
              <a:solidFill>
                <a:schemeClr val="bg1"/>
              </a:solidFill>
            </a:endParaRPr>
          </a:p>
          <a:p>
            <a:endParaRPr lang="fr-FR" sz="2400" dirty="0"/>
          </a:p>
        </p:txBody>
      </p:sp>
      <p:sp>
        <p:nvSpPr>
          <p:cNvPr id="4" name="Rectangle 3"/>
          <p:cNvSpPr/>
          <p:nvPr/>
        </p:nvSpPr>
        <p:spPr>
          <a:xfrm>
            <a:off x="2743200" y="3810000"/>
            <a:ext cx="3930884" cy="584775"/>
          </a:xfrm>
          <a:prstGeom prst="rect">
            <a:avLst/>
          </a:prstGeom>
        </p:spPr>
        <p:txBody>
          <a:bodyPr wrap="none">
            <a:spAutoFit/>
          </a:bodyPr>
          <a:lstStyle/>
          <a:p>
            <a:pPr lvl="0" algn="r" rtl="1" fontAlgn="base">
              <a:spcBef>
                <a:spcPct val="0"/>
              </a:spcBef>
              <a:spcAft>
                <a:spcPct val="0"/>
              </a:spcAft>
            </a:pP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الإدارة المالية= إدارة النقدية</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1"/>
          <p:cNvSpPr>
            <a:spLocks noChangeArrowheads="1"/>
          </p:cNvSpPr>
          <p:nvPr/>
        </p:nvSpPr>
        <p:spPr bwMode="auto">
          <a:xfrm>
            <a:off x="304800" y="5599093"/>
            <a:ext cx="8534400" cy="954107"/>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Simplified Arabic"/>
                <a:ea typeface="Calibri" pitchFamily="34" charset="0"/>
              </a:rPr>
              <a:t>ا</a:t>
            </a:r>
            <a:r>
              <a:rPr kumimoji="0" lang="ar-DZ" sz="2800" b="1" i="0" u="none" strike="noStrike" cap="none" normalizeH="0" baseline="0" dirty="0" smtClean="0">
                <a:ln>
                  <a:noFill/>
                </a:ln>
                <a:solidFill>
                  <a:schemeClr val="bg1"/>
                </a:solidFill>
                <a:effectLst/>
                <a:latin typeface="Simplified Arabic"/>
                <a:ea typeface="Calibri" pitchFamily="34" charset="0"/>
              </a:rPr>
              <a:t>ل</a:t>
            </a:r>
            <a:r>
              <a:rPr kumimoji="0" lang="ar-SA" sz="2800" b="1" i="0" u="none" strike="noStrike" cap="none" normalizeH="0" baseline="0" dirty="0" smtClean="0">
                <a:ln>
                  <a:noFill/>
                </a:ln>
                <a:solidFill>
                  <a:schemeClr val="bg1"/>
                </a:solidFill>
                <a:effectLst/>
                <a:latin typeface="Simplified Arabic"/>
                <a:ea typeface="Calibri" pitchFamily="34" charset="0"/>
              </a:rPr>
              <a:t>تسيير المالي </a:t>
            </a:r>
            <a:r>
              <a:rPr kumimoji="0" lang="ar-DZ" sz="2800" b="1" i="0" u="none" strike="noStrike" cap="none" normalizeH="0" baseline="0" dirty="0" smtClean="0">
                <a:ln>
                  <a:noFill/>
                </a:ln>
                <a:solidFill>
                  <a:schemeClr val="bg1"/>
                </a:solidFill>
                <a:effectLst/>
                <a:latin typeface="Simplified Arabic"/>
                <a:ea typeface="Calibri" pitchFamily="34" charset="0"/>
              </a:rPr>
              <a:t>هو </a:t>
            </a:r>
            <a:r>
              <a:rPr kumimoji="0" lang="ar-SA" sz="2800" b="1" i="0" u="none" strike="noStrike" cap="none" normalizeH="0" baseline="0" dirty="0" smtClean="0">
                <a:ln>
                  <a:noFill/>
                </a:ln>
                <a:solidFill>
                  <a:schemeClr val="bg1"/>
                </a:solidFill>
                <a:effectLst/>
                <a:latin typeface="Simplified Arabic"/>
                <a:ea typeface="Calibri" pitchFamily="34" charset="0"/>
              </a:rPr>
              <a:t>مجموع النشاطات والقرارات التي تساهم في </a:t>
            </a:r>
            <a:r>
              <a:rPr kumimoji="0" lang="ar-SA" sz="2800" b="1" i="0" u="none" strike="noStrike" cap="none" normalizeH="0" baseline="0" dirty="0" smtClean="0">
                <a:ln>
                  <a:noFill/>
                </a:ln>
                <a:solidFill>
                  <a:srgbClr val="FF0000"/>
                </a:solidFill>
                <a:effectLst/>
                <a:latin typeface="Simplified Arabic"/>
                <a:ea typeface="Calibri" pitchFamily="34" charset="0"/>
              </a:rPr>
              <a:t>ضبط</a:t>
            </a:r>
            <a:r>
              <a:rPr kumimoji="0" lang="ar-SA" sz="2800" b="1" i="0" u="none" strike="noStrike" cap="none" normalizeH="0" baseline="0" dirty="0" smtClean="0">
                <a:ln>
                  <a:noFill/>
                </a:ln>
                <a:solidFill>
                  <a:schemeClr val="bg1"/>
                </a:solidFill>
                <a:effectLst/>
                <a:latin typeface="Simplified Arabic"/>
                <a:ea typeface="Calibri" pitchFamily="34" charset="0"/>
              </a:rPr>
              <a:t> التدفقات المالية لخدمة أهداف المؤسسة.</a:t>
            </a:r>
            <a:endParaRPr kumimoji="0" lang="ar-SA" sz="2800" b="1" i="0" u="none" strike="noStrike" cap="none" normalizeH="0" baseline="0" dirty="0" smtClean="0">
              <a:ln>
                <a:noFill/>
              </a:ln>
              <a:solidFill>
                <a:schemeClr val="bg1"/>
              </a:solidFill>
              <a:effectLst/>
              <a:latin typeface="Arial" pitchFamily="34" charset="0"/>
            </a:endParaRPr>
          </a:p>
        </p:txBody>
      </p:sp>
      <p:sp>
        <p:nvSpPr>
          <p:cNvPr id="6" name="Rectangle 5"/>
          <p:cNvSpPr/>
          <p:nvPr/>
        </p:nvSpPr>
        <p:spPr>
          <a:xfrm>
            <a:off x="4233313" y="4989493"/>
            <a:ext cx="4434227" cy="584775"/>
          </a:xfrm>
          <a:prstGeom prst="rect">
            <a:avLst/>
          </a:prstGeom>
        </p:spPr>
        <p:txBody>
          <a:bodyPr wrap="none">
            <a:spAutoFit/>
          </a:bodyPr>
          <a:lstStyle/>
          <a:p>
            <a:pPr algn="r" rtl="1"/>
            <a:r>
              <a:rPr lang="fr-FR" sz="3200" b="1" dirty="0" smtClean="0">
                <a:solidFill>
                  <a:srgbClr val="FF0000"/>
                </a:solidFill>
                <a:latin typeface="Simplified Arabic"/>
                <a:ea typeface="Calibri" pitchFamily="34" charset="0"/>
              </a:rPr>
              <a:t>* </a:t>
            </a:r>
            <a:r>
              <a:rPr lang="ar-DZ" sz="3200" b="1" dirty="0" smtClean="0">
                <a:solidFill>
                  <a:srgbClr val="FF0000"/>
                </a:solidFill>
                <a:latin typeface="Simplified Arabic"/>
                <a:ea typeface="Calibri" pitchFamily="34" charset="0"/>
              </a:rPr>
              <a:t> تعريف</a:t>
            </a:r>
            <a:r>
              <a:rPr lang="fr-FR" sz="3200" b="1" dirty="0" smtClean="0">
                <a:solidFill>
                  <a:srgbClr val="FF0000"/>
                </a:solidFill>
                <a:latin typeface="Times New Roman" pitchFamily="18" charset="0"/>
                <a:ea typeface="Calibri" pitchFamily="34" charset="0"/>
                <a:cs typeface="Times New Roman" pitchFamily="18" charset="0"/>
              </a:rPr>
              <a:t>Bernard </a:t>
            </a:r>
            <a:r>
              <a:rPr lang="fr-FR" sz="3200" b="1" dirty="0" err="1" smtClean="0">
                <a:solidFill>
                  <a:srgbClr val="FF0000"/>
                </a:solidFill>
                <a:latin typeface="Times New Roman" pitchFamily="18" charset="0"/>
                <a:ea typeface="Calibri" pitchFamily="34" charset="0"/>
                <a:cs typeface="Times New Roman" pitchFamily="18" charset="0"/>
              </a:rPr>
              <a:t>Colasse</a:t>
            </a:r>
            <a:r>
              <a:rPr lang="fr-FR" sz="3200" b="1" dirty="0" smtClean="0">
                <a:solidFill>
                  <a:srgbClr val="FF0000"/>
                </a:solidFill>
                <a:latin typeface="Times New Roman" pitchFamily="18" charset="0"/>
                <a:ea typeface="Calibri" pitchFamily="34" charset="0"/>
                <a:cs typeface="Times New Roman" pitchFamily="18" charset="0"/>
              </a:rPr>
              <a:t> </a:t>
            </a:r>
            <a:endParaRPr lang="fr-FR" sz="3200" dirty="0">
              <a:solidFill>
                <a:srgbClr val="FF0000"/>
              </a:solidFill>
            </a:endParaRPr>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
          <p:cNvGrpSpPr>
            <a:grpSpLocks/>
          </p:cNvGrpSpPr>
          <p:nvPr/>
        </p:nvGrpSpPr>
        <p:grpSpPr bwMode="auto">
          <a:xfrm>
            <a:off x="304800" y="2057400"/>
            <a:ext cx="8610600" cy="2438400"/>
            <a:chOff x="465" y="1995"/>
            <a:chExt cx="10815" cy="2475"/>
          </a:xfrm>
        </p:grpSpPr>
        <p:sp>
          <p:nvSpPr>
            <p:cNvPr id="18435" name="Text Box 3"/>
            <p:cNvSpPr txBox="1">
              <a:spLocks noChangeArrowheads="1"/>
            </p:cNvSpPr>
            <p:nvPr/>
          </p:nvSpPr>
          <p:spPr bwMode="auto">
            <a:xfrm>
              <a:off x="5463" y="2220"/>
              <a:ext cx="2850" cy="124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الإدارة المالية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(إدارة حركة النقدية)</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8436" name="AutoShape 4"/>
            <p:cNvCxnSpPr>
              <a:cxnSpLocks noChangeShapeType="1"/>
            </p:cNvCxnSpPr>
            <p:nvPr/>
          </p:nvCxnSpPr>
          <p:spPr bwMode="auto">
            <a:xfrm flipH="1">
              <a:off x="8326" y="2775"/>
              <a:ext cx="2475" cy="0"/>
            </a:xfrm>
            <a:prstGeom prst="straightConnector1">
              <a:avLst/>
            </a:prstGeom>
            <a:noFill/>
            <a:ln w="38100">
              <a:solidFill>
                <a:srgbClr val="000000"/>
              </a:solidFill>
              <a:round/>
              <a:headEnd/>
              <a:tailEnd type="triangle" w="med" len="med"/>
            </a:ln>
          </p:spPr>
        </p:cxnSp>
        <p:cxnSp>
          <p:nvCxnSpPr>
            <p:cNvPr id="18437" name="AutoShape 5"/>
            <p:cNvCxnSpPr>
              <a:cxnSpLocks noChangeShapeType="1"/>
            </p:cNvCxnSpPr>
            <p:nvPr/>
          </p:nvCxnSpPr>
          <p:spPr bwMode="auto">
            <a:xfrm flipH="1">
              <a:off x="2871" y="2775"/>
              <a:ext cx="2475" cy="0"/>
            </a:xfrm>
            <a:prstGeom prst="straightConnector1">
              <a:avLst/>
            </a:prstGeom>
            <a:noFill/>
            <a:ln w="38100">
              <a:solidFill>
                <a:srgbClr val="000000"/>
              </a:solidFill>
              <a:round/>
              <a:headEnd/>
              <a:tailEnd type="triangle" w="med" len="med"/>
            </a:ln>
          </p:spPr>
        </p:cxnSp>
        <p:sp>
          <p:nvSpPr>
            <p:cNvPr id="18438" name="Text Box 6"/>
            <p:cNvSpPr txBox="1">
              <a:spLocks noChangeArrowheads="1"/>
            </p:cNvSpPr>
            <p:nvPr/>
          </p:nvSpPr>
          <p:spPr bwMode="auto">
            <a:xfrm>
              <a:off x="8409" y="1995"/>
              <a:ext cx="2751" cy="6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تدفقات نقدية داخلة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8439" name="Text Box 7"/>
            <p:cNvSpPr txBox="1">
              <a:spLocks noChangeArrowheads="1"/>
            </p:cNvSpPr>
            <p:nvPr/>
          </p:nvSpPr>
          <p:spPr bwMode="auto">
            <a:xfrm>
              <a:off x="2571" y="1995"/>
              <a:ext cx="2776" cy="6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تدفقات نقدية خارجة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8440" name="Text Box 8"/>
            <p:cNvSpPr txBox="1">
              <a:spLocks noChangeArrowheads="1"/>
            </p:cNvSpPr>
            <p:nvPr/>
          </p:nvSpPr>
          <p:spPr bwMode="auto">
            <a:xfrm>
              <a:off x="8600" y="2835"/>
              <a:ext cx="2680" cy="15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تحصيلات زبائن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قروض مصرفية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مساهمات جديدة ...</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8441" name="Text Box 9"/>
            <p:cNvSpPr txBox="1">
              <a:spLocks noChangeArrowheads="1"/>
            </p:cNvSpPr>
            <p:nvPr/>
          </p:nvSpPr>
          <p:spPr bwMode="auto">
            <a:xfrm>
              <a:off x="465" y="2985"/>
              <a:ext cx="4881" cy="148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تسديدات موردين، تسديدات قروض </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أجور، ضرائب، ومصاريف مدفوعة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استثمارات،</a:t>
              </a:r>
              <a:r>
                <a:rPr kumimoji="0" lang="ar-DZ" sz="2400" b="1" i="0" u="none" strike="noStrike" cap="none" normalizeH="0" dirty="0" smtClean="0">
                  <a:ln>
                    <a:noFill/>
                  </a:ln>
                  <a:solidFill>
                    <a:schemeClr val="bg1"/>
                  </a:solidFill>
                  <a:effectLst/>
                  <a:latin typeface="Arial" pitchFamily="34" charset="0"/>
                  <a:ea typeface="Arial" pitchFamily="34" charset="0"/>
                  <a:cs typeface="Arial" pitchFamily="34" charset="0"/>
                </a:rPr>
                <a:t> توظيفات</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توزيع أرباح...</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3" name="Rectangle 12"/>
          <p:cNvSpPr/>
          <p:nvPr/>
        </p:nvSpPr>
        <p:spPr>
          <a:xfrm>
            <a:off x="914400" y="5029200"/>
            <a:ext cx="7513595" cy="584775"/>
          </a:xfrm>
          <a:prstGeom prst="rect">
            <a:avLst/>
          </a:prstGeom>
        </p:spPr>
        <p:txBody>
          <a:bodyPr wrap="none">
            <a:spAutoFit/>
          </a:bodyPr>
          <a:lstStyle/>
          <a:p>
            <a:pPr lvl="0" algn="r" rtl="1" fontAlgn="base">
              <a:spcBef>
                <a:spcPct val="0"/>
              </a:spcBef>
              <a:spcAft>
                <a:spcPct val="0"/>
              </a:spcAft>
            </a:pP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الوظيف</a:t>
            </a:r>
            <a:r>
              <a:rPr lang="ar-DZ" sz="3200" b="1" dirty="0" smtClean="0">
                <a:solidFill>
                  <a:srgbClr val="FF0000"/>
                </a:solidFill>
                <a:latin typeface="Arial" pitchFamily="34" charset="0"/>
                <a:ea typeface="Arial" pitchFamily="34" charset="0"/>
                <a:cs typeface="Arial" pitchFamily="34" charset="0"/>
              </a:rPr>
              <a:t>ة </a:t>
            </a: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المالية بالنسبة للمؤسسة= القلب بالنسبة للجسم</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4" name="Rectangle 13"/>
          <p:cNvSpPr/>
          <p:nvPr/>
        </p:nvSpPr>
        <p:spPr>
          <a:xfrm>
            <a:off x="873957" y="5943600"/>
            <a:ext cx="7431843" cy="584775"/>
          </a:xfrm>
          <a:prstGeom prst="rect">
            <a:avLst/>
          </a:prstGeom>
        </p:spPr>
        <p:txBody>
          <a:bodyPr wrap="none">
            <a:spAutoFit/>
          </a:bodyPr>
          <a:lstStyle/>
          <a:p>
            <a:pPr lvl="0" algn="r" rtl="1" fontAlgn="base">
              <a:spcBef>
                <a:spcPct val="0"/>
              </a:spcBef>
              <a:spcAft>
                <a:spcPct val="0"/>
              </a:spcAft>
            </a:pP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الأموال(النقود)</a:t>
            </a:r>
            <a:r>
              <a:rPr kumimoji="0" lang="ar-DZ" sz="3200" b="1" i="0" u="none" strike="noStrike" cap="none" normalizeH="0" dirty="0" smtClean="0">
                <a:ln>
                  <a:noFill/>
                </a:ln>
                <a:solidFill>
                  <a:srgbClr val="FF0000"/>
                </a:solidFill>
                <a:effectLst/>
                <a:latin typeface="Arial" pitchFamily="34" charset="0"/>
                <a:ea typeface="Arial" pitchFamily="34" charset="0"/>
                <a:cs typeface="Arial" pitchFamily="34" charset="0"/>
              </a:rPr>
              <a:t> </a:t>
            </a: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بالنسبة للمؤسسة= الدم بالنسبة للجسم</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28600" y="1981200"/>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tab pos="103188" algn="r"/>
                <a:tab pos="160338" algn="r"/>
                <a:tab pos="217488" algn="r"/>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كل عملية تجارية تنطوي تقريبا على نقدية بطريقة مباشرة أو غير مباشرة: الوظيفة المالية تختص بكل شيء يحدث في المؤسسة، لذا فإن هذا التعريف هو من الشمول بدرجة تجعله عديم المعنى.</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Titre 1"/>
          <p:cNvSpPr txBox="1">
            <a:spLocks/>
          </p:cNvSpPr>
          <p:nvPr/>
        </p:nvSpPr>
        <p:spPr>
          <a:xfrm>
            <a:off x="5791200" y="914400"/>
            <a:ext cx="2743200" cy="838200"/>
          </a:xfrm>
          <a:prstGeom prst="rect">
            <a:avLst/>
          </a:prstGeom>
        </p:spPr>
        <p:txBody>
          <a:bodyPr vert="horz" anchor="ctr">
            <a:noAutofit/>
            <a:scene3d>
              <a:camera prst="orthographicFront"/>
              <a:lightRig rig="soft" dir="t">
                <a:rot lat="0" lon="0" rev="16800000"/>
              </a:lightRig>
            </a:scene3d>
            <a:sp3d prstMaterial="softEdge">
              <a:bevelT w="38100" h="38100"/>
            </a:sp3d>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w="6350">
                  <a:noFill/>
                </a:ln>
                <a:solidFill>
                  <a:srgbClr val="FF0000"/>
                </a:solidFill>
                <a:uLnTx/>
                <a:uFillTx/>
                <a:latin typeface="Linkin" pitchFamily="34" charset="0"/>
                <a:ea typeface="+mj-ea"/>
              </a:rPr>
              <a:t>نقد تعريف(1): </a:t>
            </a:r>
            <a:endParaRPr kumimoji="0" lang="fr-FR" sz="36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uLnTx/>
              <a:uFillTx/>
              <a:latin typeface="Linkin" pitchFamily="34" charset="0"/>
              <a:ea typeface="+mj-ea"/>
            </a:endParaRPr>
          </a:p>
        </p:txBody>
      </p:sp>
      <p:sp>
        <p:nvSpPr>
          <p:cNvPr id="6" name="Rectangle 5"/>
          <p:cNvSpPr/>
          <p:nvPr/>
        </p:nvSpPr>
        <p:spPr>
          <a:xfrm>
            <a:off x="228600" y="3886200"/>
            <a:ext cx="8305800" cy="1384995"/>
          </a:xfrm>
          <a:prstGeom prst="rect">
            <a:avLst/>
          </a:prstGeom>
        </p:spPr>
        <p:txBody>
          <a:bodyPr wrap="square">
            <a:spAutoFit/>
          </a:bodyPr>
          <a:lstStyle/>
          <a:p>
            <a:pPr lvl="0" algn="justLow" rtl="1" eaLnBrk="0" fontAlgn="base" hangingPunct="0">
              <a:spcBef>
                <a:spcPct val="0"/>
              </a:spcBef>
              <a:spcAft>
                <a:spcPct val="0"/>
              </a:spcAft>
              <a:buFontTx/>
              <a:buChar char="•"/>
              <a:tabLst>
                <a:tab pos="103188" algn="r"/>
                <a:tab pos="160338" algn="r"/>
                <a:tab pos="217488" algn="r"/>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يركز التعريف على قبض الأموال ودفعها والمحافظة عليها، وهي مهام روتينية تصنف كوظائف تنفيذية تتعلق ب</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إدارة النقدية </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وليس الإدارة المالية بمعناها الحقيقي.</a:t>
            </a:r>
            <a:endParaRPr kumimoji="0" lang="ar-DZ" sz="28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43600" y="274638"/>
            <a:ext cx="2743200" cy="1143000"/>
          </a:xfrm>
        </p:spPr>
        <p:txBody>
          <a:bodyPr/>
          <a:lstStyle/>
          <a:p>
            <a:pPr algn="r" rtl="1"/>
            <a:r>
              <a:rPr lang="ar-DZ" sz="4000" dirty="0" smtClean="0">
                <a:solidFill>
                  <a:srgbClr val="FF0000"/>
                </a:solidFill>
                <a:latin typeface="Linkin" pitchFamily="34" charset="0"/>
                <a:cs typeface="Linkin" pitchFamily="34" charset="0"/>
              </a:rPr>
              <a:t>تعريف (2): </a:t>
            </a:r>
            <a:endParaRPr lang="fr-FR" dirty="0"/>
          </a:p>
        </p:txBody>
      </p:sp>
      <p:sp>
        <p:nvSpPr>
          <p:cNvPr id="3" name="Espace réservé du contenu 2"/>
          <p:cNvSpPr>
            <a:spLocks noGrp="1"/>
          </p:cNvSpPr>
          <p:nvPr>
            <p:ph idx="1"/>
          </p:nvPr>
        </p:nvSpPr>
        <p:spPr>
          <a:xfrm>
            <a:off x="457200" y="1371600"/>
            <a:ext cx="8153400" cy="1143000"/>
          </a:xfrm>
        </p:spPr>
        <p:txBody>
          <a:bodyPr>
            <a:normAutofit/>
          </a:bodyPr>
          <a:lstStyle/>
          <a:p>
            <a:pPr marL="0" indent="22225" algn="r" rtl="1">
              <a:buNone/>
            </a:pPr>
            <a:r>
              <a:rPr lang="ar-DZ" sz="3200" b="1" dirty="0" smtClean="0">
                <a:solidFill>
                  <a:schemeClr val="bg1"/>
                </a:solidFill>
              </a:rPr>
              <a:t>  هي عملية </a:t>
            </a:r>
            <a:r>
              <a:rPr lang="ar-SA" sz="3200" b="1" dirty="0" smtClean="0">
                <a:solidFill>
                  <a:schemeClr val="bg1"/>
                </a:solidFill>
              </a:rPr>
              <a:t>صنع واتخاذ القرارات المالية (قرارات الاستثمار، </a:t>
            </a:r>
            <a:r>
              <a:rPr lang="ar-DZ" sz="3200" b="1" dirty="0" smtClean="0">
                <a:solidFill>
                  <a:schemeClr val="bg1"/>
                </a:solidFill>
              </a:rPr>
              <a:t>قرارات </a:t>
            </a:r>
            <a:r>
              <a:rPr lang="ar-SA" sz="3200" b="1" dirty="0" smtClean="0">
                <a:solidFill>
                  <a:schemeClr val="bg1"/>
                </a:solidFill>
              </a:rPr>
              <a:t>التمويل، </a:t>
            </a:r>
            <a:r>
              <a:rPr lang="ar-DZ" sz="3200" b="1" dirty="0" smtClean="0">
                <a:solidFill>
                  <a:schemeClr val="bg1"/>
                </a:solidFill>
              </a:rPr>
              <a:t>وقرارات </a:t>
            </a:r>
            <a:r>
              <a:rPr lang="ar-SA" sz="3200" b="1" dirty="0" smtClean="0">
                <a:solidFill>
                  <a:schemeClr val="bg1"/>
                </a:solidFill>
              </a:rPr>
              <a:t>توزيع الأرباح على الملاك </a:t>
            </a:r>
            <a:r>
              <a:rPr lang="ar-DZ" sz="3200" b="1" dirty="0" smtClean="0">
                <a:solidFill>
                  <a:schemeClr val="bg1"/>
                </a:solidFill>
              </a:rPr>
              <a:t>.</a:t>
            </a:r>
            <a:endParaRPr lang="fr-FR" sz="3200" b="1" dirty="0">
              <a:solidFill>
                <a:schemeClr val="bg1"/>
              </a:solidFill>
            </a:endParaRPr>
          </a:p>
        </p:txBody>
      </p:sp>
      <p:sp>
        <p:nvSpPr>
          <p:cNvPr id="4" name="Espace réservé du contenu 2"/>
          <p:cNvSpPr txBox="1">
            <a:spLocks/>
          </p:cNvSpPr>
          <p:nvPr/>
        </p:nvSpPr>
        <p:spPr>
          <a:xfrm>
            <a:off x="228600" y="2819400"/>
            <a:ext cx="8458200" cy="914400"/>
          </a:xfrm>
          <a:prstGeom prst="rect">
            <a:avLst/>
          </a:prstGeom>
          <a:solidFill>
            <a:srgbClr val="92D050"/>
          </a:solidFill>
        </p:spPr>
        <p:txBody>
          <a:bodyPr vert="horz">
            <a:noAutofit/>
          </a:bodyPr>
          <a:lstStyle/>
          <a:p>
            <a:pPr marL="0" marR="0" lvl="0" indent="22225" algn="just" defTabSz="914400" rtl="1" eaLnBrk="1" fontAlgn="auto" latinLnBrk="0" hangingPunct="1">
              <a:lnSpc>
                <a:spcPct val="100000"/>
              </a:lnSpc>
              <a:spcBef>
                <a:spcPct val="20000"/>
              </a:spcBef>
              <a:spcAft>
                <a:spcPts val="0"/>
              </a:spcAft>
              <a:buClr>
                <a:schemeClr val="tx1">
                  <a:shade val="95000"/>
                </a:schemeClr>
              </a:buClr>
              <a:buSzPct val="65000"/>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القرار هو عملية اختيار البديل</a:t>
            </a:r>
            <a:r>
              <a:rPr kumimoji="0" lang="ar-DZ" sz="2800" b="1" i="0" u="none" strike="noStrike" kern="1200" cap="none" spc="0" normalizeH="0" noProof="0" dirty="0" smtClean="0">
                <a:ln>
                  <a:noFill/>
                </a:ln>
                <a:solidFill>
                  <a:schemeClr val="bg1"/>
                </a:solidFill>
                <a:effectLst/>
                <a:uLnTx/>
                <a:uFillTx/>
                <a:latin typeface="+mn-lt"/>
                <a:ea typeface="+mn-ea"/>
                <a:cs typeface="+mn-cs"/>
              </a:rPr>
              <a:t> الأمثل </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من بين بدائل</a:t>
            </a:r>
            <a:r>
              <a:rPr kumimoji="0" lang="ar-DZ" sz="2800" b="1" i="0" u="none" strike="noStrike" kern="1200" cap="none" spc="0" normalizeH="0" noProof="0" dirty="0" smtClean="0">
                <a:ln>
                  <a:noFill/>
                </a:ln>
                <a:solidFill>
                  <a:schemeClr val="bg1"/>
                </a:solidFill>
                <a:effectLst/>
                <a:uLnTx/>
                <a:uFillTx/>
                <a:latin typeface="+mn-lt"/>
                <a:ea typeface="+mn-ea"/>
                <a:cs typeface="+mn-cs"/>
              </a:rPr>
              <a:t> ممكنة لحل مشكلة أو تحقيق هدف.</a:t>
            </a: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5" name="Rectangle 4"/>
          <p:cNvSpPr/>
          <p:nvPr/>
        </p:nvSpPr>
        <p:spPr>
          <a:xfrm>
            <a:off x="2438400" y="4267200"/>
            <a:ext cx="4674678" cy="523220"/>
          </a:xfrm>
          <a:prstGeom prst="rect">
            <a:avLst/>
          </a:prstGeom>
        </p:spPr>
        <p:txBody>
          <a:bodyPr wrap="none">
            <a:spAutoFit/>
          </a:bodyPr>
          <a:lstStyle/>
          <a:p>
            <a:r>
              <a:rPr lang="ar-DZ" sz="2800" b="1" dirty="0" smtClean="0">
                <a:solidFill>
                  <a:srgbClr val="FF0000"/>
                </a:solidFill>
              </a:rPr>
              <a:t>الإدارة المالية = اتخاذ </a:t>
            </a:r>
            <a:r>
              <a:rPr lang="ar-SA" sz="2800" b="1" dirty="0" smtClean="0">
                <a:solidFill>
                  <a:srgbClr val="FF0000"/>
                </a:solidFill>
              </a:rPr>
              <a:t>القرارات المالية </a:t>
            </a:r>
            <a:endParaRPr lang="fr-FR" sz="2800" dirty="0">
              <a:solidFill>
                <a:srgbClr val="FF0000"/>
              </a:solidFill>
            </a:endParaRPr>
          </a:p>
        </p:txBody>
      </p:sp>
      <p:sp>
        <p:nvSpPr>
          <p:cNvPr id="6" name="Rectangle 5"/>
          <p:cNvSpPr/>
          <p:nvPr/>
        </p:nvSpPr>
        <p:spPr>
          <a:xfrm>
            <a:off x="228600" y="5105400"/>
            <a:ext cx="8686800" cy="1692771"/>
          </a:xfrm>
          <a:prstGeom prst="rect">
            <a:avLst/>
          </a:prstGeom>
          <a:solidFill>
            <a:srgbClr val="FFC000"/>
          </a:solidFill>
        </p:spPr>
        <p:txBody>
          <a:bodyPr wrap="square">
            <a:spAutoFit/>
          </a:bodyPr>
          <a:lstStyle/>
          <a:p>
            <a:pPr algn="just" rtl="1"/>
            <a:r>
              <a:rPr lang="ar-SA" sz="2600" b="1" dirty="0" smtClean="0">
                <a:solidFill>
                  <a:schemeClr val="bg1"/>
                </a:solidFill>
              </a:rPr>
              <a:t>التسيير المالي </a:t>
            </a:r>
            <a:r>
              <a:rPr lang="ar-DZ" sz="2600" b="1" dirty="0" smtClean="0">
                <a:solidFill>
                  <a:schemeClr val="bg1"/>
                </a:solidFill>
              </a:rPr>
              <a:t>هو </a:t>
            </a:r>
            <a:r>
              <a:rPr lang="ar-SA" sz="2600" b="1" dirty="0" smtClean="0">
                <a:solidFill>
                  <a:srgbClr val="FF0000"/>
                </a:solidFill>
              </a:rPr>
              <a:t>عملية اتخاذ القرارات </a:t>
            </a:r>
            <a:r>
              <a:rPr lang="ar-SA" sz="2600" b="1" dirty="0" smtClean="0">
                <a:solidFill>
                  <a:schemeClr val="bg1"/>
                </a:solidFill>
              </a:rPr>
              <a:t>المتعلقة بالحصول على الأموال بشكل </a:t>
            </a:r>
            <a:r>
              <a:rPr lang="ar-DZ" sz="2600" b="1" dirty="0" smtClean="0">
                <a:solidFill>
                  <a:schemeClr val="bg1"/>
                </a:solidFill>
              </a:rPr>
              <a:t>أ</a:t>
            </a:r>
            <a:r>
              <a:rPr lang="ar-SA" sz="2600" b="1" dirty="0" smtClean="0">
                <a:solidFill>
                  <a:schemeClr val="bg1"/>
                </a:solidFill>
              </a:rPr>
              <a:t>مثل</a:t>
            </a:r>
            <a:r>
              <a:rPr lang="ar-DZ" sz="2600" b="1" dirty="0" smtClean="0">
                <a:solidFill>
                  <a:schemeClr val="bg1"/>
                </a:solidFill>
              </a:rPr>
              <a:t>،</a:t>
            </a:r>
            <a:r>
              <a:rPr lang="ar-SA" sz="2600" b="1" dirty="0" smtClean="0">
                <a:solidFill>
                  <a:schemeClr val="bg1"/>
                </a:solidFill>
              </a:rPr>
              <a:t> و</a:t>
            </a:r>
            <a:r>
              <a:rPr lang="ar-SA" sz="2600" b="1" dirty="0" smtClean="0">
                <a:solidFill>
                  <a:srgbClr val="FF0000"/>
                </a:solidFill>
              </a:rPr>
              <a:t>استثمار هذه الأموال </a:t>
            </a:r>
            <a:r>
              <a:rPr lang="ar-SA" sz="2600" b="1" dirty="0" smtClean="0">
                <a:solidFill>
                  <a:schemeClr val="bg1"/>
                </a:solidFill>
              </a:rPr>
              <a:t>بكفاءة</a:t>
            </a:r>
            <a:r>
              <a:rPr lang="ar-DZ" sz="2600" b="1" dirty="0" smtClean="0">
                <a:solidFill>
                  <a:schemeClr val="bg1"/>
                </a:solidFill>
              </a:rPr>
              <a:t>،</a:t>
            </a:r>
            <a:r>
              <a:rPr lang="ar-SA" sz="2600" b="1" dirty="0" smtClean="0">
                <a:solidFill>
                  <a:schemeClr val="bg1"/>
                </a:solidFill>
              </a:rPr>
              <a:t> بما يكفل </a:t>
            </a:r>
            <a:r>
              <a:rPr lang="ar-SA" sz="2600" b="1" dirty="0" smtClean="0">
                <a:solidFill>
                  <a:srgbClr val="FF0000"/>
                </a:solidFill>
              </a:rPr>
              <a:t>تعظيم القيمة السوقية </a:t>
            </a:r>
            <a:r>
              <a:rPr lang="ar-SA" sz="2600" b="1" dirty="0" smtClean="0">
                <a:solidFill>
                  <a:schemeClr val="bg1"/>
                </a:solidFill>
              </a:rPr>
              <a:t>للمؤسسة أو تعظيم ثروة المساهمين</a:t>
            </a:r>
            <a:r>
              <a:rPr lang="ar-DZ" sz="2600" b="1" dirty="0" smtClean="0">
                <a:solidFill>
                  <a:schemeClr val="bg1"/>
                </a:solidFill>
              </a:rPr>
              <a:t>،</a:t>
            </a:r>
            <a:r>
              <a:rPr lang="ar-SA" sz="2600" b="1" dirty="0" smtClean="0">
                <a:solidFill>
                  <a:schemeClr val="bg1"/>
                </a:solidFill>
              </a:rPr>
              <a:t> وبالتالي المساهمة في </a:t>
            </a:r>
            <a:r>
              <a:rPr lang="ar-SA" sz="2600" b="1" dirty="0" smtClean="0">
                <a:solidFill>
                  <a:srgbClr val="FF0000"/>
                </a:solidFill>
              </a:rPr>
              <a:t>تحقيق الهدف </a:t>
            </a:r>
            <a:r>
              <a:rPr lang="ar-SA" sz="2600" b="1" dirty="0" smtClean="0">
                <a:solidFill>
                  <a:schemeClr val="bg1"/>
                </a:solidFill>
              </a:rPr>
              <a:t>الأسمى للمؤسسة وهو البقاء والنمو.</a:t>
            </a:r>
            <a:endParaRPr lang="fr-FR" sz="2600" b="1" dirty="0">
              <a:solidFill>
                <a:schemeClr val="bg1"/>
              </a:solidFill>
            </a:endParaRPr>
          </a:p>
        </p:txBody>
      </p:sp>
    </p:spTree>
  </p:cSld>
  <p:clrMapOvr>
    <a:masterClrMapping/>
  </p:clrMapOvr>
  <p:transition>
    <p:pull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dirty="0" smtClean="0">
                <a:solidFill>
                  <a:srgbClr val="FF0000"/>
                </a:solidFill>
                <a:cs typeface="+mn-cs"/>
              </a:rPr>
              <a:t>مراحل صنع </a:t>
            </a:r>
            <a:r>
              <a:rPr lang="ar-DZ" sz="4000" smtClean="0">
                <a:solidFill>
                  <a:srgbClr val="FF0000"/>
                </a:solidFill>
                <a:cs typeface="+mn-cs"/>
              </a:rPr>
              <a:t>واتخاذ القرار المالي</a:t>
            </a:r>
            <a:endParaRPr lang="fr-FR" sz="4000" dirty="0">
              <a:solidFill>
                <a:srgbClr val="FF0000"/>
              </a:solidFill>
              <a:cs typeface="+mn-cs"/>
            </a:endParaRPr>
          </a:p>
        </p:txBody>
      </p:sp>
      <p:grpSp>
        <p:nvGrpSpPr>
          <p:cNvPr id="34" name="Groupe 33"/>
          <p:cNvGrpSpPr/>
          <p:nvPr/>
        </p:nvGrpSpPr>
        <p:grpSpPr>
          <a:xfrm>
            <a:off x="0" y="1905000"/>
            <a:ext cx="9144000" cy="2159000"/>
            <a:chOff x="0" y="1905000"/>
            <a:chExt cx="9144000" cy="2159000"/>
          </a:xfrm>
        </p:grpSpPr>
        <p:grpSp>
          <p:nvGrpSpPr>
            <p:cNvPr id="21506" name="Group 2"/>
            <p:cNvGrpSpPr>
              <a:grpSpLocks/>
            </p:cNvGrpSpPr>
            <p:nvPr/>
          </p:nvGrpSpPr>
          <p:grpSpPr bwMode="auto">
            <a:xfrm>
              <a:off x="0" y="1905000"/>
              <a:ext cx="9144000" cy="2159000"/>
              <a:chOff x="2559" y="4722"/>
              <a:chExt cx="8764" cy="1678"/>
            </a:xfrm>
          </p:grpSpPr>
          <p:sp>
            <p:nvSpPr>
              <p:cNvPr id="21507" name="Text Box 3"/>
              <p:cNvSpPr txBox="1">
                <a:spLocks noChangeArrowheads="1"/>
              </p:cNvSpPr>
              <p:nvPr/>
            </p:nvSpPr>
            <p:spPr bwMode="auto">
              <a:xfrm>
                <a:off x="10447" y="5221"/>
                <a:ext cx="876" cy="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تشخيص المشكلة المالية</a:t>
                </a:r>
                <a:endParaRPr kumimoji="0" lang="fr-FR" sz="44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08" name="Text Box 4"/>
              <p:cNvSpPr txBox="1">
                <a:spLocks noChangeArrowheads="1"/>
              </p:cNvSpPr>
              <p:nvPr/>
            </p:nvSpPr>
            <p:spPr bwMode="auto">
              <a:xfrm>
                <a:off x="9432" y="5220"/>
                <a:ext cx="788" cy="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البدائل</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09" name="Text Box 5"/>
              <p:cNvSpPr txBox="1">
                <a:spLocks noChangeArrowheads="1"/>
              </p:cNvSpPr>
              <p:nvPr/>
            </p:nvSpPr>
            <p:spPr bwMode="auto">
              <a:xfrm>
                <a:off x="7955" y="5220"/>
                <a:ext cx="1228" cy="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معايير الاختيــــــــار</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0" name="Text Box 6"/>
              <p:cNvSpPr txBox="1">
                <a:spLocks noChangeArrowheads="1"/>
              </p:cNvSpPr>
              <p:nvPr/>
            </p:nvSpPr>
            <p:spPr bwMode="auto">
              <a:xfrm>
                <a:off x="6879" y="5221"/>
                <a:ext cx="828" cy="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تقييم البدائل</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1" name="Text Box 7"/>
              <p:cNvSpPr txBox="1">
                <a:spLocks noChangeArrowheads="1"/>
              </p:cNvSpPr>
              <p:nvPr/>
            </p:nvSpPr>
            <p:spPr bwMode="auto">
              <a:xfrm>
                <a:off x="4843" y="5225"/>
                <a:ext cx="1811" cy="700"/>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اختيار البديل الأفضـل</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r>
                  <a:rPr kumimoji="0" lang="ar-DZ" sz="20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إتخاذ</a:t>
                </a: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 القرار المالي)</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2" name="Text Box 8"/>
              <p:cNvSpPr txBox="1">
                <a:spLocks noChangeArrowheads="1"/>
              </p:cNvSpPr>
              <p:nvPr/>
            </p:nvSpPr>
            <p:spPr bwMode="auto">
              <a:xfrm>
                <a:off x="2740" y="5234"/>
                <a:ext cx="852" cy="68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عملية التقييم</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3" name="Text Box 9"/>
              <p:cNvSpPr txBox="1">
                <a:spLocks noChangeArrowheads="1"/>
              </p:cNvSpPr>
              <p:nvPr/>
            </p:nvSpPr>
            <p:spPr bwMode="auto">
              <a:xfrm>
                <a:off x="3859" y="5245"/>
                <a:ext cx="736" cy="700"/>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تنفيذ القرار</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4" name="Text Box 10"/>
              <p:cNvSpPr txBox="1">
                <a:spLocks noChangeArrowheads="1"/>
              </p:cNvSpPr>
              <p:nvPr/>
            </p:nvSpPr>
            <p:spPr bwMode="auto">
              <a:xfrm>
                <a:off x="7152" y="5985"/>
                <a:ext cx="1388" cy="415"/>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التغذية المرتدة</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1515" name="Connecteur droit avec flèche 10"/>
              <p:cNvCxnSpPr>
                <a:cxnSpLocks noChangeShapeType="1"/>
              </p:cNvCxnSpPr>
              <p:nvPr/>
            </p:nvCxnSpPr>
            <p:spPr bwMode="auto">
              <a:xfrm flipH="1">
                <a:off x="10223" y="5577"/>
                <a:ext cx="224"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16" name="Connecteur droit avec flèche 11"/>
              <p:cNvCxnSpPr>
                <a:cxnSpLocks noChangeShapeType="1"/>
              </p:cNvCxnSpPr>
              <p:nvPr/>
            </p:nvCxnSpPr>
            <p:spPr bwMode="auto">
              <a:xfrm flipH="1">
                <a:off x="9202" y="5582"/>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17" name="Connecteur droit avec flèche 12"/>
              <p:cNvCxnSpPr>
                <a:cxnSpLocks noChangeShapeType="1"/>
              </p:cNvCxnSpPr>
              <p:nvPr/>
            </p:nvCxnSpPr>
            <p:spPr bwMode="auto">
              <a:xfrm flipH="1">
                <a:off x="7726" y="5574"/>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18" name="Connecteur droit avec flèche 14"/>
              <p:cNvCxnSpPr>
                <a:cxnSpLocks noChangeShapeType="1"/>
              </p:cNvCxnSpPr>
              <p:nvPr/>
            </p:nvCxnSpPr>
            <p:spPr bwMode="auto">
              <a:xfrm flipH="1">
                <a:off x="6652" y="5578"/>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19" name="Connecteur droit avec flèche 15"/>
              <p:cNvCxnSpPr>
                <a:cxnSpLocks noChangeShapeType="1"/>
              </p:cNvCxnSpPr>
              <p:nvPr/>
            </p:nvCxnSpPr>
            <p:spPr bwMode="auto">
              <a:xfrm flipH="1">
                <a:off x="4608" y="5471"/>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20" name="Connecteur droit avec flèche 16"/>
              <p:cNvCxnSpPr>
                <a:cxnSpLocks noChangeShapeType="1"/>
              </p:cNvCxnSpPr>
              <p:nvPr/>
            </p:nvCxnSpPr>
            <p:spPr bwMode="auto">
              <a:xfrm flipH="1">
                <a:off x="3606" y="5485"/>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sp>
            <p:nvSpPr>
              <p:cNvPr id="21521" name="Connecteur droit 18"/>
              <p:cNvSpPr>
                <a:spLocks noChangeShapeType="1"/>
              </p:cNvSpPr>
              <p:nvPr/>
            </p:nvSpPr>
            <p:spPr bwMode="auto">
              <a:xfrm>
                <a:off x="2585" y="5488"/>
                <a:ext cx="0" cy="726"/>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22" name="Connecteur droit 19"/>
              <p:cNvSpPr>
                <a:spLocks noChangeShapeType="1"/>
              </p:cNvSpPr>
              <p:nvPr/>
            </p:nvSpPr>
            <p:spPr bwMode="auto">
              <a:xfrm flipV="1">
                <a:off x="2559" y="6214"/>
                <a:ext cx="4593" cy="13"/>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23" name="Connecteur droit 20"/>
              <p:cNvSpPr>
                <a:spLocks noChangeShapeType="1"/>
              </p:cNvSpPr>
              <p:nvPr/>
            </p:nvSpPr>
            <p:spPr bwMode="auto">
              <a:xfrm>
                <a:off x="8538" y="6198"/>
                <a:ext cx="2595"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cxnSp>
            <p:nvCxnSpPr>
              <p:cNvPr id="21524" name="Connecteur droit avec flèche 21"/>
              <p:cNvCxnSpPr>
                <a:cxnSpLocks noChangeShapeType="1"/>
              </p:cNvCxnSpPr>
              <p:nvPr/>
            </p:nvCxnSpPr>
            <p:spPr bwMode="auto">
              <a:xfrm rot="5400000" flipH="1" flipV="1">
                <a:off x="10978" y="6046"/>
                <a:ext cx="282" cy="3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sp>
            <p:nvSpPr>
              <p:cNvPr id="21525" name="Text Box 21"/>
              <p:cNvSpPr txBox="1">
                <a:spLocks noChangeArrowheads="1"/>
              </p:cNvSpPr>
              <p:nvPr/>
            </p:nvSpPr>
            <p:spPr bwMode="auto">
              <a:xfrm>
                <a:off x="6649" y="4722"/>
                <a:ext cx="1972" cy="415"/>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صنع القرار المالي</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26" name="Connecteur droit 1"/>
              <p:cNvSpPr>
                <a:spLocks noChangeShapeType="1"/>
              </p:cNvSpPr>
              <p:nvPr/>
            </p:nvSpPr>
            <p:spPr bwMode="auto">
              <a:xfrm>
                <a:off x="2571" y="5487"/>
                <a:ext cx="181"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27" name="Connecteur droit 2"/>
              <p:cNvSpPr>
                <a:spLocks noChangeShapeType="1"/>
              </p:cNvSpPr>
              <p:nvPr/>
            </p:nvSpPr>
            <p:spPr bwMode="auto">
              <a:xfrm>
                <a:off x="8621" y="4922"/>
                <a:ext cx="2594"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29" name="Connecteur droit 17"/>
              <p:cNvSpPr>
                <a:spLocks noChangeShapeType="1"/>
              </p:cNvSpPr>
              <p:nvPr/>
            </p:nvSpPr>
            <p:spPr bwMode="auto">
              <a:xfrm>
                <a:off x="4998" y="4941"/>
                <a:ext cx="0" cy="297"/>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30" name="Connecteur droit 22"/>
              <p:cNvSpPr>
                <a:spLocks noChangeShapeType="1"/>
              </p:cNvSpPr>
              <p:nvPr/>
            </p:nvSpPr>
            <p:spPr bwMode="auto">
              <a:xfrm>
                <a:off x="11212" y="4902"/>
                <a:ext cx="0" cy="31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grpSp>
        <p:cxnSp>
          <p:nvCxnSpPr>
            <p:cNvPr id="30" name="Connecteur droit 29"/>
            <p:cNvCxnSpPr>
              <a:stCxn id="21529" idx="0"/>
            </p:cNvCxnSpPr>
            <p:nvPr/>
          </p:nvCxnSpPr>
          <p:spPr>
            <a:xfrm rot="16200000" flipH="1">
              <a:off x="3394465" y="1337064"/>
              <a:ext cx="23023" cy="1722447"/>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0" y="838200"/>
            <a:ext cx="3352800" cy="868362"/>
          </a:xfrm>
        </p:spPr>
        <p:txBody>
          <a:bodyPr>
            <a:normAutofit/>
          </a:bodyPr>
          <a:lstStyle/>
          <a:p>
            <a:pPr lvl="0" algn="just" rtl="1"/>
            <a:r>
              <a:rPr lang="ar-DZ" sz="4400" dirty="0" smtClean="0">
                <a:solidFill>
                  <a:srgbClr val="FF0000"/>
                </a:solidFill>
                <a:latin typeface="Linkin" pitchFamily="34" charset="0"/>
                <a:cs typeface="+mn-cs"/>
              </a:rPr>
              <a:t>نقد تعريف(2): </a:t>
            </a:r>
            <a:endParaRPr lang="fr-FR" dirty="0">
              <a:cs typeface="+mn-cs"/>
            </a:endParaRPr>
          </a:p>
        </p:txBody>
      </p:sp>
      <p:sp>
        <p:nvSpPr>
          <p:cNvPr id="3" name="Espace réservé du contenu 2"/>
          <p:cNvSpPr>
            <a:spLocks noGrp="1"/>
          </p:cNvSpPr>
          <p:nvPr>
            <p:ph idx="1"/>
          </p:nvPr>
        </p:nvSpPr>
        <p:spPr>
          <a:xfrm>
            <a:off x="457200" y="2133600"/>
            <a:ext cx="8229600" cy="1143000"/>
          </a:xfrm>
        </p:spPr>
        <p:txBody>
          <a:bodyPr>
            <a:noAutofit/>
          </a:bodyPr>
          <a:lstStyle/>
          <a:p>
            <a:pPr marL="0" indent="22225" algn="just" rtl="1">
              <a:buClrTx/>
              <a:buSzPct val="80000"/>
              <a:buFont typeface="Wingdings" pitchFamily="2" charset="2"/>
              <a:buChar char="§"/>
            </a:pPr>
            <a:r>
              <a:rPr lang="ar-DZ" b="1" dirty="0" smtClean="0">
                <a:solidFill>
                  <a:schemeClr val="bg1"/>
                </a:solidFill>
              </a:rPr>
              <a:t> غالبا ما يقوم المدير المالي ب</a:t>
            </a:r>
            <a:r>
              <a:rPr lang="ar-DZ" b="1" dirty="0" smtClean="0">
                <a:solidFill>
                  <a:srgbClr val="FF0000"/>
                </a:solidFill>
              </a:rPr>
              <a:t>مهام روتينية </a:t>
            </a:r>
            <a:r>
              <a:rPr lang="ar-DZ" b="1" dirty="0" smtClean="0">
                <a:solidFill>
                  <a:schemeClr val="bg1"/>
                </a:solidFill>
              </a:rPr>
              <a:t>تصنف أنها </a:t>
            </a:r>
            <a:r>
              <a:rPr lang="ar-DZ" b="1" dirty="0" smtClean="0">
                <a:solidFill>
                  <a:srgbClr val="FF0000"/>
                </a:solidFill>
              </a:rPr>
              <a:t>وظائف تنفيذية </a:t>
            </a:r>
            <a:r>
              <a:rPr lang="ar-DZ" b="1" dirty="0" smtClean="0">
                <a:solidFill>
                  <a:schemeClr val="bg1"/>
                </a:solidFill>
              </a:rPr>
              <a:t>تتعلق ب</a:t>
            </a:r>
            <a:r>
              <a:rPr lang="ar-DZ" b="1" dirty="0" smtClean="0">
                <a:solidFill>
                  <a:srgbClr val="FF0000"/>
                </a:solidFill>
              </a:rPr>
              <a:t>التمويل</a:t>
            </a:r>
            <a:r>
              <a:rPr lang="ar-DZ" b="1" dirty="0" smtClean="0">
                <a:solidFill>
                  <a:schemeClr val="bg1"/>
                </a:solidFill>
              </a:rPr>
              <a:t> وليس اتخاذ القرارات المالية بمعناها الحقيقي.</a:t>
            </a:r>
          </a:p>
        </p:txBody>
      </p:sp>
      <p:sp>
        <p:nvSpPr>
          <p:cNvPr id="4" name="Rectangle 3"/>
          <p:cNvSpPr/>
          <p:nvPr/>
        </p:nvSpPr>
        <p:spPr>
          <a:xfrm>
            <a:off x="457200" y="3568005"/>
            <a:ext cx="8229600" cy="1384995"/>
          </a:xfrm>
          <a:prstGeom prst="rect">
            <a:avLst/>
          </a:prstGeom>
        </p:spPr>
        <p:txBody>
          <a:bodyPr wrap="square">
            <a:spAutoFit/>
          </a:bodyPr>
          <a:lstStyle/>
          <a:p>
            <a:pPr indent="22225" algn="just" rtl="1">
              <a:buSzPct val="80000"/>
              <a:buFont typeface="Wingdings" pitchFamily="2" charset="2"/>
              <a:buChar char="§"/>
            </a:pPr>
            <a:r>
              <a:rPr lang="ar-DZ" sz="2800" b="1" dirty="0" smtClean="0">
                <a:solidFill>
                  <a:schemeClr val="bg1"/>
                </a:solidFill>
              </a:rPr>
              <a:t> </a:t>
            </a:r>
            <a:r>
              <a:rPr lang="ar-DZ" sz="2800" b="1" dirty="0" smtClean="0">
                <a:solidFill>
                  <a:srgbClr val="FF0000"/>
                </a:solidFill>
              </a:rPr>
              <a:t>كثيرا من القرارات المالية تتم بعيدا عن المدير المالي وجهازه</a:t>
            </a:r>
            <a:r>
              <a:rPr lang="ar-DZ" sz="2800" b="1" dirty="0" smtClean="0">
                <a:solidFill>
                  <a:schemeClr val="bg1"/>
                </a:solidFill>
              </a:rPr>
              <a:t>، مثل الإدارة العليا، مجلس الإدارة، وحتى خارج نطاق المؤسسة( كالوزارة في شركات القطاع العام مثلا).</a:t>
            </a:r>
            <a:endParaRPr lang="fr-FR" sz="2800" b="1" dirty="0" smtClean="0">
              <a:solidFill>
                <a:schemeClr val="bg1"/>
              </a:solidFill>
            </a:endParaRPr>
          </a:p>
        </p:txBody>
      </p:sp>
    </p:spTree>
  </p:cSld>
  <p:clrMapOvr>
    <a:masterClrMapping/>
  </p:clrMapOvr>
  <p:transition>
    <p:pull dir="l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24400" y="152400"/>
            <a:ext cx="3962400" cy="762000"/>
          </a:xfrm>
        </p:spPr>
        <p:txBody>
          <a:bodyPr>
            <a:normAutofit/>
          </a:bodyPr>
          <a:lstStyle/>
          <a:p>
            <a:pPr algn="just" rtl="1"/>
            <a:r>
              <a:rPr lang="ar-DZ" sz="4000" dirty="0" smtClean="0">
                <a:solidFill>
                  <a:srgbClr val="FF0000"/>
                </a:solidFill>
                <a:cs typeface="+mn-cs"/>
              </a:rPr>
              <a:t>واجبات المدير المالي:</a:t>
            </a:r>
            <a:endParaRPr lang="fr-FR" sz="4000" dirty="0">
              <a:solidFill>
                <a:srgbClr val="FF0000"/>
              </a:solidFill>
              <a:cs typeface="+mn-cs"/>
            </a:endParaRPr>
          </a:p>
        </p:txBody>
      </p:sp>
      <p:sp>
        <p:nvSpPr>
          <p:cNvPr id="3" name="Espace réservé du contenu 2"/>
          <p:cNvSpPr>
            <a:spLocks noGrp="1"/>
          </p:cNvSpPr>
          <p:nvPr>
            <p:ph idx="1"/>
          </p:nvPr>
        </p:nvSpPr>
        <p:spPr>
          <a:xfrm>
            <a:off x="152400" y="990600"/>
            <a:ext cx="8763000" cy="5867400"/>
          </a:xfrm>
        </p:spPr>
        <p:txBody>
          <a:bodyPr>
            <a:normAutofit fontScale="92500" lnSpcReduction="20000"/>
          </a:bodyPr>
          <a:lstStyle/>
          <a:p>
            <a:pPr marL="53975" lvl="0" indent="230188" algn="just" rtl="1">
              <a:buClr>
                <a:schemeClr val="bg1"/>
              </a:buClr>
              <a:buSzPct val="80000"/>
              <a:buFont typeface="Wingdings" pitchFamily="2" charset="2"/>
              <a:buChar char="§"/>
            </a:pPr>
            <a:r>
              <a:rPr lang="ar-DZ" b="1" dirty="0" smtClean="0">
                <a:solidFill>
                  <a:srgbClr val="FF0000"/>
                </a:solidFill>
              </a:rPr>
              <a:t>تحليل البيانات المحاسبية والمالية: </a:t>
            </a:r>
            <a:r>
              <a:rPr lang="ar-DZ" b="1" dirty="0" smtClean="0">
                <a:solidFill>
                  <a:schemeClr val="bg1"/>
                </a:solidFill>
              </a:rPr>
              <a:t>تحويلها إلى معلومات مفيدة لاتخاذ القرارات مثل النسب المالية( دور فني)، ثم التعليق عليه (دور تفسيري).</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rgbClr val="FF0000"/>
                </a:solidFill>
              </a:rPr>
              <a:t>الرقابة على أرصدة العملاء والائتمان</a:t>
            </a:r>
            <a:r>
              <a:rPr lang="ar-DZ" b="1" dirty="0" smtClean="0">
                <a:solidFill>
                  <a:schemeClr val="bg1"/>
                </a:solidFill>
              </a:rPr>
              <a:t>، وإمداد الإدارة بمعلومات عن موقف العملاء،  و</a:t>
            </a:r>
            <a:r>
              <a:rPr lang="ar-DZ" b="1" dirty="0" smtClean="0">
                <a:solidFill>
                  <a:srgbClr val="FF0000"/>
                </a:solidFill>
              </a:rPr>
              <a:t>وضعية المؤسسة اتجاه الدائنين</a:t>
            </a:r>
            <a:r>
              <a:rPr lang="ar-DZ" b="1" dirty="0" smtClean="0">
                <a:solidFill>
                  <a:schemeClr val="bg1"/>
                </a:solidFill>
              </a:rPr>
              <a:t>.</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rgbClr val="FF0000"/>
                </a:solidFill>
              </a:rPr>
              <a:t>تقييم ربحية المؤسسة </a:t>
            </a:r>
            <a:r>
              <a:rPr lang="ar-DZ" b="1" dirty="0" smtClean="0">
                <a:solidFill>
                  <a:schemeClr val="bg1"/>
                </a:solidFill>
              </a:rPr>
              <a:t>بمختلف أوجهها (قياس الأداء المالي).</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rgbClr val="FF0000"/>
                </a:solidFill>
              </a:rPr>
              <a:t>اقتراح بدائل للإدارة العليا في مجال الاستثمارات، </a:t>
            </a:r>
            <a:r>
              <a:rPr lang="ar-DZ" b="1" dirty="0" smtClean="0">
                <a:solidFill>
                  <a:schemeClr val="bg1"/>
                </a:solidFill>
              </a:rPr>
              <a:t>وعمل دراسات جدوى للمشروعات المقترحة.</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chemeClr val="bg1"/>
                </a:solidFill>
              </a:rPr>
              <a:t>المساهمة في </a:t>
            </a:r>
            <a:r>
              <a:rPr lang="ar-DZ" b="1" dirty="0" smtClean="0">
                <a:solidFill>
                  <a:srgbClr val="FF0000"/>
                </a:solidFill>
              </a:rPr>
              <a:t>إعداد الخطط المالية التقديرية </a:t>
            </a:r>
            <a:r>
              <a:rPr lang="ar-DZ" b="1" dirty="0" smtClean="0">
                <a:solidFill>
                  <a:schemeClr val="bg1"/>
                </a:solidFill>
              </a:rPr>
              <a:t>بالتعاون مع مراقب التسيير وباقي الوظائف في المؤسسة.</a:t>
            </a:r>
          </a:p>
          <a:p>
            <a:pPr marL="53975" indent="230188" algn="just" rtl="1">
              <a:buClr>
                <a:schemeClr val="bg1"/>
              </a:buClr>
              <a:buSzPct val="80000"/>
              <a:buFont typeface="Wingdings" pitchFamily="2" charset="2"/>
              <a:buChar char="§"/>
            </a:pPr>
            <a:r>
              <a:rPr lang="ar-DZ" b="1" dirty="0" smtClean="0">
                <a:solidFill>
                  <a:srgbClr val="FF0000"/>
                </a:solidFill>
              </a:rPr>
              <a:t>فحص وتقييم مختلف العمليات المالية</a:t>
            </a:r>
            <a:r>
              <a:rPr lang="ar-DZ" b="1" dirty="0" smtClean="0">
                <a:solidFill>
                  <a:schemeClr val="bg1"/>
                </a:solidFill>
              </a:rPr>
              <a:t>( تحصيل إيرادات، تسديد مصروفات، منح ائتمان، حصول على قروض...).</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rgbClr val="FF0000"/>
                </a:solidFill>
              </a:rPr>
              <a:t>قبض الأموال من مصادرها المختلفة</a:t>
            </a:r>
            <a:r>
              <a:rPr lang="ar-DZ" b="1" dirty="0" smtClean="0">
                <a:solidFill>
                  <a:schemeClr val="bg1"/>
                </a:solidFill>
              </a:rPr>
              <a:t>( تحصيل مبيعات، قروض، استرداد استثمارات مالية </a:t>
            </a:r>
            <a:r>
              <a:rPr lang="ar-DZ" b="1" dirty="0" err="1" smtClean="0">
                <a:solidFill>
                  <a:schemeClr val="bg1"/>
                </a:solidFill>
              </a:rPr>
              <a:t>ق</a:t>
            </a:r>
            <a:r>
              <a:rPr lang="ar-DZ" b="1" dirty="0" smtClean="0">
                <a:solidFill>
                  <a:schemeClr val="bg1"/>
                </a:solidFill>
              </a:rPr>
              <a:t> أ) </a:t>
            </a:r>
            <a:r>
              <a:rPr lang="ar-DZ" b="1" dirty="0" err="1" smtClean="0">
                <a:solidFill>
                  <a:schemeClr val="bg1"/>
                </a:solidFill>
              </a:rPr>
              <a:t>أ</a:t>
            </a:r>
            <a:r>
              <a:rPr lang="ar-DZ" b="1" dirty="0" smtClean="0">
                <a:solidFill>
                  <a:schemeClr val="bg1"/>
                </a:solidFill>
              </a:rPr>
              <a:t>و </a:t>
            </a:r>
            <a:r>
              <a:rPr lang="ar-DZ" b="1" dirty="0" smtClean="0">
                <a:solidFill>
                  <a:srgbClr val="FF0000"/>
                </a:solidFill>
              </a:rPr>
              <a:t>إنفاقها عبر تقديم التمويل للوظائف الأخرى(أجور</a:t>
            </a:r>
            <a:r>
              <a:rPr lang="ar-DZ" b="1" dirty="0" smtClean="0">
                <a:solidFill>
                  <a:schemeClr val="bg1"/>
                </a:solidFill>
              </a:rPr>
              <a:t>، مشتريات، مصاريف، استثمارات، توزيعات...).</a:t>
            </a:r>
          </a:p>
          <a:p>
            <a:pPr marL="53975" lvl="0" indent="230188" algn="just" rtl="1">
              <a:buClr>
                <a:schemeClr val="bg1"/>
              </a:buClr>
              <a:buSzPct val="80000"/>
              <a:buFont typeface="Wingdings" pitchFamily="2" charset="2"/>
              <a:buChar char="§"/>
            </a:pPr>
            <a:r>
              <a:rPr lang="ar-SA" b="1" dirty="0" smtClean="0">
                <a:solidFill>
                  <a:srgbClr val="FF0000"/>
                </a:solidFill>
              </a:rPr>
              <a:t>تنفيذ</a:t>
            </a:r>
            <a:r>
              <a:rPr lang="ar-SA" b="1" dirty="0" smtClean="0">
                <a:solidFill>
                  <a:schemeClr val="bg1"/>
                </a:solidFill>
              </a:rPr>
              <a:t> الأنظمة واللوائح والقرارات والتعليمات الخاصة بالش</a:t>
            </a:r>
            <a:r>
              <a:rPr lang="ar-DZ" b="1" dirty="0" smtClean="0">
                <a:solidFill>
                  <a:schemeClr val="bg1"/>
                </a:solidFill>
              </a:rPr>
              <a:t>ؤ</a:t>
            </a:r>
            <a:r>
              <a:rPr lang="ar-SA" b="1" dirty="0" smtClean="0">
                <a:solidFill>
                  <a:schemeClr val="bg1"/>
                </a:solidFill>
              </a:rPr>
              <a:t>ون المالية</a:t>
            </a:r>
            <a:r>
              <a:rPr lang="ar-DZ" b="1" dirty="0" smtClean="0">
                <a:solidFill>
                  <a:schemeClr val="bg1"/>
                </a:solidFill>
              </a:rPr>
              <a:t>،</a:t>
            </a:r>
            <a:r>
              <a:rPr lang="ar-SA" b="1" dirty="0" smtClean="0">
                <a:solidFill>
                  <a:schemeClr val="bg1"/>
                </a:solidFill>
              </a:rPr>
              <a:t> والعمل عل</a:t>
            </a:r>
            <a:r>
              <a:rPr lang="ar-DZ" b="1" dirty="0" smtClean="0">
                <a:solidFill>
                  <a:schemeClr val="bg1"/>
                </a:solidFill>
              </a:rPr>
              <a:t>ى</a:t>
            </a:r>
            <a:r>
              <a:rPr lang="ar-SA" b="1" dirty="0" smtClean="0">
                <a:solidFill>
                  <a:schemeClr val="bg1"/>
                </a:solidFill>
              </a:rPr>
              <a:t> </a:t>
            </a:r>
            <a:r>
              <a:rPr lang="ar-SA" b="1" dirty="0" smtClean="0">
                <a:solidFill>
                  <a:srgbClr val="FF0000"/>
                </a:solidFill>
              </a:rPr>
              <a:t>تعميمها وشرحها </a:t>
            </a:r>
            <a:r>
              <a:rPr lang="ar-SA" b="1" dirty="0" smtClean="0">
                <a:solidFill>
                  <a:schemeClr val="bg1"/>
                </a:solidFill>
              </a:rPr>
              <a:t>لجميع الإدارات الأخرى</a:t>
            </a:r>
            <a:r>
              <a:rPr lang="ar-DZ" b="1" dirty="0" smtClean="0">
                <a:solidFill>
                  <a:schemeClr val="bg1"/>
                </a:solidFill>
              </a:rPr>
              <a:t>.</a:t>
            </a:r>
            <a:endParaRPr lang="fr-FR" b="1" dirty="0" smtClean="0">
              <a:solidFill>
                <a:schemeClr val="bg1"/>
              </a:solidFill>
            </a:endParaRPr>
          </a:p>
          <a:p>
            <a:pPr algn="just">
              <a:buNone/>
            </a:pPr>
            <a:endParaRPr lang="fr-FR" b="1" dirty="0">
              <a:solidFill>
                <a:schemeClr val="bg1"/>
              </a:solidFill>
            </a:endParaRPr>
          </a:p>
        </p:txBody>
      </p:sp>
    </p:spTree>
  </p:cSld>
  <p:clrMapOvr>
    <a:masterClrMapping/>
  </p:clrMapOvr>
  <p:transition>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2438400" y="274638"/>
            <a:ext cx="6248400" cy="1143000"/>
          </a:xfrm>
        </p:spPr>
        <p:txBody>
          <a:bodyPr>
            <a:noAutofit/>
          </a:bodyPr>
          <a:lstStyle/>
          <a:p>
            <a:pPr algn="r" rtl="1"/>
            <a:r>
              <a:rPr lang="ar-DZ" sz="4400" dirty="0" smtClean="0">
                <a:solidFill>
                  <a:srgbClr val="FF0000"/>
                </a:solidFill>
                <a:latin typeface="Linkin" pitchFamily="34" charset="0"/>
                <a:cs typeface="Linkin" pitchFamily="34" charset="0"/>
              </a:rPr>
              <a:t>تعريف (3): المدخل التقليدي </a:t>
            </a:r>
            <a:endParaRPr lang="fr-FR" sz="4400" dirty="0"/>
          </a:p>
        </p:txBody>
      </p:sp>
      <p:sp>
        <p:nvSpPr>
          <p:cNvPr id="3" name="Espace réservé du contenu 2"/>
          <p:cNvSpPr>
            <a:spLocks noGrp="1"/>
          </p:cNvSpPr>
          <p:nvPr>
            <p:ph idx="1"/>
          </p:nvPr>
        </p:nvSpPr>
        <p:spPr>
          <a:xfrm>
            <a:off x="457200" y="1600200"/>
            <a:ext cx="8229600" cy="1752600"/>
          </a:xfrm>
        </p:spPr>
        <p:txBody>
          <a:bodyPr>
            <a:noAutofit/>
          </a:bodyPr>
          <a:lstStyle/>
          <a:p>
            <a:pPr marL="31750" indent="-31750" algn="just" rtl="1">
              <a:buNone/>
            </a:pPr>
            <a:r>
              <a:rPr lang="ar-DZ" sz="3200" b="1" dirty="0" smtClean="0">
                <a:solidFill>
                  <a:schemeClr val="bg1"/>
                </a:solidFill>
              </a:rPr>
              <a:t>    الإدارة المالية هي </a:t>
            </a:r>
            <a:r>
              <a:rPr lang="ar-SA" sz="3200" b="1" dirty="0" smtClean="0">
                <a:solidFill>
                  <a:schemeClr val="bg1"/>
                </a:solidFill>
              </a:rPr>
              <a:t>تدبير الأموال من مصادرها المتاحة (نشاط التمويل)، </a:t>
            </a:r>
            <a:r>
              <a:rPr lang="ar-DZ" sz="3200" b="1" dirty="0" smtClean="0">
                <a:solidFill>
                  <a:schemeClr val="bg1"/>
                </a:solidFill>
              </a:rPr>
              <a:t>ثم تخصيص تلك الأموال </a:t>
            </a:r>
            <a:r>
              <a:rPr lang="ar-SA" sz="3200" b="1" dirty="0" smtClean="0">
                <a:solidFill>
                  <a:schemeClr val="bg1"/>
                </a:solidFill>
              </a:rPr>
              <a:t>لتغطية الاحتياجات المالية للمؤسسة (الاستثمار والاستغلال).</a:t>
            </a:r>
            <a:endParaRPr lang="fr-FR" sz="3200" b="1" dirty="0">
              <a:solidFill>
                <a:schemeClr val="bg1"/>
              </a:solidFill>
            </a:endParaRPr>
          </a:p>
        </p:txBody>
      </p:sp>
      <p:sp>
        <p:nvSpPr>
          <p:cNvPr id="5" name="Rectangle 4"/>
          <p:cNvSpPr/>
          <p:nvPr/>
        </p:nvSpPr>
        <p:spPr>
          <a:xfrm>
            <a:off x="2971800" y="3886200"/>
            <a:ext cx="2954655" cy="523220"/>
          </a:xfrm>
          <a:prstGeom prst="rect">
            <a:avLst/>
          </a:prstGeom>
        </p:spPr>
        <p:txBody>
          <a:bodyPr wrap="none">
            <a:spAutoFit/>
          </a:bodyPr>
          <a:lstStyle/>
          <a:p>
            <a:pPr algn="r" rtl="1"/>
            <a:r>
              <a:rPr lang="ar-DZ" sz="2800" b="1" dirty="0" smtClean="0">
                <a:solidFill>
                  <a:srgbClr val="FF0000"/>
                </a:solidFill>
              </a:rPr>
              <a:t>الإدارة المالية = التمويل</a:t>
            </a:r>
            <a:endParaRPr lang="fr-FR" sz="2800" dirty="0">
              <a:solidFill>
                <a:srgbClr val="FF0000"/>
              </a:solidFill>
            </a:endParaRPr>
          </a:p>
        </p:txBody>
      </p:sp>
    </p:spTree>
  </p:cSld>
  <p:clrMapOvr>
    <a:masterClrMapping/>
  </p:clrMapOvr>
  <p:transition>
    <p:pull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rtl="1"/>
            <a:r>
              <a:rPr lang="ar-DZ" sz="4400" dirty="0" smtClean="0">
                <a:solidFill>
                  <a:srgbClr val="FF0000"/>
                </a:solidFill>
                <a:cs typeface="+mn-cs"/>
              </a:rPr>
              <a:t>نقد التعريف ( 3):</a:t>
            </a:r>
            <a:endParaRPr lang="fr-FR" sz="4400" dirty="0">
              <a:solidFill>
                <a:srgbClr val="FF0000"/>
              </a:solidFill>
              <a:cs typeface="+mn-cs"/>
            </a:endParaRPr>
          </a:p>
        </p:txBody>
      </p:sp>
      <p:sp>
        <p:nvSpPr>
          <p:cNvPr id="3" name="Espace réservé du contenu 2"/>
          <p:cNvSpPr>
            <a:spLocks noGrp="1"/>
          </p:cNvSpPr>
          <p:nvPr>
            <p:ph idx="1"/>
          </p:nvPr>
        </p:nvSpPr>
        <p:spPr>
          <a:xfrm>
            <a:off x="152400" y="1219200"/>
            <a:ext cx="8763000" cy="5638800"/>
          </a:xfrm>
        </p:spPr>
        <p:txBody>
          <a:bodyPr>
            <a:normAutofit/>
          </a:bodyPr>
          <a:lstStyle/>
          <a:p>
            <a:pPr marL="0" lvl="0" indent="339725" algn="just" rtl="1">
              <a:buClrTx/>
              <a:buSzPct val="80000"/>
            </a:pPr>
            <a:r>
              <a:rPr lang="ar-DZ" b="1" dirty="0" smtClean="0">
                <a:solidFill>
                  <a:schemeClr val="bg1"/>
                </a:solidFill>
              </a:rPr>
              <a:t>تعريف ضيق ومحدود نسبيا، ويعتبر المدخل التقليدي الذي ساد الدراسات الأكاديمية للإدارة المالية.</a:t>
            </a:r>
          </a:p>
          <a:p>
            <a:pPr marL="0" lvl="0" indent="339725" algn="just" rtl="1">
              <a:buClrTx/>
              <a:buSzPct val="80000"/>
            </a:pPr>
            <a:r>
              <a:rPr lang="ar-DZ" b="1" dirty="0" smtClean="0">
                <a:solidFill>
                  <a:schemeClr val="bg1"/>
                </a:solidFill>
              </a:rPr>
              <a:t>يهتم </a:t>
            </a:r>
            <a:r>
              <a:rPr lang="ar-DZ" b="1" dirty="0" smtClean="0">
                <a:solidFill>
                  <a:srgbClr val="C00000"/>
                </a:solidFill>
              </a:rPr>
              <a:t>بكيفية الحصول على الأموال مع مناقشة مصادر هذه الأموال والعلاقات القانونية والمحاسبية بين المؤسسة وتلك المصادر</a:t>
            </a:r>
            <a:r>
              <a:rPr lang="ar-DZ" b="1" dirty="0" smtClean="0">
                <a:solidFill>
                  <a:schemeClr val="bg1"/>
                </a:solidFill>
              </a:rPr>
              <a:t>، وإعادة توزيع الدخل بين تلك المصادر.</a:t>
            </a:r>
            <a:endParaRPr lang="fr-FR" b="1" dirty="0" smtClean="0">
              <a:solidFill>
                <a:schemeClr val="bg1"/>
              </a:solidFill>
            </a:endParaRPr>
          </a:p>
          <a:p>
            <a:pPr marL="0" lvl="0" indent="339725" algn="just" rtl="1">
              <a:buClrTx/>
              <a:buSzPct val="80000"/>
            </a:pPr>
            <a:r>
              <a:rPr lang="ar-DZ" b="1" dirty="0" smtClean="0">
                <a:solidFill>
                  <a:schemeClr val="bg1"/>
                </a:solidFill>
              </a:rPr>
              <a:t>يفترض أن ا</a:t>
            </a:r>
            <a:r>
              <a:rPr lang="ar-DZ" b="1" dirty="0" smtClean="0">
                <a:solidFill>
                  <a:srgbClr val="C00000"/>
                </a:solidFill>
              </a:rPr>
              <a:t>لطلب على رؤوس الأموال وقرارات إنفاقها</a:t>
            </a:r>
            <a:r>
              <a:rPr lang="ar-DZ" b="1" dirty="0" smtClean="0">
                <a:solidFill>
                  <a:schemeClr val="bg1"/>
                </a:solidFill>
              </a:rPr>
              <a:t>، </a:t>
            </a:r>
            <a:r>
              <a:rPr lang="ar-DZ" b="1" dirty="0" smtClean="0">
                <a:solidFill>
                  <a:srgbClr val="C00000"/>
                </a:solidFill>
              </a:rPr>
              <a:t>تتخذ في مكان آخر داخل المؤسسة</a:t>
            </a:r>
            <a:r>
              <a:rPr lang="ar-DZ" b="1" dirty="0" smtClean="0">
                <a:solidFill>
                  <a:schemeClr val="bg1"/>
                </a:solidFill>
              </a:rPr>
              <a:t>، على أن يقتصر دور الإدارة المالية على تحديد أفضل طريقة للحصول على هذه الأموال من المصادر المتاحة(التمويل).</a:t>
            </a:r>
          </a:p>
          <a:p>
            <a:pPr marL="0" lvl="0" indent="339725" algn="just" rtl="1">
              <a:buClrTx/>
              <a:buSzPct val="80000"/>
            </a:pPr>
            <a:r>
              <a:rPr lang="ar-DZ" b="1" dirty="0" smtClean="0">
                <a:solidFill>
                  <a:srgbClr val="FF0000"/>
                </a:solidFill>
              </a:rPr>
              <a:t>لا يتناول مسائل هامة مثل</a:t>
            </a:r>
            <a:r>
              <a:rPr lang="ar-DZ" b="1" dirty="0" smtClean="0">
                <a:solidFill>
                  <a:schemeClr val="bg1"/>
                </a:solidFill>
              </a:rPr>
              <a:t>: تحديد معايير تقييم الأداء المالي، تقدير العوائد المتوقعة، حساب تكلفة الأموال بهيكل التمويل، رغم أن القضايا هي من صميم الإدارة المالية السليمة.</a:t>
            </a:r>
            <a:endParaRPr lang="fr-FR" b="1" dirty="0" smtClean="0">
              <a:solidFill>
                <a:schemeClr val="bg1"/>
              </a:solidFill>
            </a:endParaRPr>
          </a:p>
          <a:p>
            <a:pPr algn="just" rtl="1">
              <a:buNone/>
            </a:pPr>
            <a:endParaRPr lang="fr-FR" sz="1600" b="1" dirty="0">
              <a:solidFill>
                <a:schemeClr val="bg1"/>
              </a:solidFill>
            </a:endParaRPr>
          </a:p>
        </p:txBody>
      </p:sp>
    </p:spTree>
  </p:cSld>
  <p:clrMapOvr>
    <a:masterClrMapping/>
  </p:clrMapOvr>
  <p:transition>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533400"/>
            <a:ext cx="8763000" cy="6172200"/>
          </a:xfrm>
        </p:spPr>
        <p:txBody>
          <a:bodyPr>
            <a:normAutofit/>
          </a:bodyPr>
          <a:lstStyle/>
          <a:p>
            <a:pPr marL="0" lvl="0" indent="339725" algn="just" rtl="1">
              <a:buClr>
                <a:schemeClr val="bg1"/>
              </a:buClr>
              <a:buSzPct val="80000"/>
            </a:pPr>
            <a:r>
              <a:rPr lang="ar-DZ" b="1" dirty="0" smtClean="0">
                <a:solidFill>
                  <a:srgbClr val="C00000"/>
                </a:solidFill>
              </a:rPr>
              <a:t>لا ينظر لمسألة استخدام الأموال كجزء من المشكلة المالية الشاملة</a:t>
            </a:r>
            <a:r>
              <a:rPr lang="ar-DZ" b="1" dirty="0" smtClean="0">
                <a:solidFill>
                  <a:schemeClr val="bg1"/>
                </a:solidFill>
              </a:rPr>
              <a:t>، بل يقتصر على مسألة الحصول على الأموال، التي تتحول إلى الوصف المعتاد لأدوات وأساليب وقواعد التمويل. </a:t>
            </a:r>
          </a:p>
          <a:p>
            <a:pPr marL="0" lvl="0" indent="339725" algn="just" rtl="1">
              <a:buClr>
                <a:schemeClr val="bg1"/>
              </a:buClr>
              <a:buSzPct val="80000"/>
            </a:pPr>
            <a:r>
              <a:rPr lang="ar-DZ" b="1" dirty="0" smtClean="0">
                <a:solidFill>
                  <a:srgbClr val="FF0000"/>
                </a:solidFill>
              </a:rPr>
              <a:t>يعالج الإدارة المالية من وجهة المستثمر الخارجي</a:t>
            </a:r>
            <a:r>
              <a:rPr lang="ar-DZ" b="1" dirty="0" smtClean="0">
                <a:solidFill>
                  <a:schemeClr val="bg1"/>
                </a:solidFill>
              </a:rPr>
              <a:t>، بدلا من وجهة نظر المدير المالي للمؤسسة.</a:t>
            </a:r>
          </a:p>
          <a:p>
            <a:pPr marL="0" lvl="0" indent="339725" algn="just" rtl="1">
              <a:buClr>
                <a:schemeClr val="bg1"/>
              </a:buClr>
              <a:buSzPct val="80000"/>
            </a:pPr>
            <a:r>
              <a:rPr lang="ar-DZ" b="1" dirty="0" smtClean="0">
                <a:solidFill>
                  <a:srgbClr val="FF0000"/>
                </a:solidFill>
              </a:rPr>
              <a:t>يعطي الاهتمام لتمويل شركات المساهمة </a:t>
            </a:r>
            <a:r>
              <a:rPr lang="ar-DZ" b="1" dirty="0" smtClean="0">
                <a:solidFill>
                  <a:schemeClr val="bg1"/>
                </a:solidFill>
              </a:rPr>
              <a:t>على حساب الأشكال الأخرى للمؤسسات.</a:t>
            </a:r>
            <a:endParaRPr lang="fr-FR" b="1" dirty="0" smtClean="0">
              <a:solidFill>
                <a:schemeClr val="bg1"/>
              </a:solidFill>
            </a:endParaRPr>
          </a:p>
          <a:p>
            <a:pPr marL="0" lvl="0" indent="339725" algn="just" rtl="1">
              <a:buClr>
                <a:schemeClr val="bg1"/>
              </a:buClr>
              <a:buSzPct val="80000"/>
            </a:pPr>
            <a:r>
              <a:rPr lang="ar-DZ" b="1" dirty="0" smtClean="0">
                <a:solidFill>
                  <a:srgbClr val="C00000"/>
                </a:solidFill>
              </a:rPr>
              <a:t>يركز على الأوجه المالية غير المتكررة خلال دورة حياة المؤسسة</a:t>
            </a:r>
            <a:r>
              <a:rPr lang="ar-DZ" b="1" dirty="0" smtClean="0">
                <a:solidFill>
                  <a:schemeClr val="bg1"/>
                </a:solidFill>
              </a:rPr>
              <a:t>، حيث تسود العلاقات المالية الخارجية، مثل الاستثمار، رفع رأس المال، إعادة الهيكلة...، بدلا من الاهتمام بالمشاكل اليومية للمؤسسة.</a:t>
            </a:r>
            <a:endParaRPr lang="fr-FR" b="1" dirty="0" smtClean="0">
              <a:solidFill>
                <a:schemeClr val="bg1"/>
              </a:solidFill>
            </a:endParaRPr>
          </a:p>
          <a:p>
            <a:pPr marL="0" lvl="0" indent="339725" algn="just" rtl="1">
              <a:buClr>
                <a:schemeClr val="bg1"/>
              </a:buClr>
              <a:buSzPct val="80000"/>
            </a:pPr>
            <a:r>
              <a:rPr lang="ar-DZ" b="1" dirty="0" smtClean="0">
                <a:solidFill>
                  <a:srgbClr val="C00000"/>
                </a:solidFill>
              </a:rPr>
              <a:t>يوجه اهتمامه لأدوات ومشاكل التمويل </a:t>
            </a:r>
            <a:r>
              <a:rPr lang="ar-DZ" b="1" dirty="0" err="1" smtClean="0">
                <a:solidFill>
                  <a:srgbClr val="C00000"/>
                </a:solidFill>
              </a:rPr>
              <a:t>ط</a:t>
            </a:r>
            <a:r>
              <a:rPr lang="ar-DZ" b="1" dirty="0" smtClean="0">
                <a:solidFill>
                  <a:srgbClr val="C00000"/>
                </a:solidFill>
              </a:rPr>
              <a:t> أ على حساب مشاكل إدارة رأس المال العامل</a:t>
            </a:r>
            <a:r>
              <a:rPr lang="ar-DZ" b="1" dirty="0" smtClean="0">
                <a:solidFill>
                  <a:schemeClr val="bg1"/>
                </a:solidFill>
              </a:rPr>
              <a:t>(القرارات المتعلقة النقدية الجاهزة، الحسابات المدينة والدائنة، </a:t>
            </a:r>
            <a:r>
              <a:rPr lang="ar-DZ" b="1" dirty="0" err="1" smtClean="0">
                <a:solidFill>
                  <a:schemeClr val="bg1"/>
                </a:solidFill>
              </a:rPr>
              <a:t>المخزونات</a:t>
            </a:r>
            <a:r>
              <a:rPr lang="ar-DZ" b="1" dirty="0" smtClean="0">
                <a:solidFill>
                  <a:schemeClr val="bg1"/>
                </a:solidFill>
              </a:rPr>
              <a:t>...).</a:t>
            </a:r>
            <a:endParaRPr lang="fr-FR" b="1" dirty="0" smtClean="0">
              <a:solidFill>
                <a:schemeClr val="bg1"/>
              </a:solidFill>
            </a:endParaRPr>
          </a:p>
          <a:p>
            <a:pPr>
              <a:buClr>
                <a:schemeClr val="bg1"/>
              </a:buClr>
              <a:buSzPct val="80000"/>
            </a:pPr>
            <a:endParaRPr lang="fr-FR" dirty="0"/>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981200"/>
            <a:ext cx="8229600" cy="685800"/>
          </a:xfrm>
        </p:spPr>
        <p:txBody>
          <a:bodyPr>
            <a:normAutofit fontScale="90000"/>
          </a:bodyPr>
          <a:lstStyle/>
          <a:p>
            <a:r>
              <a:rPr lang="ar-DZ" sz="4400" dirty="0" smtClean="0">
                <a:solidFill>
                  <a:srgbClr val="FF0000"/>
                </a:solidFill>
                <a:cs typeface="+mn-cs"/>
              </a:rPr>
              <a:t>محتوى البرنامج</a:t>
            </a:r>
            <a:endParaRPr lang="fr-FR" sz="4400" dirty="0">
              <a:solidFill>
                <a:srgbClr val="FF0000"/>
              </a:solidFill>
              <a:cs typeface="+mn-cs"/>
            </a:endParaRPr>
          </a:p>
        </p:txBody>
      </p:sp>
      <p:sp>
        <p:nvSpPr>
          <p:cNvPr id="3" name="Espace réservé du contenu 2"/>
          <p:cNvSpPr>
            <a:spLocks noGrp="1"/>
          </p:cNvSpPr>
          <p:nvPr>
            <p:ph idx="1"/>
          </p:nvPr>
        </p:nvSpPr>
        <p:spPr>
          <a:xfrm>
            <a:off x="152400" y="2667000"/>
            <a:ext cx="8763000" cy="4114800"/>
          </a:xfrm>
        </p:spPr>
        <p:txBody>
          <a:bodyPr>
            <a:normAutofit fontScale="85000" lnSpcReduction="20000"/>
          </a:bodyPr>
          <a:lstStyle/>
          <a:p>
            <a:pPr marL="4763" indent="279400" algn="just" rtl="1">
              <a:buClr>
                <a:schemeClr val="bg1"/>
              </a:buClr>
              <a:buSzPct val="100000"/>
              <a:buFont typeface="+mj-lt"/>
              <a:buAutoNum type="arabicPeriod"/>
            </a:pPr>
            <a:r>
              <a:rPr lang="ar-DZ" sz="3400" b="1" dirty="0" smtClean="0">
                <a:solidFill>
                  <a:srgbClr val="7030A0"/>
                </a:solidFill>
              </a:rPr>
              <a:t>الفصل الأول: مدخل للتسيير المالي(التعريف، الأهداف، الوظائف، التشخيص المالي)   </a:t>
            </a:r>
            <a:endParaRPr lang="fr-FR" sz="3400" b="1" dirty="0" smtClean="0">
              <a:solidFill>
                <a:srgbClr val="7030A0"/>
              </a:solidFill>
            </a:endParaRPr>
          </a:p>
          <a:p>
            <a:pPr marL="4763" indent="279400" algn="just" rtl="1">
              <a:buClr>
                <a:schemeClr val="bg1"/>
              </a:buClr>
              <a:buSzPct val="100000"/>
              <a:buFont typeface="+mj-lt"/>
              <a:buAutoNum type="arabicPeriod"/>
            </a:pPr>
            <a:r>
              <a:rPr lang="ar-DZ" sz="3400" b="1" dirty="0" smtClean="0">
                <a:solidFill>
                  <a:srgbClr val="7030A0"/>
                </a:solidFill>
              </a:rPr>
              <a:t>الفصل الثاني: التحليل المالي  </a:t>
            </a:r>
            <a:r>
              <a:rPr lang="fr-FR" sz="3400" b="1" dirty="0" smtClean="0">
                <a:solidFill>
                  <a:srgbClr val="7030A0"/>
                </a:solidFill>
              </a:rPr>
              <a:t>)</a:t>
            </a:r>
            <a:r>
              <a:rPr lang="ar-DZ" sz="3400" b="1" dirty="0" smtClean="0">
                <a:solidFill>
                  <a:srgbClr val="7030A0"/>
                </a:solidFill>
              </a:rPr>
              <a:t>التعريف، الأهداف، المقاربات، تحليل الميزانية المالية، القراءة المالية لحساب النتائج والأرصدة الوسيطة للتسيير)</a:t>
            </a:r>
            <a:endParaRPr lang="fr-FR" sz="3400" b="1" dirty="0" smtClean="0">
              <a:solidFill>
                <a:srgbClr val="7030A0"/>
              </a:solidFill>
            </a:endParaRPr>
          </a:p>
          <a:p>
            <a:pPr marL="4763" indent="279400" algn="just" rtl="1">
              <a:buClr>
                <a:schemeClr val="bg1"/>
              </a:buClr>
              <a:buSzPct val="100000"/>
              <a:buFont typeface="+mj-lt"/>
              <a:buAutoNum type="arabicPeriod"/>
            </a:pPr>
            <a:r>
              <a:rPr lang="ar-DZ" sz="3400" b="1" dirty="0" smtClean="0">
                <a:solidFill>
                  <a:srgbClr val="7030A0"/>
                </a:solidFill>
              </a:rPr>
              <a:t>الفصل الثالث: التحليل بالتوازنات المالية</a:t>
            </a:r>
            <a:endParaRPr lang="fr-FR" sz="3400" b="1" dirty="0" smtClean="0">
              <a:solidFill>
                <a:srgbClr val="7030A0"/>
              </a:solidFill>
            </a:endParaRPr>
          </a:p>
          <a:p>
            <a:pPr marL="4763" indent="279400" algn="just" rtl="1">
              <a:buClr>
                <a:schemeClr val="bg1"/>
              </a:buClr>
              <a:buSzPct val="100000"/>
              <a:buFont typeface="+mj-lt"/>
              <a:buAutoNum type="arabicPeriod"/>
            </a:pPr>
            <a:r>
              <a:rPr lang="ar-DZ" sz="3400" b="1" dirty="0" smtClean="0">
                <a:solidFill>
                  <a:srgbClr val="7030A0"/>
                </a:solidFill>
              </a:rPr>
              <a:t>الفصل الرابع: التحليل بالنسب المالية</a:t>
            </a:r>
            <a:endParaRPr lang="fr-FR" sz="3400" b="1" dirty="0" smtClean="0">
              <a:solidFill>
                <a:srgbClr val="7030A0"/>
              </a:solidFill>
            </a:endParaRPr>
          </a:p>
          <a:p>
            <a:pPr marL="4763" indent="279400" algn="just" rtl="1">
              <a:buClr>
                <a:schemeClr val="bg1"/>
              </a:buClr>
              <a:buSzPct val="100000"/>
              <a:buFont typeface="+mj-lt"/>
              <a:buAutoNum type="arabicPeriod"/>
            </a:pPr>
            <a:r>
              <a:rPr lang="ar-DZ" sz="3400" b="1" dirty="0" smtClean="0">
                <a:solidFill>
                  <a:schemeClr val="bg1"/>
                </a:solidFill>
              </a:rPr>
              <a:t>الفصل الخامس: تحليل طاقة التمويل الذاتي </a:t>
            </a:r>
            <a:endParaRPr lang="fr-FR" sz="3400" b="1" dirty="0" smtClean="0">
              <a:solidFill>
                <a:schemeClr val="bg1"/>
              </a:solidFill>
            </a:endParaRPr>
          </a:p>
          <a:p>
            <a:pPr marL="4763" indent="279400" algn="just" rtl="1">
              <a:buClr>
                <a:schemeClr val="bg1"/>
              </a:buClr>
              <a:buSzPct val="100000"/>
              <a:buFont typeface="+mj-lt"/>
              <a:buAutoNum type="arabicPeriod"/>
            </a:pPr>
            <a:r>
              <a:rPr lang="ar-DZ" sz="3400" b="1" dirty="0" smtClean="0">
                <a:solidFill>
                  <a:schemeClr val="bg1"/>
                </a:solidFill>
              </a:rPr>
              <a:t>الفصل السادس: التحليل المالي للتدفقات النقدية(جدول التمويل، جدول تدفقات الخزينة).</a:t>
            </a:r>
            <a:endParaRPr lang="fr-FR" sz="3400" b="1" dirty="0" smtClean="0">
              <a:solidFill>
                <a:schemeClr val="bg1"/>
              </a:solidFill>
            </a:endParaRPr>
          </a:p>
          <a:p>
            <a:pPr algn="just" rtl="1">
              <a:buNone/>
            </a:pPr>
            <a:endParaRPr lang="ar-DZ" b="1" dirty="0" smtClean="0">
              <a:solidFill>
                <a:schemeClr val="bg1"/>
              </a:solidFill>
            </a:endParaRPr>
          </a:p>
        </p:txBody>
      </p:sp>
      <p:sp>
        <p:nvSpPr>
          <p:cNvPr id="4" name="Rectangle 3"/>
          <p:cNvSpPr/>
          <p:nvPr/>
        </p:nvSpPr>
        <p:spPr>
          <a:xfrm>
            <a:off x="304800" y="228600"/>
            <a:ext cx="8305800" cy="769441"/>
          </a:xfrm>
          <a:prstGeom prst="rect">
            <a:avLst/>
          </a:prstGeom>
        </p:spPr>
        <p:txBody>
          <a:bodyPr wrap="square">
            <a:spAutoFit/>
          </a:bodyPr>
          <a:lstStyle/>
          <a:p>
            <a:pPr algn="ctr">
              <a:spcBef>
                <a:spcPct val="0"/>
              </a:spcBef>
            </a:pPr>
            <a:r>
              <a:rPr lang="ar-DZ" sz="4400" b="1" dirty="0" smtClean="0">
                <a:ln w="6350">
                  <a:noFill/>
                </a:ln>
                <a:solidFill>
                  <a:srgbClr val="FF0000"/>
                </a:solidFill>
                <a:effectLst>
                  <a:outerShdw blurRad="114300" dist="101600" dir="2700000" algn="tl" rotWithShape="0">
                    <a:srgbClr val="000000">
                      <a:alpha val="40000"/>
                    </a:srgbClr>
                  </a:outerShdw>
                </a:effectLst>
                <a:latin typeface="+mj-lt"/>
                <a:ea typeface="+mj-ea"/>
              </a:rPr>
              <a:t>المقياس: تسيير مالي 1</a:t>
            </a:r>
          </a:p>
        </p:txBody>
      </p:sp>
      <p:sp>
        <p:nvSpPr>
          <p:cNvPr id="5" name="Rectangle 4"/>
          <p:cNvSpPr/>
          <p:nvPr/>
        </p:nvSpPr>
        <p:spPr>
          <a:xfrm>
            <a:off x="457200" y="1066800"/>
            <a:ext cx="8077200" cy="523220"/>
          </a:xfrm>
          <a:prstGeom prst="rect">
            <a:avLst/>
          </a:prstGeom>
        </p:spPr>
        <p:txBody>
          <a:bodyPr wrap="square">
            <a:spAutoFit/>
          </a:bodyPr>
          <a:lstStyle/>
          <a:p>
            <a:pPr algn="just" rtl="1"/>
            <a:r>
              <a:rPr lang="ar-DZ" sz="2800" b="1" dirty="0" smtClean="0">
                <a:solidFill>
                  <a:schemeClr val="bg1"/>
                </a:solidFill>
              </a:rPr>
              <a:t>الوحدة: أساسية            المعامل: 2                   الرصيد: 6</a:t>
            </a:r>
          </a:p>
        </p:txBody>
      </p:sp>
      <p:sp>
        <p:nvSpPr>
          <p:cNvPr id="7" name="Rectangle 6"/>
          <p:cNvSpPr/>
          <p:nvPr/>
        </p:nvSpPr>
        <p:spPr>
          <a:xfrm>
            <a:off x="5486400" y="1524000"/>
            <a:ext cx="2970685" cy="523220"/>
          </a:xfrm>
          <a:prstGeom prst="rect">
            <a:avLst/>
          </a:prstGeom>
          <a:solidFill>
            <a:srgbClr val="FFC000"/>
          </a:solidFill>
        </p:spPr>
        <p:txBody>
          <a:bodyPr wrap="none">
            <a:spAutoFit/>
          </a:bodyPr>
          <a:lstStyle/>
          <a:p>
            <a:r>
              <a:rPr lang="ar-DZ" sz="2800" b="1" dirty="0" smtClean="0">
                <a:solidFill>
                  <a:schemeClr val="bg1"/>
                </a:solidFill>
              </a:rPr>
              <a:t>الهاتف: 0551536432</a:t>
            </a:r>
            <a:endParaRPr lang="fr-F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55638"/>
            <a:ext cx="8229600" cy="944562"/>
          </a:xfrm>
        </p:spPr>
        <p:txBody>
          <a:bodyPr>
            <a:normAutofit/>
          </a:bodyPr>
          <a:lstStyle/>
          <a:p>
            <a:pPr algn="just" rtl="1"/>
            <a:r>
              <a:rPr lang="ar-DZ" sz="4400" dirty="0" smtClean="0">
                <a:solidFill>
                  <a:srgbClr val="FF0000"/>
                </a:solidFill>
                <a:cs typeface="+mn-cs"/>
              </a:rPr>
              <a:t>تعريف ( 4): المدخل الحديث</a:t>
            </a:r>
            <a:endParaRPr lang="fr-FR" sz="4400" dirty="0">
              <a:solidFill>
                <a:srgbClr val="FF0000"/>
              </a:solidFill>
              <a:cs typeface="+mn-cs"/>
            </a:endParaRPr>
          </a:p>
        </p:txBody>
      </p:sp>
      <p:sp>
        <p:nvSpPr>
          <p:cNvPr id="3" name="Espace réservé du contenu 2"/>
          <p:cNvSpPr>
            <a:spLocks noGrp="1"/>
          </p:cNvSpPr>
          <p:nvPr>
            <p:ph idx="1"/>
          </p:nvPr>
        </p:nvSpPr>
        <p:spPr>
          <a:xfrm>
            <a:off x="228600" y="1981200"/>
            <a:ext cx="8686800" cy="1447800"/>
          </a:xfrm>
        </p:spPr>
        <p:txBody>
          <a:bodyPr/>
          <a:lstStyle/>
          <a:p>
            <a:pPr marL="1588" indent="26988" algn="just" rtl="1">
              <a:buNone/>
            </a:pPr>
            <a:r>
              <a:rPr lang="ar-SA" b="1" dirty="0" smtClean="0">
                <a:solidFill>
                  <a:schemeClr val="bg1"/>
                </a:solidFill>
              </a:rPr>
              <a:t>الإدارة المالية هي </a:t>
            </a:r>
            <a:r>
              <a:rPr lang="ar-SA" b="1" dirty="0" smtClean="0">
                <a:solidFill>
                  <a:srgbClr val="FF0000"/>
                </a:solidFill>
              </a:rPr>
              <a:t>المقارنة</a:t>
            </a:r>
            <a:r>
              <a:rPr lang="ar-SA" b="1" dirty="0" smtClean="0">
                <a:solidFill>
                  <a:schemeClr val="bg1"/>
                </a:solidFill>
              </a:rPr>
              <a:t> </a:t>
            </a:r>
            <a:r>
              <a:rPr lang="ar-SA" b="1" dirty="0" smtClean="0">
                <a:solidFill>
                  <a:srgbClr val="FF0000"/>
                </a:solidFill>
              </a:rPr>
              <a:t>الرشيدة</a:t>
            </a:r>
            <a:r>
              <a:rPr lang="ar-SA" b="1" dirty="0" smtClean="0">
                <a:solidFill>
                  <a:schemeClr val="bg1"/>
                </a:solidFill>
              </a:rPr>
              <a:t> بين المزايا المتوقعة من استخدامات الأموال(</a:t>
            </a:r>
            <a:r>
              <a:rPr lang="ar-SA" b="1" dirty="0" smtClean="0">
                <a:solidFill>
                  <a:srgbClr val="FF0000"/>
                </a:solidFill>
              </a:rPr>
              <a:t>العوائد</a:t>
            </a:r>
            <a:r>
              <a:rPr lang="ar-SA" b="1" dirty="0" smtClean="0">
                <a:solidFill>
                  <a:schemeClr val="bg1"/>
                </a:solidFill>
              </a:rPr>
              <a:t>)، وبين </a:t>
            </a:r>
            <a:r>
              <a:rPr lang="ar-SA" b="1" dirty="0" smtClean="0">
                <a:solidFill>
                  <a:srgbClr val="FF0000"/>
                </a:solidFill>
              </a:rPr>
              <a:t>تكلفة</a:t>
            </a:r>
            <a:r>
              <a:rPr lang="ar-SA" b="1" dirty="0" smtClean="0">
                <a:solidFill>
                  <a:schemeClr val="bg1"/>
                </a:solidFill>
              </a:rPr>
              <a:t> الحصول على هذه الأموال من مصادرها البديلة الممكنة، بحيث يمكن </a:t>
            </a:r>
            <a:r>
              <a:rPr lang="ar-SA" b="1" dirty="0" smtClean="0">
                <a:solidFill>
                  <a:srgbClr val="FF0000"/>
                </a:solidFill>
              </a:rPr>
              <a:t>تحقيق الأهداف </a:t>
            </a:r>
            <a:r>
              <a:rPr lang="ar-SA" b="1" dirty="0" smtClean="0">
                <a:solidFill>
                  <a:schemeClr val="bg1"/>
                </a:solidFill>
              </a:rPr>
              <a:t>المالية للمؤسسة.</a:t>
            </a:r>
            <a:endParaRPr lang="fr-FR" b="1" dirty="0">
              <a:solidFill>
                <a:schemeClr val="bg1"/>
              </a:solidFill>
            </a:endParaRPr>
          </a:p>
        </p:txBody>
      </p:sp>
      <p:sp>
        <p:nvSpPr>
          <p:cNvPr id="19" name="Rectangle 18"/>
          <p:cNvSpPr/>
          <p:nvPr/>
        </p:nvSpPr>
        <p:spPr>
          <a:xfrm>
            <a:off x="2667000" y="4048780"/>
            <a:ext cx="4838184" cy="523220"/>
          </a:xfrm>
          <a:prstGeom prst="rect">
            <a:avLst/>
          </a:prstGeom>
        </p:spPr>
        <p:txBody>
          <a:bodyPr wrap="none">
            <a:spAutoFit/>
          </a:bodyPr>
          <a:lstStyle/>
          <a:p>
            <a:r>
              <a:rPr lang="ar-DZ" sz="2800" b="1" dirty="0" smtClean="0">
                <a:solidFill>
                  <a:srgbClr val="FF0000"/>
                </a:solidFill>
              </a:rPr>
              <a:t>الإدارة المالية = الإدارة </a:t>
            </a:r>
            <a:r>
              <a:rPr lang="ar-SA" sz="2800" b="1" dirty="0" smtClean="0">
                <a:solidFill>
                  <a:srgbClr val="FF0000"/>
                </a:solidFill>
              </a:rPr>
              <a:t>الرشيدة</a:t>
            </a:r>
            <a:r>
              <a:rPr lang="ar-DZ" sz="2800" b="1" dirty="0" smtClean="0">
                <a:solidFill>
                  <a:srgbClr val="FF0000"/>
                </a:solidFill>
              </a:rPr>
              <a:t> للأموال</a:t>
            </a:r>
            <a:r>
              <a:rPr lang="ar-SA" sz="2800" b="1" dirty="0" smtClean="0">
                <a:solidFill>
                  <a:schemeClr val="bg1"/>
                </a:solidFill>
              </a:rPr>
              <a:t> </a:t>
            </a:r>
            <a:endParaRPr lang="fr-FR" sz="2800" dirty="0"/>
          </a:p>
        </p:txBody>
      </p:sp>
    </p:spTree>
  </p:cSld>
  <p:clrMapOvr>
    <a:masterClrMapping/>
  </p:clrMapOvr>
  <p:transition>
    <p:wheel spokes="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304800" y="2057400"/>
            <a:ext cx="8534400" cy="3810000"/>
            <a:chOff x="375" y="795"/>
            <a:chExt cx="10395" cy="3840"/>
          </a:xfrm>
        </p:grpSpPr>
        <p:sp>
          <p:nvSpPr>
            <p:cNvPr id="5" name="Text Box 3"/>
            <p:cNvSpPr txBox="1">
              <a:spLocks noChangeArrowheads="1"/>
            </p:cNvSpPr>
            <p:nvPr/>
          </p:nvSpPr>
          <p:spPr bwMode="auto">
            <a:xfrm>
              <a:off x="7665" y="795"/>
              <a:ext cx="3105" cy="10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قرار الاستثمار</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حيازة الأصول + الاستغلال</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Text Box 4"/>
            <p:cNvSpPr txBox="1">
              <a:spLocks noChangeArrowheads="1"/>
            </p:cNvSpPr>
            <p:nvPr/>
          </p:nvSpPr>
          <p:spPr bwMode="auto">
            <a:xfrm>
              <a:off x="3645" y="1065"/>
              <a:ext cx="2595" cy="5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عائد متوقع (مخاطرة)</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Text Box 5"/>
            <p:cNvSpPr txBox="1">
              <a:spLocks noChangeArrowheads="1"/>
            </p:cNvSpPr>
            <p:nvPr/>
          </p:nvSpPr>
          <p:spPr bwMode="auto">
            <a:xfrm>
              <a:off x="7665" y="3630"/>
              <a:ext cx="3105" cy="10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قرار التمويل</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بحث وحصول على الأموال</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sp>
          <p:nvSpPr>
            <p:cNvPr id="8" name="Text Box 6"/>
            <p:cNvSpPr txBox="1">
              <a:spLocks noChangeArrowheads="1"/>
            </p:cNvSpPr>
            <p:nvPr/>
          </p:nvSpPr>
          <p:spPr bwMode="auto">
            <a:xfrm>
              <a:off x="3645" y="3930"/>
              <a:ext cx="2595" cy="5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تكلفة الأموال</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9" name="AutoShape 7"/>
            <p:cNvCxnSpPr>
              <a:cxnSpLocks noChangeShapeType="1"/>
            </p:cNvCxnSpPr>
            <p:nvPr/>
          </p:nvCxnSpPr>
          <p:spPr bwMode="auto">
            <a:xfrm flipH="1">
              <a:off x="2835" y="2746"/>
              <a:ext cx="4830" cy="0"/>
            </a:xfrm>
            <a:prstGeom prst="straightConnector1">
              <a:avLst/>
            </a:prstGeom>
            <a:noFill/>
            <a:ln w="9525">
              <a:solidFill>
                <a:srgbClr val="000000"/>
              </a:solidFill>
              <a:round/>
              <a:headEnd/>
              <a:tailEnd type="triangle" w="med" len="med"/>
            </a:ln>
          </p:spPr>
        </p:cxnSp>
        <p:sp>
          <p:nvSpPr>
            <p:cNvPr id="10" name="Text Box 8"/>
            <p:cNvSpPr txBox="1">
              <a:spLocks noChangeArrowheads="1"/>
            </p:cNvSpPr>
            <p:nvPr/>
          </p:nvSpPr>
          <p:spPr bwMode="auto">
            <a:xfrm>
              <a:off x="375" y="2520"/>
              <a:ext cx="2460" cy="5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تعظيم قيمة المؤسسة</a:t>
              </a: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sp>
          <p:nvSpPr>
            <p:cNvPr id="11" name="Text Box 9"/>
            <p:cNvSpPr txBox="1">
              <a:spLocks noChangeArrowheads="1"/>
            </p:cNvSpPr>
            <p:nvPr/>
          </p:nvSpPr>
          <p:spPr bwMode="auto">
            <a:xfrm>
              <a:off x="7665" y="2220"/>
              <a:ext cx="3105" cy="10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قرار توزيع الأرباح</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توزيعات/ أرباح محتجزة</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2" name="AutoShape 10"/>
            <p:cNvCxnSpPr>
              <a:cxnSpLocks noChangeShapeType="1"/>
            </p:cNvCxnSpPr>
            <p:nvPr/>
          </p:nvCxnSpPr>
          <p:spPr bwMode="auto">
            <a:xfrm flipH="1">
              <a:off x="6240" y="1305"/>
              <a:ext cx="1425" cy="0"/>
            </a:xfrm>
            <a:prstGeom prst="straightConnector1">
              <a:avLst/>
            </a:prstGeom>
            <a:noFill/>
            <a:ln w="9525">
              <a:solidFill>
                <a:srgbClr val="000000"/>
              </a:solidFill>
              <a:round/>
              <a:headEnd/>
              <a:tailEnd type="triangle" w="med" len="med"/>
            </a:ln>
          </p:spPr>
        </p:cxnSp>
        <p:cxnSp>
          <p:nvCxnSpPr>
            <p:cNvPr id="13" name="AutoShape 11"/>
            <p:cNvCxnSpPr>
              <a:cxnSpLocks noChangeShapeType="1"/>
            </p:cNvCxnSpPr>
            <p:nvPr/>
          </p:nvCxnSpPr>
          <p:spPr bwMode="auto">
            <a:xfrm flipH="1">
              <a:off x="6240" y="4170"/>
              <a:ext cx="1425" cy="0"/>
            </a:xfrm>
            <a:prstGeom prst="straightConnector1">
              <a:avLst/>
            </a:prstGeom>
            <a:noFill/>
            <a:ln w="9525">
              <a:solidFill>
                <a:srgbClr val="000000"/>
              </a:solidFill>
              <a:round/>
              <a:headEnd/>
              <a:tailEnd type="triangle" w="med" len="med"/>
            </a:ln>
          </p:spPr>
        </p:cxnSp>
        <p:cxnSp>
          <p:nvCxnSpPr>
            <p:cNvPr id="14" name="AutoShape 12"/>
            <p:cNvCxnSpPr>
              <a:cxnSpLocks noChangeShapeType="1"/>
            </p:cNvCxnSpPr>
            <p:nvPr/>
          </p:nvCxnSpPr>
          <p:spPr bwMode="auto">
            <a:xfrm flipH="1">
              <a:off x="3270" y="1305"/>
              <a:ext cx="375" cy="0"/>
            </a:xfrm>
            <a:prstGeom prst="straightConnector1">
              <a:avLst/>
            </a:prstGeom>
            <a:noFill/>
            <a:ln w="9525">
              <a:solidFill>
                <a:srgbClr val="000000"/>
              </a:solidFill>
              <a:round/>
              <a:headEnd/>
              <a:tailEnd/>
            </a:ln>
          </p:spPr>
        </p:cxnSp>
        <p:cxnSp>
          <p:nvCxnSpPr>
            <p:cNvPr id="15" name="AutoShape 13"/>
            <p:cNvCxnSpPr>
              <a:cxnSpLocks noChangeShapeType="1"/>
            </p:cNvCxnSpPr>
            <p:nvPr/>
          </p:nvCxnSpPr>
          <p:spPr bwMode="auto">
            <a:xfrm flipH="1">
              <a:off x="3270" y="4200"/>
              <a:ext cx="375" cy="0"/>
            </a:xfrm>
            <a:prstGeom prst="straightConnector1">
              <a:avLst/>
            </a:prstGeom>
            <a:noFill/>
            <a:ln w="9525">
              <a:solidFill>
                <a:srgbClr val="000000"/>
              </a:solidFill>
              <a:round/>
              <a:headEnd/>
              <a:tailEnd/>
            </a:ln>
          </p:spPr>
        </p:cxnSp>
        <p:cxnSp>
          <p:nvCxnSpPr>
            <p:cNvPr id="16" name="AutoShape 14"/>
            <p:cNvCxnSpPr>
              <a:cxnSpLocks noChangeShapeType="1"/>
            </p:cNvCxnSpPr>
            <p:nvPr/>
          </p:nvCxnSpPr>
          <p:spPr bwMode="auto">
            <a:xfrm>
              <a:off x="3271" y="1305"/>
              <a:ext cx="0" cy="2895"/>
            </a:xfrm>
            <a:prstGeom prst="straightConnector1">
              <a:avLst/>
            </a:prstGeom>
            <a:noFill/>
            <a:ln w="9525">
              <a:solidFill>
                <a:srgbClr val="000000"/>
              </a:solidFill>
              <a:round/>
              <a:headEnd/>
              <a:tailEnd/>
            </a:ln>
          </p:spPr>
        </p:cxnSp>
        <p:cxnSp>
          <p:nvCxnSpPr>
            <p:cNvPr id="17" name="AutoShape 15"/>
            <p:cNvCxnSpPr>
              <a:cxnSpLocks noChangeShapeType="1"/>
            </p:cNvCxnSpPr>
            <p:nvPr/>
          </p:nvCxnSpPr>
          <p:spPr bwMode="auto">
            <a:xfrm>
              <a:off x="9180" y="1800"/>
              <a:ext cx="0" cy="420"/>
            </a:xfrm>
            <a:prstGeom prst="straightConnector1">
              <a:avLst/>
            </a:prstGeom>
            <a:noFill/>
            <a:ln w="9525">
              <a:solidFill>
                <a:srgbClr val="000000"/>
              </a:solidFill>
              <a:round/>
              <a:headEnd/>
              <a:tailEnd type="triangle" w="med" len="med"/>
            </a:ln>
          </p:spPr>
        </p:cxnSp>
        <p:cxnSp>
          <p:nvCxnSpPr>
            <p:cNvPr id="18" name="AutoShape 16"/>
            <p:cNvCxnSpPr>
              <a:cxnSpLocks noChangeShapeType="1"/>
            </p:cNvCxnSpPr>
            <p:nvPr/>
          </p:nvCxnSpPr>
          <p:spPr bwMode="auto">
            <a:xfrm>
              <a:off x="9180" y="3225"/>
              <a:ext cx="0" cy="405"/>
            </a:xfrm>
            <a:prstGeom prst="straightConnector1">
              <a:avLst/>
            </a:prstGeom>
            <a:noFill/>
            <a:ln w="9525">
              <a:solidFill>
                <a:srgbClr val="000000"/>
              </a:solidFill>
              <a:round/>
              <a:headEnd/>
              <a:tailEnd type="triangle" w="med" len="med"/>
            </a:ln>
          </p:spPr>
        </p:cxn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pPr algn="just" rtl="1"/>
            <a:r>
              <a:rPr lang="ar-DZ" sz="4400" dirty="0" smtClean="0">
                <a:solidFill>
                  <a:srgbClr val="FF0000"/>
                </a:solidFill>
                <a:cs typeface="+mn-cs"/>
              </a:rPr>
              <a:t>تقييم التعريف 4:</a:t>
            </a:r>
            <a:endParaRPr lang="fr-FR" sz="4400" dirty="0">
              <a:solidFill>
                <a:srgbClr val="FF0000"/>
              </a:solidFill>
              <a:cs typeface="+mn-cs"/>
            </a:endParaRPr>
          </a:p>
        </p:txBody>
      </p:sp>
      <p:sp>
        <p:nvSpPr>
          <p:cNvPr id="3" name="Espace réservé du contenu 2"/>
          <p:cNvSpPr>
            <a:spLocks noGrp="1"/>
          </p:cNvSpPr>
          <p:nvPr>
            <p:ph idx="1"/>
          </p:nvPr>
        </p:nvSpPr>
        <p:spPr>
          <a:xfrm>
            <a:off x="152400" y="1295400"/>
            <a:ext cx="8763000" cy="5334000"/>
          </a:xfrm>
        </p:spPr>
        <p:txBody>
          <a:bodyPr>
            <a:normAutofit/>
          </a:bodyPr>
          <a:lstStyle/>
          <a:p>
            <a:pPr marL="1588" lvl="0" indent="234950" algn="just" rtl="1">
              <a:buClr>
                <a:schemeClr val="bg1"/>
              </a:buClr>
              <a:buSzPct val="80000"/>
            </a:pPr>
            <a:r>
              <a:rPr lang="ar-DZ" b="1" dirty="0" smtClean="0">
                <a:solidFill>
                  <a:schemeClr val="bg1"/>
                </a:solidFill>
              </a:rPr>
              <a:t> ينظر للإدارة المالية كجزء متكامل من الإدارة الشاملة للمؤسسة، وليس كوظيفة استشارية متخصصة تهتم فقط بالحصول على الأموال وتخصيصها، بل </a:t>
            </a:r>
            <a:r>
              <a:rPr lang="ar-DZ" b="1" dirty="0" smtClean="0">
                <a:solidFill>
                  <a:srgbClr val="FF0000"/>
                </a:solidFill>
              </a:rPr>
              <a:t>الهدف الرئيسي للإدارة المالية هو الحصول والاستخدام الرشيد للأموال</a:t>
            </a:r>
            <a:r>
              <a:rPr lang="ar-DZ" b="1" dirty="0" smtClean="0">
                <a:solidFill>
                  <a:schemeClr val="bg1"/>
                </a:solidFill>
              </a:rPr>
              <a:t>.</a:t>
            </a:r>
            <a:endParaRPr lang="fr-FR" b="1" dirty="0" smtClean="0">
              <a:solidFill>
                <a:schemeClr val="bg1"/>
              </a:solidFill>
            </a:endParaRPr>
          </a:p>
          <a:p>
            <a:pPr marL="1588" indent="234950" algn="just" rtl="1">
              <a:buClr>
                <a:schemeClr val="bg1"/>
              </a:buClr>
              <a:buSzPct val="80000"/>
            </a:pPr>
            <a:r>
              <a:rPr lang="ar-DZ" b="1" dirty="0" smtClean="0">
                <a:solidFill>
                  <a:schemeClr val="bg1"/>
                </a:solidFill>
              </a:rPr>
              <a:t> حسب هذا المدخل، فإن </a:t>
            </a:r>
            <a:r>
              <a:rPr lang="ar-DZ" b="1" dirty="0" smtClean="0">
                <a:solidFill>
                  <a:srgbClr val="FF0000"/>
                </a:solidFill>
              </a:rPr>
              <a:t>الإدارة المالية تهتم- إلى جانب الحصول على الأموال- بالإنتاج والتسويق وغيرهما </a:t>
            </a:r>
            <a:r>
              <a:rPr lang="ar-DZ" b="1" dirty="0" smtClean="0">
                <a:solidFill>
                  <a:schemeClr val="bg1"/>
                </a:solidFill>
              </a:rPr>
              <a:t>من وظائف المؤسسة، وذلك عند الحصول على الأصول أو التخلص منها. </a:t>
            </a:r>
          </a:p>
          <a:p>
            <a:pPr marL="1588" indent="234950" algn="just" rtl="1">
              <a:buClr>
                <a:schemeClr val="bg1"/>
              </a:buClr>
              <a:buSzPct val="80000"/>
            </a:pPr>
            <a:r>
              <a:rPr lang="ar-DZ" b="1" dirty="0" smtClean="0">
                <a:solidFill>
                  <a:schemeClr val="bg1"/>
                </a:solidFill>
              </a:rPr>
              <a:t> كي يغطي هذا المدخل القضايا المتعلقة باستخدام الأموال، فإنه يهتم بما إذا كان </a:t>
            </a:r>
            <a:r>
              <a:rPr lang="ar-DZ" b="1" dirty="0" smtClean="0">
                <a:solidFill>
                  <a:srgbClr val="FF0000"/>
                </a:solidFill>
              </a:rPr>
              <a:t>ينبغي الحفاظ / خفض/ زيادة الاستثمار في كل أنواع الأصول </a:t>
            </a:r>
            <a:r>
              <a:rPr lang="ar-DZ" b="1" dirty="0" smtClean="0">
                <a:solidFill>
                  <a:schemeClr val="bg1"/>
                </a:solidFill>
              </a:rPr>
              <a:t>التي تحتاج إلى أموال.</a:t>
            </a:r>
            <a:endParaRPr lang="fr-FR" b="1" dirty="0" smtClean="0">
              <a:solidFill>
                <a:schemeClr val="bg1"/>
              </a:solidFill>
            </a:endParaRPr>
          </a:p>
          <a:p>
            <a:pPr marL="1588" lvl="0" indent="234950" algn="just" rtl="1">
              <a:buClr>
                <a:schemeClr val="bg1"/>
              </a:buClr>
              <a:buSzPct val="80000"/>
              <a:buNone/>
            </a:pPr>
            <a:endParaRPr lang="fr-FR" b="1" dirty="0" smtClean="0">
              <a:solidFill>
                <a:schemeClr val="bg1"/>
              </a:solidFill>
            </a:endParaRPr>
          </a:p>
        </p:txBody>
      </p:sp>
    </p:spTree>
  </p:cSld>
  <p:clrMapOvr>
    <a:masterClrMapping/>
  </p:clrMapOvr>
  <p:transition>
    <p:wheel spokes="2"/>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4800" y="1828800"/>
            <a:ext cx="8458200" cy="3108543"/>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tab pos="136525" algn="r"/>
              </a:tabLst>
            </a:pPr>
            <a:r>
              <a:rPr lang="ar-DZ" sz="2800" b="1" dirty="0" smtClean="0">
                <a:solidFill>
                  <a:schemeClr val="bg1"/>
                </a:solidFill>
                <a:latin typeface="Simplified Arabic"/>
                <a:ea typeface="Calibri" pitchFamily="34" charset="0"/>
                <a:cs typeface="Arial" pitchFamily="34" charset="0"/>
              </a:rPr>
              <a:t>ت</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عر</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ي</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ف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J. P. Jobard et G. Depallens</a:t>
            </a:r>
            <a:endPar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endParaRPr>
          </a:p>
          <a:p>
            <a:pPr marL="0" marR="0" lvl="0" indent="0" algn="justLow" defTabSz="914400" rtl="1" eaLnBrk="1" fontAlgn="base" latinLnBrk="0" hangingPunct="1">
              <a:lnSpc>
                <a:spcPct val="100000"/>
              </a:lnSpc>
              <a:spcBef>
                <a:spcPct val="0"/>
              </a:spcBef>
              <a:spcAft>
                <a:spcPct val="0"/>
              </a:spcAft>
              <a:buClrTx/>
              <a:buSzTx/>
              <a:tabLst>
                <a:tab pos="136525" algn="r"/>
              </a:tabLst>
            </a:pPr>
            <a:r>
              <a:rPr kumimoji="0" lang="ar-DZ" sz="2800" b="1" i="0" u="none" strike="noStrike" cap="none" normalizeH="0" baseline="0" dirty="0" err="1" smtClean="0">
                <a:ln>
                  <a:noFill/>
                </a:ln>
                <a:solidFill>
                  <a:schemeClr val="bg1"/>
                </a:solidFill>
                <a:effectLst/>
                <a:latin typeface="Simplified Arabic"/>
                <a:ea typeface="Calibri" pitchFamily="34" charset="0"/>
                <a:cs typeface="Arial" pitchFamily="34" charset="0"/>
              </a:rPr>
              <a:t>الت</a:t>
            </a:r>
            <a:r>
              <a:rPr kumimoji="0" lang="ar-SA" sz="2800" b="1" i="0" u="none" strike="noStrike" cap="none" normalizeH="0" baseline="0" dirty="0" err="1" smtClean="0">
                <a:ln>
                  <a:noFill/>
                </a:ln>
                <a:solidFill>
                  <a:schemeClr val="bg1"/>
                </a:solidFill>
                <a:effectLst/>
                <a:latin typeface="Simplified Arabic"/>
                <a:ea typeface="Calibri" pitchFamily="34" charset="0"/>
                <a:cs typeface="Arial" pitchFamily="34" charset="0"/>
              </a:rPr>
              <a:t>سيير</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المالي بالنظر إلى </a:t>
            </a:r>
            <a:r>
              <a:rPr kumimoji="0" lang="ar-SA" sz="2800" b="1" i="0" u="sng" strike="noStrike" cap="none" normalizeH="0" baseline="0" dirty="0" smtClean="0">
                <a:ln>
                  <a:noFill/>
                </a:ln>
                <a:solidFill>
                  <a:srgbClr val="002060"/>
                </a:solidFill>
                <a:effectLst/>
                <a:latin typeface="Simplified Arabic"/>
                <a:ea typeface="Calibri" pitchFamily="34" charset="0"/>
                <a:cs typeface="Arial" pitchFamily="34" charset="0"/>
              </a:rPr>
              <a:t>الأهداف المنوطة</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 به </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هو</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4763" marR="0" lvl="0" indent="-4763" algn="justLow" defTabSz="914400" rtl="1" eaLnBrk="0" fontAlgn="base" latinLnBrk="0" hangingPunct="0">
              <a:lnSpc>
                <a:spcPct val="100000"/>
              </a:lnSpc>
              <a:spcBef>
                <a:spcPct val="0"/>
              </a:spcBef>
              <a:spcAft>
                <a:spcPct val="0"/>
              </a:spcAft>
              <a:buClrTx/>
              <a:buSzPct val="80000"/>
              <a:buFont typeface="Wingdings" pitchFamily="2" charset="2"/>
              <a:buChar char="§"/>
              <a:tabLst>
                <a:tab pos="136525" algn="r"/>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من جهة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التأمين المنتظم للأموال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الضرورية للتجهيزات والاستغلال الجاري للمؤسسة، والحصول على هذه الأموال في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الوقت المناسب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و</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بأقل تكلفة</a:t>
            </a:r>
            <a:r>
              <a:rPr kumimoji="0" lang="ar-DZ" sz="2800" b="1" i="0" u="none" strike="noStrike" cap="none" normalizeH="0" baseline="0" dirty="0" smtClean="0">
                <a:ln>
                  <a:noFill/>
                </a:ln>
                <a:solidFill>
                  <a:srgbClr val="FF0000"/>
                </a:solidFill>
                <a:effectLst/>
                <a:latin typeface="Simplified Arabic"/>
                <a:ea typeface="Calibri" pitchFamily="34" charset="0"/>
                <a:cs typeface="Arial" pitchFamily="34" charset="0"/>
              </a:rPr>
              <a:t>،</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وبدون تأثير على الاستقلالية المالية للمؤسسة.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4763" marR="0" lvl="0" indent="-4763" algn="justLow" defTabSz="914400" rtl="1" eaLnBrk="0" fontAlgn="base" latinLnBrk="0" hangingPunct="0">
              <a:lnSpc>
                <a:spcPct val="100000"/>
              </a:lnSpc>
              <a:spcBef>
                <a:spcPct val="0"/>
              </a:spcBef>
              <a:spcAft>
                <a:spcPct val="0"/>
              </a:spcAft>
              <a:buClrTx/>
              <a:buSzPct val="80000"/>
              <a:buFont typeface="Wingdings" pitchFamily="2" charset="2"/>
              <a:buChar char="§"/>
              <a:tabLst>
                <a:tab pos="136525" algn="r"/>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من جهة أخرى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الرقابة على استخدام الأموال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وعلى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مردودية العمليات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التي خصصت لها الأموال</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44562"/>
          </a:xfrm>
        </p:spPr>
        <p:txBody>
          <a:bodyPr>
            <a:normAutofit/>
          </a:bodyPr>
          <a:lstStyle/>
          <a:p>
            <a:pPr algn="r" rtl="1"/>
            <a:r>
              <a:rPr lang="ar-DZ" sz="4400" dirty="0" smtClean="0">
                <a:solidFill>
                  <a:srgbClr val="FF0000"/>
                </a:solidFill>
                <a:cs typeface="+mn-cs"/>
              </a:rPr>
              <a:t>3. أهداف الإدارة المالية:</a:t>
            </a:r>
            <a:endParaRPr lang="fr-FR" sz="4400" dirty="0">
              <a:solidFill>
                <a:srgbClr val="FF0000"/>
              </a:solidFill>
              <a:cs typeface="+mn-cs"/>
            </a:endParaRPr>
          </a:p>
        </p:txBody>
      </p:sp>
      <p:sp>
        <p:nvSpPr>
          <p:cNvPr id="4" name="Espace réservé du contenu 3"/>
          <p:cNvSpPr>
            <a:spLocks noGrp="1"/>
          </p:cNvSpPr>
          <p:nvPr>
            <p:ph idx="1"/>
          </p:nvPr>
        </p:nvSpPr>
        <p:spPr>
          <a:xfrm>
            <a:off x="457200" y="1600200"/>
            <a:ext cx="8229600" cy="2438400"/>
          </a:xfrm>
        </p:spPr>
        <p:txBody>
          <a:bodyPr/>
          <a:lstStyle/>
          <a:p>
            <a:pPr marL="1588" lvl="0" indent="26988" algn="just" rtl="1">
              <a:buNone/>
            </a:pPr>
            <a:r>
              <a:rPr lang="ar-DZ" b="1" dirty="0" smtClean="0">
                <a:solidFill>
                  <a:schemeClr val="bg1"/>
                </a:solidFill>
              </a:rPr>
              <a:t>      تتمحور أهداف الإدارة المالية حول الموازنة بين </a:t>
            </a:r>
            <a:r>
              <a:rPr lang="ar-DZ" b="1" dirty="0" smtClean="0">
                <a:solidFill>
                  <a:srgbClr val="FF0000"/>
                </a:solidFill>
              </a:rPr>
              <a:t>المحافظة على وجود المؤسسة</a:t>
            </a:r>
            <a:r>
              <a:rPr lang="ar-DZ" b="1" dirty="0" smtClean="0">
                <a:solidFill>
                  <a:schemeClr val="bg1"/>
                </a:solidFill>
              </a:rPr>
              <a:t> وحمايتها من خطر الإفلاس والتصفية، وبين </a:t>
            </a:r>
            <a:r>
              <a:rPr lang="ar-DZ" b="1" dirty="0" smtClean="0">
                <a:solidFill>
                  <a:srgbClr val="FF0000"/>
                </a:solidFill>
              </a:rPr>
              <a:t>تحقيق العائد المناسب على الاستثمار</a:t>
            </a:r>
            <a:r>
              <a:rPr lang="ar-DZ" b="1" dirty="0" smtClean="0">
                <a:solidFill>
                  <a:schemeClr val="bg1"/>
                </a:solidFill>
              </a:rPr>
              <a:t>، وهو ما يتطلب ويفرض مستوى من </a:t>
            </a:r>
            <a:r>
              <a:rPr lang="ar-DZ" b="1" dirty="0" smtClean="0">
                <a:solidFill>
                  <a:srgbClr val="FF0000"/>
                </a:solidFill>
              </a:rPr>
              <a:t>المخاطرة</a:t>
            </a:r>
            <a:r>
              <a:rPr lang="ar-DZ" b="1" dirty="0" smtClean="0">
                <a:solidFill>
                  <a:schemeClr val="bg1"/>
                </a:solidFill>
              </a:rPr>
              <a:t>، وضمن هذا الإطار العام، يمكن تحديد أهداف المؤسسة على النحو التالي:</a:t>
            </a:r>
            <a:endParaRPr lang="fr-FR" b="1" dirty="0" smtClean="0">
              <a:solidFill>
                <a:schemeClr val="bg1"/>
              </a:solidFill>
            </a:endParaRPr>
          </a:p>
          <a:p>
            <a:pPr algn="just" rtl="1">
              <a:buNone/>
            </a:pPr>
            <a:endParaRPr lang="fr-FR" b="1" dirty="0">
              <a:solidFill>
                <a:schemeClr val="bg1"/>
              </a:solidFill>
            </a:endParaRPr>
          </a:p>
        </p:txBody>
      </p:sp>
    </p:spTree>
  </p:cSld>
  <p:clrMapOvr>
    <a:masterClrMapping/>
  </p:clrMapOvr>
  <p:transition>
    <p:wheel spokes="3"/>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752600"/>
            <a:ext cx="8229600" cy="1447800"/>
          </a:xfrm>
        </p:spPr>
        <p:txBody>
          <a:bodyPr/>
          <a:lstStyle/>
          <a:p>
            <a:pPr marL="0" indent="457200" algn="just" rtl="1">
              <a:buNone/>
            </a:pPr>
            <a:r>
              <a:rPr lang="ar-DZ" b="1" dirty="0" smtClean="0">
                <a:solidFill>
                  <a:schemeClr val="bg1"/>
                </a:solidFill>
              </a:rPr>
              <a:t>يعني هدف تعظيم الربح تحقيق مستوى من الربح لا يقل عن المستوى الذي تحققه المؤسسات في نفس قطاع النشاط، والتي تتعرض لنفس الظروف والمخاطر. </a:t>
            </a:r>
            <a:endParaRPr lang="fr-FR" b="1" dirty="0" smtClean="0">
              <a:solidFill>
                <a:schemeClr val="bg1"/>
              </a:solidFill>
            </a:endParaRPr>
          </a:p>
          <a:p>
            <a:pPr algn="just">
              <a:buNone/>
            </a:pPr>
            <a:endParaRPr lang="fr-FR" b="1" dirty="0">
              <a:solidFill>
                <a:schemeClr val="bg1"/>
              </a:solidFill>
            </a:endParaRPr>
          </a:p>
        </p:txBody>
      </p:sp>
      <p:sp>
        <p:nvSpPr>
          <p:cNvPr id="4" name="Rectangle 3"/>
          <p:cNvSpPr/>
          <p:nvPr/>
        </p:nvSpPr>
        <p:spPr>
          <a:xfrm>
            <a:off x="533400" y="3505200"/>
            <a:ext cx="8153400" cy="1815882"/>
          </a:xfrm>
          <a:prstGeom prst="rect">
            <a:avLst/>
          </a:prstGeom>
        </p:spPr>
        <p:txBody>
          <a:bodyPr wrap="square">
            <a:spAutoFit/>
          </a:bodyPr>
          <a:lstStyle/>
          <a:p>
            <a:pPr algn="just" rtl="1"/>
            <a:r>
              <a:rPr lang="ar-DZ" sz="2800" b="1" dirty="0" smtClean="0">
                <a:solidFill>
                  <a:schemeClr val="bg1"/>
                </a:solidFill>
              </a:rPr>
              <a:t>     ويعتبر الربح أحد مصادر التمويل الداخلي، كما يشجع تحقيق الأرباح المستثمرين على شراء الإصدارات الجديدة من الأسهم، كما أن تحقيق المؤسسة للأرباح وتوزيع جزء منها على حملة الأسهم، يزيد من ثقتهم بالمؤسسة.</a:t>
            </a:r>
            <a:endParaRPr lang="fr-FR" sz="2800" dirty="0"/>
          </a:p>
        </p:txBody>
      </p:sp>
      <p:sp>
        <p:nvSpPr>
          <p:cNvPr id="7" name="Rectangle 6"/>
          <p:cNvSpPr/>
          <p:nvPr/>
        </p:nvSpPr>
        <p:spPr>
          <a:xfrm>
            <a:off x="4555230" y="685800"/>
            <a:ext cx="3922869" cy="769441"/>
          </a:xfrm>
          <a:prstGeom prst="rect">
            <a:avLst/>
          </a:prstGeom>
        </p:spPr>
        <p:txBody>
          <a:bodyPr wrap="none">
            <a:spAutoFit/>
          </a:bodyPr>
          <a:lstStyle/>
          <a:p>
            <a:pPr algn="r" rtl="1"/>
            <a:r>
              <a:rPr lang="ar-DZ" sz="4400" b="1" dirty="0" smtClean="0">
                <a:solidFill>
                  <a:srgbClr val="FF0000"/>
                </a:solidFill>
              </a:rPr>
              <a:t>أ. هدف تعظيم الربح:</a:t>
            </a:r>
            <a:endParaRPr lang="fr-FR" sz="4400" b="1" dirty="0"/>
          </a:p>
        </p:txBody>
      </p:sp>
    </p:spTree>
  </p:cSld>
  <p:clrMapOvr>
    <a:masterClrMapping/>
  </p:clrMapOvr>
  <p:transition>
    <p:whee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smtClean="0">
                <a:solidFill>
                  <a:srgbClr val="FF0000"/>
                </a:solidFill>
                <a:cs typeface="+mn-cs"/>
              </a:rPr>
              <a:t>نقد هدف تعظيم الربح:</a:t>
            </a:r>
            <a:endParaRPr lang="fr-FR" sz="4400" dirty="0">
              <a:solidFill>
                <a:srgbClr val="FF0000"/>
              </a:solidFill>
              <a:cs typeface="+mn-cs"/>
            </a:endParaRPr>
          </a:p>
        </p:txBody>
      </p:sp>
      <p:sp>
        <p:nvSpPr>
          <p:cNvPr id="3" name="Espace réservé du contenu 2"/>
          <p:cNvSpPr>
            <a:spLocks noGrp="1"/>
          </p:cNvSpPr>
          <p:nvPr>
            <p:ph idx="1"/>
          </p:nvPr>
        </p:nvSpPr>
        <p:spPr>
          <a:xfrm>
            <a:off x="457200" y="1219200"/>
            <a:ext cx="8229600" cy="5090160"/>
          </a:xfrm>
        </p:spPr>
        <p:txBody>
          <a:bodyPr>
            <a:normAutofit/>
          </a:bodyPr>
          <a:lstStyle/>
          <a:p>
            <a:pPr marL="1588" lvl="0" indent="338138" algn="just" rtl="1">
              <a:buClr>
                <a:srgbClr val="FF0000"/>
              </a:buClr>
              <a:buSzPct val="80000"/>
            </a:pPr>
            <a:r>
              <a:rPr lang="ar-DZ" b="1" dirty="0" smtClean="0">
                <a:solidFill>
                  <a:schemeClr val="bg1"/>
                </a:solidFill>
              </a:rPr>
              <a:t>الربح </a:t>
            </a:r>
            <a:r>
              <a:rPr lang="ar-DZ" b="1" dirty="0" smtClean="0">
                <a:solidFill>
                  <a:srgbClr val="FF0000"/>
                </a:solidFill>
              </a:rPr>
              <a:t>مفهوم متعدد</a:t>
            </a:r>
            <a:r>
              <a:rPr lang="ar-DZ" b="1" dirty="0" smtClean="0">
                <a:solidFill>
                  <a:schemeClr val="bg1"/>
                </a:solidFill>
              </a:rPr>
              <a:t>: بالنسبة للمساهمين ما يوزع عليهم من أرباح سنوية(ربح جاري)، بالإضافة للزيادة في </a:t>
            </a:r>
            <a:r>
              <a:rPr lang="ar-DZ" b="1" dirty="0" err="1" smtClean="0">
                <a:solidFill>
                  <a:schemeClr val="bg1"/>
                </a:solidFill>
              </a:rPr>
              <a:t>ق</a:t>
            </a:r>
            <a:r>
              <a:rPr lang="ar-DZ" b="1" dirty="0" smtClean="0">
                <a:solidFill>
                  <a:schemeClr val="bg1"/>
                </a:solidFill>
              </a:rPr>
              <a:t> س للأسهم (ربح رأسمالي)، بالنسبة للإدارة: زيادة المخرجات(الإيرادات) عن </a:t>
            </a:r>
            <a:r>
              <a:rPr lang="ar-DZ" b="1" dirty="0" err="1" smtClean="0">
                <a:solidFill>
                  <a:schemeClr val="bg1"/>
                </a:solidFill>
              </a:rPr>
              <a:t>المدخلات</a:t>
            </a:r>
            <a:r>
              <a:rPr lang="ar-DZ" b="1" dirty="0" smtClean="0">
                <a:solidFill>
                  <a:schemeClr val="bg1"/>
                </a:solidFill>
              </a:rPr>
              <a:t> (النفقات)، أي الكفاءة الاقتصادية. </a:t>
            </a:r>
            <a:endParaRPr lang="fr-FR" b="1" dirty="0" smtClean="0">
              <a:solidFill>
                <a:schemeClr val="bg1"/>
              </a:solidFill>
            </a:endParaRPr>
          </a:p>
          <a:p>
            <a:pPr marL="1588" lvl="0" indent="338138" algn="just" rtl="1">
              <a:buClr>
                <a:srgbClr val="FF0000"/>
              </a:buClr>
              <a:buSzPct val="80000"/>
            </a:pPr>
            <a:r>
              <a:rPr lang="ar-DZ" b="1" dirty="0" smtClean="0">
                <a:solidFill>
                  <a:schemeClr val="bg1"/>
                </a:solidFill>
              </a:rPr>
              <a:t>الربح </a:t>
            </a:r>
            <a:r>
              <a:rPr lang="ar-DZ" b="1" dirty="0" smtClean="0">
                <a:solidFill>
                  <a:srgbClr val="FF0000"/>
                </a:solidFill>
              </a:rPr>
              <a:t>مفهوم غامض</a:t>
            </a:r>
            <a:r>
              <a:rPr lang="ar-DZ" b="1" dirty="0" smtClean="0">
                <a:solidFill>
                  <a:schemeClr val="bg1"/>
                </a:solidFill>
              </a:rPr>
              <a:t>، فهل يقصد </a:t>
            </a:r>
            <a:r>
              <a:rPr lang="ar-DZ" b="1" dirty="0" err="1" smtClean="0">
                <a:solidFill>
                  <a:schemeClr val="bg1"/>
                </a:solidFill>
              </a:rPr>
              <a:t>به</a:t>
            </a:r>
            <a:r>
              <a:rPr lang="ar-DZ" b="1" dirty="0" smtClean="0">
                <a:solidFill>
                  <a:schemeClr val="bg1"/>
                </a:solidFill>
              </a:rPr>
              <a:t> ربح في </a:t>
            </a:r>
            <a:r>
              <a:rPr lang="ar-DZ" b="1" dirty="0" err="1" smtClean="0">
                <a:solidFill>
                  <a:schemeClr val="bg1"/>
                </a:solidFill>
              </a:rPr>
              <a:t>أ</a:t>
            </a:r>
            <a:r>
              <a:rPr lang="ar-DZ" b="1" dirty="0" smtClean="0">
                <a:solidFill>
                  <a:schemeClr val="bg1"/>
                </a:solidFill>
              </a:rPr>
              <a:t> ق أم ربح في </a:t>
            </a:r>
            <a:r>
              <a:rPr lang="ar-DZ" b="1" dirty="0" err="1" smtClean="0">
                <a:solidFill>
                  <a:schemeClr val="bg1"/>
                </a:solidFill>
              </a:rPr>
              <a:t>أ</a:t>
            </a:r>
            <a:r>
              <a:rPr lang="ar-DZ" b="1" dirty="0" smtClean="0">
                <a:solidFill>
                  <a:schemeClr val="bg1"/>
                </a:solidFill>
              </a:rPr>
              <a:t> ط؟ ربح مطلق أم ربح نسبي؟ نصيب السهم من الربح(مردودية مالية) أم العائد على الاستثمار ككل (مردودية اقتصادية)؟</a:t>
            </a:r>
            <a:endParaRPr lang="fr-FR" b="1" dirty="0" smtClean="0">
              <a:solidFill>
                <a:schemeClr val="bg1"/>
              </a:solidFill>
            </a:endParaRPr>
          </a:p>
          <a:p>
            <a:pPr marL="1588" lvl="0" indent="338138" algn="just" rtl="1">
              <a:buClr>
                <a:srgbClr val="FF0000"/>
              </a:buClr>
              <a:buSzPct val="80000"/>
            </a:pPr>
            <a:r>
              <a:rPr lang="ar-DZ" b="1" dirty="0" smtClean="0">
                <a:solidFill>
                  <a:srgbClr val="FF0000"/>
                </a:solidFill>
              </a:rPr>
              <a:t>يتجاهل القيمة الزمنية للنقود</a:t>
            </a:r>
            <a:r>
              <a:rPr lang="ar-DZ" b="1" dirty="0" smtClean="0">
                <a:solidFill>
                  <a:schemeClr val="bg1"/>
                </a:solidFill>
              </a:rPr>
              <a:t>، لأن المستثمر يفضل الحصول على مبلغ الآن، بدل الحصول عليه في المستقبل، أي أن اهتمام المستثمر لا يتوجه للربح فقط، بل إلى </a:t>
            </a:r>
            <a:r>
              <a:rPr lang="ar-DZ" b="1" dirty="0" smtClean="0">
                <a:solidFill>
                  <a:srgbClr val="FF0000"/>
                </a:solidFill>
              </a:rPr>
              <a:t>توقيت تحقيق الربح</a:t>
            </a:r>
            <a:r>
              <a:rPr lang="ar-DZ" b="1" dirty="0" smtClean="0">
                <a:solidFill>
                  <a:schemeClr val="bg1"/>
                </a:solidFill>
              </a:rPr>
              <a:t>.</a:t>
            </a:r>
            <a:endParaRPr lang="fr-FR" b="1" dirty="0" smtClean="0">
              <a:solidFill>
                <a:schemeClr val="bg1"/>
              </a:solidFill>
            </a:endParaRPr>
          </a:p>
          <a:p>
            <a:pPr marL="1588" indent="338138" algn="just"/>
            <a:endParaRPr lang="fr-FR" b="1" dirty="0">
              <a:solidFill>
                <a:schemeClr val="bg1"/>
              </a:solidFill>
            </a:endParaRPr>
          </a:p>
        </p:txBody>
      </p:sp>
    </p:spTree>
  </p:cSld>
  <p:clrMapOvr>
    <a:masterClrMapping/>
  </p:clrMapOvr>
  <p:transition>
    <p:wheel spokes="8"/>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85800"/>
            <a:ext cx="8229600" cy="5623560"/>
          </a:xfrm>
        </p:spPr>
        <p:txBody>
          <a:bodyPr>
            <a:normAutofit/>
          </a:bodyPr>
          <a:lstStyle/>
          <a:p>
            <a:pPr marL="1588" lvl="0" indent="338138" algn="just" rtl="1">
              <a:buClr>
                <a:srgbClr val="FF0000"/>
              </a:buClr>
              <a:buSzPct val="80000"/>
            </a:pPr>
            <a:r>
              <a:rPr lang="ar-DZ" b="1" dirty="0" smtClean="0">
                <a:solidFill>
                  <a:srgbClr val="FF0000"/>
                </a:solidFill>
              </a:rPr>
              <a:t>يتجاهل عنصر المخاطرة </a:t>
            </a:r>
            <a:r>
              <a:rPr lang="ar-DZ" b="1" dirty="0" smtClean="0">
                <a:solidFill>
                  <a:schemeClr val="bg1"/>
                </a:solidFill>
              </a:rPr>
              <a:t>التي يتعرض له المستثمر، حيث أن هناك مستثمر يفضل استثمار أمواله في مشاريع ذات مخاطرة متدنية، حتى ولو بربح أقل(مستثمر متحفظ)، كما أن هناك مستثمر لديه استعداد لتحمل مخاطر عالية مقابل الحصول على ربح مرتفع(مستثمر مخاطر).</a:t>
            </a:r>
            <a:endParaRPr lang="fr-FR" b="1" dirty="0" smtClean="0">
              <a:solidFill>
                <a:schemeClr val="bg1"/>
              </a:solidFill>
            </a:endParaRPr>
          </a:p>
          <a:p>
            <a:pPr marL="1588" lvl="0" indent="338138" algn="just" rtl="1">
              <a:buClr>
                <a:srgbClr val="FF0000"/>
              </a:buClr>
              <a:buSzPct val="80000"/>
            </a:pPr>
            <a:r>
              <a:rPr lang="ar-DZ" b="1" dirty="0" err="1" smtClean="0">
                <a:solidFill>
                  <a:srgbClr val="FF0000"/>
                </a:solidFill>
              </a:rPr>
              <a:t>يهمل</a:t>
            </a:r>
            <a:r>
              <a:rPr lang="ar-DZ" b="1" dirty="0" smtClean="0">
                <a:solidFill>
                  <a:srgbClr val="FF0000"/>
                </a:solidFill>
              </a:rPr>
              <a:t> النمو</a:t>
            </a:r>
            <a:r>
              <a:rPr lang="ar-DZ" b="1" dirty="0" smtClean="0">
                <a:solidFill>
                  <a:schemeClr val="bg1"/>
                </a:solidFill>
              </a:rPr>
              <a:t> </a:t>
            </a:r>
            <a:r>
              <a:rPr lang="ar-DZ" b="1" dirty="0" err="1" smtClean="0">
                <a:solidFill>
                  <a:srgbClr val="FF0000"/>
                </a:solidFill>
              </a:rPr>
              <a:t>ط</a:t>
            </a:r>
            <a:r>
              <a:rPr lang="ar-DZ" b="1" dirty="0" smtClean="0">
                <a:solidFill>
                  <a:srgbClr val="FF0000"/>
                </a:solidFill>
              </a:rPr>
              <a:t> أ </a:t>
            </a:r>
            <a:r>
              <a:rPr lang="ar-DZ" b="1" dirty="0" smtClean="0">
                <a:solidFill>
                  <a:schemeClr val="bg1"/>
                </a:solidFill>
              </a:rPr>
              <a:t>من خلال نمو المبيعات، وإن كان بهامش بربح أقل(البيع بسعر أقل)، وهو يعرف بإستراتيجية اختراق السوق.</a:t>
            </a:r>
            <a:endParaRPr lang="fr-FR" b="1" dirty="0" smtClean="0">
              <a:solidFill>
                <a:schemeClr val="bg1"/>
              </a:solidFill>
            </a:endParaRPr>
          </a:p>
          <a:p>
            <a:pPr marL="1588" lvl="0" indent="338138" algn="just" rtl="1">
              <a:buClr>
                <a:srgbClr val="FF0000"/>
              </a:buClr>
              <a:buSzPct val="80000"/>
            </a:pPr>
            <a:r>
              <a:rPr lang="ar-DZ" b="1" dirty="0" smtClean="0">
                <a:solidFill>
                  <a:schemeClr val="bg1"/>
                </a:solidFill>
              </a:rPr>
              <a:t>قد </a:t>
            </a:r>
            <a:r>
              <a:rPr lang="ar-DZ" b="1" dirty="0" smtClean="0">
                <a:solidFill>
                  <a:srgbClr val="FF0000"/>
                </a:solidFill>
              </a:rPr>
              <a:t>يضر بالمؤسسة في المدى </a:t>
            </a:r>
            <a:r>
              <a:rPr lang="ar-DZ" b="1" dirty="0" err="1" smtClean="0">
                <a:solidFill>
                  <a:srgbClr val="FF0000"/>
                </a:solidFill>
              </a:rPr>
              <a:t>ط</a:t>
            </a:r>
            <a:r>
              <a:rPr lang="ar-DZ" b="1" dirty="0" smtClean="0">
                <a:solidFill>
                  <a:srgbClr val="FF0000"/>
                </a:solidFill>
              </a:rPr>
              <a:t> أ</a:t>
            </a:r>
            <a:r>
              <a:rPr lang="ar-DZ" b="1" dirty="0" smtClean="0">
                <a:solidFill>
                  <a:schemeClr val="bg1"/>
                </a:solidFill>
              </a:rPr>
              <a:t>، ذلك أن المدير المالي قد يزيد من الأرباح الحالية عن طريق تقليص النفقات المتعلقة بالتدريب، البحث والتطوير، الإعلان والترويج، رغم تأثيرها على الوضع التنافسي للمؤسسة بالمدى الطويل.</a:t>
            </a:r>
            <a:endParaRPr lang="fr-FR" b="1" dirty="0" smtClean="0">
              <a:solidFill>
                <a:schemeClr val="bg1"/>
              </a:solidFill>
            </a:endParaRPr>
          </a:p>
          <a:p>
            <a:pPr marL="1588" lvl="0" indent="338138" algn="just" rtl="1">
              <a:buClr>
                <a:srgbClr val="FF0000"/>
              </a:buClr>
              <a:buSzPct val="80000"/>
            </a:pPr>
            <a:r>
              <a:rPr lang="ar-DZ" b="1" dirty="0" smtClean="0">
                <a:solidFill>
                  <a:schemeClr val="bg1"/>
                </a:solidFill>
              </a:rPr>
              <a:t>قد </a:t>
            </a:r>
            <a:r>
              <a:rPr lang="ar-DZ" b="1" dirty="0" smtClean="0">
                <a:solidFill>
                  <a:srgbClr val="FF0000"/>
                </a:solidFill>
              </a:rPr>
              <a:t>يكون على حساب تحقيق أهداف أخرى </a:t>
            </a:r>
            <a:r>
              <a:rPr lang="ar-DZ" b="1" dirty="0" smtClean="0">
                <a:solidFill>
                  <a:schemeClr val="bg1"/>
                </a:solidFill>
              </a:rPr>
              <a:t>كالوفاء بالمسؤولية الاجتماعية والبيئية مثلا.</a:t>
            </a:r>
            <a:endParaRPr lang="fr-FR" b="1" dirty="0" smtClean="0">
              <a:solidFill>
                <a:schemeClr val="bg1"/>
              </a:solidFill>
            </a:endParaRPr>
          </a:p>
          <a:p>
            <a:endParaRPr lang="fr-FR" dirty="0"/>
          </a:p>
        </p:txBody>
      </p:sp>
    </p:spTree>
  </p:cSld>
  <p:clrMapOvr>
    <a:masterClrMapping/>
  </p:clrMapOvr>
  <p:transition>
    <p:split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124200" y="1441704"/>
          <a:ext cx="5305425" cy="1682496"/>
        </p:xfrm>
        <a:graphic>
          <a:graphicData uri="http://schemas.openxmlformats.org/drawingml/2006/table">
            <a:tbl>
              <a:tblPr rtl="1"/>
              <a:tblGrid>
                <a:gridCol w="1421211"/>
                <a:gridCol w="1954969"/>
                <a:gridCol w="1929245"/>
              </a:tblGrid>
              <a:tr h="0">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حالة الطلب</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ربح المشروع 1 </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ربح المشروع 2 </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تنبؤ متفائل</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500000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700000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تنبؤ متوقع</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500000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500000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0">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تنبؤ متشائم</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500000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2667000" y="695980"/>
            <a:ext cx="6122189"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rPr>
              <a:t>مثال</a:t>
            </a:r>
            <a:r>
              <a:rPr kumimoji="0" lang="ar-DZ" sz="2800" b="0" i="0" u="none" strike="noStrike" cap="none" normalizeH="0" baseline="0" dirty="0" smtClean="0">
                <a:ln>
                  <a:noFill/>
                </a:ln>
                <a:solidFill>
                  <a:srgbClr val="FF0000"/>
                </a:solidFill>
                <a:effectLst/>
                <a:latin typeface="Calibri" pitchFamily="34" charset="0"/>
                <a:ea typeface="Calibri" pitchFamily="34" charset="0"/>
              </a:rPr>
              <a:t>: </a:t>
            </a:r>
            <a:r>
              <a:rPr kumimoji="0" lang="ar-DZ" sz="2800" b="1" i="0" u="none" strike="noStrike" cap="none" normalizeH="0" baseline="0" dirty="0" smtClean="0">
                <a:ln>
                  <a:noFill/>
                </a:ln>
                <a:solidFill>
                  <a:srgbClr val="FF0000"/>
                </a:solidFill>
                <a:effectLst/>
                <a:latin typeface="Calibri" pitchFamily="34" charset="0"/>
                <a:ea typeface="Calibri" pitchFamily="34" charset="0"/>
              </a:rPr>
              <a:t>مشكلة عدم تأكد قيمة الإيرادات (إهمال الخطر)</a:t>
            </a:r>
            <a:endParaRPr kumimoji="0" lang="fr-FR" sz="2800" b="0" i="0" u="none" strike="noStrike" cap="none" normalizeH="0" baseline="0" dirty="0" smtClean="0">
              <a:ln>
                <a:noFill/>
              </a:ln>
              <a:solidFill>
                <a:srgbClr val="FF0000"/>
              </a:solidFill>
              <a:effectLst/>
              <a:latin typeface="Arial" pitchFamily="34" charset="0"/>
            </a:endParaRPr>
          </a:p>
        </p:txBody>
      </p:sp>
      <p:sp>
        <p:nvSpPr>
          <p:cNvPr id="6" name="Rectangle 5"/>
          <p:cNvSpPr/>
          <p:nvPr/>
        </p:nvSpPr>
        <p:spPr>
          <a:xfrm>
            <a:off x="228600" y="3436203"/>
            <a:ext cx="8610600" cy="830997"/>
          </a:xfrm>
          <a:prstGeom prst="rect">
            <a:avLst/>
          </a:prstGeom>
        </p:spPr>
        <p:txBody>
          <a:bodyPr wrap="square">
            <a:spAutoFit/>
          </a:bodyPr>
          <a:lstStyle/>
          <a:p>
            <a:pPr lvl="0" algn="r" rtl="1" eaLnBrk="0" fontAlgn="base" hangingPunct="0">
              <a:spcBef>
                <a:spcPct val="0"/>
              </a:spcBef>
              <a:spcAft>
                <a:spcPct val="0"/>
              </a:spcAft>
            </a:pPr>
            <a:r>
              <a:rPr lang="ar-DZ" sz="2400" b="1" dirty="0" smtClean="0">
                <a:solidFill>
                  <a:schemeClr val="bg1"/>
                </a:solidFill>
                <a:latin typeface="Calibri" pitchFamily="34" charset="0"/>
                <a:ea typeface="Calibri" pitchFamily="34" charset="0"/>
              </a:rPr>
              <a:t>المشروع 1: التنبؤات متماثلة (لا يجد خطر)</a:t>
            </a:r>
          </a:p>
          <a:p>
            <a:pPr lvl="0" algn="r" rtl="1" eaLnBrk="0" fontAlgn="base" hangingPunct="0">
              <a:spcBef>
                <a:spcPct val="0"/>
              </a:spcBef>
              <a:spcAft>
                <a:spcPct val="0"/>
              </a:spcAft>
            </a:pPr>
            <a:r>
              <a:rPr lang="ar-DZ" sz="2400" b="1" dirty="0" smtClean="0">
                <a:solidFill>
                  <a:schemeClr val="bg1"/>
                </a:solidFill>
                <a:latin typeface="Calibri" pitchFamily="34" charset="0"/>
                <a:ea typeface="Calibri" pitchFamily="34" charset="0"/>
              </a:rPr>
              <a:t>المشروع 2: ارتفاع درجة الخطر، مع أن التنبؤ المتوقع متماثل.</a:t>
            </a:r>
            <a:endParaRPr lang="ar-DZ" sz="3200" b="1" dirty="0" smtClean="0">
              <a:solidFill>
                <a:schemeClr val="bg1"/>
              </a:solidFill>
              <a:latin typeface="Arial" pitchFamily="34" charset="0"/>
            </a:endParaRPr>
          </a:p>
        </p:txBody>
      </p:sp>
    </p:spTree>
  </p:cSld>
  <p:clrMapOvr>
    <a:masterClrMapping/>
  </p:clrMapOvr>
  <p:transition>
    <p:spli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200400" y="1670304"/>
          <a:ext cx="5257800" cy="1682496"/>
        </p:xfrm>
        <a:graphic>
          <a:graphicData uri="http://schemas.openxmlformats.org/drawingml/2006/table">
            <a:tbl>
              <a:tblPr rtl="1"/>
              <a:tblGrid>
                <a:gridCol w="1421141"/>
                <a:gridCol w="1747944"/>
                <a:gridCol w="2088715"/>
              </a:tblGrid>
              <a:tr h="381000">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سنوات</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استثمار </a:t>
                      </a:r>
                      <a:r>
                        <a:rPr lang="fr-FR" sz="2400" b="1" dirty="0">
                          <a:solidFill>
                            <a:schemeClr val="bg1"/>
                          </a:solidFill>
                          <a:latin typeface="Calibri"/>
                          <a:ea typeface="Calibri"/>
                          <a:cs typeface="Arial"/>
                        </a:rPr>
                        <a:t>1</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استثمار </a:t>
                      </a:r>
                      <a:r>
                        <a:rPr lang="fr-FR" sz="2400" b="1">
                          <a:solidFill>
                            <a:schemeClr val="bg1"/>
                          </a:solidFill>
                          <a:latin typeface="Calibri"/>
                          <a:ea typeface="Calibri"/>
                          <a:cs typeface="Arial"/>
                        </a:rPr>
                        <a:t>2</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سنة 1</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500000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سنة 2</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500000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ربح إجمالي</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500000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500000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2"/>
          <p:cNvSpPr>
            <a:spLocks noChangeArrowheads="1"/>
          </p:cNvSpPr>
          <p:nvPr/>
        </p:nvSpPr>
        <p:spPr bwMode="auto">
          <a:xfrm>
            <a:off x="2362200" y="762000"/>
            <a:ext cx="6586083"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مثال: مشكلة توقيت الإيرادات (القيمة</a:t>
            </a:r>
            <a:r>
              <a:rPr kumimoji="0" lang="ar-DZ" sz="2800" b="1" i="0" u="none" strike="noStrike" cap="none" normalizeH="0" dirty="0" smtClean="0">
                <a:ln>
                  <a:noFill/>
                </a:ln>
                <a:solidFill>
                  <a:srgbClr val="FF0000"/>
                </a:solidFill>
                <a:effectLst/>
                <a:latin typeface="Calibri" pitchFamily="34" charset="0"/>
                <a:ea typeface="Calibri" pitchFamily="34" charset="0"/>
                <a:cs typeface="Arial" pitchFamily="34" charset="0"/>
              </a:rPr>
              <a:t> الزمنية للنقود)</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endParaRPr kumimoji="0" lang="fr-FR" sz="1200" b="0" i="0" u="none" strike="noStrike" cap="none" normalizeH="0" baseline="0" dirty="0" smtClean="0">
              <a:ln>
                <a:noFill/>
              </a:ln>
              <a:solidFill>
                <a:srgbClr val="FF0000"/>
              </a:solidFill>
              <a:effectLst/>
              <a:latin typeface="Arial" pitchFamily="34" charset="0"/>
              <a:cs typeface="Arial" pitchFamily="34" charset="0"/>
            </a:endParaRPr>
          </a:p>
        </p:txBody>
      </p:sp>
      <p:sp>
        <p:nvSpPr>
          <p:cNvPr id="6" name="Rectangle 5"/>
          <p:cNvSpPr/>
          <p:nvPr/>
        </p:nvSpPr>
        <p:spPr>
          <a:xfrm>
            <a:off x="304800" y="4080808"/>
            <a:ext cx="8686800" cy="2308324"/>
          </a:xfrm>
          <a:prstGeom prst="rect">
            <a:avLst/>
          </a:prstGeom>
        </p:spPr>
        <p:txBody>
          <a:bodyPr wrap="square">
            <a:spAutoFit/>
          </a:bodyPr>
          <a:lstStyle/>
          <a:p>
            <a:pPr lvl="0" algn="r" rtl="1" eaLnBrk="0" fontAlgn="base" hangingPunct="0">
              <a:spcBef>
                <a:spcPct val="0"/>
              </a:spcBef>
              <a:spcAft>
                <a:spcPct val="0"/>
              </a:spcAft>
              <a:tabLst>
                <a:tab pos="639763" algn="l"/>
              </a:tabLst>
            </a:pPr>
            <a:r>
              <a:rPr lang="ar-DZ" sz="2400" b="1" dirty="0" smtClean="0">
                <a:solidFill>
                  <a:schemeClr val="bg1"/>
                </a:solidFill>
                <a:latin typeface="Calibri" pitchFamily="34" charset="0"/>
                <a:ea typeface="Calibri" pitchFamily="34" charset="0"/>
                <a:cs typeface="Arial" pitchFamily="34" charset="0"/>
              </a:rPr>
              <a:t>مع أن إجمال الربح الإجمالي متماثل، إلا أن استثمار 1 هو الأفضل، لأنه يمكن </a:t>
            </a:r>
            <a:r>
              <a:rPr lang="ar-DZ" sz="2400" b="1" dirty="0" smtClean="0">
                <a:solidFill>
                  <a:srgbClr val="FF0000"/>
                </a:solidFill>
                <a:latin typeface="Calibri" pitchFamily="34" charset="0"/>
                <a:ea typeface="Calibri" pitchFamily="34" charset="0"/>
                <a:cs typeface="Arial" pitchFamily="34" charset="0"/>
              </a:rPr>
              <a:t>إعادة استثمار </a:t>
            </a:r>
            <a:r>
              <a:rPr lang="ar-DZ" sz="2400" b="1" dirty="0" smtClean="0">
                <a:solidFill>
                  <a:schemeClr val="bg1"/>
                </a:solidFill>
                <a:latin typeface="Calibri" pitchFamily="34" charset="0"/>
                <a:ea typeface="Calibri" pitchFamily="34" charset="0"/>
                <a:cs typeface="Arial" pitchFamily="34" charset="0"/>
              </a:rPr>
              <a:t>أرباح السنة 1 في السنة الموالية. مثلا بمعدل استثمار 10 </a:t>
            </a:r>
            <a:r>
              <a:rPr lang="ar-DZ" sz="2400" b="1" dirty="0" smtClean="0">
                <a:solidFill>
                  <a:schemeClr val="bg1"/>
                </a:solidFill>
                <a:latin typeface="Arial" pitchFamily="34" charset="0"/>
                <a:ea typeface="Calibri" pitchFamily="34" charset="0"/>
                <a:cs typeface="Arial" pitchFamily="34" charset="0"/>
              </a:rPr>
              <a:t>%</a:t>
            </a:r>
            <a:r>
              <a:rPr lang="ar-DZ" sz="2400" b="1" dirty="0" smtClean="0">
                <a:solidFill>
                  <a:schemeClr val="bg1"/>
                </a:solidFill>
                <a:latin typeface="Calibri" pitchFamily="34" charset="0"/>
                <a:ea typeface="Calibri" pitchFamily="34" charset="0"/>
                <a:cs typeface="Arial" pitchFamily="34" charset="0"/>
              </a:rPr>
              <a:t>: </a:t>
            </a:r>
            <a:endParaRPr lang="fr-FR" sz="2400" b="1" dirty="0" smtClean="0">
              <a:solidFill>
                <a:schemeClr val="bg1"/>
              </a:solidFill>
              <a:latin typeface="Arial" pitchFamily="34" charset="0"/>
              <a:cs typeface="Arial" pitchFamily="34" charset="0"/>
            </a:endParaRPr>
          </a:p>
          <a:p>
            <a:pPr lvl="0" algn="r" rtl="1" eaLnBrk="0" fontAlgn="base" hangingPunct="0">
              <a:spcBef>
                <a:spcPct val="0"/>
              </a:spcBef>
              <a:spcAft>
                <a:spcPct val="0"/>
              </a:spcAft>
              <a:tabLst>
                <a:tab pos="639763" algn="l"/>
              </a:tabLst>
            </a:pPr>
            <a:r>
              <a:rPr lang="ar-DZ" sz="2400" b="1" dirty="0" smtClean="0">
                <a:solidFill>
                  <a:schemeClr val="bg1"/>
                </a:solidFill>
                <a:latin typeface="Calibri" pitchFamily="34" charset="0"/>
                <a:ea typeface="Calibri" pitchFamily="34" charset="0"/>
                <a:cs typeface="Arial" pitchFamily="34" charset="0"/>
              </a:rPr>
              <a:t>إجمالي ربح استثمار 1= 500000+ 500000(0.10)= 550000 </a:t>
            </a:r>
            <a:r>
              <a:rPr lang="ar-DZ" sz="2400" b="1" dirty="0" smtClean="0">
                <a:solidFill>
                  <a:schemeClr val="bg1"/>
                </a:solidFill>
                <a:latin typeface="Arial" pitchFamily="34" charset="0"/>
                <a:ea typeface="Calibri" pitchFamily="34" charset="0"/>
                <a:cs typeface="Arial" pitchFamily="34" charset="0"/>
              </a:rPr>
              <a:t>&gt;</a:t>
            </a:r>
            <a:r>
              <a:rPr lang="ar-DZ" sz="2400" b="1" dirty="0" smtClean="0">
                <a:solidFill>
                  <a:schemeClr val="bg1"/>
                </a:solidFill>
                <a:latin typeface="Calibri" pitchFamily="34" charset="0"/>
                <a:ea typeface="Calibri" pitchFamily="34" charset="0"/>
                <a:cs typeface="Arial" pitchFamily="34" charset="0"/>
              </a:rPr>
              <a:t> من إجمالي ربح استثمار 2( 500000)</a:t>
            </a:r>
            <a:endParaRPr lang="en-US" sz="2400" b="1" dirty="0" smtClean="0">
              <a:solidFill>
                <a:schemeClr val="bg1"/>
              </a:solidFill>
              <a:latin typeface="Calibri" pitchFamily="34" charset="0"/>
              <a:ea typeface="Calibri" pitchFamily="34" charset="0"/>
              <a:cs typeface="Arial" pitchFamily="34" charset="0"/>
            </a:endParaRPr>
          </a:p>
          <a:p>
            <a:pPr lvl="0" algn="r" rtl="1" eaLnBrk="0" fontAlgn="base" hangingPunct="0">
              <a:spcBef>
                <a:spcPct val="0"/>
              </a:spcBef>
              <a:spcAft>
                <a:spcPct val="0"/>
              </a:spcAft>
              <a:tabLst>
                <a:tab pos="639763" algn="l"/>
              </a:tabLst>
            </a:pPr>
            <a:r>
              <a:rPr lang="ar-DZ" sz="2400" b="1" dirty="0" smtClean="0">
                <a:solidFill>
                  <a:schemeClr val="bg1"/>
                </a:solidFill>
                <a:latin typeface="Calibri" pitchFamily="34" charset="0"/>
                <a:ea typeface="Calibri" pitchFamily="34" charset="0"/>
                <a:cs typeface="Arial" pitchFamily="34" charset="0"/>
              </a:rPr>
              <a:t>كما إن استثمار 2 </a:t>
            </a:r>
            <a:r>
              <a:rPr lang="ar-DZ" sz="2400" b="1" dirty="0" smtClean="0">
                <a:solidFill>
                  <a:srgbClr val="FF0000"/>
                </a:solidFill>
                <a:latin typeface="Calibri" pitchFamily="34" charset="0"/>
                <a:ea typeface="Calibri" pitchFamily="34" charset="0"/>
                <a:cs typeface="Arial" pitchFamily="34" charset="0"/>
              </a:rPr>
              <a:t>أكثر مخاطرة </a:t>
            </a:r>
            <a:r>
              <a:rPr lang="ar-DZ" sz="2400" b="1" dirty="0" smtClean="0">
                <a:solidFill>
                  <a:schemeClr val="bg1"/>
                </a:solidFill>
                <a:latin typeface="Calibri" pitchFamily="34" charset="0"/>
                <a:ea typeface="Calibri" pitchFamily="34" charset="0"/>
                <a:cs typeface="Arial" pitchFamily="34" charset="0"/>
              </a:rPr>
              <a:t>لأن 500000 تتحقق في سنة 2 (صعوبة أكبر في التنبؤ)</a:t>
            </a:r>
            <a:endParaRPr lang="fr-FR" sz="2400" b="1" dirty="0" smtClean="0">
              <a:solidFill>
                <a:schemeClr val="bg1"/>
              </a:solidFill>
              <a:latin typeface="Arial" pitchFamily="34" charset="0"/>
              <a:cs typeface="Arial" pitchFamily="34" charset="0"/>
            </a:endParaRPr>
          </a:p>
        </p:txBody>
      </p:sp>
    </p:spTree>
  </p:cSld>
  <p:clrMapOvr>
    <a:masterClrMapping/>
  </p:clrMapOvr>
  <p:transition>
    <p:split orient="ver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86200" y="274638"/>
            <a:ext cx="4800600" cy="1143000"/>
          </a:xfrm>
        </p:spPr>
        <p:txBody>
          <a:bodyPr>
            <a:normAutofit fontScale="90000"/>
          </a:bodyPr>
          <a:lstStyle/>
          <a:p>
            <a:pPr algn="r" rtl="1"/>
            <a:r>
              <a:rPr lang="ar-DZ" sz="4800" dirty="0" smtClean="0">
                <a:solidFill>
                  <a:srgbClr val="FF0000"/>
                </a:solidFill>
                <a:effectLst/>
                <a:latin typeface="Linkin" pitchFamily="34" charset="0"/>
                <a:cs typeface="Linkin" pitchFamily="34" charset="0"/>
              </a:rPr>
              <a:t>عناصر المحاضرة </a:t>
            </a:r>
            <a:r>
              <a:rPr lang="ar-DZ" sz="4800" dirty="0" smtClean="0">
                <a:solidFill>
                  <a:srgbClr val="FF0000"/>
                </a:solidFill>
                <a:effectLst/>
                <a:latin typeface="Linkin" pitchFamily="34" charset="0"/>
                <a:cs typeface="+mn-cs"/>
              </a:rPr>
              <a:t>01</a:t>
            </a:r>
            <a:r>
              <a:rPr lang="ar-DZ" sz="4800" dirty="0" smtClean="0">
                <a:solidFill>
                  <a:srgbClr val="FF0000"/>
                </a:solidFill>
                <a:effectLst/>
                <a:latin typeface="Linkin" pitchFamily="34" charset="0"/>
                <a:cs typeface="Linkin" pitchFamily="34" charset="0"/>
              </a:rPr>
              <a:t>:</a:t>
            </a:r>
            <a:endParaRPr lang="fr-FR" sz="4800" dirty="0">
              <a:solidFill>
                <a:srgbClr val="FF0000"/>
              </a:solidFill>
              <a:effectLst/>
              <a:latin typeface="Linkin" pitchFamily="34" charset="0"/>
              <a:cs typeface="Linkin" pitchFamily="34" charset="0"/>
            </a:endParaRPr>
          </a:p>
        </p:txBody>
      </p:sp>
      <p:sp>
        <p:nvSpPr>
          <p:cNvPr id="3" name="Espace réservé du contenu 2"/>
          <p:cNvSpPr>
            <a:spLocks noGrp="1"/>
          </p:cNvSpPr>
          <p:nvPr>
            <p:ph idx="1"/>
          </p:nvPr>
        </p:nvSpPr>
        <p:spPr>
          <a:xfrm>
            <a:off x="457200" y="1295400"/>
            <a:ext cx="8229600" cy="3657600"/>
          </a:xfrm>
        </p:spPr>
        <p:txBody>
          <a:bodyPr>
            <a:normAutofit fontScale="92500" lnSpcReduction="10000"/>
          </a:bodyPr>
          <a:lstStyle/>
          <a:p>
            <a:pPr marL="0" indent="0" algn="r" rtl="1">
              <a:buNone/>
            </a:pPr>
            <a:r>
              <a:rPr lang="ar-DZ" sz="3200" b="1" dirty="0" smtClean="0">
                <a:solidFill>
                  <a:schemeClr val="bg1"/>
                </a:solidFill>
              </a:rPr>
              <a:t>1. تمهيد</a:t>
            </a:r>
          </a:p>
          <a:p>
            <a:pPr marL="0" indent="0" algn="r" rtl="1">
              <a:buNone/>
            </a:pPr>
            <a:r>
              <a:rPr lang="ar-DZ" sz="3200" b="1" dirty="0" smtClean="0">
                <a:solidFill>
                  <a:schemeClr val="bg1"/>
                </a:solidFill>
              </a:rPr>
              <a:t>2. تعريف التسيير المالي ( الإدارة المالية)</a:t>
            </a:r>
          </a:p>
          <a:p>
            <a:pPr marL="6350" indent="22225" algn="r" rtl="1">
              <a:buNone/>
            </a:pPr>
            <a:r>
              <a:rPr lang="ar-DZ" sz="3200" b="1" dirty="0" smtClean="0">
                <a:solidFill>
                  <a:schemeClr val="bg1"/>
                </a:solidFill>
              </a:rPr>
              <a:t>3. أهداف الإدارة المالية</a:t>
            </a:r>
          </a:p>
          <a:p>
            <a:pPr marL="6350" indent="22225" algn="r" rtl="1">
              <a:buNone/>
            </a:pPr>
            <a:r>
              <a:rPr lang="ar-DZ" sz="3200" b="1" dirty="0" smtClean="0">
                <a:solidFill>
                  <a:schemeClr val="bg1"/>
                </a:solidFill>
              </a:rPr>
              <a:t>4. مهام الإدارة المالية</a:t>
            </a:r>
          </a:p>
          <a:p>
            <a:pPr marL="6350" indent="22225" algn="r" rtl="1">
              <a:buNone/>
            </a:pPr>
            <a:r>
              <a:rPr lang="fr-FR" sz="3200" b="1" dirty="0" smtClean="0">
                <a:solidFill>
                  <a:schemeClr val="bg1"/>
                </a:solidFill>
              </a:rPr>
              <a:t>5</a:t>
            </a:r>
            <a:r>
              <a:rPr lang="ar-DZ" sz="3200" b="1" dirty="0" smtClean="0">
                <a:solidFill>
                  <a:schemeClr val="bg1"/>
                </a:solidFill>
              </a:rPr>
              <a:t>. بيئة الإدارة المالية </a:t>
            </a:r>
          </a:p>
          <a:p>
            <a:pPr marL="6350" indent="22225" algn="r" rtl="1">
              <a:buNone/>
            </a:pPr>
            <a:r>
              <a:rPr lang="fr-FR" sz="3200" b="1" dirty="0" smtClean="0">
                <a:solidFill>
                  <a:schemeClr val="bg1"/>
                </a:solidFill>
              </a:rPr>
              <a:t>6</a:t>
            </a:r>
            <a:r>
              <a:rPr lang="ar-DZ" sz="3200" b="1" dirty="0" smtClean="0">
                <a:solidFill>
                  <a:schemeClr val="bg1"/>
                </a:solidFill>
              </a:rPr>
              <a:t>. علاقة الإدارة المالية بنظرية الوكالة</a:t>
            </a:r>
          </a:p>
          <a:p>
            <a:pPr marL="6350" indent="22225" algn="r" rtl="1">
              <a:buNone/>
            </a:pPr>
            <a:r>
              <a:rPr lang="fr-FR" sz="3200" b="1" dirty="0" smtClean="0">
                <a:solidFill>
                  <a:schemeClr val="bg1"/>
                </a:solidFill>
              </a:rPr>
              <a:t>7</a:t>
            </a:r>
            <a:r>
              <a:rPr lang="ar-DZ" sz="3200" b="1" dirty="0" smtClean="0">
                <a:solidFill>
                  <a:schemeClr val="bg1"/>
                </a:solidFill>
              </a:rPr>
              <a:t>. تنظيم الوظيفة المالية</a:t>
            </a:r>
            <a:endParaRPr lang="fr-FR" sz="3200" b="1" dirty="0">
              <a:solidFill>
                <a:schemeClr val="bg1"/>
              </a:solidFill>
            </a:endParaRPr>
          </a:p>
        </p:txBody>
      </p:sp>
    </p:spTree>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228600" y="2743200"/>
            <a:ext cx="8686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110000</a:t>
            </a:r>
            <a:r>
              <a:rPr kumimoji="0" lang="ar-DZ" sz="2400" b="1" i="0" u="none" strike="noStrike" cap="none" normalizeH="0" baseline="0" dirty="0" smtClean="0">
                <a:ln>
                  <a:noFill/>
                </a:ln>
                <a:solidFill>
                  <a:schemeClr val="bg1"/>
                </a:solidFill>
                <a:effectLst/>
                <a:latin typeface="Calibri" pitchFamily="34" charset="0"/>
                <a:ea typeface="Calibri" pitchFamily="34" charset="0"/>
              </a:rPr>
              <a:t>(ز=1)</a:t>
            </a:r>
            <a:r>
              <a:rPr kumimoji="0" lang="ar-DZ" sz="2800" b="1" i="0" u="none" strike="noStrike" cap="none" normalizeH="0" baseline="0" dirty="0" smtClean="0">
                <a:ln>
                  <a:noFill/>
                </a:ln>
                <a:solidFill>
                  <a:schemeClr val="bg1"/>
                </a:solidFill>
                <a:effectLst/>
                <a:latin typeface="Arial" pitchFamily="34" charset="0"/>
                <a:ea typeface="Calibri" pitchFamily="34" charset="0"/>
              </a:rPr>
              <a:t>=</a:t>
            </a:r>
            <a:r>
              <a:rPr kumimoji="0" lang="ar-DZ" sz="2800" b="1" i="0" u="none" strike="noStrike" cap="none" normalizeH="0" baseline="0" dirty="0" smtClean="0">
                <a:ln>
                  <a:noFill/>
                </a:ln>
                <a:solidFill>
                  <a:schemeClr val="bg1"/>
                </a:solidFill>
                <a:effectLst/>
                <a:latin typeface="Calibri" pitchFamily="34" charset="0"/>
                <a:ea typeface="Calibri" pitchFamily="34" charset="0"/>
              </a:rPr>
              <a:t> 110000 / 1.10 = 100000</a:t>
            </a:r>
            <a:r>
              <a:rPr kumimoji="0" lang="ar-DZ" sz="2400" b="1" i="0" u="none" strike="noStrike" cap="none" normalizeH="0" baseline="0" dirty="0" smtClean="0">
                <a:ln>
                  <a:noFill/>
                </a:ln>
                <a:solidFill>
                  <a:schemeClr val="bg1"/>
                </a:solidFill>
                <a:effectLst/>
                <a:latin typeface="Calibri" pitchFamily="34" charset="0"/>
                <a:ea typeface="Calibri" pitchFamily="34" charset="0"/>
              </a:rPr>
              <a:t>(ز= 0) </a:t>
            </a:r>
            <a:r>
              <a:rPr kumimoji="0" lang="ar-DZ" sz="2800" b="1" i="0" u="none" strike="noStrike" cap="none" normalizeH="0" baseline="0" dirty="0" smtClean="0">
                <a:ln>
                  <a:noFill/>
                </a:ln>
                <a:solidFill>
                  <a:schemeClr val="bg1"/>
                </a:solidFill>
                <a:effectLst/>
                <a:latin typeface="Arial" pitchFamily="34" charset="0"/>
                <a:ea typeface="Calibri" pitchFamily="34" charset="0"/>
              </a:rPr>
              <a:t>&lt; 105000 </a:t>
            </a:r>
            <a:r>
              <a:rPr kumimoji="0" lang="ar-DZ" sz="2400" b="1" i="0" u="none" strike="noStrike" cap="none" normalizeH="0" baseline="0" dirty="0" smtClean="0">
                <a:ln>
                  <a:noFill/>
                </a:ln>
                <a:solidFill>
                  <a:schemeClr val="bg1"/>
                </a:solidFill>
                <a:effectLst/>
                <a:latin typeface="Arial" pitchFamily="34" charset="0"/>
                <a:ea typeface="Calibri" pitchFamily="34" charset="0"/>
              </a:rPr>
              <a:t>(ز= 0)</a:t>
            </a:r>
            <a:endParaRPr kumimoji="0" lang="fr-FR" sz="2800" b="1" i="0" u="none" strike="noStrike" cap="none" normalizeH="0" baseline="0" dirty="0" smtClean="0">
              <a:ln>
                <a:noFill/>
              </a:ln>
              <a:solidFill>
                <a:schemeClr val="bg1"/>
              </a:solidFill>
              <a:effectLst/>
              <a:latin typeface="Arial" pitchFamily="34" charset="0"/>
            </a:endParaRPr>
          </a:p>
        </p:txBody>
      </p:sp>
      <p:sp>
        <p:nvSpPr>
          <p:cNvPr id="5" name="Rectangle 4"/>
          <p:cNvSpPr/>
          <p:nvPr/>
        </p:nvSpPr>
        <p:spPr>
          <a:xfrm>
            <a:off x="5334000" y="609600"/>
            <a:ext cx="3316934" cy="523220"/>
          </a:xfrm>
          <a:prstGeom prst="rect">
            <a:avLst/>
          </a:prstGeom>
        </p:spPr>
        <p:txBody>
          <a:bodyPr wrap="none">
            <a:spAutoFit/>
          </a:bodyPr>
          <a:lstStyle/>
          <a:p>
            <a:pPr lvl="0" algn="justLow" rtl="1" fontAlgn="base">
              <a:spcBef>
                <a:spcPct val="0"/>
              </a:spcBef>
              <a:spcAft>
                <a:spcPct val="0"/>
              </a:spcAft>
              <a:tabLst>
                <a:tab pos="639763" algn="l"/>
              </a:tabLst>
            </a:pPr>
            <a:r>
              <a:rPr lang="ar-DZ" sz="2800" b="1" dirty="0" smtClean="0">
                <a:solidFill>
                  <a:srgbClr val="FF0000"/>
                </a:solidFill>
                <a:latin typeface="Calibri" pitchFamily="34" charset="0"/>
                <a:ea typeface="Calibri" pitchFamily="34" charset="0"/>
              </a:rPr>
              <a:t>مثال القيمة الزمنية للنقود: </a:t>
            </a:r>
            <a:endParaRPr lang="fr-FR" sz="2800" b="1" dirty="0" smtClean="0">
              <a:solidFill>
                <a:srgbClr val="FF0000"/>
              </a:solidFill>
              <a:latin typeface="Arial" pitchFamily="34" charset="0"/>
            </a:endParaRPr>
          </a:p>
        </p:txBody>
      </p:sp>
      <p:sp>
        <p:nvSpPr>
          <p:cNvPr id="6" name="Rectangle 1"/>
          <p:cNvSpPr>
            <a:spLocks noChangeArrowheads="1"/>
          </p:cNvSpPr>
          <p:nvPr/>
        </p:nvSpPr>
        <p:spPr bwMode="auto">
          <a:xfrm>
            <a:off x="381000" y="1371600"/>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هل تفضل الحصول على 105000 الآن أم 110000 بعد سنة؟ علما أن معدل الاستثمار 10 </a:t>
            </a:r>
            <a:r>
              <a:rPr kumimoji="0" lang="ar-DZ" sz="2800" b="1" i="0" u="none" strike="noStrike" cap="none" normalizeH="0" baseline="0" dirty="0" smtClean="0">
                <a:ln>
                  <a:noFill/>
                </a:ln>
                <a:solidFill>
                  <a:schemeClr val="bg1"/>
                </a:solidFill>
                <a:effectLst/>
                <a:latin typeface="Arial" pitchFamily="34" charset="0"/>
                <a:ea typeface="Calibri" pitchFamily="34" charset="0"/>
              </a:rPr>
              <a:t>%</a:t>
            </a:r>
            <a:r>
              <a:rPr kumimoji="0" lang="ar-DZ" sz="2800" b="1" i="0" u="none" strike="noStrike" cap="none" normalizeH="0" baseline="0" dirty="0" smtClean="0">
                <a:ln>
                  <a:noFill/>
                </a:ln>
                <a:solidFill>
                  <a:schemeClr val="bg1"/>
                </a:solidFill>
                <a:effectLst/>
                <a:latin typeface="Calibri" pitchFamily="34" charset="0"/>
                <a:ea typeface="Calibri" pitchFamily="34" charset="0"/>
              </a:rPr>
              <a:t>؟</a:t>
            </a:r>
            <a:endParaRPr kumimoji="0" lang="fr-FR" sz="2800" b="1" i="0" u="none" strike="noStrike" cap="none" normalizeH="0" baseline="0" dirty="0" smtClean="0">
              <a:ln>
                <a:noFill/>
              </a:ln>
              <a:solidFill>
                <a:schemeClr val="bg1"/>
              </a:solidFill>
              <a:effectLst/>
              <a:latin typeface="Arial" pitchFamily="34" charset="0"/>
            </a:endParaRPr>
          </a:p>
        </p:txBody>
      </p:sp>
      <p:sp>
        <p:nvSpPr>
          <p:cNvPr id="7" name="Rectangle 1"/>
          <p:cNvSpPr>
            <a:spLocks noChangeArrowheads="1"/>
          </p:cNvSpPr>
          <p:nvPr/>
        </p:nvSpPr>
        <p:spPr bwMode="auto">
          <a:xfrm>
            <a:off x="228600" y="3581400"/>
            <a:ext cx="8686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الأفضل الحصول على 105000 الآن  بدل الحصول على 110000 بعد سنة.</a:t>
            </a:r>
            <a:endParaRPr kumimoji="0" lang="fr-FR" sz="2800" b="1" i="0" u="none" strike="noStrike" cap="none" normalizeH="0" baseline="0" dirty="0" smtClean="0">
              <a:ln>
                <a:noFill/>
              </a:ln>
              <a:solidFill>
                <a:schemeClr val="bg1"/>
              </a:solidFill>
              <a:effectLst/>
              <a:latin typeface="Arial" pitchFamily="34" charset="0"/>
            </a:endParaRPr>
          </a:p>
        </p:txBody>
      </p:sp>
      <p:sp>
        <p:nvSpPr>
          <p:cNvPr id="8" name="Rectangle 1"/>
          <p:cNvSpPr>
            <a:spLocks noChangeArrowheads="1"/>
          </p:cNvSpPr>
          <p:nvPr/>
        </p:nvSpPr>
        <p:spPr bwMode="auto">
          <a:xfrm>
            <a:off x="2971800" y="4495800"/>
            <a:ext cx="5943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نسمي 100000 القيمة الحالية للمبلغ 110000.</a:t>
            </a:r>
            <a:endParaRPr kumimoji="0" lang="ar-DZ" sz="2800" b="1" i="0" u="none" strike="noStrike" cap="none" normalizeH="0" baseline="0" dirty="0" smtClean="0">
              <a:ln>
                <a:noFill/>
              </a:ln>
              <a:solidFill>
                <a:schemeClr val="bg1"/>
              </a:solidFill>
              <a:effectLst/>
              <a:latin typeface="Arial" pitchFamily="34" charset="0"/>
            </a:endParaRPr>
          </a:p>
        </p:txBody>
      </p:sp>
    </p:spTree>
  </p:cSld>
  <p:clrMapOvr>
    <a:masterClrMapping/>
  </p:clrMapOvr>
  <p:transition>
    <p:split orient="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219200"/>
            <a:ext cx="8610600" cy="2057400"/>
          </a:xfrm>
        </p:spPr>
        <p:txBody>
          <a:bodyPr>
            <a:normAutofit/>
          </a:bodyPr>
          <a:lstStyle/>
          <a:p>
            <a:pPr marL="12700" indent="-12700" algn="just" rtl="1">
              <a:buNone/>
            </a:pPr>
            <a:r>
              <a:rPr lang="ar-DZ" b="1" dirty="0" smtClean="0">
                <a:solidFill>
                  <a:schemeClr val="bg1"/>
                </a:solidFill>
              </a:rPr>
              <a:t>    الهدف الأساسي للإدارة المالية هو اتخاذ القرارات التي تؤدي إلى تعظيم القيمة الحالية للمؤسسة، وقيمتها في السوق المالي على المدى البعيد، والذي يمكن ترجمته من خلال تعظيم القيمة السوقية للأسهم العادية، وهو مقياس لكفاءة وفعالية الإدارة</a:t>
            </a:r>
          </a:p>
          <a:p>
            <a:pPr marL="12700" indent="-12700" algn="just">
              <a:buNone/>
            </a:pPr>
            <a:endParaRPr lang="fr-FR" b="1" dirty="0">
              <a:solidFill>
                <a:schemeClr val="bg1"/>
              </a:solidFill>
            </a:endParaRPr>
          </a:p>
        </p:txBody>
      </p:sp>
      <p:sp>
        <p:nvSpPr>
          <p:cNvPr id="7" name="Rectangle 6"/>
          <p:cNvSpPr/>
          <p:nvPr/>
        </p:nvSpPr>
        <p:spPr>
          <a:xfrm>
            <a:off x="1066800" y="228600"/>
            <a:ext cx="7851829" cy="646331"/>
          </a:xfrm>
          <a:prstGeom prst="rect">
            <a:avLst/>
          </a:prstGeom>
        </p:spPr>
        <p:txBody>
          <a:bodyPr wrap="none">
            <a:spAutoFit/>
          </a:bodyPr>
          <a:lstStyle/>
          <a:p>
            <a:r>
              <a:rPr lang="ar-DZ" sz="3600" b="1" dirty="0" smtClean="0">
                <a:solidFill>
                  <a:srgbClr val="FF0000"/>
                </a:solidFill>
                <a:effectLst>
                  <a:outerShdw blurRad="38100" dist="38100" dir="2700000" algn="tl">
                    <a:srgbClr val="000000">
                      <a:alpha val="43137"/>
                    </a:srgbClr>
                  </a:outerShdw>
                </a:effectLst>
              </a:rPr>
              <a:t>ب. هدف تعظيم قيمة المؤسسة (تعظيم ثروة الملاك):</a:t>
            </a:r>
            <a:endParaRPr lang="fr-FR" sz="3600" b="1" dirty="0"/>
          </a:p>
        </p:txBody>
      </p:sp>
      <p:sp>
        <p:nvSpPr>
          <p:cNvPr id="5" name="Rectangle 4"/>
          <p:cNvSpPr/>
          <p:nvPr/>
        </p:nvSpPr>
        <p:spPr>
          <a:xfrm>
            <a:off x="304800" y="3657600"/>
            <a:ext cx="8458200" cy="1384995"/>
          </a:xfrm>
          <a:prstGeom prst="rect">
            <a:avLst/>
          </a:prstGeom>
        </p:spPr>
        <p:txBody>
          <a:bodyPr wrap="square">
            <a:spAutoFit/>
          </a:bodyPr>
          <a:lstStyle/>
          <a:p>
            <a:pPr marL="12700" indent="-12700" algn="just" rtl="1">
              <a:buNone/>
            </a:pPr>
            <a:r>
              <a:rPr lang="ar-DZ" sz="2800" b="1" dirty="0" smtClean="0">
                <a:solidFill>
                  <a:schemeClr val="bg1"/>
                </a:solidFill>
              </a:rPr>
              <a:t>    يعتبر الهدف المعاصر للإدارة المالية وأكثر الأهداف أهمية، لأنه يأخذ في الاعتبار ليس الأرباح فقط، وإنما تأثير الأرباح  على القيمة السوقية للمؤسسة، والمتمثلة في أسعار الأسهم التي تصدرها.</a:t>
            </a:r>
            <a:endParaRPr lang="fr-FR" sz="2800" b="1" dirty="0" smtClean="0">
              <a:solidFill>
                <a:schemeClr val="bg1"/>
              </a:solidFill>
            </a:endParaRPr>
          </a:p>
        </p:txBody>
      </p:sp>
    </p:spTree>
  </p:cSld>
  <p:clrMapOvr>
    <a:masterClrMapping/>
  </p:clrMapOvr>
  <p:transition>
    <p:strips dir="l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1143000"/>
          </a:xfrm>
        </p:spPr>
        <p:txBody>
          <a:bodyPr>
            <a:normAutofit/>
          </a:bodyPr>
          <a:lstStyle/>
          <a:p>
            <a:pPr algn="r" rtl="1"/>
            <a:r>
              <a:rPr lang="ar-DZ" sz="4400" dirty="0" smtClean="0">
                <a:solidFill>
                  <a:srgbClr val="FF0000"/>
                </a:solidFill>
                <a:cs typeface="+mn-cs"/>
              </a:rPr>
              <a:t>مثال:</a:t>
            </a:r>
            <a:endParaRPr lang="fr-FR" sz="4400" dirty="0">
              <a:solidFill>
                <a:srgbClr val="FF0000"/>
              </a:solidFill>
              <a:cs typeface="+mn-cs"/>
            </a:endParaRPr>
          </a:p>
        </p:txBody>
      </p:sp>
      <p:sp>
        <p:nvSpPr>
          <p:cNvPr id="3" name="Espace réservé du contenu 2"/>
          <p:cNvSpPr>
            <a:spLocks noGrp="1"/>
          </p:cNvSpPr>
          <p:nvPr>
            <p:ph idx="1"/>
          </p:nvPr>
        </p:nvSpPr>
        <p:spPr>
          <a:xfrm>
            <a:off x="457200" y="1066800"/>
            <a:ext cx="8229600" cy="1219200"/>
          </a:xfrm>
        </p:spPr>
        <p:txBody>
          <a:bodyPr>
            <a:normAutofit fontScale="92500" lnSpcReduction="20000"/>
          </a:bodyPr>
          <a:lstStyle/>
          <a:p>
            <a:pPr marL="0" indent="60325" algn="just" rtl="1">
              <a:buNone/>
            </a:pPr>
            <a:r>
              <a:rPr lang="ar-DZ" b="1" dirty="0" smtClean="0">
                <a:solidFill>
                  <a:schemeClr val="bg1"/>
                </a:solidFill>
              </a:rPr>
              <a:t>    إنشاء مشروع استثماري يحقق إيراد نقدي 1000 كل سنة على مدار 3 سنوات.</a:t>
            </a:r>
          </a:p>
          <a:p>
            <a:pPr marL="0" indent="60325" algn="just" rtl="1">
              <a:buNone/>
            </a:pPr>
            <a:r>
              <a:rPr lang="ar-DZ" b="1" dirty="0" smtClean="0">
                <a:solidFill>
                  <a:schemeClr val="bg1"/>
                </a:solidFill>
              </a:rPr>
              <a:t>معدل الخصم(تكلفة رأس المال، تكلفة الفرصة الضائعة): 10 %</a:t>
            </a:r>
          </a:p>
          <a:p>
            <a:pPr marL="0" indent="60325" algn="just" rtl="1">
              <a:buNone/>
            </a:pPr>
            <a:endParaRPr lang="fr-FR" b="1" dirty="0">
              <a:solidFill>
                <a:schemeClr val="bg1"/>
              </a:solidFill>
            </a:endParaRPr>
          </a:p>
        </p:txBody>
      </p:sp>
      <p:grpSp>
        <p:nvGrpSpPr>
          <p:cNvPr id="1026" name="Group 2"/>
          <p:cNvGrpSpPr>
            <a:grpSpLocks/>
          </p:cNvGrpSpPr>
          <p:nvPr/>
        </p:nvGrpSpPr>
        <p:grpSpPr bwMode="auto">
          <a:xfrm>
            <a:off x="609600" y="4876800"/>
            <a:ext cx="8305801" cy="990600"/>
            <a:chOff x="5145" y="2130"/>
            <a:chExt cx="6240" cy="1560"/>
          </a:xfrm>
        </p:grpSpPr>
        <p:sp>
          <p:nvSpPr>
            <p:cNvPr id="1027" name="Text Box 3"/>
            <p:cNvSpPr txBox="1">
              <a:spLocks noChangeArrowheads="1"/>
            </p:cNvSpPr>
            <p:nvPr/>
          </p:nvSpPr>
          <p:spPr bwMode="auto">
            <a:xfrm>
              <a:off x="9660" y="2550"/>
              <a:ext cx="172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القيمة الحالية=</a:t>
              </a:r>
              <a:endParaRPr kumimoji="0" lang="fr-FR"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8" name="Text Box 4"/>
            <p:cNvSpPr txBox="1">
              <a:spLocks noChangeArrowheads="1"/>
            </p:cNvSpPr>
            <p:nvPr/>
          </p:nvSpPr>
          <p:spPr bwMode="auto">
            <a:xfrm>
              <a:off x="8595" y="2130"/>
              <a:ext cx="900"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a:t>
              </a:r>
              <a:endParaRPr kumimoji="0" lang="fr-FR"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9" name="Text Box 5"/>
            <p:cNvSpPr txBox="1">
              <a:spLocks noChangeArrowheads="1"/>
            </p:cNvSpPr>
            <p:nvPr/>
          </p:nvSpPr>
          <p:spPr bwMode="auto">
            <a:xfrm>
              <a:off x="6885" y="2130"/>
              <a:ext cx="915"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1000</a:t>
              </a:r>
              <a:endParaRPr kumimoji="0" lang="fr-FR" sz="3600" b="1"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030" name="Text Box 6"/>
            <p:cNvSpPr txBox="1">
              <a:spLocks noChangeArrowheads="1"/>
            </p:cNvSpPr>
            <p:nvPr/>
          </p:nvSpPr>
          <p:spPr bwMode="auto">
            <a:xfrm>
              <a:off x="5220" y="2130"/>
              <a:ext cx="930"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a:t>
              </a:r>
              <a:endParaRPr kumimoji="0" lang="fr-FR"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31" name="Text Box 7"/>
            <p:cNvSpPr txBox="1">
              <a:spLocks noChangeArrowheads="1"/>
            </p:cNvSpPr>
            <p:nvPr/>
          </p:nvSpPr>
          <p:spPr bwMode="auto">
            <a:xfrm>
              <a:off x="6300" y="264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3600" b="1"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032" name="Text Box 8"/>
            <p:cNvSpPr txBox="1">
              <a:spLocks noChangeArrowheads="1"/>
            </p:cNvSpPr>
            <p:nvPr/>
          </p:nvSpPr>
          <p:spPr bwMode="auto">
            <a:xfrm>
              <a:off x="7965" y="264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33" name="Text Box 9"/>
            <p:cNvSpPr txBox="1">
              <a:spLocks noChangeArrowheads="1"/>
            </p:cNvSpPr>
            <p:nvPr/>
          </p:nvSpPr>
          <p:spPr bwMode="auto">
            <a:xfrm>
              <a:off x="8520" y="2850"/>
              <a:ext cx="1050" cy="8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1</a:t>
              </a:r>
              <a:endParaRPr kumimoji="0" lang="fr-FR"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34" name="Text Box 10"/>
            <p:cNvSpPr txBox="1">
              <a:spLocks noChangeArrowheads="1"/>
            </p:cNvSpPr>
            <p:nvPr/>
          </p:nvSpPr>
          <p:spPr bwMode="auto">
            <a:xfrm>
              <a:off x="5145" y="2850"/>
              <a:ext cx="1050" cy="8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1.10</a:t>
              </a:r>
              <a:r>
                <a:rPr kumimoji="0" lang="fr-FR" sz="2800" b="1" i="0" u="none" strike="noStrike" cap="none" normalizeH="0" baseline="30000" smtClean="0">
                  <a:ln>
                    <a:noFill/>
                  </a:ln>
                  <a:solidFill>
                    <a:schemeClr val="bg1"/>
                  </a:solidFill>
                  <a:effectLst/>
                  <a:latin typeface="Times New Roman" pitchFamily="18" charset="0"/>
                  <a:ea typeface="Arial" pitchFamily="34" charset="0"/>
                  <a:cs typeface="Times New Roman" pitchFamily="18" charset="0"/>
                </a:rPr>
                <a:t> 3</a:t>
              </a:r>
              <a:endParaRPr kumimoji="0" lang="fr-FR" sz="3600" b="1"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035" name="Text Box 11"/>
            <p:cNvSpPr txBox="1">
              <a:spLocks noChangeArrowheads="1"/>
            </p:cNvSpPr>
            <p:nvPr/>
          </p:nvSpPr>
          <p:spPr bwMode="auto">
            <a:xfrm>
              <a:off x="6840" y="2850"/>
              <a:ext cx="1050" cy="8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2</a:t>
              </a:r>
              <a:endParaRPr kumimoji="0" lang="fr-FR"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036" name="AutoShape 12"/>
            <p:cNvCxnSpPr>
              <a:cxnSpLocks noChangeShapeType="1"/>
            </p:cNvCxnSpPr>
            <p:nvPr/>
          </p:nvCxnSpPr>
          <p:spPr bwMode="auto">
            <a:xfrm>
              <a:off x="8625" y="2850"/>
              <a:ext cx="945" cy="0"/>
            </a:xfrm>
            <a:prstGeom prst="straightConnector1">
              <a:avLst/>
            </a:prstGeom>
            <a:noFill/>
            <a:ln w="9525">
              <a:solidFill>
                <a:srgbClr val="000000"/>
              </a:solidFill>
              <a:round/>
              <a:headEnd/>
              <a:tailEnd/>
            </a:ln>
          </p:spPr>
        </p:cxnSp>
        <p:cxnSp>
          <p:nvCxnSpPr>
            <p:cNvPr id="1037" name="AutoShape 13"/>
            <p:cNvCxnSpPr>
              <a:cxnSpLocks noChangeShapeType="1"/>
            </p:cNvCxnSpPr>
            <p:nvPr/>
          </p:nvCxnSpPr>
          <p:spPr bwMode="auto">
            <a:xfrm>
              <a:off x="6840" y="2850"/>
              <a:ext cx="960" cy="0"/>
            </a:xfrm>
            <a:prstGeom prst="straightConnector1">
              <a:avLst/>
            </a:prstGeom>
            <a:noFill/>
            <a:ln w="9525">
              <a:solidFill>
                <a:srgbClr val="000000"/>
              </a:solidFill>
              <a:round/>
              <a:headEnd/>
              <a:tailEnd/>
            </a:ln>
          </p:spPr>
        </p:cxnSp>
        <p:cxnSp>
          <p:nvCxnSpPr>
            <p:cNvPr id="1038" name="AutoShape 14"/>
            <p:cNvCxnSpPr>
              <a:cxnSpLocks noChangeShapeType="1"/>
            </p:cNvCxnSpPr>
            <p:nvPr/>
          </p:nvCxnSpPr>
          <p:spPr bwMode="auto">
            <a:xfrm>
              <a:off x="5235" y="2865"/>
              <a:ext cx="960" cy="0"/>
            </a:xfrm>
            <a:prstGeom prst="straightConnector1">
              <a:avLst/>
            </a:prstGeom>
            <a:noFill/>
            <a:ln w="9525">
              <a:solidFill>
                <a:srgbClr val="000000"/>
              </a:solidFill>
              <a:round/>
              <a:headEnd/>
              <a:tailEnd/>
            </a:ln>
          </p:spPr>
        </p:cxnSp>
      </p:grpSp>
      <p:grpSp>
        <p:nvGrpSpPr>
          <p:cNvPr id="1040" name="Group 16"/>
          <p:cNvGrpSpPr>
            <a:grpSpLocks/>
          </p:cNvGrpSpPr>
          <p:nvPr/>
        </p:nvGrpSpPr>
        <p:grpSpPr bwMode="auto">
          <a:xfrm>
            <a:off x="457200" y="2819400"/>
            <a:ext cx="8153400" cy="1028700"/>
            <a:chOff x="3675" y="390"/>
            <a:chExt cx="7575" cy="1620"/>
          </a:xfrm>
        </p:grpSpPr>
        <p:cxnSp>
          <p:nvCxnSpPr>
            <p:cNvPr id="1041" name="AutoShape 17"/>
            <p:cNvCxnSpPr>
              <a:cxnSpLocks noChangeShapeType="1"/>
            </p:cNvCxnSpPr>
            <p:nvPr/>
          </p:nvCxnSpPr>
          <p:spPr bwMode="auto">
            <a:xfrm flipH="1">
              <a:off x="3675" y="1290"/>
              <a:ext cx="7005" cy="0"/>
            </a:xfrm>
            <a:prstGeom prst="straightConnector1">
              <a:avLst/>
            </a:prstGeom>
            <a:noFill/>
            <a:ln w="9525">
              <a:solidFill>
                <a:srgbClr val="000000"/>
              </a:solidFill>
              <a:round/>
              <a:headEnd/>
              <a:tailEnd type="triangle" w="med" len="med"/>
            </a:ln>
          </p:spPr>
        </p:cxnSp>
        <p:cxnSp>
          <p:nvCxnSpPr>
            <p:cNvPr id="1042" name="AutoShape 18"/>
            <p:cNvCxnSpPr>
              <a:cxnSpLocks noChangeShapeType="1"/>
            </p:cNvCxnSpPr>
            <p:nvPr/>
          </p:nvCxnSpPr>
          <p:spPr bwMode="auto">
            <a:xfrm>
              <a:off x="10470" y="1155"/>
              <a:ext cx="15" cy="270"/>
            </a:xfrm>
            <a:prstGeom prst="straightConnector1">
              <a:avLst/>
            </a:prstGeom>
            <a:noFill/>
            <a:ln w="9525">
              <a:solidFill>
                <a:srgbClr val="000000"/>
              </a:solidFill>
              <a:round/>
              <a:headEnd/>
              <a:tailEnd/>
            </a:ln>
          </p:spPr>
        </p:cxnSp>
        <p:cxnSp>
          <p:nvCxnSpPr>
            <p:cNvPr id="1043" name="AutoShape 19"/>
            <p:cNvCxnSpPr>
              <a:cxnSpLocks noChangeShapeType="1"/>
            </p:cNvCxnSpPr>
            <p:nvPr/>
          </p:nvCxnSpPr>
          <p:spPr bwMode="auto">
            <a:xfrm>
              <a:off x="8610" y="1155"/>
              <a:ext cx="15" cy="270"/>
            </a:xfrm>
            <a:prstGeom prst="straightConnector1">
              <a:avLst/>
            </a:prstGeom>
            <a:noFill/>
            <a:ln w="9525">
              <a:solidFill>
                <a:srgbClr val="000000"/>
              </a:solidFill>
              <a:round/>
              <a:headEnd/>
              <a:tailEnd/>
            </a:ln>
          </p:spPr>
        </p:cxnSp>
        <p:cxnSp>
          <p:nvCxnSpPr>
            <p:cNvPr id="1044" name="AutoShape 20"/>
            <p:cNvCxnSpPr>
              <a:cxnSpLocks noChangeShapeType="1"/>
            </p:cNvCxnSpPr>
            <p:nvPr/>
          </p:nvCxnSpPr>
          <p:spPr bwMode="auto">
            <a:xfrm>
              <a:off x="6900" y="1155"/>
              <a:ext cx="15" cy="270"/>
            </a:xfrm>
            <a:prstGeom prst="straightConnector1">
              <a:avLst/>
            </a:prstGeom>
            <a:noFill/>
            <a:ln w="9525">
              <a:solidFill>
                <a:srgbClr val="000000"/>
              </a:solidFill>
              <a:round/>
              <a:headEnd/>
              <a:tailEnd/>
            </a:ln>
          </p:spPr>
        </p:cxnSp>
        <p:cxnSp>
          <p:nvCxnSpPr>
            <p:cNvPr id="1045" name="AutoShape 21"/>
            <p:cNvCxnSpPr>
              <a:cxnSpLocks noChangeShapeType="1"/>
            </p:cNvCxnSpPr>
            <p:nvPr/>
          </p:nvCxnSpPr>
          <p:spPr bwMode="auto">
            <a:xfrm>
              <a:off x="5340" y="1155"/>
              <a:ext cx="15" cy="270"/>
            </a:xfrm>
            <a:prstGeom prst="straightConnector1">
              <a:avLst/>
            </a:prstGeom>
            <a:noFill/>
            <a:ln w="9525">
              <a:solidFill>
                <a:srgbClr val="000000"/>
              </a:solidFill>
              <a:round/>
              <a:headEnd/>
              <a:tailEnd/>
            </a:ln>
          </p:spPr>
        </p:cxnSp>
        <p:sp>
          <p:nvSpPr>
            <p:cNvPr id="1046" name="Text Box 22"/>
            <p:cNvSpPr txBox="1">
              <a:spLocks noChangeArrowheads="1"/>
            </p:cNvSpPr>
            <p:nvPr/>
          </p:nvSpPr>
          <p:spPr bwMode="auto">
            <a:xfrm>
              <a:off x="10185" y="153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rPr>
                <a:t>0</a:t>
              </a:r>
              <a:endParaRPr kumimoji="0" lang="fr-FR" sz="3200" b="1" i="0" u="none" strike="noStrike" cap="none" normalizeH="0" baseline="0" smtClean="0">
                <a:ln>
                  <a:noFill/>
                </a:ln>
                <a:solidFill>
                  <a:schemeClr val="bg1"/>
                </a:solidFill>
                <a:effectLst/>
                <a:latin typeface="Arial" pitchFamily="34" charset="0"/>
              </a:endParaRPr>
            </a:p>
          </p:txBody>
        </p:sp>
        <p:sp>
          <p:nvSpPr>
            <p:cNvPr id="1047" name="Text Box 23"/>
            <p:cNvSpPr txBox="1">
              <a:spLocks noChangeArrowheads="1"/>
            </p:cNvSpPr>
            <p:nvPr/>
          </p:nvSpPr>
          <p:spPr bwMode="auto">
            <a:xfrm>
              <a:off x="8400" y="153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rPr>
                <a:t>1</a:t>
              </a:r>
              <a:endParaRPr kumimoji="0" lang="fr-FR" sz="3200" b="1" i="0" u="none" strike="noStrike" cap="none" normalizeH="0" baseline="0" smtClean="0">
                <a:ln>
                  <a:noFill/>
                </a:ln>
                <a:solidFill>
                  <a:schemeClr val="bg1"/>
                </a:solidFill>
                <a:effectLst/>
                <a:latin typeface="Arial" pitchFamily="34" charset="0"/>
              </a:endParaRPr>
            </a:p>
          </p:txBody>
        </p:sp>
        <p:sp>
          <p:nvSpPr>
            <p:cNvPr id="1048" name="Text Box 24"/>
            <p:cNvSpPr txBox="1">
              <a:spLocks noChangeArrowheads="1"/>
            </p:cNvSpPr>
            <p:nvPr/>
          </p:nvSpPr>
          <p:spPr bwMode="auto">
            <a:xfrm>
              <a:off x="6675" y="153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rPr>
                <a:t>2</a:t>
              </a:r>
              <a:endParaRPr kumimoji="0" lang="fr-FR" sz="3200" b="1" i="0" u="none" strike="noStrike" cap="none" normalizeH="0" baseline="0" smtClean="0">
                <a:ln>
                  <a:noFill/>
                </a:ln>
                <a:solidFill>
                  <a:schemeClr val="bg1"/>
                </a:solidFill>
                <a:effectLst/>
                <a:latin typeface="Arial" pitchFamily="34" charset="0"/>
              </a:endParaRPr>
            </a:p>
          </p:txBody>
        </p:sp>
        <p:sp>
          <p:nvSpPr>
            <p:cNvPr id="1049" name="Text Box 25"/>
            <p:cNvSpPr txBox="1">
              <a:spLocks noChangeArrowheads="1"/>
            </p:cNvSpPr>
            <p:nvPr/>
          </p:nvSpPr>
          <p:spPr bwMode="auto">
            <a:xfrm>
              <a:off x="5085" y="153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rPr>
                <a:t>3</a:t>
              </a:r>
              <a:endParaRPr kumimoji="0" lang="fr-FR" sz="3200" b="1" i="0" u="none" strike="noStrike" cap="none" normalizeH="0" baseline="0" smtClean="0">
                <a:ln>
                  <a:noFill/>
                </a:ln>
                <a:solidFill>
                  <a:schemeClr val="bg1"/>
                </a:solidFill>
                <a:effectLst/>
                <a:latin typeface="Arial" pitchFamily="34" charset="0"/>
              </a:endParaRPr>
            </a:p>
          </p:txBody>
        </p:sp>
        <p:sp>
          <p:nvSpPr>
            <p:cNvPr id="1050" name="Text Box 26"/>
            <p:cNvSpPr txBox="1">
              <a:spLocks noChangeArrowheads="1"/>
            </p:cNvSpPr>
            <p:nvPr/>
          </p:nvSpPr>
          <p:spPr bwMode="auto">
            <a:xfrm>
              <a:off x="9750" y="600"/>
              <a:ext cx="150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rPr>
                <a:t>سنة الإنشاء</a:t>
              </a:r>
              <a:endParaRPr kumimoji="0" lang="fr-FR" sz="3200" b="1" i="0" u="none" strike="noStrike" cap="none" normalizeH="0" baseline="0" dirty="0" smtClean="0">
                <a:ln>
                  <a:noFill/>
                </a:ln>
                <a:solidFill>
                  <a:schemeClr val="bg1"/>
                </a:solidFill>
                <a:effectLst/>
                <a:latin typeface="Arial" pitchFamily="34" charset="0"/>
              </a:endParaRPr>
            </a:p>
          </p:txBody>
        </p:sp>
        <p:sp>
          <p:nvSpPr>
            <p:cNvPr id="1051" name="Text Box 27"/>
            <p:cNvSpPr txBox="1">
              <a:spLocks noChangeArrowheads="1"/>
            </p:cNvSpPr>
            <p:nvPr/>
          </p:nvSpPr>
          <p:spPr bwMode="auto">
            <a:xfrm>
              <a:off x="8325" y="390"/>
              <a:ext cx="900" cy="6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a:t>
              </a:r>
              <a:endParaRPr kumimoji="0" lang="fr-FR" sz="3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2" name="Text Box 28"/>
            <p:cNvSpPr txBox="1">
              <a:spLocks noChangeArrowheads="1"/>
            </p:cNvSpPr>
            <p:nvPr/>
          </p:nvSpPr>
          <p:spPr bwMode="auto">
            <a:xfrm>
              <a:off x="6600" y="390"/>
              <a:ext cx="915" cy="6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a:t>
              </a:r>
              <a:endParaRPr kumimoji="0" lang="fr-FR" sz="3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3" name="Text Box 29"/>
            <p:cNvSpPr txBox="1">
              <a:spLocks noChangeArrowheads="1"/>
            </p:cNvSpPr>
            <p:nvPr/>
          </p:nvSpPr>
          <p:spPr bwMode="auto">
            <a:xfrm>
              <a:off x="5010" y="390"/>
              <a:ext cx="930" cy="6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1000</a:t>
              </a:r>
              <a:endParaRPr kumimoji="0" lang="fr-FR" sz="3200" b="1" i="0" u="none" strike="noStrike" cap="none" normalizeH="0" baseline="0" smtClean="0">
                <a:ln>
                  <a:noFill/>
                </a:ln>
                <a:solidFill>
                  <a:schemeClr val="bg1"/>
                </a:solidFill>
                <a:effectLst/>
                <a:latin typeface="Times New Roman" pitchFamily="18" charset="0"/>
                <a:cs typeface="Times New Roman" pitchFamily="18" charset="0"/>
              </a:endParaRPr>
            </a:p>
          </p:txBody>
        </p:sp>
      </p:grpSp>
      <p:sp>
        <p:nvSpPr>
          <p:cNvPr id="1054" name="Text Box 30"/>
          <p:cNvSpPr txBox="1">
            <a:spLocks noChangeArrowheads="1"/>
          </p:cNvSpPr>
          <p:nvPr/>
        </p:nvSpPr>
        <p:spPr bwMode="auto">
          <a:xfrm>
            <a:off x="152400" y="3990975"/>
            <a:ext cx="8876865" cy="8096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القيمة الحالية </a:t>
            </a: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 قيمة المشروع الآن بناء على الإيرادات المستقبلية)</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1000+ 1000+ 1000</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33" name="Text Box 15"/>
          <p:cNvSpPr txBox="1">
            <a:spLocks noChangeArrowheads="1"/>
          </p:cNvSpPr>
          <p:nvPr/>
        </p:nvSpPr>
        <p:spPr bwMode="auto">
          <a:xfrm>
            <a:off x="5410200" y="5943600"/>
            <a:ext cx="1815907" cy="533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2486.84</a:t>
            </a:r>
            <a:endParaRPr kumimoji="0" lang="fr-FR"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828800"/>
            <a:ext cx="8610600" cy="1066800"/>
          </a:xfrm>
        </p:spPr>
        <p:txBody>
          <a:bodyPr/>
          <a:lstStyle/>
          <a:p>
            <a:pPr marL="6350" indent="-6350" algn="just" rtl="1">
              <a:buNone/>
            </a:pPr>
            <a:r>
              <a:rPr lang="ar-DZ" b="1" dirty="0" smtClean="0">
                <a:solidFill>
                  <a:schemeClr val="bg1"/>
                </a:solidFill>
              </a:rPr>
              <a:t>في مجال الاستثمار: كلما </a:t>
            </a:r>
            <a:r>
              <a:rPr lang="ar-DZ" b="1" dirty="0" smtClean="0">
                <a:solidFill>
                  <a:srgbClr val="FF0000"/>
                </a:solidFill>
              </a:rPr>
              <a:t>زادت المخاطر </a:t>
            </a:r>
            <a:r>
              <a:rPr lang="ar-DZ" b="1" dirty="0" smtClean="0">
                <a:solidFill>
                  <a:schemeClr val="bg1"/>
                </a:solidFill>
              </a:rPr>
              <a:t>المترتبة على قرار الاستثمار، </a:t>
            </a:r>
            <a:r>
              <a:rPr lang="ar-DZ" b="1" dirty="0" smtClean="0">
                <a:solidFill>
                  <a:srgbClr val="FF0000"/>
                </a:solidFill>
              </a:rPr>
              <a:t>زاد العائد المطلوب </a:t>
            </a:r>
            <a:r>
              <a:rPr lang="ar-DZ" b="1" dirty="0" smtClean="0">
                <a:solidFill>
                  <a:schemeClr val="bg1"/>
                </a:solidFill>
              </a:rPr>
              <a:t>للتعويض عن تلك المخاطر.</a:t>
            </a:r>
          </a:p>
          <a:p>
            <a:endParaRPr lang="fr-FR" dirty="0"/>
          </a:p>
        </p:txBody>
      </p:sp>
      <p:sp>
        <p:nvSpPr>
          <p:cNvPr id="4" name="Rectangle 3"/>
          <p:cNvSpPr/>
          <p:nvPr/>
        </p:nvSpPr>
        <p:spPr>
          <a:xfrm>
            <a:off x="381000" y="685800"/>
            <a:ext cx="8458200" cy="954107"/>
          </a:xfrm>
          <a:prstGeom prst="rect">
            <a:avLst/>
          </a:prstGeom>
        </p:spPr>
        <p:txBody>
          <a:bodyPr wrap="square">
            <a:spAutoFit/>
          </a:bodyPr>
          <a:lstStyle/>
          <a:p>
            <a:pPr algn="just" rtl="1"/>
            <a:r>
              <a:rPr lang="ar-DZ" sz="2800" b="1" dirty="0" smtClean="0">
                <a:solidFill>
                  <a:schemeClr val="bg1"/>
                </a:solidFill>
              </a:rPr>
              <a:t>      يرتبط هدف تعظيم قيمة المؤسسة بمفهوم </a:t>
            </a:r>
            <a:r>
              <a:rPr lang="ar-DZ" sz="2800" b="1" dirty="0" smtClean="0">
                <a:solidFill>
                  <a:srgbClr val="FF0000"/>
                </a:solidFill>
              </a:rPr>
              <a:t>مقايضة العائد بالمخاطرة</a:t>
            </a:r>
            <a:r>
              <a:rPr lang="ar-DZ" sz="2800" b="1" dirty="0" smtClean="0">
                <a:solidFill>
                  <a:schemeClr val="bg1"/>
                </a:solidFill>
              </a:rPr>
              <a:t>، فمثلا: </a:t>
            </a:r>
            <a:endParaRPr lang="fr-FR" sz="2800" dirty="0"/>
          </a:p>
        </p:txBody>
      </p:sp>
      <p:sp>
        <p:nvSpPr>
          <p:cNvPr id="5" name="Rectangle 4"/>
          <p:cNvSpPr/>
          <p:nvPr/>
        </p:nvSpPr>
        <p:spPr>
          <a:xfrm>
            <a:off x="381000" y="4306431"/>
            <a:ext cx="8458200" cy="2246769"/>
          </a:xfrm>
          <a:prstGeom prst="rect">
            <a:avLst/>
          </a:prstGeom>
        </p:spPr>
        <p:txBody>
          <a:bodyPr wrap="square">
            <a:spAutoFit/>
          </a:bodyPr>
          <a:lstStyle/>
          <a:p>
            <a:pPr marL="6350" indent="-6350" algn="just" rtl="1">
              <a:buNone/>
            </a:pPr>
            <a:r>
              <a:rPr lang="ar-DZ" sz="2800" b="1" dirty="0" smtClean="0">
                <a:solidFill>
                  <a:schemeClr val="bg1"/>
                </a:solidFill>
              </a:rPr>
              <a:t>في مجال التمويل: زيادة اعتماد المؤسسة على القروض بدلا من حقوق الملكية، </a:t>
            </a:r>
            <a:r>
              <a:rPr lang="ar-DZ" sz="2800" b="1" dirty="0" smtClean="0">
                <a:solidFill>
                  <a:srgbClr val="FF0000"/>
                </a:solidFill>
              </a:rPr>
              <a:t>يساهم في زيادة العائد </a:t>
            </a:r>
            <a:r>
              <a:rPr lang="ar-DZ" sz="2800" b="1" dirty="0" smtClean="0">
                <a:solidFill>
                  <a:schemeClr val="bg1"/>
                </a:solidFill>
              </a:rPr>
              <a:t>لانخفاض تكاليف الأموال المقترضة مقارنة حقوق الملكية، إلا انه يؤدي في نفس الوقت إلى </a:t>
            </a:r>
            <a:r>
              <a:rPr lang="ar-DZ" sz="2800" b="1" dirty="0" smtClean="0">
                <a:solidFill>
                  <a:srgbClr val="FF0000"/>
                </a:solidFill>
              </a:rPr>
              <a:t>زيادة مخاطر الإفلاس</a:t>
            </a:r>
            <a:r>
              <a:rPr lang="ar-DZ" sz="2800" b="1" dirty="0" smtClean="0">
                <a:solidFill>
                  <a:schemeClr val="bg1"/>
                </a:solidFill>
              </a:rPr>
              <a:t>، إذا واجهت المؤسسة مشاكل حالت دون الوفاء بالقرض والفوائد بتاريخ استحقاقها.</a:t>
            </a:r>
            <a:endParaRPr lang="fr-FR" sz="2800" dirty="0" smtClean="0"/>
          </a:p>
        </p:txBody>
      </p:sp>
      <p:sp>
        <p:nvSpPr>
          <p:cNvPr id="6" name="Espace réservé du contenu 2"/>
          <p:cNvSpPr txBox="1">
            <a:spLocks/>
          </p:cNvSpPr>
          <p:nvPr/>
        </p:nvSpPr>
        <p:spPr>
          <a:xfrm>
            <a:off x="228600" y="2971800"/>
            <a:ext cx="8610600" cy="1066800"/>
          </a:xfrm>
          <a:prstGeom prst="rect">
            <a:avLst/>
          </a:prstGeom>
        </p:spPr>
        <p:txBody>
          <a:bodyPr vert="horz">
            <a:normAutofit/>
          </a:bodyPr>
          <a:lstStyle/>
          <a:p>
            <a:pPr marL="6350" marR="0" lvl="0" indent="-635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في مجال الاستغلال: تقليص المخزون أو النقدية يسمح بزيادة العائد (لاستثمار تلك الأموال)، لكنه </a:t>
            </a:r>
            <a:r>
              <a:rPr kumimoji="0" lang="ar-DZ" sz="2800" b="1" i="0" u="none" strike="noStrike" kern="1200" cap="none" spc="0" normalizeH="0" baseline="0" noProof="0" dirty="0" smtClean="0">
                <a:ln>
                  <a:noFill/>
                </a:ln>
                <a:solidFill>
                  <a:srgbClr val="FF0000"/>
                </a:solidFill>
                <a:effectLst/>
                <a:uLnTx/>
                <a:uFillTx/>
                <a:latin typeface="+mn-lt"/>
                <a:ea typeface="+mn-ea"/>
                <a:cs typeface="+mn-cs"/>
              </a:rPr>
              <a:t>يزيد المخاطر </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(نفاذ المخزون)</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fr-F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rtl="1"/>
            <a:r>
              <a:rPr lang="ar-DZ" sz="4400" dirty="0" smtClean="0">
                <a:solidFill>
                  <a:srgbClr val="FF0000"/>
                </a:solidFill>
                <a:cs typeface="+mn-cs"/>
              </a:rPr>
              <a:t>ج. هدفي السيولة والملاءة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381000" y="3505200"/>
            <a:ext cx="8382000" cy="1066800"/>
          </a:xfrm>
        </p:spPr>
        <p:txBody>
          <a:bodyPr>
            <a:normAutofit/>
          </a:bodyPr>
          <a:lstStyle/>
          <a:p>
            <a:pPr marL="31750" indent="-31750" algn="just" rtl="1">
              <a:buNone/>
            </a:pPr>
            <a:r>
              <a:rPr lang="ar-DZ" b="1" dirty="0" smtClean="0">
                <a:solidFill>
                  <a:srgbClr val="FF0000"/>
                </a:solidFill>
              </a:rPr>
              <a:t>الملاءة</a:t>
            </a:r>
            <a:r>
              <a:rPr lang="ar-DZ" b="1" dirty="0" smtClean="0">
                <a:solidFill>
                  <a:schemeClr val="bg1"/>
                </a:solidFill>
              </a:rPr>
              <a:t>: القدرة على الوفاء بالالتزامات والاحتياجات المالية عند استحقاقها في كل لحظة.</a:t>
            </a:r>
          </a:p>
          <a:p>
            <a:pPr marL="31750" indent="-31750" algn="just">
              <a:buNone/>
            </a:pPr>
            <a:endParaRPr lang="fr-FR" b="1" dirty="0">
              <a:solidFill>
                <a:schemeClr val="bg1"/>
              </a:solidFill>
            </a:endParaRPr>
          </a:p>
        </p:txBody>
      </p:sp>
      <p:sp>
        <p:nvSpPr>
          <p:cNvPr id="4" name="Espace réservé du contenu 2"/>
          <p:cNvSpPr txBox="1">
            <a:spLocks/>
          </p:cNvSpPr>
          <p:nvPr/>
        </p:nvSpPr>
        <p:spPr>
          <a:xfrm>
            <a:off x="457200" y="1600200"/>
            <a:ext cx="8229600" cy="1905000"/>
          </a:xfrm>
          <a:prstGeom prst="rect">
            <a:avLst/>
          </a:prstGeom>
        </p:spPr>
        <p:txBody>
          <a:bodyPr vert="horz">
            <a:normAutofit lnSpcReduction="10000"/>
          </a:bodyPr>
          <a:lstStyle/>
          <a:p>
            <a:pPr marL="31750" marR="0" lvl="0" indent="-3175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baseline="0" noProof="0" dirty="0" smtClean="0">
                <a:ln>
                  <a:noFill/>
                </a:ln>
                <a:solidFill>
                  <a:srgbClr val="FF0000"/>
                </a:solidFill>
                <a:effectLst/>
                <a:uLnTx/>
                <a:uFillTx/>
                <a:latin typeface="+mn-lt"/>
                <a:ea typeface="+mn-ea"/>
                <a:cs typeface="+mn-cs"/>
              </a:rPr>
              <a:t>السيولة</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a:t>
            </a:r>
            <a:r>
              <a:rPr kumimoji="0" lang="ar-DZ" sz="2800" b="1" i="0" u="none" strike="noStrike" kern="1200" cap="none" spc="0" normalizeH="0" noProof="0" dirty="0" smtClean="0">
                <a:ln>
                  <a:noFill/>
                </a:ln>
                <a:solidFill>
                  <a:schemeClr val="bg1"/>
                </a:solidFill>
                <a:effectLst/>
                <a:uLnTx/>
                <a:uFillTx/>
                <a:latin typeface="+mn-lt"/>
                <a:ea typeface="+mn-ea"/>
                <a:cs typeface="+mn-cs"/>
              </a:rPr>
              <a:t> </a:t>
            </a:r>
            <a:r>
              <a:rPr lang="ar-DZ" sz="2800" b="1" dirty="0" smtClean="0">
                <a:solidFill>
                  <a:schemeClr val="bg1"/>
                </a:solidFill>
              </a:rPr>
              <a:t>هي النقدية الجاهزة في البنك والصندوق، </a:t>
            </a:r>
          </a:p>
          <a:p>
            <a:pPr marL="31750" marR="0" lvl="0" indent="-3175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DZ" sz="2800" b="1" i="0" u="none" strike="noStrike" kern="1200" cap="none" spc="0" normalizeH="0" noProof="0" dirty="0" smtClean="0">
                <a:ln>
                  <a:noFill/>
                </a:ln>
                <a:solidFill>
                  <a:schemeClr val="bg1"/>
                </a:solidFill>
                <a:effectLst/>
                <a:uLnTx/>
                <a:uFillTx/>
                <a:latin typeface="+mn-lt"/>
                <a:ea typeface="+mn-ea"/>
                <a:cs typeface="+mn-cs"/>
              </a:rPr>
              <a:t> </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القدرة على تحويل الأصول </a:t>
            </a:r>
            <a:r>
              <a:rPr lang="ar-DZ" sz="2800" b="1" dirty="0" smtClean="0">
                <a:solidFill>
                  <a:schemeClr val="bg1"/>
                </a:solidFill>
              </a:rPr>
              <a:t>الجارية </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إلى نقدية جاهزة في مدة قصيرة وبأقل خسائر، </a:t>
            </a:r>
            <a:endParaRPr lang="ar-DZ" sz="2800" b="1" dirty="0" smtClean="0">
              <a:solidFill>
                <a:srgbClr val="FF0000"/>
              </a:solidFill>
            </a:endParaRPr>
          </a:p>
          <a:p>
            <a:pPr marL="31750" marR="0" lvl="0" indent="-3175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noProof="0" dirty="0" smtClean="0">
                <a:ln>
                  <a:noFill/>
                </a:ln>
                <a:solidFill>
                  <a:srgbClr val="FF0000"/>
                </a:solidFill>
                <a:effectLst/>
                <a:uLnTx/>
                <a:uFillTx/>
                <a:latin typeface="+mn-lt"/>
                <a:ea typeface="+mn-ea"/>
                <a:cs typeface="+mn-cs"/>
              </a:rPr>
              <a:t>           : القدرة على ا</a:t>
            </a:r>
            <a:r>
              <a:rPr kumimoji="0" lang="ar-DZ" sz="2800" b="1" i="0" u="none" strike="noStrike" kern="1200" cap="none" spc="0" normalizeH="0" baseline="0" noProof="0" dirty="0" smtClean="0">
                <a:ln>
                  <a:noFill/>
                </a:ln>
                <a:solidFill>
                  <a:srgbClr val="FF0000"/>
                </a:solidFill>
                <a:effectLst/>
                <a:uLnTx/>
                <a:uFillTx/>
                <a:latin typeface="+mn-lt"/>
                <a:ea typeface="+mn-ea"/>
                <a:cs typeface="+mn-cs"/>
              </a:rPr>
              <a:t>لوفاء بالالتزامات </a:t>
            </a:r>
            <a:r>
              <a:rPr lang="ar-DZ" sz="2800" b="1" dirty="0" smtClean="0">
                <a:solidFill>
                  <a:srgbClr val="FF0000"/>
                </a:solidFill>
              </a:rPr>
              <a:t>المالية قصيرة الأجل.</a:t>
            </a:r>
            <a:endParaRPr kumimoji="0" lang="fr-FR" sz="2800" b="1" i="0" u="none" strike="noStrike" kern="1200" cap="none" spc="0" normalizeH="0" baseline="0" noProof="0" dirty="0" smtClean="0">
              <a:ln>
                <a:noFill/>
              </a:ln>
              <a:solidFill>
                <a:srgbClr val="FF0000"/>
              </a:solidFill>
              <a:effectLst/>
              <a:uLnTx/>
              <a:uFillTx/>
              <a:latin typeface="+mn-lt"/>
              <a:ea typeface="+mn-ea"/>
              <a:cs typeface="+mn-cs"/>
            </a:endParaRPr>
          </a:p>
          <a:p>
            <a:pPr marL="31750" marR="0" lvl="0" indent="-31750" algn="just"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5" name="Rectangle 4"/>
          <p:cNvSpPr/>
          <p:nvPr/>
        </p:nvSpPr>
        <p:spPr>
          <a:xfrm>
            <a:off x="464883" y="5599093"/>
            <a:ext cx="8374317" cy="954107"/>
          </a:xfrm>
          <a:prstGeom prst="rect">
            <a:avLst/>
          </a:prstGeom>
        </p:spPr>
        <p:txBody>
          <a:bodyPr wrap="square">
            <a:spAutoFit/>
          </a:bodyPr>
          <a:lstStyle/>
          <a:p>
            <a:pPr algn="just" rtl="1"/>
            <a:r>
              <a:rPr lang="ar-DZ" sz="2800" b="1" dirty="0" smtClean="0">
                <a:solidFill>
                  <a:schemeClr val="bg1"/>
                </a:solidFill>
              </a:rPr>
              <a:t>    تسمح السيولة بالوفاء بالالتزامات المالية عند استحقاقها ( تحقيق الملاءة) .</a:t>
            </a:r>
            <a:endParaRPr lang="fr-FR" sz="2800" dirty="0"/>
          </a:p>
        </p:txBody>
      </p:sp>
    </p:spTree>
  </p:cSld>
  <p:clrMapOvr>
    <a:masterClrMapping/>
  </p:clrMapOvr>
  <p:transition>
    <p:strips/>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457200"/>
            <a:ext cx="8458200" cy="1143000"/>
          </a:xfrm>
        </p:spPr>
        <p:txBody>
          <a:bodyPr>
            <a:normAutofit/>
          </a:bodyPr>
          <a:lstStyle/>
          <a:p>
            <a:pPr marL="31750" indent="366713" algn="just" rtl="1">
              <a:buNone/>
            </a:pPr>
            <a:r>
              <a:rPr lang="ar-DZ" b="1" dirty="0" smtClean="0">
                <a:solidFill>
                  <a:schemeClr val="bg1"/>
                </a:solidFill>
              </a:rPr>
              <a:t>من الناحية العملية </a:t>
            </a:r>
            <a:r>
              <a:rPr lang="ar-DZ" b="1" dirty="0" smtClean="0">
                <a:solidFill>
                  <a:srgbClr val="FF0000"/>
                </a:solidFill>
              </a:rPr>
              <a:t>هناك تعارض بين تحقيق هدفي السيولة (الملاءة) والربح</a:t>
            </a:r>
            <a:r>
              <a:rPr lang="fr-FR" b="1" dirty="0" smtClean="0">
                <a:solidFill>
                  <a:srgbClr val="FF0000"/>
                </a:solidFill>
              </a:rPr>
              <a:t> </a:t>
            </a:r>
            <a:r>
              <a:rPr lang="ar-DZ" b="1" dirty="0" smtClean="0">
                <a:solidFill>
                  <a:srgbClr val="FF0000"/>
                </a:solidFill>
              </a:rPr>
              <a:t>(المردودية)</a:t>
            </a:r>
            <a:r>
              <a:rPr lang="ar-DZ" b="1" dirty="0" smtClean="0">
                <a:solidFill>
                  <a:schemeClr val="bg1"/>
                </a:solidFill>
              </a:rPr>
              <a:t>:</a:t>
            </a:r>
            <a:endParaRPr lang="fr-FR" dirty="0"/>
          </a:p>
        </p:txBody>
      </p:sp>
      <p:sp>
        <p:nvSpPr>
          <p:cNvPr id="4" name="Rectangle 3"/>
          <p:cNvSpPr/>
          <p:nvPr/>
        </p:nvSpPr>
        <p:spPr>
          <a:xfrm>
            <a:off x="381000" y="3429000"/>
            <a:ext cx="8305800" cy="954107"/>
          </a:xfrm>
          <a:prstGeom prst="rect">
            <a:avLst/>
          </a:prstGeom>
        </p:spPr>
        <p:txBody>
          <a:bodyPr wrap="square">
            <a:spAutoFit/>
          </a:bodyPr>
          <a:lstStyle/>
          <a:p>
            <a:pPr algn="just" rtl="1">
              <a:buFont typeface="Wingdings" pitchFamily="2" charset="2"/>
              <a:buChar char="§"/>
            </a:pPr>
            <a:r>
              <a:rPr lang="ar-DZ" sz="2800" b="1" dirty="0" smtClean="0">
                <a:solidFill>
                  <a:schemeClr val="bg1"/>
                </a:solidFill>
              </a:rPr>
              <a:t> توفير السيولة قد يتطلب البيع نقدا أو البيع بالخصم (الإئتمان التجاري)، وهو ما يؤثر سلبا على قيمة المبيعات، وبالتالي على الربح. </a:t>
            </a:r>
            <a:endParaRPr lang="fr-FR" sz="2800" dirty="0"/>
          </a:p>
        </p:txBody>
      </p:sp>
      <p:sp>
        <p:nvSpPr>
          <p:cNvPr id="5" name="Rectangle 4"/>
          <p:cNvSpPr/>
          <p:nvPr/>
        </p:nvSpPr>
        <p:spPr>
          <a:xfrm>
            <a:off x="381000" y="4724400"/>
            <a:ext cx="8305800" cy="954107"/>
          </a:xfrm>
          <a:prstGeom prst="rect">
            <a:avLst/>
          </a:prstGeom>
        </p:spPr>
        <p:txBody>
          <a:bodyPr wrap="square">
            <a:spAutoFit/>
          </a:bodyPr>
          <a:lstStyle/>
          <a:p>
            <a:pPr algn="just" rtl="1">
              <a:buFont typeface="Wingdings" pitchFamily="2" charset="2"/>
              <a:buChar char="§"/>
            </a:pPr>
            <a:r>
              <a:rPr lang="ar-DZ" sz="2800" b="1" dirty="0" smtClean="0">
                <a:solidFill>
                  <a:schemeClr val="bg1"/>
                </a:solidFill>
              </a:rPr>
              <a:t> الربح غالبا يستوجب استثمار أموال المؤسسة في أصول أقل سيولة، وذلك لارتفاع عائدها، وهو ما يتعارض مع هدف السيولة، </a:t>
            </a:r>
            <a:endParaRPr lang="fr-FR" sz="2800" dirty="0"/>
          </a:p>
        </p:txBody>
      </p:sp>
      <p:sp>
        <p:nvSpPr>
          <p:cNvPr id="6" name="Rectangle 5"/>
          <p:cNvSpPr/>
          <p:nvPr/>
        </p:nvSpPr>
        <p:spPr>
          <a:xfrm>
            <a:off x="457200" y="1752600"/>
            <a:ext cx="8229600" cy="1384995"/>
          </a:xfrm>
          <a:prstGeom prst="rect">
            <a:avLst/>
          </a:prstGeom>
        </p:spPr>
        <p:txBody>
          <a:bodyPr wrap="square">
            <a:spAutoFit/>
          </a:bodyPr>
          <a:lstStyle/>
          <a:p>
            <a:pPr algn="just" rtl="1">
              <a:buFont typeface="Wingdings" pitchFamily="2" charset="2"/>
              <a:buChar char="§"/>
            </a:pPr>
            <a:r>
              <a:rPr lang="ar-DZ" sz="2800" b="1" dirty="0" smtClean="0">
                <a:solidFill>
                  <a:schemeClr val="bg1"/>
                </a:solidFill>
              </a:rPr>
              <a:t> السيولة (وبالتالي)الملاءة تزداد، كلما احتفظت المؤسسة بمبالغ مالية في خزينتها، ما يعني تجميد الأموال، ويؤثر سلبا على الربحية بمبلغ الإيرادات التي كان بالإمكان جنيها لو تم استثمار تلك المبالغ</a:t>
            </a:r>
            <a:r>
              <a:rPr lang="fr-FR" sz="2800" b="1" dirty="0" smtClean="0">
                <a:solidFill>
                  <a:schemeClr val="bg1"/>
                </a:solidFill>
              </a:rPr>
              <a:t>.</a:t>
            </a:r>
            <a:endParaRPr lang="fr-FR" sz="2800" dirty="0"/>
          </a:p>
        </p:txBody>
      </p:sp>
      <p:sp>
        <p:nvSpPr>
          <p:cNvPr id="7" name="Rectangle 6"/>
          <p:cNvSpPr/>
          <p:nvPr/>
        </p:nvSpPr>
        <p:spPr>
          <a:xfrm>
            <a:off x="381000" y="5953780"/>
            <a:ext cx="8458200" cy="954107"/>
          </a:xfrm>
          <a:prstGeom prst="rect">
            <a:avLst/>
          </a:prstGeom>
        </p:spPr>
        <p:txBody>
          <a:bodyPr wrap="square">
            <a:spAutoFit/>
          </a:bodyPr>
          <a:lstStyle/>
          <a:p>
            <a:pPr algn="just" rtl="1"/>
            <a:r>
              <a:rPr lang="ar-DZ" sz="2800" b="1" dirty="0" smtClean="0">
                <a:solidFill>
                  <a:schemeClr val="bg1"/>
                </a:solidFill>
              </a:rPr>
              <a:t>   لذا على الإدارة المالية </a:t>
            </a:r>
            <a:r>
              <a:rPr lang="ar-DZ" sz="2800" b="1" dirty="0" smtClean="0">
                <a:solidFill>
                  <a:srgbClr val="FF0000"/>
                </a:solidFill>
              </a:rPr>
              <a:t>انتهاج السبل الكفيلة بتخفيف حدة هذا التعارض بين الهدفين ( السيولة والربح).</a:t>
            </a:r>
            <a:endParaRPr lang="fr-FR" sz="2800" dirty="0">
              <a:solidFill>
                <a:srgbClr val="FF0000"/>
              </a:solidFill>
            </a:endParaRPr>
          </a:p>
        </p:txBody>
      </p:sp>
    </p:spTree>
  </p:cSld>
  <p:clrMapOvr>
    <a:masterClrMapping/>
  </p:clrMapOvr>
  <p:transition>
    <p:strips dir="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rtl="1"/>
            <a:r>
              <a:rPr lang="ar-DZ" sz="4400" dirty="0" smtClean="0">
                <a:solidFill>
                  <a:srgbClr val="FF0000"/>
                </a:solidFill>
                <a:cs typeface="+mn-cs"/>
              </a:rPr>
              <a:t>د. هدف الاستقلالية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457200" y="1447800"/>
            <a:ext cx="8229600" cy="2438400"/>
          </a:xfrm>
        </p:spPr>
        <p:txBody>
          <a:bodyPr/>
          <a:lstStyle/>
          <a:p>
            <a:pPr marL="1588" indent="455613" algn="just" rtl="1">
              <a:buNone/>
            </a:pPr>
            <a:r>
              <a:rPr lang="ar-DZ" b="1" dirty="0" smtClean="0">
                <a:solidFill>
                  <a:schemeClr val="bg1"/>
                </a:solidFill>
              </a:rPr>
              <a:t>يعني اعتماد المؤسسة على مصادرها الداخلية لتمويل أصولها، بدل اللجوء إلى المصادر الخارجية (القروض المصرفية والسندات)، مما يبقي سيطرة المساهمين الرئيسيين الحاليين على المؤسسة، ويجنب المؤسسة مخاطر العسر المالي، الناتجة عن عدم القدرة على الوفاء بتكاليف الاستدانة.</a:t>
            </a:r>
            <a:endParaRPr lang="fr-FR" b="1" dirty="0" smtClean="0">
              <a:solidFill>
                <a:schemeClr val="bg1"/>
              </a:solidFill>
            </a:endParaRPr>
          </a:p>
          <a:p>
            <a:pPr algn="just">
              <a:buNone/>
            </a:pPr>
            <a:endParaRPr lang="fr-FR" b="1" dirty="0">
              <a:solidFill>
                <a:schemeClr val="bg1"/>
              </a:solidFill>
            </a:endParaRPr>
          </a:p>
        </p:txBody>
      </p:sp>
      <p:sp>
        <p:nvSpPr>
          <p:cNvPr id="4" name="Rectangle 3"/>
          <p:cNvSpPr/>
          <p:nvPr/>
        </p:nvSpPr>
        <p:spPr>
          <a:xfrm>
            <a:off x="457200" y="4051518"/>
            <a:ext cx="8229600" cy="1815882"/>
          </a:xfrm>
          <a:prstGeom prst="rect">
            <a:avLst/>
          </a:prstGeom>
        </p:spPr>
        <p:txBody>
          <a:bodyPr wrap="square">
            <a:spAutoFit/>
          </a:bodyPr>
          <a:lstStyle/>
          <a:p>
            <a:pPr algn="just" rtl="1"/>
            <a:r>
              <a:rPr lang="ar-DZ" sz="2800" b="1" dirty="0" smtClean="0">
                <a:solidFill>
                  <a:schemeClr val="bg1"/>
                </a:solidFill>
              </a:rPr>
              <a:t>    إن هدف الاستقلالية المالية قد يحد من قدرة المؤسسة على الحصول على التمويل البنكي رخيص التكلفة، مقارنة بتكاليف حقوق الملكية المرتفعة، مما يؤثر سلبا على الأرباح، وهذا يعني وجود تعارض بين هدفي الاستقلالية المالية وتعظيم الربح.</a:t>
            </a:r>
            <a:endParaRPr lang="fr-FR" sz="2800" dirty="0"/>
          </a:p>
        </p:txBody>
      </p:sp>
    </p:spTree>
  </p:cSld>
  <p:clrMapOvr>
    <a:masterClrMapping/>
  </p:clrMapOvr>
  <p:transition>
    <p:circl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smtClean="0">
                <a:solidFill>
                  <a:srgbClr val="FF0000"/>
                </a:solidFill>
                <a:cs typeface="+mn-cs"/>
              </a:rPr>
              <a:t>هـ. هدف النمو:</a:t>
            </a:r>
            <a:endParaRPr lang="fr-FR" sz="4400" dirty="0">
              <a:solidFill>
                <a:srgbClr val="FF0000"/>
              </a:solidFill>
              <a:cs typeface="+mn-cs"/>
            </a:endParaRPr>
          </a:p>
        </p:txBody>
      </p:sp>
      <p:sp>
        <p:nvSpPr>
          <p:cNvPr id="3" name="Espace réservé du contenu 2"/>
          <p:cNvSpPr>
            <a:spLocks noGrp="1"/>
          </p:cNvSpPr>
          <p:nvPr>
            <p:ph idx="1"/>
          </p:nvPr>
        </p:nvSpPr>
        <p:spPr>
          <a:xfrm>
            <a:off x="228600" y="1371600"/>
            <a:ext cx="8686800" cy="1905000"/>
          </a:xfrm>
        </p:spPr>
        <p:txBody>
          <a:bodyPr>
            <a:normAutofit/>
          </a:bodyPr>
          <a:lstStyle/>
          <a:p>
            <a:pPr marL="0" indent="0" algn="just" rtl="1">
              <a:buNone/>
            </a:pPr>
            <a:r>
              <a:rPr lang="ar-DZ" b="1" dirty="0" smtClean="0">
                <a:solidFill>
                  <a:schemeClr val="bg1"/>
                </a:solidFill>
              </a:rPr>
              <a:t>     نمو المؤسسة يدل على التوسع في النشاطات وما يتبعه من انعكاسات، وهو يعني زيادة: الإنتاج، </a:t>
            </a:r>
            <a:r>
              <a:rPr lang="ar-DZ" b="1" u="sng" dirty="0" smtClean="0">
                <a:solidFill>
                  <a:schemeClr val="bg1"/>
                </a:solidFill>
              </a:rPr>
              <a:t>رقم الأعمال</a:t>
            </a:r>
            <a:r>
              <a:rPr lang="ar-DZ" b="1" dirty="0" smtClean="0">
                <a:solidFill>
                  <a:schemeClr val="bg1"/>
                </a:solidFill>
              </a:rPr>
              <a:t>، العمالة، والتجهيزات والمعدات ... الخ، مرفقة بتغييرات داخلية في خصائص المؤسسة، مثل: الهيكل التنظيمي، نظم الإدارة، ثقافة المؤسسة، التكنولوجيا المستخدمة....</a:t>
            </a:r>
            <a:r>
              <a:rPr lang="ar-DZ" b="1" dirty="0" err="1" smtClean="0">
                <a:solidFill>
                  <a:schemeClr val="bg1"/>
                </a:solidFill>
              </a:rPr>
              <a:t>إلخ</a:t>
            </a:r>
            <a:r>
              <a:rPr lang="ar-DZ" b="1" dirty="0" smtClean="0">
                <a:solidFill>
                  <a:schemeClr val="bg1"/>
                </a:solidFill>
              </a:rPr>
              <a:t>.</a:t>
            </a:r>
            <a:endParaRPr lang="fr-FR" b="1" dirty="0" smtClean="0">
              <a:solidFill>
                <a:schemeClr val="bg1"/>
              </a:solidFill>
            </a:endParaRPr>
          </a:p>
          <a:p>
            <a:pPr algn="just">
              <a:buNone/>
            </a:pPr>
            <a:endParaRPr lang="fr-FR" b="1" dirty="0">
              <a:solidFill>
                <a:schemeClr val="bg1"/>
              </a:solidFill>
            </a:endParaRPr>
          </a:p>
        </p:txBody>
      </p:sp>
      <p:sp>
        <p:nvSpPr>
          <p:cNvPr id="4" name="Rectangle 3"/>
          <p:cNvSpPr/>
          <p:nvPr/>
        </p:nvSpPr>
        <p:spPr>
          <a:xfrm>
            <a:off x="304800" y="3886200"/>
            <a:ext cx="8610600" cy="2246769"/>
          </a:xfrm>
          <a:prstGeom prst="rect">
            <a:avLst/>
          </a:prstGeom>
        </p:spPr>
        <p:txBody>
          <a:bodyPr wrap="square">
            <a:spAutoFit/>
          </a:bodyPr>
          <a:lstStyle/>
          <a:p>
            <a:pPr algn="just" rtl="1"/>
            <a:r>
              <a:rPr lang="ar-DZ" sz="2800" b="1" dirty="0" smtClean="0">
                <a:solidFill>
                  <a:schemeClr val="bg1"/>
                </a:solidFill>
              </a:rPr>
              <a:t> إن تحقيق هدف النمو يفرض على الإدارة المالية عدة تحديات مرتبطة بالبحث عن مصادر تمويل جديدة لتمويل نشاط الاستثمار والاستغلال، لذا قد لجأ للاستدانة بشكل واسع، و</a:t>
            </a:r>
            <a:r>
              <a:rPr lang="ar-DZ" sz="2800" b="1" dirty="0" smtClean="0">
                <a:solidFill>
                  <a:srgbClr val="FF0000"/>
                </a:solidFill>
              </a:rPr>
              <a:t>التخلي بذلك عن هدف الاستقلالية المالية</a:t>
            </a:r>
            <a:r>
              <a:rPr lang="ar-DZ" sz="2800" b="1" dirty="0" smtClean="0">
                <a:solidFill>
                  <a:schemeClr val="bg1"/>
                </a:solidFill>
              </a:rPr>
              <a:t>، كما قد تدفعها الرغبة في زيادة الحصة السوقية إلى تخفيض الأسعار و</a:t>
            </a:r>
            <a:r>
              <a:rPr lang="ar-DZ" sz="2800" b="1" dirty="0" smtClean="0">
                <a:solidFill>
                  <a:srgbClr val="FF0000"/>
                </a:solidFill>
              </a:rPr>
              <a:t>التخلي عن هدف الربحية.</a:t>
            </a:r>
            <a:endParaRPr lang="fr-FR" sz="2800" dirty="0">
              <a:solidFill>
                <a:srgbClr val="FF0000"/>
              </a:solidFill>
            </a:endParaRPr>
          </a:p>
        </p:txBody>
      </p:sp>
    </p:spTree>
  </p:cSld>
  <p:clrMapOvr>
    <a:masterClrMapping/>
  </p:clrMapOvr>
  <p:transition>
    <p:diamon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2286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a:t>
            </a:r>
            <a:r>
              <a:rPr kumimoji="0" lang="ar-DZ" sz="2400" b="1" i="0"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خيضــر</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تجارية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أولى </a:t>
            </a:r>
            <a:r>
              <a:rPr kumimoji="0" lang="ar-DZ" sz="2400" b="1" i="0" u="none" strike="noStrike" kern="1200" cap="none" spc="0" normalizeH="0" baseline="0" noProof="0" dirty="0" err="1" smtClean="0">
                <a:ln>
                  <a:noFill/>
                </a:ln>
                <a:solidFill>
                  <a:schemeClr val="bg1"/>
                </a:solidFill>
                <a:effectLst/>
                <a:uLnTx/>
                <a:uFillTx/>
                <a:latin typeface="Times New Roman" pitchFamily="18" charset="0"/>
                <a:ea typeface="Tahoma" pitchFamily="34" charset="0"/>
                <a:cs typeface="Times New Roman" pitchFamily="18" charset="0"/>
              </a:rPr>
              <a:t>ماستر</a:t>
            </a: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 تسويق مصرفي</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02:</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مدخل إلى التسيير المالي</a:t>
            </a:r>
            <a:endParaRPr lang="ar-DZ" sz="4800" b="1" dirty="0">
              <a:solidFill>
                <a:srgbClr val="FF0000"/>
              </a:solidFill>
              <a:latin typeface="Adobe Arabic" pitchFamily="18" charset="-78"/>
              <a:cs typeface="Adobe Arabic" pitchFamily="18"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r" rtl="1"/>
            <a:r>
              <a:rPr lang="ar-DZ" sz="4400" dirty="0" smtClean="0">
                <a:solidFill>
                  <a:srgbClr val="FF0000"/>
                </a:solidFill>
                <a:cs typeface="+mn-cs"/>
              </a:rPr>
              <a:t>4. مهام الإدارة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457200" y="1600200"/>
            <a:ext cx="8229600" cy="2971800"/>
          </a:xfrm>
        </p:spPr>
        <p:txBody>
          <a:bodyPr/>
          <a:lstStyle/>
          <a:p>
            <a:pPr marL="0" lvl="0" indent="0" algn="just" rtl="1">
              <a:buNone/>
            </a:pPr>
            <a:r>
              <a:rPr lang="ar-DZ" b="1" dirty="0" smtClean="0">
                <a:solidFill>
                  <a:schemeClr val="bg1"/>
                </a:solidFill>
              </a:rPr>
              <a:t>       تقوم الإدارة المالية بنشاطات مالية متنوعة من خلال تنفيذها ل</a:t>
            </a:r>
            <a:r>
              <a:rPr lang="ar-DZ" b="1" dirty="0" smtClean="0">
                <a:solidFill>
                  <a:srgbClr val="FF0000"/>
                </a:solidFill>
              </a:rPr>
              <a:t>وظائف فنية </a:t>
            </a:r>
            <a:r>
              <a:rPr lang="ar-DZ" b="1" dirty="0" smtClean="0">
                <a:solidFill>
                  <a:schemeClr val="bg1"/>
                </a:solidFill>
              </a:rPr>
              <a:t>متخصصة كالتحليل المالي، تقييم المشروعات، إعداد وتفسير التقارير المالية، الميزانيات التقديرية، إعادة تنظيم الوظيفة المالية وغيرها، ومن خلال تنفيذها ل</a:t>
            </a:r>
            <a:r>
              <a:rPr lang="ar-DZ" b="1" dirty="0" smtClean="0">
                <a:solidFill>
                  <a:srgbClr val="FF0000"/>
                </a:solidFill>
              </a:rPr>
              <a:t>وظائف إدارية </a:t>
            </a:r>
            <a:r>
              <a:rPr lang="ar-DZ" b="1" dirty="0" smtClean="0">
                <a:solidFill>
                  <a:schemeClr val="bg1"/>
                </a:solidFill>
              </a:rPr>
              <a:t>كالتخطيط والرقابة ولكن في الجوانب المالية، ومما سبق يتبن أن أهم مهام الإدارة المالية هي:</a:t>
            </a:r>
            <a:endParaRPr lang="fr-FR" b="1" dirty="0" smtClean="0">
              <a:solidFill>
                <a:schemeClr val="bg1"/>
              </a:solidFill>
            </a:endParaRPr>
          </a:p>
          <a:p>
            <a:pPr algn="just">
              <a:buNone/>
            </a:pPr>
            <a:endParaRPr lang="fr-FR" b="1" dirty="0">
              <a:solidFill>
                <a:schemeClr val="bg1"/>
              </a:solidFill>
            </a:endParaRPr>
          </a:p>
        </p:txBody>
      </p:sp>
    </p:spTree>
  </p:cSld>
  <p:clrMapOvr>
    <a:masterClrMapping/>
  </p:clrMapOvr>
  <p:transition>
    <p:plu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7200"/>
            <a:ext cx="8229600" cy="6096000"/>
          </a:xfrm>
        </p:spPr>
        <p:txBody>
          <a:bodyPr>
            <a:normAutofit lnSpcReduction="10000"/>
          </a:bodyPr>
          <a:lstStyle/>
          <a:p>
            <a:pPr marL="0" indent="0" algn="just" rtl="1">
              <a:buNone/>
            </a:pPr>
            <a:r>
              <a:rPr lang="ar-DZ" sz="3600" b="1" dirty="0" smtClean="0">
                <a:solidFill>
                  <a:srgbClr val="FF0000"/>
                </a:solidFill>
              </a:rPr>
              <a:t>المالية: </a:t>
            </a:r>
          </a:p>
          <a:p>
            <a:pPr marL="0" indent="0" algn="just" rtl="1">
              <a:buNone/>
            </a:pPr>
            <a:r>
              <a:rPr lang="ar-DZ" b="1" dirty="0" smtClean="0">
                <a:solidFill>
                  <a:schemeClr val="bg1"/>
                </a:solidFill>
              </a:rPr>
              <a:t>    فرع في علم الاقتصاد يدرس الجوانب المالية للأنشطة الاقتصادية ( الاستهلاك، الإنتاج، الاستثمار، الاقتراض، التجارة الخارجية....)، وقد استقلت المالية كعلم بأدواتها </a:t>
            </a:r>
            <a:r>
              <a:rPr lang="ar-DZ" b="1" dirty="0" err="1" smtClean="0">
                <a:solidFill>
                  <a:schemeClr val="bg1"/>
                </a:solidFill>
              </a:rPr>
              <a:t>وأسايبها</a:t>
            </a:r>
            <a:r>
              <a:rPr lang="ar-DZ" b="1" dirty="0" smtClean="0">
                <a:solidFill>
                  <a:schemeClr val="bg1"/>
                </a:solidFill>
              </a:rPr>
              <a:t> عن الاقتصاد.</a:t>
            </a:r>
            <a:endParaRPr lang="fr-FR" b="1" dirty="0" smtClean="0">
              <a:solidFill>
                <a:schemeClr val="bg1"/>
              </a:solidFill>
            </a:endParaRPr>
          </a:p>
          <a:p>
            <a:pPr marL="0" indent="0" algn="just" rtl="1">
              <a:buNone/>
            </a:pPr>
            <a:r>
              <a:rPr lang="ar-DZ" sz="3600" b="1" dirty="0" smtClean="0">
                <a:solidFill>
                  <a:srgbClr val="FF0000"/>
                </a:solidFill>
              </a:rPr>
              <a:t>فروع المالية:</a:t>
            </a:r>
            <a:endParaRPr lang="fr-FR" sz="3600" b="1" dirty="0" smtClean="0">
              <a:solidFill>
                <a:srgbClr val="FF0000"/>
              </a:solidFill>
            </a:endParaRPr>
          </a:p>
          <a:p>
            <a:pPr marL="0" indent="0" algn="just" rtl="1">
              <a:buNone/>
            </a:pPr>
            <a:r>
              <a:rPr lang="ar-DZ" sz="3200" b="1" dirty="0" smtClean="0">
                <a:solidFill>
                  <a:srgbClr val="FF0000"/>
                </a:solidFill>
              </a:rPr>
              <a:t>مالية الأشخاص: </a:t>
            </a:r>
            <a:r>
              <a:rPr lang="ar-DZ" b="1" dirty="0" smtClean="0">
                <a:solidFill>
                  <a:schemeClr val="bg1"/>
                </a:solidFill>
              </a:rPr>
              <a:t>تدرس الاستهلاك والاستثمار الشخصي، الدخل والاقتراض...</a:t>
            </a:r>
            <a:endParaRPr lang="fr-FR" b="1" dirty="0" smtClean="0">
              <a:solidFill>
                <a:schemeClr val="bg1"/>
              </a:solidFill>
            </a:endParaRPr>
          </a:p>
          <a:p>
            <a:pPr marL="0" indent="0" algn="just" rtl="1">
              <a:buNone/>
            </a:pPr>
            <a:r>
              <a:rPr lang="ar-DZ" sz="3200" b="1" dirty="0" smtClean="0">
                <a:solidFill>
                  <a:srgbClr val="FF0000"/>
                </a:solidFill>
              </a:rPr>
              <a:t>مالية المؤسسة: </a:t>
            </a:r>
            <a:r>
              <a:rPr lang="ar-DZ" b="1" dirty="0" smtClean="0">
                <a:solidFill>
                  <a:schemeClr val="bg1"/>
                </a:solidFill>
              </a:rPr>
              <a:t>تدرس التمويل والاستثمار والتشغيل في المؤسسة...</a:t>
            </a:r>
            <a:endParaRPr lang="fr-FR" b="1" dirty="0" smtClean="0">
              <a:solidFill>
                <a:schemeClr val="bg1"/>
              </a:solidFill>
            </a:endParaRPr>
          </a:p>
          <a:p>
            <a:pPr marL="0" indent="0" algn="just" rtl="1">
              <a:buNone/>
            </a:pPr>
            <a:r>
              <a:rPr lang="ar-DZ" sz="3200" b="1" dirty="0" smtClean="0">
                <a:solidFill>
                  <a:srgbClr val="FF0000"/>
                </a:solidFill>
              </a:rPr>
              <a:t>مالية عامة: </a:t>
            </a:r>
            <a:r>
              <a:rPr lang="ar-DZ" b="1" dirty="0" smtClean="0">
                <a:solidFill>
                  <a:schemeClr val="bg1"/>
                </a:solidFill>
              </a:rPr>
              <a:t>تدرس الإيرادات العامة والنفقات العامة للدولة </a:t>
            </a:r>
            <a:r>
              <a:rPr lang="ar-DZ" b="1" dirty="0" err="1" smtClean="0">
                <a:solidFill>
                  <a:schemeClr val="bg1"/>
                </a:solidFill>
              </a:rPr>
              <a:t>وهبئاتها</a:t>
            </a:r>
            <a:r>
              <a:rPr lang="ar-DZ" b="1" dirty="0" smtClean="0">
                <a:solidFill>
                  <a:schemeClr val="bg1"/>
                </a:solidFill>
              </a:rPr>
              <a:t>...</a:t>
            </a:r>
            <a:endParaRPr lang="fr-FR" b="1" dirty="0" smtClean="0">
              <a:solidFill>
                <a:schemeClr val="bg1"/>
              </a:solidFill>
            </a:endParaRPr>
          </a:p>
          <a:p>
            <a:pPr marL="0" indent="0" algn="just" rtl="1">
              <a:buNone/>
            </a:pPr>
            <a:r>
              <a:rPr lang="ar-DZ" sz="3200" b="1" dirty="0" smtClean="0">
                <a:solidFill>
                  <a:srgbClr val="FF0000"/>
                </a:solidFill>
              </a:rPr>
              <a:t>مالية دولية: </a:t>
            </a:r>
            <a:r>
              <a:rPr lang="ar-DZ" b="1" dirty="0" smtClean="0">
                <a:solidFill>
                  <a:schemeClr val="bg1"/>
                </a:solidFill>
              </a:rPr>
              <a:t>تدرس تمويل التجارة الخارجية، القروض الدولية، الاستثمار الأجنبي، سعر الصرف....</a:t>
            </a:r>
            <a:endParaRPr lang="fr-FR" b="1" dirty="0" smtClean="0">
              <a:solidFill>
                <a:schemeClr val="bg1"/>
              </a:solidFill>
            </a:endParaRPr>
          </a:p>
          <a:p>
            <a:pPr algn="just">
              <a:buNone/>
            </a:pPr>
            <a:endParaRPr lang="fr-FR" b="1" dirty="0">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304800"/>
            <a:ext cx="8229600" cy="1143000"/>
          </a:xfrm>
        </p:spPr>
        <p:txBody>
          <a:bodyPr>
            <a:noAutofit/>
          </a:bodyPr>
          <a:lstStyle/>
          <a:p>
            <a:pPr lvl="0" algn="r" rtl="1"/>
            <a:r>
              <a:rPr lang="ar-DZ" sz="4400" dirty="0" smtClean="0">
                <a:solidFill>
                  <a:srgbClr val="FF0000"/>
                </a:solidFill>
                <a:cs typeface="+mn-cs"/>
              </a:rPr>
              <a:t>أ. التشخيص المالي (تحليل البيانات المالية):</a:t>
            </a:r>
            <a:endParaRPr lang="fr-FR" sz="4400" dirty="0">
              <a:solidFill>
                <a:srgbClr val="FF0000"/>
              </a:solidFill>
              <a:cs typeface="+mn-cs"/>
            </a:endParaRPr>
          </a:p>
        </p:txBody>
      </p:sp>
      <p:sp>
        <p:nvSpPr>
          <p:cNvPr id="3" name="Espace réservé du contenu 2"/>
          <p:cNvSpPr>
            <a:spLocks noGrp="1"/>
          </p:cNvSpPr>
          <p:nvPr>
            <p:ph idx="1"/>
          </p:nvPr>
        </p:nvSpPr>
        <p:spPr>
          <a:xfrm>
            <a:off x="457200" y="1981200"/>
            <a:ext cx="8229600" cy="2362200"/>
          </a:xfrm>
        </p:spPr>
        <p:txBody>
          <a:bodyPr/>
          <a:lstStyle/>
          <a:p>
            <a:pPr marL="0" lvl="0" indent="0" algn="just" rtl="1">
              <a:buNone/>
            </a:pPr>
            <a:r>
              <a:rPr lang="ar-DZ" b="1" dirty="0" smtClean="0">
                <a:solidFill>
                  <a:schemeClr val="bg1"/>
                </a:solidFill>
              </a:rPr>
              <a:t>هو إصدار أحكام موضوعية عن الحالة أو الوضعية المالية للمؤسسة، من خلال </a:t>
            </a:r>
            <a:r>
              <a:rPr lang="ar-DZ" b="1" dirty="0" smtClean="0">
                <a:solidFill>
                  <a:srgbClr val="FF0000"/>
                </a:solidFill>
              </a:rPr>
              <a:t>تحديد نقاط القوة والضعف ذات الطبيعة المالية</a:t>
            </a:r>
            <a:r>
              <a:rPr lang="ar-DZ" b="1" dirty="0" smtClean="0">
                <a:solidFill>
                  <a:schemeClr val="bg1"/>
                </a:solidFill>
              </a:rPr>
              <a:t>، ثم تحضير الحلول المناسبة لعلاج نقاط الضعف وتعزيز نقاط القوة، وهو ما يتطلب </a:t>
            </a:r>
            <a:r>
              <a:rPr lang="ar-DZ" b="1" dirty="0" smtClean="0">
                <a:solidFill>
                  <a:srgbClr val="FF0000"/>
                </a:solidFill>
              </a:rPr>
              <a:t>تحليل البيانات المالية للمؤسسة</a:t>
            </a:r>
            <a:r>
              <a:rPr lang="ar-DZ" b="1" dirty="0" smtClean="0">
                <a:solidFill>
                  <a:schemeClr val="bg1"/>
                </a:solidFill>
              </a:rPr>
              <a:t>، باستخدام مجموعة من الطرق والأدوات المالية الملائمة.</a:t>
            </a:r>
            <a:endParaRPr lang="fr-FR" b="1" dirty="0" smtClean="0">
              <a:solidFill>
                <a:schemeClr val="bg1"/>
              </a:solidFill>
            </a:endParaRPr>
          </a:p>
          <a:p>
            <a:endParaRPr lang="fr-FR" dirty="0"/>
          </a:p>
        </p:txBody>
      </p:sp>
    </p:spTree>
  </p:cSld>
  <p:clrMapOvr>
    <a:masterClrMapping/>
  </p:clrMapOvr>
  <p:transition>
    <p:newsfla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solidFill>
                  <a:srgbClr val="FF0000"/>
                </a:solidFill>
                <a:cs typeface="+mn-cs"/>
              </a:rPr>
              <a:t>مراحل التشخيص المالي:</a:t>
            </a:r>
            <a:endParaRPr lang="fr-FR" dirty="0">
              <a:solidFill>
                <a:srgbClr val="FF0000"/>
              </a:solidFill>
              <a:cs typeface="+mn-cs"/>
            </a:endParaRPr>
          </a:p>
        </p:txBody>
      </p:sp>
      <p:grpSp>
        <p:nvGrpSpPr>
          <p:cNvPr id="2050" name="Group 2"/>
          <p:cNvGrpSpPr>
            <a:grpSpLocks/>
          </p:cNvGrpSpPr>
          <p:nvPr/>
        </p:nvGrpSpPr>
        <p:grpSpPr bwMode="auto">
          <a:xfrm>
            <a:off x="685800" y="1447800"/>
            <a:ext cx="8000594" cy="5181600"/>
            <a:chOff x="3315" y="10380"/>
            <a:chExt cx="6994" cy="6420"/>
          </a:xfrm>
        </p:grpSpPr>
        <p:grpSp>
          <p:nvGrpSpPr>
            <p:cNvPr id="2051" name="Group 3"/>
            <p:cNvGrpSpPr>
              <a:grpSpLocks/>
            </p:cNvGrpSpPr>
            <p:nvPr/>
          </p:nvGrpSpPr>
          <p:grpSpPr bwMode="auto">
            <a:xfrm>
              <a:off x="3315" y="10474"/>
              <a:ext cx="6994" cy="6326"/>
              <a:chOff x="3315" y="9364"/>
              <a:chExt cx="6994" cy="6326"/>
            </a:xfrm>
          </p:grpSpPr>
          <p:sp>
            <p:nvSpPr>
              <p:cNvPr id="2052" name="Text Box 4"/>
              <p:cNvSpPr txBox="1">
                <a:spLocks noChangeArrowheads="1"/>
              </p:cNvSpPr>
              <p:nvPr/>
            </p:nvSpPr>
            <p:spPr bwMode="auto">
              <a:xfrm>
                <a:off x="3315" y="1098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تحضير البيانات المحاسبية (المؤسسة/ المنافسين)</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3" name="Text Box 5"/>
              <p:cNvSpPr txBox="1">
                <a:spLocks noChangeArrowheads="1"/>
              </p:cNvSpPr>
              <p:nvPr/>
            </p:nvSpPr>
            <p:spPr bwMode="auto">
              <a:xfrm>
                <a:off x="3315" y="1179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إعادة ترتيب وتصنيف البيانات المالية للمؤسسة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4" name="Text Box 6"/>
              <p:cNvSpPr txBox="1">
                <a:spLocks noChangeArrowheads="1"/>
              </p:cNvSpPr>
              <p:nvPr/>
            </p:nvSpPr>
            <p:spPr bwMode="auto">
              <a:xfrm>
                <a:off x="3315" y="1260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إجراء الحسابات( مؤشرات، نسب مالية)</a:t>
                </a: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sp>
            <p:nvSpPr>
              <p:cNvPr id="2055" name="Text Box 7"/>
              <p:cNvSpPr txBox="1">
                <a:spLocks noChangeArrowheads="1"/>
              </p:cNvSpPr>
              <p:nvPr/>
            </p:nvSpPr>
            <p:spPr bwMode="auto">
              <a:xfrm>
                <a:off x="3315" y="1341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تحليل النتائج ومقارنتها بالمعايير المعتمدة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6" name="Text Box 8"/>
              <p:cNvSpPr txBox="1">
                <a:spLocks noChangeArrowheads="1"/>
              </p:cNvSpPr>
              <p:nvPr/>
            </p:nvSpPr>
            <p:spPr bwMode="auto">
              <a:xfrm>
                <a:off x="3315" y="14250"/>
                <a:ext cx="5025" cy="570"/>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استخلاص نقاط القوة والضعف في الوضعية المالية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7" name="Text Box 9"/>
              <p:cNvSpPr txBox="1">
                <a:spLocks noChangeArrowheads="1"/>
              </p:cNvSpPr>
              <p:nvPr/>
            </p:nvSpPr>
            <p:spPr bwMode="auto">
              <a:xfrm>
                <a:off x="3315" y="1512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اقتراح التوصيات المناسبة ورسم السياسات</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058" name="AutoShape 10"/>
              <p:cNvCxnSpPr>
                <a:cxnSpLocks noChangeShapeType="1"/>
              </p:cNvCxnSpPr>
              <p:nvPr/>
            </p:nvCxnSpPr>
            <p:spPr bwMode="auto">
              <a:xfrm>
                <a:off x="5865" y="11550"/>
                <a:ext cx="0" cy="240"/>
              </a:xfrm>
              <a:prstGeom prst="straightConnector1">
                <a:avLst/>
              </a:prstGeom>
              <a:noFill/>
              <a:ln w="9525">
                <a:solidFill>
                  <a:srgbClr val="000000"/>
                </a:solidFill>
                <a:round/>
                <a:headEnd/>
                <a:tailEnd type="triangle" w="med" len="med"/>
              </a:ln>
            </p:spPr>
          </p:cxnSp>
          <p:cxnSp>
            <p:nvCxnSpPr>
              <p:cNvPr id="2059" name="AutoShape 11"/>
              <p:cNvCxnSpPr>
                <a:cxnSpLocks noChangeShapeType="1"/>
              </p:cNvCxnSpPr>
              <p:nvPr/>
            </p:nvCxnSpPr>
            <p:spPr bwMode="auto">
              <a:xfrm>
                <a:off x="5865" y="12360"/>
                <a:ext cx="0" cy="240"/>
              </a:xfrm>
              <a:prstGeom prst="straightConnector1">
                <a:avLst/>
              </a:prstGeom>
              <a:noFill/>
              <a:ln w="9525">
                <a:solidFill>
                  <a:srgbClr val="000000"/>
                </a:solidFill>
                <a:round/>
                <a:headEnd/>
                <a:tailEnd type="triangle" w="med" len="med"/>
              </a:ln>
            </p:spPr>
          </p:cxnSp>
          <p:cxnSp>
            <p:nvCxnSpPr>
              <p:cNvPr id="2060" name="AutoShape 12"/>
              <p:cNvCxnSpPr>
                <a:cxnSpLocks noChangeShapeType="1"/>
              </p:cNvCxnSpPr>
              <p:nvPr/>
            </p:nvCxnSpPr>
            <p:spPr bwMode="auto">
              <a:xfrm>
                <a:off x="5865" y="14010"/>
                <a:ext cx="0" cy="240"/>
              </a:xfrm>
              <a:prstGeom prst="straightConnector1">
                <a:avLst/>
              </a:prstGeom>
              <a:noFill/>
              <a:ln w="9525">
                <a:solidFill>
                  <a:srgbClr val="000000"/>
                </a:solidFill>
                <a:round/>
                <a:headEnd/>
                <a:tailEnd type="triangle" w="med" len="med"/>
              </a:ln>
            </p:spPr>
          </p:cxnSp>
          <p:cxnSp>
            <p:nvCxnSpPr>
              <p:cNvPr id="2061" name="AutoShape 13"/>
              <p:cNvCxnSpPr>
                <a:cxnSpLocks noChangeShapeType="1"/>
              </p:cNvCxnSpPr>
              <p:nvPr/>
            </p:nvCxnSpPr>
            <p:spPr bwMode="auto">
              <a:xfrm>
                <a:off x="5865" y="13170"/>
                <a:ext cx="0" cy="240"/>
              </a:xfrm>
              <a:prstGeom prst="straightConnector1">
                <a:avLst/>
              </a:prstGeom>
              <a:noFill/>
              <a:ln w="9525">
                <a:solidFill>
                  <a:srgbClr val="000000"/>
                </a:solidFill>
                <a:round/>
                <a:headEnd/>
                <a:tailEnd type="triangle" w="med" len="med"/>
              </a:ln>
            </p:spPr>
          </p:cxnSp>
          <p:cxnSp>
            <p:nvCxnSpPr>
              <p:cNvPr id="2062" name="AutoShape 14"/>
              <p:cNvCxnSpPr>
                <a:cxnSpLocks noChangeShapeType="1"/>
              </p:cNvCxnSpPr>
              <p:nvPr/>
            </p:nvCxnSpPr>
            <p:spPr bwMode="auto">
              <a:xfrm>
                <a:off x="5865" y="14865"/>
                <a:ext cx="0" cy="240"/>
              </a:xfrm>
              <a:prstGeom prst="straightConnector1">
                <a:avLst/>
              </a:prstGeom>
              <a:noFill/>
              <a:ln w="9525">
                <a:solidFill>
                  <a:srgbClr val="000000"/>
                </a:solidFill>
                <a:round/>
                <a:headEnd/>
                <a:tailEnd type="triangle" w="med" len="med"/>
              </a:ln>
            </p:spPr>
          </p:cxnSp>
          <p:sp>
            <p:nvSpPr>
              <p:cNvPr id="2063" name="AutoShape 15"/>
              <p:cNvSpPr>
                <a:spLocks/>
              </p:cNvSpPr>
              <p:nvPr/>
            </p:nvSpPr>
            <p:spPr bwMode="auto">
              <a:xfrm>
                <a:off x="8444" y="9364"/>
                <a:ext cx="241" cy="4616"/>
              </a:xfrm>
              <a:prstGeom prst="rightBrace">
                <a:avLst>
                  <a:gd name="adj1" fmla="val 111301"/>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sp>
            <p:nvSpPr>
              <p:cNvPr id="2064" name="Text Box 16"/>
              <p:cNvSpPr txBox="1">
                <a:spLocks noChangeArrowheads="1"/>
              </p:cNvSpPr>
              <p:nvPr/>
            </p:nvSpPr>
            <p:spPr bwMode="auto">
              <a:xfrm>
                <a:off x="8835" y="12168"/>
                <a:ext cx="1474" cy="69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التحليل المالي</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2065" name="Text Box 17"/>
            <p:cNvSpPr txBox="1">
              <a:spLocks noChangeArrowheads="1"/>
            </p:cNvSpPr>
            <p:nvPr/>
          </p:nvSpPr>
          <p:spPr bwMode="auto">
            <a:xfrm>
              <a:off x="3315" y="1038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هدف التشخيص المالي</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66" name="Text Box 18"/>
            <p:cNvSpPr txBox="1">
              <a:spLocks noChangeArrowheads="1"/>
            </p:cNvSpPr>
            <p:nvPr/>
          </p:nvSpPr>
          <p:spPr bwMode="auto">
            <a:xfrm>
              <a:off x="3315" y="11235"/>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الإطار المرجعي( النوع ، المدة، المعايير)</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067" name="AutoShape 19"/>
            <p:cNvCxnSpPr>
              <a:cxnSpLocks noChangeShapeType="1"/>
            </p:cNvCxnSpPr>
            <p:nvPr/>
          </p:nvCxnSpPr>
          <p:spPr bwMode="auto">
            <a:xfrm>
              <a:off x="5865" y="10950"/>
              <a:ext cx="0" cy="285"/>
            </a:xfrm>
            <a:prstGeom prst="straightConnector1">
              <a:avLst/>
            </a:prstGeom>
            <a:noFill/>
            <a:ln w="9525">
              <a:solidFill>
                <a:srgbClr val="000000"/>
              </a:solidFill>
              <a:round/>
              <a:headEnd/>
              <a:tailEnd type="triangle" w="med" len="med"/>
            </a:ln>
          </p:spPr>
        </p:cxnSp>
        <p:cxnSp>
          <p:nvCxnSpPr>
            <p:cNvPr id="2068" name="AutoShape 20"/>
            <p:cNvCxnSpPr>
              <a:cxnSpLocks noChangeShapeType="1"/>
            </p:cNvCxnSpPr>
            <p:nvPr/>
          </p:nvCxnSpPr>
          <p:spPr bwMode="auto">
            <a:xfrm>
              <a:off x="5865" y="11805"/>
              <a:ext cx="0" cy="285"/>
            </a:xfrm>
            <a:prstGeom prst="straightConnector1">
              <a:avLst/>
            </a:prstGeom>
            <a:noFill/>
            <a:ln w="9525">
              <a:solidFill>
                <a:srgbClr val="000000"/>
              </a:solidFill>
              <a:round/>
              <a:headEnd/>
              <a:tailEnd type="triangle" w="med" len="med"/>
            </a:ln>
          </p:spPr>
        </p:cxn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DZ" sz="3600" dirty="0" smtClean="0">
                <a:solidFill>
                  <a:srgbClr val="FF0000"/>
                </a:solidFill>
                <a:cs typeface="+mn-cs"/>
              </a:rPr>
              <a:t>ب. التخطيط المالي (إعداد الموازنات المالية التقديرية):</a:t>
            </a:r>
            <a:endParaRPr lang="fr-FR" sz="3600" dirty="0">
              <a:solidFill>
                <a:srgbClr val="FF0000"/>
              </a:solidFill>
              <a:cs typeface="+mn-cs"/>
            </a:endParaRPr>
          </a:p>
        </p:txBody>
      </p:sp>
      <p:sp>
        <p:nvSpPr>
          <p:cNvPr id="3" name="Espace réservé du contenu 2"/>
          <p:cNvSpPr>
            <a:spLocks noGrp="1"/>
          </p:cNvSpPr>
          <p:nvPr>
            <p:ph idx="1"/>
          </p:nvPr>
        </p:nvSpPr>
        <p:spPr>
          <a:xfrm>
            <a:off x="457200" y="1600200"/>
            <a:ext cx="8229600" cy="1143000"/>
          </a:xfrm>
        </p:spPr>
        <p:txBody>
          <a:bodyPr>
            <a:normAutofit/>
          </a:bodyPr>
          <a:lstStyle/>
          <a:p>
            <a:pPr marL="1588" indent="26988" algn="just" rtl="1">
              <a:buNone/>
            </a:pPr>
            <a:r>
              <a:rPr lang="ar-SA" b="1" dirty="0" smtClean="0">
                <a:solidFill>
                  <a:schemeClr val="bg1"/>
                </a:solidFill>
              </a:rPr>
              <a:t>ويكون ذلك ب</a:t>
            </a:r>
            <a:r>
              <a:rPr lang="ar-SA" b="1" dirty="0" smtClean="0">
                <a:solidFill>
                  <a:srgbClr val="FF0000"/>
                </a:solidFill>
              </a:rPr>
              <a:t>التعرف على الاحتياجات المالية للمؤسسة</a:t>
            </a:r>
            <a:r>
              <a:rPr lang="ar-DZ" b="1" dirty="0" smtClean="0">
                <a:solidFill>
                  <a:srgbClr val="FF0000"/>
                </a:solidFill>
              </a:rPr>
              <a:t>،</a:t>
            </a:r>
            <a:r>
              <a:rPr lang="ar-SA" b="1" dirty="0" smtClean="0">
                <a:solidFill>
                  <a:srgbClr val="FF0000"/>
                </a:solidFill>
              </a:rPr>
              <a:t> وإعداد الخطط المالية </a:t>
            </a:r>
            <a:r>
              <a:rPr lang="ar-DZ" b="1" dirty="0" smtClean="0">
                <a:solidFill>
                  <a:srgbClr val="FF0000"/>
                </a:solidFill>
              </a:rPr>
              <a:t>لتدبير الأموال. </a:t>
            </a:r>
            <a:endParaRPr lang="fr-FR" b="1" dirty="0" smtClean="0">
              <a:solidFill>
                <a:schemeClr val="bg1"/>
              </a:solidFill>
            </a:endParaRPr>
          </a:p>
          <a:p>
            <a:pPr algn="just">
              <a:buNone/>
            </a:pPr>
            <a:endParaRPr lang="fr-FR" b="1" dirty="0">
              <a:solidFill>
                <a:schemeClr val="bg1"/>
              </a:solidFill>
            </a:endParaRPr>
          </a:p>
        </p:txBody>
      </p:sp>
      <p:sp>
        <p:nvSpPr>
          <p:cNvPr id="4" name="Rectangle 3"/>
          <p:cNvSpPr/>
          <p:nvPr/>
        </p:nvSpPr>
        <p:spPr>
          <a:xfrm>
            <a:off x="457200" y="4939605"/>
            <a:ext cx="8229600" cy="1384995"/>
          </a:xfrm>
          <a:prstGeom prst="rect">
            <a:avLst/>
          </a:prstGeom>
        </p:spPr>
        <p:txBody>
          <a:bodyPr wrap="square">
            <a:spAutoFit/>
          </a:bodyPr>
          <a:lstStyle/>
          <a:p>
            <a:pPr algn="just" rtl="1"/>
            <a:r>
              <a:rPr lang="ar-SA" sz="2800" b="1" dirty="0" smtClean="0">
                <a:solidFill>
                  <a:schemeClr val="bg1"/>
                </a:solidFill>
              </a:rPr>
              <a:t> </a:t>
            </a:r>
            <a:r>
              <a:rPr lang="ar-DZ" sz="2800" b="1" dirty="0" smtClean="0">
                <a:solidFill>
                  <a:schemeClr val="bg1"/>
                </a:solidFill>
              </a:rPr>
              <a:t>    </a:t>
            </a:r>
            <a:r>
              <a:rPr lang="ar-SA" sz="2800" b="1" dirty="0" smtClean="0">
                <a:solidFill>
                  <a:schemeClr val="bg1"/>
                </a:solidFill>
              </a:rPr>
              <a:t>وتعد وظيفة التخطيط المالي من أهم الوظائف التي يقوم بها المدير المالي، نظرا لاشتراكه في رسم </a:t>
            </a:r>
            <a:r>
              <a:rPr lang="ar-SA" sz="2800" b="1" dirty="0" smtClean="0">
                <a:solidFill>
                  <a:srgbClr val="FF0000"/>
                </a:solidFill>
              </a:rPr>
              <a:t>السياسة </a:t>
            </a:r>
            <a:r>
              <a:rPr lang="ar-DZ" sz="2800" b="1" dirty="0" smtClean="0">
                <a:solidFill>
                  <a:srgbClr val="FF0000"/>
                </a:solidFill>
              </a:rPr>
              <a:t>المالية </a:t>
            </a:r>
            <a:r>
              <a:rPr lang="ar-SA" sz="2800" b="1" dirty="0" smtClean="0">
                <a:solidFill>
                  <a:schemeClr val="bg1"/>
                </a:solidFill>
              </a:rPr>
              <a:t>و</a:t>
            </a:r>
            <a:r>
              <a:rPr lang="ar-SA" sz="2800" b="1" dirty="0" smtClean="0">
                <a:solidFill>
                  <a:srgbClr val="FF0000"/>
                </a:solidFill>
              </a:rPr>
              <a:t>عمليات التمويل</a:t>
            </a:r>
            <a:r>
              <a:rPr lang="ar-SA" sz="2800" b="1" dirty="0" smtClean="0">
                <a:solidFill>
                  <a:schemeClr val="bg1"/>
                </a:solidFill>
              </a:rPr>
              <a:t>، وبالتالي </a:t>
            </a:r>
            <a:r>
              <a:rPr lang="ar-SA" sz="2800" b="1" dirty="0" smtClean="0">
                <a:solidFill>
                  <a:srgbClr val="FF0000"/>
                </a:solidFill>
              </a:rPr>
              <a:t>تحديد هيكل الأصول </a:t>
            </a:r>
            <a:r>
              <a:rPr lang="ar-DZ" sz="2800" b="1" dirty="0" smtClean="0">
                <a:solidFill>
                  <a:srgbClr val="FF0000"/>
                </a:solidFill>
              </a:rPr>
              <a:t>والخصوم </a:t>
            </a:r>
            <a:r>
              <a:rPr lang="ar-SA" sz="2800" b="1" dirty="0" smtClean="0">
                <a:solidFill>
                  <a:schemeClr val="bg1"/>
                </a:solidFill>
              </a:rPr>
              <a:t>.</a:t>
            </a:r>
            <a:endParaRPr lang="fr-FR" sz="2800" dirty="0"/>
          </a:p>
        </p:txBody>
      </p:sp>
      <p:sp>
        <p:nvSpPr>
          <p:cNvPr id="5" name="Rectangle 4"/>
          <p:cNvSpPr/>
          <p:nvPr/>
        </p:nvSpPr>
        <p:spPr>
          <a:xfrm>
            <a:off x="457200" y="2743200"/>
            <a:ext cx="8305800" cy="954107"/>
          </a:xfrm>
          <a:prstGeom prst="rect">
            <a:avLst/>
          </a:prstGeom>
        </p:spPr>
        <p:txBody>
          <a:bodyPr wrap="square">
            <a:spAutoFit/>
          </a:bodyPr>
          <a:lstStyle/>
          <a:p>
            <a:pPr algn="just" rtl="1"/>
            <a:r>
              <a:rPr lang="ar-DZ" sz="2800" b="1" dirty="0" smtClean="0">
                <a:solidFill>
                  <a:schemeClr val="bg1"/>
                </a:solidFill>
              </a:rPr>
              <a:t>الخطط المالية نوعان </a:t>
            </a:r>
            <a:r>
              <a:rPr lang="ar-DZ" sz="2800" b="1" dirty="0" smtClean="0">
                <a:solidFill>
                  <a:srgbClr val="FF0000"/>
                </a:solidFill>
              </a:rPr>
              <a:t>خطط مالية </a:t>
            </a:r>
            <a:r>
              <a:rPr lang="ar-DZ" sz="2800" b="1" dirty="0" err="1" smtClean="0">
                <a:solidFill>
                  <a:srgbClr val="FF0000"/>
                </a:solidFill>
              </a:rPr>
              <a:t>ط</a:t>
            </a:r>
            <a:r>
              <a:rPr lang="ar-DZ" sz="2800" b="1" dirty="0" smtClean="0">
                <a:solidFill>
                  <a:srgbClr val="FF0000"/>
                </a:solidFill>
              </a:rPr>
              <a:t> أ </a:t>
            </a:r>
            <a:r>
              <a:rPr lang="ar-SA" sz="2800" b="1" dirty="0" smtClean="0">
                <a:solidFill>
                  <a:schemeClr val="bg1"/>
                </a:solidFill>
              </a:rPr>
              <a:t>ذات أهداف إستراتيجية</a:t>
            </a:r>
            <a:r>
              <a:rPr lang="ar-DZ" sz="2800" b="1" dirty="0" smtClean="0">
                <a:solidFill>
                  <a:schemeClr val="bg1"/>
                </a:solidFill>
              </a:rPr>
              <a:t>،</a:t>
            </a:r>
            <a:r>
              <a:rPr lang="ar-SA" sz="2800" b="1" dirty="0" smtClean="0">
                <a:solidFill>
                  <a:schemeClr val="bg1"/>
                </a:solidFill>
              </a:rPr>
              <a:t> و</a:t>
            </a:r>
            <a:r>
              <a:rPr lang="ar-DZ" sz="2800" b="1" dirty="0" smtClean="0">
                <a:solidFill>
                  <a:srgbClr val="FF0000"/>
                </a:solidFill>
              </a:rPr>
              <a:t>خطط مالية </a:t>
            </a:r>
            <a:r>
              <a:rPr lang="ar-SA" sz="2800" b="1" dirty="0" smtClean="0">
                <a:solidFill>
                  <a:srgbClr val="FF0000"/>
                </a:solidFill>
              </a:rPr>
              <a:t>ق </a:t>
            </a:r>
            <a:r>
              <a:rPr lang="ar-SA" sz="2800" b="1" dirty="0" err="1" smtClean="0">
                <a:solidFill>
                  <a:srgbClr val="FF0000"/>
                </a:solidFill>
              </a:rPr>
              <a:t>أ</a:t>
            </a:r>
            <a:r>
              <a:rPr lang="ar-SA" sz="2800" b="1" dirty="0" smtClean="0">
                <a:solidFill>
                  <a:schemeClr val="bg1"/>
                </a:solidFill>
              </a:rPr>
              <a:t> ذات أهداف تشغيلية، </a:t>
            </a:r>
            <a:endParaRPr lang="fr-FR" sz="2800" dirty="0"/>
          </a:p>
        </p:txBody>
      </p:sp>
      <p:sp>
        <p:nvSpPr>
          <p:cNvPr id="6" name="Rectangle 5"/>
          <p:cNvSpPr/>
          <p:nvPr/>
        </p:nvSpPr>
        <p:spPr>
          <a:xfrm>
            <a:off x="457200" y="3810000"/>
            <a:ext cx="8305800" cy="954107"/>
          </a:xfrm>
          <a:prstGeom prst="rect">
            <a:avLst/>
          </a:prstGeom>
        </p:spPr>
        <p:txBody>
          <a:bodyPr wrap="square">
            <a:spAutoFit/>
          </a:bodyPr>
          <a:lstStyle/>
          <a:p>
            <a:pPr algn="just" rtl="1"/>
            <a:r>
              <a:rPr lang="ar-DZ" sz="2800" b="1" dirty="0" smtClean="0">
                <a:solidFill>
                  <a:schemeClr val="bg1"/>
                </a:solidFill>
              </a:rPr>
              <a:t>المشاركة في </a:t>
            </a:r>
            <a:r>
              <a:rPr lang="ar-SA" sz="2800" b="1" dirty="0" smtClean="0">
                <a:solidFill>
                  <a:schemeClr val="bg1"/>
                </a:solidFill>
              </a:rPr>
              <a:t>إعداد الموازنات التقديرية المتعلقة بالإيرادات والمصاريف المستقبل</a:t>
            </a:r>
            <a:r>
              <a:rPr lang="ar-DZ" sz="2800" b="1" dirty="0" err="1" smtClean="0">
                <a:solidFill>
                  <a:schemeClr val="bg1"/>
                </a:solidFill>
              </a:rPr>
              <a:t>ية</a:t>
            </a:r>
            <a:r>
              <a:rPr lang="fr-FR" sz="2800" b="1" dirty="0" smtClean="0">
                <a:solidFill>
                  <a:schemeClr val="bg1"/>
                </a:solidFill>
              </a:rPr>
              <a:t>.</a:t>
            </a:r>
            <a:endParaRPr lang="fr-FR" sz="2800" dirty="0"/>
          </a:p>
        </p:txBody>
      </p:sp>
    </p:spTree>
  </p:cSld>
  <p:clrMapOvr>
    <a:masterClrMapping/>
  </p:clrMapOvr>
  <p:transition>
    <p:push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514" name="Group 2"/>
          <p:cNvGrpSpPr>
            <a:grpSpLocks/>
          </p:cNvGrpSpPr>
          <p:nvPr/>
        </p:nvGrpSpPr>
        <p:grpSpPr bwMode="auto">
          <a:xfrm>
            <a:off x="0" y="1219246"/>
            <a:ext cx="9144000" cy="2666954"/>
            <a:chOff x="180" y="9414"/>
            <a:chExt cx="10710" cy="3501"/>
          </a:xfrm>
        </p:grpSpPr>
        <p:cxnSp>
          <p:nvCxnSpPr>
            <p:cNvPr id="64515" name="AutoShape 3"/>
            <p:cNvCxnSpPr>
              <a:cxnSpLocks noChangeShapeType="1"/>
            </p:cNvCxnSpPr>
            <p:nvPr/>
          </p:nvCxnSpPr>
          <p:spPr bwMode="auto">
            <a:xfrm>
              <a:off x="9450" y="10815"/>
              <a:ext cx="1" cy="255"/>
            </a:xfrm>
            <a:prstGeom prst="straightConnector1">
              <a:avLst/>
            </a:prstGeom>
            <a:noFill/>
            <a:ln w="9525">
              <a:solidFill>
                <a:srgbClr val="000000"/>
              </a:solidFill>
              <a:round/>
              <a:headEnd/>
              <a:tailEnd type="triangle" w="med" len="med"/>
            </a:ln>
          </p:spPr>
        </p:cxnSp>
        <p:sp>
          <p:nvSpPr>
            <p:cNvPr id="64516" name="Text Box 4"/>
            <p:cNvSpPr txBox="1">
              <a:spLocks noChangeArrowheads="1"/>
            </p:cNvSpPr>
            <p:nvPr/>
          </p:nvSpPr>
          <p:spPr bwMode="auto">
            <a:xfrm>
              <a:off x="4464" y="9414"/>
              <a:ext cx="6426" cy="6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تنبؤات المبيعات</a:t>
              </a: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 خطة المبيعات)</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17" name="Text Box 5"/>
            <p:cNvSpPr txBox="1">
              <a:spLocks noChangeArrowheads="1"/>
            </p:cNvSpPr>
            <p:nvPr/>
          </p:nvSpPr>
          <p:spPr bwMode="auto">
            <a:xfrm>
              <a:off x="8391" y="10379"/>
              <a:ext cx="1824"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الإنتاج</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18" name="Text Box 6"/>
            <p:cNvSpPr txBox="1">
              <a:spLocks noChangeArrowheads="1"/>
            </p:cNvSpPr>
            <p:nvPr/>
          </p:nvSpPr>
          <p:spPr bwMode="auto">
            <a:xfrm>
              <a:off x="8430" y="11069"/>
              <a:ext cx="246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تقدير استخدامات مواد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519" name="Text Box 7"/>
            <p:cNvSpPr txBox="1">
              <a:spLocks noChangeArrowheads="1"/>
            </p:cNvSpPr>
            <p:nvPr/>
          </p:nvSpPr>
          <p:spPr bwMode="auto">
            <a:xfrm>
              <a:off x="6450" y="11069"/>
              <a:ext cx="168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مشتريات</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0" name="Text Box 8"/>
            <p:cNvSpPr txBox="1">
              <a:spLocks noChangeArrowheads="1"/>
            </p:cNvSpPr>
            <p:nvPr/>
          </p:nvSpPr>
          <p:spPr bwMode="auto">
            <a:xfrm>
              <a:off x="8430" y="11789"/>
              <a:ext cx="246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تقدير احتياجات العمالة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521" name="Text Box 9"/>
            <p:cNvSpPr txBox="1">
              <a:spLocks noChangeArrowheads="1"/>
            </p:cNvSpPr>
            <p:nvPr/>
          </p:nvSpPr>
          <p:spPr bwMode="auto">
            <a:xfrm>
              <a:off x="6450" y="11789"/>
              <a:ext cx="168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الأجور </a:t>
              </a:r>
              <a:r>
                <a:rPr kumimoji="0" lang="ar-DZ" sz="2000" b="1" i="0" u="none" strike="noStrike" cap="none" normalizeH="0" baseline="0" dirty="0" err="1" smtClean="0">
                  <a:ln>
                    <a:noFill/>
                  </a:ln>
                  <a:solidFill>
                    <a:srgbClr val="FF0000"/>
                  </a:solidFill>
                  <a:effectLst/>
                  <a:latin typeface="Arial" pitchFamily="34" charset="0"/>
                  <a:ea typeface="Arial" pitchFamily="34" charset="0"/>
                  <a:cs typeface="Arial" pitchFamily="34" charset="0"/>
                </a:rPr>
                <a:t>م</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2" name="Text Box 10"/>
            <p:cNvSpPr txBox="1">
              <a:spLocks noChangeArrowheads="1"/>
            </p:cNvSpPr>
            <p:nvPr/>
          </p:nvSpPr>
          <p:spPr bwMode="auto">
            <a:xfrm>
              <a:off x="6450" y="12479"/>
              <a:ext cx="444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تقديرات النفقات العامــــــــــــــــــــــــــــــــــة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523" name="Text Box 11"/>
            <p:cNvSpPr txBox="1">
              <a:spLocks noChangeArrowheads="1"/>
            </p:cNvSpPr>
            <p:nvPr/>
          </p:nvSpPr>
          <p:spPr bwMode="auto">
            <a:xfrm>
              <a:off x="180" y="10664"/>
              <a:ext cx="1680" cy="52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الاستثمار</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4" name="Text Box 12"/>
            <p:cNvSpPr txBox="1">
              <a:spLocks noChangeArrowheads="1"/>
            </p:cNvSpPr>
            <p:nvPr/>
          </p:nvSpPr>
          <p:spPr bwMode="auto">
            <a:xfrm>
              <a:off x="4464" y="11789"/>
              <a:ext cx="1611" cy="42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التكاليف</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5" name="Text Box 13"/>
            <p:cNvSpPr txBox="1">
              <a:spLocks noChangeArrowheads="1"/>
            </p:cNvSpPr>
            <p:nvPr/>
          </p:nvSpPr>
          <p:spPr bwMode="auto">
            <a:xfrm>
              <a:off x="2145" y="10664"/>
              <a:ext cx="2051" cy="52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نقدية متوقعة</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6" name="Text Box 14"/>
            <p:cNvSpPr txBox="1">
              <a:spLocks noChangeArrowheads="1"/>
            </p:cNvSpPr>
            <p:nvPr/>
          </p:nvSpPr>
          <p:spPr bwMode="auto">
            <a:xfrm>
              <a:off x="537" y="11534"/>
              <a:ext cx="1938" cy="58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التمويل </a:t>
              </a:r>
              <a:r>
                <a:rPr kumimoji="0" lang="ar-DZ" sz="2000" b="1" i="0" u="none" strike="noStrike" cap="none" normalizeH="0" baseline="0" dirty="0" err="1" smtClean="0">
                  <a:ln>
                    <a:noFill/>
                  </a:ln>
                  <a:solidFill>
                    <a:srgbClr val="FF0000"/>
                  </a:solidFill>
                  <a:effectLst/>
                  <a:latin typeface="Arial" pitchFamily="34" charset="0"/>
                  <a:ea typeface="Arial" pitchFamily="34" charset="0"/>
                  <a:cs typeface="Arial" pitchFamily="34" charset="0"/>
                </a:rPr>
                <a:t>ط</a:t>
              </a: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 أ</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64527" name="AutoShape 15"/>
            <p:cNvCxnSpPr>
              <a:cxnSpLocks noChangeShapeType="1"/>
            </p:cNvCxnSpPr>
            <p:nvPr/>
          </p:nvCxnSpPr>
          <p:spPr bwMode="auto">
            <a:xfrm>
              <a:off x="9450" y="10050"/>
              <a:ext cx="1" cy="300"/>
            </a:xfrm>
            <a:prstGeom prst="straightConnector1">
              <a:avLst/>
            </a:prstGeom>
            <a:noFill/>
            <a:ln w="9525">
              <a:solidFill>
                <a:srgbClr val="000000"/>
              </a:solidFill>
              <a:round/>
              <a:headEnd/>
              <a:tailEnd type="triangle" w="med" len="med"/>
            </a:ln>
          </p:spPr>
        </p:cxnSp>
        <p:cxnSp>
          <p:nvCxnSpPr>
            <p:cNvPr id="64528" name="AutoShape 16"/>
            <p:cNvCxnSpPr>
              <a:cxnSpLocks noChangeShapeType="1"/>
            </p:cNvCxnSpPr>
            <p:nvPr/>
          </p:nvCxnSpPr>
          <p:spPr bwMode="auto">
            <a:xfrm>
              <a:off x="9450" y="11504"/>
              <a:ext cx="1" cy="286"/>
            </a:xfrm>
            <a:prstGeom prst="straightConnector1">
              <a:avLst/>
            </a:prstGeom>
            <a:noFill/>
            <a:ln w="9525">
              <a:solidFill>
                <a:srgbClr val="000000"/>
              </a:solidFill>
              <a:round/>
              <a:headEnd/>
              <a:tailEnd type="triangle" w="med" len="med"/>
            </a:ln>
          </p:spPr>
        </p:cxnSp>
        <p:cxnSp>
          <p:nvCxnSpPr>
            <p:cNvPr id="64529" name="AutoShape 17"/>
            <p:cNvCxnSpPr>
              <a:cxnSpLocks noChangeShapeType="1"/>
            </p:cNvCxnSpPr>
            <p:nvPr/>
          </p:nvCxnSpPr>
          <p:spPr bwMode="auto">
            <a:xfrm>
              <a:off x="9450" y="12224"/>
              <a:ext cx="1" cy="256"/>
            </a:xfrm>
            <a:prstGeom prst="straightConnector1">
              <a:avLst/>
            </a:prstGeom>
            <a:noFill/>
            <a:ln w="9525">
              <a:solidFill>
                <a:srgbClr val="000000"/>
              </a:solidFill>
              <a:round/>
              <a:headEnd/>
              <a:tailEnd type="triangle" w="med" len="med"/>
            </a:ln>
          </p:spPr>
        </p:cxnSp>
        <p:cxnSp>
          <p:nvCxnSpPr>
            <p:cNvPr id="64530" name="AutoShape 18"/>
            <p:cNvCxnSpPr>
              <a:cxnSpLocks noChangeShapeType="1"/>
              <a:stCxn id="64518" idx="1"/>
              <a:endCxn id="64519" idx="3"/>
            </p:cNvCxnSpPr>
            <p:nvPr/>
          </p:nvCxnSpPr>
          <p:spPr bwMode="auto">
            <a:xfrm rot="10800000">
              <a:off x="8130" y="11287"/>
              <a:ext cx="300" cy="2"/>
            </a:xfrm>
            <a:prstGeom prst="straightConnector1">
              <a:avLst/>
            </a:prstGeom>
            <a:noFill/>
            <a:ln w="9525">
              <a:solidFill>
                <a:srgbClr val="000000"/>
              </a:solidFill>
              <a:round/>
              <a:headEnd/>
              <a:tailEnd type="triangle" w="med" len="med"/>
            </a:ln>
          </p:spPr>
        </p:cxnSp>
        <p:cxnSp>
          <p:nvCxnSpPr>
            <p:cNvPr id="64531" name="AutoShape 19"/>
            <p:cNvCxnSpPr>
              <a:cxnSpLocks noChangeShapeType="1"/>
              <a:endCxn id="64521" idx="3"/>
            </p:cNvCxnSpPr>
            <p:nvPr/>
          </p:nvCxnSpPr>
          <p:spPr bwMode="auto">
            <a:xfrm rot="10800000" flipV="1">
              <a:off x="8130" y="11994"/>
              <a:ext cx="300" cy="13"/>
            </a:xfrm>
            <a:prstGeom prst="straightConnector1">
              <a:avLst/>
            </a:prstGeom>
            <a:noFill/>
            <a:ln w="9525">
              <a:solidFill>
                <a:srgbClr val="000000"/>
              </a:solidFill>
              <a:round/>
              <a:headEnd/>
              <a:tailEnd type="triangle" w="med" len="med"/>
            </a:ln>
          </p:spPr>
        </p:cxnSp>
        <p:cxnSp>
          <p:nvCxnSpPr>
            <p:cNvPr id="64532" name="AutoShape 20"/>
            <p:cNvCxnSpPr>
              <a:cxnSpLocks noChangeShapeType="1"/>
            </p:cNvCxnSpPr>
            <p:nvPr/>
          </p:nvCxnSpPr>
          <p:spPr bwMode="auto">
            <a:xfrm flipH="1">
              <a:off x="6075" y="11264"/>
              <a:ext cx="375" cy="766"/>
            </a:xfrm>
            <a:prstGeom prst="straightConnector1">
              <a:avLst/>
            </a:prstGeom>
            <a:noFill/>
            <a:ln w="9525">
              <a:solidFill>
                <a:srgbClr val="000000"/>
              </a:solidFill>
              <a:round/>
              <a:headEnd/>
              <a:tailEnd type="triangle" w="med" len="med"/>
            </a:ln>
          </p:spPr>
        </p:cxnSp>
        <p:cxnSp>
          <p:nvCxnSpPr>
            <p:cNvPr id="64533" name="AutoShape 21"/>
            <p:cNvCxnSpPr>
              <a:cxnSpLocks noChangeShapeType="1"/>
            </p:cNvCxnSpPr>
            <p:nvPr/>
          </p:nvCxnSpPr>
          <p:spPr bwMode="auto">
            <a:xfrm flipH="1" flipV="1">
              <a:off x="6075" y="12029"/>
              <a:ext cx="375" cy="706"/>
            </a:xfrm>
            <a:prstGeom prst="straightConnector1">
              <a:avLst/>
            </a:prstGeom>
            <a:noFill/>
            <a:ln w="9525">
              <a:solidFill>
                <a:srgbClr val="000000"/>
              </a:solidFill>
              <a:round/>
              <a:headEnd/>
              <a:tailEnd type="triangle" w="med" len="med"/>
            </a:ln>
          </p:spPr>
        </p:cxnSp>
        <p:cxnSp>
          <p:nvCxnSpPr>
            <p:cNvPr id="64534" name="AutoShape 22"/>
            <p:cNvCxnSpPr>
              <a:cxnSpLocks noChangeShapeType="1"/>
              <a:endCxn id="64524" idx="3"/>
            </p:cNvCxnSpPr>
            <p:nvPr/>
          </p:nvCxnSpPr>
          <p:spPr bwMode="auto">
            <a:xfrm rot="10800000" flipV="1">
              <a:off x="6075" y="11994"/>
              <a:ext cx="375" cy="8"/>
            </a:xfrm>
            <a:prstGeom prst="straightConnector1">
              <a:avLst/>
            </a:prstGeom>
            <a:noFill/>
            <a:ln w="9525">
              <a:solidFill>
                <a:srgbClr val="000000"/>
              </a:solidFill>
              <a:round/>
              <a:headEnd/>
              <a:tailEnd type="triangle" w="med" len="med"/>
            </a:ln>
          </p:spPr>
        </p:cxnSp>
        <p:cxnSp>
          <p:nvCxnSpPr>
            <p:cNvPr id="64535" name="AutoShape 23"/>
            <p:cNvCxnSpPr>
              <a:cxnSpLocks noChangeShapeType="1"/>
              <a:stCxn id="64524" idx="1"/>
            </p:cNvCxnSpPr>
            <p:nvPr/>
          </p:nvCxnSpPr>
          <p:spPr bwMode="auto">
            <a:xfrm rot="10800000">
              <a:off x="4196" y="10914"/>
              <a:ext cx="268" cy="1088"/>
            </a:xfrm>
            <a:prstGeom prst="straightConnector1">
              <a:avLst/>
            </a:prstGeom>
            <a:noFill/>
            <a:ln w="9525">
              <a:solidFill>
                <a:srgbClr val="000000"/>
              </a:solidFill>
              <a:round/>
              <a:headEnd/>
              <a:tailEnd type="triangle" w="med" len="med"/>
            </a:ln>
          </p:spPr>
        </p:cxnSp>
        <p:cxnSp>
          <p:nvCxnSpPr>
            <p:cNvPr id="64536" name="AutoShape 24"/>
            <p:cNvCxnSpPr>
              <a:cxnSpLocks noChangeShapeType="1"/>
              <a:endCxn id="64525" idx="3"/>
            </p:cNvCxnSpPr>
            <p:nvPr/>
          </p:nvCxnSpPr>
          <p:spPr bwMode="auto">
            <a:xfrm rot="5400000">
              <a:off x="3824" y="10287"/>
              <a:ext cx="1013" cy="268"/>
            </a:xfrm>
            <a:prstGeom prst="straightConnector1">
              <a:avLst/>
            </a:prstGeom>
            <a:noFill/>
            <a:ln w="9525">
              <a:solidFill>
                <a:srgbClr val="000000"/>
              </a:solidFill>
              <a:round/>
              <a:headEnd/>
              <a:tailEnd type="triangle" w="med" len="med"/>
            </a:ln>
          </p:spPr>
        </p:cxnSp>
        <p:cxnSp>
          <p:nvCxnSpPr>
            <p:cNvPr id="64537" name="AutoShape 25"/>
            <p:cNvCxnSpPr>
              <a:cxnSpLocks noChangeShapeType="1"/>
              <a:endCxn id="64523" idx="3"/>
            </p:cNvCxnSpPr>
            <p:nvPr/>
          </p:nvCxnSpPr>
          <p:spPr bwMode="auto">
            <a:xfrm rot="10800000">
              <a:off x="1860" y="10927"/>
              <a:ext cx="285" cy="2"/>
            </a:xfrm>
            <a:prstGeom prst="straightConnector1">
              <a:avLst/>
            </a:prstGeom>
            <a:noFill/>
            <a:ln w="9525">
              <a:solidFill>
                <a:srgbClr val="000000"/>
              </a:solidFill>
              <a:round/>
              <a:headEnd/>
              <a:tailEnd type="triangle" w="med" len="med"/>
            </a:ln>
          </p:spPr>
        </p:cxnSp>
        <p:cxnSp>
          <p:nvCxnSpPr>
            <p:cNvPr id="64538" name="AutoShape 26"/>
            <p:cNvCxnSpPr>
              <a:cxnSpLocks noChangeShapeType="1"/>
            </p:cNvCxnSpPr>
            <p:nvPr/>
          </p:nvCxnSpPr>
          <p:spPr bwMode="auto">
            <a:xfrm flipH="1">
              <a:off x="1725" y="11189"/>
              <a:ext cx="1230" cy="316"/>
            </a:xfrm>
            <a:prstGeom prst="straightConnector1">
              <a:avLst/>
            </a:prstGeom>
            <a:noFill/>
            <a:ln w="9525">
              <a:solidFill>
                <a:srgbClr val="000000"/>
              </a:solidFill>
              <a:round/>
              <a:headEnd/>
              <a:tailEnd type="triangle" w="med" len="med"/>
            </a:ln>
          </p:spPr>
        </p:cxnSp>
        <p:cxnSp>
          <p:nvCxnSpPr>
            <p:cNvPr id="64539" name="AutoShape 27"/>
            <p:cNvCxnSpPr>
              <a:cxnSpLocks noChangeShapeType="1"/>
            </p:cNvCxnSpPr>
            <p:nvPr/>
          </p:nvCxnSpPr>
          <p:spPr bwMode="auto">
            <a:xfrm>
              <a:off x="945" y="11189"/>
              <a:ext cx="690" cy="316"/>
            </a:xfrm>
            <a:prstGeom prst="straightConnector1">
              <a:avLst/>
            </a:prstGeom>
            <a:noFill/>
            <a:ln w="9525">
              <a:solidFill>
                <a:srgbClr val="000000"/>
              </a:solidFill>
              <a:round/>
              <a:headEnd/>
              <a:tailEnd type="triangle" w="med" len="med"/>
            </a:ln>
          </p:spPr>
        </p:cxnSp>
      </p:grpSp>
      <p:sp>
        <p:nvSpPr>
          <p:cNvPr id="45" name="Rectangle 44"/>
          <p:cNvSpPr/>
          <p:nvPr/>
        </p:nvSpPr>
        <p:spPr>
          <a:xfrm>
            <a:off x="3962400" y="381000"/>
            <a:ext cx="2484976" cy="646331"/>
          </a:xfrm>
          <a:prstGeom prst="rect">
            <a:avLst/>
          </a:prstGeom>
        </p:spPr>
        <p:txBody>
          <a:bodyPr wrap="none">
            <a:spAutoFit/>
          </a:bodyPr>
          <a:lstStyle/>
          <a:p>
            <a:r>
              <a:rPr lang="ar-DZ" sz="3600" b="1" dirty="0" smtClean="0">
                <a:solidFill>
                  <a:srgbClr val="FF0000"/>
                </a:solidFill>
              </a:rPr>
              <a:t>التخطيط المالي </a:t>
            </a:r>
            <a:endParaRPr lang="fr-FR" sz="3600" b="1" dirty="0">
              <a:solidFill>
                <a:srgbClr val="FF0000"/>
              </a:solidFill>
            </a:endParaRPr>
          </a:p>
        </p:txBody>
      </p:sp>
    </p:spTree>
  </p:cSld>
  <p:clrMapOvr>
    <a:masterClrMapping/>
  </p:clrMapOvr>
  <p:transition>
    <p:push/>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pPr algn="just" rtl="1"/>
            <a:r>
              <a:rPr lang="ar-DZ" sz="4400" dirty="0" smtClean="0">
                <a:solidFill>
                  <a:srgbClr val="FF0000"/>
                </a:solidFill>
                <a:cs typeface="+mn-cs"/>
              </a:rPr>
              <a:t>ج. تدبير الأموال (التمويل):</a:t>
            </a:r>
            <a:endParaRPr lang="fr-FR" sz="4400" dirty="0">
              <a:solidFill>
                <a:srgbClr val="FF0000"/>
              </a:solidFill>
              <a:cs typeface="+mn-cs"/>
            </a:endParaRPr>
          </a:p>
        </p:txBody>
      </p:sp>
      <p:sp>
        <p:nvSpPr>
          <p:cNvPr id="3" name="Espace réservé du contenu 2"/>
          <p:cNvSpPr>
            <a:spLocks noGrp="1"/>
          </p:cNvSpPr>
          <p:nvPr>
            <p:ph idx="1"/>
          </p:nvPr>
        </p:nvSpPr>
        <p:spPr>
          <a:xfrm>
            <a:off x="228600" y="1676400"/>
            <a:ext cx="8686800" cy="2362200"/>
          </a:xfrm>
        </p:spPr>
        <p:txBody>
          <a:bodyPr>
            <a:normAutofit/>
          </a:bodyPr>
          <a:lstStyle/>
          <a:p>
            <a:pPr marL="1588" indent="26988" algn="just" rtl="1">
              <a:buNone/>
            </a:pPr>
            <a:r>
              <a:rPr lang="ar-DZ" b="1" dirty="0" smtClean="0">
                <a:solidFill>
                  <a:schemeClr val="bg1"/>
                </a:solidFill>
              </a:rPr>
              <a:t>     بعد أن تكون الإدارة المالية قد </a:t>
            </a:r>
            <a:r>
              <a:rPr lang="ar-DZ" b="1" dirty="0" smtClean="0">
                <a:solidFill>
                  <a:srgbClr val="FF0000"/>
                </a:solidFill>
              </a:rPr>
              <a:t>تعرفت احتياجاتها من الأموال</a:t>
            </a:r>
            <a:r>
              <a:rPr lang="ar-DZ" b="1" dirty="0" smtClean="0">
                <a:solidFill>
                  <a:schemeClr val="bg1"/>
                </a:solidFill>
              </a:rPr>
              <a:t>، تبدأ </a:t>
            </a:r>
            <a:r>
              <a:rPr lang="ar-DZ" b="1" dirty="0" smtClean="0">
                <a:solidFill>
                  <a:srgbClr val="FF0000"/>
                </a:solidFill>
              </a:rPr>
              <a:t>البحث عن مصادر التمويل المناسبة </a:t>
            </a:r>
            <a:r>
              <a:rPr lang="ar-DZ" b="1" dirty="0" smtClean="0">
                <a:solidFill>
                  <a:schemeClr val="bg1"/>
                </a:solidFill>
              </a:rPr>
              <a:t>لمواجهة هذه الاحتياجات، وعندما تحدد الإدارة المالية المصدر الذي ستلجأ إليه لتمويل احتياجاتها، عليها أن تراعي </a:t>
            </a:r>
            <a:r>
              <a:rPr lang="ar-DZ" b="1" dirty="0" smtClean="0">
                <a:solidFill>
                  <a:srgbClr val="FF0000"/>
                </a:solidFill>
              </a:rPr>
              <a:t>المواءمة بين طبيعة المصدر وطبيعة الاستخدام</a:t>
            </a:r>
            <a:r>
              <a:rPr lang="ar-DZ" b="1" dirty="0" smtClean="0">
                <a:solidFill>
                  <a:schemeClr val="bg1"/>
                </a:solidFill>
              </a:rPr>
              <a:t>، وأن تهتم أيضا بالكلفة والزمن والتركيبة المناسبة لجانب الخصوم للميزانية.</a:t>
            </a:r>
            <a:endParaRPr lang="fr-FR" b="1" dirty="0" smtClean="0">
              <a:solidFill>
                <a:schemeClr val="bg1"/>
              </a:solidFill>
            </a:endParaRPr>
          </a:p>
          <a:p>
            <a:endParaRPr lang="fr-FR" dirty="0"/>
          </a:p>
        </p:txBody>
      </p:sp>
    </p:spTree>
  </p:cSld>
  <p:clrMapOvr>
    <a:masterClrMapping/>
  </p:clrMapOvr>
  <p:transition>
    <p:cover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just" rtl="1"/>
            <a:r>
              <a:rPr lang="ar-DZ" sz="4000" dirty="0" smtClean="0">
                <a:solidFill>
                  <a:srgbClr val="FF0000"/>
                </a:solidFill>
                <a:cs typeface="+mn-cs"/>
              </a:rPr>
              <a:t>د. تحديد هيكل الأصول (إدارة الاستثمارات):</a:t>
            </a:r>
            <a:endParaRPr lang="fr-FR" sz="4000" dirty="0">
              <a:solidFill>
                <a:srgbClr val="FF0000"/>
              </a:solidFill>
              <a:cs typeface="+mn-cs"/>
            </a:endParaRPr>
          </a:p>
        </p:txBody>
      </p:sp>
      <p:sp>
        <p:nvSpPr>
          <p:cNvPr id="3" name="Espace réservé du contenu 2"/>
          <p:cNvSpPr>
            <a:spLocks noGrp="1"/>
          </p:cNvSpPr>
          <p:nvPr>
            <p:ph idx="1"/>
          </p:nvPr>
        </p:nvSpPr>
        <p:spPr>
          <a:xfrm>
            <a:off x="457200" y="1600200"/>
            <a:ext cx="8229600" cy="2895600"/>
          </a:xfrm>
        </p:spPr>
        <p:txBody>
          <a:bodyPr/>
          <a:lstStyle/>
          <a:p>
            <a:pPr marL="1588" indent="26988" algn="just" rtl="1">
              <a:buNone/>
            </a:pPr>
            <a:r>
              <a:rPr lang="ar-SA" b="1" dirty="0" smtClean="0">
                <a:solidFill>
                  <a:schemeClr val="bg1"/>
                </a:solidFill>
              </a:rPr>
              <a:t>يعني تحديد </a:t>
            </a:r>
            <a:r>
              <a:rPr lang="ar-SA" b="1" dirty="0" smtClean="0">
                <a:solidFill>
                  <a:srgbClr val="FF0000"/>
                </a:solidFill>
              </a:rPr>
              <a:t>العناصر المكونة للأصول </a:t>
            </a:r>
            <a:r>
              <a:rPr lang="ar-SA" b="1" dirty="0" smtClean="0">
                <a:solidFill>
                  <a:schemeClr val="bg1"/>
                </a:solidFill>
              </a:rPr>
              <a:t>وتوزيع هيكل الاستثمار في </a:t>
            </a:r>
            <a:r>
              <a:rPr lang="ar-SA" b="1" dirty="0" smtClean="0">
                <a:solidFill>
                  <a:srgbClr val="FF0000"/>
                </a:solidFill>
              </a:rPr>
              <a:t>الأصول </a:t>
            </a:r>
            <a:r>
              <a:rPr lang="ar-DZ" b="1" dirty="0" smtClean="0">
                <a:solidFill>
                  <a:srgbClr val="FF0000"/>
                </a:solidFill>
              </a:rPr>
              <a:t>الثابتة </a:t>
            </a:r>
            <a:r>
              <a:rPr lang="ar-SA" b="1" dirty="0" smtClean="0">
                <a:solidFill>
                  <a:srgbClr val="FF0000"/>
                </a:solidFill>
              </a:rPr>
              <a:t>والأخرى </a:t>
            </a:r>
            <a:r>
              <a:rPr lang="ar-DZ" b="1" dirty="0" smtClean="0">
                <a:solidFill>
                  <a:srgbClr val="FF0000"/>
                </a:solidFill>
              </a:rPr>
              <a:t>الجارية</a:t>
            </a:r>
            <a:r>
              <a:rPr lang="ar-SA" b="1" dirty="0" smtClean="0">
                <a:solidFill>
                  <a:schemeClr val="bg1"/>
                </a:solidFill>
              </a:rPr>
              <a:t>، </a:t>
            </a:r>
            <a:r>
              <a:rPr lang="ar-DZ" b="1" dirty="0" smtClean="0">
                <a:solidFill>
                  <a:schemeClr val="bg1"/>
                </a:solidFill>
              </a:rPr>
              <a:t>و</a:t>
            </a:r>
            <a:r>
              <a:rPr lang="ar-SA" b="1" dirty="0" smtClean="0">
                <a:solidFill>
                  <a:schemeClr val="bg1"/>
                </a:solidFill>
              </a:rPr>
              <a:t>تحديد </a:t>
            </a:r>
            <a:r>
              <a:rPr lang="ar-SA" b="1" dirty="0" smtClean="0">
                <a:solidFill>
                  <a:srgbClr val="FF0000"/>
                </a:solidFill>
              </a:rPr>
              <a:t>الحجم الأمثل للاستثمار في </a:t>
            </a:r>
            <a:r>
              <a:rPr lang="ar-DZ" b="1" dirty="0" smtClean="0">
                <a:solidFill>
                  <a:srgbClr val="FF0000"/>
                </a:solidFill>
              </a:rPr>
              <a:t>كل منهما</a:t>
            </a:r>
            <a:r>
              <a:rPr lang="ar-DZ" b="1" dirty="0" smtClean="0">
                <a:solidFill>
                  <a:schemeClr val="bg1"/>
                </a:solidFill>
              </a:rPr>
              <a:t>، </a:t>
            </a:r>
            <a:r>
              <a:rPr lang="ar-SA" b="1" dirty="0" smtClean="0">
                <a:solidFill>
                  <a:schemeClr val="bg1"/>
                </a:solidFill>
              </a:rPr>
              <a:t>إضافة إلى </a:t>
            </a:r>
            <a:r>
              <a:rPr lang="ar-SA" b="1" dirty="0" smtClean="0">
                <a:solidFill>
                  <a:srgbClr val="FF0000"/>
                </a:solidFill>
              </a:rPr>
              <a:t>متابعة تقادم الأصول الثابتة </a:t>
            </a:r>
            <a:r>
              <a:rPr lang="ar-SA" b="1" dirty="0" smtClean="0">
                <a:solidFill>
                  <a:schemeClr val="bg1"/>
                </a:solidFill>
              </a:rPr>
              <a:t>ومدى مساهمتها في العمليات التشغيلية</a:t>
            </a:r>
            <a:r>
              <a:rPr lang="ar-DZ" b="1" dirty="0" smtClean="0">
                <a:solidFill>
                  <a:schemeClr val="bg1"/>
                </a:solidFill>
              </a:rPr>
              <a:t>،</a:t>
            </a:r>
            <a:r>
              <a:rPr lang="ar-SA" b="1" dirty="0" smtClean="0">
                <a:solidFill>
                  <a:schemeClr val="bg1"/>
                </a:solidFill>
              </a:rPr>
              <a:t> والحاجة إلى استبدالها أو توسيعها، ويكون ذلك عن طريق معرفة ما حدث سابقا للأصول، وما يمكن أن يحدث مستقبلا في ضوء الخطة الإستراتيجية المستقبلية للمؤسسة</a:t>
            </a:r>
            <a:r>
              <a:rPr lang="fr-FR" b="1" dirty="0" smtClean="0">
                <a:solidFill>
                  <a:schemeClr val="bg1"/>
                </a:solidFill>
              </a:rPr>
              <a:t>.</a:t>
            </a:r>
          </a:p>
          <a:p>
            <a:pPr algn="just">
              <a:buNone/>
            </a:pPr>
            <a:endParaRPr lang="fr-FR" b="1" dirty="0">
              <a:solidFill>
                <a:schemeClr val="bg1"/>
              </a:solidFill>
            </a:endParaRPr>
          </a:p>
        </p:txBody>
      </p:sp>
    </p:spTree>
  </p:cSld>
  <p:clrMapOvr>
    <a:masterClrMapping/>
  </p:clrMapOvr>
  <p:transition>
    <p:cover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44562"/>
          </a:xfrm>
        </p:spPr>
        <p:txBody>
          <a:bodyPr>
            <a:normAutofit/>
          </a:bodyPr>
          <a:lstStyle/>
          <a:p>
            <a:pPr algn="just" rtl="1"/>
            <a:r>
              <a:rPr lang="ar-DZ" sz="4400" dirty="0" smtClean="0">
                <a:solidFill>
                  <a:srgbClr val="FF0000"/>
                </a:solidFill>
                <a:cs typeface="+mn-cs"/>
              </a:rPr>
              <a:t>هـ. التعامل مع بعض المشاكل الخاصة:</a:t>
            </a:r>
            <a:endParaRPr lang="fr-FR" sz="4400" dirty="0">
              <a:solidFill>
                <a:srgbClr val="FF0000"/>
              </a:solidFill>
              <a:cs typeface="+mn-cs"/>
            </a:endParaRPr>
          </a:p>
        </p:txBody>
      </p:sp>
      <p:sp>
        <p:nvSpPr>
          <p:cNvPr id="3" name="Espace réservé du contenu 2"/>
          <p:cNvSpPr>
            <a:spLocks noGrp="1"/>
          </p:cNvSpPr>
          <p:nvPr>
            <p:ph idx="1"/>
          </p:nvPr>
        </p:nvSpPr>
        <p:spPr>
          <a:xfrm>
            <a:off x="457200" y="1600200"/>
            <a:ext cx="8229600" cy="2209800"/>
          </a:xfrm>
        </p:spPr>
        <p:txBody>
          <a:bodyPr/>
          <a:lstStyle/>
          <a:p>
            <a:pPr marL="31750" indent="-31750" algn="just" rtl="1">
              <a:buNone/>
            </a:pPr>
            <a:r>
              <a:rPr lang="ar-DZ" b="1" dirty="0" smtClean="0">
                <a:solidFill>
                  <a:schemeClr val="bg1"/>
                </a:solidFill>
              </a:rPr>
              <a:t>     يجد المدير المالي نفسه مجبرا على التعامل مع قضايا لا تتكرر كثيرا في حياة المؤسسة، ولكنها تتطلب عملية </a:t>
            </a:r>
            <a:r>
              <a:rPr lang="ar-DZ" b="1" dirty="0" smtClean="0">
                <a:solidFill>
                  <a:srgbClr val="FF0000"/>
                </a:solidFill>
              </a:rPr>
              <a:t>تقييم شاملة للمؤسسة ككل أو جزء </a:t>
            </a:r>
            <a:r>
              <a:rPr lang="ar-DZ" b="1" dirty="0" smtClean="0">
                <a:solidFill>
                  <a:schemeClr val="bg1"/>
                </a:solidFill>
              </a:rPr>
              <a:t>منها، مثل حالة </a:t>
            </a:r>
            <a:r>
              <a:rPr lang="ar-DZ" b="1" dirty="0" smtClean="0">
                <a:solidFill>
                  <a:srgbClr val="FF0000"/>
                </a:solidFill>
              </a:rPr>
              <a:t>الاندماج مع/ أو الاستحواذ </a:t>
            </a:r>
            <a:r>
              <a:rPr lang="ar-DZ" b="1" dirty="0" smtClean="0">
                <a:solidFill>
                  <a:schemeClr val="bg1"/>
                </a:solidFill>
              </a:rPr>
              <a:t>على مؤسسة أخرى، وهو ما يطرح مشكلات قانونية وإدارية.</a:t>
            </a:r>
          </a:p>
          <a:p>
            <a:endParaRPr lang="fr-FR" dirty="0"/>
          </a:p>
        </p:txBody>
      </p:sp>
      <p:sp>
        <p:nvSpPr>
          <p:cNvPr id="4" name="Rectangle 3"/>
          <p:cNvSpPr/>
          <p:nvPr/>
        </p:nvSpPr>
        <p:spPr>
          <a:xfrm>
            <a:off x="457200" y="3925431"/>
            <a:ext cx="8305800" cy="1815882"/>
          </a:xfrm>
          <a:prstGeom prst="rect">
            <a:avLst/>
          </a:prstGeom>
        </p:spPr>
        <p:txBody>
          <a:bodyPr wrap="square">
            <a:spAutoFit/>
          </a:bodyPr>
          <a:lstStyle/>
          <a:p>
            <a:pPr marL="31750" indent="-31750" algn="just" rtl="1">
              <a:buNone/>
            </a:pPr>
            <a:r>
              <a:rPr lang="ar-DZ" sz="2800" b="1" dirty="0" smtClean="0">
                <a:solidFill>
                  <a:schemeClr val="bg1"/>
                </a:solidFill>
              </a:rPr>
              <a:t>      كما أنه إذا </a:t>
            </a:r>
            <a:r>
              <a:rPr lang="ar-DZ" sz="2800" b="1" dirty="0" smtClean="0">
                <a:solidFill>
                  <a:srgbClr val="FF0000"/>
                </a:solidFill>
              </a:rPr>
              <a:t>ساءت وضعية المؤسسة</a:t>
            </a:r>
            <a:r>
              <a:rPr lang="ar-DZ" sz="2800" b="1" dirty="0" smtClean="0">
                <a:solidFill>
                  <a:schemeClr val="bg1"/>
                </a:solidFill>
              </a:rPr>
              <a:t>، فإنه يجب على المدير المالي المساهمة في إجراء التعديلات اللازمة ل</a:t>
            </a:r>
            <a:r>
              <a:rPr lang="ar-DZ" sz="2800" b="1" dirty="0" smtClean="0">
                <a:solidFill>
                  <a:srgbClr val="FF0000"/>
                </a:solidFill>
              </a:rPr>
              <a:t>تصحيح الأوضاع(إعادة الهيكلة</a:t>
            </a:r>
            <a:r>
              <a:rPr lang="ar-DZ" sz="2800" b="1" dirty="0" smtClean="0">
                <a:solidFill>
                  <a:schemeClr val="bg1"/>
                </a:solidFill>
              </a:rPr>
              <a:t>)، من خلال </a:t>
            </a:r>
            <a:r>
              <a:rPr lang="ar-DZ" sz="2800" b="1" dirty="0" smtClean="0">
                <a:solidFill>
                  <a:srgbClr val="FF0000"/>
                </a:solidFill>
              </a:rPr>
              <a:t>تحديد الأصول التي ينبغي التنازل عنها </a:t>
            </a:r>
            <a:r>
              <a:rPr lang="ar-DZ" sz="2800" b="1" dirty="0" smtClean="0">
                <a:solidFill>
                  <a:schemeClr val="bg1"/>
                </a:solidFill>
              </a:rPr>
              <a:t>أو إعادة توجيهها لنشاطات أخرى. </a:t>
            </a:r>
            <a:endParaRPr lang="fr-FR" sz="2800" b="1" dirty="0" smtClean="0">
              <a:solidFill>
                <a:schemeClr val="bg1"/>
              </a:solidFill>
            </a:endParaRPr>
          </a:p>
        </p:txBody>
      </p:sp>
    </p:spTree>
  </p:cSld>
  <p:clrMapOvr>
    <a:masterClrMapping/>
  </p:clrMapOvr>
  <p:transition>
    <p:cover dir="l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900" dirty="0" smtClean="0">
                <a:solidFill>
                  <a:srgbClr val="FF0000"/>
                </a:solidFill>
                <a:cs typeface="+mn-cs"/>
              </a:rPr>
              <a:t>و. الرقابة المالية وتقييم الأداء المالي:</a:t>
            </a:r>
            <a:endParaRPr lang="fr-FR" dirty="0">
              <a:solidFill>
                <a:srgbClr val="FF0000"/>
              </a:solidFill>
              <a:cs typeface="+mn-cs"/>
            </a:endParaRPr>
          </a:p>
        </p:txBody>
      </p:sp>
      <p:sp>
        <p:nvSpPr>
          <p:cNvPr id="3" name="Espace réservé du contenu 2"/>
          <p:cNvSpPr>
            <a:spLocks noGrp="1"/>
          </p:cNvSpPr>
          <p:nvPr>
            <p:ph idx="1"/>
          </p:nvPr>
        </p:nvSpPr>
        <p:spPr>
          <a:xfrm>
            <a:off x="457200" y="2286000"/>
            <a:ext cx="8229600" cy="1905000"/>
          </a:xfrm>
        </p:spPr>
        <p:txBody>
          <a:bodyPr/>
          <a:lstStyle/>
          <a:p>
            <a:pPr marL="31750" indent="-31750" algn="just" rtl="1">
              <a:buNone/>
            </a:pPr>
            <a:r>
              <a:rPr lang="ar-DZ" b="1" dirty="0" smtClean="0">
                <a:solidFill>
                  <a:schemeClr val="bg1"/>
                </a:solidFill>
              </a:rPr>
              <a:t>يتلازم مع وضع الخطط المالية، وجود نظام رقابة جيد يمكن الإدارة المالية من </a:t>
            </a:r>
            <a:r>
              <a:rPr lang="ar-DZ" b="1" dirty="0" smtClean="0">
                <a:solidFill>
                  <a:srgbClr val="FF0000"/>
                </a:solidFill>
              </a:rPr>
              <a:t>مقارنة الأداء الفعلي مع الأداء المتوقع(المخطط)، لكي يتم التعرف على الانحرافات وأهميتها وتقصي أسباب حدوثها، ثم إيجاد الحلول اللازمة لمعالجة هذه الانحرافات.</a:t>
            </a:r>
            <a:endParaRPr lang="fr-FR" b="1" dirty="0" smtClean="0">
              <a:solidFill>
                <a:srgbClr val="FF0000"/>
              </a:solidFill>
            </a:endParaRPr>
          </a:p>
          <a:p>
            <a:endParaRPr lang="fr-FR" dirty="0"/>
          </a:p>
        </p:txBody>
      </p:sp>
    </p:spTree>
  </p:cSld>
  <p:clrMapOvr>
    <a:masterClrMapping/>
  </p:clrMapOvr>
  <p:transition>
    <p:cover dir="l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152400" y="1142777"/>
            <a:ext cx="8763000" cy="5410423"/>
            <a:chOff x="525" y="741"/>
            <a:chExt cx="9529" cy="5993"/>
          </a:xfrm>
        </p:grpSpPr>
        <p:sp>
          <p:nvSpPr>
            <p:cNvPr id="5" name="Text Box 2"/>
            <p:cNvSpPr txBox="1">
              <a:spLocks noChangeArrowheads="1"/>
            </p:cNvSpPr>
            <p:nvPr/>
          </p:nvSpPr>
          <p:spPr bwMode="auto">
            <a:xfrm>
              <a:off x="8134" y="741"/>
              <a:ext cx="1920" cy="863"/>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المحافظة على الوضع</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Text Box 3"/>
            <p:cNvSpPr txBox="1">
              <a:spLocks noChangeArrowheads="1"/>
            </p:cNvSpPr>
            <p:nvPr/>
          </p:nvSpPr>
          <p:spPr bwMode="auto">
            <a:xfrm>
              <a:off x="525" y="3209"/>
              <a:ext cx="1920" cy="84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الأهداف والمعايير المالية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Text Box 4"/>
            <p:cNvSpPr txBox="1">
              <a:spLocks noChangeArrowheads="1"/>
            </p:cNvSpPr>
            <p:nvPr/>
          </p:nvSpPr>
          <p:spPr bwMode="auto">
            <a:xfrm>
              <a:off x="2805" y="3209"/>
              <a:ext cx="1920" cy="84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قياس النتائج الفعلية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8" name="Text Box 5"/>
            <p:cNvSpPr txBox="1">
              <a:spLocks noChangeArrowheads="1"/>
            </p:cNvSpPr>
            <p:nvPr/>
          </p:nvSpPr>
          <p:spPr bwMode="auto">
            <a:xfrm>
              <a:off x="5145" y="3020"/>
              <a:ext cx="1920" cy="1266"/>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مقارنة النتائج مع الأهداف والمعايير</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9" name="Rectangle 6"/>
            <p:cNvSpPr>
              <a:spLocks noChangeArrowheads="1"/>
            </p:cNvSpPr>
            <p:nvPr/>
          </p:nvSpPr>
          <p:spPr bwMode="auto">
            <a:xfrm rot="2802654">
              <a:off x="7834" y="2562"/>
              <a:ext cx="1976" cy="2073"/>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0" name="Text Box 7"/>
            <p:cNvSpPr txBox="1">
              <a:spLocks noChangeArrowheads="1"/>
            </p:cNvSpPr>
            <p:nvPr/>
          </p:nvSpPr>
          <p:spPr bwMode="auto">
            <a:xfrm>
              <a:off x="8015" y="3028"/>
              <a:ext cx="1479" cy="1208"/>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هل تتطابق النتائج مع الأهداف؟</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 name="AutoShape 8"/>
            <p:cNvCxnSpPr>
              <a:cxnSpLocks noChangeShapeType="1"/>
            </p:cNvCxnSpPr>
            <p:nvPr/>
          </p:nvCxnSpPr>
          <p:spPr bwMode="auto">
            <a:xfrm>
              <a:off x="8865" y="5039"/>
              <a:ext cx="0" cy="555"/>
            </a:xfrm>
            <a:prstGeom prst="straightConnector1">
              <a:avLst/>
            </a:prstGeom>
            <a:noFill/>
            <a:ln w="25400">
              <a:solidFill>
                <a:srgbClr val="000000"/>
              </a:solidFill>
              <a:round/>
              <a:headEnd/>
              <a:tailEnd/>
            </a:ln>
          </p:spPr>
        </p:cxnSp>
        <p:sp>
          <p:nvSpPr>
            <p:cNvPr id="12" name="Text Box 9"/>
            <p:cNvSpPr txBox="1">
              <a:spLocks noChangeArrowheads="1"/>
            </p:cNvSpPr>
            <p:nvPr/>
          </p:nvSpPr>
          <p:spPr bwMode="auto">
            <a:xfrm>
              <a:off x="7906" y="5594"/>
              <a:ext cx="1920" cy="81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اتخاذ الإجراءات التصحيحية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3" name="Text Box 10"/>
            <p:cNvSpPr txBox="1">
              <a:spLocks noChangeArrowheads="1"/>
            </p:cNvSpPr>
            <p:nvPr/>
          </p:nvSpPr>
          <p:spPr bwMode="auto">
            <a:xfrm>
              <a:off x="8295" y="5039"/>
              <a:ext cx="435" cy="46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لا</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4" name="Text Box 11"/>
            <p:cNvSpPr txBox="1">
              <a:spLocks noChangeArrowheads="1"/>
            </p:cNvSpPr>
            <p:nvPr/>
          </p:nvSpPr>
          <p:spPr bwMode="auto">
            <a:xfrm>
              <a:off x="8283" y="1664"/>
              <a:ext cx="645" cy="46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نعم</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5" name="AutoShape 12"/>
            <p:cNvCxnSpPr>
              <a:cxnSpLocks noChangeShapeType="1"/>
            </p:cNvCxnSpPr>
            <p:nvPr/>
          </p:nvCxnSpPr>
          <p:spPr bwMode="auto">
            <a:xfrm>
              <a:off x="8894" y="1604"/>
              <a:ext cx="1" cy="555"/>
            </a:xfrm>
            <a:prstGeom prst="straightConnector1">
              <a:avLst/>
            </a:prstGeom>
            <a:noFill/>
            <a:ln w="25400">
              <a:solidFill>
                <a:srgbClr val="000000"/>
              </a:solidFill>
              <a:round/>
              <a:headEnd/>
              <a:tailEnd/>
            </a:ln>
          </p:spPr>
        </p:cxnSp>
        <p:cxnSp>
          <p:nvCxnSpPr>
            <p:cNvPr id="16" name="AutoShape 13"/>
            <p:cNvCxnSpPr>
              <a:cxnSpLocks noChangeShapeType="1"/>
            </p:cNvCxnSpPr>
            <p:nvPr/>
          </p:nvCxnSpPr>
          <p:spPr bwMode="auto">
            <a:xfrm flipH="1">
              <a:off x="1320" y="5999"/>
              <a:ext cx="6586" cy="0"/>
            </a:xfrm>
            <a:prstGeom prst="straightConnector1">
              <a:avLst/>
            </a:prstGeom>
            <a:noFill/>
            <a:ln w="25400">
              <a:solidFill>
                <a:srgbClr val="000000"/>
              </a:solidFill>
              <a:round/>
              <a:headEnd/>
              <a:tailEnd/>
            </a:ln>
          </p:spPr>
        </p:cxnSp>
        <p:cxnSp>
          <p:nvCxnSpPr>
            <p:cNvPr id="17" name="AutoShape 14"/>
            <p:cNvCxnSpPr>
              <a:cxnSpLocks noChangeShapeType="1"/>
            </p:cNvCxnSpPr>
            <p:nvPr/>
          </p:nvCxnSpPr>
          <p:spPr bwMode="auto">
            <a:xfrm flipV="1">
              <a:off x="1320" y="4049"/>
              <a:ext cx="0" cy="1950"/>
            </a:xfrm>
            <a:prstGeom prst="straightConnector1">
              <a:avLst/>
            </a:prstGeom>
            <a:noFill/>
            <a:ln w="25400">
              <a:solidFill>
                <a:srgbClr val="000000"/>
              </a:solidFill>
              <a:round/>
              <a:headEnd/>
              <a:tailEnd type="triangle" w="med" len="med"/>
            </a:ln>
          </p:spPr>
        </p:cxnSp>
        <p:sp>
          <p:nvSpPr>
            <p:cNvPr id="18" name="Text Box 15"/>
            <p:cNvSpPr txBox="1">
              <a:spLocks noChangeArrowheads="1"/>
            </p:cNvSpPr>
            <p:nvPr/>
          </p:nvSpPr>
          <p:spPr bwMode="auto">
            <a:xfrm>
              <a:off x="2989" y="6134"/>
              <a:ext cx="2033" cy="600"/>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التغذية العكسية</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9" name="AutoShape 16"/>
            <p:cNvCxnSpPr>
              <a:cxnSpLocks noChangeShapeType="1"/>
            </p:cNvCxnSpPr>
            <p:nvPr/>
          </p:nvCxnSpPr>
          <p:spPr bwMode="auto">
            <a:xfrm flipV="1">
              <a:off x="3840" y="4049"/>
              <a:ext cx="0" cy="1950"/>
            </a:xfrm>
            <a:prstGeom prst="straightConnector1">
              <a:avLst/>
            </a:prstGeom>
            <a:noFill/>
            <a:ln w="25400">
              <a:solidFill>
                <a:srgbClr val="000000"/>
              </a:solidFill>
              <a:round/>
              <a:headEnd/>
              <a:tailEnd type="triangle" w="med" len="med"/>
            </a:ln>
          </p:spPr>
        </p:cxnSp>
        <p:sp>
          <p:nvSpPr>
            <p:cNvPr id="20" name="Text Box 17"/>
            <p:cNvSpPr txBox="1">
              <a:spLocks noChangeArrowheads="1"/>
            </p:cNvSpPr>
            <p:nvPr/>
          </p:nvSpPr>
          <p:spPr bwMode="auto">
            <a:xfrm>
              <a:off x="3915" y="4602"/>
              <a:ext cx="810" cy="797"/>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تعديل الأداء</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1" name="Text Box 18"/>
            <p:cNvSpPr txBox="1">
              <a:spLocks noChangeArrowheads="1"/>
            </p:cNvSpPr>
            <p:nvPr/>
          </p:nvSpPr>
          <p:spPr bwMode="auto">
            <a:xfrm>
              <a:off x="1425" y="4452"/>
              <a:ext cx="1752" cy="797"/>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تعديل</a:t>
              </a:r>
              <a:r>
                <a:rPr kumimoji="0" lang="ar-DZ" sz="2400" b="1" i="0" u="none" strike="noStrike" cap="none" normalizeH="0" dirty="0" smtClean="0">
                  <a:ln>
                    <a:noFill/>
                  </a:ln>
                  <a:solidFill>
                    <a:schemeClr val="bg1"/>
                  </a:solidFill>
                  <a:effectLst/>
                  <a:latin typeface="Arial" pitchFamily="34" charset="0"/>
                  <a:ea typeface="Arial" pitchFamily="34" charset="0"/>
                  <a:cs typeface="Arial" pitchFamily="34" charset="0"/>
                </a:rPr>
                <a:t> الأهداف و</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المعايير</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2" name="AutoShape 19"/>
            <p:cNvCxnSpPr>
              <a:cxnSpLocks noChangeShapeType="1"/>
            </p:cNvCxnSpPr>
            <p:nvPr/>
          </p:nvCxnSpPr>
          <p:spPr bwMode="auto">
            <a:xfrm>
              <a:off x="2475" y="3629"/>
              <a:ext cx="330" cy="0"/>
            </a:xfrm>
            <a:prstGeom prst="straightConnector1">
              <a:avLst/>
            </a:prstGeom>
            <a:noFill/>
            <a:ln w="25400">
              <a:solidFill>
                <a:srgbClr val="000000"/>
              </a:solidFill>
              <a:round/>
              <a:headEnd/>
              <a:tailEnd type="triangle" w="med" len="med"/>
            </a:ln>
          </p:spPr>
        </p:cxnSp>
        <p:cxnSp>
          <p:nvCxnSpPr>
            <p:cNvPr id="23" name="AutoShape 20"/>
            <p:cNvCxnSpPr>
              <a:cxnSpLocks noChangeShapeType="1"/>
            </p:cNvCxnSpPr>
            <p:nvPr/>
          </p:nvCxnSpPr>
          <p:spPr bwMode="auto">
            <a:xfrm>
              <a:off x="4725" y="3629"/>
              <a:ext cx="420" cy="0"/>
            </a:xfrm>
            <a:prstGeom prst="straightConnector1">
              <a:avLst/>
            </a:prstGeom>
            <a:noFill/>
            <a:ln w="25400">
              <a:solidFill>
                <a:srgbClr val="000000"/>
              </a:solidFill>
              <a:round/>
              <a:headEnd/>
              <a:tailEnd type="triangle" w="med" len="med"/>
            </a:ln>
          </p:spPr>
        </p:cxnSp>
        <p:cxnSp>
          <p:nvCxnSpPr>
            <p:cNvPr id="24" name="AutoShape 21"/>
            <p:cNvCxnSpPr>
              <a:cxnSpLocks noChangeShapeType="1"/>
            </p:cNvCxnSpPr>
            <p:nvPr/>
          </p:nvCxnSpPr>
          <p:spPr bwMode="auto">
            <a:xfrm>
              <a:off x="7065" y="3629"/>
              <a:ext cx="390" cy="0"/>
            </a:xfrm>
            <a:prstGeom prst="straightConnector1">
              <a:avLst/>
            </a:prstGeom>
            <a:noFill/>
            <a:ln w="25400">
              <a:solidFill>
                <a:srgbClr val="000000"/>
              </a:solidFill>
              <a:round/>
              <a:headEnd/>
              <a:tailEnd type="triangle" w="med" len="med"/>
            </a:ln>
          </p:spPr>
        </p:cxnSp>
      </p:grpSp>
      <p:sp>
        <p:nvSpPr>
          <p:cNvPr id="25" name="Rectangle 24"/>
          <p:cNvSpPr/>
          <p:nvPr/>
        </p:nvSpPr>
        <p:spPr>
          <a:xfrm>
            <a:off x="3505200" y="381000"/>
            <a:ext cx="2087431" cy="584775"/>
          </a:xfrm>
          <a:prstGeom prst="rect">
            <a:avLst/>
          </a:prstGeom>
        </p:spPr>
        <p:txBody>
          <a:bodyPr wrap="none">
            <a:spAutoFit/>
          </a:bodyPr>
          <a:lstStyle/>
          <a:p>
            <a:r>
              <a:rPr lang="ar-DZ" sz="3200" b="1" dirty="0" smtClean="0">
                <a:solidFill>
                  <a:srgbClr val="FF0000"/>
                </a:solidFill>
              </a:rPr>
              <a:t>الرقابة المالية </a:t>
            </a:r>
            <a:endParaRPr lang="fr-FR" sz="3200" b="1" dirty="0"/>
          </a:p>
        </p:txBody>
      </p:sp>
    </p:spTree>
  </p:cSld>
  <p:clrMapOvr>
    <a:masterClrMapping/>
  </p:clrMapOvr>
  <p:transition>
    <p:cover dir="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44562"/>
          </a:xfrm>
        </p:spPr>
        <p:txBody>
          <a:bodyPr>
            <a:normAutofit/>
          </a:bodyPr>
          <a:lstStyle/>
          <a:p>
            <a:pPr algn="just" rtl="1"/>
            <a:r>
              <a:rPr lang="ar-DZ" sz="3600" dirty="0" smtClean="0">
                <a:solidFill>
                  <a:srgbClr val="FF0000"/>
                </a:solidFill>
                <a:cs typeface="+mn-cs"/>
              </a:rPr>
              <a:t>ز. إدارة المخاطر المالية (إدارة الخسائر المحتملة):</a:t>
            </a:r>
            <a:endParaRPr lang="fr-FR" sz="3600" dirty="0">
              <a:solidFill>
                <a:srgbClr val="FF0000"/>
              </a:solidFill>
              <a:cs typeface="+mn-cs"/>
            </a:endParaRPr>
          </a:p>
        </p:txBody>
      </p:sp>
      <p:sp>
        <p:nvSpPr>
          <p:cNvPr id="3" name="Espace réservé du contenu 2"/>
          <p:cNvSpPr>
            <a:spLocks noGrp="1"/>
          </p:cNvSpPr>
          <p:nvPr>
            <p:ph idx="1"/>
          </p:nvPr>
        </p:nvSpPr>
        <p:spPr>
          <a:xfrm>
            <a:off x="457200" y="1600200"/>
            <a:ext cx="8229600" cy="1676400"/>
          </a:xfrm>
        </p:spPr>
        <p:txBody>
          <a:bodyPr/>
          <a:lstStyle/>
          <a:p>
            <a:pPr marL="1588" indent="26988" algn="just" rtl="1">
              <a:buNone/>
            </a:pPr>
            <a:r>
              <a:rPr lang="ar-DZ" b="1" dirty="0" smtClean="0">
                <a:solidFill>
                  <a:schemeClr val="bg1"/>
                </a:solidFill>
              </a:rPr>
              <a:t>     تتضمن إدارة المخاطر المالية القيام ب</a:t>
            </a:r>
            <a:r>
              <a:rPr lang="ar-DZ" b="1" dirty="0" smtClean="0">
                <a:solidFill>
                  <a:srgbClr val="FF0000"/>
                </a:solidFill>
              </a:rPr>
              <a:t>التنبؤ وتحديد المخاطر المالية </a:t>
            </a:r>
            <a:r>
              <a:rPr lang="ar-DZ" b="1" dirty="0" smtClean="0">
                <a:solidFill>
                  <a:schemeClr val="bg1"/>
                </a:solidFill>
              </a:rPr>
              <a:t>التي من المحتمل أن تتعرض لها المؤسسة، </a:t>
            </a:r>
            <a:r>
              <a:rPr lang="ar-DZ" b="1" dirty="0" smtClean="0">
                <a:solidFill>
                  <a:srgbClr val="FF0000"/>
                </a:solidFill>
              </a:rPr>
              <a:t>وقياسها والتعامل مع مسبباتها وآثارها بالأدوات المناسبة</a:t>
            </a:r>
            <a:r>
              <a:rPr lang="ar-DZ" b="1" dirty="0" smtClean="0">
                <a:solidFill>
                  <a:schemeClr val="bg1"/>
                </a:solidFill>
              </a:rPr>
              <a:t>. </a:t>
            </a:r>
            <a:endParaRPr lang="fr-FR" b="1" dirty="0" smtClean="0">
              <a:solidFill>
                <a:schemeClr val="bg1"/>
              </a:solidFill>
            </a:endParaRPr>
          </a:p>
          <a:p>
            <a:pPr algn="just">
              <a:buNone/>
            </a:pPr>
            <a:endParaRPr lang="fr-FR" dirty="0">
              <a:solidFill>
                <a:schemeClr val="bg1"/>
              </a:solidFill>
            </a:endParaRPr>
          </a:p>
        </p:txBody>
      </p:sp>
      <p:sp>
        <p:nvSpPr>
          <p:cNvPr id="4" name="Rectangle 3"/>
          <p:cNvSpPr/>
          <p:nvPr/>
        </p:nvSpPr>
        <p:spPr>
          <a:xfrm>
            <a:off x="381000" y="3491805"/>
            <a:ext cx="8382000" cy="1384995"/>
          </a:xfrm>
          <a:prstGeom prst="rect">
            <a:avLst/>
          </a:prstGeom>
        </p:spPr>
        <p:txBody>
          <a:bodyPr wrap="square">
            <a:spAutoFit/>
          </a:bodyPr>
          <a:lstStyle/>
          <a:p>
            <a:pPr algn="just" rtl="1"/>
            <a:r>
              <a:rPr lang="ar-DZ" sz="2800" b="1" dirty="0" smtClean="0">
                <a:solidFill>
                  <a:schemeClr val="bg1"/>
                </a:solidFill>
              </a:rPr>
              <a:t>وهي </a:t>
            </a:r>
            <a:r>
              <a:rPr lang="ar-DZ" sz="2800" b="1" dirty="0" smtClean="0">
                <a:solidFill>
                  <a:srgbClr val="FF0000"/>
                </a:solidFill>
              </a:rPr>
              <a:t>لا تعني التخلص من تلك المخاطر</a:t>
            </a:r>
            <a:r>
              <a:rPr lang="ar-DZ" sz="2800" b="1" dirty="0" smtClean="0">
                <a:solidFill>
                  <a:schemeClr val="bg1"/>
                </a:solidFill>
              </a:rPr>
              <a:t>، لأن التخلص منها يعني التخلص من العوائد المتوقعة، ولكنها تعني استخدام الأدوات المناسبة لتدنية الخسائر التي قد تنتج عن تلك المخاطر.</a:t>
            </a:r>
            <a:endParaRPr lang="fr-FR" sz="2800" dirty="0"/>
          </a:p>
        </p:txBody>
      </p:sp>
    </p:spTree>
  </p:cSld>
  <p:clrMapOvr>
    <a:masterClrMapping/>
  </p:clrMapOvr>
  <p:transition>
    <p:cover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228600"/>
            <a:ext cx="84582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Calibri" pitchFamily="34" charset="0"/>
                <a:ea typeface="Calibri" pitchFamily="34" charset="0"/>
              </a:rPr>
              <a:t>لمالية المؤسسة جانبان</a:t>
            </a:r>
            <a:r>
              <a:rPr kumimoji="0" lang="ar-DZ" sz="3600" b="1" i="0" u="none" strike="noStrike" cap="none" normalizeH="0" baseline="0" dirty="0" smtClean="0">
                <a:ln>
                  <a:noFill/>
                </a:ln>
                <a:solidFill>
                  <a:srgbClr val="FF0000"/>
                </a:solidFill>
                <a:effectLst/>
                <a:latin typeface="Calibri" pitchFamily="34" charset="0"/>
                <a:ea typeface="Calibri" pitchFamily="34" charset="0"/>
              </a:rPr>
              <a:t>:</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fr-FR" sz="3600" b="1" i="0" u="none" strike="noStrike" cap="none" normalizeH="0" baseline="0" dirty="0" smtClean="0">
              <a:ln>
                <a:noFill/>
              </a:ln>
              <a:solidFill>
                <a:srgbClr val="FF0000"/>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rPr>
              <a:t>دراسة الوضعية المالية للمؤسسة(التحليل المالي):</a:t>
            </a:r>
          </a:p>
          <a:p>
            <a:pPr marL="0" marR="0" lvl="0" indent="0" algn="justLow" defTabSz="914400" rtl="1" eaLnBrk="0" fontAlgn="base" latinLnBrk="0" hangingPunct="0">
              <a:lnSpc>
                <a:spcPct val="100000"/>
              </a:lnSpc>
              <a:spcBef>
                <a:spcPct val="0"/>
              </a:spcBef>
              <a:spcAft>
                <a:spcPct val="0"/>
              </a:spcAft>
              <a:buClrTx/>
              <a:buSzTx/>
              <a:buFontTx/>
              <a:buNone/>
              <a:tabLst/>
            </a:pPr>
            <a:r>
              <a:rPr lang="ar-DZ" sz="3200" b="1" dirty="0" smtClean="0">
                <a:solidFill>
                  <a:srgbClr val="FF0000"/>
                </a:solidFill>
                <a:latin typeface="Calibri" pitchFamily="34" charset="0"/>
                <a:ea typeface="Calibri" pitchFamily="34" charset="0"/>
              </a:rPr>
              <a:t>   </a:t>
            </a:r>
            <a:r>
              <a:rPr kumimoji="0" lang="ar-DZ" sz="3200" b="1" i="0" u="none" strike="noStrike" cap="none" normalizeH="0" baseline="0" dirty="0" smtClean="0">
                <a:ln>
                  <a:noFill/>
                </a:ln>
                <a:solidFill>
                  <a:srgbClr val="FF0000"/>
                </a:solidFill>
                <a:effectLst/>
                <a:latin typeface="Calibri" pitchFamily="34" charset="0"/>
                <a:ea typeface="Calibri" pitchFamily="34" charset="0"/>
              </a:rPr>
              <a:t> </a:t>
            </a:r>
            <a:r>
              <a:rPr lang="ar-DZ" sz="2800" b="1" dirty="0" smtClean="0">
                <a:solidFill>
                  <a:schemeClr val="bg1"/>
                </a:solidFill>
                <a:latin typeface="Calibri" pitchFamily="34" charset="0"/>
                <a:ea typeface="Calibri" pitchFamily="34" charset="0"/>
              </a:rPr>
              <a:t>ت</a:t>
            </a:r>
            <a:r>
              <a:rPr kumimoji="0" lang="ar-DZ" sz="2800" b="1" i="0" u="none" strike="noStrike" cap="none" normalizeH="0" baseline="0" dirty="0" smtClean="0">
                <a:ln>
                  <a:noFill/>
                </a:ln>
                <a:solidFill>
                  <a:schemeClr val="bg1"/>
                </a:solidFill>
                <a:effectLst/>
                <a:latin typeface="Calibri" pitchFamily="34" charset="0"/>
                <a:ea typeface="Calibri" pitchFamily="34" charset="0"/>
              </a:rPr>
              <a:t>حديد نقاط القوة والضعف المالية ( المشكلات المالية</a:t>
            </a:r>
            <a:r>
              <a:rPr kumimoji="0" lang="ar-DZ" sz="2800" b="1" i="0" u="none" strike="noStrike" cap="none" normalizeH="0" baseline="0" dirty="0" smtClean="0">
                <a:ln>
                  <a:noFill/>
                </a:ln>
                <a:solidFill>
                  <a:schemeClr val="bg1"/>
                </a:solidFill>
                <a:effectLst/>
                <a:latin typeface="Calibri" pitchFamily="34" charset="0"/>
                <a:ea typeface="Calibri" pitchFamily="34" charset="0"/>
              </a:rPr>
              <a:t>).</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rPr>
              <a:t>الفعل( التسيير المالي): </a:t>
            </a:r>
            <a:endParaRPr kumimoji="0" lang="ar-DZ" sz="2800" b="1" i="0" u="none" strike="noStrike" cap="none" normalizeH="0" baseline="0" dirty="0" smtClean="0">
              <a:ln>
                <a:noFill/>
              </a:ln>
              <a:solidFill>
                <a:schemeClr val="bg1"/>
              </a:solidFill>
              <a:effectLst/>
              <a:latin typeface="Calibri" pitchFamily="34" charset="0"/>
              <a:ea typeface="Calibri"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    اتخاذ القرارات المالية (اختيار حل من بين حلول متاحة ) لحل مشكلة مالية، وضع </a:t>
            </a:r>
            <a:r>
              <a:rPr kumimoji="0" lang="ar-DZ" sz="2800" b="1" i="0" u="none" strike="noStrike" cap="none" normalizeH="0" baseline="0" dirty="0" smtClean="0">
                <a:ln>
                  <a:noFill/>
                </a:ln>
                <a:solidFill>
                  <a:srgbClr val="FF0000"/>
                </a:solidFill>
                <a:effectLst/>
                <a:latin typeface="Calibri" pitchFamily="34" charset="0"/>
                <a:ea typeface="Calibri" pitchFamily="34" charset="0"/>
              </a:rPr>
              <a:t>خطط مالية </a:t>
            </a:r>
            <a:r>
              <a:rPr kumimoji="0" lang="ar-DZ" sz="2800" b="1" i="0" u="none" strike="noStrike" cap="none" normalizeH="0" baseline="0" dirty="0" smtClean="0">
                <a:ln>
                  <a:noFill/>
                </a:ln>
                <a:solidFill>
                  <a:schemeClr val="bg1"/>
                </a:solidFill>
                <a:effectLst/>
                <a:latin typeface="Calibri" pitchFamily="34" charset="0"/>
                <a:ea typeface="Calibri" pitchFamily="34" charset="0"/>
              </a:rPr>
              <a:t>للتنفيذ، </a:t>
            </a:r>
            <a:r>
              <a:rPr kumimoji="0" lang="ar-DZ" sz="2800" b="1" i="0" u="none" strike="noStrike" cap="none" normalizeH="0" baseline="0" dirty="0" smtClean="0">
                <a:ln>
                  <a:noFill/>
                </a:ln>
                <a:solidFill>
                  <a:srgbClr val="FF0000"/>
                </a:solidFill>
                <a:effectLst/>
                <a:latin typeface="Calibri" pitchFamily="34" charset="0"/>
                <a:ea typeface="Calibri" pitchFamily="34" charset="0"/>
              </a:rPr>
              <a:t>الرقابة</a:t>
            </a:r>
            <a:r>
              <a:rPr kumimoji="0" lang="ar-DZ" sz="2800" b="1" i="0" u="none" strike="noStrike" cap="none" normalizeH="0" dirty="0" smtClean="0">
                <a:ln>
                  <a:noFill/>
                </a:ln>
                <a:solidFill>
                  <a:srgbClr val="FF0000"/>
                </a:solidFill>
                <a:effectLst/>
                <a:latin typeface="Calibri" pitchFamily="34" charset="0"/>
                <a:ea typeface="Calibri" pitchFamily="34" charset="0"/>
              </a:rPr>
              <a:t> المالية </a:t>
            </a:r>
            <a:r>
              <a:rPr kumimoji="0" lang="ar-DZ" sz="2800" b="1" i="0" u="none" strike="noStrike" cap="none" normalizeH="0" dirty="0" smtClean="0">
                <a:ln>
                  <a:noFill/>
                </a:ln>
                <a:solidFill>
                  <a:schemeClr val="bg1"/>
                </a:solidFill>
                <a:effectLst/>
                <a:latin typeface="Calibri" pitchFamily="34" charset="0"/>
                <a:ea typeface="Calibri" pitchFamily="34" charset="0"/>
              </a:rPr>
              <a:t>عند وبعد لتنفيذ</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rPr>
              <a:t>القرارات المالية نوعان:</a:t>
            </a:r>
            <a:endParaRPr kumimoji="0" lang="fr-FR" sz="3200" b="1" i="0" u="none" strike="noStrike" cap="none" normalizeH="0" baseline="0" dirty="0" smtClean="0">
              <a:ln>
                <a:noFill/>
              </a:ln>
              <a:solidFill>
                <a:srgbClr val="FF0000"/>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rPr>
              <a:t>قرارات مالية </a:t>
            </a:r>
            <a:r>
              <a:rPr kumimoji="0" lang="ar-DZ" sz="2800" b="1" i="0" u="none" strike="noStrike" cap="none" normalizeH="0" baseline="0" dirty="0" err="1" smtClean="0">
                <a:ln>
                  <a:noFill/>
                </a:ln>
                <a:solidFill>
                  <a:srgbClr val="FF0000"/>
                </a:solidFill>
                <a:effectLst/>
                <a:latin typeface="Calibri" pitchFamily="34" charset="0"/>
                <a:ea typeface="Calibri" pitchFamily="34" charset="0"/>
              </a:rPr>
              <a:t>ق</a:t>
            </a:r>
            <a:r>
              <a:rPr kumimoji="0" lang="ar-DZ" sz="2800" b="1" i="0" u="none" strike="noStrike" cap="none" normalizeH="0" baseline="0" dirty="0" smtClean="0">
                <a:ln>
                  <a:noFill/>
                </a:ln>
                <a:solidFill>
                  <a:srgbClr val="FF0000"/>
                </a:solidFill>
                <a:effectLst/>
                <a:latin typeface="Calibri" pitchFamily="34" charset="0"/>
                <a:ea typeface="Calibri" pitchFamily="34" charset="0"/>
              </a:rPr>
              <a:t> أ متعلقة بالنشاط الجاري:</a:t>
            </a:r>
          </a:p>
          <a:p>
            <a:pPr marL="0" marR="0" lvl="0" indent="0" algn="justLow" defTabSz="914400" rtl="1" eaLnBrk="0" fontAlgn="base" latinLnBrk="0" hangingPunct="0">
              <a:lnSpc>
                <a:spcPct val="100000"/>
              </a:lnSpc>
              <a:spcBef>
                <a:spcPct val="0"/>
              </a:spcBef>
              <a:spcAft>
                <a:spcPct val="0"/>
              </a:spcAft>
              <a:buClrTx/>
              <a:buSzTx/>
              <a:buFontTx/>
              <a:buNone/>
              <a:tabLst/>
            </a:pPr>
            <a:r>
              <a:rPr lang="ar-DZ" sz="2800" b="1" dirty="0" smtClean="0">
                <a:solidFill>
                  <a:schemeClr val="bg1"/>
                </a:solidFill>
                <a:latin typeface="Calibri" pitchFamily="34" charset="0"/>
                <a:ea typeface="Calibri" pitchFamily="34" charset="0"/>
              </a:rPr>
              <a:t>    متعلقة ب</a:t>
            </a:r>
            <a:r>
              <a:rPr kumimoji="0" lang="ar-DZ" sz="2800" b="1" i="0" u="none" strike="noStrike" cap="none" normalizeH="0" baseline="0" dirty="0" smtClean="0">
                <a:ln>
                  <a:noFill/>
                </a:ln>
                <a:solidFill>
                  <a:schemeClr val="bg1"/>
                </a:solidFill>
                <a:effectLst/>
                <a:latin typeface="Calibri" pitchFamily="34" charset="0"/>
                <a:ea typeface="Calibri" pitchFamily="34" charset="0"/>
              </a:rPr>
              <a:t>المخزونات، الحسابات المدينة ( الزبائن: البيع بالأجل)، النقدية الجاهزة في الخزينة.</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rPr>
              <a:t>قرارات مالية </a:t>
            </a:r>
            <a:r>
              <a:rPr kumimoji="0" lang="ar-DZ" sz="2800" b="1" i="0" u="none" strike="noStrike" cap="none" normalizeH="0" baseline="0" dirty="0" err="1" smtClean="0">
                <a:ln>
                  <a:noFill/>
                </a:ln>
                <a:solidFill>
                  <a:srgbClr val="FF0000"/>
                </a:solidFill>
                <a:effectLst/>
                <a:latin typeface="Calibri" pitchFamily="34" charset="0"/>
                <a:ea typeface="Calibri" pitchFamily="34" charset="0"/>
              </a:rPr>
              <a:t>ط</a:t>
            </a:r>
            <a:r>
              <a:rPr kumimoji="0" lang="ar-DZ" sz="2800" b="1" i="0" u="none" strike="noStrike" cap="none" normalizeH="0" baseline="0" dirty="0" smtClean="0">
                <a:ln>
                  <a:noFill/>
                </a:ln>
                <a:solidFill>
                  <a:srgbClr val="FF0000"/>
                </a:solidFill>
                <a:effectLst/>
                <a:latin typeface="Calibri" pitchFamily="34" charset="0"/>
                <a:ea typeface="Calibri" pitchFamily="34" charset="0"/>
              </a:rPr>
              <a:t> أ: </a:t>
            </a:r>
          </a:p>
          <a:p>
            <a:pPr marL="0" marR="0" lvl="0" indent="0" algn="justLow" defTabSz="914400" rtl="1" eaLnBrk="0" fontAlgn="base" latinLnBrk="0" hangingPunct="0">
              <a:lnSpc>
                <a:spcPct val="100000"/>
              </a:lnSpc>
              <a:spcBef>
                <a:spcPct val="0"/>
              </a:spcBef>
              <a:spcAft>
                <a:spcPct val="0"/>
              </a:spcAft>
              <a:buClrTx/>
              <a:buSzTx/>
              <a:buFontTx/>
              <a:buNone/>
              <a:tabLst/>
            </a:pPr>
            <a:r>
              <a:rPr lang="ar-DZ" sz="3200" b="1" dirty="0" smtClean="0">
                <a:solidFill>
                  <a:srgbClr val="FF0000"/>
                </a:solidFill>
                <a:latin typeface="Calibri" pitchFamily="34" charset="0"/>
                <a:ea typeface="Calibri" pitchFamily="34" charset="0"/>
              </a:rPr>
              <a:t>     </a:t>
            </a:r>
            <a:r>
              <a:rPr kumimoji="0" lang="ar-DZ" sz="2800" b="1" i="0" u="none" strike="noStrike" cap="none" normalizeH="0" baseline="0" dirty="0" smtClean="0">
                <a:ln>
                  <a:noFill/>
                </a:ln>
                <a:solidFill>
                  <a:schemeClr val="bg1"/>
                </a:solidFill>
                <a:effectLst/>
                <a:latin typeface="Calibri" pitchFamily="34" charset="0"/>
                <a:ea typeface="Calibri" pitchFamily="34" charset="0"/>
              </a:rPr>
              <a:t>متعلقة بالاستثمار والتمويل.</a:t>
            </a:r>
            <a:endParaRPr kumimoji="0" lang="ar-DZ" sz="2800" b="1" i="0" u="none" strike="noStrike" cap="none" normalizeH="0" baseline="0" dirty="0" smtClean="0">
              <a:ln>
                <a:noFill/>
              </a:ln>
              <a:solidFill>
                <a:schemeClr val="bg1"/>
              </a:solidFill>
              <a:effectLst/>
              <a:latin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Y" sz="4000" dirty="0" smtClean="0">
                <a:solidFill>
                  <a:srgbClr val="FF0000"/>
                </a:solidFill>
                <a:cs typeface="+mn-cs"/>
              </a:rPr>
              <a:t>ح. المشاركة في تحديد سياسات توزيع الأرباح</a:t>
            </a:r>
            <a:r>
              <a:rPr lang="fr-FR" sz="4000" dirty="0" smtClean="0">
                <a:solidFill>
                  <a:srgbClr val="FF0000"/>
                </a:solidFill>
                <a:cs typeface="+mn-cs"/>
              </a:rPr>
              <a:t> </a:t>
            </a:r>
            <a:r>
              <a:rPr lang="ar-SY" sz="4000" dirty="0" smtClean="0">
                <a:solidFill>
                  <a:srgbClr val="FF0000"/>
                </a:solidFill>
                <a:cs typeface="+mn-cs"/>
              </a:rPr>
              <a:t>:</a:t>
            </a:r>
            <a:endParaRPr lang="fr-FR" sz="4000" dirty="0">
              <a:solidFill>
                <a:srgbClr val="FF0000"/>
              </a:solidFill>
              <a:cs typeface="+mn-cs"/>
            </a:endParaRPr>
          </a:p>
        </p:txBody>
      </p:sp>
      <p:sp>
        <p:nvSpPr>
          <p:cNvPr id="3" name="Espace réservé du contenu 2"/>
          <p:cNvSpPr>
            <a:spLocks noGrp="1"/>
          </p:cNvSpPr>
          <p:nvPr>
            <p:ph idx="1"/>
          </p:nvPr>
        </p:nvSpPr>
        <p:spPr>
          <a:xfrm>
            <a:off x="457200" y="1600200"/>
            <a:ext cx="8229600" cy="1143000"/>
          </a:xfrm>
        </p:spPr>
        <p:txBody>
          <a:bodyPr/>
          <a:lstStyle/>
          <a:p>
            <a:pPr marL="31750" indent="-31750" algn="just" rtl="1">
              <a:buNone/>
            </a:pPr>
            <a:r>
              <a:rPr lang="ar-DZ" b="1" dirty="0" smtClean="0">
                <a:solidFill>
                  <a:schemeClr val="bg1"/>
                </a:solidFill>
              </a:rPr>
              <a:t>      </a:t>
            </a:r>
            <a:r>
              <a:rPr lang="ar-SY" b="1" dirty="0" smtClean="0">
                <a:solidFill>
                  <a:schemeClr val="bg1"/>
                </a:solidFill>
              </a:rPr>
              <a:t>تتضمن تحديد </a:t>
            </a:r>
            <a:r>
              <a:rPr lang="ar-SY" b="1" dirty="0" smtClean="0">
                <a:solidFill>
                  <a:srgbClr val="FF0000"/>
                </a:solidFill>
              </a:rPr>
              <a:t>النسبة التي سيتم دفعها نقدا للمساهمين</a:t>
            </a:r>
            <a:r>
              <a:rPr lang="ar-SY" b="1" dirty="0" smtClean="0">
                <a:solidFill>
                  <a:schemeClr val="bg1"/>
                </a:solidFill>
              </a:rPr>
              <a:t>، كما تتضمن العمل على استقرار معدلات التوزيع على المدى الزمني</a:t>
            </a:r>
            <a:r>
              <a:rPr lang="ar-DZ" b="1" dirty="0" smtClean="0">
                <a:solidFill>
                  <a:schemeClr val="bg1"/>
                </a:solidFill>
              </a:rPr>
              <a:t>.</a:t>
            </a:r>
          </a:p>
          <a:p>
            <a:endParaRPr lang="fr-FR" dirty="0"/>
          </a:p>
        </p:txBody>
      </p:sp>
      <p:sp>
        <p:nvSpPr>
          <p:cNvPr id="4" name="Rectangle 3"/>
          <p:cNvSpPr/>
          <p:nvPr/>
        </p:nvSpPr>
        <p:spPr>
          <a:xfrm>
            <a:off x="381000" y="3581400"/>
            <a:ext cx="8305800" cy="1384995"/>
          </a:xfrm>
          <a:prstGeom prst="rect">
            <a:avLst/>
          </a:prstGeom>
        </p:spPr>
        <p:txBody>
          <a:bodyPr wrap="square">
            <a:spAutoFit/>
          </a:bodyPr>
          <a:lstStyle/>
          <a:p>
            <a:pPr marL="31750" indent="-31750" algn="just" rtl="1">
              <a:buNone/>
            </a:pPr>
            <a:r>
              <a:rPr lang="ar-DZ" sz="2800" b="1" dirty="0" smtClean="0">
                <a:solidFill>
                  <a:schemeClr val="bg1"/>
                </a:solidFill>
              </a:rPr>
              <a:t>     </a:t>
            </a:r>
            <a:r>
              <a:rPr lang="ar-SY" sz="2800" b="1" dirty="0" smtClean="0">
                <a:solidFill>
                  <a:schemeClr val="bg1"/>
                </a:solidFill>
              </a:rPr>
              <a:t>وترتبط قرارات التوزيع ارتباطا قويا ب</a:t>
            </a:r>
            <a:r>
              <a:rPr lang="ar-SY" sz="2800" b="1" dirty="0" smtClean="0">
                <a:solidFill>
                  <a:srgbClr val="FF0000"/>
                </a:solidFill>
              </a:rPr>
              <a:t>القرارات التمويلية</a:t>
            </a:r>
            <a:r>
              <a:rPr lang="ar-DZ" sz="2800" b="1" dirty="0" smtClean="0">
                <a:solidFill>
                  <a:srgbClr val="FF0000"/>
                </a:solidFill>
              </a:rPr>
              <a:t> والاستثمارية</a:t>
            </a:r>
            <a:r>
              <a:rPr lang="ar-SY" sz="2800" b="1" dirty="0" smtClean="0">
                <a:solidFill>
                  <a:schemeClr val="bg1"/>
                </a:solidFill>
              </a:rPr>
              <a:t>، لأن الأرباح </a:t>
            </a:r>
            <a:r>
              <a:rPr lang="ar-DZ" sz="2800" b="1" dirty="0" smtClean="0">
                <a:solidFill>
                  <a:schemeClr val="bg1"/>
                </a:solidFill>
              </a:rPr>
              <a:t>المحتجزة </a:t>
            </a:r>
            <a:r>
              <a:rPr lang="ar-SY" sz="2800" b="1" dirty="0" smtClean="0">
                <a:solidFill>
                  <a:schemeClr val="bg1"/>
                </a:solidFill>
              </a:rPr>
              <a:t>تعتبر من أهم مصادر تمويل</a:t>
            </a:r>
            <a:r>
              <a:rPr lang="ar-DZ" sz="2800" b="1" dirty="0" smtClean="0">
                <a:solidFill>
                  <a:schemeClr val="bg1"/>
                </a:solidFill>
              </a:rPr>
              <a:t> الاستثمارات</a:t>
            </a:r>
            <a:r>
              <a:rPr lang="ar-SY" sz="2800" b="1" dirty="0" smtClean="0">
                <a:solidFill>
                  <a:schemeClr val="bg1"/>
                </a:solidFill>
              </a:rPr>
              <a:t>، </a:t>
            </a:r>
            <a:r>
              <a:rPr lang="ar-DZ" sz="2800" b="1" dirty="0" smtClean="0">
                <a:solidFill>
                  <a:schemeClr val="bg1"/>
                </a:solidFill>
              </a:rPr>
              <a:t>كما تسمح </a:t>
            </a:r>
            <a:r>
              <a:rPr lang="ar-DZ" sz="2800" b="1" dirty="0" err="1" smtClean="0">
                <a:solidFill>
                  <a:schemeClr val="bg1"/>
                </a:solidFill>
              </a:rPr>
              <a:t>ب</a:t>
            </a:r>
            <a:r>
              <a:rPr lang="ar-SY" sz="2800" b="1" dirty="0" smtClean="0">
                <a:solidFill>
                  <a:schemeClr val="bg1"/>
                </a:solidFill>
              </a:rPr>
              <a:t>زيادة قدرة المؤسسة على الاقتراض .</a:t>
            </a:r>
            <a:endParaRPr lang="fr-FR" sz="2800" b="1" dirty="0" smtClean="0">
              <a:solidFill>
                <a:schemeClr val="bg1"/>
              </a:solidFill>
            </a:endParaRPr>
          </a:p>
        </p:txBody>
      </p:sp>
    </p:spTree>
  </p:cSld>
  <p:clrMapOvr>
    <a:masterClrMapping/>
  </p:clrMapOvr>
  <p:transition>
    <p:blinds/>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4000" dirty="0" smtClean="0">
                <a:solidFill>
                  <a:srgbClr val="FF0000"/>
                </a:solidFill>
                <a:cs typeface="+mn-cs"/>
              </a:rPr>
              <a:t>ط. إدارة السيول</a:t>
            </a:r>
            <a:r>
              <a:rPr lang="ar-DZ" sz="4000" dirty="0" smtClean="0">
                <a:solidFill>
                  <a:srgbClr val="FF0000"/>
                </a:solidFill>
                <a:cs typeface="+mn-cs"/>
              </a:rPr>
              <a:t>ة</a:t>
            </a:r>
            <a:r>
              <a:rPr lang="ar-SA" sz="4000" dirty="0" smtClean="0">
                <a:solidFill>
                  <a:srgbClr val="FF0000"/>
                </a:solidFill>
                <a:cs typeface="+mn-cs"/>
              </a:rPr>
              <a:t> النقدية:</a:t>
            </a:r>
            <a:endParaRPr lang="fr-FR" sz="4000" dirty="0">
              <a:solidFill>
                <a:srgbClr val="FF0000"/>
              </a:solidFill>
              <a:cs typeface="+mn-cs"/>
            </a:endParaRPr>
          </a:p>
        </p:txBody>
      </p:sp>
      <p:sp>
        <p:nvSpPr>
          <p:cNvPr id="3" name="Espace réservé du contenu 2"/>
          <p:cNvSpPr>
            <a:spLocks noGrp="1"/>
          </p:cNvSpPr>
          <p:nvPr>
            <p:ph idx="1"/>
          </p:nvPr>
        </p:nvSpPr>
        <p:spPr>
          <a:xfrm>
            <a:off x="457200" y="1600200"/>
            <a:ext cx="8229600" cy="1981200"/>
          </a:xfrm>
        </p:spPr>
        <p:txBody>
          <a:bodyPr/>
          <a:lstStyle/>
          <a:p>
            <a:pPr marL="1588" indent="26988" algn="just" rtl="1">
              <a:buNone/>
            </a:pPr>
            <a:r>
              <a:rPr lang="ar-DZ" b="1" dirty="0" smtClean="0">
                <a:solidFill>
                  <a:schemeClr val="bg1"/>
                </a:solidFill>
              </a:rPr>
              <a:t>     هي الاستثمار الأمثل للأموال المتاحة (الصندوق، الحسابات البنكية الجارية)، بما يحقق أقصى عائد (</a:t>
            </a:r>
            <a:r>
              <a:rPr lang="ar-DZ" b="1" dirty="0" smtClean="0">
                <a:solidFill>
                  <a:srgbClr val="FF0000"/>
                </a:solidFill>
              </a:rPr>
              <a:t>هدف الربحية</a:t>
            </a:r>
            <a:r>
              <a:rPr lang="ar-DZ" b="1" dirty="0" smtClean="0">
                <a:solidFill>
                  <a:schemeClr val="bg1"/>
                </a:solidFill>
              </a:rPr>
              <a:t>)، والمقدرة على الوفاء بالالتزامات للدائنين سواء كانوا موردين (موردي المواد، العمل، الخدمات، التجهيزات) أو بنوك، بأقل تكلفة( </a:t>
            </a:r>
            <a:r>
              <a:rPr lang="ar-DZ" b="1" dirty="0" smtClean="0">
                <a:solidFill>
                  <a:srgbClr val="FF0000"/>
                </a:solidFill>
              </a:rPr>
              <a:t>هدف الملاءة</a:t>
            </a:r>
            <a:r>
              <a:rPr lang="ar-DZ" b="1" dirty="0" smtClean="0">
                <a:solidFill>
                  <a:schemeClr val="bg1"/>
                </a:solidFill>
              </a:rPr>
              <a:t>).</a:t>
            </a:r>
            <a:endParaRPr lang="fr-FR" b="1" dirty="0" smtClean="0">
              <a:solidFill>
                <a:schemeClr val="bg1"/>
              </a:solidFill>
            </a:endParaRPr>
          </a:p>
          <a:p>
            <a:pPr algn="just">
              <a:buNone/>
            </a:pPr>
            <a:endParaRPr lang="fr-FR" b="1" dirty="0">
              <a:solidFill>
                <a:schemeClr val="bg1"/>
              </a:solidFill>
            </a:endParaRPr>
          </a:p>
        </p:txBody>
      </p:sp>
      <p:sp>
        <p:nvSpPr>
          <p:cNvPr id="4" name="Rectangle 3"/>
          <p:cNvSpPr/>
          <p:nvPr/>
        </p:nvSpPr>
        <p:spPr>
          <a:xfrm>
            <a:off x="457200" y="4127718"/>
            <a:ext cx="8229600" cy="1384995"/>
          </a:xfrm>
          <a:prstGeom prst="rect">
            <a:avLst/>
          </a:prstGeom>
        </p:spPr>
        <p:txBody>
          <a:bodyPr wrap="square">
            <a:spAutoFit/>
          </a:bodyPr>
          <a:lstStyle/>
          <a:p>
            <a:pPr marL="1588" indent="26988" algn="just" rtl="1">
              <a:buNone/>
            </a:pPr>
            <a:r>
              <a:rPr lang="ar-DZ" sz="2800" b="1" dirty="0" smtClean="0">
                <a:solidFill>
                  <a:schemeClr val="bg1"/>
                </a:solidFill>
              </a:rPr>
              <a:t>    هي عملية الرقابة على النقدية الموجودة، وتخطيط الاحتياجات المستقبلية منها، ضمانا لوجودها عند الحاجة إليها، وضمانا لكفاءة استخدامها بشكل يوازن بين </a:t>
            </a:r>
            <a:r>
              <a:rPr lang="ar-DZ" sz="2800" b="1" dirty="0" smtClean="0">
                <a:solidFill>
                  <a:srgbClr val="FF0000"/>
                </a:solidFill>
              </a:rPr>
              <a:t>هدفي الربحية والملاءة</a:t>
            </a:r>
            <a:r>
              <a:rPr lang="ar-DZ" sz="2800" b="1" dirty="0" smtClean="0">
                <a:solidFill>
                  <a:schemeClr val="bg1"/>
                </a:solidFill>
              </a:rPr>
              <a:t>.</a:t>
            </a:r>
            <a:endParaRPr lang="fr-FR" sz="2800" b="1" dirty="0" smtClean="0">
              <a:solidFill>
                <a:schemeClr val="bg1"/>
              </a:solidFill>
            </a:endParaRPr>
          </a:p>
        </p:txBody>
      </p:sp>
    </p:spTree>
  </p:cSld>
  <p:clrMapOvr>
    <a:masterClrMapping/>
  </p:clrMapOvr>
  <p:transition>
    <p:blinds dir="ver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smtClean="0">
                <a:solidFill>
                  <a:srgbClr val="FF0000"/>
                </a:solidFill>
                <a:cs typeface="+mn-cs"/>
              </a:rPr>
              <a:t>ك. إدارة رأس المال العامل:</a:t>
            </a:r>
            <a:endParaRPr lang="fr-FR" sz="4400" dirty="0">
              <a:solidFill>
                <a:srgbClr val="FF0000"/>
              </a:solidFill>
              <a:cs typeface="+mn-cs"/>
            </a:endParaRPr>
          </a:p>
        </p:txBody>
      </p:sp>
      <p:sp>
        <p:nvSpPr>
          <p:cNvPr id="3" name="Espace réservé du contenu 2"/>
          <p:cNvSpPr>
            <a:spLocks noGrp="1"/>
          </p:cNvSpPr>
          <p:nvPr>
            <p:ph idx="1"/>
          </p:nvPr>
        </p:nvSpPr>
        <p:spPr>
          <a:xfrm>
            <a:off x="228600" y="1600200"/>
            <a:ext cx="8610600" cy="1143000"/>
          </a:xfrm>
        </p:spPr>
        <p:txBody>
          <a:bodyPr>
            <a:normAutofit/>
          </a:bodyPr>
          <a:lstStyle/>
          <a:p>
            <a:pPr marL="0" indent="0" algn="just" rtl="1">
              <a:buNone/>
            </a:pPr>
            <a:r>
              <a:rPr lang="ar-DZ" b="1" dirty="0" smtClean="0">
                <a:solidFill>
                  <a:schemeClr val="bg1"/>
                </a:solidFill>
              </a:rPr>
              <a:t>     </a:t>
            </a:r>
            <a:r>
              <a:rPr lang="ar-SA" b="1" dirty="0" smtClean="0">
                <a:solidFill>
                  <a:schemeClr val="bg1"/>
                </a:solidFill>
              </a:rPr>
              <a:t>يتكون </a:t>
            </a:r>
            <a:r>
              <a:rPr lang="ar-SA" b="1" dirty="0" smtClean="0">
                <a:solidFill>
                  <a:srgbClr val="FF0000"/>
                </a:solidFill>
              </a:rPr>
              <a:t>رأس المال العامل من استثمارات المؤسسة في الأصول الجارية، </a:t>
            </a:r>
            <a:r>
              <a:rPr lang="ar-DZ" b="1" dirty="0" smtClean="0">
                <a:solidFill>
                  <a:srgbClr val="FF0000"/>
                </a:solidFill>
              </a:rPr>
              <a:t>(</a:t>
            </a:r>
            <a:r>
              <a:rPr lang="ar-SA" b="1" dirty="0" smtClean="0">
                <a:solidFill>
                  <a:srgbClr val="FF0000"/>
                </a:solidFill>
              </a:rPr>
              <a:t>نقدية</a:t>
            </a:r>
            <a:r>
              <a:rPr lang="ar-DZ" b="1" dirty="0" smtClean="0">
                <a:solidFill>
                  <a:srgbClr val="FF0000"/>
                </a:solidFill>
              </a:rPr>
              <a:t> الجاهزة، </a:t>
            </a:r>
            <a:r>
              <a:rPr lang="ar-SA" b="1" dirty="0" smtClean="0">
                <a:solidFill>
                  <a:srgbClr val="FF0000"/>
                </a:solidFill>
              </a:rPr>
              <a:t>حسابات مدينة</a:t>
            </a:r>
            <a:r>
              <a:rPr lang="ar-DZ" b="1" dirty="0" smtClean="0">
                <a:solidFill>
                  <a:srgbClr val="FF0000"/>
                </a:solidFill>
              </a:rPr>
              <a:t>، </a:t>
            </a:r>
            <a:r>
              <a:rPr lang="ar-SA" b="1" dirty="0" smtClean="0">
                <a:solidFill>
                  <a:srgbClr val="FF0000"/>
                </a:solidFill>
              </a:rPr>
              <a:t> </a:t>
            </a:r>
            <a:r>
              <a:rPr lang="ar-SA" b="1" dirty="0" err="1" smtClean="0">
                <a:solidFill>
                  <a:srgbClr val="FF0000"/>
                </a:solidFill>
              </a:rPr>
              <a:t>ومخزونات</a:t>
            </a:r>
            <a:r>
              <a:rPr lang="ar-SA" b="1" dirty="0" smtClean="0">
                <a:solidFill>
                  <a:srgbClr val="FF0000"/>
                </a:solidFill>
              </a:rPr>
              <a:t> وأوراق مالية </a:t>
            </a:r>
            <a:r>
              <a:rPr lang="ar-DZ" b="1" dirty="0" smtClean="0">
                <a:solidFill>
                  <a:srgbClr val="FF0000"/>
                </a:solidFill>
              </a:rPr>
              <a:t>ق </a:t>
            </a:r>
            <a:r>
              <a:rPr lang="ar-DZ" b="1" dirty="0" err="1" smtClean="0">
                <a:solidFill>
                  <a:srgbClr val="FF0000"/>
                </a:solidFill>
              </a:rPr>
              <a:t>أ</a:t>
            </a:r>
            <a:r>
              <a:rPr lang="ar-DZ" b="1" dirty="0" smtClean="0">
                <a:solidFill>
                  <a:srgbClr val="FF0000"/>
                </a:solidFill>
              </a:rPr>
              <a:t>).</a:t>
            </a:r>
          </a:p>
        </p:txBody>
      </p:sp>
      <p:sp>
        <p:nvSpPr>
          <p:cNvPr id="4" name="Rectangle 3"/>
          <p:cNvSpPr/>
          <p:nvPr/>
        </p:nvSpPr>
        <p:spPr>
          <a:xfrm>
            <a:off x="304800" y="4110097"/>
            <a:ext cx="8534400" cy="1384995"/>
          </a:xfrm>
          <a:prstGeom prst="rect">
            <a:avLst/>
          </a:prstGeom>
        </p:spPr>
        <p:txBody>
          <a:bodyPr wrap="square">
            <a:spAutoFit/>
          </a:bodyPr>
          <a:lstStyle/>
          <a:p>
            <a:pPr algn="just" rtl="1"/>
            <a:r>
              <a:rPr lang="ar-SA" sz="2800" b="1" dirty="0" smtClean="0">
                <a:solidFill>
                  <a:schemeClr val="bg1"/>
                </a:solidFill>
              </a:rPr>
              <a:t>وتتمثل إدارة أس المال العامل </a:t>
            </a:r>
            <a:r>
              <a:rPr lang="ar-DZ" sz="2800" b="1" dirty="0" smtClean="0">
                <a:solidFill>
                  <a:schemeClr val="bg1"/>
                </a:solidFill>
              </a:rPr>
              <a:t>في القرارات والسياسات المرتبطة بإدارة النقدية والمخزون والحسابات المدينة وغيرها، وذلك بتحديد الحجم المناسب منها، وأسلوب تمويل كل منها.</a:t>
            </a:r>
            <a:endParaRPr lang="fr-FR" sz="2800" dirty="0"/>
          </a:p>
        </p:txBody>
      </p:sp>
      <p:sp>
        <p:nvSpPr>
          <p:cNvPr id="5" name="Rectangle 4"/>
          <p:cNvSpPr/>
          <p:nvPr/>
        </p:nvSpPr>
        <p:spPr>
          <a:xfrm>
            <a:off x="381000" y="2819400"/>
            <a:ext cx="8305800" cy="954107"/>
          </a:xfrm>
          <a:prstGeom prst="rect">
            <a:avLst/>
          </a:prstGeom>
        </p:spPr>
        <p:txBody>
          <a:bodyPr wrap="square">
            <a:spAutoFit/>
          </a:bodyPr>
          <a:lstStyle/>
          <a:p>
            <a:pPr algn="just" rtl="1"/>
            <a:r>
              <a:rPr lang="ar-SA" sz="2800" b="1" dirty="0" smtClean="0">
                <a:solidFill>
                  <a:schemeClr val="bg1"/>
                </a:solidFill>
              </a:rPr>
              <a:t> أما صافي رأس المال العامل فهو الأصول الجارية السابقة ناقص الخصوم المتداولة(ديون </a:t>
            </a:r>
            <a:r>
              <a:rPr lang="ar-DZ" sz="2800" b="1" dirty="0" smtClean="0">
                <a:solidFill>
                  <a:schemeClr val="bg1"/>
                </a:solidFill>
              </a:rPr>
              <a:t>ق </a:t>
            </a:r>
            <a:r>
              <a:rPr lang="ar-DZ" sz="2800" b="1" dirty="0" err="1" smtClean="0">
                <a:solidFill>
                  <a:schemeClr val="bg1"/>
                </a:solidFill>
              </a:rPr>
              <a:t>أ</a:t>
            </a:r>
            <a:r>
              <a:rPr lang="ar-SA" sz="2800" b="1" dirty="0" smtClean="0">
                <a:solidFill>
                  <a:schemeClr val="bg1"/>
                </a:solidFill>
              </a:rPr>
              <a:t>)</a:t>
            </a:r>
            <a:r>
              <a:rPr lang="ar-DZ" sz="2800" b="1" dirty="0" smtClean="0">
                <a:solidFill>
                  <a:schemeClr val="bg1"/>
                </a:solidFill>
              </a:rPr>
              <a:t>.</a:t>
            </a:r>
            <a:r>
              <a:rPr lang="ar-SA" sz="2800" b="1" dirty="0" smtClean="0">
                <a:solidFill>
                  <a:schemeClr val="bg1"/>
                </a:solidFill>
              </a:rPr>
              <a:t> </a:t>
            </a:r>
            <a:endParaRPr lang="fr-FR" sz="2800" dirty="0">
              <a:solidFill>
                <a:schemeClr val="bg1"/>
              </a:solidFill>
            </a:endParaRPr>
          </a:p>
        </p:txBody>
      </p:sp>
    </p:spTree>
  </p:cSld>
  <p:clrMapOvr>
    <a:masterClrMapping/>
  </p:clrMapOvr>
  <p:transition>
    <p:checke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fr-FR" sz="4400" dirty="0" smtClean="0">
                <a:solidFill>
                  <a:srgbClr val="FF0000"/>
                </a:solidFill>
                <a:latin typeface="Times New Roman" pitchFamily="18" charset="0"/>
                <a:cs typeface="Times New Roman" pitchFamily="18" charset="0"/>
              </a:rPr>
              <a:t>5</a:t>
            </a:r>
            <a:r>
              <a:rPr lang="ar-DZ" sz="4400" dirty="0" smtClean="0">
                <a:solidFill>
                  <a:srgbClr val="FF0000"/>
                </a:solidFill>
                <a:cs typeface="+mn-cs"/>
              </a:rPr>
              <a:t>. بيئة الإدارة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228600" y="1600200"/>
            <a:ext cx="8686800" cy="1752600"/>
          </a:xfrm>
        </p:spPr>
        <p:txBody>
          <a:bodyPr>
            <a:normAutofit lnSpcReduction="10000"/>
          </a:bodyPr>
          <a:lstStyle/>
          <a:p>
            <a:pPr marL="0" indent="22225" algn="just" rtl="1">
              <a:buNone/>
            </a:pPr>
            <a:r>
              <a:rPr lang="ar-DZ" b="1" dirty="0" smtClean="0">
                <a:solidFill>
                  <a:schemeClr val="bg1"/>
                </a:solidFill>
              </a:rPr>
              <a:t>     إضافة لتعامل الإدارة المالية مع الوحدات الداخلية للمؤسسة ( مشتريات، إنتاج، تسويق، موارد بشرية)، فإنها تتعامل وتتفاعل مع عدة أطراف ومتغيرات خارجية شديدة الترابط والتغير، وهي تشكل بيئة الإدارة المالية:</a:t>
            </a:r>
          </a:p>
        </p:txBody>
      </p:sp>
      <p:sp>
        <p:nvSpPr>
          <p:cNvPr id="4" name="Rectangle 3"/>
          <p:cNvSpPr/>
          <p:nvPr/>
        </p:nvSpPr>
        <p:spPr>
          <a:xfrm>
            <a:off x="228600" y="3886200"/>
            <a:ext cx="8610600" cy="1815882"/>
          </a:xfrm>
          <a:prstGeom prst="rect">
            <a:avLst/>
          </a:prstGeom>
        </p:spPr>
        <p:txBody>
          <a:bodyPr wrap="square">
            <a:spAutoFit/>
          </a:bodyPr>
          <a:lstStyle/>
          <a:p>
            <a:pPr indent="22225" algn="just" rtl="1"/>
            <a:r>
              <a:rPr lang="ar-DZ" sz="2800" b="1" dirty="0" smtClean="0">
                <a:solidFill>
                  <a:srgbClr val="FF0000"/>
                </a:solidFill>
              </a:rPr>
              <a:t>الأطراف</a:t>
            </a:r>
            <a:r>
              <a:rPr lang="ar-DZ" sz="2800" b="1" dirty="0" smtClean="0">
                <a:solidFill>
                  <a:schemeClr val="bg1"/>
                </a:solidFill>
              </a:rPr>
              <a:t>: أسواق النقدية، أسواق المالية، أسواق الصرف، أسواق عوامل الإنتاج، النظام المالي والسياسات والتشريعات الحكومية، الأسواق الدولية.</a:t>
            </a:r>
          </a:p>
          <a:p>
            <a:pPr indent="22225" algn="just" rtl="1"/>
            <a:r>
              <a:rPr lang="ar-DZ" sz="2800" b="1" dirty="0" smtClean="0">
                <a:solidFill>
                  <a:srgbClr val="FF0000"/>
                </a:solidFill>
              </a:rPr>
              <a:t>المتغيرات</a:t>
            </a:r>
            <a:r>
              <a:rPr lang="ar-DZ" sz="2800" b="1" dirty="0" smtClean="0">
                <a:solidFill>
                  <a:schemeClr val="bg1"/>
                </a:solidFill>
              </a:rPr>
              <a:t>: أسعار الفائدة، أسعار الصرف، معدلات الضرائب، الرسوم الجمركية.... </a:t>
            </a:r>
            <a:r>
              <a:rPr lang="ar-DZ" sz="2800" b="1" dirty="0" err="1" smtClean="0">
                <a:solidFill>
                  <a:schemeClr val="bg1"/>
                </a:solidFill>
              </a:rPr>
              <a:t>إلخ</a:t>
            </a:r>
            <a:r>
              <a:rPr lang="ar-DZ" sz="2800" b="1" dirty="0" smtClean="0">
                <a:solidFill>
                  <a:schemeClr val="bg1"/>
                </a:solidFill>
              </a:rPr>
              <a:t>.</a:t>
            </a:r>
            <a:endParaRPr lang="fr-FR" sz="2800" b="1" dirty="0">
              <a:solidFill>
                <a:schemeClr val="bg1"/>
              </a:solidFill>
            </a:endParaRPr>
          </a:p>
        </p:txBody>
      </p:sp>
    </p:spTree>
  </p:cSld>
  <p:clrMapOvr>
    <a:masterClrMapping/>
  </p:clrMapOvr>
  <p:transition>
    <p:comb dir="ver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239" y="228600"/>
            <a:ext cx="8915639" cy="6400800"/>
            <a:chOff x="451" y="7489"/>
            <a:chExt cx="10792" cy="6268"/>
          </a:xfrm>
        </p:grpSpPr>
        <p:sp>
          <p:nvSpPr>
            <p:cNvPr id="1027" name="Text Box 3"/>
            <p:cNvSpPr txBox="1">
              <a:spLocks noChangeArrowheads="1"/>
            </p:cNvSpPr>
            <p:nvPr/>
          </p:nvSpPr>
          <p:spPr bwMode="auto">
            <a:xfrm>
              <a:off x="2978" y="7489"/>
              <a:ext cx="3765" cy="626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bg1"/>
                </a:solidFill>
                <a:effectLst/>
                <a:latin typeface="Arial" pitchFamily="34" charset="0"/>
                <a:cs typeface="Arial" pitchFamily="34" charset="0"/>
              </a:endParaRPr>
            </a:p>
          </p:txBody>
        </p:sp>
        <p:sp>
          <p:nvSpPr>
            <p:cNvPr id="1028" name="Text Box 4"/>
            <p:cNvSpPr txBox="1">
              <a:spLocks noChangeArrowheads="1"/>
            </p:cNvSpPr>
            <p:nvPr/>
          </p:nvSpPr>
          <p:spPr bwMode="auto">
            <a:xfrm>
              <a:off x="3143" y="9951"/>
              <a:ext cx="975" cy="767"/>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تسويق وبيع</a:t>
              </a:r>
              <a:r>
                <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9" name="Text Box 5"/>
            <p:cNvSpPr txBox="1">
              <a:spLocks noChangeArrowheads="1"/>
            </p:cNvSpPr>
            <p:nvPr/>
          </p:nvSpPr>
          <p:spPr bwMode="auto">
            <a:xfrm>
              <a:off x="5153" y="10080"/>
              <a:ext cx="1342" cy="525"/>
            </a:xfrm>
            <a:prstGeom prst="rect">
              <a:avLst/>
            </a:prstGeom>
            <a:solidFill>
              <a:srgbClr val="BFBFB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إدارة مالية</a:t>
              </a:r>
              <a:r>
                <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0" name="Text Box 6"/>
            <p:cNvSpPr txBox="1">
              <a:spLocks noChangeArrowheads="1"/>
            </p:cNvSpPr>
            <p:nvPr/>
          </p:nvSpPr>
          <p:spPr bwMode="auto">
            <a:xfrm>
              <a:off x="3743" y="9090"/>
              <a:ext cx="1365" cy="525"/>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موارد بشرية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1" name="Text Box 7"/>
            <p:cNvSpPr txBox="1">
              <a:spLocks noChangeArrowheads="1"/>
            </p:cNvSpPr>
            <p:nvPr/>
          </p:nvSpPr>
          <p:spPr bwMode="auto">
            <a:xfrm>
              <a:off x="3818" y="10939"/>
              <a:ext cx="1365" cy="525"/>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smtClean="0">
                  <a:ln>
                    <a:noFill/>
                  </a:ln>
                  <a:solidFill>
                    <a:schemeClr val="bg1"/>
                  </a:solidFill>
                  <a:effectLst/>
                  <a:latin typeface="Arial" pitchFamily="34" charset="0"/>
                  <a:ea typeface="Arial" pitchFamily="34" charset="0"/>
                  <a:cs typeface="Arial" pitchFamily="34" charset="0"/>
                </a:rPr>
                <a:t>شراء وإنتاج</a:t>
              </a: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cxnSp>
          <p:nvCxnSpPr>
            <p:cNvPr id="1032" name="AutoShape 8"/>
            <p:cNvCxnSpPr>
              <a:cxnSpLocks noChangeShapeType="1"/>
            </p:cNvCxnSpPr>
            <p:nvPr/>
          </p:nvCxnSpPr>
          <p:spPr bwMode="auto">
            <a:xfrm flipH="1">
              <a:off x="4118" y="10325"/>
              <a:ext cx="1035" cy="0"/>
            </a:xfrm>
            <a:prstGeom prst="straightConnector1">
              <a:avLst/>
            </a:prstGeom>
            <a:noFill/>
            <a:ln w="25400">
              <a:solidFill>
                <a:srgbClr val="000000"/>
              </a:solidFill>
              <a:prstDash val="dash"/>
              <a:round/>
              <a:headEnd/>
              <a:tailEnd type="triangle" w="med" len="med"/>
            </a:ln>
          </p:spPr>
        </p:cxnSp>
        <p:cxnSp>
          <p:nvCxnSpPr>
            <p:cNvPr id="1033" name="AutoShape 9"/>
            <p:cNvCxnSpPr>
              <a:cxnSpLocks noChangeShapeType="1"/>
            </p:cNvCxnSpPr>
            <p:nvPr/>
          </p:nvCxnSpPr>
          <p:spPr bwMode="auto">
            <a:xfrm>
              <a:off x="4118" y="10399"/>
              <a:ext cx="1035" cy="1"/>
            </a:xfrm>
            <a:prstGeom prst="straightConnector1">
              <a:avLst/>
            </a:prstGeom>
            <a:noFill/>
            <a:ln w="25400">
              <a:solidFill>
                <a:srgbClr val="000000"/>
              </a:solidFill>
              <a:round/>
              <a:headEnd/>
              <a:tailEnd type="triangle" w="med" len="med"/>
            </a:ln>
          </p:spPr>
        </p:cxnSp>
        <p:cxnSp>
          <p:nvCxnSpPr>
            <p:cNvPr id="1034" name="AutoShape 10"/>
            <p:cNvCxnSpPr>
              <a:cxnSpLocks noChangeShapeType="1"/>
            </p:cNvCxnSpPr>
            <p:nvPr/>
          </p:nvCxnSpPr>
          <p:spPr bwMode="auto">
            <a:xfrm flipH="1" flipV="1">
              <a:off x="4253" y="9615"/>
              <a:ext cx="1215" cy="465"/>
            </a:xfrm>
            <a:prstGeom prst="straightConnector1">
              <a:avLst/>
            </a:prstGeom>
            <a:noFill/>
            <a:ln w="25400">
              <a:solidFill>
                <a:srgbClr val="000000"/>
              </a:solidFill>
              <a:prstDash val="dash"/>
              <a:round/>
              <a:headEnd/>
              <a:tailEnd type="triangle" w="med" len="med"/>
            </a:ln>
          </p:spPr>
        </p:cxnSp>
        <p:cxnSp>
          <p:nvCxnSpPr>
            <p:cNvPr id="1035" name="AutoShape 11"/>
            <p:cNvCxnSpPr>
              <a:cxnSpLocks noChangeShapeType="1"/>
              <a:endCxn id="1031" idx="0"/>
            </p:cNvCxnSpPr>
            <p:nvPr/>
          </p:nvCxnSpPr>
          <p:spPr bwMode="auto">
            <a:xfrm rot="10800000" flipV="1">
              <a:off x="4501" y="10605"/>
              <a:ext cx="968" cy="334"/>
            </a:xfrm>
            <a:prstGeom prst="straightConnector1">
              <a:avLst/>
            </a:prstGeom>
            <a:noFill/>
            <a:ln w="25400">
              <a:solidFill>
                <a:srgbClr val="000000"/>
              </a:solidFill>
              <a:prstDash val="dash"/>
              <a:round/>
              <a:headEnd/>
              <a:tailEnd type="triangle" w="med" len="med"/>
            </a:ln>
          </p:spPr>
        </p:cxnSp>
        <p:sp>
          <p:nvSpPr>
            <p:cNvPr id="1036" name="Text Box 12"/>
            <p:cNvSpPr txBox="1">
              <a:spLocks noChangeArrowheads="1"/>
            </p:cNvSpPr>
            <p:nvPr/>
          </p:nvSpPr>
          <p:spPr bwMode="auto">
            <a:xfrm>
              <a:off x="7013" y="7489"/>
              <a:ext cx="4230" cy="2089"/>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4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أسواق نقدية</a:t>
              </a:r>
              <a:endParaRPr kumimoji="0" lang="en-US" sz="14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بنوك تجارية، بنوك متخصصة، صناديق استثمار، خزينة عمومية، شركات تأمين، مؤسسات مالية</a:t>
              </a:r>
              <a:r>
                <a:rPr kumimoji="0" lang="fr-FR" sz="1600" b="1" i="0" u="none" strike="noStrike" cap="none" normalizeH="0" baseline="0" dirty="0" smtClean="0">
                  <a:ln>
                    <a:noFill/>
                  </a:ln>
                  <a:solidFill>
                    <a:schemeClr val="bg1"/>
                  </a:solidFill>
                  <a:effectLst/>
                  <a:latin typeface="Calibri" pitchFamily="34" charset="0"/>
                  <a:ea typeface="Arial" pitchFamily="34" charset="0"/>
                  <a:cs typeface="Arial" pitchFamily="34" charset="0"/>
                </a:rPr>
                <a:t>…</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سوق أولي(إصدار) وسوق ثانوي (تداول): بنوك</a:t>
              </a:r>
              <a:endPar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أدوات استثمار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ق</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أدوات</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تمويل (قروض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ق</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الوسطاء: السماسرة، بيوت الخصم</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1037" name="Text Box 13"/>
            <p:cNvSpPr txBox="1">
              <a:spLocks noChangeArrowheads="1"/>
            </p:cNvSpPr>
            <p:nvPr/>
          </p:nvSpPr>
          <p:spPr bwMode="auto">
            <a:xfrm>
              <a:off x="6998" y="9718"/>
              <a:ext cx="4245" cy="1427"/>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أسواق رأس المال</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سوق أولي(إصدار): بنوك استثمار</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سوق ثانوي (تداول): الأسواق المالية( البورصة)</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ادوات</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تمويل واستثمار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ط</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 (أسهم وسندات)</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8" name="Text Box 14"/>
            <p:cNvSpPr txBox="1">
              <a:spLocks noChangeArrowheads="1"/>
            </p:cNvSpPr>
            <p:nvPr/>
          </p:nvSpPr>
          <p:spPr bwMode="auto">
            <a:xfrm>
              <a:off x="7013" y="12737"/>
              <a:ext cx="4215" cy="1020"/>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الأسواق الدولية</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مظاهر العولمة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والإنفتاح</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الاقتصادي</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تحرير تجاري، تحرير المالي</a:t>
              </a:r>
              <a:r>
                <a:rPr kumimoji="0" lang="fr-FR" sz="1600" b="1" i="0" u="none" strike="noStrike" cap="none" normalizeH="0" baseline="0" dirty="0" smtClean="0">
                  <a:ln>
                    <a:noFill/>
                  </a:ln>
                  <a:solidFill>
                    <a:schemeClr val="bg1"/>
                  </a:solidFill>
                  <a:effectLst/>
                  <a:latin typeface="Calibri" pitchFamily="34" charset="0"/>
                  <a:ea typeface="Arial" pitchFamily="34" charset="0"/>
                  <a:cs typeface="Arial" pitchFamily="34" charset="0"/>
                </a:rPr>
                <a:t>)</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الاستثمار الأجنبي</a:t>
              </a:r>
              <a:r>
                <a:rPr kumimoji="0" lang="fr-FR" sz="1400" b="1" i="0" u="none" strike="noStrike" cap="none" normalizeH="0" baseline="0" dirty="0" smtClean="0">
                  <a:ln>
                    <a:noFill/>
                  </a:ln>
                  <a:solidFill>
                    <a:schemeClr val="bg1"/>
                  </a:solidFill>
                  <a:effectLst/>
                  <a:latin typeface="Calibri" pitchFamily="34"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9" name="Text Box 15"/>
            <p:cNvSpPr txBox="1">
              <a:spLocks noChangeArrowheads="1"/>
            </p:cNvSpPr>
            <p:nvPr/>
          </p:nvSpPr>
          <p:spPr bwMode="auto">
            <a:xfrm>
              <a:off x="451" y="9653"/>
              <a:ext cx="2182" cy="810"/>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أسواق السلع</a:t>
              </a:r>
              <a:r>
                <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endParaRPr kumimoji="0" lang="en-US"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زبائن ومستهلكين</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40" name="AutoShape 16"/>
            <p:cNvCxnSpPr>
              <a:cxnSpLocks noChangeShapeType="1"/>
              <a:stCxn id="1039" idx="3"/>
            </p:cNvCxnSpPr>
            <p:nvPr/>
          </p:nvCxnSpPr>
          <p:spPr bwMode="auto">
            <a:xfrm>
              <a:off x="2633" y="10058"/>
              <a:ext cx="480" cy="263"/>
            </a:xfrm>
            <a:prstGeom prst="straightConnector1">
              <a:avLst/>
            </a:prstGeom>
            <a:noFill/>
            <a:ln w="31750">
              <a:solidFill>
                <a:srgbClr val="000000"/>
              </a:solidFill>
              <a:round/>
              <a:headEnd/>
              <a:tailEnd type="triangle" w="med" len="med"/>
            </a:ln>
          </p:spPr>
        </p:cxnSp>
        <p:sp>
          <p:nvSpPr>
            <p:cNvPr id="1041" name="Text Box 17"/>
            <p:cNvSpPr txBox="1">
              <a:spLocks noChangeArrowheads="1"/>
            </p:cNvSpPr>
            <p:nvPr/>
          </p:nvSpPr>
          <p:spPr bwMode="auto">
            <a:xfrm>
              <a:off x="451" y="10921"/>
              <a:ext cx="2306" cy="1119"/>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bg1"/>
                  </a:solidFill>
                  <a:effectLst/>
                  <a:latin typeface="Arial" pitchFamily="34" charset="0"/>
                  <a:ea typeface="Arial" pitchFamily="34" charset="0"/>
                  <a:cs typeface="Arial" pitchFamily="34" charset="0"/>
                </a:rPr>
                <a:t>أسواق عوامل الإنتاج</a:t>
              </a:r>
              <a:r>
                <a:rPr kumimoji="0" lang="fr-FR"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en-US"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bg1"/>
                  </a:solidFill>
                  <a:effectLst/>
                  <a:latin typeface="Arial" pitchFamily="34" charset="0"/>
                  <a:ea typeface="Arial" pitchFamily="34" charset="0"/>
                  <a:cs typeface="Arial" pitchFamily="34" charset="0"/>
                </a:rPr>
                <a:t>موردي مواد، خدمات،</a:t>
              </a: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700" b="1" i="0" u="none" strike="noStrike" cap="none" normalizeH="0" baseline="0" dirty="0" smtClean="0">
                  <a:ln>
                    <a:noFill/>
                  </a:ln>
                  <a:solidFill>
                    <a:schemeClr val="bg1"/>
                  </a:solidFill>
                  <a:effectLst/>
                  <a:latin typeface="Arial" pitchFamily="34" charset="0"/>
                  <a:ea typeface="Arial" pitchFamily="34" charset="0"/>
                  <a:cs typeface="Arial" pitchFamily="34" charset="0"/>
                </a:rPr>
                <a:t>عمالة، معدات وتجهيزات</a:t>
              </a:r>
              <a:endParaRPr kumimoji="0" lang="fr-FR" sz="1700" b="0" i="0" u="none" strike="noStrike" cap="none" normalizeH="0" baseline="0" dirty="0" smtClean="0">
                <a:ln>
                  <a:noFill/>
                </a:ln>
                <a:solidFill>
                  <a:schemeClr val="bg1"/>
                </a:solidFill>
                <a:effectLst/>
                <a:latin typeface="Arial" pitchFamily="34" charset="0"/>
                <a:cs typeface="Arial" pitchFamily="34" charset="0"/>
              </a:endParaRPr>
            </a:p>
          </p:txBody>
        </p:sp>
        <p:sp>
          <p:nvSpPr>
            <p:cNvPr id="1042" name="Text Box 18"/>
            <p:cNvSpPr txBox="1">
              <a:spLocks noChangeArrowheads="1"/>
            </p:cNvSpPr>
            <p:nvPr/>
          </p:nvSpPr>
          <p:spPr bwMode="auto">
            <a:xfrm>
              <a:off x="7013" y="12000"/>
              <a:ext cx="4230" cy="660"/>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الحكومة وأجهزتها</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السياسات والتشريعات النقدية والمالية</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43" name="Text Box 19"/>
            <p:cNvSpPr txBox="1">
              <a:spLocks noChangeArrowheads="1"/>
            </p:cNvSpPr>
            <p:nvPr/>
          </p:nvSpPr>
          <p:spPr bwMode="auto">
            <a:xfrm>
              <a:off x="4253" y="7774"/>
              <a:ext cx="1185" cy="585"/>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إدارة عليا</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044" name="Text Box 20"/>
            <p:cNvSpPr txBox="1">
              <a:spLocks noChangeArrowheads="1"/>
            </p:cNvSpPr>
            <p:nvPr/>
          </p:nvSpPr>
          <p:spPr bwMode="auto">
            <a:xfrm>
              <a:off x="5003" y="8445"/>
              <a:ext cx="1290" cy="5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smtClean="0">
                  <a:ln>
                    <a:noFill/>
                  </a:ln>
                  <a:solidFill>
                    <a:schemeClr val="bg1"/>
                  </a:solidFill>
                  <a:effectLst/>
                  <a:latin typeface="Arial" pitchFamily="34" charset="0"/>
                  <a:ea typeface="Arial" pitchFamily="34" charset="0"/>
                  <a:cs typeface="Arial" pitchFamily="34" charset="0"/>
                </a:rPr>
                <a:t>سياسات مالية</a:t>
              </a: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cxnSp>
          <p:nvCxnSpPr>
            <p:cNvPr id="1045" name="AutoShape 21"/>
            <p:cNvCxnSpPr>
              <a:cxnSpLocks noChangeShapeType="1"/>
            </p:cNvCxnSpPr>
            <p:nvPr/>
          </p:nvCxnSpPr>
          <p:spPr bwMode="auto">
            <a:xfrm rot="16200000" flipH="1">
              <a:off x="4615" y="8717"/>
              <a:ext cx="1721" cy="1005"/>
            </a:xfrm>
            <a:prstGeom prst="curvedConnector3">
              <a:avLst>
                <a:gd name="adj1" fmla="val 49972"/>
              </a:avLst>
            </a:prstGeom>
            <a:noFill/>
            <a:ln w="9525">
              <a:solidFill>
                <a:srgbClr val="000000"/>
              </a:solidFill>
              <a:prstDash val="sysDot"/>
              <a:round/>
              <a:headEnd/>
              <a:tailEnd type="triangle" w="med" len="med"/>
            </a:ln>
          </p:spPr>
        </p:cxnSp>
        <p:sp>
          <p:nvSpPr>
            <p:cNvPr id="1046" name="Text Box 22"/>
            <p:cNvSpPr txBox="1">
              <a:spLocks noChangeArrowheads="1"/>
            </p:cNvSpPr>
            <p:nvPr/>
          </p:nvSpPr>
          <p:spPr bwMode="auto">
            <a:xfrm>
              <a:off x="5228" y="13037"/>
              <a:ext cx="1110" cy="525"/>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محاسبة</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cxnSp>
          <p:nvCxnSpPr>
            <p:cNvPr id="1047" name="AutoShape 23"/>
            <p:cNvCxnSpPr>
              <a:cxnSpLocks noChangeShapeType="1"/>
            </p:cNvCxnSpPr>
            <p:nvPr/>
          </p:nvCxnSpPr>
          <p:spPr bwMode="auto">
            <a:xfrm rot="5400000" flipH="1">
              <a:off x="4687" y="11521"/>
              <a:ext cx="2432" cy="600"/>
            </a:xfrm>
            <a:prstGeom prst="curvedConnector3">
              <a:avLst>
                <a:gd name="adj1" fmla="val 50000"/>
              </a:avLst>
            </a:prstGeom>
            <a:noFill/>
            <a:ln w="25400">
              <a:solidFill>
                <a:srgbClr val="000000"/>
              </a:solidFill>
              <a:prstDash val="sysDot"/>
              <a:round/>
              <a:headEnd/>
              <a:tailEnd type="triangle" w="med" len="med"/>
            </a:ln>
          </p:spPr>
        </p:cxnSp>
        <p:sp>
          <p:nvSpPr>
            <p:cNvPr id="1048" name="Text Box 24"/>
            <p:cNvSpPr txBox="1">
              <a:spLocks noChangeArrowheads="1"/>
            </p:cNvSpPr>
            <p:nvPr/>
          </p:nvSpPr>
          <p:spPr bwMode="auto">
            <a:xfrm>
              <a:off x="4943" y="12141"/>
              <a:ext cx="1035" cy="6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bg1"/>
                  </a:solidFill>
                  <a:effectLst/>
                  <a:latin typeface="Arial" pitchFamily="34" charset="0"/>
                  <a:ea typeface="Arial" pitchFamily="34" charset="0"/>
                  <a:cs typeface="Arial" pitchFamily="34" charset="0"/>
                </a:rPr>
                <a:t>مستندات محاسبية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grpSp>
      <p:cxnSp>
        <p:nvCxnSpPr>
          <p:cNvPr id="29" name="Connecteur droit avec flèche 28"/>
          <p:cNvCxnSpPr>
            <a:endCxn id="1036" idx="1"/>
          </p:cNvCxnSpPr>
          <p:nvPr/>
        </p:nvCxnSpPr>
        <p:spPr>
          <a:xfrm rot="5400000" flipH="1" flipV="1">
            <a:off x="4463026" y="1861574"/>
            <a:ext cx="1524000" cy="391653"/>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flipV="1">
            <a:off x="5029200" y="3124200"/>
            <a:ext cx="381000" cy="18358"/>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a:stCxn id="1031" idx="1"/>
            <a:endCxn id="1041" idx="3"/>
          </p:cNvCxnSpPr>
          <p:nvPr/>
        </p:nvCxnSpPr>
        <p:spPr>
          <a:xfrm rot="10800000" flipV="1">
            <a:off x="1905000" y="4019756"/>
            <a:ext cx="876354" cy="285543"/>
          </a:xfrm>
          <a:prstGeom prst="straightConnector1">
            <a:avLst/>
          </a:prstGeom>
          <a:ln w="317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a:stCxn id="1042" idx="1"/>
          </p:cNvCxnSpPr>
          <p:nvPr/>
        </p:nvCxnSpPr>
        <p:spPr>
          <a:xfrm rot="10800000">
            <a:off x="4876801" y="3429000"/>
            <a:ext cx="544053" cy="1743166"/>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16200000" flipV="1">
            <a:off x="3581401" y="4419600"/>
            <a:ext cx="2819401" cy="838201"/>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7" name="Text Box 18"/>
          <p:cNvSpPr txBox="1">
            <a:spLocks noChangeArrowheads="1"/>
          </p:cNvSpPr>
          <p:nvPr/>
        </p:nvSpPr>
        <p:spPr bwMode="auto">
          <a:xfrm>
            <a:off x="5410200" y="4114800"/>
            <a:ext cx="3494547" cy="673983"/>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سوق الصرف الأجنبي</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المعاملات المالية والتجارية الخارجية</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50" name="Connecteur droit avec flèche 49"/>
          <p:cNvCxnSpPr/>
          <p:nvPr/>
        </p:nvCxnSpPr>
        <p:spPr>
          <a:xfrm rot="16200000" flipH="1">
            <a:off x="4610100" y="3848100"/>
            <a:ext cx="1219200" cy="381000"/>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49" name="Text Box 25"/>
          <p:cNvSpPr txBox="1">
            <a:spLocks noChangeArrowheads="1"/>
          </p:cNvSpPr>
          <p:nvPr/>
        </p:nvSpPr>
        <p:spPr bwMode="auto">
          <a:xfrm>
            <a:off x="0" y="381000"/>
            <a:ext cx="1981200" cy="838200"/>
          </a:xfrm>
          <a:prstGeom prst="rect">
            <a:avLst/>
          </a:prstGeom>
          <a:solidFill>
            <a:srgbClr val="92D05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الأسهم تبين حركة تدفقات النقدية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44562"/>
          </a:xfrm>
        </p:spPr>
        <p:txBody>
          <a:bodyPr>
            <a:normAutofit/>
          </a:bodyPr>
          <a:lstStyle/>
          <a:p>
            <a:pPr algn="r" rtl="1"/>
            <a:r>
              <a:rPr lang="fr-FR" sz="4400" dirty="0" smtClean="0">
                <a:solidFill>
                  <a:srgbClr val="FF0000"/>
                </a:solidFill>
                <a:latin typeface="Times New Roman" pitchFamily="18" charset="0"/>
                <a:cs typeface="Times New Roman" pitchFamily="18" charset="0"/>
              </a:rPr>
              <a:t>6</a:t>
            </a:r>
            <a:r>
              <a:rPr lang="ar-DZ" sz="4400" dirty="0" smtClean="0">
                <a:solidFill>
                  <a:srgbClr val="FF0000"/>
                </a:solidFill>
                <a:cs typeface="+mn-cs"/>
              </a:rPr>
              <a:t>. </a:t>
            </a:r>
            <a:r>
              <a:rPr lang="ar-SA" sz="4400" dirty="0" smtClean="0">
                <a:solidFill>
                  <a:srgbClr val="FF0000"/>
                </a:solidFill>
                <a:cs typeface="+mn-cs"/>
              </a:rPr>
              <a:t>الإدارة المالية ومشكلة الوكالة </a:t>
            </a:r>
            <a:endParaRPr lang="fr-FR" sz="4400" dirty="0">
              <a:solidFill>
                <a:srgbClr val="FF0000"/>
              </a:solidFill>
              <a:cs typeface="+mn-cs"/>
            </a:endParaRPr>
          </a:p>
        </p:txBody>
      </p:sp>
      <p:sp>
        <p:nvSpPr>
          <p:cNvPr id="2049" name="Rectangle 1"/>
          <p:cNvSpPr>
            <a:spLocks noChangeArrowheads="1"/>
          </p:cNvSpPr>
          <p:nvPr/>
        </p:nvSpPr>
        <p:spPr bwMode="auto">
          <a:xfrm>
            <a:off x="152400" y="1066800"/>
            <a:ext cx="8788497"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pPr>
            <a:r>
              <a:rPr kumimoji="0" lang="ar-SA" sz="2800" b="1" i="0" u="none" strike="noStrike" cap="none" normalizeH="0" baseline="0" dirty="0" err="1" smtClean="0">
                <a:ln>
                  <a:noFill/>
                </a:ln>
                <a:solidFill>
                  <a:schemeClr val="bg1"/>
                </a:solidFill>
                <a:effectLst/>
                <a:latin typeface="Calibri" pitchFamily="34" charset="0"/>
                <a:ea typeface="Calibri" pitchFamily="34" charset="0"/>
              </a:rPr>
              <a:t>إنفصال</a:t>
            </a:r>
            <a:r>
              <a:rPr kumimoji="0" lang="ar-SA" sz="2800" b="1" i="0" u="none" strike="noStrike" cap="none" normalizeH="0" baseline="0" dirty="0" smtClean="0">
                <a:ln>
                  <a:noFill/>
                </a:ln>
                <a:solidFill>
                  <a:schemeClr val="bg1"/>
                </a:solidFill>
                <a:effectLst/>
                <a:latin typeface="Calibri" pitchFamily="34" charset="0"/>
                <a:ea typeface="Calibri" pitchFamily="34" charset="0"/>
              </a:rPr>
              <a:t> الملكية</a:t>
            </a:r>
            <a:r>
              <a:rPr kumimoji="0" lang="ar-DZ" sz="2800" b="1" i="0" u="none" strike="noStrike" cap="none" normalizeH="0" baseline="0" dirty="0" smtClean="0">
                <a:ln>
                  <a:noFill/>
                </a:ln>
                <a:solidFill>
                  <a:schemeClr val="bg1"/>
                </a:solidFill>
                <a:effectLst/>
                <a:latin typeface="Calibri" pitchFamily="34" charset="0"/>
                <a:ea typeface="Calibri" pitchFamily="34" charset="0"/>
              </a:rPr>
              <a:t> </a:t>
            </a:r>
            <a:r>
              <a:rPr lang="ar-SA" sz="2800" b="1" dirty="0" smtClean="0">
                <a:solidFill>
                  <a:schemeClr val="bg1"/>
                </a:solidFill>
                <a:latin typeface="Calibri" pitchFamily="34" charset="0"/>
                <a:ea typeface="Calibri" pitchFamily="34" charset="0"/>
              </a:rPr>
              <a:t>عن الإدارة </a:t>
            </a:r>
            <a:r>
              <a:rPr lang="ar-DZ" sz="2800" b="1" dirty="0" smtClean="0">
                <a:solidFill>
                  <a:schemeClr val="bg1"/>
                </a:solidFill>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الشركاء، المساهمين</a:t>
            </a:r>
            <a:r>
              <a:rPr kumimoji="0" lang="ar-DZ" sz="2800" b="1" i="0" u="none" strike="noStrike" cap="none" normalizeH="0" baseline="0" dirty="0" smtClean="0">
                <a:ln>
                  <a:noFill/>
                </a:ln>
                <a:solidFill>
                  <a:schemeClr val="bg1"/>
                </a:solidFill>
                <a:effectLst/>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المديرين</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rPr>
              <a:t>نشأة علاقة الوكالة: عقد يكلف بموجبه الملاك المديرين بإدارة الشركة </a:t>
            </a:r>
            <a:r>
              <a:rPr kumimoji="0" lang="ar-DZ" sz="2800" b="1" i="0" u="none" strike="noStrike" cap="none" normalizeH="0" baseline="0" dirty="0" smtClean="0">
                <a:ln>
                  <a:noFill/>
                </a:ln>
                <a:solidFill>
                  <a:schemeClr val="bg1"/>
                </a:solidFill>
                <a:effectLst/>
                <a:latin typeface="Calibri" pitchFamily="34" charset="0"/>
                <a:ea typeface="Calibri" pitchFamily="34" charset="0"/>
              </a:rPr>
              <a:t>.</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Calibri" pitchFamily="34" charset="0"/>
                <a:ea typeface="Calibri" pitchFamily="34" charset="0"/>
              </a:rPr>
              <a:t>تع</a:t>
            </a:r>
            <a:r>
              <a:rPr kumimoji="0" lang="ar-DZ" sz="2800" b="1" i="0" u="none" strike="noStrike" cap="none" normalizeH="0" baseline="0" dirty="0" smtClean="0">
                <a:ln>
                  <a:noFill/>
                </a:ln>
                <a:solidFill>
                  <a:srgbClr val="FF0000"/>
                </a:solidFill>
                <a:effectLst/>
                <a:latin typeface="Calibri" pitchFamily="34" charset="0"/>
                <a:ea typeface="Calibri" pitchFamily="34" charset="0"/>
              </a:rPr>
              <a:t>ا</a:t>
            </a:r>
            <a:r>
              <a:rPr kumimoji="0" lang="ar-SA" sz="2800" b="1" i="0" u="none" strike="noStrike" cap="none" normalizeH="0" baseline="0" dirty="0" smtClean="0">
                <a:ln>
                  <a:noFill/>
                </a:ln>
                <a:solidFill>
                  <a:srgbClr val="FF0000"/>
                </a:solidFill>
                <a:effectLst/>
                <a:latin typeface="Calibri" pitchFamily="34" charset="0"/>
                <a:ea typeface="Calibri" pitchFamily="34" charset="0"/>
              </a:rPr>
              <a:t>رض المصالح</a:t>
            </a:r>
            <a:r>
              <a:rPr kumimoji="0" lang="ar-DZ" sz="2800" b="1" i="0" u="none" strike="noStrike" cap="none" normalizeH="0" baseline="0" dirty="0" smtClean="0">
                <a:ln>
                  <a:noFill/>
                </a:ln>
                <a:solidFill>
                  <a:srgbClr val="FF0000"/>
                </a:solidFill>
                <a:effectLst/>
                <a:latin typeface="Calibri" pitchFamily="34" charset="0"/>
                <a:ea typeface="Calibri" pitchFamily="34" charset="0"/>
              </a:rPr>
              <a:t>:</a:t>
            </a:r>
            <a:r>
              <a:rPr kumimoji="0" lang="ar-DZ" sz="2800" b="1" i="0" u="none" strike="noStrike" cap="none" normalizeH="0" dirty="0" smtClean="0">
                <a:ln>
                  <a:noFill/>
                </a:ln>
                <a:solidFill>
                  <a:srgbClr val="FF0000"/>
                </a:solidFill>
                <a:effectLst/>
                <a:latin typeface="Calibri" pitchFamily="34" charset="0"/>
                <a:ea typeface="Calibri" pitchFamily="34" charset="0"/>
              </a:rPr>
              <a:t> ال</a:t>
            </a:r>
            <a:r>
              <a:rPr kumimoji="0" lang="ar-SA" sz="2800" b="1" i="0" u="none" strike="noStrike" cap="none" normalizeH="0" baseline="0" dirty="0" smtClean="0">
                <a:ln>
                  <a:noFill/>
                </a:ln>
                <a:solidFill>
                  <a:srgbClr val="FF0000"/>
                </a:solidFill>
                <a:effectLst/>
                <a:latin typeface="Calibri" pitchFamily="34" charset="0"/>
                <a:ea typeface="Calibri" pitchFamily="34" charset="0"/>
              </a:rPr>
              <a:t>ملاك: تعظيم الثروة</a:t>
            </a:r>
            <a:r>
              <a:rPr kumimoji="0" lang="ar-DZ" sz="2800" b="1" i="0" u="none" strike="noStrike" cap="none" normalizeH="0" baseline="0" dirty="0" smtClean="0">
                <a:ln>
                  <a:noFill/>
                </a:ln>
                <a:solidFill>
                  <a:srgbClr val="FF0000"/>
                </a:solidFill>
                <a:effectLst/>
                <a:latin typeface="Calibri" pitchFamily="34" charset="0"/>
                <a:ea typeface="Calibri" pitchFamily="34" charset="0"/>
              </a:rPr>
              <a:t>/ ال</a:t>
            </a:r>
            <a:r>
              <a:rPr kumimoji="0" lang="ar-SA" sz="2800" b="1" i="0" u="none" strike="noStrike" cap="none" normalizeH="0" baseline="0" dirty="0" smtClean="0">
                <a:ln>
                  <a:noFill/>
                </a:ln>
                <a:solidFill>
                  <a:srgbClr val="FF0000"/>
                </a:solidFill>
                <a:effectLst/>
                <a:latin typeface="Calibri" pitchFamily="34" charset="0"/>
                <a:ea typeface="Calibri" pitchFamily="34" charset="0"/>
              </a:rPr>
              <a:t>مديرين: </a:t>
            </a:r>
            <a:r>
              <a:rPr kumimoji="0" lang="ar-DZ" sz="2800" b="1" i="0" u="none" strike="noStrike" cap="none" normalizeH="0" baseline="0" dirty="0" smtClean="0">
                <a:ln>
                  <a:noFill/>
                </a:ln>
                <a:solidFill>
                  <a:srgbClr val="FF0000"/>
                </a:solidFill>
                <a:effectLst/>
                <a:latin typeface="Calibri" pitchFamily="34" charset="0"/>
                <a:ea typeface="Calibri" pitchFamily="34" charset="0"/>
              </a:rPr>
              <a:t>ال</a:t>
            </a:r>
            <a:r>
              <a:rPr kumimoji="0" lang="ar-SA" sz="2800" b="1" i="0" u="none" strike="noStrike" cap="none" normalizeH="0" baseline="0" dirty="0" smtClean="0">
                <a:ln>
                  <a:noFill/>
                </a:ln>
                <a:solidFill>
                  <a:srgbClr val="FF0000"/>
                </a:solidFill>
                <a:effectLst/>
                <a:latin typeface="Calibri" pitchFamily="34" charset="0"/>
                <a:ea typeface="Calibri" pitchFamily="34" charset="0"/>
              </a:rPr>
              <a:t>مكافئات، </a:t>
            </a:r>
            <a:r>
              <a:rPr kumimoji="0" lang="ar-DZ" sz="2800" b="1" i="0" u="none" strike="noStrike" cap="none" normalizeH="0" baseline="0" dirty="0" smtClean="0">
                <a:ln>
                  <a:noFill/>
                </a:ln>
                <a:solidFill>
                  <a:srgbClr val="FF0000"/>
                </a:solidFill>
                <a:effectLst/>
                <a:latin typeface="Calibri" pitchFamily="34" charset="0"/>
                <a:ea typeface="Calibri" pitchFamily="34" charset="0"/>
              </a:rPr>
              <a:t>ال</a:t>
            </a:r>
            <a:r>
              <a:rPr kumimoji="0" lang="ar-SA" sz="2800" b="1" i="0" u="none" strike="noStrike" cap="none" normalizeH="0" baseline="0" dirty="0" smtClean="0">
                <a:ln>
                  <a:noFill/>
                </a:ln>
                <a:solidFill>
                  <a:srgbClr val="FF0000"/>
                </a:solidFill>
                <a:effectLst/>
                <a:latin typeface="Calibri" pitchFamily="34" charset="0"/>
                <a:ea typeface="Calibri" pitchFamily="34" charset="0"/>
              </a:rPr>
              <a:t>مكانة</a:t>
            </a:r>
            <a:endParaRPr kumimoji="0" lang="fr-FR" sz="2800" b="1" i="0" u="none" strike="noStrike" cap="none" normalizeH="0" baseline="0" dirty="0" smtClean="0">
              <a:ln>
                <a:noFill/>
              </a:ln>
              <a:solidFill>
                <a:srgbClr val="FF0000"/>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Calibri" pitchFamily="34" charset="0"/>
                <a:ea typeface="Calibri" pitchFamily="34" charset="0"/>
              </a:rPr>
              <a:t>مشكلة: </a:t>
            </a:r>
            <a:r>
              <a:rPr kumimoji="0" lang="ar-SA" sz="2800" b="1" i="0" u="none" strike="noStrike" cap="none" normalizeH="0" baseline="0" dirty="0" smtClean="0">
                <a:ln>
                  <a:noFill/>
                </a:ln>
                <a:solidFill>
                  <a:schemeClr val="bg1"/>
                </a:solidFill>
                <a:effectLst/>
                <a:latin typeface="Calibri" pitchFamily="34" charset="0"/>
                <a:ea typeface="Calibri" pitchFamily="34" charset="0"/>
              </a:rPr>
              <a:t>المديرين </a:t>
            </a:r>
            <a:r>
              <a:rPr kumimoji="0" lang="ar-DZ" sz="2800" b="1" i="0" u="none" strike="noStrike" cap="none" normalizeH="0" baseline="0" dirty="0" smtClean="0">
                <a:ln>
                  <a:noFill/>
                </a:ln>
                <a:solidFill>
                  <a:schemeClr val="bg1"/>
                </a:solidFill>
                <a:effectLst/>
                <a:latin typeface="Calibri" pitchFamily="34" charset="0"/>
                <a:ea typeface="Calibri" pitchFamily="34" charset="0"/>
              </a:rPr>
              <a:t>قد </a:t>
            </a:r>
            <a:r>
              <a:rPr kumimoji="0" lang="ar-SA" sz="2800" b="1" i="0" u="none" strike="noStrike" cap="none" normalizeH="0" baseline="0" dirty="0" smtClean="0">
                <a:ln>
                  <a:noFill/>
                </a:ln>
                <a:solidFill>
                  <a:schemeClr val="bg1"/>
                </a:solidFill>
                <a:effectLst/>
                <a:latin typeface="Calibri" pitchFamily="34" charset="0"/>
                <a:ea typeface="Calibri" pitchFamily="34" charset="0"/>
              </a:rPr>
              <a:t>لا يسعون لتحقيق أهداف الملاك</a:t>
            </a:r>
            <a:r>
              <a:rPr kumimoji="0" lang="ar-DZ" sz="2800" b="1" i="0" u="none" strike="noStrike" cap="none" normalizeH="0" baseline="0" dirty="0" smtClean="0">
                <a:ln>
                  <a:noFill/>
                </a:ln>
                <a:solidFill>
                  <a:schemeClr val="bg1"/>
                </a:solidFill>
                <a:effectLst/>
                <a:latin typeface="Calibri" pitchFamily="34" charset="0"/>
                <a:ea typeface="Calibri" pitchFamily="34" charset="0"/>
              </a:rPr>
              <a:t>.</a:t>
            </a:r>
          </a:p>
          <a:p>
            <a:pPr algn="r" rtl="1" eaLnBrk="0" fontAlgn="base" hangingPunct="0">
              <a:spcBef>
                <a:spcPct val="0"/>
              </a:spcBef>
              <a:spcAft>
                <a:spcPct val="0"/>
              </a:spcAft>
            </a:pPr>
            <a:r>
              <a:rPr lang="ar-DZ" sz="2800" b="1" dirty="0" smtClean="0">
                <a:solidFill>
                  <a:schemeClr val="bg1"/>
                </a:solidFill>
                <a:latin typeface="Calibri" pitchFamily="34" charset="0"/>
                <a:ea typeface="Calibri" pitchFamily="34" charset="0"/>
              </a:rPr>
              <a:t>مشكلة: </a:t>
            </a:r>
            <a:r>
              <a:rPr lang="ar-SA" sz="2800" b="1" dirty="0" smtClean="0">
                <a:solidFill>
                  <a:schemeClr val="bg1"/>
                </a:solidFill>
                <a:latin typeface="Calibri" pitchFamily="34" charset="0"/>
                <a:ea typeface="Calibri" pitchFamily="34" charset="0"/>
              </a:rPr>
              <a:t>عدم تناظر المعلومات بين الملاك والمديرين</a:t>
            </a:r>
            <a:r>
              <a:rPr lang="ar-DZ" sz="2800" b="1" dirty="0" smtClean="0">
                <a:solidFill>
                  <a:schemeClr val="bg1"/>
                </a:solidFill>
                <a:latin typeface="Calibri" pitchFamily="34" charset="0"/>
                <a:ea typeface="Calibri" pitchFamily="34" charset="0"/>
              </a:rPr>
              <a:t>.</a:t>
            </a:r>
            <a:endParaRPr lang="fr-FR" sz="2800" b="1" dirty="0" smtClean="0">
              <a:solidFill>
                <a:schemeClr val="bg1"/>
              </a:solidFill>
              <a:latin typeface="Arial" pitchFamily="34" charset="0"/>
            </a:endParaRPr>
          </a:p>
          <a:p>
            <a:pPr lvl="0" algn="r" rtl="1" eaLnBrk="0" fontAlgn="base" hangingPunct="0">
              <a:spcBef>
                <a:spcPct val="0"/>
              </a:spcBef>
              <a:spcAft>
                <a:spcPct val="0"/>
              </a:spcAf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النتيجة: ال</a:t>
            </a:r>
            <a:r>
              <a:rPr kumimoji="0" lang="ar-SA" sz="2800" b="1" i="0" u="none" strike="noStrike" cap="none" normalizeH="0" baseline="0" dirty="0" smtClean="0">
                <a:ln>
                  <a:noFill/>
                </a:ln>
                <a:solidFill>
                  <a:schemeClr val="bg1"/>
                </a:solidFill>
                <a:effectLst/>
                <a:latin typeface="Calibri" pitchFamily="34" charset="0"/>
                <a:ea typeface="Calibri" pitchFamily="34" charset="0"/>
              </a:rPr>
              <a:t>نزاع</a:t>
            </a:r>
            <a:r>
              <a:rPr kumimoji="0" lang="ar-DZ" sz="2800" b="1" i="0" u="none" strike="noStrike" cap="none" normalizeH="0" baseline="0" dirty="0" smtClean="0">
                <a:ln>
                  <a:noFill/>
                </a:ln>
                <a:solidFill>
                  <a:schemeClr val="bg1"/>
                </a:solidFill>
                <a:effectLst/>
                <a:latin typeface="Calibri" pitchFamily="34" charset="0"/>
                <a:ea typeface="Calibri" pitchFamily="34" charset="0"/>
              </a:rPr>
              <a:t>بين الطرفين</a:t>
            </a:r>
            <a:r>
              <a:rPr kumimoji="0" lang="ar-SA" sz="2800" b="1" i="0" u="none" strike="noStrike" cap="none" normalizeH="0" baseline="0" dirty="0" smtClean="0">
                <a:ln>
                  <a:noFill/>
                </a:ln>
                <a:solidFill>
                  <a:schemeClr val="bg1"/>
                </a:solidFill>
                <a:effectLst/>
                <a:latin typeface="Calibri" pitchFamily="34" charset="0"/>
                <a:ea typeface="Calibri" pitchFamily="34" charset="0"/>
              </a:rPr>
              <a:t>، </a:t>
            </a:r>
            <a:r>
              <a:rPr kumimoji="0" lang="ar-DZ" sz="2800" b="1" i="0" u="none" strike="noStrike" cap="none" normalizeH="0" baseline="0" dirty="0" smtClean="0">
                <a:ln>
                  <a:noFill/>
                </a:ln>
                <a:solidFill>
                  <a:schemeClr val="bg1"/>
                </a:solidFill>
                <a:effectLst/>
                <a:latin typeface="Calibri" pitchFamily="34" charset="0"/>
                <a:ea typeface="Calibri" pitchFamily="34" charset="0"/>
              </a:rPr>
              <a:t>م</a:t>
            </a:r>
            <a:r>
              <a:rPr lang="ar-SA" sz="2800" b="1" dirty="0" smtClean="0">
                <a:solidFill>
                  <a:schemeClr val="bg1"/>
                </a:solidFill>
                <a:latin typeface="Calibri" pitchFamily="34" charset="0"/>
                <a:ea typeface="Calibri" pitchFamily="34" charset="0"/>
              </a:rPr>
              <a:t>خ</a:t>
            </a:r>
            <a:r>
              <a:rPr lang="ar-DZ" sz="2800" b="1" dirty="0" smtClean="0">
                <a:solidFill>
                  <a:schemeClr val="bg1"/>
                </a:solidFill>
                <a:latin typeface="Calibri" pitchFamily="34" charset="0"/>
                <a:ea typeface="Calibri" pitchFamily="34" charset="0"/>
              </a:rPr>
              <a:t>ا</a:t>
            </a:r>
            <a:r>
              <a:rPr lang="ar-SA" sz="2800" b="1" dirty="0" smtClean="0">
                <a:solidFill>
                  <a:schemeClr val="bg1"/>
                </a:solidFill>
                <a:latin typeface="Calibri" pitchFamily="34" charset="0"/>
                <a:ea typeface="Calibri" pitchFamily="34" charset="0"/>
              </a:rPr>
              <a:t>طر</a:t>
            </a:r>
            <a:r>
              <a:rPr lang="ar-DZ" sz="2800" b="1" dirty="0" smtClean="0">
                <a:solidFill>
                  <a:schemeClr val="bg1"/>
                </a:solidFill>
                <a:latin typeface="Calibri" pitchFamily="34" charset="0"/>
                <a:ea typeface="Calibri" pitchFamily="34" charset="0"/>
              </a:rPr>
              <a:t>ة </a:t>
            </a:r>
            <a:r>
              <a:rPr kumimoji="0" lang="ar-DZ" sz="2800" b="1" i="0" u="none" strike="noStrike" cap="none" normalizeH="0" dirty="0" smtClean="0">
                <a:ln>
                  <a:noFill/>
                </a:ln>
                <a:solidFill>
                  <a:schemeClr val="bg1"/>
                </a:solidFill>
                <a:effectLst/>
                <a:latin typeface="Calibri" pitchFamily="34" charset="0"/>
                <a:ea typeface="Calibri" pitchFamily="34" charset="0"/>
              </a:rPr>
              <a:t>ا</a:t>
            </a:r>
            <a:r>
              <a:rPr kumimoji="0" lang="ar-SA" sz="2800" b="1" i="0" u="none" strike="noStrike" cap="none" normalizeH="0" baseline="0" dirty="0" smtClean="0">
                <a:ln>
                  <a:noFill/>
                </a:ln>
                <a:solidFill>
                  <a:schemeClr val="bg1"/>
                </a:solidFill>
                <a:effectLst/>
                <a:latin typeface="Calibri" pitchFamily="34" charset="0"/>
                <a:ea typeface="Calibri" pitchFamily="34" charset="0"/>
              </a:rPr>
              <a:t>لملاك.</a:t>
            </a:r>
            <a:endParaRPr kumimoji="0" lang="ar-DZ" sz="2800" b="1" i="0" u="none" strike="noStrike" cap="none" normalizeH="0" baseline="0" dirty="0" smtClean="0">
              <a:ln>
                <a:noFill/>
              </a:ln>
              <a:solidFill>
                <a:schemeClr val="bg1"/>
              </a:solidFill>
              <a:effectLst/>
              <a:latin typeface="Calibri" pitchFamily="34" charset="0"/>
              <a:ea typeface="Calibri" pitchFamily="34" charset="0"/>
            </a:endParaRPr>
          </a:p>
          <a:p>
            <a:pPr algn="r" rtl="1" eaLnBrk="0" fontAlgn="base" hangingPunct="0">
              <a:spcBef>
                <a:spcPct val="0"/>
              </a:spcBef>
              <a:spcAft>
                <a:spcPct val="0"/>
              </a:spcAft>
            </a:pPr>
            <a:r>
              <a:rPr lang="ar-SA" sz="2800" b="1" dirty="0" smtClean="0">
                <a:solidFill>
                  <a:srgbClr val="FF0000"/>
                </a:solidFill>
                <a:latin typeface="Calibri" pitchFamily="34" charset="0"/>
                <a:ea typeface="Calibri" pitchFamily="34" charset="0"/>
              </a:rPr>
              <a:t>مشكلة الوكالة</a:t>
            </a:r>
            <a:r>
              <a:rPr lang="ar-DZ" sz="2800" b="1" dirty="0" smtClean="0">
                <a:solidFill>
                  <a:srgbClr val="FF0000"/>
                </a:solidFill>
                <a:latin typeface="Calibri" pitchFamily="34" charset="0"/>
                <a:ea typeface="Calibri" pitchFamily="34" charset="0"/>
              </a:rPr>
              <a:t>: كيف </a:t>
            </a:r>
            <a:r>
              <a:rPr lang="ar-DZ" sz="2800" b="1" dirty="0" err="1" smtClean="0">
                <a:solidFill>
                  <a:srgbClr val="FF0000"/>
                </a:solidFill>
                <a:latin typeface="Calibri" pitchFamily="34" charset="0"/>
                <a:ea typeface="Calibri" pitchFamily="34" charset="0"/>
              </a:rPr>
              <a:t>ي</a:t>
            </a:r>
            <a:r>
              <a:rPr lang="ar-SA" sz="2800" b="1" dirty="0" smtClean="0">
                <a:solidFill>
                  <a:srgbClr val="FF0000"/>
                </a:solidFill>
                <a:latin typeface="Calibri" pitchFamily="34" charset="0"/>
                <a:ea typeface="Calibri" pitchFamily="34" charset="0"/>
              </a:rPr>
              <a:t>تحكم الملاك </a:t>
            </a:r>
            <a:r>
              <a:rPr lang="ar-DZ" sz="2800" b="1" dirty="0" smtClean="0">
                <a:solidFill>
                  <a:srgbClr val="FF0000"/>
                </a:solidFill>
                <a:latin typeface="Calibri" pitchFamily="34" charset="0"/>
                <a:ea typeface="Calibri" pitchFamily="34" charset="0"/>
              </a:rPr>
              <a:t>في </a:t>
            </a:r>
            <a:r>
              <a:rPr lang="ar-SA" sz="2800" b="1" dirty="0" smtClean="0">
                <a:solidFill>
                  <a:srgbClr val="FF0000"/>
                </a:solidFill>
                <a:latin typeface="Calibri" pitchFamily="34" charset="0"/>
                <a:ea typeface="Calibri" pitchFamily="34" charset="0"/>
              </a:rPr>
              <a:t>الشركة رغم عدم إدارتها</a:t>
            </a:r>
            <a:r>
              <a:rPr lang="ar-DZ" sz="2800" b="1" dirty="0" smtClean="0">
                <a:solidFill>
                  <a:srgbClr val="FF0000"/>
                </a:solidFill>
                <a:latin typeface="Calibri" pitchFamily="34" charset="0"/>
                <a:ea typeface="Calibri" pitchFamily="34" charset="0"/>
              </a:rPr>
              <a:t> (الحوكمة)؟</a:t>
            </a:r>
          </a:p>
          <a:p>
            <a:pPr lvl="0" algn="r" rtl="1" eaLnBrk="0" fontAlgn="base" hangingPunct="0">
              <a:spcBef>
                <a:spcPct val="0"/>
              </a:spcBef>
              <a:spcAft>
                <a:spcPct val="0"/>
              </a:spcAf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الحل:</a:t>
            </a:r>
            <a:r>
              <a:rPr kumimoji="0" lang="ar-DZ" sz="2800" b="1" i="0" u="none" strike="noStrike" cap="none" normalizeH="0" dirty="0" smtClean="0">
                <a:ln>
                  <a:noFill/>
                </a:ln>
                <a:solidFill>
                  <a:schemeClr val="bg1"/>
                </a:solidFill>
                <a:effectLst/>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مراقبة الملاك للمديرين</a:t>
            </a:r>
            <a:r>
              <a:rPr lang="ar-DZ" sz="2800" b="1" dirty="0" smtClean="0">
                <a:solidFill>
                  <a:schemeClr val="bg1"/>
                </a:solidFill>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 ( تدقيق داخلي، تدقيق خارجي، مجلس إدارة</a:t>
            </a:r>
            <a:r>
              <a:rPr lang="ar-DZ" sz="2800" b="1" dirty="0" smtClean="0">
                <a:solidFill>
                  <a:schemeClr val="bg1"/>
                </a:solidFill>
                <a:latin typeface="Calibri" pitchFamily="34" charset="0"/>
                <a:ea typeface="Calibri" pitchFamily="34" charset="0"/>
              </a:rPr>
              <a:t>،</a:t>
            </a:r>
            <a:r>
              <a:rPr kumimoji="0" lang="ar-DZ" sz="2800" b="1" i="0" u="none" strike="noStrike" cap="none" normalizeH="0" baseline="0" dirty="0" smtClean="0">
                <a:ln>
                  <a:noFill/>
                </a:ln>
                <a:solidFill>
                  <a:schemeClr val="bg1"/>
                </a:solidFill>
                <a:effectLst/>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 </a:t>
            </a:r>
            <a:r>
              <a:rPr lang="ar-DZ" sz="2800" b="1" dirty="0" smtClean="0">
                <a:solidFill>
                  <a:schemeClr val="bg1"/>
                </a:solidFill>
                <a:latin typeface="Calibri" pitchFamily="34" charset="0"/>
                <a:ea typeface="Calibri" pitchFamily="34" charset="0"/>
              </a:rPr>
              <a:t>قواعد وأسس جيدة وواضحة لإدارة الشركة(مبادئ </a:t>
            </a:r>
            <a:r>
              <a:rPr lang="ar-DZ" sz="2800" b="1" dirty="0" err="1" smtClean="0">
                <a:solidFill>
                  <a:schemeClr val="bg1"/>
                </a:solidFill>
                <a:latin typeface="Calibri" pitchFamily="34" charset="0"/>
                <a:ea typeface="Calibri" pitchFamily="34" charset="0"/>
              </a:rPr>
              <a:t>وآ</a:t>
            </a:r>
            <a:r>
              <a:rPr lang="ar-SA" sz="2800" b="1" dirty="0" smtClean="0">
                <a:solidFill>
                  <a:schemeClr val="bg1"/>
                </a:solidFill>
                <a:latin typeface="Calibri" pitchFamily="34" charset="0"/>
                <a:ea typeface="Calibri" pitchFamily="34" charset="0"/>
              </a:rPr>
              <a:t>ليات الح</a:t>
            </a:r>
            <a:r>
              <a:rPr lang="ar-DZ" sz="2800" b="1" dirty="0" smtClean="0">
                <a:solidFill>
                  <a:schemeClr val="bg1"/>
                </a:solidFill>
                <a:latin typeface="Calibri" pitchFamily="34" charset="0"/>
                <a:ea typeface="Calibri" pitchFamily="34" charset="0"/>
              </a:rPr>
              <a:t>وك</a:t>
            </a:r>
            <a:r>
              <a:rPr lang="ar-SA" sz="2800" b="1" dirty="0" smtClean="0">
                <a:solidFill>
                  <a:schemeClr val="bg1"/>
                </a:solidFill>
                <a:latin typeface="Calibri" pitchFamily="34" charset="0"/>
                <a:ea typeface="Calibri" pitchFamily="34" charset="0"/>
              </a:rPr>
              <a:t>مة</a:t>
            </a:r>
            <a:r>
              <a:rPr lang="ar-DZ" sz="2800" b="1" dirty="0" smtClean="0">
                <a:solidFill>
                  <a:schemeClr val="bg1"/>
                </a:solidFill>
                <a:latin typeface="Calibri" pitchFamily="34" charset="0"/>
                <a:ea typeface="Calibri" pitchFamily="34" charset="0"/>
              </a:rPr>
              <a:t>)</a:t>
            </a:r>
          </a:p>
          <a:p>
            <a:pPr lvl="0" algn="r" rtl="1" eaLnBrk="0" fontAlgn="base" hangingPunct="0">
              <a:spcBef>
                <a:spcPct val="0"/>
              </a:spcBef>
              <a:spcAft>
                <a:spcPct val="0"/>
              </a:spcAft>
            </a:pPr>
            <a:r>
              <a:rPr lang="ar-DZ" sz="2800" b="1" dirty="0" smtClean="0">
                <a:solidFill>
                  <a:schemeClr val="bg1"/>
                </a:solidFill>
                <a:latin typeface="Calibri" pitchFamily="34" charset="0"/>
                <a:ea typeface="Calibri" pitchFamily="34" charset="0"/>
              </a:rPr>
              <a:t>الحل: نظم مكافئات تحفيزية: ربط الأجر بالنتائج، مكافئات أسهم، خيارات الأسهم ...</a:t>
            </a:r>
          </a:p>
          <a:p>
            <a:pPr lvl="0" algn="r" rtl="1" eaLnBrk="0" fontAlgn="base" hangingPunct="0">
              <a:spcBef>
                <a:spcPct val="0"/>
              </a:spcBef>
              <a:spcAft>
                <a:spcPct val="0"/>
              </a:spcAft>
            </a:pPr>
            <a:r>
              <a:rPr lang="ar-DZ" sz="2800" b="1" dirty="0" smtClean="0">
                <a:solidFill>
                  <a:srgbClr val="FF0000"/>
                </a:solidFill>
                <a:latin typeface="Calibri" pitchFamily="34" charset="0"/>
                <a:ea typeface="Calibri" pitchFamily="34" charset="0"/>
              </a:rPr>
              <a:t>تكاليف الوكالة: تكاليف الرقابة، تكاليف البرهنة، تكاليف باقية</a:t>
            </a:r>
            <a:endParaRPr lang="ar-SA" sz="2800" b="1" dirty="0" smtClean="0">
              <a:solidFill>
                <a:srgbClr val="FF0000"/>
              </a:solidFill>
              <a:latin typeface="Calibri" pitchFamily="34" charset="0"/>
              <a:ea typeface="Calibri" pitchFamily="34" charset="0"/>
            </a:endParaRPr>
          </a:p>
        </p:txBody>
      </p:sp>
    </p:spTree>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smtClean="0">
                <a:solidFill>
                  <a:srgbClr val="FF0000"/>
                </a:solidFill>
                <a:cs typeface="+mn-cs"/>
              </a:rPr>
              <a:t>7. تنظيم الإدارة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457200" y="1676400"/>
            <a:ext cx="8229600" cy="1447800"/>
          </a:xfrm>
        </p:spPr>
        <p:txBody>
          <a:bodyPr>
            <a:noAutofit/>
          </a:bodyPr>
          <a:lstStyle/>
          <a:p>
            <a:pPr marL="0" indent="0" algn="just" rtl="1">
              <a:buNone/>
            </a:pPr>
            <a:r>
              <a:rPr lang="ar-DZ" b="1" dirty="0" smtClean="0">
                <a:solidFill>
                  <a:srgbClr val="FF0000"/>
                </a:solidFill>
              </a:rPr>
              <a:t>المؤسسات </a:t>
            </a:r>
            <a:r>
              <a:rPr lang="ar-SA" b="1" dirty="0" smtClean="0">
                <a:solidFill>
                  <a:srgbClr val="FF0000"/>
                </a:solidFill>
              </a:rPr>
              <a:t>صغيرة الحجم</a:t>
            </a:r>
            <a:r>
              <a:rPr lang="ar-DZ" b="1" dirty="0" smtClean="0">
                <a:solidFill>
                  <a:srgbClr val="FF0000"/>
                </a:solidFill>
              </a:rPr>
              <a:t>:</a:t>
            </a:r>
          </a:p>
          <a:p>
            <a:pPr marL="0" indent="0" algn="just" rtl="1">
              <a:buNone/>
            </a:pPr>
            <a:r>
              <a:rPr lang="ar-SA" b="1" dirty="0" smtClean="0">
                <a:solidFill>
                  <a:schemeClr val="bg1"/>
                </a:solidFill>
              </a:rPr>
              <a:t>مالك </a:t>
            </a:r>
            <a:r>
              <a:rPr lang="ar-DZ" b="1" dirty="0" smtClean="0">
                <a:solidFill>
                  <a:schemeClr val="bg1"/>
                </a:solidFill>
              </a:rPr>
              <a:t>المؤسسة </a:t>
            </a:r>
            <a:r>
              <a:rPr lang="ar-SA" b="1" dirty="0" smtClean="0">
                <a:solidFill>
                  <a:schemeClr val="bg1"/>
                </a:solidFill>
              </a:rPr>
              <a:t>هو المسؤول الوحيد </a:t>
            </a:r>
            <a:r>
              <a:rPr lang="ar-DZ" b="1" dirty="0" smtClean="0">
                <a:solidFill>
                  <a:schemeClr val="bg1"/>
                </a:solidFill>
              </a:rPr>
              <a:t>عن </a:t>
            </a:r>
            <a:r>
              <a:rPr lang="ar-SA" b="1" dirty="0" smtClean="0">
                <a:solidFill>
                  <a:schemeClr val="bg1"/>
                </a:solidFill>
              </a:rPr>
              <a:t>إدارة </a:t>
            </a:r>
            <a:r>
              <a:rPr lang="ar-DZ" b="1" dirty="0" smtClean="0">
                <a:solidFill>
                  <a:schemeClr val="bg1"/>
                </a:solidFill>
              </a:rPr>
              <a:t>ال</a:t>
            </a:r>
            <a:r>
              <a:rPr lang="ar-SA" b="1" dirty="0" smtClean="0">
                <a:solidFill>
                  <a:schemeClr val="bg1"/>
                </a:solidFill>
              </a:rPr>
              <a:t>شؤون </a:t>
            </a:r>
            <a:r>
              <a:rPr lang="ar-DZ" b="1" dirty="0" smtClean="0">
                <a:solidFill>
                  <a:schemeClr val="bg1"/>
                </a:solidFill>
              </a:rPr>
              <a:t>المالية واتخاذ  القرارات المالية..</a:t>
            </a:r>
          </a:p>
        </p:txBody>
      </p:sp>
      <p:sp>
        <p:nvSpPr>
          <p:cNvPr id="4" name="Rectangle 3"/>
          <p:cNvSpPr/>
          <p:nvPr/>
        </p:nvSpPr>
        <p:spPr>
          <a:xfrm>
            <a:off x="381000" y="5105400"/>
            <a:ext cx="8229600" cy="1384995"/>
          </a:xfrm>
          <a:prstGeom prst="rect">
            <a:avLst/>
          </a:prstGeom>
        </p:spPr>
        <p:txBody>
          <a:bodyPr wrap="square">
            <a:spAutoFit/>
          </a:bodyPr>
          <a:lstStyle/>
          <a:p>
            <a:pPr algn="just" rtl="1"/>
            <a:r>
              <a:rPr lang="ar-DZ" sz="2800" b="1" dirty="0" smtClean="0">
                <a:solidFill>
                  <a:srgbClr val="FF0000"/>
                </a:solidFill>
              </a:rPr>
              <a:t>المؤسسات </a:t>
            </a:r>
            <a:r>
              <a:rPr lang="ar-SA" sz="2800" b="1" dirty="0" smtClean="0">
                <a:solidFill>
                  <a:srgbClr val="FF0000"/>
                </a:solidFill>
              </a:rPr>
              <a:t>كبيرة الحجم</a:t>
            </a:r>
            <a:r>
              <a:rPr lang="ar-DZ" sz="2800" b="1" dirty="0" smtClean="0">
                <a:solidFill>
                  <a:srgbClr val="FF0000"/>
                </a:solidFill>
              </a:rPr>
              <a:t>:</a:t>
            </a:r>
          </a:p>
          <a:p>
            <a:pPr algn="just" rtl="1"/>
            <a:r>
              <a:rPr lang="ar-DZ" sz="2800" b="1" dirty="0" smtClean="0">
                <a:solidFill>
                  <a:schemeClr val="bg1"/>
                </a:solidFill>
              </a:rPr>
              <a:t> </a:t>
            </a:r>
            <a:r>
              <a:rPr lang="ar-SA" sz="2800" b="1" dirty="0" smtClean="0">
                <a:solidFill>
                  <a:schemeClr val="bg1"/>
                </a:solidFill>
              </a:rPr>
              <a:t>إدارة مالية مستقلة </a:t>
            </a:r>
            <a:r>
              <a:rPr lang="ar-DZ" sz="2800" b="1" dirty="0" smtClean="0">
                <a:solidFill>
                  <a:schemeClr val="bg1"/>
                </a:solidFill>
              </a:rPr>
              <a:t>يرأسها </a:t>
            </a:r>
            <a:r>
              <a:rPr lang="ar-SA" sz="2800" b="1" dirty="0" smtClean="0">
                <a:solidFill>
                  <a:schemeClr val="bg1"/>
                </a:solidFill>
              </a:rPr>
              <a:t>نائب </a:t>
            </a:r>
            <a:r>
              <a:rPr lang="ar-DZ" sz="2800" b="1" dirty="0" smtClean="0">
                <a:solidFill>
                  <a:schemeClr val="bg1"/>
                </a:solidFill>
              </a:rPr>
              <a:t>ال</a:t>
            </a:r>
            <a:r>
              <a:rPr lang="ar-SA" sz="2800" b="1" dirty="0" smtClean="0">
                <a:solidFill>
                  <a:schemeClr val="bg1"/>
                </a:solidFill>
              </a:rPr>
              <a:t>رئيس للشؤون المالية، ويكون تحت </a:t>
            </a:r>
            <a:r>
              <a:rPr lang="ar-DZ" sz="2800" b="1" dirty="0" smtClean="0">
                <a:solidFill>
                  <a:schemeClr val="bg1"/>
                </a:solidFill>
              </a:rPr>
              <a:t>إشرافه </a:t>
            </a:r>
            <a:r>
              <a:rPr lang="ar-SA" sz="2800" b="1" dirty="0" smtClean="0">
                <a:solidFill>
                  <a:schemeClr val="bg1"/>
                </a:solidFill>
              </a:rPr>
              <a:t>المراقب المالي، </a:t>
            </a:r>
            <a:r>
              <a:rPr lang="ar-SA" sz="2800" b="1" dirty="0" err="1" smtClean="0">
                <a:solidFill>
                  <a:schemeClr val="bg1"/>
                </a:solidFill>
              </a:rPr>
              <a:t>و</a:t>
            </a:r>
            <a:r>
              <a:rPr lang="ar-DZ" sz="2800" b="1" dirty="0" smtClean="0">
                <a:solidFill>
                  <a:schemeClr val="bg1"/>
                </a:solidFill>
              </a:rPr>
              <a:t>مدير</a:t>
            </a:r>
            <a:r>
              <a:rPr lang="ar-SA" sz="2800" b="1" dirty="0" smtClean="0">
                <a:solidFill>
                  <a:schemeClr val="bg1"/>
                </a:solidFill>
              </a:rPr>
              <a:t> النقدية</a:t>
            </a:r>
            <a:r>
              <a:rPr lang="ar-DZ" sz="2800" b="1" dirty="0" smtClean="0">
                <a:solidFill>
                  <a:schemeClr val="bg1"/>
                </a:solidFill>
              </a:rPr>
              <a:t>، </a:t>
            </a:r>
            <a:r>
              <a:rPr lang="ar-DZ" sz="2800" b="1" dirty="0" err="1" smtClean="0">
                <a:solidFill>
                  <a:schemeClr val="bg1"/>
                </a:solidFill>
              </a:rPr>
              <a:t>مديرالحسابات</a:t>
            </a:r>
            <a:r>
              <a:rPr lang="ar-DZ" sz="2800" b="1" dirty="0" smtClean="0">
                <a:solidFill>
                  <a:schemeClr val="bg1"/>
                </a:solidFill>
              </a:rPr>
              <a:t>.....</a:t>
            </a:r>
            <a:endParaRPr lang="fr-FR" sz="2800" b="1" dirty="0">
              <a:solidFill>
                <a:schemeClr val="bg1"/>
              </a:solidFill>
            </a:endParaRPr>
          </a:p>
        </p:txBody>
      </p:sp>
      <p:sp>
        <p:nvSpPr>
          <p:cNvPr id="5" name="Rectangle 4"/>
          <p:cNvSpPr/>
          <p:nvPr/>
        </p:nvSpPr>
        <p:spPr>
          <a:xfrm>
            <a:off x="381000" y="3491805"/>
            <a:ext cx="8382000" cy="1384995"/>
          </a:xfrm>
          <a:prstGeom prst="rect">
            <a:avLst/>
          </a:prstGeom>
        </p:spPr>
        <p:txBody>
          <a:bodyPr wrap="square">
            <a:spAutoFit/>
          </a:bodyPr>
          <a:lstStyle/>
          <a:p>
            <a:pPr algn="just" rtl="1"/>
            <a:r>
              <a:rPr lang="ar-DZ" sz="2800" b="1" dirty="0" smtClean="0">
                <a:solidFill>
                  <a:srgbClr val="FF0000"/>
                </a:solidFill>
              </a:rPr>
              <a:t>المؤسسات </a:t>
            </a:r>
            <a:r>
              <a:rPr lang="ar-SA" sz="2800" b="1" dirty="0" smtClean="0">
                <a:solidFill>
                  <a:srgbClr val="FF0000"/>
                </a:solidFill>
              </a:rPr>
              <a:t>متوسطة الحجم</a:t>
            </a:r>
            <a:r>
              <a:rPr lang="ar-DZ" sz="2800" b="1" dirty="0" smtClean="0">
                <a:solidFill>
                  <a:srgbClr val="FF0000"/>
                </a:solidFill>
              </a:rPr>
              <a:t>: </a:t>
            </a:r>
          </a:p>
          <a:p>
            <a:pPr algn="just" rtl="1"/>
            <a:r>
              <a:rPr lang="ar-DZ" sz="2800" b="1" dirty="0" smtClean="0">
                <a:solidFill>
                  <a:schemeClr val="bg1"/>
                </a:solidFill>
              </a:rPr>
              <a:t>مدير مالي مستقل يتمتع بصلاحيات واسعة، وقد يكون تحت إشرافه مساعدين( محاسب مالي، أمين الصندوق ...).</a:t>
            </a:r>
            <a:r>
              <a:rPr lang="ar-SA" sz="2800" b="1" dirty="0" smtClean="0">
                <a:solidFill>
                  <a:schemeClr val="bg1"/>
                </a:solidFill>
              </a:rPr>
              <a:t> </a:t>
            </a:r>
            <a:endParaRPr lang="ar-DZ" sz="2800" b="1" dirty="0" smtClean="0">
              <a:solidFill>
                <a:schemeClr val="bg1"/>
              </a:solidFill>
            </a:endParaRPr>
          </a:p>
        </p:txBody>
      </p:sp>
    </p:spTree>
  </p:cSld>
  <p:clrMapOvr>
    <a:masterClrMapping/>
  </p:clrMapOvr>
  <p:transition>
    <p:newsflash/>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715962"/>
          </a:xfrm>
        </p:spPr>
        <p:txBody>
          <a:bodyPr>
            <a:normAutofit fontScale="90000"/>
          </a:bodyPr>
          <a:lstStyle/>
          <a:p>
            <a:pPr rtl="1"/>
            <a:r>
              <a:rPr lang="ar-DZ" sz="4400" dirty="0" smtClean="0">
                <a:solidFill>
                  <a:srgbClr val="FF0000"/>
                </a:solidFill>
                <a:cs typeface="+mn-cs"/>
              </a:rPr>
              <a:t> مثال لتنظيم الإدارة المالية(مؤسسة كبيرة)</a:t>
            </a:r>
            <a:endParaRPr lang="fr-FR" sz="4400" dirty="0">
              <a:solidFill>
                <a:srgbClr val="FF0000"/>
              </a:solidFill>
              <a:cs typeface="+mn-cs"/>
            </a:endParaRPr>
          </a:p>
        </p:txBody>
      </p:sp>
      <p:grpSp>
        <p:nvGrpSpPr>
          <p:cNvPr id="43" name="Groupe 42"/>
          <p:cNvGrpSpPr/>
          <p:nvPr/>
        </p:nvGrpSpPr>
        <p:grpSpPr>
          <a:xfrm>
            <a:off x="152022" y="914400"/>
            <a:ext cx="8763378" cy="5746741"/>
            <a:chOff x="152022" y="914400"/>
            <a:chExt cx="8763378" cy="5746741"/>
          </a:xfrm>
        </p:grpSpPr>
        <p:grpSp>
          <p:nvGrpSpPr>
            <p:cNvPr id="58370" name="Group 2"/>
            <p:cNvGrpSpPr>
              <a:grpSpLocks/>
            </p:cNvGrpSpPr>
            <p:nvPr/>
          </p:nvGrpSpPr>
          <p:grpSpPr bwMode="auto">
            <a:xfrm>
              <a:off x="152022" y="914400"/>
              <a:ext cx="8763378" cy="5746741"/>
              <a:chOff x="985" y="10688"/>
              <a:chExt cx="9155" cy="5382"/>
            </a:xfrm>
          </p:grpSpPr>
          <p:cxnSp>
            <p:nvCxnSpPr>
              <p:cNvPr id="58371" name="AutoShape 3"/>
              <p:cNvCxnSpPr>
                <a:cxnSpLocks noChangeShapeType="1"/>
              </p:cNvCxnSpPr>
              <p:nvPr/>
            </p:nvCxnSpPr>
            <p:spPr bwMode="auto">
              <a:xfrm>
                <a:off x="2577" y="12128"/>
                <a:ext cx="0" cy="225"/>
              </a:xfrm>
              <a:prstGeom prst="straightConnector1">
                <a:avLst/>
              </a:prstGeom>
              <a:noFill/>
              <a:ln w="25400">
                <a:solidFill>
                  <a:srgbClr val="000000"/>
                </a:solidFill>
                <a:round/>
                <a:headEnd/>
                <a:tailEnd/>
              </a:ln>
            </p:spPr>
          </p:cxnSp>
          <p:cxnSp>
            <p:nvCxnSpPr>
              <p:cNvPr id="58372" name="AutoShape 4"/>
              <p:cNvCxnSpPr>
                <a:cxnSpLocks noChangeShapeType="1"/>
              </p:cNvCxnSpPr>
              <p:nvPr/>
            </p:nvCxnSpPr>
            <p:spPr bwMode="auto">
              <a:xfrm>
                <a:off x="2415" y="13111"/>
                <a:ext cx="0" cy="240"/>
              </a:xfrm>
              <a:prstGeom prst="straightConnector1">
                <a:avLst/>
              </a:prstGeom>
              <a:noFill/>
              <a:ln w="25400">
                <a:solidFill>
                  <a:srgbClr val="000000"/>
                </a:solidFill>
                <a:round/>
                <a:headEnd/>
                <a:tailEnd/>
              </a:ln>
            </p:spPr>
          </p:cxnSp>
          <p:grpSp>
            <p:nvGrpSpPr>
              <p:cNvPr id="58373" name="Group 5"/>
              <p:cNvGrpSpPr>
                <a:grpSpLocks/>
              </p:cNvGrpSpPr>
              <p:nvPr/>
            </p:nvGrpSpPr>
            <p:grpSpPr bwMode="auto">
              <a:xfrm>
                <a:off x="985" y="10688"/>
                <a:ext cx="9155" cy="5382"/>
                <a:chOff x="985" y="10688"/>
                <a:chExt cx="9155" cy="5382"/>
              </a:xfrm>
            </p:grpSpPr>
            <p:sp>
              <p:nvSpPr>
                <p:cNvPr id="58374" name="Text Box 6"/>
                <p:cNvSpPr txBox="1">
                  <a:spLocks noChangeArrowheads="1"/>
                </p:cNvSpPr>
                <p:nvPr/>
              </p:nvSpPr>
              <p:spPr bwMode="auto">
                <a:xfrm>
                  <a:off x="5535" y="10688"/>
                  <a:ext cx="1815" cy="525"/>
                </a:xfrm>
                <a:prstGeom prst="rect">
                  <a:avLst/>
                </a:prstGeom>
                <a:solidFill>
                  <a:srgbClr val="FF0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مجلس الإدارة</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5" name="Text Box 7"/>
                <p:cNvSpPr txBox="1">
                  <a:spLocks noChangeArrowheads="1"/>
                </p:cNvSpPr>
                <p:nvPr/>
              </p:nvSpPr>
              <p:spPr bwMode="auto">
                <a:xfrm>
                  <a:off x="5250" y="11408"/>
                  <a:ext cx="2502" cy="525"/>
                </a:xfrm>
                <a:prstGeom prst="rect">
                  <a:avLst/>
                </a:prstGeom>
                <a:solidFill>
                  <a:schemeClr val="bg1">
                    <a:lumMod val="50000"/>
                    <a:lumOff val="50000"/>
                  </a:schemeClr>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المدير العام (التنفيذي)</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6" name="Text Box 8"/>
                <p:cNvSpPr txBox="1">
                  <a:spLocks noChangeArrowheads="1"/>
                </p:cNvSpPr>
                <p:nvPr/>
              </p:nvSpPr>
              <p:spPr bwMode="auto">
                <a:xfrm>
                  <a:off x="8460" y="12353"/>
                  <a:ext cx="1680" cy="5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مديرية الإنتاج</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77" name="Text Box 9"/>
                <p:cNvSpPr txBox="1">
                  <a:spLocks noChangeArrowheads="1"/>
                </p:cNvSpPr>
                <p:nvPr/>
              </p:nvSpPr>
              <p:spPr bwMode="auto">
                <a:xfrm>
                  <a:off x="6480" y="12353"/>
                  <a:ext cx="1650" cy="5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مديرية الأفراد</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78" name="Text Box 10"/>
                <p:cNvSpPr txBox="1">
                  <a:spLocks noChangeArrowheads="1"/>
                </p:cNvSpPr>
                <p:nvPr/>
              </p:nvSpPr>
              <p:spPr bwMode="auto">
                <a:xfrm>
                  <a:off x="3772" y="12353"/>
                  <a:ext cx="2453" cy="525"/>
                </a:xfrm>
                <a:prstGeom prst="rect">
                  <a:avLst/>
                </a:prstGeom>
                <a:solidFill>
                  <a:srgbClr val="00B05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مديرية للمالية</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9" name="Text Box 11"/>
                <p:cNvSpPr txBox="1">
                  <a:spLocks noChangeArrowheads="1"/>
                </p:cNvSpPr>
                <p:nvPr/>
              </p:nvSpPr>
              <p:spPr bwMode="auto">
                <a:xfrm>
                  <a:off x="1622" y="12353"/>
                  <a:ext cx="1830" cy="5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مديرية التسويق</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0" name="Text Box 12"/>
                <p:cNvSpPr txBox="1">
                  <a:spLocks noChangeArrowheads="1"/>
                </p:cNvSpPr>
                <p:nvPr/>
              </p:nvSpPr>
              <p:spPr bwMode="auto">
                <a:xfrm>
                  <a:off x="7455" y="13351"/>
                  <a:ext cx="1815" cy="525"/>
                </a:xfrm>
                <a:prstGeom prst="rect">
                  <a:avLst/>
                </a:prstGeom>
                <a:solidFill>
                  <a:srgbClr val="00B0F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 الحسابات</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1" name="Text Box 13"/>
                <p:cNvSpPr txBox="1">
                  <a:spLocks noChangeArrowheads="1"/>
                </p:cNvSpPr>
                <p:nvPr/>
              </p:nvSpPr>
              <p:spPr bwMode="auto">
                <a:xfrm>
                  <a:off x="1545" y="13358"/>
                  <a:ext cx="1680" cy="525"/>
                </a:xfrm>
                <a:prstGeom prst="rect">
                  <a:avLst/>
                </a:prstGeom>
                <a:solidFill>
                  <a:srgbClr val="00B0F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المراقب المالي</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2" name="Text Box 14"/>
                <p:cNvSpPr txBox="1">
                  <a:spLocks noChangeArrowheads="1"/>
                </p:cNvSpPr>
                <p:nvPr/>
              </p:nvSpPr>
              <p:spPr bwMode="auto">
                <a:xfrm>
                  <a:off x="4351" y="13358"/>
                  <a:ext cx="1874" cy="525"/>
                </a:xfrm>
                <a:prstGeom prst="rect">
                  <a:avLst/>
                </a:prstGeom>
                <a:solidFill>
                  <a:srgbClr val="00B0F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 النقدية</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3" name="Text Box 15"/>
                <p:cNvSpPr txBox="1">
                  <a:spLocks noChangeArrowheads="1"/>
                </p:cNvSpPr>
                <p:nvPr/>
              </p:nvSpPr>
              <p:spPr bwMode="auto">
                <a:xfrm>
                  <a:off x="4035" y="14873"/>
                  <a:ext cx="1680" cy="52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إدارة الرواتب</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4" name="Text Box 16"/>
                <p:cNvSpPr txBox="1">
                  <a:spLocks noChangeArrowheads="1"/>
                </p:cNvSpPr>
                <p:nvPr/>
              </p:nvSpPr>
              <p:spPr bwMode="auto">
                <a:xfrm>
                  <a:off x="4035" y="15545"/>
                  <a:ext cx="1680" cy="52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إدارة الإئتمان</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58385" name="AutoShape 17"/>
                <p:cNvCxnSpPr>
                  <a:cxnSpLocks noChangeShapeType="1"/>
                </p:cNvCxnSpPr>
                <p:nvPr/>
              </p:nvCxnSpPr>
              <p:spPr bwMode="auto">
                <a:xfrm>
                  <a:off x="6480" y="11213"/>
                  <a:ext cx="0" cy="195"/>
                </a:xfrm>
                <a:prstGeom prst="straightConnector1">
                  <a:avLst/>
                </a:prstGeom>
                <a:noFill/>
                <a:ln w="25400">
                  <a:solidFill>
                    <a:srgbClr val="000000"/>
                  </a:solidFill>
                  <a:round/>
                  <a:headEnd/>
                  <a:tailEnd/>
                </a:ln>
              </p:spPr>
            </p:cxnSp>
            <p:cxnSp>
              <p:nvCxnSpPr>
                <p:cNvPr id="58386" name="AutoShape 18"/>
                <p:cNvCxnSpPr>
                  <a:cxnSpLocks noChangeShapeType="1"/>
                </p:cNvCxnSpPr>
                <p:nvPr/>
              </p:nvCxnSpPr>
              <p:spPr bwMode="auto">
                <a:xfrm>
                  <a:off x="2577" y="12115"/>
                  <a:ext cx="6693" cy="13"/>
                </a:xfrm>
                <a:prstGeom prst="straightConnector1">
                  <a:avLst/>
                </a:prstGeom>
                <a:noFill/>
                <a:ln w="25400">
                  <a:solidFill>
                    <a:srgbClr val="000000"/>
                  </a:solidFill>
                  <a:round/>
                  <a:headEnd/>
                  <a:tailEnd/>
                </a:ln>
              </p:spPr>
            </p:cxnSp>
            <p:cxnSp>
              <p:nvCxnSpPr>
                <p:cNvPr id="58387" name="AutoShape 19"/>
                <p:cNvCxnSpPr>
                  <a:cxnSpLocks noChangeShapeType="1"/>
                </p:cNvCxnSpPr>
                <p:nvPr/>
              </p:nvCxnSpPr>
              <p:spPr bwMode="auto">
                <a:xfrm>
                  <a:off x="6480" y="11933"/>
                  <a:ext cx="0" cy="195"/>
                </a:xfrm>
                <a:prstGeom prst="straightConnector1">
                  <a:avLst/>
                </a:prstGeom>
                <a:noFill/>
                <a:ln w="25400">
                  <a:solidFill>
                    <a:srgbClr val="000000"/>
                  </a:solidFill>
                  <a:round/>
                  <a:headEnd/>
                  <a:tailEnd/>
                </a:ln>
              </p:spPr>
            </p:cxnSp>
            <p:cxnSp>
              <p:nvCxnSpPr>
                <p:cNvPr id="58388" name="AutoShape 20"/>
                <p:cNvCxnSpPr>
                  <a:cxnSpLocks noChangeShapeType="1"/>
                </p:cNvCxnSpPr>
                <p:nvPr/>
              </p:nvCxnSpPr>
              <p:spPr bwMode="auto">
                <a:xfrm>
                  <a:off x="9270" y="12128"/>
                  <a:ext cx="0" cy="225"/>
                </a:xfrm>
                <a:prstGeom prst="straightConnector1">
                  <a:avLst/>
                </a:prstGeom>
                <a:noFill/>
                <a:ln w="25400">
                  <a:solidFill>
                    <a:srgbClr val="000000"/>
                  </a:solidFill>
                  <a:round/>
                  <a:headEnd/>
                  <a:tailEnd/>
                </a:ln>
              </p:spPr>
            </p:cxnSp>
            <p:cxnSp>
              <p:nvCxnSpPr>
                <p:cNvPr id="58389" name="AutoShape 21"/>
                <p:cNvCxnSpPr>
                  <a:cxnSpLocks noChangeShapeType="1"/>
                </p:cNvCxnSpPr>
                <p:nvPr/>
              </p:nvCxnSpPr>
              <p:spPr bwMode="auto">
                <a:xfrm>
                  <a:off x="7275" y="12128"/>
                  <a:ext cx="0" cy="225"/>
                </a:xfrm>
                <a:prstGeom prst="straightConnector1">
                  <a:avLst/>
                </a:prstGeom>
                <a:noFill/>
                <a:ln w="25400">
                  <a:solidFill>
                    <a:srgbClr val="000000"/>
                  </a:solidFill>
                  <a:round/>
                  <a:headEnd/>
                  <a:tailEnd/>
                </a:ln>
              </p:spPr>
            </p:cxnSp>
            <p:cxnSp>
              <p:nvCxnSpPr>
                <p:cNvPr id="58390" name="AutoShape 22"/>
                <p:cNvCxnSpPr>
                  <a:cxnSpLocks noChangeShapeType="1"/>
                </p:cNvCxnSpPr>
                <p:nvPr/>
              </p:nvCxnSpPr>
              <p:spPr bwMode="auto">
                <a:xfrm>
                  <a:off x="5325" y="12128"/>
                  <a:ext cx="0" cy="225"/>
                </a:xfrm>
                <a:prstGeom prst="straightConnector1">
                  <a:avLst/>
                </a:prstGeom>
                <a:noFill/>
                <a:ln w="25400">
                  <a:solidFill>
                    <a:srgbClr val="000000"/>
                  </a:solidFill>
                  <a:round/>
                  <a:headEnd/>
                  <a:tailEnd/>
                </a:ln>
              </p:spPr>
            </p:cxnSp>
            <p:cxnSp>
              <p:nvCxnSpPr>
                <p:cNvPr id="58391" name="AutoShape 23"/>
                <p:cNvCxnSpPr>
                  <a:cxnSpLocks noChangeShapeType="1"/>
                </p:cNvCxnSpPr>
                <p:nvPr/>
              </p:nvCxnSpPr>
              <p:spPr bwMode="auto">
                <a:xfrm>
                  <a:off x="2415" y="13119"/>
                  <a:ext cx="5910" cy="0"/>
                </a:xfrm>
                <a:prstGeom prst="straightConnector1">
                  <a:avLst/>
                </a:prstGeom>
                <a:noFill/>
                <a:ln w="25400">
                  <a:solidFill>
                    <a:srgbClr val="000000"/>
                  </a:solidFill>
                  <a:round/>
                  <a:headEnd/>
                  <a:tailEnd/>
                </a:ln>
              </p:spPr>
            </p:cxnSp>
            <p:cxnSp>
              <p:nvCxnSpPr>
                <p:cNvPr id="58392" name="AutoShape 24"/>
                <p:cNvCxnSpPr>
                  <a:cxnSpLocks noChangeShapeType="1"/>
                </p:cNvCxnSpPr>
                <p:nvPr/>
              </p:nvCxnSpPr>
              <p:spPr bwMode="auto">
                <a:xfrm>
                  <a:off x="5325" y="12878"/>
                  <a:ext cx="0" cy="480"/>
                </a:xfrm>
                <a:prstGeom prst="straightConnector1">
                  <a:avLst/>
                </a:prstGeom>
                <a:noFill/>
                <a:ln w="25400">
                  <a:solidFill>
                    <a:srgbClr val="000000"/>
                  </a:solidFill>
                  <a:round/>
                  <a:headEnd/>
                  <a:tailEnd/>
                </a:ln>
              </p:spPr>
            </p:cxnSp>
            <p:cxnSp>
              <p:nvCxnSpPr>
                <p:cNvPr id="58393" name="AutoShape 25"/>
                <p:cNvCxnSpPr>
                  <a:cxnSpLocks noChangeShapeType="1"/>
                </p:cNvCxnSpPr>
                <p:nvPr/>
              </p:nvCxnSpPr>
              <p:spPr bwMode="auto">
                <a:xfrm>
                  <a:off x="8325" y="13111"/>
                  <a:ext cx="0" cy="240"/>
                </a:xfrm>
                <a:prstGeom prst="straightConnector1">
                  <a:avLst/>
                </a:prstGeom>
                <a:noFill/>
                <a:ln w="25400">
                  <a:solidFill>
                    <a:srgbClr val="000000"/>
                  </a:solidFill>
                  <a:round/>
                  <a:headEnd/>
                  <a:tailEnd/>
                </a:ln>
              </p:spPr>
            </p:cxnSp>
            <p:cxnSp>
              <p:nvCxnSpPr>
                <p:cNvPr id="58394" name="AutoShape 26"/>
                <p:cNvCxnSpPr>
                  <a:cxnSpLocks noChangeShapeType="1"/>
                </p:cNvCxnSpPr>
                <p:nvPr/>
              </p:nvCxnSpPr>
              <p:spPr bwMode="auto">
                <a:xfrm>
                  <a:off x="3015" y="13883"/>
                  <a:ext cx="0" cy="1222"/>
                </a:xfrm>
                <a:prstGeom prst="straightConnector1">
                  <a:avLst/>
                </a:prstGeom>
                <a:noFill/>
                <a:ln w="25400">
                  <a:solidFill>
                    <a:srgbClr val="000000"/>
                  </a:solidFill>
                  <a:round/>
                  <a:headEnd/>
                  <a:tailEnd/>
                </a:ln>
              </p:spPr>
            </p:cxnSp>
            <p:cxnSp>
              <p:nvCxnSpPr>
                <p:cNvPr id="58395" name="AutoShape 27"/>
                <p:cNvCxnSpPr>
                  <a:cxnSpLocks noChangeShapeType="1"/>
                </p:cNvCxnSpPr>
                <p:nvPr/>
              </p:nvCxnSpPr>
              <p:spPr bwMode="auto">
                <a:xfrm rot="5400000">
                  <a:off x="5073" y="14827"/>
                  <a:ext cx="1855" cy="0"/>
                </a:xfrm>
                <a:prstGeom prst="straightConnector1">
                  <a:avLst/>
                </a:prstGeom>
                <a:noFill/>
                <a:ln w="25400">
                  <a:solidFill>
                    <a:srgbClr val="000000"/>
                  </a:solidFill>
                  <a:round/>
                  <a:headEnd/>
                  <a:tailEnd/>
                </a:ln>
              </p:spPr>
            </p:cxnSp>
            <p:sp>
              <p:nvSpPr>
                <p:cNvPr id="58396" name="Text Box 28"/>
                <p:cNvSpPr txBox="1">
                  <a:spLocks noChangeArrowheads="1"/>
                </p:cNvSpPr>
                <p:nvPr/>
              </p:nvSpPr>
              <p:spPr bwMode="auto">
                <a:xfrm>
                  <a:off x="985" y="14123"/>
                  <a:ext cx="1760" cy="52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مراقبة التكاليف</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97" name="Text Box 29"/>
                <p:cNvSpPr txBox="1">
                  <a:spLocks noChangeArrowheads="1"/>
                </p:cNvSpPr>
                <p:nvPr/>
              </p:nvSpPr>
              <p:spPr bwMode="auto">
                <a:xfrm>
                  <a:off x="985" y="14873"/>
                  <a:ext cx="1760" cy="52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التخطيط المالي</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58398" name="AutoShape 30"/>
                <p:cNvCxnSpPr>
                  <a:cxnSpLocks noChangeShapeType="1"/>
                </p:cNvCxnSpPr>
                <p:nvPr/>
              </p:nvCxnSpPr>
              <p:spPr bwMode="auto">
                <a:xfrm flipH="1">
                  <a:off x="2745" y="14348"/>
                  <a:ext cx="270" cy="0"/>
                </a:xfrm>
                <a:prstGeom prst="straightConnector1">
                  <a:avLst/>
                </a:prstGeom>
                <a:noFill/>
                <a:ln w="25400">
                  <a:solidFill>
                    <a:srgbClr val="000000"/>
                  </a:solidFill>
                  <a:round/>
                  <a:headEnd/>
                  <a:tailEnd/>
                </a:ln>
              </p:spPr>
            </p:cxnSp>
            <p:cxnSp>
              <p:nvCxnSpPr>
                <p:cNvPr id="58399" name="AutoShape 31"/>
                <p:cNvCxnSpPr>
                  <a:cxnSpLocks noChangeShapeType="1"/>
                </p:cNvCxnSpPr>
                <p:nvPr/>
              </p:nvCxnSpPr>
              <p:spPr bwMode="auto">
                <a:xfrm flipH="1">
                  <a:off x="2745" y="15105"/>
                  <a:ext cx="270" cy="0"/>
                </a:xfrm>
                <a:prstGeom prst="straightConnector1">
                  <a:avLst/>
                </a:prstGeom>
                <a:noFill/>
                <a:ln w="25400">
                  <a:solidFill>
                    <a:srgbClr val="000000"/>
                  </a:solidFill>
                  <a:round/>
                  <a:headEnd/>
                  <a:tailEnd/>
                </a:ln>
              </p:spPr>
            </p:cxnSp>
            <p:sp>
              <p:nvSpPr>
                <p:cNvPr id="58400" name="Text Box 32"/>
                <p:cNvSpPr txBox="1">
                  <a:spLocks noChangeArrowheads="1"/>
                </p:cNvSpPr>
                <p:nvPr/>
              </p:nvSpPr>
              <p:spPr bwMode="auto">
                <a:xfrm>
                  <a:off x="6637" y="14123"/>
                  <a:ext cx="2123" cy="518"/>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محاسبة مالية</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cxnSp>
              <p:nvCxnSpPr>
                <p:cNvPr id="58401" name="AutoShape 33"/>
                <p:cNvCxnSpPr>
                  <a:cxnSpLocks noChangeShapeType="1"/>
                </p:cNvCxnSpPr>
                <p:nvPr/>
              </p:nvCxnSpPr>
              <p:spPr bwMode="auto">
                <a:xfrm flipH="1">
                  <a:off x="5715" y="15195"/>
                  <a:ext cx="285" cy="0"/>
                </a:xfrm>
                <a:prstGeom prst="straightConnector1">
                  <a:avLst/>
                </a:prstGeom>
                <a:noFill/>
                <a:ln w="25400">
                  <a:solidFill>
                    <a:srgbClr val="000000"/>
                  </a:solidFill>
                  <a:round/>
                  <a:headEnd/>
                  <a:tailEnd/>
                </a:ln>
              </p:spPr>
            </p:cxnSp>
            <p:cxnSp>
              <p:nvCxnSpPr>
                <p:cNvPr id="58402" name="AutoShape 34"/>
                <p:cNvCxnSpPr>
                  <a:cxnSpLocks noChangeShapeType="1"/>
                </p:cNvCxnSpPr>
                <p:nvPr/>
              </p:nvCxnSpPr>
              <p:spPr bwMode="auto">
                <a:xfrm flipH="1">
                  <a:off x="5715" y="15777"/>
                  <a:ext cx="285" cy="0"/>
                </a:xfrm>
                <a:prstGeom prst="straightConnector1">
                  <a:avLst/>
                </a:prstGeom>
                <a:noFill/>
                <a:ln w="25400">
                  <a:solidFill>
                    <a:srgbClr val="000000"/>
                  </a:solidFill>
                  <a:round/>
                  <a:headEnd/>
                  <a:tailEnd/>
                </a:ln>
              </p:spPr>
            </p:cxnSp>
            <p:cxnSp>
              <p:nvCxnSpPr>
                <p:cNvPr id="58403" name="AutoShape 35"/>
                <p:cNvCxnSpPr>
                  <a:cxnSpLocks noChangeShapeType="1"/>
                </p:cNvCxnSpPr>
                <p:nvPr/>
              </p:nvCxnSpPr>
              <p:spPr bwMode="auto">
                <a:xfrm rot="16200000" flipH="1">
                  <a:off x="8073" y="14803"/>
                  <a:ext cx="1879" cy="26"/>
                </a:xfrm>
                <a:prstGeom prst="straightConnector1">
                  <a:avLst/>
                </a:prstGeom>
                <a:noFill/>
                <a:ln w="25400">
                  <a:solidFill>
                    <a:srgbClr val="000000"/>
                  </a:solidFill>
                  <a:round/>
                  <a:headEnd/>
                  <a:tailEnd/>
                </a:ln>
              </p:spPr>
            </p:cxnSp>
            <p:cxnSp>
              <p:nvCxnSpPr>
                <p:cNvPr id="58404" name="AutoShape 36"/>
                <p:cNvCxnSpPr>
                  <a:cxnSpLocks noChangeShapeType="1"/>
                </p:cNvCxnSpPr>
                <p:nvPr/>
              </p:nvCxnSpPr>
              <p:spPr bwMode="auto">
                <a:xfrm flipH="1">
                  <a:off x="8760" y="14348"/>
                  <a:ext cx="240" cy="1"/>
                </a:xfrm>
                <a:prstGeom prst="straightConnector1">
                  <a:avLst/>
                </a:prstGeom>
                <a:noFill/>
                <a:ln w="25400">
                  <a:solidFill>
                    <a:srgbClr val="000000"/>
                  </a:solidFill>
                  <a:round/>
                  <a:headEnd/>
                  <a:tailEnd/>
                </a:ln>
              </p:spPr>
            </p:cxnSp>
            <p:sp>
              <p:nvSpPr>
                <p:cNvPr id="58405" name="Text Box 37"/>
                <p:cNvSpPr txBox="1">
                  <a:spLocks noChangeArrowheads="1"/>
                </p:cNvSpPr>
                <p:nvPr/>
              </p:nvSpPr>
              <p:spPr bwMode="auto">
                <a:xfrm>
                  <a:off x="6637" y="15522"/>
                  <a:ext cx="2123" cy="518"/>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محاسبة الضرائب</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cxnSp>
              <p:nvCxnSpPr>
                <p:cNvPr id="58406" name="AutoShape 38"/>
                <p:cNvCxnSpPr>
                  <a:cxnSpLocks noChangeShapeType="1"/>
                </p:cNvCxnSpPr>
                <p:nvPr/>
              </p:nvCxnSpPr>
              <p:spPr bwMode="auto">
                <a:xfrm flipH="1">
                  <a:off x="8760" y="15180"/>
                  <a:ext cx="240" cy="0"/>
                </a:xfrm>
                <a:prstGeom prst="straightConnector1">
                  <a:avLst/>
                </a:prstGeom>
                <a:noFill/>
                <a:ln w="25400">
                  <a:solidFill>
                    <a:srgbClr val="000000"/>
                  </a:solidFill>
                  <a:round/>
                  <a:headEnd/>
                  <a:tailEnd/>
                </a:ln>
              </p:spPr>
            </p:cxnSp>
          </p:grpSp>
        </p:grpSp>
        <p:sp>
          <p:nvSpPr>
            <p:cNvPr id="40" name="Text Box 37"/>
            <p:cNvSpPr txBox="1">
              <a:spLocks noChangeArrowheads="1"/>
            </p:cNvSpPr>
            <p:nvPr/>
          </p:nvSpPr>
          <p:spPr bwMode="auto">
            <a:xfrm>
              <a:off x="5562600" y="5334000"/>
              <a:ext cx="2032185" cy="55310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محاسبة إدارية</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41" name="AutoShape 36"/>
            <p:cNvCxnSpPr>
              <a:cxnSpLocks noChangeShapeType="1"/>
            </p:cNvCxnSpPr>
            <p:nvPr/>
          </p:nvCxnSpPr>
          <p:spPr bwMode="auto">
            <a:xfrm flipH="1">
              <a:off x="7620000" y="6324600"/>
              <a:ext cx="229734" cy="1068"/>
            </a:xfrm>
            <a:prstGeom prst="straightConnector1">
              <a:avLst/>
            </a:prstGeom>
            <a:noFill/>
            <a:ln w="25400">
              <a:solidFill>
                <a:srgbClr val="000000"/>
              </a:solidFill>
              <a:round/>
              <a:headEnd/>
              <a:tailEnd/>
            </a:ln>
          </p:spPr>
        </p:cxnSp>
      </p:grpSp>
      <p:sp>
        <p:nvSpPr>
          <p:cNvPr id="45" name="Text Box 15"/>
          <p:cNvSpPr txBox="1">
            <a:spLocks noChangeArrowheads="1"/>
          </p:cNvSpPr>
          <p:nvPr/>
        </p:nvSpPr>
        <p:spPr bwMode="auto">
          <a:xfrm>
            <a:off x="3048000" y="4621020"/>
            <a:ext cx="1608135" cy="560580"/>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أمين صندوق</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46" name="AutoShape 33"/>
          <p:cNvCxnSpPr>
            <a:cxnSpLocks noChangeShapeType="1"/>
          </p:cNvCxnSpPr>
          <p:nvPr/>
        </p:nvCxnSpPr>
        <p:spPr bwMode="auto">
          <a:xfrm flipH="1">
            <a:off x="4656135" y="4964843"/>
            <a:ext cx="272809" cy="0"/>
          </a:xfrm>
          <a:prstGeom prst="straightConnector1">
            <a:avLst/>
          </a:prstGeom>
          <a:noFill/>
          <a:ln w="25400">
            <a:solidFill>
              <a:srgbClr val="000000"/>
            </a:solidFill>
            <a:round/>
            <a:headEnd/>
            <a:tailEnd/>
          </a:ln>
        </p:spPr>
      </p:cxnSp>
    </p:spTree>
  </p:cSld>
  <p:clrMapOvr>
    <a:masterClrMapping/>
  </p:clrMapOvr>
  <p:transition>
    <p:zoom dir="in"/>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62"/>
          </a:xfrm>
        </p:spPr>
        <p:txBody>
          <a:bodyPr>
            <a:normAutofit/>
          </a:bodyPr>
          <a:lstStyle/>
          <a:p>
            <a:pPr algn="just" rtl="1"/>
            <a:r>
              <a:rPr lang="ar-DZ" sz="4400" dirty="0" smtClean="0">
                <a:solidFill>
                  <a:srgbClr val="FF0000"/>
                </a:solidFill>
                <a:cs typeface="+mn-cs"/>
              </a:rPr>
              <a:t>5. مراحل التسيير المالي:</a:t>
            </a:r>
            <a:endParaRPr lang="fr-FR" sz="4400" dirty="0">
              <a:solidFill>
                <a:srgbClr val="FF0000"/>
              </a:solidFill>
              <a:cs typeface="+mn-cs"/>
            </a:endParaRPr>
          </a:p>
        </p:txBody>
      </p:sp>
      <p:grpSp>
        <p:nvGrpSpPr>
          <p:cNvPr id="3" name="Group 2"/>
          <p:cNvGrpSpPr>
            <a:grpSpLocks/>
          </p:cNvGrpSpPr>
          <p:nvPr/>
        </p:nvGrpSpPr>
        <p:grpSpPr bwMode="auto">
          <a:xfrm>
            <a:off x="228600" y="1285874"/>
            <a:ext cx="8686800" cy="4886325"/>
            <a:chOff x="720" y="2025"/>
            <a:chExt cx="9975" cy="5250"/>
          </a:xfrm>
        </p:grpSpPr>
        <p:sp>
          <p:nvSpPr>
            <p:cNvPr id="1027" name="Text Box 3"/>
            <p:cNvSpPr txBox="1">
              <a:spLocks noChangeArrowheads="1"/>
            </p:cNvSpPr>
            <p:nvPr/>
          </p:nvSpPr>
          <p:spPr bwMode="auto">
            <a:xfrm>
              <a:off x="2208" y="2025"/>
              <a:ext cx="7175" cy="87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1- </a:t>
              </a:r>
              <a:r>
                <a:rPr kumimoji="0" lang="ar-DZ" sz="24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التشخيض</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المالي</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نقاط القوة والضعف في الوضعية المالية ومستوى الأداء المالي</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8" name="Text Box 4"/>
            <p:cNvSpPr txBox="1">
              <a:spLocks noChangeArrowheads="1"/>
            </p:cNvSpPr>
            <p:nvPr/>
          </p:nvSpPr>
          <p:spPr bwMode="auto">
            <a:xfrm>
              <a:off x="720" y="3330"/>
              <a:ext cx="9975" cy="234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1- القرارات المالية</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9" name="Text Box 5"/>
            <p:cNvSpPr txBox="1">
              <a:spLocks noChangeArrowheads="1"/>
            </p:cNvSpPr>
            <p:nvPr/>
          </p:nvSpPr>
          <p:spPr bwMode="auto">
            <a:xfrm>
              <a:off x="8235" y="4470"/>
              <a:ext cx="2265" cy="100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قرارات الخزينة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تسيير مالي </a:t>
              </a:r>
              <a:r>
                <a:rPr kumimoji="0" lang="ar-DZ" sz="24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ق</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0" name="Text Box 6"/>
            <p:cNvSpPr txBox="1">
              <a:spLocks noChangeArrowheads="1"/>
            </p:cNvSpPr>
            <p:nvPr/>
          </p:nvSpPr>
          <p:spPr bwMode="auto">
            <a:xfrm>
              <a:off x="5983" y="4470"/>
              <a:ext cx="2175" cy="46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قرارات الاستثمار</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1" name="Text Box 7"/>
            <p:cNvSpPr txBox="1">
              <a:spLocks noChangeArrowheads="1"/>
            </p:cNvSpPr>
            <p:nvPr/>
          </p:nvSpPr>
          <p:spPr bwMode="auto">
            <a:xfrm>
              <a:off x="3830" y="4470"/>
              <a:ext cx="1965" cy="46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قرارات التمويل</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2" name="Text Box 8"/>
            <p:cNvSpPr txBox="1">
              <a:spLocks noChangeArrowheads="1"/>
            </p:cNvSpPr>
            <p:nvPr/>
          </p:nvSpPr>
          <p:spPr bwMode="auto">
            <a:xfrm>
              <a:off x="808" y="4470"/>
              <a:ext cx="3063" cy="100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مواجهة المخاطر المالية</a:t>
              </a:r>
              <a:endParaRPr kumimoji="0" lang="en-US" sz="24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تسيير المخاطرة المالية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3" name="Text Box 9"/>
            <p:cNvSpPr txBox="1">
              <a:spLocks noChangeArrowheads="1"/>
            </p:cNvSpPr>
            <p:nvPr/>
          </p:nvSpPr>
          <p:spPr bwMode="auto">
            <a:xfrm>
              <a:off x="4023" y="5025"/>
              <a:ext cx="3960" cy="450"/>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تسيير مالي ط أ</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034" name="AutoShape 10"/>
            <p:cNvCxnSpPr>
              <a:cxnSpLocks noChangeShapeType="1"/>
            </p:cNvCxnSpPr>
            <p:nvPr/>
          </p:nvCxnSpPr>
          <p:spPr bwMode="auto">
            <a:xfrm>
              <a:off x="5745" y="2895"/>
              <a:ext cx="0" cy="435"/>
            </a:xfrm>
            <a:prstGeom prst="straightConnector1">
              <a:avLst/>
            </a:prstGeom>
            <a:noFill/>
            <a:ln w="25400">
              <a:solidFill>
                <a:srgbClr val="000000"/>
              </a:solidFill>
              <a:round/>
              <a:headEnd/>
              <a:tailEnd type="triangle" w="med" len="med"/>
            </a:ln>
          </p:spPr>
        </p:cxnSp>
        <p:cxnSp>
          <p:nvCxnSpPr>
            <p:cNvPr id="1035" name="AutoShape 11"/>
            <p:cNvCxnSpPr>
              <a:cxnSpLocks noChangeShapeType="1"/>
            </p:cNvCxnSpPr>
            <p:nvPr/>
          </p:nvCxnSpPr>
          <p:spPr bwMode="auto">
            <a:xfrm rot="10800000" flipV="1">
              <a:off x="4483" y="4000"/>
              <a:ext cx="1400" cy="573"/>
            </a:xfrm>
            <a:prstGeom prst="straightConnector1">
              <a:avLst/>
            </a:prstGeom>
            <a:noFill/>
            <a:ln w="25400">
              <a:solidFill>
                <a:srgbClr val="000000"/>
              </a:solidFill>
              <a:round/>
              <a:headEnd/>
              <a:tailEnd type="triangle" w="med" len="med"/>
            </a:ln>
          </p:spPr>
        </p:cxnSp>
        <p:cxnSp>
          <p:nvCxnSpPr>
            <p:cNvPr id="1036" name="AutoShape 12"/>
            <p:cNvCxnSpPr>
              <a:cxnSpLocks noChangeShapeType="1"/>
            </p:cNvCxnSpPr>
            <p:nvPr/>
          </p:nvCxnSpPr>
          <p:spPr bwMode="auto">
            <a:xfrm>
              <a:off x="5883" y="4000"/>
              <a:ext cx="1400" cy="470"/>
            </a:xfrm>
            <a:prstGeom prst="straightConnector1">
              <a:avLst/>
            </a:prstGeom>
            <a:noFill/>
            <a:ln w="25400">
              <a:solidFill>
                <a:srgbClr val="000000"/>
              </a:solidFill>
              <a:round/>
              <a:headEnd/>
              <a:tailEnd type="triangle" w="med" len="med"/>
            </a:ln>
          </p:spPr>
        </p:cxnSp>
        <p:cxnSp>
          <p:nvCxnSpPr>
            <p:cNvPr id="1037" name="AutoShape 13"/>
            <p:cNvCxnSpPr>
              <a:cxnSpLocks noChangeShapeType="1"/>
            </p:cNvCxnSpPr>
            <p:nvPr/>
          </p:nvCxnSpPr>
          <p:spPr bwMode="auto">
            <a:xfrm rot="10800000" flipV="1">
              <a:off x="1945" y="4000"/>
              <a:ext cx="4200" cy="35"/>
            </a:xfrm>
            <a:prstGeom prst="straightConnector1">
              <a:avLst/>
            </a:prstGeom>
            <a:noFill/>
            <a:ln w="25400">
              <a:solidFill>
                <a:srgbClr val="000000"/>
              </a:solidFill>
              <a:round/>
              <a:headEnd/>
              <a:tailEnd/>
            </a:ln>
          </p:spPr>
        </p:cxnSp>
        <p:cxnSp>
          <p:nvCxnSpPr>
            <p:cNvPr id="1038" name="AutoShape 14"/>
            <p:cNvCxnSpPr>
              <a:cxnSpLocks noChangeShapeType="1"/>
            </p:cNvCxnSpPr>
            <p:nvPr/>
          </p:nvCxnSpPr>
          <p:spPr bwMode="auto">
            <a:xfrm>
              <a:off x="1945" y="4035"/>
              <a:ext cx="0" cy="435"/>
            </a:xfrm>
            <a:prstGeom prst="straightConnector1">
              <a:avLst/>
            </a:prstGeom>
            <a:noFill/>
            <a:ln w="25400">
              <a:solidFill>
                <a:srgbClr val="000000"/>
              </a:solidFill>
              <a:round/>
              <a:headEnd/>
              <a:tailEnd type="triangle" w="med" len="med"/>
            </a:ln>
          </p:spPr>
        </p:cxnSp>
        <p:cxnSp>
          <p:nvCxnSpPr>
            <p:cNvPr id="1039" name="AutoShape 15"/>
            <p:cNvCxnSpPr>
              <a:cxnSpLocks noChangeShapeType="1"/>
            </p:cNvCxnSpPr>
            <p:nvPr/>
          </p:nvCxnSpPr>
          <p:spPr bwMode="auto">
            <a:xfrm flipV="1">
              <a:off x="6058" y="3945"/>
              <a:ext cx="3413" cy="55"/>
            </a:xfrm>
            <a:prstGeom prst="straightConnector1">
              <a:avLst/>
            </a:prstGeom>
            <a:noFill/>
            <a:ln w="25400">
              <a:solidFill>
                <a:srgbClr val="000000"/>
              </a:solidFill>
              <a:round/>
              <a:headEnd/>
              <a:tailEnd/>
            </a:ln>
          </p:spPr>
        </p:cxnSp>
        <p:cxnSp>
          <p:nvCxnSpPr>
            <p:cNvPr id="1040" name="AutoShape 16"/>
            <p:cNvCxnSpPr>
              <a:cxnSpLocks noChangeShapeType="1"/>
            </p:cNvCxnSpPr>
            <p:nvPr/>
          </p:nvCxnSpPr>
          <p:spPr bwMode="auto">
            <a:xfrm>
              <a:off x="9470" y="3945"/>
              <a:ext cx="0" cy="525"/>
            </a:xfrm>
            <a:prstGeom prst="straightConnector1">
              <a:avLst/>
            </a:prstGeom>
            <a:noFill/>
            <a:ln w="25400">
              <a:solidFill>
                <a:srgbClr val="000000"/>
              </a:solidFill>
              <a:round/>
              <a:headEnd/>
              <a:tailEnd type="triangle" w="med" len="med"/>
            </a:ln>
          </p:spPr>
        </p:cxnSp>
        <p:sp>
          <p:nvSpPr>
            <p:cNvPr id="1041" name="Text Box 17"/>
            <p:cNvSpPr txBox="1">
              <a:spLocks noChangeArrowheads="1"/>
            </p:cNvSpPr>
            <p:nvPr/>
          </p:nvSpPr>
          <p:spPr bwMode="auto">
            <a:xfrm>
              <a:off x="3990" y="6240"/>
              <a:ext cx="3840" cy="103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3- الرقابة المالية</a:t>
              </a:r>
            </a:p>
            <a:p>
              <a:pPr marL="0" marR="0" lvl="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مقارنة النتائج الفعلية بالأهداف المالية</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42" name="AutoShape 18"/>
            <p:cNvCxnSpPr>
              <a:cxnSpLocks noChangeShapeType="1"/>
            </p:cNvCxnSpPr>
            <p:nvPr/>
          </p:nvCxnSpPr>
          <p:spPr bwMode="auto">
            <a:xfrm>
              <a:off x="5895" y="5670"/>
              <a:ext cx="0" cy="540"/>
            </a:xfrm>
            <a:prstGeom prst="straightConnector1">
              <a:avLst/>
            </a:prstGeom>
            <a:noFill/>
            <a:ln w="25400">
              <a:solidFill>
                <a:srgbClr val="000000"/>
              </a:solidFill>
              <a:round/>
              <a:headEnd/>
              <a:tailEnd type="triangle" w="med" len="med"/>
            </a:ln>
          </p:spPr>
        </p:cxnSp>
      </p:grpSp>
    </p:spTree>
  </p:cSld>
  <p:clrMapOvr>
    <a:masterClrMapping/>
  </p:clrMapOvr>
  <p:transition>
    <p:checker dir="ver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7200"/>
            <a:ext cx="8229600" cy="5852160"/>
          </a:xfrm>
        </p:spPr>
        <p:txBody>
          <a:bodyPr>
            <a:normAutofit lnSpcReduction="10000"/>
          </a:bodyPr>
          <a:lstStyle/>
          <a:p>
            <a:pPr marL="0" indent="0" algn="just" rtl="1">
              <a:buNone/>
            </a:pPr>
            <a:r>
              <a:rPr lang="ar-SA" b="1" dirty="0" smtClean="0">
                <a:solidFill>
                  <a:srgbClr val="FF0000"/>
                </a:solidFill>
              </a:rPr>
              <a:t>1. التشخيص المالي: </a:t>
            </a:r>
            <a:endParaRPr lang="fr-FR" b="1" dirty="0" smtClean="0">
              <a:solidFill>
                <a:srgbClr val="FF0000"/>
              </a:solidFill>
            </a:endParaRPr>
          </a:p>
          <a:p>
            <a:pPr marL="0" indent="0" algn="just" rtl="1">
              <a:buNone/>
            </a:pPr>
            <a:r>
              <a:rPr lang="ar-SA" b="1" dirty="0" smtClean="0">
                <a:solidFill>
                  <a:schemeClr val="bg1"/>
                </a:solidFill>
              </a:rPr>
              <a:t>     يقوم المسير المالي قي هذه المرحلة بتحليل الوضعية المالية والخروج بنقاط قوة وضعف الحالة المالية، وذلك بغية تحضير الحلول المناسبة لتجاوز نقاط الضعف والمحافظة على نقاط القوة</a:t>
            </a:r>
            <a:r>
              <a:rPr lang="fr-FR" b="1" dirty="0" smtClean="0">
                <a:solidFill>
                  <a:schemeClr val="bg1"/>
                </a:solidFill>
              </a:rPr>
              <a:t>.</a:t>
            </a:r>
          </a:p>
          <a:p>
            <a:pPr marL="0" indent="0" algn="just" rtl="1">
              <a:buNone/>
            </a:pPr>
            <a:r>
              <a:rPr lang="ar-SA" b="1" dirty="0" smtClean="0">
                <a:solidFill>
                  <a:srgbClr val="FF0000"/>
                </a:solidFill>
              </a:rPr>
              <a:t>2. اتخاذ القرارات المالية:</a:t>
            </a:r>
            <a:endParaRPr lang="fr-FR" b="1" dirty="0" smtClean="0">
              <a:solidFill>
                <a:srgbClr val="FF0000"/>
              </a:solidFill>
            </a:endParaRPr>
          </a:p>
          <a:p>
            <a:pPr marL="0" indent="0" algn="just" rtl="1">
              <a:buNone/>
            </a:pPr>
            <a:r>
              <a:rPr lang="ar-SA" b="1" dirty="0" smtClean="0">
                <a:solidFill>
                  <a:schemeClr val="bg1"/>
                </a:solidFill>
              </a:rPr>
              <a:t>     بعد معاينة الوضعية المالية، تأتي مرحلة اتخاذ القرارات المالية وتطبيقها وتشمل قرارات المشاريع الاستثمارية ومصادر تمويلها، قرارات قصيرة الأجل تتضمن تمويل دورة الاستغلال وتسيير الخزينة، وقرارات مالية مرتبطة بتسيير المخاطر المالية</a:t>
            </a:r>
            <a:r>
              <a:rPr lang="fr-FR" b="1" dirty="0" smtClean="0">
                <a:solidFill>
                  <a:schemeClr val="bg1"/>
                </a:solidFill>
              </a:rPr>
              <a:t>.</a:t>
            </a:r>
          </a:p>
          <a:p>
            <a:pPr marL="0" indent="0" algn="just" rtl="1">
              <a:buNone/>
            </a:pPr>
            <a:r>
              <a:rPr lang="ar-SA" b="1" dirty="0" smtClean="0">
                <a:solidFill>
                  <a:srgbClr val="FF0000"/>
                </a:solidFill>
              </a:rPr>
              <a:t>3. المراقبة المالية: </a:t>
            </a:r>
            <a:endParaRPr lang="fr-FR" b="1" dirty="0" smtClean="0">
              <a:solidFill>
                <a:srgbClr val="FF0000"/>
              </a:solidFill>
            </a:endParaRPr>
          </a:p>
          <a:p>
            <a:pPr marL="0" indent="0" algn="just" rtl="1">
              <a:buNone/>
            </a:pPr>
            <a:r>
              <a:rPr lang="ar-SA" b="1" dirty="0" smtClean="0">
                <a:solidFill>
                  <a:schemeClr val="bg1"/>
                </a:solidFill>
              </a:rPr>
              <a:t>    بعد اتخاذ القرارات المالية وتطبيقها، تأتي مرحلة المراقبة المالية، وذلك من أجل تحديد الانحرافات في التطبيق ووضع الإجراءات التصحيحية بواسطة قرارات مالية جديدة</a:t>
            </a:r>
            <a:r>
              <a:rPr lang="fr-FR" b="1" dirty="0" smtClean="0">
                <a:solidFill>
                  <a:schemeClr val="bg1"/>
                </a:solidFill>
              </a:rPr>
              <a:t>.</a:t>
            </a:r>
          </a:p>
          <a:p>
            <a:pPr algn="just">
              <a:buNone/>
            </a:pPr>
            <a:endParaRPr lang="fr-FR" b="1" dirty="0">
              <a:solidFill>
                <a:schemeClr val="bg1"/>
              </a:solidFill>
            </a:endParaRPr>
          </a:p>
        </p:txBody>
      </p:sp>
    </p:spTree>
  </p:cSld>
  <p:clrMapOvr>
    <a:masterClrMapping/>
  </p:clrMapOvr>
  <p:transition>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381000" y="609600"/>
            <a:ext cx="8458200"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Calibri" pitchFamily="34" charset="0"/>
                <a:ea typeface="Calibri" pitchFamily="34" charset="0"/>
              </a:rPr>
              <a:t>مثال:</a:t>
            </a:r>
            <a:endParaRPr kumimoji="0" lang="fr-FR" sz="3600" b="1" i="0" u="none" strike="noStrike" cap="none" normalizeH="0" baseline="0" dirty="0" smtClean="0">
              <a:ln>
                <a:noFill/>
              </a:ln>
              <a:solidFill>
                <a:srgbClr val="FF0000"/>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لدينا البيانات المالية المأخوذة من ميزانية 31/12/2019، لإحدى المؤسسات:</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أصول الخزينة: النقدية الجاهزة (البنك والصندوق)  50</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الخصوم الجارية ( الديون </a:t>
            </a:r>
            <a:r>
              <a:rPr kumimoji="0" lang="ar-DZ" sz="2800" b="1" i="0" u="none" strike="noStrike" cap="none" normalizeH="0" baseline="0" dirty="0" err="1" smtClean="0">
                <a:ln>
                  <a:noFill/>
                </a:ln>
                <a:solidFill>
                  <a:schemeClr val="bg1"/>
                </a:solidFill>
                <a:effectLst/>
                <a:latin typeface="Calibri" pitchFamily="34" charset="0"/>
                <a:ea typeface="Calibri" pitchFamily="34" charset="0"/>
              </a:rPr>
              <a:t>ق</a:t>
            </a:r>
            <a:r>
              <a:rPr kumimoji="0" lang="ar-DZ" sz="2800" b="1" i="0" u="none" strike="noStrike" cap="none" normalizeH="0" baseline="0" dirty="0" smtClean="0">
                <a:ln>
                  <a:noFill/>
                </a:ln>
                <a:solidFill>
                  <a:schemeClr val="bg1"/>
                </a:solidFill>
                <a:effectLst/>
                <a:latin typeface="Calibri" pitchFamily="34" charset="0"/>
                <a:ea typeface="Calibri" pitchFamily="34" charset="0"/>
              </a:rPr>
              <a:t> أ) 1000 </a:t>
            </a:r>
            <a:endParaRPr kumimoji="0" lang="ar-DZ" sz="2800" b="1" i="0" u="none" strike="noStrike" cap="none" normalizeH="0" baseline="0" dirty="0" smtClean="0">
              <a:ln>
                <a:noFill/>
              </a:ln>
              <a:solidFill>
                <a:schemeClr val="bg1"/>
              </a:solidFill>
              <a:effectLst/>
              <a:latin typeface="Arial" pitchFamily="34" charset="0"/>
            </a:endParaRPr>
          </a:p>
        </p:txBody>
      </p:sp>
      <p:grpSp>
        <p:nvGrpSpPr>
          <p:cNvPr id="2" name="Groupe 13"/>
          <p:cNvGrpSpPr/>
          <p:nvPr/>
        </p:nvGrpSpPr>
        <p:grpSpPr>
          <a:xfrm>
            <a:off x="1" y="3886204"/>
            <a:ext cx="9144000" cy="1142999"/>
            <a:chOff x="66675" y="2437341"/>
            <a:chExt cx="6848475" cy="433916"/>
          </a:xfrm>
          <a:solidFill>
            <a:srgbClr val="FFC000"/>
          </a:solidFill>
        </p:grpSpPr>
        <p:sp>
          <p:nvSpPr>
            <p:cNvPr id="72706" name="Text Box 2"/>
            <p:cNvSpPr txBox="1">
              <a:spLocks noChangeArrowheads="1"/>
            </p:cNvSpPr>
            <p:nvPr/>
          </p:nvSpPr>
          <p:spPr bwMode="auto">
            <a:xfrm>
              <a:off x="3376771" y="2572086"/>
              <a:ext cx="157005" cy="19579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2707" name="Text Box 3"/>
            <p:cNvSpPr txBox="1">
              <a:spLocks noChangeArrowheads="1"/>
            </p:cNvSpPr>
            <p:nvPr/>
          </p:nvSpPr>
          <p:spPr bwMode="auto">
            <a:xfrm>
              <a:off x="66675" y="2559753"/>
              <a:ext cx="2562225" cy="22471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0.05= 5% &lt; 20%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72708" name="AutoShape 4"/>
            <p:cNvCxnSpPr>
              <a:cxnSpLocks noChangeShapeType="1"/>
            </p:cNvCxnSpPr>
            <p:nvPr/>
          </p:nvCxnSpPr>
          <p:spPr bwMode="auto">
            <a:xfrm flipH="1">
              <a:off x="2628900" y="2654300"/>
              <a:ext cx="638175" cy="0"/>
            </a:xfrm>
            <a:prstGeom prst="straightConnector1">
              <a:avLst/>
            </a:prstGeom>
            <a:grpFill/>
            <a:ln w="9525">
              <a:solidFill>
                <a:srgbClr val="000000"/>
              </a:solidFill>
              <a:round/>
              <a:headEnd/>
              <a:tailEnd/>
            </a:ln>
          </p:spPr>
        </p:cxnSp>
        <p:sp>
          <p:nvSpPr>
            <p:cNvPr id="72709" name="Text Box 5"/>
            <p:cNvSpPr txBox="1">
              <a:spLocks noChangeArrowheads="1"/>
            </p:cNvSpPr>
            <p:nvPr/>
          </p:nvSpPr>
          <p:spPr bwMode="auto">
            <a:xfrm>
              <a:off x="5610225" y="2520950"/>
              <a:ext cx="1304925" cy="20566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سيولة فورية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2710" name="Text Box 6"/>
            <p:cNvSpPr txBox="1">
              <a:spLocks noChangeArrowheads="1"/>
            </p:cNvSpPr>
            <p:nvPr/>
          </p:nvSpPr>
          <p:spPr bwMode="auto">
            <a:xfrm>
              <a:off x="3543300" y="2654299"/>
              <a:ext cx="2066925" cy="2169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ديون </a:t>
              </a:r>
              <a:r>
                <a:rPr kumimoji="0" lang="ar-DZ" sz="24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ق</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 خصوم جارية)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2711" name="Text Box 7"/>
            <p:cNvSpPr txBox="1">
              <a:spLocks noChangeArrowheads="1"/>
            </p:cNvSpPr>
            <p:nvPr/>
          </p:nvSpPr>
          <p:spPr bwMode="auto">
            <a:xfrm>
              <a:off x="3490912" y="2437341"/>
              <a:ext cx="2119313" cy="2169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نقدية </a:t>
              </a:r>
              <a:r>
                <a:rPr kumimoji="0" lang="ar-DZ" sz="2200" b="1" i="0" u="none" strike="noStrike" cap="none" normalizeH="0" baseline="0" dirty="0" smtClean="0">
                  <a:ln>
                    <a:noFill/>
                  </a:ln>
                  <a:solidFill>
                    <a:schemeClr val="bg1"/>
                  </a:solidFill>
                  <a:effectLst/>
                  <a:latin typeface="Arial" pitchFamily="34" charset="0"/>
                  <a:ea typeface="Arial" pitchFamily="34" charset="0"/>
                  <a:cs typeface="Arial" pitchFamily="34" charset="0"/>
                </a:rPr>
                <a:t>جاهزة(خزينة الأصول</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2712" name="Text Box 8"/>
            <p:cNvSpPr txBox="1">
              <a:spLocks noChangeArrowheads="1"/>
            </p:cNvSpPr>
            <p:nvPr/>
          </p:nvSpPr>
          <p:spPr bwMode="auto">
            <a:xfrm>
              <a:off x="2577782" y="2673350"/>
              <a:ext cx="689293" cy="16898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1000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72713" name="Text Box 9"/>
            <p:cNvSpPr txBox="1">
              <a:spLocks noChangeArrowheads="1"/>
            </p:cNvSpPr>
            <p:nvPr/>
          </p:nvSpPr>
          <p:spPr bwMode="auto">
            <a:xfrm>
              <a:off x="2800112" y="2466269"/>
              <a:ext cx="405447" cy="16898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50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72714" name="AutoShape 10"/>
            <p:cNvCxnSpPr>
              <a:cxnSpLocks noChangeShapeType="1"/>
            </p:cNvCxnSpPr>
            <p:nvPr/>
          </p:nvCxnSpPr>
          <p:spPr bwMode="auto">
            <a:xfrm flipH="1">
              <a:off x="3543300" y="2654300"/>
              <a:ext cx="2066925" cy="0"/>
            </a:xfrm>
            <a:prstGeom prst="straightConnector1">
              <a:avLst/>
            </a:prstGeom>
            <a:grpFill/>
            <a:ln w="9525">
              <a:solidFill>
                <a:srgbClr val="000000"/>
              </a:solidFill>
              <a:round/>
              <a:headEnd/>
              <a:tailEnd/>
            </a:ln>
          </p:spPr>
        </p:cxnSp>
      </p:grpSp>
      <p:sp>
        <p:nvSpPr>
          <p:cNvPr id="15" name="Rectangle 14"/>
          <p:cNvSpPr/>
          <p:nvPr/>
        </p:nvSpPr>
        <p:spPr>
          <a:xfrm>
            <a:off x="685800" y="5410200"/>
            <a:ext cx="7086600" cy="461665"/>
          </a:xfrm>
          <a:prstGeom prst="rect">
            <a:avLst/>
          </a:prstGeom>
          <a:solidFill>
            <a:srgbClr val="92D050"/>
          </a:solidFill>
        </p:spPr>
        <p:txBody>
          <a:bodyPr wrap="square">
            <a:spAutoFit/>
          </a:bodyPr>
          <a:lstStyle/>
          <a:p>
            <a:pPr algn="r" rtl="1"/>
            <a:r>
              <a:rPr lang="ar-DZ" sz="2400" b="1" dirty="0" smtClean="0">
                <a:solidFill>
                  <a:schemeClr val="bg1"/>
                </a:solidFill>
                <a:latin typeface="Arial" pitchFamily="34" charset="0"/>
                <a:ea typeface="Arial" pitchFamily="34" charset="0"/>
                <a:cs typeface="Arial" pitchFamily="34" charset="0"/>
              </a:rPr>
              <a:t>20% معدل معياري مقترح من المتخصصين للمقارنة والحكم</a:t>
            </a:r>
            <a:endParaRPr lang="fr-F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304800" y="838200"/>
            <a:ext cx="8382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Calibri" pitchFamily="34" charset="0"/>
                <a:ea typeface="Calibri" pitchFamily="34" charset="0"/>
              </a:rPr>
              <a:t>مشكلة مالية: </a:t>
            </a:r>
            <a:endParaRPr kumimoji="0" lang="fr-FR" sz="3600" b="1" i="0" u="none" strike="noStrike" cap="none" normalizeH="0" baseline="0" dirty="0" smtClean="0">
              <a:ln>
                <a:noFill/>
              </a:ln>
              <a:solidFill>
                <a:srgbClr val="FF0000"/>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rPr>
              <a:t>ضعف مستوى السيولة الفورية</a:t>
            </a:r>
            <a:r>
              <a:rPr kumimoji="0" lang="ar-DZ" sz="2800" b="1" i="0" u="none" strike="noStrike" cap="none" normalizeH="0" baseline="0" dirty="0" smtClean="0">
                <a:ln>
                  <a:noFill/>
                </a:ln>
                <a:solidFill>
                  <a:schemeClr val="bg1"/>
                </a:solidFill>
                <a:effectLst/>
                <a:latin typeface="Calibri" pitchFamily="34" charset="0"/>
                <a:ea typeface="Calibri" pitchFamily="34" charset="0"/>
              </a:rPr>
              <a:t>، يمكن فقط تغطية 5</a:t>
            </a:r>
            <a:r>
              <a:rPr kumimoji="0" lang="ar-DZ" sz="2800" b="1" i="0" u="none" strike="noStrike" cap="none" normalizeH="0" baseline="0" dirty="0" smtClean="0">
                <a:ln>
                  <a:noFill/>
                </a:ln>
                <a:solidFill>
                  <a:schemeClr val="bg1"/>
                </a:solidFill>
                <a:effectLst/>
                <a:latin typeface="Arial" pitchFamily="34" charset="0"/>
                <a:ea typeface="Calibri" pitchFamily="34" charset="0"/>
              </a:rPr>
              <a:t>%</a:t>
            </a:r>
            <a:r>
              <a:rPr kumimoji="0" lang="ar-DZ" sz="2800" b="1" i="0" u="none" strike="noStrike" cap="none" normalizeH="0" baseline="0" dirty="0" smtClean="0">
                <a:ln>
                  <a:noFill/>
                </a:ln>
                <a:solidFill>
                  <a:schemeClr val="bg1"/>
                </a:solidFill>
                <a:effectLst/>
                <a:latin typeface="Calibri" pitchFamily="34" charset="0"/>
                <a:ea typeface="Calibri" pitchFamily="34" charset="0"/>
              </a:rPr>
              <a:t> من </a:t>
            </a:r>
            <a:r>
              <a:rPr kumimoji="0" lang="ar-DZ" sz="2800" b="1" i="0" u="none" strike="noStrike" cap="none" normalizeH="0" baseline="0" dirty="0" err="1" smtClean="0">
                <a:ln>
                  <a:noFill/>
                </a:ln>
                <a:solidFill>
                  <a:schemeClr val="bg1"/>
                </a:solidFill>
                <a:effectLst/>
                <a:latin typeface="Calibri" pitchFamily="34" charset="0"/>
                <a:ea typeface="Calibri" pitchFamily="34" charset="0"/>
              </a:rPr>
              <a:t>الاتزامات</a:t>
            </a:r>
            <a:r>
              <a:rPr kumimoji="0" lang="ar-DZ" sz="2800" b="1" i="0" u="none" strike="noStrike" cap="none" normalizeH="0" baseline="0" dirty="0" smtClean="0">
                <a:ln>
                  <a:noFill/>
                </a:ln>
                <a:solidFill>
                  <a:schemeClr val="bg1"/>
                </a:solidFill>
                <a:effectLst/>
                <a:latin typeface="Calibri" pitchFamily="34" charset="0"/>
                <a:ea typeface="Calibri" pitchFamily="34" charset="0"/>
              </a:rPr>
              <a:t> المالية </a:t>
            </a:r>
            <a:r>
              <a:rPr kumimoji="0" lang="ar-DZ" sz="2800" b="1" i="0" u="none" strike="noStrike" cap="none" normalizeH="0" baseline="0" dirty="0" err="1" smtClean="0">
                <a:ln>
                  <a:noFill/>
                </a:ln>
                <a:solidFill>
                  <a:schemeClr val="bg1"/>
                </a:solidFill>
                <a:effectLst/>
                <a:latin typeface="Calibri" pitchFamily="34" charset="0"/>
                <a:ea typeface="Calibri" pitchFamily="34" charset="0"/>
              </a:rPr>
              <a:t>ق</a:t>
            </a:r>
            <a:r>
              <a:rPr kumimoji="0" lang="ar-DZ" sz="2800" b="1" i="0" u="none" strike="noStrike" cap="none" normalizeH="0" baseline="0" dirty="0" smtClean="0">
                <a:ln>
                  <a:noFill/>
                </a:ln>
                <a:solidFill>
                  <a:schemeClr val="bg1"/>
                </a:solidFill>
                <a:effectLst/>
                <a:latin typeface="Calibri" pitchFamily="34" charset="0"/>
                <a:ea typeface="Calibri" pitchFamily="34" charset="0"/>
              </a:rPr>
              <a:t> أ ( لا يمكن تغطية احتياجات طارئة</a:t>
            </a:r>
            <a:r>
              <a:rPr kumimoji="0" lang="ar-DZ" sz="2800" b="1" i="0" u="none" strike="noStrike" cap="none" normalizeH="0" baseline="0" dirty="0" smtClean="0">
                <a:ln>
                  <a:noFill/>
                </a:ln>
                <a:solidFill>
                  <a:schemeClr val="bg1"/>
                </a:solidFill>
                <a:effectLst/>
                <a:latin typeface="Calibri" pitchFamily="34" charset="0"/>
                <a:ea typeface="Calibri" pitchFamily="34" charset="0"/>
              </a:rPr>
              <a:t>).</a:t>
            </a:r>
          </a:p>
          <a:p>
            <a:pPr marL="0" marR="0" lvl="0" indent="0" algn="just" defTabSz="914400" rtl="1"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rPr>
              <a:t>اختيار حل من بين الحلول التالية </a:t>
            </a:r>
            <a:r>
              <a:rPr kumimoji="0" lang="ar-DZ" sz="2800" b="1" i="0" u="none" strike="noStrike" cap="none" normalizeH="0" baseline="0" dirty="0" smtClean="0">
                <a:ln>
                  <a:noFill/>
                </a:ln>
                <a:solidFill>
                  <a:srgbClr val="FF0000"/>
                </a:solidFill>
                <a:effectLst/>
                <a:latin typeface="Calibri" pitchFamily="34" charset="0"/>
                <a:ea typeface="Calibri" pitchFamily="34" charset="0"/>
              </a:rPr>
              <a:t>( قرار مالي </a:t>
            </a:r>
            <a:r>
              <a:rPr kumimoji="0" lang="ar-DZ" sz="2800" b="1" i="0" u="none" strike="noStrike" cap="none" normalizeH="0" baseline="0" dirty="0" err="1" smtClean="0">
                <a:ln>
                  <a:noFill/>
                </a:ln>
                <a:solidFill>
                  <a:srgbClr val="FF0000"/>
                </a:solidFill>
                <a:effectLst/>
                <a:latin typeface="Calibri" pitchFamily="34" charset="0"/>
                <a:ea typeface="Calibri" pitchFamily="34" charset="0"/>
              </a:rPr>
              <a:t>ق</a:t>
            </a:r>
            <a:r>
              <a:rPr kumimoji="0" lang="ar-DZ" sz="2800" b="1" i="0" u="none" strike="noStrike" cap="none" normalizeH="0" baseline="0" dirty="0" smtClean="0">
                <a:ln>
                  <a:noFill/>
                </a:ln>
                <a:solidFill>
                  <a:srgbClr val="FF0000"/>
                </a:solidFill>
                <a:effectLst/>
                <a:latin typeface="Calibri" pitchFamily="34" charset="0"/>
                <a:ea typeface="Calibri" pitchFamily="34" charset="0"/>
              </a:rPr>
              <a:t> أ متعلق بالنشاط الجاري):</a:t>
            </a:r>
            <a:endParaRPr kumimoji="0" lang="fr-FR" sz="3200" b="1" i="0" u="none" strike="noStrike" cap="none" normalizeH="0" baseline="0" dirty="0" smtClean="0">
              <a:ln>
                <a:noFill/>
              </a:ln>
              <a:solidFill>
                <a:srgbClr val="FF0000"/>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 تصريف مخزون المنتجات ولو بتخفيض السعر</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 تحصيل الزبائن ولو بمنحهم خصم تجاري كبير.</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التنازل عن أصول ثابتة(استثمارات): لا تؤثر على الطاقة الإنتاجية</a:t>
            </a:r>
            <a:endParaRPr kumimoji="0" lang="ar-DZ" sz="2800" b="1" i="0" u="none" strike="noStrike" cap="none" normalizeH="0" baseline="0" dirty="0" smtClean="0">
              <a:ln>
                <a:noFill/>
              </a:ln>
              <a:solidFill>
                <a:schemeClr val="bg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0" y="274638"/>
            <a:ext cx="2590800" cy="1143000"/>
          </a:xfrm>
        </p:spPr>
        <p:txBody>
          <a:bodyPr>
            <a:normAutofit/>
          </a:bodyPr>
          <a:lstStyle/>
          <a:p>
            <a:pPr algn="just" rtl="1"/>
            <a:r>
              <a:rPr lang="ar-DZ" sz="4800" dirty="0" smtClean="0">
                <a:solidFill>
                  <a:srgbClr val="FF0000"/>
                </a:solidFill>
                <a:cs typeface="+mn-cs"/>
              </a:rPr>
              <a:t>1. تمهيد:</a:t>
            </a:r>
            <a:endParaRPr lang="fr-FR" sz="4800" dirty="0">
              <a:solidFill>
                <a:srgbClr val="FF0000"/>
              </a:solidFill>
              <a:cs typeface="+mn-cs"/>
            </a:endParaRPr>
          </a:p>
        </p:txBody>
      </p:sp>
      <p:sp>
        <p:nvSpPr>
          <p:cNvPr id="3" name="Espace réservé du contenu 2"/>
          <p:cNvSpPr>
            <a:spLocks noGrp="1"/>
          </p:cNvSpPr>
          <p:nvPr>
            <p:ph idx="1"/>
          </p:nvPr>
        </p:nvSpPr>
        <p:spPr>
          <a:xfrm>
            <a:off x="457200" y="1981200"/>
            <a:ext cx="8229600" cy="2286000"/>
          </a:xfrm>
        </p:spPr>
        <p:txBody>
          <a:bodyPr>
            <a:normAutofit/>
          </a:bodyPr>
          <a:lstStyle/>
          <a:p>
            <a:pPr marL="0" indent="22225" algn="just" rtl="1">
              <a:buNone/>
            </a:pPr>
            <a:r>
              <a:rPr lang="ar-DZ" sz="3200" b="1" dirty="0" smtClean="0">
                <a:solidFill>
                  <a:schemeClr val="bg1"/>
                </a:solidFill>
              </a:rPr>
              <a:t>     تعتبر الوظيفة المالية من أهم الوظائف في نشاط المؤسسة، حيث لا يمكن لأي مؤسسة أن تقوم بوظائف الشراء، الإنتاج، التسويق</a:t>
            </a:r>
            <a:r>
              <a:rPr lang="fr-FR" sz="3200" b="1" dirty="0" smtClean="0">
                <a:solidFill>
                  <a:schemeClr val="bg1"/>
                </a:solidFill>
              </a:rPr>
              <a:t> </a:t>
            </a:r>
            <a:r>
              <a:rPr lang="ar-DZ" sz="3200" b="1" dirty="0" smtClean="0">
                <a:solidFill>
                  <a:schemeClr val="bg1"/>
                </a:solidFill>
              </a:rPr>
              <a:t>...، دون </a:t>
            </a:r>
            <a:r>
              <a:rPr lang="ar-DZ" sz="3200" b="1" dirty="0" smtClean="0">
                <a:solidFill>
                  <a:srgbClr val="FF0000"/>
                </a:solidFill>
              </a:rPr>
              <a:t>توافر الأموال </a:t>
            </a:r>
            <a:r>
              <a:rPr lang="ar-DZ" sz="3200" b="1" dirty="0" smtClean="0">
                <a:solidFill>
                  <a:schemeClr val="bg1"/>
                </a:solidFill>
              </a:rPr>
              <a:t>اللازمة لتغطية </a:t>
            </a:r>
            <a:r>
              <a:rPr lang="ar-DZ" sz="3200" b="1" dirty="0" smtClean="0">
                <a:solidFill>
                  <a:srgbClr val="FF0000"/>
                </a:solidFill>
              </a:rPr>
              <a:t>أوجه الإنفاق المتنوعة</a:t>
            </a:r>
            <a:r>
              <a:rPr lang="fr-FR" sz="3200" b="1" dirty="0" smtClean="0">
                <a:solidFill>
                  <a:schemeClr val="bg1"/>
                </a:solidFill>
              </a:rPr>
              <a:t>.</a:t>
            </a:r>
            <a:endParaRPr lang="fr-FR" sz="3200" b="1" dirty="0">
              <a:solidFill>
                <a:schemeClr val="bg1"/>
              </a:solidFill>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74638"/>
            <a:ext cx="7848600" cy="1020762"/>
          </a:xfrm>
        </p:spPr>
        <p:txBody>
          <a:bodyPr>
            <a:noAutofit/>
          </a:bodyPr>
          <a:lstStyle/>
          <a:p>
            <a:pPr algn="r" rtl="1"/>
            <a:r>
              <a:rPr lang="ar-DZ" sz="4400" dirty="0" smtClean="0">
                <a:solidFill>
                  <a:srgbClr val="FF0000"/>
                </a:solidFill>
                <a:effectLst/>
                <a:latin typeface="Linkin" pitchFamily="34" charset="0"/>
                <a:cs typeface="+mn-cs"/>
              </a:rPr>
              <a:t>2. تعريف التسيير المالي(الإدارة المالية):</a:t>
            </a:r>
            <a:endParaRPr lang="fr-FR" sz="4400" dirty="0" smtClean="0">
              <a:solidFill>
                <a:srgbClr val="FF0000"/>
              </a:solidFill>
              <a:effectLst/>
              <a:latin typeface="Linkin" pitchFamily="34" charset="0"/>
              <a:cs typeface="+mn-cs"/>
            </a:endParaRPr>
          </a:p>
        </p:txBody>
      </p:sp>
      <p:sp>
        <p:nvSpPr>
          <p:cNvPr id="3" name="Espace réservé du contenu 2"/>
          <p:cNvSpPr>
            <a:spLocks noGrp="1"/>
          </p:cNvSpPr>
          <p:nvPr>
            <p:ph idx="1"/>
          </p:nvPr>
        </p:nvSpPr>
        <p:spPr>
          <a:xfrm>
            <a:off x="457200" y="1828800"/>
            <a:ext cx="8229600" cy="1447800"/>
          </a:xfrm>
        </p:spPr>
        <p:txBody>
          <a:bodyPr>
            <a:normAutofit/>
          </a:bodyPr>
          <a:lstStyle/>
          <a:p>
            <a:pPr marL="0" indent="569913" algn="just" rtl="1">
              <a:buNone/>
            </a:pPr>
            <a:r>
              <a:rPr lang="ar-DZ" b="1" dirty="0" smtClean="0">
                <a:solidFill>
                  <a:schemeClr val="bg1"/>
                </a:solidFill>
              </a:rPr>
              <a:t>ظل تعريف الإدارة المالية لسنوات طوال يستمد من قائمة - تعد عن طريق الملاحظة- للأعمال التي يقوم بها المدير المالي وجهازه في المؤسسة(</a:t>
            </a:r>
            <a:r>
              <a:rPr lang="ar-DZ" b="1" dirty="0" smtClean="0">
                <a:solidFill>
                  <a:srgbClr val="FF0000"/>
                </a:solidFill>
              </a:rPr>
              <a:t>تعريف عملي </a:t>
            </a:r>
            <a:r>
              <a:rPr lang="ar-DZ" b="1" dirty="0" smtClean="0">
                <a:solidFill>
                  <a:schemeClr val="bg1"/>
                </a:solidFill>
              </a:rPr>
              <a:t>)</a:t>
            </a:r>
            <a:r>
              <a:rPr lang="fr-FR" b="1" dirty="0" smtClean="0">
                <a:solidFill>
                  <a:schemeClr val="bg1"/>
                </a:solidFill>
              </a:rPr>
              <a:t>.</a:t>
            </a:r>
            <a:endParaRPr lang="ar-DZ" b="1" dirty="0" smtClean="0">
              <a:solidFill>
                <a:schemeClr val="bg1"/>
              </a:solidFill>
            </a:endParaRPr>
          </a:p>
        </p:txBody>
      </p:sp>
      <p:sp>
        <p:nvSpPr>
          <p:cNvPr id="4" name="Rectangle 3"/>
          <p:cNvSpPr/>
          <p:nvPr/>
        </p:nvSpPr>
        <p:spPr>
          <a:xfrm>
            <a:off x="381000" y="3657600"/>
            <a:ext cx="8305800" cy="1384995"/>
          </a:xfrm>
          <a:prstGeom prst="rect">
            <a:avLst/>
          </a:prstGeom>
        </p:spPr>
        <p:txBody>
          <a:bodyPr wrap="square">
            <a:spAutoFit/>
          </a:bodyPr>
          <a:lstStyle/>
          <a:p>
            <a:pPr indent="569913" algn="just" rtl="1"/>
            <a:r>
              <a:rPr lang="ar-DZ" sz="2800" b="1" dirty="0" smtClean="0">
                <a:solidFill>
                  <a:schemeClr val="bg1"/>
                </a:solidFill>
              </a:rPr>
              <a:t> وتكمن صعوبة تعريف الإدارة المالية بهذه الطريقة في أن المسؤوليات التي يتحملها المدير المالي تختلف من مؤسسة لأخرى حسب </a:t>
            </a:r>
            <a:r>
              <a:rPr lang="ar-DZ" sz="2800" b="1" dirty="0" smtClean="0">
                <a:solidFill>
                  <a:srgbClr val="FF0000"/>
                </a:solidFill>
              </a:rPr>
              <a:t>النشاط</a:t>
            </a:r>
            <a:r>
              <a:rPr lang="ar-DZ" sz="2800" b="1" dirty="0" smtClean="0">
                <a:solidFill>
                  <a:schemeClr val="bg1"/>
                </a:solidFill>
              </a:rPr>
              <a:t> و</a:t>
            </a:r>
            <a:r>
              <a:rPr lang="ar-DZ" sz="2800" b="1" dirty="0" smtClean="0">
                <a:solidFill>
                  <a:srgbClr val="FF0000"/>
                </a:solidFill>
              </a:rPr>
              <a:t>الحجم</a:t>
            </a:r>
            <a:r>
              <a:rPr lang="ar-DZ" sz="2800" b="1" dirty="0" smtClean="0">
                <a:solidFill>
                  <a:schemeClr val="bg1"/>
                </a:solidFill>
              </a:rPr>
              <a:t> و</a:t>
            </a:r>
            <a:r>
              <a:rPr lang="ar-DZ" sz="2800" b="1" dirty="0" smtClean="0">
                <a:solidFill>
                  <a:srgbClr val="FF0000"/>
                </a:solidFill>
              </a:rPr>
              <a:t>البيئة الخارجية</a:t>
            </a:r>
            <a:r>
              <a:rPr lang="ar-DZ" sz="2800" b="1" dirty="0" smtClean="0">
                <a:solidFill>
                  <a:schemeClr val="bg1"/>
                </a:solidFill>
              </a:rPr>
              <a:t>.</a:t>
            </a:r>
          </a:p>
        </p:txBody>
      </p:sp>
    </p:spTree>
  </p:cSld>
  <p:clrMapOvr>
    <a:masterClrMapping/>
  </p:clrMapOvr>
  <p:transition>
    <p:wipe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2149</TotalTime>
  <Words>4420</Words>
  <Application>Microsoft Office PowerPoint</Application>
  <PresentationFormat>Affichage à l'écran (4:3)</PresentationFormat>
  <Paragraphs>419</Paragraphs>
  <Slides>59</Slides>
  <Notes>1</Notes>
  <HiddenSlides>0</HiddenSlides>
  <MMClips>0</MMClips>
  <ScaleCrop>false</ScaleCrop>
  <HeadingPairs>
    <vt:vector size="4" baseType="variant">
      <vt:variant>
        <vt:lpstr>Thème</vt:lpstr>
      </vt:variant>
      <vt:variant>
        <vt:i4>1</vt:i4>
      </vt:variant>
      <vt:variant>
        <vt:lpstr>Titres des diapositives</vt:lpstr>
      </vt:variant>
      <vt:variant>
        <vt:i4>59</vt:i4>
      </vt:variant>
    </vt:vector>
  </HeadingPairs>
  <TitlesOfParts>
    <vt:vector size="60" baseType="lpstr">
      <vt:lpstr>Apex</vt:lpstr>
      <vt:lpstr>Diapositive 1</vt:lpstr>
      <vt:lpstr>محتوى البرنامج</vt:lpstr>
      <vt:lpstr>عناصر المحاضرة 01:</vt:lpstr>
      <vt:lpstr>Diapositive 4</vt:lpstr>
      <vt:lpstr>Diapositive 5</vt:lpstr>
      <vt:lpstr>Diapositive 6</vt:lpstr>
      <vt:lpstr>Diapositive 7</vt:lpstr>
      <vt:lpstr>1. تمهيد:</vt:lpstr>
      <vt:lpstr>2. تعريف التسيير المالي(الإدارة المالية):</vt:lpstr>
      <vt:lpstr>تعريف (1): </vt:lpstr>
      <vt:lpstr>Diapositive 11</vt:lpstr>
      <vt:lpstr>Diapositive 12</vt:lpstr>
      <vt:lpstr>تعريف (2): </vt:lpstr>
      <vt:lpstr>مراحل صنع واتخاذ القرار المالي</vt:lpstr>
      <vt:lpstr>نقد تعريف(2): </vt:lpstr>
      <vt:lpstr>واجبات المدير المالي:</vt:lpstr>
      <vt:lpstr>تعريف (3): المدخل التقليدي </vt:lpstr>
      <vt:lpstr>نقد التعريف ( 3):</vt:lpstr>
      <vt:lpstr>Diapositive 19</vt:lpstr>
      <vt:lpstr>تعريف ( 4): المدخل الحديث</vt:lpstr>
      <vt:lpstr>Diapositive 21</vt:lpstr>
      <vt:lpstr>تقييم التعريف 4:</vt:lpstr>
      <vt:lpstr>Diapositive 23</vt:lpstr>
      <vt:lpstr>3. أهداف الإدارة المالية:</vt:lpstr>
      <vt:lpstr>Diapositive 25</vt:lpstr>
      <vt:lpstr>نقد هدف تعظيم الربح:</vt:lpstr>
      <vt:lpstr>Diapositive 27</vt:lpstr>
      <vt:lpstr>Diapositive 28</vt:lpstr>
      <vt:lpstr>Diapositive 29</vt:lpstr>
      <vt:lpstr>Diapositive 30</vt:lpstr>
      <vt:lpstr>Diapositive 31</vt:lpstr>
      <vt:lpstr>مثال:</vt:lpstr>
      <vt:lpstr>Diapositive 33</vt:lpstr>
      <vt:lpstr>ج. هدفي السيولة والملاءة المالية:</vt:lpstr>
      <vt:lpstr>Diapositive 35</vt:lpstr>
      <vt:lpstr>د. هدف الاستقلالية المالية:</vt:lpstr>
      <vt:lpstr>هـ. هدف النمو:</vt:lpstr>
      <vt:lpstr>Diapositive 38</vt:lpstr>
      <vt:lpstr>4. مهام الإدارة المالية:</vt:lpstr>
      <vt:lpstr>أ. التشخيص المالي (تحليل البيانات المالية):</vt:lpstr>
      <vt:lpstr>مراحل التشخيص المالي:</vt:lpstr>
      <vt:lpstr>ب. التخطيط المالي (إعداد الموازنات المالية التقديرية):</vt:lpstr>
      <vt:lpstr>Diapositive 43</vt:lpstr>
      <vt:lpstr>ج. تدبير الأموال (التمويل):</vt:lpstr>
      <vt:lpstr>د. تحديد هيكل الأصول (إدارة الاستثمارات):</vt:lpstr>
      <vt:lpstr>هـ. التعامل مع بعض المشاكل الخاصة:</vt:lpstr>
      <vt:lpstr>و. الرقابة المالية وتقييم الأداء المالي:</vt:lpstr>
      <vt:lpstr>Diapositive 48</vt:lpstr>
      <vt:lpstr>ز. إدارة المخاطر المالية (إدارة الخسائر المحتملة):</vt:lpstr>
      <vt:lpstr>ح. المشاركة في تحديد سياسات توزيع الأرباح :</vt:lpstr>
      <vt:lpstr>ط. إدارة السيولة النقدية:</vt:lpstr>
      <vt:lpstr>ك. إدارة رأس المال العامل:</vt:lpstr>
      <vt:lpstr>5. بيئة الإدارة المالية</vt:lpstr>
      <vt:lpstr>Diapositive 54</vt:lpstr>
      <vt:lpstr>6. الإدارة المالية ومشكلة الوكالة </vt:lpstr>
      <vt:lpstr>7. تنظيم الإدارة المالية:</vt:lpstr>
      <vt:lpstr> مثال لتنظيم الإدارة المالية(مؤسسة كبيرة)</vt:lpstr>
      <vt:lpstr>5. مراحل التسيير المالي:</vt:lpstr>
      <vt:lpstr>Diapositive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196</cp:revision>
  <dcterms:created xsi:type="dcterms:W3CDTF">2020-12-03T09:43:38Z</dcterms:created>
  <dcterms:modified xsi:type="dcterms:W3CDTF">2020-12-27T08:03:02Z</dcterms:modified>
</cp:coreProperties>
</file>