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6"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9" r:id="rId20"/>
    <p:sldId id="274" r:id="rId21"/>
    <p:sldId id="276" r:id="rId22"/>
    <p:sldId id="277" r:id="rId23"/>
    <p:sldId id="278" r:id="rId24"/>
    <p:sldId id="280" r:id="rId25"/>
    <p:sldId id="281" r:id="rId26"/>
    <p:sldId id="283" r:id="rId27"/>
    <p:sldId id="287" r:id="rId28"/>
    <p:sldId id="288" r:id="rId29"/>
    <p:sldId id="291" r:id="rId30"/>
    <p:sldId id="292" r:id="rId31"/>
    <p:sldId id="29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USaQcyiholB1IySrui9dAA==" hashData="yFuglbjpLAqOh8Q45z7MhBWTh0aFh3OourAoAlArS2hH3Nwo5Jac/P/JqPtF7idgQ9rlX0r/ZWroJ0xT/8yWB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Style foncé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49" autoAdjust="0"/>
    <p:restoredTop sz="94660"/>
  </p:normalViewPr>
  <p:slideViewPr>
    <p:cSldViewPr snapToGrid="0">
      <p:cViewPr varScale="1">
        <p:scale>
          <a:sx n="99" d="100"/>
          <a:sy n="99" d="100"/>
        </p:scale>
        <p:origin x="77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DD4488-8154-7D45-9EE8-4D22D889CFC7}" type="datetimeFigureOut">
              <a:rPr lang="fr-FR" smtClean="0"/>
              <a:t>14/02/2021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981D02-8563-1F45-842B-7583126CFA43}" type="slidenum">
              <a:rPr lang="fr-FR" smtClean="0"/>
              <a:t>‹N°›</a:t>
            </a:fld>
            <a:endParaRPr lang="fr-FR"/>
          </a:p>
        </p:txBody>
      </p:sp>
    </p:spTree>
    <p:extLst>
      <p:ext uri="{BB962C8B-B14F-4D97-AF65-F5344CB8AC3E}">
        <p14:creationId xmlns:p14="http://schemas.microsoft.com/office/powerpoint/2010/main" val="4121354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algn="r" defTabSz="914400" rtl="1" eaLnBrk="1" latinLnBrk="0" hangingPunct="1"/>
            <a:r>
              <a:rPr lang="ar-SA" dirty="0"/>
              <a:t>	</a:t>
            </a:r>
            <a:endParaRPr lang="fr-FR" dirty="0"/>
          </a:p>
        </p:txBody>
      </p:sp>
      <p:sp>
        <p:nvSpPr>
          <p:cNvPr id="4" name="Espace réservé du numéro de diapositive 3"/>
          <p:cNvSpPr>
            <a:spLocks noGrp="1"/>
          </p:cNvSpPr>
          <p:nvPr>
            <p:ph type="sldNum" sz="quarter" idx="5"/>
          </p:nvPr>
        </p:nvSpPr>
        <p:spPr/>
        <p:txBody>
          <a:bodyPr/>
          <a:lstStyle/>
          <a:p>
            <a:fld id="{6A981D02-8563-1F45-842B-7583126CFA43}" type="slidenum">
              <a:rPr lang="fr-FR" smtClean="0"/>
              <a:t>16</a:t>
            </a:fld>
            <a:endParaRPr lang="fr-FR"/>
          </a:p>
        </p:txBody>
      </p:sp>
    </p:spTree>
    <p:extLst>
      <p:ext uri="{BB962C8B-B14F-4D97-AF65-F5344CB8AC3E}">
        <p14:creationId xmlns:p14="http://schemas.microsoft.com/office/powerpoint/2010/main" val="729628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r>
              <a:rPr lang="fr-FR"/>
              <a:t>13/02/2021</a:t>
            </a:r>
          </a:p>
        </p:txBody>
      </p:sp>
      <p:sp>
        <p:nvSpPr>
          <p:cNvPr id="5"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3210335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r>
              <a:rPr lang="fr-FR"/>
              <a:t>13/02/2021</a:t>
            </a:r>
          </a:p>
        </p:txBody>
      </p:sp>
      <p:sp>
        <p:nvSpPr>
          <p:cNvPr id="6" name="Footer Placeholder 5"/>
          <p:cNvSpPr>
            <a:spLocks noGrp="1"/>
          </p:cNvSpPr>
          <p:nvPr>
            <p:ph type="ftr" sz="quarter" idx="11"/>
          </p:nvPr>
        </p:nvSpPr>
        <p:spPr/>
        <p:txBody>
          <a:bodyPr/>
          <a:lstStyle/>
          <a:p>
            <a:r>
              <a:rPr lang="ar-DZ"/>
              <a:t>د.قشاري يسمينة   </a:t>
            </a:r>
            <a:r>
              <a:rPr lang="fr-FR"/>
              <a:t>E-mail: guechariuniv2016@gmail.com</a:t>
            </a:r>
          </a:p>
        </p:txBody>
      </p:sp>
      <p:sp>
        <p:nvSpPr>
          <p:cNvPr id="7" name="Slide Number Placeholder 6"/>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1290340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r>
              <a:rPr lang="fr-FR"/>
              <a:t>13/02/2021</a:t>
            </a:r>
          </a:p>
        </p:txBody>
      </p:sp>
      <p:sp>
        <p:nvSpPr>
          <p:cNvPr id="5"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2173922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Modifier les styles du texte du masque
Deuxième niveau
Troisième niveau
Quatrième niveau
Cinquième niveau</a:t>
            </a:r>
            <a:endParaRPr lang="en-US" dirty="0"/>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r>
              <a:rPr lang="fr-FR"/>
              <a:t>13/02/2021</a:t>
            </a:r>
          </a:p>
        </p:txBody>
      </p:sp>
      <p:sp>
        <p:nvSpPr>
          <p:cNvPr id="5"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73148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r>
              <a:rPr lang="fr-FR"/>
              <a:t>13/02/2021</a:t>
            </a:r>
          </a:p>
        </p:txBody>
      </p:sp>
      <p:sp>
        <p:nvSpPr>
          <p:cNvPr id="5"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1393489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fr-FR"/>
              <a:t>13/02/2021</a:t>
            </a:r>
          </a:p>
        </p:txBody>
      </p:sp>
      <p:sp>
        <p:nvSpPr>
          <p:cNvPr id="4"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2029892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r>
              <a:rPr lang="fr-FR"/>
              <a:t>13/02/2021</a:t>
            </a:r>
          </a:p>
        </p:txBody>
      </p:sp>
      <p:sp>
        <p:nvSpPr>
          <p:cNvPr id="4"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114993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r>
              <a:rPr lang="fr-FR"/>
              <a:t>13/02/2021</a:t>
            </a:r>
          </a:p>
        </p:txBody>
      </p:sp>
      <p:sp>
        <p:nvSpPr>
          <p:cNvPr id="5"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1338116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r>
              <a:rPr lang="fr-FR"/>
              <a:t>13/02/2021</a:t>
            </a:r>
          </a:p>
        </p:txBody>
      </p:sp>
      <p:sp>
        <p:nvSpPr>
          <p:cNvPr id="5"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255491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7" name="Date Placeholder 3"/>
          <p:cNvSpPr>
            <a:spLocks noGrp="1"/>
          </p:cNvSpPr>
          <p:nvPr>
            <p:ph type="dt" sz="half" idx="10"/>
          </p:nvPr>
        </p:nvSpPr>
        <p:spPr/>
        <p:txBody>
          <a:bodyPr/>
          <a:lstStyle/>
          <a:p>
            <a:r>
              <a:rPr lang="fr-FR"/>
              <a:t>13/02/2021</a:t>
            </a:r>
          </a:p>
        </p:txBody>
      </p:sp>
      <p:sp>
        <p:nvSpPr>
          <p:cNvPr id="5"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1795285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r>
              <a:rPr lang="fr-FR"/>
              <a:t>13/02/2021</a:t>
            </a:r>
          </a:p>
        </p:txBody>
      </p:sp>
      <p:sp>
        <p:nvSpPr>
          <p:cNvPr id="5" name="Footer Placeholder 4"/>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5"/>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3751069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r>
              <a:rPr lang="fr-FR"/>
              <a:t>13/02/2021</a:t>
            </a:r>
          </a:p>
        </p:txBody>
      </p:sp>
      <p:sp>
        <p:nvSpPr>
          <p:cNvPr id="6" name="Footer Placeholder 5"/>
          <p:cNvSpPr>
            <a:spLocks noGrp="1"/>
          </p:cNvSpPr>
          <p:nvPr>
            <p:ph type="ftr" sz="quarter" idx="11"/>
          </p:nvPr>
        </p:nvSpPr>
        <p:spPr/>
        <p:txBody>
          <a:bodyPr/>
          <a:lstStyle/>
          <a:p>
            <a:r>
              <a:rPr lang="ar-DZ"/>
              <a:t>د.قشاري يسمينة   </a:t>
            </a:r>
            <a:r>
              <a:rPr lang="fr-FR"/>
              <a:t>E-mail: guechariuniv2016@gmail.com</a:t>
            </a:r>
          </a:p>
        </p:txBody>
      </p:sp>
      <p:sp>
        <p:nvSpPr>
          <p:cNvPr id="7" name="Slide Number Placeholder 6"/>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15438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r>
              <a:rPr lang="fr-FR"/>
              <a:t>13/02/2021</a:t>
            </a:r>
          </a:p>
        </p:txBody>
      </p:sp>
      <p:sp>
        <p:nvSpPr>
          <p:cNvPr id="8" name="Footer Placeholder 7"/>
          <p:cNvSpPr>
            <a:spLocks noGrp="1"/>
          </p:cNvSpPr>
          <p:nvPr>
            <p:ph type="ftr" sz="quarter" idx="11"/>
          </p:nvPr>
        </p:nvSpPr>
        <p:spPr/>
        <p:txBody>
          <a:bodyPr/>
          <a:lstStyle/>
          <a:p>
            <a:r>
              <a:rPr lang="ar-DZ"/>
              <a:t>د.قشاري يسمينة   </a:t>
            </a:r>
            <a:r>
              <a:rPr lang="fr-FR"/>
              <a:t>E-mail: guechariuniv2016@gmail.com</a:t>
            </a:r>
          </a:p>
        </p:txBody>
      </p:sp>
      <p:sp>
        <p:nvSpPr>
          <p:cNvPr id="9" name="Slide Number Placeholder 8"/>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164090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r>
              <a:rPr lang="fr-FR"/>
              <a:t>13/02/2021</a:t>
            </a:r>
          </a:p>
        </p:txBody>
      </p:sp>
      <p:sp>
        <p:nvSpPr>
          <p:cNvPr id="5" name="Footer Placeholder 3"/>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4"/>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3116429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r>
              <a:rPr lang="fr-FR"/>
              <a:t>13/02/2021</a:t>
            </a:r>
          </a:p>
        </p:txBody>
      </p:sp>
      <p:sp>
        <p:nvSpPr>
          <p:cNvPr id="5" name="Footer Placeholder 2"/>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3"/>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1015986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7" name="Date Placeholder 4"/>
          <p:cNvSpPr>
            <a:spLocks noGrp="1"/>
          </p:cNvSpPr>
          <p:nvPr>
            <p:ph type="dt" sz="half" idx="10"/>
          </p:nvPr>
        </p:nvSpPr>
        <p:spPr/>
        <p:txBody>
          <a:bodyPr/>
          <a:lstStyle/>
          <a:p>
            <a:r>
              <a:rPr lang="fr-FR"/>
              <a:t>13/02/2021</a:t>
            </a:r>
          </a:p>
        </p:txBody>
      </p:sp>
      <p:sp>
        <p:nvSpPr>
          <p:cNvPr id="5" name="Footer Placeholder 5"/>
          <p:cNvSpPr>
            <a:spLocks noGrp="1"/>
          </p:cNvSpPr>
          <p:nvPr>
            <p:ph type="ftr" sz="quarter" idx="11"/>
          </p:nvPr>
        </p:nvSpPr>
        <p:spPr/>
        <p:txBody>
          <a:bodyPr/>
          <a:lstStyle/>
          <a:p>
            <a:r>
              <a:rPr lang="ar-DZ"/>
              <a:t>د.قشاري يسمينة   </a:t>
            </a:r>
            <a:r>
              <a:rPr lang="fr-FR"/>
              <a:t>E-mail: guechariuniv2016@gmail.com</a:t>
            </a:r>
          </a:p>
        </p:txBody>
      </p:sp>
      <p:sp>
        <p:nvSpPr>
          <p:cNvPr id="6" name="Slide Number Placeholder 6"/>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2878622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r>
              <a:rPr lang="fr-FR"/>
              <a:t>13/02/2021</a:t>
            </a:r>
          </a:p>
        </p:txBody>
      </p:sp>
      <p:sp>
        <p:nvSpPr>
          <p:cNvPr id="6" name="Footer Placeholder 5"/>
          <p:cNvSpPr>
            <a:spLocks noGrp="1"/>
          </p:cNvSpPr>
          <p:nvPr>
            <p:ph type="ftr" sz="quarter" idx="11"/>
          </p:nvPr>
        </p:nvSpPr>
        <p:spPr/>
        <p:txBody>
          <a:bodyPr/>
          <a:lstStyle/>
          <a:p>
            <a:r>
              <a:rPr lang="ar-DZ"/>
              <a:t>د.قشاري يسمينة   </a:t>
            </a:r>
            <a:r>
              <a:rPr lang="fr-FR"/>
              <a:t>E-mail: guechariuniv2016@gmail.com</a:t>
            </a:r>
          </a:p>
        </p:txBody>
      </p:sp>
      <p:sp>
        <p:nvSpPr>
          <p:cNvPr id="7" name="Slide Number Placeholder 6"/>
          <p:cNvSpPr>
            <a:spLocks noGrp="1"/>
          </p:cNvSpPr>
          <p:nvPr>
            <p:ph type="sldNum" sz="quarter" idx="12"/>
          </p:nvPr>
        </p:nvSpPr>
        <p:spPr/>
        <p:txBody>
          <a:bodyPr/>
          <a:lstStyle/>
          <a:p>
            <a:fld id="{1DA764FF-2A85-4715-839E-0192566F6948}" type="slidenum">
              <a:rPr lang="fr-FR" smtClean="0"/>
              <a:t>‹N°›</a:t>
            </a:fld>
            <a:endParaRPr lang="fr-FR"/>
          </a:p>
        </p:txBody>
      </p:sp>
    </p:spTree>
    <p:extLst>
      <p:ext uri="{BB962C8B-B14F-4D97-AF65-F5344CB8AC3E}">
        <p14:creationId xmlns:p14="http://schemas.microsoft.com/office/powerpoint/2010/main" val="1734014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r>
              <a:rPr lang="fr-FR"/>
              <a:t>13/02/2021</a:t>
            </a: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ar-DZ"/>
              <a:t>د.قشاري يسمينة   </a:t>
            </a:r>
            <a:r>
              <a:rPr lang="fr-FR"/>
              <a:t>E-mail: guechariuniv2016@gmail.com</a:t>
            </a: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DA764FF-2A85-4715-839E-0192566F6948}" type="slidenum">
              <a:rPr lang="fr-FR" smtClean="0"/>
              <a:t>‹N°›</a:t>
            </a:fld>
            <a:endParaRPr lang="fr-FR"/>
          </a:p>
        </p:txBody>
      </p:sp>
    </p:spTree>
    <p:extLst>
      <p:ext uri="{BB962C8B-B14F-4D97-AF65-F5344CB8AC3E}">
        <p14:creationId xmlns:p14="http://schemas.microsoft.com/office/powerpoint/2010/main" val="1668656598"/>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hf hdr="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54955" y="1447800"/>
            <a:ext cx="8825658" cy="2132527"/>
          </a:xfrm>
        </p:spPr>
        <p:txBody>
          <a:bodyPr>
            <a:scene3d>
              <a:camera prst="obliqueTopRight"/>
              <a:lightRig rig="threePt" dir="t"/>
            </a:scene3d>
          </a:bodyPr>
          <a:lstStyle/>
          <a:p>
            <a:pPr algn="ctr"/>
            <a:r>
              <a:rPr lang="ar-SA" b="1" dirty="0">
                <a:ln w="0"/>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rPr>
              <a:t>المشتقات المالية</a:t>
            </a:r>
            <a:endParaRPr lang="fr-FR" b="1" dirty="0">
              <a:ln w="0"/>
              <a:effectLst>
                <a:outerShdw blurRad="38100" dist="19050" dir="2700000" algn="tl" rotWithShape="0">
                  <a:schemeClr val="dk1">
                    <a:alpha val="40000"/>
                  </a:scheme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89712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646111" y="1853248"/>
            <a:ext cx="9403742" cy="4727856"/>
          </a:xfrm>
        </p:spPr>
        <p:txBody>
          <a:bodyPr>
            <a:normAutofit/>
          </a:bodyPr>
          <a:lstStyle/>
          <a:p>
            <a:pPr algn="r" rtl="1"/>
            <a:r>
              <a:rPr lang="ar-DZ" sz="2800" b="1" dirty="0">
                <a:latin typeface="Tahoma" panose="020B0604030504040204" pitchFamily="34" charset="0"/>
                <a:ea typeface="Tahoma" panose="020B0604030504040204" pitchFamily="34" charset="0"/>
                <a:cs typeface="Tahoma" panose="020B0604030504040204" pitchFamily="34" charset="0"/>
              </a:rPr>
              <a:t>بالنسبة للمشتري (المستثمر): </a:t>
            </a:r>
          </a:p>
          <a:p>
            <a:pPr algn="r" rtl="1"/>
            <a:r>
              <a:rPr lang="ar-DZ" sz="2800" dirty="0">
                <a:latin typeface="Tahoma" panose="020B0604030504040204" pitchFamily="34" charset="0"/>
                <a:ea typeface="Tahoma" panose="020B0604030504040204" pitchFamily="34" charset="0"/>
                <a:cs typeface="Tahoma" panose="020B0604030504040204" pitchFamily="34" charset="0"/>
              </a:rPr>
              <a:t>الحالة (1): نفرض أن في تاريخ التنفيذ، السعر السوقي للسهم هو 21 يورو. هنا يختار مشتري العقد عدم تنفيذ الخيار أو الحق المتاح له، لأنه لا يمكن أن يشتري سهم بـ بسعر التنفيذ 25 يورو في حين أنه يستطيع شراءه من السوق بـ 21 دج فقط ولو قام بالتنفيذ يتكبد خسارة متمثلة في 4 يورو للسهم بالإضافة إلى العلاوة. أما في حال عدم تنفيذه يخسر فقط العلاوة أو المكافأة المبدئية وهي 150 يورو.</a:t>
            </a:r>
          </a:p>
          <a:p>
            <a:pPr algn="r" rtl="1"/>
            <a:r>
              <a:rPr lang="ar-DZ" sz="2800" dirty="0">
                <a:latin typeface="Tahoma" panose="020B0604030504040204" pitchFamily="34" charset="0"/>
                <a:ea typeface="Tahoma" panose="020B0604030504040204" pitchFamily="34" charset="0"/>
                <a:cs typeface="Tahoma" panose="020B0604030504040204" pitchFamily="34" charset="0"/>
              </a:rPr>
              <a:t>الحالة(2): بفرض ان في تاريخ التنفيذ سعر السهم السوقي هو  30 يورو، في هذه الحالة يقوم </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8B2E22F4-3A55-9240-81BF-6919BEBD60E4}"/>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5567D385-4259-9C45-9B08-4851418A2D59}"/>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BE900A1E-BA2B-F44C-81CE-5DF4DBB5EB85}"/>
              </a:ext>
            </a:extLst>
          </p:cNvPr>
          <p:cNvSpPr>
            <a:spLocks noGrp="1"/>
          </p:cNvSpPr>
          <p:nvPr>
            <p:ph type="sldNum" sz="quarter" idx="12"/>
          </p:nvPr>
        </p:nvSpPr>
        <p:spPr/>
        <p:txBody>
          <a:bodyPr/>
          <a:lstStyle/>
          <a:p>
            <a:fld id="{1DA764FF-2A85-4715-839E-0192566F6948}" type="slidenum">
              <a:rPr lang="fr-FR" smtClean="0"/>
              <a:t>10</a:t>
            </a:fld>
            <a:endParaRPr lang="fr-FR"/>
          </a:p>
        </p:txBody>
      </p:sp>
    </p:spTree>
    <p:extLst>
      <p:ext uri="{BB962C8B-B14F-4D97-AF65-F5344CB8AC3E}">
        <p14:creationId xmlns:p14="http://schemas.microsoft.com/office/powerpoint/2010/main" val="35402745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646112" y="2052918"/>
            <a:ext cx="9403742" cy="4579702"/>
          </a:xfrm>
        </p:spPr>
        <p:txBody>
          <a:bodyPr>
            <a:normAutofit/>
          </a:bodyPr>
          <a:lstStyle/>
          <a:p>
            <a:pPr algn="just" rtl="1"/>
            <a:r>
              <a:rPr lang="ar-SA" sz="2800" dirty="0">
                <a:latin typeface="Tahoma" panose="020B0604030504040204" pitchFamily="34" charset="0"/>
                <a:ea typeface="Tahoma" panose="020B0604030504040204" pitchFamily="34" charset="0"/>
                <a:cs typeface="Tahoma" panose="020B0604030504040204" pitchFamily="34" charset="0"/>
              </a:rPr>
              <a:t>المستثمر بتنفيذ حقه في شراء 100 سهم بسعر25 يورو في حين يباع في السوق بمبلغ 30 يورو, في هذه الحالة يحقق ربحا يتمثل في:</a:t>
            </a:r>
            <a:r>
              <a:rPr lang="ar-DZ" sz="2800" dirty="0">
                <a:latin typeface="Tahoma" panose="020B0604030504040204" pitchFamily="34" charset="0"/>
                <a:ea typeface="Tahoma" panose="020B0604030504040204" pitchFamily="34" charset="0"/>
                <a:cs typeface="Tahoma" panose="020B0604030504040204" pitchFamily="34" charset="0"/>
              </a:rPr>
              <a:t> </a:t>
            </a:r>
            <a:r>
              <a:rPr lang="ar-SA" sz="2800" dirty="0">
                <a:latin typeface="Tahoma" panose="020B0604030504040204" pitchFamily="34" charset="0"/>
                <a:ea typeface="Tahoma" panose="020B0604030504040204" pitchFamily="34" charset="0"/>
                <a:cs typeface="Tahoma" panose="020B0604030504040204" pitchFamily="34" charset="0"/>
              </a:rPr>
              <a:t>30 - 25 = 5 يورو للسهم  </a:t>
            </a:r>
          </a:p>
          <a:p>
            <a:pPr algn="just" rtl="1"/>
            <a:r>
              <a:rPr lang="ar-SA" sz="2800" dirty="0">
                <a:latin typeface="Tahoma" panose="020B0604030504040204" pitchFamily="34" charset="0"/>
                <a:ea typeface="Tahoma" panose="020B0604030504040204" pitchFamily="34" charset="0"/>
                <a:cs typeface="Tahoma" panose="020B0604030504040204" pitchFamily="34" charset="0"/>
              </a:rPr>
              <a:t>العائد (الربح) = 5 × 100 سهم = 500 يورو</a:t>
            </a:r>
            <a:endParaRPr lang="fr-FR" sz="2800" dirty="0">
              <a:latin typeface="Tahoma" panose="020B0604030504040204" pitchFamily="34" charset="0"/>
              <a:ea typeface="Tahoma" panose="020B0604030504040204" pitchFamily="34" charset="0"/>
              <a:cs typeface="Tahoma" panose="020B0604030504040204" pitchFamily="34" charset="0"/>
            </a:endParaRPr>
          </a:p>
          <a:p>
            <a:pPr algn="just" rtl="1"/>
            <a:r>
              <a:rPr lang="ar-SA" sz="2800" dirty="0">
                <a:latin typeface="Tahoma" panose="020B0604030504040204" pitchFamily="34" charset="0"/>
                <a:ea typeface="Tahoma" panose="020B0604030504040204" pitchFamily="34" charset="0"/>
                <a:cs typeface="Tahoma" panose="020B0604030504040204" pitchFamily="34" charset="0"/>
              </a:rPr>
              <a:t>أما الربح الصافي = العائد - العلاوة</a:t>
            </a:r>
            <a:endParaRPr lang="fr-FR" sz="2800" dirty="0">
              <a:latin typeface="Tahoma" panose="020B0604030504040204" pitchFamily="34" charset="0"/>
              <a:ea typeface="Tahoma" panose="020B0604030504040204" pitchFamily="34" charset="0"/>
              <a:cs typeface="Tahoma" panose="020B0604030504040204" pitchFamily="34" charset="0"/>
            </a:endParaRPr>
          </a:p>
          <a:p>
            <a:pPr algn="just" rtl="1"/>
            <a:r>
              <a:rPr lang="ar-SA" sz="2800" dirty="0">
                <a:latin typeface="Tahoma" panose="020B0604030504040204" pitchFamily="34" charset="0"/>
                <a:ea typeface="Tahoma" panose="020B0604030504040204" pitchFamily="34" charset="0"/>
                <a:cs typeface="Tahoma" panose="020B0604030504040204" pitchFamily="34" charset="0"/>
              </a:rPr>
              <a:t>                  = 500 – 150 = 350 يورو</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E8A5497A-4084-2E4D-B908-1499024384F9}"/>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0C4F1A3C-761A-894B-ADBF-88C0991E2ED5}"/>
              </a:ext>
            </a:extLst>
          </p:cNvPr>
          <p:cNvSpPr>
            <a:spLocks noGrp="1"/>
          </p:cNvSpPr>
          <p:nvPr>
            <p:ph type="ftr" sz="quarter" idx="11"/>
          </p:nvPr>
        </p:nvSpPr>
        <p:spPr/>
        <p:txBody>
          <a:bodyPr/>
          <a:lstStyle/>
          <a:p>
            <a:r>
              <a:rPr lang="ar-DZ" dirty="0"/>
              <a:t>           د.قشاري يسمينة</a:t>
            </a:r>
            <a:r>
              <a:rPr lang="fr-FR" dirty="0"/>
              <a:t>E-mail: guechariuniv2016@gmail.com</a:t>
            </a:r>
          </a:p>
        </p:txBody>
      </p:sp>
      <p:sp>
        <p:nvSpPr>
          <p:cNvPr id="6" name="Espace réservé du numéro de diapositive 5">
            <a:extLst>
              <a:ext uri="{FF2B5EF4-FFF2-40B4-BE49-F238E27FC236}">
                <a16:creationId xmlns:a16="http://schemas.microsoft.com/office/drawing/2014/main" id="{672A03C9-0F61-B840-8716-1E6308BAD393}"/>
              </a:ext>
            </a:extLst>
          </p:cNvPr>
          <p:cNvSpPr>
            <a:spLocks noGrp="1"/>
          </p:cNvSpPr>
          <p:nvPr>
            <p:ph type="sldNum" sz="quarter" idx="12"/>
          </p:nvPr>
        </p:nvSpPr>
        <p:spPr/>
        <p:txBody>
          <a:bodyPr/>
          <a:lstStyle/>
          <a:p>
            <a:fld id="{1DA764FF-2A85-4715-839E-0192566F6948}" type="slidenum">
              <a:rPr lang="fr-FR" smtClean="0"/>
              <a:t>11</a:t>
            </a:fld>
            <a:endParaRPr lang="fr-FR"/>
          </a:p>
        </p:txBody>
      </p:sp>
    </p:spTree>
    <p:extLst>
      <p:ext uri="{BB962C8B-B14F-4D97-AF65-F5344CB8AC3E}">
        <p14:creationId xmlns:p14="http://schemas.microsoft.com/office/powerpoint/2010/main" val="561569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502277" y="2052918"/>
            <a:ext cx="9850264" cy="4352364"/>
          </a:xfrm>
        </p:spPr>
        <p:txBody>
          <a:bodyPr>
            <a:normAutofit/>
          </a:bodyPr>
          <a:lstStyle/>
          <a:p>
            <a:pPr algn="r" rtl="1"/>
            <a:r>
              <a:rPr lang="ar-DZ" sz="2800" b="1" dirty="0">
                <a:latin typeface="Tahoma" panose="020B0604030504040204" pitchFamily="34" charset="0"/>
                <a:ea typeface="Tahoma" panose="020B0604030504040204" pitchFamily="34" charset="0"/>
                <a:cs typeface="Tahoma" panose="020B0604030504040204" pitchFamily="34" charset="0"/>
              </a:rPr>
              <a:t>بالنسبة للبائع:</a:t>
            </a:r>
          </a:p>
          <a:p>
            <a:pPr algn="r" rtl="1"/>
            <a:r>
              <a:rPr lang="ar-DZ" sz="2800" dirty="0">
                <a:latin typeface="Tahoma" panose="020B0604030504040204" pitchFamily="34" charset="0"/>
                <a:ea typeface="Tahoma" panose="020B0604030504040204" pitchFamily="34" charset="0"/>
                <a:cs typeface="Tahoma" panose="020B0604030504040204" pitchFamily="34" charset="0"/>
              </a:rPr>
              <a:t>في الحالة الأولى يتحصل على ربح ثابت وهو العلاوة أي 150 يورو</a:t>
            </a:r>
          </a:p>
          <a:p>
            <a:pPr algn="r" rtl="1"/>
            <a:r>
              <a:rPr lang="ar-DZ" sz="2800" dirty="0">
                <a:latin typeface="Tahoma" panose="020B0604030504040204" pitchFamily="34" charset="0"/>
                <a:ea typeface="Tahoma" panose="020B0604030504040204" pitchFamily="34" charset="0"/>
                <a:cs typeface="Tahoma" panose="020B0604030504040204" pitchFamily="34" charset="0"/>
              </a:rPr>
              <a:t>في الحالة الثانية: يتكبد خسارة متمثلة في 350 يورو .  </a:t>
            </a:r>
          </a:p>
          <a:p>
            <a:pPr algn="r" rtl="1"/>
            <a:r>
              <a:rPr lang="ar-DZ" sz="2800" dirty="0">
                <a:latin typeface="Tahoma" panose="020B0604030504040204" pitchFamily="34" charset="0"/>
                <a:ea typeface="Tahoma" panose="020B0604030504040204" pitchFamily="34" charset="0"/>
                <a:cs typeface="Tahoma" panose="020B0604030504040204" pitchFamily="34" charset="0"/>
              </a:rPr>
              <a:t>الخسارة = العلاوة – الخسارة الكلية = 150 -500 </a:t>
            </a:r>
          </a:p>
          <a:p>
            <a:pPr algn="r" rtl="1"/>
            <a:r>
              <a:rPr lang="ar-DZ" sz="2800" dirty="0">
                <a:latin typeface="Tahoma" panose="020B0604030504040204" pitchFamily="34" charset="0"/>
                <a:ea typeface="Tahoma" panose="020B0604030504040204" pitchFamily="34" charset="0"/>
                <a:cs typeface="Tahoma" panose="020B0604030504040204" pitchFamily="34" charset="0"/>
              </a:rPr>
              <a:t>في خيار الشراء نقطة التعادل= سعر الممارسة + العلاوة</a:t>
            </a:r>
          </a:p>
          <a:p>
            <a:pPr algn="r" rtl="1"/>
            <a:r>
              <a:rPr lang="ar-DZ" sz="2800" dirty="0">
                <a:latin typeface="Tahoma" panose="020B0604030504040204" pitchFamily="34" charset="0"/>
                <a:ea typeface="Tahoma" panose="020B0604030504040204" pitchFamily="34" charset="0"/>
                <a:cs typeface="Tahoma" panose="020B0604030504040204" pitchFamily="34" charset="0"/>
              </a:rPr>
              <a:t>اي نقطة التعادل= 25+1.5= 26.5 يورو</a:t>
            </a:r>
          </a:p>
          <a:p>
            <a:pPr algn="r" rtl="1"/>
            <a:r>
              <a:rPr lang="ar-DZ" sz="2800" dirty="0">
                <a:latin typeface="Tahoma" panose="020B0604030504040204" pitchFamily="34" charset="0"/>
                <a:ea typeface="Tahoma" panose="020B0604030504040204" pitchFamily="34" charset="0"/>
                <a:cs typeface="Tahoma" panose="020B0604030504040204" pitchFamily="34" charset="0"/>
              </a:rPr>
              <a:t>لو يتحقق هذا السعر في السوق في تاريخ التنفيذ قيمة الخسارة والربح المتحققين متساويان.</a:t>
            </a:r>
          </a:p>
        </p:txBody>
      </p:sp>
      <p:sp>
        <p:nvSpPr>
          <p:cNvPr id="4" name="Espace réservé de la date 3">
            <a:extLst>
              <a:ext uri="{FF2B5EF4-FFF2-40B4-BE49-F238E27FC236}">
                <a16:creationId xmlns:a16="http://schemas.microsoft.com/office/drawing/2014/main" id="{0F8DA124-3E3F-8146-8926-D3A54585E0DA}"/>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FD07C993-3639-2C4E-BDF3-E5ED02DC4ED0}"/>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296A017C-EE91-504A-85BA-8045B148F255}"/>
              </a:ext>
            </a:extLst>
          </p:cNvPr>
          <p:cNvSpPr>
            <a:spLocks noGrp="1"/>
          </p:cNvSpPr>
          <p:nvPr>
            <p:ph type="sldNum" sz="quarter" idx="12"/>
          </p:nvPr>
        </p:nvSpPr>
        <p:spPr/>
        <p:txBody>
          <a:bodyPr/>
          <a:lstStyle/>
          <a:p>
            <a:fld id="{1DA764FF-2A85-4715-839E-0192566F6948}" type="slidenum">
              <a:rPr lang="fr-FR" smtClean="0"/>
              <a:t>12</a:t>
            </a:fld>
            <a:endParaRPr lang="fr-FR"/>
          </a:p>
        </p:txBody>
      </p:sp>
    </p:spTree>
    <p:extLst>
      <p:ext uri="{BB962C8B-B14F-4D97-AF65-F5344CB8AC3E}">
        <p14:creationId xmlns:p14="http://schemas.microsoft.com/office/powerpoint/2010/main" val="38666607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646112" y="2052918"/>
            <a:ext cx="9403742" cy="4553944"/>
          </a:xfrm>
        </p:spPr>
        <p:txBody>
          <a:bodyPr/>
          <a:lstStyle/>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ثانيا- بالنسبة لخيارات البيع:</a:t>
            </a:r>
          </a:p>
          <a:p>
            <a:pPr algn="just" rtl="1"/>
            <a:r>
              <a:rPr lang="ar-SA" sz="2800" dirty="0">
                <a:latin typeface="Tahoma" panose="020B0604030504040204" pitchFamily="34" charset="0"/>
                <a:ea typeface="Tahoma" panose="020B0604030504040204" pitchFamily="34" charset="0"/>
                <a:cs typeface="Tahoma" panose="020B0604030504040204" pitchFamily="34" charset="0"/>
              </a:rPr>
              <a:t>مثال: نفترض أن مستثمر يقوم ببيع خيار بيع آجل 200 سهم شركة معينة بسعر ممارسة هو 50 يورو وبعلاوة 250يورو اي 1.25 يورو للسهم، في الاجل: </a:t>
            </a:r>
          </a:p>
          <a:p>
            <a:pPr algn="just" rtl="1"/>
            <a:r>
              <a:rPr lang="ar-SA" sz="2800" dirty="0">
                <a:latin typeface="Tahoma" panose="020B0604030504040204" pitchFamily="34" charset="0"/>
                <a:ea typeface="Tahoma" panose="020B0604030504040204" pitchFamily="34" charset="0"/>
                <a:cs typeface="Tahoma" panose="020B0604030504040204" pitchFamily="34" charset="0"/>
              </a:rPr>
              <a:t>إذا اصبح سعر السهم السوقي 45 يورو: هنا يقوم المشتري</a:t>
            </a:r>
            <a:r>
              <a:rPr lang="ar-DZ" sz="2800" dirty="0">
                <a:latin typeface="Tahoma" panose="020B0604030504040204" pitchFamily="34" charset="0"/>
                <a:ea typeface="Tahoma" panose="020B0604030504040204" pitchFamily="34" charset="0"/>
                <a:cs typeface="Tahoma" panose="020B0604030504040204" pitchFamily="34" charset="0"/>
              </a:rPr>
              <a:t> (مشتري الخيار)</a:t>
            </a:r>
            <a:r>
              <a:rPr lang="ar-SA" sz="2800" dirty="0">
                <a:latin typeface="Tahoma" panose="020B0604030504040204" pitchFamily="34" charset="0"/>
                <a:ea typeface="Tahoma" panose="020B0604030504040204" pitchFamily="34" charset="0"/>
                <a:cs typeface="Tahoma" panose="020B0604030504040204" pitchFamily="34" charset="0"/>
              </a:rPr>
              <a:t> بتنفيذ عقده لأنه سيحصل على الأرباح فهو يبيع 200 سهم لبائع العقد (محرره) بسعر50 يورو في حين تباع في السوق بـ45 يورو للسهم.</a:t>
            </a:r>
            <a:endParaRPr lang="fr-FR" sz="2800" dirty="0">
              <a:latin typeface="Tahoma" panose="020B0604030504040204" pitchFamily="34" charset="0"/>
              <a:ea typeface="Tahoma" panose="020B0604030504040204" pitchFamily="34" charset="0"/>
              <a:cs typeface="Tahoma" panose="020B0604030504040204" pitchFamily="34" charset="0"/>
            </a:endParaRPr>
          </a:p>
          <a:p>
            <a:pPr algn="r" rtl="1"/>
            <a:endParaRPr lang="fr-FR" dirty="0"/>
          </a:p>
        </p:txBody>
      </p:sp>
      <p:sp>
        <p:nvSpPr>
          <p:cNvPr id="4" name="Espace réservé de la date 3">
            <a:extLst>
              <a:ext uri="{FF2B5EF4-FFF2-40B4-BE49-F238E27FC236}">
                <a16:creationId xmlns:a16="http://schemas.microsoft.com/office/drawing/2014/main" id="{FCCAFB73-3C64-1147-A9C4-3FA3E01EFB51}"/>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745DA242-5AE2-054E-A41F-DCD289729E0B}"/>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9B63C73A-D323-7348-A058-AE6B107AD303}"/>
              </a:ext>
            </a:extLst>
          </p:cNvPr>
          <p:cNvSpPr>
            <a:spLocks noGrp="1"/>
          </p:cNvSpPr>
          <p:nvPr>
            <p:ph type="sldNum" sz="quarter" idx="12"/>
          </p:nvPr>
        </p:nvSpPr>
        <p:spPr/>
        <p:txBody>
          <a:bodyPr/>
          <a:lstStyle/>
          <a:p>
            <a:fld id="{1DA764FF-2A85-4715-839E-0192566F6948}" type="slidenum">
              <a:rPr lang="fr-FR" smtClean="0"/>
              <a:t>13</a:t>
            </a:fld>
            <a:endParaRPr lang="fr-FR"/>
          </a:p>
        </p:txBody>
      </p:sp>
    </p:spTree>
    <p:extLst>
      <p:ext uri="{BB962C8B-B14F-4D97-AF65-F5344CB8AC3E}">
        <p14:creationId xmlns:p14="http://schemas.microsoft.com/office/powerpoint/2010/main" val="1138071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437883" y="2052918"/>
            <a:ext cx="10060656" cy="4592581"/>
          </a:xfrm>
        </p:spPr>
        <p:txBody>
          <a:bodyPr>
            <a:normAutofit lnSpcReduction="10000"/>
          </a:bodyPr>
          <a:lstStyle/>
          <a:p>
            <a:pPr marL="273685" algn="just" rtl="1">
              <a:tabLst>
                <a:tab pos="273685" algn="r"/>
              </a:tabLst>
            </a:pPr>
            <a:r>
              <a:rPr lang="ar-DZ" sz="2800" dirty="0">
                <a:latin typeface="Times New Roman" panose="02020603050405020304" pitchFamily="18" charset="0"/>
                <a:ea typeface="Times New Roman" panose="02020603050405020304" pitchFamily="18" charset="0"/>
                <a:cs typeface="Simplified Arabic" panose="02020603050405020304" pitchFamily="18" charset="-78"/>
              </a:rPr>
              <a:t>50</a:t>
            </a:r>
            <a:r>
              <a:rPr lang="ar-SA" sz="2800" dirty="0">
                <a:latin typeface="Tahoma" panose="020B0604030504040204" pitchFamily="34" charset="0"/>
                <a:ea typeface="Tahoma" panose="020B0604030504040204" pitchFamily="34" charset="0"/>
                <a:cs typeface="Tahoma" panose="020B0604030504040204" pitchFamily="34" charset="0"/>
              </a:rPr>
              <a:t>- 45 = 5 يورو    الربح = 5 × 200 = 1000    </a:t>
            </a:r>
            <a:endParaRPr lang="ar-DZ" sz="2800" dirty="0">
              <a:latin typeface="Tahoma" panose="020B0604030504040204" pitchFamily="34" charset="0"/>
              <a:ea typeface="Tahoma" panose="020B0604030504040204" pitchFamily="34" charset="0"/>
              <a:cs typeface="Tahoma" panose="020B0604030504040204" pitchFamily="34" charset="0"/>
            </a:endParaRPr>
          </a:p>
          <a:p>
            <a:pPr marL="273685" algn="just" rtl="1">
              <a:tabLst>
                <a:tab pos="273685" algn="r"/>
              </a:tabLst>
            </a:pPr>
            <a:r>
              <a:rPr lang="ar-SA" sz="2800" dirty="0">
                <a:latin typeface="Tahoma" panose="020B0604030504040204" pitchFamily="34" charset="0"/>
                <a:ea typeface="Tahoma" panose="020B0604030504040204" pitchFamily="34" charset="0"/>
                <a:cs typeface="Tahoma" panose="020B0604030504040204" pitchFamily="34" charset="0"/>
              </a:rPr>
              <a:t>الربح الصافي = 1000 – 250 = 750</a:t>
            </a:r>
            <a:endParaRPr lang="fr-FR" sz="2400" dirty="0">
              <a:latin typeface="Tahoma" panose="020B0604030504040204" pitchFamily="34" charset="0"/>
              <a:ea typeface="Tahoma" panose="020B0604030504040204" pitchFamily="34" charset="0"/>
              <a:cs typeface="Tahoma" panose="020B0604030504040204" pitchFamily="34" charset="0"/>
            </a:endParaRPr>
          </a:p>
          <a:p>
            <a:pPr marL="273685" algn="just" rtl="1">
              <a:tabLst>
                <a:tab pos="273685" algn="r"/>
              </a:tabLst>
            </a:pPr>
            <a:r>
              <a:rPr lang="ar-SA" sz="2800" dirty="0">
                <a:latin typeface="Tahoma" panose="020B0604030504040204" pitchFamily="34" charset="0"/>
                <a:ea typeface="Tahoma" panose="020B0604030504040204" pitchFamily="34" charset="0"/>
                <a:cs typeface="Tahoma" panose="020B0604030504040204" pitchFamily="34" charset="0"/>
              </a:rPr>
              <a:t>في حين أن بائع خيار البيع يتكبد خسارة متمثلة في (250-1000=750 - يورو)</a:t>
            </a:r>
            <a:endParaRPr lang="ar-DZ" sz="2400" dirty="0">
              <a:latin typeface="Tahoma" panose="020B0604030504040204" pitchFamily="34" charset="0"/>
              <a:ea typeface="Tahoma" panose="020B0604030504040204" pitchFamily="34" charset="0"/>
              <a:cs typeface="Tahoma" panose="020B0604030504040204" pitchFamily="34" charset="0"/>
            </a:endParaRPr>
          </a:p>
          <a:p>
            <a:pPr marL="514350" indent="-514350" algn="just" rtl="1">
              <a:buFont typeface="+mj-lt"/>
              <a:buAutoNum type="arabicPeriod" startAt="2"/>
              <a:tabLst>
                <a:tab pos="273685" algn="r"/>
              </a:tabLst>
            </a:pPr>
            <a:r>
              <a:rPr lang="ar-SA" sz="2800" dirty="0">
                <a:latin typeface="Tahoma" panose="020B0604030504040204" pitchFamily="34" charset="0"/>
                <a:ea typeface="Tahoma" panose="020B0604030504040204" pitchFamily="34" charset="0"/>
                <a:cs typeface="Tahoma" panose="020B0604030504040204" pitchFamily="34" charset="0"/>
              </a:rPr>
              <a:t>إذا كان سعر السهم السوقي أكبر من 50 يورو مثلا 60 يورو: في هذه الحالة لا ينفذ المشتري حقه في البيع ويخسر فقط العلاوة اي 250 يورو.</a:t>
            </a:r>
            <a:r>
              <a:rPr lang="ar-SA" sz="2400" dirty="0">
                <a:latin typeface="Tahoma" panose="020B0604030504040204" pitchFamily="34" charset="0"/>
                <a:ea typeface="Tahoma" panose="020B0604030504040204" pitchFamily="34" charset="0"/>
                <a:cs typeface="Tahoma" panose="020B0604030504040204" pitchFamily="34" charset="0"/>
              </a:rPr>
              <a:t> </a:t>
            </a:r>
            <a:r>
              <a:rPr lang="ar-SA" sz="2800" dirty="0">
                <a:latin typeface="Tahoma" panose="020B0604030504040204" pitchFamily="34" charset="0"/>
                <a:ea typeface="Tahoma" panose="020B0604030504040204" pitchFamily="34" charset="0"/>
                <a:cs typeface="Tahoma" panose="020B0604030504040204" pitchFamily="34" charset="0"/>
              </a:rPr>
              <a:t>أما البائع فيحصل على ربح ثابت وهو العلاوة اي 250 يورو.</a:t>
            </a:r>
          </a:p>
          <a:p>
            <a:pPr marL="273685" algn="just" rtl="1">
              <a:tabLst>
                <a:tab pos="273685" algn="r"/>
              </a:tabLst>
            </a:pPr>
            <a:r>
              <a:rPr lang="ar-SA" sz="2400" dirty="0">
                <a:effectLst/>
                <a:latin typeface="Tahoma" panose="020B0604030504040204" pitchFamily="34" charset="0"/>
                <a:ea typeface="Tahoma" panose="020B0604030504040204" pitchFamily="34" charset="0"/>
                <a:cs typeface="Tahoma" panose="020B0604030504040204" pitchFamily="34" charset="0"/>
              </a:rPr>
              <a:t>نقطة التعادل = سعر الممارسة – العلاوة</a:t>
            </a:r>
          </a:p>
          <a:p>
            <a:pPr marL="273685" algn="just" rtl="1">
              <a:tabLst>
                <a:tab pos="273685" algn="r"/>
              </a:tabLst>
            </a:pPr>
            <a:r>
              <a:rPr lang="ar-SA" sz="2400" dirty="0">
                <a:latin typeface="Tahoma" panose="020B0604030504040204" pitchFamily="34" charset="0"/>
                <a:ea typeface="Tahoma" panose="020B0604030504040204" pitchFamily="34" charset="0"/>
                <a:cs typeface="Tahoma" panose="020B0604030504040204" pitchFamily="34" charset="0"/>
              </a:rPr>
              <a:t>النقطة التي لا يحقق فيها اي طرف لا ربح ولا خسارة هي: 50-1.25=48.75</a:t>
            </a:r>
            <a:endParaRPr lang="ar-SA" sz="2400" dirty="0">
              <a:effectLst/>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74ED1E41-33AF-AF4C-AD08-502F4CECC6EA}"/>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CB6BB2EE-B258-DE4D-A8BB-BC93A3A643D6}"/>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9B6C8666-8396-FF48-A9D5-8C23D95C1F16}"/>
              </a:ext>
            </a:extLst>
          </p:cNvPr>
          <p:cNvSpPr>
            <a:spLocks noGrp="1"/>
          </p:cNvSpPr>
          <p:nvPr>
            <p:ph type="sldNum" sz="quarter" idx="12"/>
          </p:nvPr>
        </p:nvSpPr>
        <p:spPr/>
        <p:txBody>
          <a:bodyPr/>
          <a:lstStyle/>
          <a:p>
            <a:fld id="{1DA764FF-2A85-4715-839E-0192566F6948}" type="slidenum">
              <a:rPr lang="fr-FR" smtClean="0"/>
              <a:t>14</a:t>
            </a:fld>
            <a:endParaRPr lang="fr-FR"/>
          </a:p>
        </p:txBody>
      </p:sp>
    </p:spTree>
    <p:extLst>
      <p:ext uri="{BB962C8B-B14F-4D97-AF65-F5344CB8AC3E}">
        <p14:creationId xmlns:p14="http://schemas.microsoft.com/office/powerpoint/2010/main" val="13787450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5130" y="439839"/>
            <a:ext cx="9404723" cy="1028353"/>
          </a:xfrm>
        </p:spPr>
        <p:txBody>
          <a:bodyPr/>
          <a:lstStyle/>
          <a:p>
            <a:pPr marL="742950" indent="-742950" algn="ctr" rtl="1">
              <a:buFont typeface="+mj-lt"/>
              <a:buAutoNum type="arabicPeriod" startAt="2"/>
            </a:pPr>
            <a:r>
              <a:rPr lang="fr-FR" dirty="0"/>
              <a:t> </a:t>
            </a:r>
            <a:r>
              <a:rPr lang="ar-DZ" dirty="0">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contenu 2"/>
          <p:cNvSpPr>
            <a:spLocks noGrp="1"/>
          </p:cNvSpPr>
          <p:nvPr>
            <p:ph idx="1"/>
          </p:nvPr>
        </p:nvSpPr>
        <p:spPr>
          <a:xfrm>
            <a:off x="645130" y="1571223"/>
            <a:ext cx="9404723" cy="5022759"/>
          </a:xfrm>
        </p:spPr>
        <p:txBody>
          <a:bodyPr>
            <a:normAutofit/>
          </a:bodyPr>
          <a:lstStyle/>
          <a:p>
            <a:pPr indent="0" algn="just" rtl="1">
              <a:lnSpc>
                <a:spcPct val="150000"/>
              </a:lnSpc>
              <a:buNone/>
            </a:pPr>
            <a:r>
              <a:rPr lang="ar-DZ" sz="2800" b="1" dirty="0">
                <a:latin typeface="Tahoma" panose="020B0604030504040204" pitchFamily="34" charset="0"/>
                <a:ea typeface="Tahoma" panose="020B0604030504040204" pitchFamily="34" charset="0"/>
                <a:cs typeface="Tahoma" panose="020B0604030504040204" pitchFamily="34" charset="0"/>
              </a:rPr>
              <a:t>أولا- </a:t>
            </a:r>
            <a:r>
              <a:rPr lang="ar-SA" sz="2800" b="1" dirty="0">
                <a:latin typeface="Tahoma" panose="020B0604030504040204" pitchFamily="34" charset="0"/>
                <a:ea typeface="Tahoma" panose="020B0604030504040204" pitchFamily="34" charset="0"/>
                <a:cs typeface="Tahoma" panose="020B0604030504040204" pitchFamily="34" charset="0"/>
              </a:rPr>
              <a:t>تعريف العقود المالية المستقبلية:</a:t>
            </a:r>
            <a:endParaRPr lang="ar-DZ" sz="2800" b="1" dirty="0">
              <a:latin typeface="Tahoma" panose="020B0604030504040204" pitchFamily="34" charset="0"/>
              <a:ea typeface="Tahoma" panose="020B0604030504040204" pitchFamily="34" charset="0"/>
              <a:cs typeface="Tahoma" panose="020B0604030504040204" pitchFamily="34" charset="0"/>
            </a:endParaRPr>
          </a:p>
          <a:p>
            <a:pPr marL="800100" indent="-457200" algn="just" rtl="1">
              <a:lnSpc>
                <a:spcPct val="120000"/>
              </a:lnSpc>
            </a:pPr>
            <a:r>
              <a:rPr lang="ar-DZ" sz="3100" dirty="0">
                <a:latin typeface="Tahoma" panose="020B0604030504040204" pitchFamily="34" charset="0"/>
                <a:ea typeface="Tahoma" panose="020B0604030504040204" pitchFamily="34" charset="0"/>
                <a:cs typeface="Tahoma" panose="020B0604030504040204" pitchFamily="34" charset="0"/>
              </a:rPr>
              <a:t>هي عقود قانونية ملزمة تعطي لصاحبها الحق في شراء أو بيع كمية نمطية محددة من ادوات مالية بسعر محدد في وقت إبرام العقد، على أنه يتم التسليم في تاريخ لاحق في المستقبل. </a:t>
            </a:r>
            <a:endParaRPr lang="fr-FR" sz="3100" dirty="0">
              <a:effectLst/>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3B6BBB78-57F1-0C4D-A716-677B625B1BCA}"/>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975D6BEA-95DB-044A-92D8-D44FBB17ED5C}"/>
              </a:ext>
            </a:extLst>
          </p:cNvPr>
          <p:cNvSpPr>
            <a:spLocks noGrp="1"/>
          </p:cNvSpPr>
          <p:nvPr>
            <p:ph type="ftr" sz="quarter" idx="11"/>
          </p:nvPr>
        </p:nvSpPr>
        <p:spPr/>
        <p:txBody>
          <a:bodyPr/>
          <a:lstStyle/>
          <a:p>
            <a:r>
              <a:rPr lang="ar-DZ" dirty="0"/>
              <a:t>           د.قشاري يسمينة</a:t>
            </a:r>
            <a:r>
              <a:rPr lang="fr-FR" dirty="0"/>
              <a:t>E-mail: guechariuniv2016@gmail.com</a:t>
            </a:r>
          </a:p>
        </p:txBody>
      </p:sp>
      <p:sp>
        <p:nvSpPr>
          <p:cNvPr id="6" name="Espace réservé du numéro de diapositive 5">
            <a:extLst>
              <a:ext uri="{FF2B5EF4-FFF2-40B4-BE49-F238E27FC236}">
                <a16:creationId xmlns:a16="http://schemas.microsoft.com/office/drawing/2014/main" id="{6F29D04F-85E3-1F43-9D64-1759EB7FEA22}"/>
              </a:ext>
            </a:extLst>
          </p:cNvPr>
          <p:cNvSpPr>
            <a:spLocks noGrp="1"/>
          </p:cNvSpPr>
          <p:nvPr>
            <p:ph type="sldNum" sz="quarter" idx="12"/>
          </p:nvPr>
        </p:nvSpPr>
        <p:spPr/>
        <p:txBody>
          <a:bodyPr/>
          <a:lstStyle/>
          <a:p>
            <a:fld id="{1DA764FF-2A85-4715-839E-0192566F6948}" type="slidenum">
              <a:rPr lang="fr-FR" smtClean="0"/>
              <a:t>15</a:t>
            </a:fld>
            <a:endParaRPr lang="fr-FR"/>
          </a:p>
        </p:txBody>
      </p:sp>
    </p:spTree>
    <p:extLst>
      <p:ext uri="{BB962C8B-B14F-4D97-AF65-F5344CB8AC3E}">
        <p14:creationId xmlns:p14="http://schemas.microsoft.com/office/powerpoint/2010/main" val="12262178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925321"/>
          </a:xfrm>
        </p:spPr>
        <p:txBody>
          <a:bodyPr/>
          <a:lstStyle/>
          <a:p>
            <a:pPr marL="742950" indent="-742950" algn="ctr" rtl="1">
              <a:buFont typeface="+mj-lt"/>
              <a:buAutoNum type="arabicPeriod" startAt="2"/>
            </a:pPr>
            <a:r>
              <a:rPr lang="fr-FR" dirty="0">
                <a:solidFill>
                  <a:srgbClr val="EBEBEB"/>
                </a:solidFill>
              </a:rPr>
              <a:t> </a:t>
            </a: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sp>
        <p:nvSpPr>
          <p:cNvPr id="3" name="Espace réservé du contenu 2"/>
          <p:cNvSpPr>
            <a:spLocks noGrp="1"/>
          </p:cNvSpPr>
          <p:nvPr>
            <p:ph idx="1"/>
          </p:nvPr>
        </p:nvSpPr>
        <p:spPr>
          <a:xfrm>
            <a:off x="646112" y="1648497"/>
            <a:ext cx="9403742" cy="4932608"/>
          </a:xfrm>
        </p:spPr>
        <p:txBody>
          <a:bodyPr>
            <a:normAutofit fontScale="92500" lnSpcReduction="10000"/>
          </a:bodyPr>
          <a:lstStyle/>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ثانيا-نظام الهامش في سوق العقود المالية المستقبلية:</a:t>
            </a:r>
          </a:p>
          <a:p>
            <a:pPr algn="r" rtl="1"/>
            <a:r>
              <a:rPr lang="ar-DZ" sz="2800" dirty="0">
                <a:latin typeface="Tahoma" panose="020B0604030504040204" pitchFamily="34" charset="0"/>
                <a:ea typeface="Tahoma" panose="020B0604030504040204" pitchFamily="34" charset="0"/>
                <a:cs typeface="Tahoma" panose="020B0604030504040204" pitchFamily="34" charset="0"/>
              </a:rPr>
              <a:t>نظام الهامش له أهمية خاصة في سوق العقود المستقبلية إذ يتعين على كل طرف من طرفي العقد –البائع والمشتري- إيداع نسبة من قيمة العقد أي هامش مبدئي لدى السمسار الذي يتعامل معه، وذلك فور إبرام العقد، وهذا الهامش لا يعتبر دفعة مقدمة أو عربون، وإنما هي تودع كضمان لحماية أطراف التعامل من مخاطر تخلف أيهما عن الوفاء بالتزاماته المترتبة على العقد.</a:t>
            </a:r>
          </a:p>
          <a:p>
            <a:pPr algn="r" rtl="1"/>
            <a:r>
              <a:rPr lang="ar-DZ" sz="2800" dirty="0">
                <a:latin typeface="Tahoma" panose="020B0604030504040204" pitchFamily="34" charset="0"/>
                <a:ea typeface="Tahoma" panose="020B0604030504040204" pitchFamily="34" charset="0"/>
                <a:cs typeface="Tahoma" panose="020B0604030504040204" pitchFamily="34" charset="0"/>
              </a:rPr>
              <a:t>وتختلف قيمة الهامش في العمليات المستقبلة، وتتغير حسب التغيرات التي تطرأ على الأسعار في السوق، وحسب ما ينص عليه العقد. وتتراوح نسبة هذا الهامش بين</a:t>
            </a:r>
            <a:r>
              <a:rPr lang="fr-FR" sz="2800" dirty="0">
                <a:latin typeface="Tahoma" panose="020B0604030504040204" pitchFamily="34" charset="0"/>
                <a:ea typeface="Tahoma" panose="020B0604030504040204" pitchFamily="34" charset="0"/>
                <a:cs typeface="Tahoma" panose="020B0604030504040204" pitchFamily="34" charset="0"/>
              </a:rPr>
              <a:t> 1 </a:t>
            </a:r>
            <a:r>
              <a:rPr lang="ar-DZ" sz="2800" dirty="0">
                <a:latin typeface="Tahoma" panose="020B0604030504040204" pitchFamily="34" charset="0"/>
                <a:ea typeface="Tahoma" panose="020B0604030504040204" pitchFamily="34" charset="0"/>
                <a:cs typeface="Tahoma" panose="020B0604030504040204" pitchFamily="34" charset="0"/>
              </a:rPr>
              <a:t> و10 % من القيمة الاسمية للعقد, ويستخدم الهامش في تغطية الخسائر في قيمة العملية عند إعادة تقييمها في نهاية كل يوم.</a:t>
            </a:r>
          </a:p>
        </p:txBody>
      </p:sp>
      <p:sp>
        <p:nvSpPr>
          <p:cNvPr id="4" name="Espace réservé de la date 3">
            <a:extLst>
              <a:ext uri="{FF2B5EF4-FFF2-40B4-BE49-F238E27FC236}">
                <a16:creationId xmlns:a16="http://schemas.microsoft.com/office/drawing/2014/main" id="{4DB374B4-86E5-5945-8E79-D856B76C2A89}"/>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0AFD0B6E-E031-1E4A-8282-E401F099A944}"/>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6555484D-1334-1C44-9D4C-2E0C03E802AC}"/>
              </a:ext>
            </a:extLst>
          </p:cNvPr>
          <p:cNvSpPr>
            <a:spLocks noGrp="1"/>
          </p:cNvSpPr>
          <p:nvPr>
            <p:ph type="sldNum" sz="quarter" idx="12"/>
          </p:nvPr>
        </p:nvSpPr>
        <p:spPr/>
        <p:txBody>
          <a:bodyPr/>
          <a:lstStyle/>
          <a:p>
            <a:fld id="{1DA764FF-2A85-4715-839E-0192566F6948}" type="slidenum">
              <a:rPr lang="fr-FR" smtClean="0"/>
              <a:t>16</a:t>
            </a:fld>
            <a:endParaRPr lang="fr-FR"/>
          </a:p>
        </p:txBody>
      </p:sp>
    </p:spTree>
    <p:extLst>
      <p:ext uri="{BB962C8B-B14F-4D97-AF65-F5344CB8AC3E}">
        <p14:creationId xmlns:p14="http://schemas.microsoft.com/office/powerpoint/2010/main" val="9989182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899564"/>
          </a:xfrm>
        </p:spPr>
        <p:txBody>
          <a:bodyPr/>
          <a:lstStyle/>
          <a:p>
            <a:pPr marL="742950" indent="-742950" algn="ctr" rtl="1">
              <a:buFont typeface="+mj-lt"/>
              <a:buAutoNum type="arabicPeriod" startAt="2"/>
            </a:pPr>
            <a:r>
              <a:rPr lang="fr-FR" dirty="0">
                <a:solidFill>
                  <a:srgbClr val="EBEBEB"/>
                </a:solidFill>
              </a:rPr>
              <a:t> </a:t>
            </a: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sp>
        <p:nvSpPr>
          <p:cNvPr id="3" name="Espace réservé du contenu 2"/>
          <p:cNvSpPr>
            <a:spLocks noGrp="1"/>
          </p:cNvSpPr>
          <p:nvPr>
            <p:ph idx="1"/>
          </p:nvPr>
        </p:nvSpPr>
        <p:spPr>
          <a:xfrm>
            <a:off x="646112" y="1249252"/>
            <a:ext cx="9403742" cy="4999148"/>
          </a:xfrm>
        </p:spPr>
        <p:txBody>
          <a:bodyPr/>
          <a:lstStyle/>
          <a:p>
            <a:pPr algn="r" rtl="1"/>
            <a:r>
              <a:rPr lang="ar-DZ" sz="2800" dirty="0">
                <a:latin typeface="Tahoma" panose="020B0604030504040204" pitchFamily="34" charset="0"/>
                <a:ea typeface="Tahoma" panose="020B0604030504040204" pitchFamily="34" charset="0"/>
                <a:cs typeface="Tahoma" panose="020B0604030504040204" pitchFamily="34" charset="0"/>
              </a:rPr>
              <a:t>مثال: في شهر ماي يطلب المشتري من السمسار شراء عقد مستقبلي بمبلغ 25000 جنيه إسترليني تسليم جوان بسعر </a:t>
            </a:r>
            <a:r>
              <a:rPr lang="ar-SA" sz="2800" dirty="0">
                <a:latin typeface="Tahoma" panose="020B0604030504040204" pitchFamily="34" charset="0"/>
                <a:ea typeface="Tahoma" panose="020B0604030504040204" pitchFamily="34" charset="0"/>
                <a:cs typeface="Tahoma" panose="020B0604030504040204" pitchFamily="34" charset="0"/>
              </a:rPr>
              <a:t>1.38</a:t>
            </a:r>
            <a:r>
              <a:rPr lang="ar-DZ" sz="2800" dirty="0">
                <a:latin typeface="Tahoma" panose="020B0604030504040204" pitchFamily="34" charset="0"/>
                <a:ea typeface="Tahoma" panose="020B0604030504040204" pitchFamily="34" charset="0"/>
                <a:cs typeface="Tahoma" panose="020B0604030504040204" pitchFamily="34" charset="0"/>
              </a:rPr>
              <a:t> دولار/ للجنيه, فتكون قيمة العقد 34500 دولار. ويقوم المشتري بإيداع هامش مبدئي قدره 1035 دولار (أي 3 ٪ من قيمة العقد 34500 دولار)، و هامش الصيانة يمثل 80٪ من الهامش المبدئي اي قيمة 828 دولار.</a:t>
            </a:r>
          </a:p>
          <a:p>
            <a:pPr algn="r" rtl="1"/>
            <a:r>
              <a:rPr lang="ar-DZ" sz="2800" dirty="0">
                <a:latin typeface="Tahoma" panose="020B0604030504040204" pitchFamily="34" charset="0"/>
                <a:ea typeface="Tahoma" panose="020B0604030504040204" pitchFamily="34" charset="0"/>
                <a:cs typeface="Tahoma" panose="020B0604030504040204" pitchFamily="34" charset="0"/>
              </a:rPr>
              <a:t>في العقود المستقبلة يجري تقييم يومي للعقود القائمة (في نهاية اليوم ) على أساس أسعار الإقفال.</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E283B705-DE3D-B34A-B6EA-080DA961BE71}"/>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06DCDA89-FE23-DE44-AD99-686B3C0D45DA}"/>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3BD2D717-05B7-3A47-96C9-C56C3129F8D0}"/>
              </a:ext>
            </a:extLst>
          </p:cNvPr>
          <p:cNvSpPr>
            <a:spLocks noGrp="1"/>
          </p:cNvSpPr>
          <p:nvPr>
            <p:ph type="sldNum" sz="quarter" idx="12"/>
          </p:nvPr>
        </p:nvSpPr>
        <p:spPr/>
        <p:txBody>
          <a:bodyPr/>
          <a:lstStyle/>
          <a:p>
            <a:fld id="{1DA764FF-2A85-4715-839E-0192566F6948}" type="slidenum">
              <a:rPr lang="fr-FR" smtClean="0"/>
              <a:t>17</a:t>
            </a:fld>
            <a:endParaRPr lang="fr-FR"/>
          </a:p>
        </p:txBody>
      </p:sp>
    </p:spTree>
    <p:extLst>
      <p:ext uri="{BB962C8B-B14F-4D97-AF65-F5344CB8AC3E}">
        <p14:creationId xmlns:p14="http://schemas.microsoft.com/office/powerpoint/2010/main" val="416628087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9"/>
            <a:ext cx="9404723" cy="727900"/>
          </a:xfrm>
        </p:spPr>
        <p:txBody>
          <a:bodyPr/>
          <a:lstStyle/>
          <a:p>
            <a:pPr marL="742950" indent="-742950" algn="ctr" rtl="1">
              <a:buFont typeface="+mj-lt"/>
              <a:buAutoNum type="arabicPeriod" startAt="2"/>
            </a:pPr>
            <a:r>
              <a:rPr lang="fr-FR" dirty="0">
                <a:solidFill>
                  <a:srgbClr val="EBEBEB"/>
                </a:solidFill>
              </a:rPr>
              <a:t> </a:t>
            </a: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sp>
        <p:nvSpPr>
          <p:cNvPr id="3" name="Espace réservé du contenu 2"/>
          <p:cNvSpPr>
            <a:spLocks noGrp="1"/>
          </p:cNvSpPr>
          <p:nvPr>
            <p:ph idx="1"/>
          </p:nvPr>
        </p:nvSpPr>
        <p:spPr>
          <a:xfrm>
            <a:off x="1076446" y="1354237"/>
            <a:ext cx="9282896" cy="5051043"/>
          </a:xfrm>
        </p:spPr>
        <p:txBody>
          <a:bodyPr>
            <a:noAutofit/>
          </a:bodyPr>
          <a:lstStyle/>
          <a:p>
            <a:pPr algn="r" rtl="1"/>
            <a:r>
              <a:rPr lang="ar-DZ" sz="2400" dirty="0">
                <a:latin typeface="Tahoma" panose="020B0604030504040204" pitchFamily="34" charset="0"/>
                <a:ea typeface="Tahoma" panose="020B0604030504040204" pitchFamily="34" charset="0"/>
                <a:cs typeface="Tahoma" panose="020B0604030504040204" pitchFamily="34" charset="0"/>
              </a:rPr>
              <a:t>اذا حدث وانخفض سعر الإسترليني إلى 1.37 دولار مثلا فإن المشتري يخسر 250 دولار في الصفقة، يتم طرحها من الهامشش المبدئي 1035-250= 785 اقل من 828 (هامش الصيانة)، في هذه الحالة يطلب من المشتري زيادة قيمة الهامش، أي يتعين على المشتري إيداع مبلغ 250 دولار قبل بداية العمل في اليوم التالي.</a:t>
            </a:r>
          </a:p>
          <a:p>
            <a:pPr algn="r" rtl="1"/>
            <a:r>
              <a:rPr lang="ar-DZ" sz="2400" dirty="0">
                <a:latin typeface="Tahoma" panose="020B0604030504040204" pitchFamily="34" charset="0"/>
                <a:ea typeface="Tahoma" panose="020B0604030504040204" pitchFamily="34" charset="0"/>
                <a:cs typeface="Tahoma" panose="020B0604030504040204" pitchFamily="34" charset="0"/>
              </a:rPr>
              <a:t>وعلى العكس اذا حدث وارتفعت قيمة الجنيه الى 1.396دولار/جنيه فالمشتري سيحقق ربح 400 دولار ( 25000*1.396 -25000*1.38)، لان المشتري بدل سيدفع 34500 دولار بدل من 34900 دولار  للحصول على 25000 جنيه، وبالتالي سيتم سداد 400 دولار ييمشتري.</a:t>
            </a:r>
            <a:endParaRPr lang="fr-FR" sz="24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9B4CEC76-B1C5-7D46-A001-BABE5FB330A8}"/>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F469DE60-1021-EE4F-A9C4-E67B40AE7FA0}"/>
              </a:ext>
            </a:extLst>
          </p:cNvPr>
          <p:cNvSpPr>
            <a:spLocks noGrp="1"/>
          </p:cNvSpPr>
          <p:nvPr>
            <p:ph type="ftr" sz="quarter" idx="11"/>
          </p:nvPr>
        </p:nvSpPr>
        <p:spPr/>
        <p:txBody>
          <a:bodyPr/>
          <a:lstStyle/>
          <a:p>
            <a:r>
              <a:rPr lang="ar-DZ" dirty="0"/>
              <a:t>           د.قشاري يسمينة</a:t>
            </a:r>
            <a:r>
              <a:rPr lang="fr-FR" dirty="0"/>
              <a:t>E-mail: guechariuniv2016@gmail.com</a:t>
            </a:r>
          </a:p>
        </p:txBody>
      </p:sp>
      <p:sp>
        <p:nvSpPr>
          <p:cNvPr id="6" name="Espace réservé du numéro de diapositive 5">
            <a:extLst>
              <a:ext uri="{FF2B5EF4-FFF2-40B4-BE49-F238E27FC236}">
                <a16:creationId xmlns:a16="http://schemas.microsoft.com/office/drawing/2014/main" id="{93A3725B-43BE-5741-A0F7-20D7F7013158}"/>
              </a:ext>
            </a:extLst>
          </p:cNvPr>
          <p:cNvSpPr>
            <a:spLocks noGrp="1"/>
          </p:cNvSpPr>
          <p:nvPr>
            <p:ph type="sldNum" sz="quarter" idx="12"/>
          </p:nvPr>
        </p:nvSpPr>
        <p:spPr/>
        <p:txBody>
          <a:bodyPr/>
          <a:lstStyle/>
          <a:p>
            <a:fld id="{1DA764FF-2A85-4715-839E-0192566F6948}" type="slidenum">
              <a:rPr lang="fr-FR" smtClean="0"/>
              <a:t>18</a:t>
            </a:fld>
            <a:endParaRPr lang="fr-FR"/>
          </a:p>
        </p:txBody>
      </p:sp>
    </p:spTree>
    <p:extLst>
      <p:ext uri="{BB962C8B-B14F-4D97-AF65-F5344CB8AC3E}">
        <p14:creationId xmlns:p14="http://schemas.microsoft.com/office/powerpoint/2010/main" val="4819067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770775"/>
          </a:xfrm>
        </p:spPr>
        <p:txBody>
          <a:bodyPr/>
          <a:lstStyle/>
          <a:p>
            <a:pPr marL="742950" indent="-742950" algn="ctr" rtl="1">
              <a:buFont typeface="+mj-lt"/>
              <a:buAutoNum type="arabicPeriod" startAt="2"/>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sp>
        <p:nvSpPr>
          <p:cNvPr id="3" name="Espace réservé du contenu 2"/>
          <p:cNvSpPr>
            <a:spLocks noGrp="1"/>
          </p:cNvSpPr>
          <p:nvPr>
            <p:ph idx="1"/>
          </p:nvPr>
        </p:nvSpPr>
        <p:spPr>
          <a:xfrm>
            <a:off x="646112" y="1574156"/>
            <a:ext cx="9869488" cy="4852401"/>
          </a:xfrm>
        </p:spPr>
        <p:txBody>
          <a:bodyPr>
            <a:normAutofit/>
          </a:bodyPr>
          <a:lstStyle/>
          <a:p>
            <a:pPr algn="r" rtl="1"/>
            <a:r>
              <a:rPr lang="ar-DZ" sz="2800" dirty="0">
                <a:latin typeface="Tahoma" panose="020B0604030504040204" pitchFamily="34" charset="0"/>
                <a:ea typeface="Tahoma" panose="020B0604030504040204" pitchFamily="34" charset="0"/>
                <a:cs typeface="Tahoma" panose="020B0604030504040204" pitchFamily="34" charset="0"/>
              </a:rPr>
              <a:t>ويعني الأخذ بنظام الهامش إعادة تقييم العقود القائمة يوميا, ثم معرفة مقدار الربح أو الخسارة اللذين تحققا، فإذا تحرك السعر لصالح العميل فإن الزيادة في قيمة الهامش تدفع له، وإذا تحرك السعر في غير صالحه فإنه يطالب باستكمال الهامش وذلك على أساس يومي فإذا فشل المتعاقد في تغطية هامش الصيانة، فإن العقد يغلق تلقائيا (أو يصفى). </a:t>
            </a:r>
            <a:r>
              <a:rPr lang="ar-SA" sz="2800" dirty="0">
                <a:latin typeface="Tahoma" panose="020B0604030504040204" pitchFamily="34" charset="0"/>
                <a:ea typeface="Tahoma" panose="020B0604030504040204" pitchFamily="34" charset="0"/>
                <a:cs typeface="Tahoma" panose="020B0604030504040204" pitchFamily="34" charset="0"/>
              </a:rPr>
              <a:t>ويظل هامش الصيانة مودعا لدى جهاز المقاصة بالسوق طالما كان المركز مفتوحا ويعاد إلى الطرف المودع عندما يتم تصفية المركز.</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F36E06B2-4B95-0B49-8C08-08DDDA451B85}"/>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D6C4297E-FBDE-1C4E-B80D-651CDACDB4EF}"/>
              </a:ext>
            </a:extLst>
          </p:cNvPr>
          <p:cNvSpPr>
            <a:spLocks noGrp="1"/>
          </p:cNvSpPr>
          <p:nvPr>
            <p:ph type="ftr" sz="quarter" idx="11"/>
          </p:nvPr>
        </p:nvSpPr>
        <p:spPr/>
        <p:txBody>
          <a:bodyPr/>
          <a:lstStyle/>
          <a:p>
            <a:r>
              <a:rPr lang="ar-DZ" dirty="0"/>
              <a:t>           د.قشاري يسمينة</a:t>
            </a:r>
            <a:r>
              <a:rPr lang="fr-FR" dirty="0"/>
              <a:t>E-mail: guechariuniv2016@gmail.com</a:t>
            </a:r>
          </a:p>
        </p:txBody>
      </p:sp>
      <p:sp>
        <p:nvSpPr>
          <p:cNvPr id="6" name="Espace réservé du numéro de diapositive 5">
            <a:extLst>
              <a:ext uri="{FF2B5EF4-FFF2-40B4-BE49-F238E27FC236}">
                <a16:creationId xmlns:a16="http://schemas.microsoft.com/office/drawing/2014/main" id="{5A650A65-EE33-B440-8E4D-2C4442573874}"/>
              </a:ext>
            </a:extLst>
          </p:cNvPr>
          <p:cNvSpPr>
            <a:spLocks noGrp="1"/>
          </p:cNvSpPr>
          <p:nvPr>
            <p:ph type="sldNum" sz="quarter" idx="12"/>
          </p:nvPr>
        </p:nvSpPr>
        <p:spPr/>
        <p:txBody>
          <a:bodyPr/>
          <a:lstStyle/>
          <a:p>
            <a:fld id="{1DA764FF-2A85-4715-839E-0192566F6948}" type="slidenum">
              <a:rPr lang="fr-FR" smtClean="0"/>
              <a:t>19</a:t>
            </a:fld>
            <a:endParaRPr lang="fr-FR"/>
          </a:p>
        </p:txBody>
      </p:sp>
    </p:spTree>
    <p:extLst>
      <p:ext uri="{BB962C8B-B14F-4D97-AF65-F5344CB8AC3E}">
        <p14:creationId xmlns:p14="http://schemas.microsoft.com/office/powerpoint/2010/main" val="207391761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416676"/>
            <a:ext cx="8946541" cy="4831723"/>
          </a:xfrm>
        </p:spPr>
        <p:txBody>
          <a:bodyPr>
            <a:normAutofit/>
          </a:bodyPr>
          <a:lstStyle/>
          <a:p>
            <a:pPr algn="r" rtl="1"/>
            <a:r>
              <a:rPr lang="ar-DZ" sz="2800" dirty="0">
                <a:latin typeface="Tahoma" panose="020B0604030504040204" pitchFamily="34" charset="0"/>
                <a:ea typeface="Tahoma" panose="020B0604030504040204" pitchFamily="34" charset="0"/>
                <a:cs typeface="Tahoma" panose="020B0604030504040204" pitchFamily="34" charset="0"/>
              </a:rPr>
              <a:t>أكثر أنواع المشتقات تداولاً في الأسواق المالية ثلاثة هي</a:t>
            </a:r>
            <a:endParaRPr lang="fr-FR" sz="2800" dirty="0">
              <a:latin typeface="Tahoma" panose="020B0604030504040204" pitchFamily="34" charset="0"/>
              <a:ea typeface="Tahoma" panose="020B0604030504040204" pitchFamily="34" charset="0"/>
              <a:cs typeface="Tahoma" panose="020B0604030504040204" pitchFamily="34" charset="0"/>
            </a:endParaRPr>
          </a:p>
          <a:p>
            <a:pPr algn="r" rtl="1"/>
            <a:r>
              <a:rPr lang="ar-DZ" sz="2800" dirty="0">
                <a:latin typeface="Tahoma" panose="020B0604030504040204" pitchFamily="34" charset="0"/>
                <a:ea typeface="Tahoma" panose="020B0604030504040204" pitchFamily="34" charset="0"/>
                <a:cs typeface="Tahoma" panose="020B0604030504040204" pitchFamily="34" charset="0"/>
              </a:rPr>
              <a:t>عقود الخيارات</a:t>
            </a:r>
            <a:r>
              <a:rPr lang="fr-FR" sz="2800" dirty="0">
                <a:latin typeface="Tahoma" panose="020B0604030504040204" pitchFamily="34" charset="0"/>
                <a:ea typeface="Tahoma" panose="020B0604030504040204" pitchFamily="34" charset="0"/>
                <a:cs typeface="Tahoma" panose="020B0604030504040204" pitchFamily="34" charset="0"/>
              </a:rPr>
              <a:t>Options </a:t>
            </a:r>
          </a:p>
          <a:p>
            <a:pPr algn="r" rtl="1"/>
            <a:r>
              <a:rPr lang="ar-DZ" sz="2800" dirty="0">
                <a:latin typeface="Tahoma" panose="020B0604030504040204" pitchFamily="34" charset="0"/>
                <a:ea typeface="Tahoma" panose="020B0604030504040204" pitchFamily="34" charset="0"/>
                <a:cs typeface="Tahoma" panose="020B0604030504040204" pitchFamily="34" charset="0"/>
              </a:rPr>
              <a:t>العقود المستقبلية </a:t>
            </a:r>
            <a:r>
              <a:rPr lang="fr-FR" sz="2800" dirty="0">
                <a:latin typeface="Tahoma" panose="020B0604030504040204" pitchFamily="34" charset="0"/>
                <a:ea typeface="Tahoma" panose="020B0604030504040204" pitchFamily="34" charset="0"/>
                <a:cs typeface="Tahoma" panose="020B0604030504040204" pitchFamily="34" charset="0"/>
              </a:rPr>
              <a:t> Future </a:t>
            </a:r>
            <a:r>
              <a:rPr lang="fr-FR" sz="2800" dirty="0" err="1">
                <a:latin typeface="Tahoma" panose="020B0604030504040204" pitchFamily="34" charset="0"/>
                <a:ea typeface="Tahoma" panose="020B0604030504040204" pitchFamily="34" charset="0"/>
                <a:cs typeface="Tahoma" panose="020B0604030504040204" pitchFamily="34" charset="0"/>
              </a:rPr>
              <a:t>contracts</a:t>
            </a:r>
            <a:endParaRPr lang="ar-DZ" sz="2800" dirty="0">
              <a:latin typeface="Tahoma" panose="020B0604030504040204" pitchFamily="34" charset="0"/>
              <a:ea typeface="Tahoma" panose="020B0604030504040204" pitchFamily="34" charset="0"/>
              <a:cs typeface="Tahoma" panose="020B0604030504040204" pitchFamily="34" charset="0"/>
            </a:endParaRPr>
          </a:p>
          <a:p>
            <a:pPr algn="r" rtl="1"/>
            <a:r>
              <a:rPr lang="ar-DZ" sz="2800" dirty="0">
                <a:solidFill>
                  <a:prstClr val="white"/>
                </a:solidFill>
                <a:latin typeface="Tahoma" panose="020B0604030504040204" pitchFamily="34" charset="0"/>
                <a:ea typeface="Tahoma" panose="020B0604030504040204" pitchFamily="34" charset="0"/>
                <a:cs typeface="Tahoma" panose="020B0604030504040204" pitchFamily="34" charset="0"/>
              </a:rPr>
              <a:t>عقود المبادلات أو المقايضات </a:t>
            </a:r>
            <a:r>
              <a:rPr lang="fr-FR" sz="2800" dirty="0">
                <a:solidFill>
                  <a:prstClr val="white"/>
                </a:solidFill>
                <a:latin typeface="Tahoma" panose="020B0604030504040204" pitchFamily="34" charset="0"/>
                <a:ea typeface="Tahoma" panose="020B0604030504040204" pitchFamily="34" charset="0"/>
                <a:cs typeface="Tahoma" panose="020B0604030504040204" pitchFamily="34" charset="0"/>
              </a:rPr>
              <a:t>Swaps</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2" name="Espace réservé de la date 1">
            <a:extLst>
              <a:ext uri="{FF2B5EF4-FFF2-40B4-BE49-F238E27FC236}">
                <a16:creationId xmlns:a16="http://schemas.microsoft.com/office/drawing/2014/main" id="{46148B87-B531-CB49-B1FA-DFA3AACD587E}"/>
              </a:ext>
            </a:extLst>
          </p:cNvPr>
          <p:cNvSpPr>
            <a:spLocks noGrp="1"/>
          </p:cNvSpPr>
          <p:nvPr>
            <p:ph type="dt" sz="half" idx="10"/>
          </p:nvPr>
        </p:nvSpPr>
        <p:spPr/>
        <p:txBody>
          <a:bodyPr/>
          <a:lstStyle/>
          <a:p>
            <a:r>
              <a:rPr lang="fr-FR"/>
              <a:t>13/02/2021</a:t>
            </a:r>
          </a:p>
        </p:txBody>
      </p:sp>
      <p:sp>
        <p:nvSpPr>
          <p:cNvPr id="4" name="Espace réservé du pied de page 3">
            <a:extLst>
              <a:ext uri="{FF2B5EF4-FFF2-40B4-BE49-F238E27FC236}">
                <a16:creationId xmlns:a16="http://schemas.microsoft.com/office/drawing/2014/main" id="{6C73F712-BF06-4244-94F3-62BF35ABD3D3}"/>
              </a:ext>
            </a:extLst>
          </p:cNvPr>
          <p:cNvSpPr>
            <a:spLocks noGrp="1"/>
          </p:cNvSpPr>
          <p:nvPr>
            <p:ph type="ftr" sz="quarter" idx="11"/>
          </p:nvPr>
        </p:nvSpPr>
        <p:spPr/>
        <p:txBody>
          <a:bodyPr/>
          <a:lstStyle/>
          <a:p>
            <a:r>
              <a:rPr lang="ar-DZ" dirty="0"/>
              <a:t>د.قشاري يسمينة   </a:t>
            </a:r>
            <a:r>
              <a:rPr lang="fr-FR" dirty="0"/>
              <a:t>        E-mail: guechariuniv2016@gmail.com</a:t>
            </a:r>
          </a:p>
        </p:txBody>
      </p:sp>
      <p:sp>
        <p:nvSpPr>
          <p:cNvPr id="5" name="Espace réservé du numéro de diapositive 4">
            <a:extLst>
              <a:ext uri="{FF2B5EF4-FFF2-40B4-BE49-F238E27FC236}">
                <a16:creationId xmlns:a16="http://schemas.microsoft.com/office/drawing/2014/main" id="{973B56DB-46B5-264B-BB6D-C1DA31C14A39}"/>
              </a:ext>
            </a:extLst>
          </p:cNvPr>
          <p:cNvSpPr>
            <a:spLocks noGrp="1"/>
          </p:cNvSpPr>
          <p:nvPr>
            <p:ph type="sldNum" sz="quarter" idx="12"/>
          </p:nvPr>
        </p:nvSpPr>
        <p:spPr/>
        <p:txBody>
          <a:bodyPr/>
          <a:lstStyle/>
          <a:p>
            <a:fld id="{1DA764FF-2A85-4715-839E-0192566F6948}" type="slidenum">
              <a:rPr lang="fr-FR" smtClean="0"/>
              <a:t>2</a:t>
            </a:fld>
            <a:endParaRPr lang="fr-FR"/>
          </a:p>
        </p:txBody>
      </p:sp>
    </p:spTree>
    <p:extLst>
      <p:ext uri="{BB962C8B-B14F-4D97-AF65-F5344CB8AC3E}">
        <p14:creationId xmlns:p14="http://schemas.microsoft.com/office/powerpoint/2010/main" val="19937042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860927"/>
          </a:xfrm>
        </p:spPr>
        <p:txBody>
          <a:bodyPr/>
          <a:lstStyle/>
          <a:p>
            <a:pPr marL="742950" indent="-742950" algn="ctr" rtl="1">
              <a:buFont typeface="+mj-lt"/>
              <a:buAutoNum type="arabicPeriod" startAt="2"/>
            </a:pPr>
            <a:r>
              <a:rPr lang="fr-FR" dirty="0">
                <a:solidFill>
                  <a:srgbClr val="EBEBEB"/>
                </a:solidFill>
              </a:rPr>
              <a:t> </a:t>
            </a: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sp>
        <p:nvSpPr>
          <p:cNvPr id="3" name="Espace réservé du contenu 2"/>
          <p:cNvSpPr>
            <a:spLocks noGrp="1"/>
          </p:cNvSpPr>
          <p:nvPr>
            <p:ph idx="1"/>
          </p:nvPr>
        </p:nvSpPr>
        <p:spPr>
          <a:xfrm>
            <a:off x="646112" y="1519708"/>
            <a:ext cx="9403742" cy="5035638"/>
          </a:xfrm>
        </p:spPr>
        <p:txBody>
          <a:bodyPr>
            <a:normAutofit/>
          </a:bodyPr>
          <a:lstStyle/>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ثالثا-غرفة المقاصة: </a:t>
            </a:r>
            <a:r>
              <a:rPr lang="ar-DZ" sz="2800" dirty="0">
                <a:latin typeface="Tahoma" panose="020B0604030504040204" pitchFamily="34" charset="0"/>
                <a:ea typeface="Tahoma" panose="020B0604030504040204" pitchFamily="34" charset="0"/>
                <a:cs typeface="Tahoma" panose="020B0604030504040204" pitchFamily="34" charset="0"/>
              </a:rPr>
              <a:t>يوجد لكل سوق من أسواق العقود المالية المستقبلية بيت أو غرفة للمقاصة لتسوية الصفقات المالية بين أعضاء السوق وتسهيل تدفق الأرصدة الناجمة عن تنفيذ العقود. </a:t>
            </a:r>
            <a:endParaRPr lang="fr-FR" sz="2800" dirty="0">
              <a:latin typeface="Tahoma" panose="020B0604030504040204" pitchFamily="34" charset="0"/>
              <a:ea typeface="Tahoma" panose="020B0604030504040204" pitchFamily="34" charset="0"/>
              <a:cs typeface="Tahoma" panose="020B0604030504040204" pitchFamily="34" charset="0"/>
            </a:endParaRPr>
          </a:p>
          <a:p>
            <a:pPr algn="r" rtl="1"/>
            <a:r>
              <a:rPr lang="ar-DZ" sz="2800" dirty="0">
                <a:latin typeface="Tahoma" panose="020B0604030504040204" pitchFamily="34" charset="0"/>
                <a:ea typeface="Tahoma" panose="020B0604030504040204" pitchFamily="34" charset="0"/>
                <a:cs typeface="Tahoma" panose="020B0604030504040204" pitchFamily="34" charset="0"/>
              </a:rPr>
              <a:t>في الصفقات المالية المستقبلية لا تكون التزامات كل من البائع والمشتري تجاه أحدهما الآخر –على الرغم من أن الصفقة قد أبرمت بينهما- وإنما يكون التزام كل منهما تجاه غرفة المقاصة التي تلعب دور البائع بالنسبة إلى المشتري ودور المشتري بالنسبة إلى البائع.</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4DB0DE41-80FE-544F-B9E5-703B09EE0774}"/>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146C634E-A9A4-044C-A74B-77B03226387F}"/>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40F2B830-ABFD-9348-8F7B-FDF07BB33533}"/>
              </a:ext>
            </a:extLst>
          </p:cNvPr>
          <p:cNvSpPr>
            <a:spLocks noGrp="1"/>
          </p:cNvSpPr>
          <p:nvPr>
            <p:ph type="sldNum" sz="quarter" idx="12"/>
          </p:nvPr>
        </p:nvSpPr>
        <p:spPr/>
        <p:txBody>
          <a:bodyPr/>
          <a:lstStyle/>
          <a:p>
            <a:fld id="{1DA764FF-2A85-4715-839E-0192566F6948}" type="slidenum">
              <a:rPr lang="fr-FR" smtClean="0"/>
              <a:t>20</a:t>
            </a:fld>
            <a:endParaRPr lang="fr-FR"/>
          </a:p>
        </p:txBody>
      </p:sp>
    </p:spTree>
    <p:extLst>
      <p:ext uri="{BB962C8B-B14F-4D97-AF65-F5344CB8AC3E}">
        <p14:creationId xmlns:p14="http://schemas.microsoft.com/office/powerpoint/2010/main" val="41505555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783654"/>
          </a:xfrm>
        </p:spPr>
        <p:txBody>
          <a:bodyPr/>
          <a:lstStyle/>
          <a:p>
            <a:pPr marL="742950" indent="-742950" algn="ctr" rtl="1">
              <a:buFont typeface="+mj-lt"/>
              <a:buAutoNum type="arabicPeriod" startAt="2"/>
            </a:pPr>
            <a:r>
              <a:rPr lang="fr-FR" dirty="0">
                <a:solidFill>
                  <a:srgbClr val="EBEBEB"/>
                </a:solidFill>
              </a:rPr>
              <a:t> </a:t>
            </a: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sp>
        <p:nvSpPr>
          <p:cNvPr id="3" name="Espace réservé du contenu 2"/>
          <p:cNvSpPr>
            <a:spLocks noGrp="1"/>
          </p:cNvSpPr>
          <p:nvPr>
            <p:ph idx="1"/>
          </p:nvPr>
        </p:nvSpPr>
        <p:spPr>
          <a:xfrm>
            <a:off x="646112" y="1481071"/>
            <a:ext cx="9403742" cy="5190186"/>
          </a:xfrm>
        </p:spPr>
        <p:txBody>
          <a:bodyPr>
            <a:normAutofit lnSpcReduction="10000"/>
          </a:bodyPr>
          <a:lstStyle/>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رابعا- </a:t>
            </a:r>
            <a:r>
              <a:rPr lang="ar-DZ" sz="2800" b="1" dirty="0" err="1">
                <a:latin typeface="Tahoma" panose="020B0604030504040204" pitchFamily="34" charset="0"/>
                <a:ea typeface="Tahoma" panose="020B0604030504040204" pitchFamily="34" charset="0"/>
                <a:cs typeface="Tahoma" panose="020B0604030504040204" pitchFamily="34" charset="0"/>
              </a:rPr>
              <a:t>استخدمات</a:t>
            </a:r>
            <a:r>
              <a:rPr lang="ar-DZ" sz="2800" b="1" dirty="0">
                <a:latin typeface="Tahoma" panose="020B0604030504040204" pitchFamily="34" charset="0"/>
                <a:ea typeface="Tahoma" panose="020B0604030504040204" pitchFamily="34" charset="0"/>
                <a:cs typeface="Tahoma" panose="020B0604030504040204" pitchFamily="34" charset="0"/>
              </a:rPr>
              <a:t> العقود المستقبلية: </a:t>
            </a:r>
            <a:r>
              <a:rPr lang="ar-DZ" sz="2800" dirty="0">
                <a:latin typeface="Tahoma" panose="020B0604030504040204" pitchFamily="34" charset="0"/>
                <a:ea typeface="Tahoma" panose="020B0604030504040204" pitchFamily="34" charset="0"/>
                <a:cs typeface="Tahoma" panose="020B0604030504040204" pitchFamily="34" charset="0"/>
              </a:rPr>
              <a:t>تستخدم العقود المستقبلية إما للمضاربة أو لتغطية مخاطر التغيرات المستقبلية</a:t>
            </a:r>
            <a:r>
              <a:rPr lang="fr-FR" sz="2800" dirty="0">
                <a:latin typeface="Tahoma" panose="020B0604030504040204" pitchFamily="34" charset="0"/>
                <a:ea typeface="Tahoma" panose="020B0604030504040204" pitchFamily="34" charset="0"/>
                <a:cs typeface="Tahoma" panose="020B0604030504040204" pitchFamily="34" charset="0"/>
              </a:rPr>
              <a:t>.</a:t>
            </a:r>
            <a:endParaRPr lang="ar-DZ" sz="2800" dirty="0">
              <a:latin typeface="Tahoma" panose="020B0604030504040204" pitchFamily="34" charset="0"/>
              <a:ea typeface="Tahoma" panose="020B0604030504040204" pitchFamily="34" charset="0"/>
              <a:cs typeface="Tahoma" panose="020B0604030504040204" pitchFamily="34" charset="0"/>
            </a:endParaRPr>
          </a:p>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أولا-استخدام العقود المستقبلية للمضاربة: </a:t>
            </a:r>
            <a:r>
              <a:rPr lang="ar-DZ" sz="2800" dirty="0">
                <a:latin typeface="Tahoma" panose="020B0604030504040204" pitchFamily="34" charset="0"/>
                <a:ea typeface="Tahoma" panose="020B0604030504040204" pitchFamily="34" charset="0"/>
                <a:cs typeface="Tahoma" panose="020B0604030504040204" pitchFamily="34" charset="0"/>
              </a:rPr>
              <a:t>تكون بالمضاربة على تغيرات الأسعار في المستقبل مما يتيح الفرصة للمضاربين لتحقيق بعض الأرباح من بيعهم أو شرائهم عقود مالية مستقبلية حسب تنبؤاتهم بالنسبة لاتجاه تحركات الأسعار إما صعودا أو هبوطا.</a:t>
            </a:r>
          </a:p>
          <a:p>
            <a:pPr marL="0" indent="0" algn="r" rtl="1">
              <a:buNone/>
            </a:pPr>
            <a:r>
              <a:rPr lang="ar-DZ" sz="2800" dirty="0">
                <a:latin typeface="Tahoma" panose="020B0604030504040204" pitchFamily="34" charset="0"/>
                <a:ea typeface="Tahoma" panose="020B0604030504040204" pitchFamily="34" charset="0"/>
                <a:cs typeface="Tahoma" panose="020B0604030504040204" pitchFamily="34" charset="0"/>
              </a:rPr>
              <a:t>مثلا:</a:t>
            </a:r>
            <a:r>
              <a:rPr lang="fr-FR" sz="2800" dirty="0">
                <a:latin typeface="Tahoma" panose="020B0604030504040204" pitchFamily="34" charset="0"/>
                <a:ea typeface="Tahoma" panose="020B0604030504040204" pitchFamily="34" charset="0"/>
                <a:cs typeface="Tahoma" panose="020B0604030504040204" pitchFamily="34" charset="0"/>
              </a:rPr>
              <a:t> </a:t>
            </a:r>
            <a:r>
              <a:rPr lang="ar-DZ" sz="2800" dirty="0">
                <a:latin typeface="Tahoma" panose="020B0604030504040204" pitchFamily="34" charset="0"/>
                <a:ea typeface="Tahoma" panose="020B0604030504040204" pitchFamily="34" charset="0"/>
                <a:cs typeface="Tahoma" panose="020B0604030504040204" pitchFamily="34" charset="0"/>
              </a:rPr>
              <a:t>لنفرض أن المضارب توقع بأن أسعار العقود المستقبلية على أصل ما بتاريخ تسليم معين ستكون أقل من السعر الذي سيكون عليه الأصل محل التعاقد في السوق الفورية (الحاضرة) في نفس تاريخ تنفيذ العقد المستقبلي، فسوف يقوم بشراء تلك العقود,</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FD2A52C9-06D2-C64C-8845-88C9B0ADA052}"/>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CEF6456C-C687-D74F-8A06-7EA51A10127A}"/>
              </a:ext>
            </a:extLst>
          </p:cNvPr>
          <p:cNvSpPr>
            <a:spLocks noGrp="1"/>
          </p:cNvSpPr>
          <p:nvPr>
            <p:ph type="ftr" sz="quarter" idx="11"/>
          </p:nvPr>
        </p:nvSpPr>
        <p:spPr/>
        <p:txBody>
          <a:bodyPr/>
          <a:lstStyle/>
          <a:p>
            <a:r>
              <a:rPr lang="ar-DZ" dirty="0"/>
              <a:t>           د.قشاري يسمينة</a:t>
            </a:r>
            <a:r>
              <a:rPr lang="fr-FR" dirty="0"/>
              <a:t>E-mail: guechariuniv2016@gmail.com</a:t>
            </a:r>
          </a:p>
        </p:txBody>
      </p:sp>
      <p:sp>
        <p:nvSpPr>
          <p:cNvPr id="6" name="Espace réservé du numéro de diapositive 5">
            <a:extLst>
              <a:ext uri="{FF2B5EF4-FFF2-40B4-BE49-F238E27FC236}">
                <a16:creationId xmlns:a16="http://schemas.microsoft.com/office/drawing/2014/main" id="{7A68D9A3-D81D-724D-8303-749D5D85AD0E}"/>
              </a:ext>
            </a:extLst>
          </p:cNvPr>
          <p:cNvSpPr>
            <a:spLocks noGrp="1"/>
          </p:cNvSpPr>
          <p:nvPr>
            <p:ph type="sldNum" sz="quarter" idx="12"/>
          </p:nvPr>
        </p:nvSpPr>
        <p:spPr/>
        <p:txBody>
          <a:bodyPr/>
          <a:lstStyle/>
          <a:p>
            <a:fld id="{1DA764FF-2A85-4715-839E-0192566F6948}" type="slidenum">
              <a:rPr lang="fr-FR" smtClean="0"/>
              <a:t>21</a:t>
            </a:fld>
            <a:endParaRPr lang="fr-FR"/>
          </a:p>
        </p:txBody>
      </p:sp>
    </p:spTree>
    <p:extLst>
      <p:ext uri="{BB962C8B-B14F-4D97-AF65-F5344CB8AC3E}">
        <p14:creationId xmlns:p14="http://schemas.microsoft.com/office/powerpoint/2010/main" val="244186987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796533"/>
          </a:xfrm>
        </p:spPr>
        <p:txBody>
          <a:bodyPr/>
          <a:lstStyle/>
          <a:p>
            <a:pPr marL="742950" indent="-742950" algn="ctr" rtl="1">
              <a:buFont typeface="+mj-lt"/>
              <a:buAutoNum type="arabicPeriod" startAt="2"/>
            </a:pPr>
            <a:r>
              <a:rPr lang="fr-FR" dirty="0">
                <a:solidFill>
                  <a:srgbClr val="EBEBEB"/>
                </a:solidFill>
              </a:rPr>
              <a:t> </a:t>
            </a: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sp>
        <p:nvSpPr>
          <p:cNvPr id="3" name="Espace réservé du contenu 2"/>
          <p:cNvSpPr>
            <a:spLocks noGrp="1"/>
          </p:cNvSpPr>
          <p:nvPr>
            <p:ph idx="1"/>
          </p:nvPr>
        </p:nvSpPr>
        <p:spPr>
          <a:xfrm>
            <a:off x="646112" y="1596980"/>
            <a:ext cx="9403742" cy="4375557"/>
          </a:xfrm>
        </p:spPr>
        <p:txBody>
          <a:bodyPr>
            <a:normAutofit/>
          </a:bodyPr>
          <a:lstStyle/>
          <a:p>
            <a:pPr algn="r" rtl="1"/>
            <a:r>
              <a:rPr lang="ar-DZ" sz="2800" dirty="0">
                <a:latin typeface="Tahoma" panose="020B0604030504040204" pitchFamily="34" charset="0"/>
                <a:ea typeface="Tahoma" panose="020B0604030504040204" pitchFamily="34" charset="0"/>
                <a:cs typeface="Tahoma" panose="020B0604030504040204" pitchFamily="34" charset="0"/>
              </a:rPr>
              <a:t>أما إذا تنبأ بأن أسعار العقود المستقبلية على اصل ما في تاريخ التسليم ستكون أعلى من السعر الذي سيكون عليه الأصل محل التعاقد في السوق الفورية (الحاضرة) في نفس التاريخ، فسوف يعمل على بيع عقود مستقبلية,</a:t>
            </a:r>
          </a:p>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ثانيا-استخدام العقود المستقبلية للتغطية</a:t>
            </a:r>
            <a:r>
              <a:rPr lang="ar-DZ" sz="2800" dirty="0">
                <a:latin typeface="Tahoma" panose="020B0604030504040204" pitchFamily="34" charset="0"/>
                <a:ea typeface="Tahoma" panose="020B0604030504040204" pitchFamily="34" charset="0"/>
                <a:cs typeface="Tahoma" panose="020B0604030504040204" pitchFamily="34" charset="0"/>
              </a:rPr>
              <a:t>: تستخدم العقود المستقبلية للتغطية كإجراء وقائي من أجل تخفيض مخاطر الخسارة المستقبلية الناجمة عن التقلبات السعرية المضادة (المعاكسة) في أسعار الفائدة وأسعار الصرف أو أسعار الأسهم وذلك عن طريق أخذ مركز في سوق العقود المستقبلية.	</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0A8E3EDD-98AC-774A-AAC5-7FB0E01B37B2}"/>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1B00C07E-2DDB-0442-BC11-ED6D98713437}"/>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16888E54-A6BB-C046-9D1A-8989038BF898}"/>
              </a:ext>
            </a:extLst>
          </p:cNvPr>
          <p:cNvSpPr>
            <a:spLocks noGrp="1"/>
          </p:cNvSpPr>
          <p:nvPr>
            <p:ph type="sldNum" sz="quarter" idx="12"/>
          </p:nvPr>
        </p:nvSpPr>
        <p:spPr/>
        <p:txBody>
          <a:bodyPr/>
          <a:lstStyle/>
          <a:p>
            <a:fld id="{1DA764FF-2A85-4715-839E-0192566F6948}" type="slidenum">
              <a:rPr lang="fr-FR" smtClean="0"/>
              <a:t>22</a:t>
            </a:fld>
            <a:endParaRPr lang="fr-FR"/>
          </a:p>
        </p:txBody>
      </p:sp>
    </p:spTree>
    <p:extLst>
      <p:ext uri="{BB962C8B-B14F-4D97-AF65-F5344CB8AC3E}">
        <p14:creationId xmlns:p14="http://schemas.microsoft.com/office/powerpoint/2010/main" val="11252833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860927"/>
          </a:xfrm>
        </p:spPr>
        <p:txBody>
          <a:bodyPr/>
          <a:lstStyle/>
          <a:p>
            <a:pPr marL="742950" indent="-742950" algn="ctr" rtl="1">
              <a:buFont typeface="+mj-lt"/>
              <a:buAutoNum type="arabicPeriod" startAt="2"/>
            </a:pPr>
            <a:r>
              <a:rPr lang="fr-FR" dirty="0">
                <a:solidFill>
                  <a:srgbClr val="EBEBEB"/>
                </a:solidFill>
              </a:rPr>
              <a:t> </a:t>
            </a: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sp>
        <p:nvSpPr>
          <p:cNvPr id="3" name="Espace réservé du contenu 2"/>
          <p:cNvSpPr>
            <a:spLocks noGrp="1"/>
          </p:cNvSpPr>
          <p:nvPr>
            <p:ph idx="1"/>
          </p:nvPr>
        </p:nvSpPr>
        <p:spPr>
          <a:xfrm>
            <a:off x="646112" y="1403797"/>
            <a:ext cx="9403742" cy="5048517"/>
          </a:xfrm>
        </p:spPr>
        <p:txBody>
          <a:bodyPr>
            <a:normAutofit lnSpcReduction="10000"/>
          </a:bodyPr>
          <a:lstStyle/>
          <a:p>
            <a:pPr algn="r" rtl="1"/>
            <a:r>
              <a:rPr lang="ar-DZ" sz="2800" b="1" dirty="0">
                <a:latin typeface="Tahoma" panose="020B0604030504040204" pitchFamily="34" charset="0"/>
                <a:ea typeface="Tahoma" panose="020B0604030504040204" pitchFamily="34" charset="0"/>
                <a:cs typeface="Tahoma" panose="020B0604030504040204" pitchFamily="34" charset="0"/>
              </a:rPr>
              <a:t>مثال على العقود المستقبلية على العملات الأجنبية:</a:t>
            </a:r>
            <a:endParaRPr lang="fr-FR" sz="2800" b="1" dirty="0">
              <a:latin typeface="Tahoma" panose="020B0604030504040204" pitchFamily="34" charset="0"/>
              <a:ea typeface="Tahoma" panose="020B0604030504040204" pitchFamily="34" charset="0"/>
              <a:cs typeface="Tahoma" panose="020B0604030504040204" pitchFamily="34" charset="0"/>
            </a:endParaRPr>
          </a:p>
          <a:p>
            <a:pPr algn="r" rtl="1"/>
            <a:r>
              <a:rPr lang="ar-DZ" sz="2800" dirty="0">
                <a:latin typeface="Tahoma" panose="020B0604030504040204" pitchFamily="34" charset="0"/>
                <a:ea typeface="Tahoma" panose="020B0604030504040204" pitchFamily="34" charset="0"/>
                <a:cs typeface="Tahoma" panose="020B0604030504040204" pitchFamily="34" charset="0"/>
              </a:rPr>
              <a:t>مثال: إذا كانت صفقة تقدر بمبلغ 5 مليون يوان صيني، وكان سعر الصرف الجاري 0.158 $/يوان بينما سعر التسوية الراهن لعقد مستقبلي على اليوان الصيني لثلاثة أشهر (0.157 $/يوان) في حين أن معدل الصرف الحاضر المتوقع بعد ثلاثة أشهر هو (0.151 $/يوان)، فإن أقام مدير الشركة أحد البديلين:</a:t>
            </a:r>
            <a:endParaRPr lang="fr-FR" sz="2800" dirty="0">
              <a:latin typeface="Tahoma" panose="020B0604030504040204" pitchFamily="34" charset="0"/>
              <a:ea typeface="Tahoma" panose="020B0604030504040204" pitchFamily="34" charset="0"/>
              <a:cs typeface="Tahoma" panose="020B0604030504040204" pitchFamily="34" charset="0"/>
            </a:endParaRPr>
          </a:p>
          <a:p>
            <a:pPr algn="r" rtl="1"/>
            <a:r>
              <a:rPr lang="ar-DZ" sz="2800" dirty="0">
                <a:latin typeface="Tahoma" panose="020B0604030504040204" pitchFamily="34" charset="0"/>
                <a:ea typeface="Tahoma" panose="020B0604030504040204" pitchFamily="34" charset="0"/>
                <a:cs typeface="Tahoma" panose="020B0604030504040204" pitchFamily="34" charset="0"/>
              </a:rPr>
              <a:t>الأول هو عدم قيامه بأي تصرف والحصول على مستحقاته من الدولار بنهاية الأشهر الثلاثة حسب سعر الصرف السائد عندئذ فهو يتحمل مخاطرة انخفاض قيمة اليوان مقابل الدولار.</a:t>
            </a:r>
          </a:p>
          <a:p>
            <a:pPr algn="r" rtl="1"/>
            <a:r>
              <a:rPr lang="ar-DZ" sz="2800" dirty="0">
                <a:latin typeface="Tahoma" panose="020B0604030504040204" pitchFamily="34" charset="0"/>
                <a:ea typeface="Tahoma" panose="020B0604030504040204" pitchFamily="34" charset="0"/>
                <a:cs typeface="Tahoma" panose="020B0604030504040204" pitchFamily="34" charset="0"/>
              </a:rPr>
              <a:t>والبديل الثاني هو بيع عقد مستقبلي لمدة 3 أشهر بسعر التسوية الراهن</a:t>
            </a:r>
            <a:r>
              <a:rPr lang="fr-FR" sz="2800" dirty="0">
                <a:latin typeface="Tahoma" panose="020B0604030504040204" pitchFamily="34" charset="0"/>
                <a:ea typeface="Tahoma" panose="020B0604030504040204" pitchFamily="34" charset="0"/>
                <a:cs typeface="Tahoma" panose="020B0604030504040204" pitchFamily="34" charset="0"/>
              </a:rPr>
              <a:t> </a:t>
            </a:r>
            <a:r>
              <a:rPr lang="ar-DZ" sz="2800" dirty="0">
                <a:latin typeface="Tahoma" panose="020B0604030504040204" pitchFamily="34" charset="0"/>
                <a:ea typeface="Tahoma" panose="020B0604030504040204" pitchFamily="34" charset="0"/>
                <a:cs typeface="Tahoma" panose="020B0604030504040204" pitchFamily="34" charset="0"/>
              </a:rPr>
              <a:t>والجدول التالي يوضح نتائج البديلين:</a:t>
            </a:r>
          </a:p>
          <a:p>
            <a:pPr algn="r" rtl="1"/>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F3483009-3274-3844-ACCD-8A4BBEC92CF1}"/>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878D0F3C-852A-0B44-8A61-D0773D8BC9EF}"/>
              </a:ext>
            </a:extLst>
          </p:cNvPr>
          <p:cNvSpPr>
            <a:spLocks noGrp="1"/>
          </p:cNvSpPr>
          <p:nvPr>
            <p:ph type="ftr" sz="quarter" idx="11"/>
          </p:nvPr>
        </p:nvSpPr>
        <p:spPr/>
        <p:txBody>
          <a:bodyPr/>
          <a:lstStyle/>
          <a:p>
            <a:r>
              <a:rPr lang="ar-DZ" dirty="0"/>
              <a:t>          د.قشاري يسمينة</a:t>
            </a:r>
            <a:r>
              <a:rPr lang="fr-FR" dirty="0"/>
              <a:t>E-mail: guechariuniv2016@gmail.com</a:t>
            </a:r>
          </a:p>
        </p:txBody>
      </p:sp>
      <p:sp>
        <p:nvSpPr>
          <p:cNvPr id="6" name="Espace réservé du numéro de diapositive 5">
            <a:extLst>
              <a:ext uri="{FF2B5EF4-FFF2-40B4-BE49-F238E27FC236}">
                <a16:creationId xmlns:a16="http://schemas.microsoft.com/office/drawing/2014/main" id="{73AE6C0E-5604-CB4C-82D9-34B96DF8DD8F}"/>
              </a:ext>
            </a:extLst>
          </p:cNvPr>
          <p:cNvSpPr>
            <a:spLocks noGrp="1"/>
          </p:cNvSpPr>
          <p:nvPr>
            <p:ph type="sldNum" sz="quarter" idx="12"/>
          </p:nvPr>
        </p:nvSpPr>
        <p:spPr/>
        <p:txBody>
          <a:bodyPr/>
          <a:lstStyle/>
          <a:p>
            <a:fld id="{1DA764FF-2A85-4715-839E-0192566F6948}" type="slidenum">
              <a:rPr lang="fr-FR" smtClean="0"/>
              <a:t>23</a:t>
            </a:fld>
            <a:endParaRPr lang="fr-FR"/>
          </a:p>
        </p:txBody>
      </p:sp>
    </p:spTree>
    <p:extLst>
      <p:ext uri="{BB962C8B-B14F-4D97-AF65-F5344CB8AC3E}">
        <p14:creationId xmlns:p14="http://schemas.microsoft.com/office/powerpoint/2010/main" val="32898909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down)">
                                      <p:cBhvr>
                                        <p:cTn id="3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822290"/>
          </a:xfrm>
        </p:spPr>
        <p:txBody>
          <a:bodyPr/>
          <a:lstStyle/>
          <a:p>
            <a:pPr marL="742950" indent="-742950" algn="ctr" rtl="1">
              <a:buFont typeface="+mj-lt"/>
              <a:buAutoNum type="arabicPeriod" startAt="2"/>
            </a:pPr>
            <a:r>
              <a:rPr lang="fr-FR" dirty="0">
                <a:solidFill>
                  <a:srgbClr val="EBEBEB"/>
                </a:solidFill>
              </a:rPr>
              <a:t> </a:t>
            </a: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graphicFrame>
        <p:nvGraphicFramePr>
          <p:cNvPr id="5" name="Espace réservé du contenu 4">
            <a:extLst>
              <a:ext uri="{FF2B5EF4-FFF2-40B4-BE49-F238E27FC236}">
                <a16:creationId xmlns:a16="http://schemas.microsoft.com/office/drawing/2014/main" id="{D55624F3-2071-E64D-93C3-D77B2A116BA3}"/>
              </a:ext>
            </a:extLst>
          </p:cNvPr>
          <p:cNvGraphicFramePr>
            <a:graphicFrameLocks noGrp="1"/>
          </p:cNvGraphicFramePr>
          <p:nvPr>
            <p:ph idx="1"/>
            <p:extLst>
              <p:ext uri="{D42A27DB-BD31-4B8C-83A1-F6EECF244321}">
                <p14:modId xmlns:p14="http://schemas.microsoft.com/office/powerpoint/2010/main" val="128577298"/>
              </p:ext>
            </p:extLst>
          </p:nvPr>
        </p:nvGraphicFramePr>
        <p:xfrm>
          <a:off x="433598" y="1736759"/>
          <a:ext cx="10581332" cy="4668523"/>
        </p:xfrm>
        <a:graphic>
          <a:graphicData uri="http://schemas.openxmlformats.org/drawingml/2006/table">
            <a:tbl>
              <a:tblPr rtl="1" firstRow="1" firstCol="1" lastRow="1" lastCol="1" bandRow="1" bandCol="1">
                <a:tableStyleId>{91EBBBCC-DAD2-459C-BE2E-F6DE35CF9A28}</a:tableStyleId>
              </a:tblPr>
              <a:tblGrid>
                <a:gridCol w="4637279">
                  <a:extLst>
                    <a:ext uri="{9D8B030D-6E8A-4147-A177-3AD203B41FA5}">
                      <a16:colId xmlns:a16="http://schemas.microsoft.com/office/drawing/2014/main" val="1469406180"/>
                    </a:ext>
                  </a:extLst>
                </a:gridCol>
                <a:gridCol w="5944053">
                  <a:extLst>
                    <a:ext uri="{9D8B030D-6E8A-4147-A177-3AD203B41FA5}">
                      <a16:colId xmlns:a16="http://schemas.microsoft.com/office/drawing/2014/main" val="3947792381"/>
                    </a:ext>
                  </a:extLst>
                </a:gridCol>
              </a:tblGrid>
              <a:tr h="752879">
                <a:tc>
                  <a:txBody>
                    <a:bodyPr/>
                    <a:lstStyle/>
                    <a:p>
                      <a:pPr algn="ctr" rtl="1">
                        <a:lnSpc>
                          <a:spcPct val="150000"/>
                        </a:lnSpc>
                        <a:spcAft>
                          <a:spcPts val="0"/>
                        </a:spcAft>
                      </a:pPr>
                      <a:r>
                        <a:rPr lang="ar-SA" sz="2000" dirty="0">
                          <a:effectLst/>
                        </a:rPr>
                        <a:t>البديل الأول</a:t>
                      </a:r>
                      <a:endParaRPr lang="fr-FR" sz="2400" dirty="0">
                        <a:effectLst/>
                        <a:latin typeface="Times New Roman" panose="02020603050405020304" pitchFamily="18" charset="0"/>
                        <a:ea typeface="Times New Roman" panose="02020603050405020304" pitchFamily="18" charset="0"/>
                        <a:cs typeface="Arabic Transparent"/>
                      </a:endParaRPr>
                    </a:p>
                  </a:txBody>
                  <a:tcPr marL="44450" marR="44450" marT="0" marB="0" anchor="ctr"/>
                </a:tc>
                <a:tc>
                  <a:txBody>
                    <a:bodyPr/>
                    <a:lstStyle/>
                    <a:p>
                      <a:pPr algn="ctr" rtl="1">
                        <a:lnSpc>
                          <a:spcPct val="150000"/>
                        </a:lnSpc>
                        <a:spcAft>
                          <a:spcPts val="0"/>
                        </a:spcAft>
                      </a:pPr>
                      <a:r>
                        <a:rPr lang="ar-SA" sz="2000">
                          <a:effectLst/>
                        </a:rPr>
                        <a:t>البديل الثاني</a:t>
                      </a:r>
                      <a:endParaRPr lang="fr-FR" sz="2400">
                        <a:effectLst/>
                        <a:latin typeface="Times New Roman" panose="02020603050405020304" pitchFamily="18" charset="0"/>
                        <a:ea typeface="Times New Roman" panose="02020603050405020304" pitchFamily="18" charset="0"/>
                        <a:cs typeface="Arabic Transparent"/>
                      </a:endParaRPr>
                    </a:p>
                  </a:txBody>
                  <a:tcPr marL="44450" marR="44450" marT="0" marB="0" anchor="ctr"/>
                </a:tc>
                <a:extLst>
                  <a:ext uri="{0D108BD9-81ED-4DB2-BD59-A6C34878D82A}">
                    <a16:rowId xmlns:a16="http://schemas.microsoft.com/office/drawing/2014/main" val="2201468521"/>
                  </a:ext>
                </a:extLst>
              </a:tr>
              <a:tr h="746479">
                <a:tc>
                  <a:txBody>
                    <a:bodyPr/>
                    <a:lstStyle/>
                    <a:p>
                      <a:pPr algn="ctr" rtl="1">
                        <a:lnSpc>
                          <a:spcPct val="150000"/>
                        </a:lnSpc>
                        <a:spcAft>
                          <a:spcPts val="0"/>
                        </a:spcAft>
                      </a:pPr>
                      <a:r>
                        <a:rPr lang="ar-SA" sz="2000" dirty="0">
                          <a:effectLst/>
                        </a:rPr>
                        <a:t>الحصول على المستحقات بالمسار الطبيعي</a:t>
                      </a:r>
                      <a:endParaRPr lang="fr-FR" sz="2400" dirty="0">
                        <a:effectLst/>
                        <a:latin typeface="Times New Roman" panose="02020603050405020304" pitchFamily="18" charset="0"/>
                        <a:ea typeface="Times New Roman" panose="02020603050405020304" pitchFamily="18" charset="0"/>
                        <a:cs typeface="Arabic Transparent"/>
                      </a:endParaRPr>
                    </a:p>
                  </a:txBody>
                  <a:tcPr marL="44450" marR="44450" marT="0" marB="0" anchor="ctr"/>
                </a:tc>
                <a:tc>
                  <a:txBody>
                    <a:bodyPr/>
                    <a:lstStyle/>
                    <a:p>
                      <a:pPr algn="ctr" rtl="1">
                        <a:lnSpc>
                          <a:spcPct val="150000"/>
                        </a:lnSpc>
                        <a:spcAft>
                          <a:spcPts val="0"/>
                        </a:spcAft>
                      </a:pPr>
                      <a:r>
                        <a:rPr lang="ar-SA" sz="2000">
                          <a:effectLst/>
                        </a:rPr>
                        <a:t>الدخول في عقد مستقبلي</a:t>
                      </a:r>
                      <a:endParaRPr lang="fr-FR" sz="2400">
                        <a:effectLst/>
                        <a:latin typeface="Times New Roman" panose="02020603050405020304" pitchFamily="18" charset="0"/>
                        <a:ea typeface="Times New Roman" panose="02020603050405020304" pitchFamily="18" charset="0"/>
                        <a:cs typeface="Arabic Transparent"/>
                      </a:endParaRPr>
                    </a:p>
                  </a:txBody>
                  <a:tcPr marL="44450" marR="44450" marT="0" marB="0" anchor="ctr"/>
                </a:tc>
                <a:extLst>
                  <a:ext uri="{0D108BD9-81ED-4DB2-BD59-A6C34878D82A}">
                    <a16:rowId xmlns:a16="http://schemas.microsoft.com/office/drawing/2014/main" val="1071523688"/>
                  </a:ext>
                </a:extLst>
              </a:tr>
              <a:tr h="3169165">
                <a:tc>
                  <a:txBody>
                    <a:bodyPr/>
                    <a:lstStyle/>
                    <a:p>
                      <a:pPr algn="just" rtl="1">
                        <a:lnSpc>
                          <a:spcPct val="150000"/>
                        </a:lnSpc>
                        <a:spcAft>
                          <a:spcPts val="0"/>
                        </a:spcAft>
                      </a:pPr>
                      <a:r>
                        <a:rPr lang="ar-DZ" sz="2000" dirty="0">
                          <a:effectLst/>
                        </a:rPr>
                        <a:t>قيمة </a:t>
                      </a:r>
                      <a:r>
                        <a:rPr lang="ar-SA" sz="2000" dirty="0">
                          <a:effectLst/>
                        </a:rPr>
                        <a:t>الصفقة بالدولار الآن:</a:t>
                      </a:r>
                      <a:endParaRPr lang="fr-FR" sz="2400" dirty="0">
                        <a:effectLst/>
                      </a:endParaRPr>
                    </a:p>
                    <a:p>
                      <a:pPr algn="just" rtl="1">
                        <a:lnSpc>
                          <a:spcPct val="150000"/>
                        </a:lnSpc>
                        <a:spcAft>
                          <a:spcPts val="0"/>
                        </a:spcAft>
                      </a:pPr>
                      <a:r>
                        <a:rPr lang="ar-SA" sz="2000" dirty="0">
                          <a:effectLst/>
                        </a:rPr>
                        <a:t>5.000.000 × 0.158=790000</a:t>
                      </a:r>
                      <a:r>
                        <a:rPr lang="en-US" sz="2000" dirty="0">
                          <a:effectLst/>
                        </a:rPr>
                        <a:t>$</a:t>
                      </a:r>
                      <a:endParaRPr lang="fr-FR" sz="2400" dirty="0">
                        <a:effectLst/>
                      </a:endParaRPr>
                    </a:p>
                    <a:p>
                      <a:pPr algn="just" rtl="1">
                        <a:lnSpc>
                          <a:spcPct val="150000"/>
                        </a:lnSpc>
                        <a:spcAft>
                          <a:spcPts val="0"/>
                        </a:spcAft>
                      </a:pPr>
                      <a:r>
                        <a:rPr lang="ar-SA" sz="2000" dirty="0">
                          <a:effectLst/>
                        </a:rPr>
                        <a:t>قيمة الصفقة بعد 3 اشهر من الان بالدولار:</a:t>
                      </a:r>
                      <a:endParaRPr lang="fr-FR" sz="2400" dirty="0">
                        <a:effectLst/>
                      </a:endParaRPr>
                    </a:p>
                    <a:p>
                      <a:pPr algn="just" rtl="1">
                        <a:lnSpc>
                          <a:spcPct val="150000"/>
                        </a:lnSpc>
                        <a:spcAft>
                          <a:spcPts val="0"/>
                        </a:spcAft>
                      </a:pPr>
                      <a:r>
                        <a:rPr lang="ar-SA" sz="2000" dirty="0">
                          <a:effectLst/>
                        </a:rPr>
                        <a:t>5.000.000 × 0.151=755000</a:t>
                      </a:r>
                      <a:r>
                        <a:rPr lang="en-US" sz="2000" dirty="0">
                          <a:effectLst/>
                        </a:rPr>
                        <a:t>$</a:t>
                      </a:r>
                      <a:r>
                        <a:rPr lang="ar-SA" sz="2000" dirty="0">
                          <a:effectLst/>
                        </a:rPr>
                        <a:t> </a:t>
                      </a:r>
                      <a:endParaRPr lang="fr-FR" sz="2400" dirty="0">
                        <a:effectLst/>
                      </a:endParaRPr>
                    </a:p>
                    <a:p>
                      <a:pPr algn="just" rtl="1">
                        <a:lnSpc>
                          <a:spcPct val="150000"/>
                        </a:lnSpc>
                        <a:spcAft>
                          <a:spcPts val="0"/>
                        </a:spcAft>
                      </a:pPr>
                      <a:r>
                        <a:rPr lang="ar-SA" sz="2000" dirty="0">
                          <a:effectLst/>
                        </a:rPr>
                        <a:t>الخسارة الناتجة عن انخفاض اليوان:</a:t>
                      </a:r>
                      <a:endParaRPr lang="fr-FR" sz="2400" dirty="0">
                        <a:effectLst/>
                      </a:endParaRPr>
                    </a:p>
                    <a:p>
                      <a:pPr algn="just" rtl="1">
                        <a:lnSpc>
                          <a:spcPct val="150000"/>
                        </a:lnSpc>
                        <a:spcAft>
                          <a:spcPts val="0"/>
                        </a:spcAft>
                      </a:pPr>
                      <a:r>
                        <a:rPr lang="ar-SA" sz="2000" dirty="0">
                          <a:effectLst/>
                        </a:rPr>
                        <a:t>755000 – 790000= 35000 </a:t>
                      </a:r>
                      <a:r>
                        <a:rPr lang="en-US" sz="2000" dirty="0">
                          <a:effectLst/>
                        </a:rPr>
                        <a:t>$</a:t>
                      </a:r>
                      <a:endParaRPr lang="fr-FR" sz="2400" dirty="0">
                        <a:effectLst/>
                        <a:latin typeface="Times New Roman" panose="02020603050405020304" pitchFamily="18" charset="0"/>
                        <a:ea typeface="Times New Roman" panose="02020603050405020304" pitchFamily="18" charset="0"/>
                        <a:cs typeface="Arabic Transparent"/>
                      </a:endParaRPr>
                    </a:p>
                  </a:txBody>
                  <a:tcPr marL="44450" marR="44450" marT="0" marB="0"/>
                </a:tc>
                <a:tc>
                  <a:txBody>
                    <a:bodyPr/>
                    <a:lstStyle/>
                    <a:p>
                      <a:pPr algn="just" rtl="1">
                        <a:lnSpc>
                          <a:spcPct val="150000"/>
                        </a:lnSpc>
                        <a:spcAft>
                          <a:spcPts val="0"/>
                        </a:spcAft>
                      </a:pPr>
                      <a:r>
                        <a:rPr lang="ar-SA" sz="2000" dirty="0">
                          <a:effectLst/>
                        </a:rPr>
                        <a:t>قيمة الصفقة بالدولار الآن:</a:t>
                      </a:r>
                      <a:endParaRPr lang="fr-FR" sz="2400" dirty="0">
                        <a:effectLst/>
                      </a:endParaRPr>
                    </a:p>
                    <a:p>
                      <a:pPr algn="just" rtl="1">
                        <a:lnSpc>
                          <a:spcPct val="150000"/>
                        </a:lnSpc>
                        <a:spcAft>
                          <a:spcPts val="0"/>
                        </a:spcAft>
                      </a:pPr>
                      <a:r>
                        <a:rPr lang="ar-SA" sz="2000" dirty="0">
                          <a:effectLst/>
                        </a:rPr>
                        <a:t>5.000.000 × 1.58=790000</a:t>
                      </a:r>
                      <a:r>
                        <a:rPr lang="en-US" sz="2000" dirty="0">
                          <a:effectLst/>
                        </a:rPr>
                        <a:t>$</a:t>
                      </a:r>
                      <a:endParaRPr lang="fr-FR" sz="2400" dirty="0">
                        <a:effectLst/>
                      </a:endParaRPr>
                    </a:p>
                    <a:p>
                      <a:pPr algn="just" rtl="1">
                        <a:lnSpc>
                          <a:spcPct val="150000"/>
                        </a:lnSpc>
                        <a:spcAft>
                          <a:spcPts val="0"/>
                        </a:spcAft>
                      </a:pPr>
                      <a:r>
                        <a:rPr lang="ar-SA" sz="2000" dirty="0">
                          <a:effectLst/>
                        </a:rPr>
                        <a:t>بيع عقد مستقبلي على بيع الين بسعر تسوية 0.156 </a:t>
                      </a:r>
                      <a:r>
                        <a:rPr lang="en-US" sz="2000" dirty="0">
                          <a:effectLst/>
                        </a:rPr>
                        <a:t>$</a:t>
                      </a:r>
                      <a:r>
                        <a:rPr lang="ar-SA" sz="2000" dirty="0">
                          <a:effectLst/>
                        </a:rPr>
                        <a:t>/يوان</a:t>
                      </a:r>
                      <a:endParaRPr lang="fr-FR" sz="2400" dirty="0">
                        <a:effectLst/>
                      </a:endParaRPr>
                    </a:p>
                    <a:p>
                      <a:pPr algn="just" rtl="1">
                        <a:lnSpc>
                          <a:spcPct val="150000"/>
                        </a:lnSpc>
                        <a:spcAft>
                          <a:spcPts val="0"/>
                        </a:spcAft>
                      </a:pPr>
                      <a:r>
                        <a:rPr lang="ar-SA" sz="2000" dirty="0">
                          <a:effectLst/>
                        </a:rPr>
                        <a:t>قيمة العقد </a:t>
                      </a:r>
                      <a:r>
                        <a:rPr lang="ar-SA" sz="2000" dirty="0" err="1">
                          <a:effectLst/>
                        </a:rPr>
                        <a:t>المستقلبي</a:t>
                      </a:r>
                      <a:r>
                        <a:rPr lang="ar-SA" sz="2000" dirty="0">
                          <a:effectLst/>
                        </a:rPr>
                        <a:t> بعد 3 أشهر:</a:t>
                      </a:r>
                      <a:endParaRPr lang="fr-FR" sz="2400" dirty="0">
                        <a:effectLst/>
                      </a:endParaRPr>
                    </a:p>
                    <a:p>
                      <a:pPr algn="just" rtl="1">
                        <a:lnSpc>
                          <a:spcPct val="150000"/>
                        </a:lnSpc>
                        <a:spcAft>
                          <a:spcPts val="0"/>
                        </a:spcAft>
                      </a:pPr>
                      <a:r>
                        <a:rPr lang="ar-SA" sz="2000" dirty="0">
                          <a:effectLst/>
                        </a:rPr>
                        <a:t>5.000.000 × 0.157 =785000</a:t>
                      </a:r>
                      <a:r>
                        <a:rPr lang="en-US" sz="2000" dirty="0">
                          <a:effectLst/>
                        </a:rPr>
                        <a:t>$</a:t>
                      </a:r>
                      <a:endParaRPr lang="fr-FR" sz="2400" dirty="0">
                        <a:effectLst/>
                      </a:endParaRPr>
                    </a:p>
                    <a:p>
                      <a:pPr algn="just" rtl="1">
                        <a:lnSpc>
                          <a:spcPct val="150000"/>
                        </a:lnSpc>
                        <a:spcAft>
                          <a:spcPts val="0"/>
                        </a:spcAft>
                      </a:pPr>
                      <a:r>
                        <a:rPr lang="ar-SA" sz="2000" dirty="0">
                          <a:effectLst/>
                        </a:rPr>
                        <a:t>الخسارة الناتجة عن انخفاض اليوان:</a:t>
                      </a:r>
                      <a:endParaRPr lang="fr-FR" sz="2400" dirty="0">
                        <a:effectLst/>
                      </a:endParaRPr>
                    </a:p>
                    <a:p>
                      <a:pPr algn="just" rtl="1">
                        <a:lnSpc>
                          <a:spcPct val="150000"/>
                        </a:lnSpc>
                        <a:spcAft>
                          <a:spcPts val="0"/>
                        </a:spcAft>
                      </a:pPr>
                      <a:r>
                        <a:rPr lang="ar-SA" sz="2000" dirty="0">
                          <a:effectLst/>
                        </a:rPr>
                        <a:t>785000 – 790000 = 5000 </a:t>
                      </a:r>
                      <a:r>
                        <a:rPr lang="en-US" sz="2000" dirty="0">
                          <a:effectLst/>
                        </a:rPr>
                        <a:t>$</a:t>
                      </a:r>
                      <a:endParaRPr lang="fr-FR" sz="2400" dirty="0">
                        <a:effectLst/>
                        <a:latin typeface="Times New Roman" panose="02020603050405020304" pitchFamily="18" charset="0"/>
                        <a:ea typeface="Times New Roman" panose="02020603050405020304" pitchFamily="18" charset="0"/>
                        <a:cs typeface="Arabic Transparent"/>
                      </a:endParaRPr>
                    </a:p>
                  </a:txBody>
                  <a:tcPr marL="44450" marR="44450" marT="0" marB="0"/>
                </a:tc>
                <a:extLst>
                  <a:ext uri="{0D108BD9-81ED-4DB2-BD59-A6C34878D82A}">
                    <a16:rowId xmlns:a16="http://schemas.microsoft.com/office/drawing/2014/main" val="1163710751"/>
                  </a:ext>
                </a:extLst>
              </a:tr>
            </a:tbl>
          </a:graphicData>
        </a:graphic>
      </p:graphicFrame>
      <p:sp>
        <p:nvSpPr>
          <p:cNvPr id="3" name="Espace réservé de la date 2">
            <a:extLst>
              <a:ext uri="{FF2B5EF4-FFF2-40B4-BE49-F238E27FC236}">
                <a16:creationId xmlns:a16="http://schemas.microsoft.com/office/drawing/2014/main" id="{FA2A95E8-AAC8-5546-98B3-7313DC9A45DE}"/>
              </a:ext>
            </a:extLst>
          </p:cNvPr>
          <p:cNvSpPr>
            <a:spLocks noGrp="1"/>
          </p:cNvSpPr>
          <p:nvPr>
            <p:ph type="dt" sz="half" idx="10"/>
          </p:nvPr>
        </p:nvSpPr>
        <p:spPr>
          <a:xfrm rot="5400000">
            <a:off x="11152640" y="1842002"/>
            <a:ext cx="990599" cy="304799"/>
          </a:xfrm>
        </p:spPr>
        <p:txBody>
          <a:bodyPr/>
          <a:lstStyle/>
          <a:p>
            <a:r>
              <a:rPr lang="fr-FR" dirty="0"/>
              <a:t>13/02/2021</a:t>
            </a:r>
          </a:p>
        </p:txBody>
      </p:sp>
      <p:sp>
        <p:nvSpPr>
          <p:cNvPr id="4" name="Espace réservé du pied de page 3">
            <a:extLst>
              <a:ext uri="{FF2B5EF4-FFF2-40B4-BE49-F238E27FC236}">
                <a16:creationId xmlns:a16="http://schemas.microsoft.com/office/drawing/2014/main" id="{FDDDCFCC-0F1C-594D-B11E-C0C21DA276F5}"/>
              </a:ext>
            </a:extLst>
          </p:cNvPr>
          <p:cNvSpPr>
            <a:spLocks noGrp="1"/>
          </p:cNvSpPr>
          <p:nvPr>
            <p:ph type="ftr" sz="quarter" idx="11"/>
          </p:nvPr>
        </p:nvSpPr>
        <p:spPr>
          <a:xfrm rot="5400000">
            <a:off x="9413242" y="3276599"/>
            <a:ext cx="3859795" cy="304801"/>
          </a:xfrm>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7975DFB0-093A-BA4F-9478-F2725444B0DB}"/>
              </a:ext>
            </a:extLst>
          </p:cNvPr>
          <p:cNvSpPr>
            <a:spLocks noGrp="1"/>
          </p:cNvSpPr>
          <p:nvPr>
            <p:ph type="sldNum" sz="quarter" idx="12"/>
          </p:nvPr>
        </p:nvSpPr>
        <p:spPr/>
        <p:txBody>
          <a:bodyPr/>
          <a:lstStyle/>
          <a:p>
            <a:fld id="{1DA764FF-2A85-4715-839E-0192566F6948}" type="slidenum">
              <a:rPr lang="fr-FR" smtClean="0"/>
              <a:t>24</a:t>
            </a:fld>
            <a:endParaRPr lang="fr-FR"/>
          </a:p>
        </p:txBody>
      </p:sp>
    </p:spTree>
    <p:extLst>
      <p:ext uri="{BB962C8B-B14F-4D97-AF65-F5344CB8AC3E}">
        <p14:creationId xmlns:p14="http://schemas.microsoft.com/office/powerpoint/2010/main" val="40961578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886685"/>
          </a:xfrm>
        </p:spPr>
        <p:txBody>
          <a:bodyPr/>
          <a:lstStyle/>
          <a:p>
            <a:pPr marL="742950" indent="-742950" algn="ctr" rtl="1">
              <a:buFont typeface="+mj-lt"/>
              <a:buAutoNum type="arabicPeriod" startAt="2"/>
            </a:pPr>
            <a:r>
              <a:rPr lang="fr-FR" dirty="0">
                <a:solidFill>
                  <a:srgbClr val="EBEBEB"/>
                </a:solidFill>
              </a:rPr>
              <a:t> </a:t>
            </a: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العقود المالية المستقبلية</a:t>
            </a:r>
            <a:endParaRPr lang="fr-FR" dirty="0"/>
          </a:p>
        </p:txBody>
      </p:sp>
      <p:sp>
        <p:nvSpPr>
          <p:cNvPr id="3" name="Espace réservé du contenu 2"/>
          <p:cNvSpPr>
            <a:spLocks noGrp="1"/>
          </p:cNvSpPr>
          <p:nvPr>
            <p:ph idx="1"/>
          </p:nvPr>
        </p:nvSpPr>
        <p:spPr>
          <a:xfrm>
            <a:off x="646112" y="1545465"/>
            <a:ext cx="9403742" cy="4958365"/>
          </a:xfrm>
        </p:spPr>
        <p:txBody>
          <a:bodyPr>
            <a:normAutofit/>
          </a:bodyPr>
          <a:lstStyle/>
          <a:p>
            <a:pPr algn="r" rtl="1"/>
            <a:r>
              <a:rPr lang="ar-DZ" sz="2800" dirty="0">
                <a:latin typeface="Tahoma" panose="020B0604030504040204" pitchFamily="34" charset="0"/>
                <a:ea typeface="Tahoma" panose="020B0604030504040204" pitchFamily="34" charset="0"/>
                <a:cs typeface="Tahoma" panose="020B0604030504040204" pitchFamily="34" charset="0"/>
              </a:rPr>
              <a:t>وهكذا يتضح أن استخدام العقد المستقبلي قد أدى إلى تخفيض الخسارة من 35000 $ إلى 5000 $.</a:t>
            </a:r>
          </a:p>
        </p:txBody>
      </p:sp>
      <p:sp>
        <p:nvSpPr>
          <p:cNvPr id="4" name="Espace réservé de la date 3">
            <a:extLst>
              <a:ext uri="{FF2B5EF4-FFF2-40B4-BE49-F238E27FC236}">
                <a16:creationId xmlns:a16="http://schemas.microsoft.com/office/drawing/2014/main" id="{55429167-F721-964E-A87A-629D8D4B2FC9}"/>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A9C0BDA8-5C89-864C-8157-C6ADEBEC987F}"/>
              </a:ext>
            </a:extLst>
          </p:cNvPr>
          <p:cNvSpPr>
            <a:spLocks noGrp="1"/>
          </p:cNvSpPr>
          <p:nvPr>
            <p:ph type="ftr" sz="quarter" idx="11"/>
          </p:nvPr>
        </p:nvSpPr>
        <p:spPr/>
        <p:txBody>
          <a:bodyPr/>
          <a:lstStyle/>
          <a:p>
            <a:r>
              <a:rPr lang="ar-DZ"/>
              <a:t>د.قشاري يسمينة   </a:t>
            </a:r>
            <a:r>
              <a:rPr lang="fr-FR"/>
              <a:t>E-mail: guechariuniv2016@gmail.com</a:t>
            </a:r>
          </a:p>
        </p:txBody>
      </p:sp>
      <p:sp>
        <p:nvSpPr>
          <p:cNvPr id="6" name="Espace réservé du numéro de diapositive 5">
            <a:extLst>
              <a:ext uri="{FF2B5EF4-FFF2-40B4-BE49-F238E27FC236}">
                <a16:creationId xmlns:a16="http://schemas.microsoft.com/office/drawing/2014/main" id="{FCC48A6E-990A-4548-8EE5-DF6086BB2A89}"/>
              </a:ext>
            </a:extLst>
          </p:cNvPr>
          <p:cNvSpPr>
            <a:spLocks noGrp="1"/>
          </p:cNvSpPr>
          <p:nvPr>
            <p:ph type="sldNum" sz="quarter" idx="12"/>
          </p:nvPr>
        </p:nvSpPr>
        <p:spPr/>
        <p:txBody>
          <a:bodyPr/>
          <a:lstStyle/>
          <a:p>
            <a:fld id="{1DA764FF-2A85-4715-839E-0192566F6948}" type="slidenum">
              <a:rPr lang="fr-FR" smtClean="0"/>
              <a:t>25</a:t>
            </a:fld>
            <a:endParaRPr lang="fr-FR"/>
          </a:p>
        </p:txBody>
      </p:sp>
    </p:spTree>
    <p:extLst>
      <p:ext uri="{BB962C8B-B14F-4D97-AF65-F5344CB8AC3E}">
        <p14:creationId xmlns:p14="http://schemas.microsoft.com/office/powerpoint/2010/main" val="239686131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719259"/>
          </a:xfrm>
        </p:spPr>
        <p:txBody>
          <a:bodyPr/>
          <a:lstStyle/>
          <a:p>
            <a:pPr marL="742950" indent="-742950" algn="ctr" rtl="1">
              <a:buFont typeface="+mj-lt"/>
              <a:buAutoNum type="arabicPeriod" startAt="3"/>
            </a:pPr>
            <a:r>
              <a:rPr lang="ar-DZ" dirty="0"/>
              <a:t>عقود المبادلة</a:t>
            </a:r>
            <a:endParaRPr lang="fr-FR" dirty="0"/>
          </a:p>
        </p:txBody>
      </p:sp>
      <p:sp>
        <p:nvSpPr>
          <p:cNvPr id="3" name="Espace réservé du contenu 2"/>
          <p:cNvSpPr>
            <a:spLocks noGrp="1"/>
          </p:cNvSpPr>
          <p:nvPr>
            <p:ph idx="1"/>
          </p:nvPr>
        </p:nvSpPr>
        <p:spPr>
          <a:xfrm>
            <a:off x="646112" y="1275008"/>
            <a:ext cx="9403742" cy="5267460"/>
          </a:xfrm>
        </p:spPr>
        <p:txBody>
          <a:bodyPr>
            <a:normAutofit/>
          </a:bodyPr>
          <a:lstStyle/>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أولا-مفهوم عقود المبادلة: </a:t>
            </a:r>
            <a:r>
              <a:rPr lang="ar-DZ" sz="2800" dirty="0">
                <a:latin typeface="Tahoma" panose="020B0604030504040204" pitchFamily="34" charset="0"/>
                <a:ea typeface="Tahoma" panose="020B0604030504040204" pitchFamily="34" charset="0"/>
                <a:cs typeface="Tahoma" panose="020B0604030504040204" pitchFamily="34" charset="0"/>
              </a:rPr>
              <a:t>هي عقود مشتقة اين يقوم طرفين بتبادل سلسلة من التدفقات النقدية خلال فتر مستقبلية, </a:t>
            </a:r>
          </a:p>
          <a:p>
            <a:pPr marL="0" indent="0" algn="r" rtl="1">
              <a:buNone/>
            </a:pPr>
            <a:r>
              <a:rPr lang="ar-DZ" sz="2800" b="1" dirty="0">
                <a:solidFill>
                  <a:prstClr val="white"/>
                </a:solidFill>
                <a:latin typeface="Tahoma" panose="020B0604030504040204" pitchFamily="34" charset="0"/>
                <a:ea typeface="Tahoma" panose="020B0604030504040204" pitchFamily="34" charset="0"/>
                <a:cs typeface="Tahoma" panose="020B0604030504040204" pitchFamily="34" charset="0"/>
              </a:rPr>
              <a:t>ثانيا- أمثلة على عملية المبادلة: </a:t>
            </a:r>
          </a:p>
          <a:p>
            <a:pPr marL="514350" indent="-514350" algn="r" rtl="1">
              <a:buFont typeface="+mj-lt"/>
              <a:buAutoNum type="arabicPeriod"/>
            </a:pPr>
            <a:r>
              <a:rPr lang="ar-DZ" sz="2800" b="1" dirty="0">
                <a:solidFill>
                  <a:prstClr val="white"/>
                </a:solidFill>
                <a:latin typeface="Tahoma" panose="020B0604030504040204" pitchFamily="34" charset="0"/>
                <a:ea typeface="Tahoma" panose="020B0604030504040204" pitchFamily="34" charset="0"/>
                <a:cs typeface="Tahoma" panose="020B0604030504040204" pitchFamily="34" charset="0"/>
              </a:rPr>
              <a:t>مثال مبادلة أسعار الفائدة:</a:t>
            </a:r>
          </a:p>
          <a:p>
            <a:pPr marL="0" indent="0" algn="r" rtl="1">
              <a:buNone/>
            </a:pPr>
            <a:endParaRPr lang="fr-FR" sz="28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7" name="Tableau 6"/>
          <p:cNvGraphicFramePr>
            <a:graphicFrameLocks noGrp="1"/>
          </p:cNvGraphicFramePr>
          <p:nvPr>
            <p:extLst>
              <p:ext uri="{D42A27DB-BD31-4B8C-83A1-F6EECF244321}">
                <p14:modId xmlns:p14="http://schemas.microsoft.com/office/powerpoint/2010/main" val="1614110621"/>
              </p:ext>
            </p:extLst>
          </p:nvPr>
        </p:nvGraphicFramePr>
        <p:xfrm>
          <a:off x="1635617" y="4904979"/>
          <a:ext cx="8414236" cy="1846213"/>
        </p:xfrm>
        <a:graphic>
          <a:graphicData uri="http://schemas.openxmlformats.org/drawingml/2006/table">
            <a:tbl>
              <a:tblPr rtl="1" firstRow="1" firstCol="1" bandRow="1"/>
              <a:tblGrid>
                <a:gridCol w="2804126">
                  <a:extLst>
                    <a:ext uri="{9D8B030D-6E8A-4147-A177-3AD203B41FA5}">
                      <a16:colId xmlns:a16="http://schemas.microsoft.com/office/drawing/2014/main" val="20000"/>
                    </a:ext>
                  </a:extLst>
                </a:gridCol>
                <a:gridCol w="2805055">
                  <a:extLst>
                    <a:ext uri="{9D8B030D-6E8A-4147-A177-3AD203B41FA5}">
                      <a16:colId xmlns:a16="http://schemas.microsoft.com/office/drawing/2014/main" val="20001"/>
                    </a:ext>
                  </a:extLst>
                </a:gridCol>
                <a:gridCol w="2805055">
                  <a:extLst>
                    <a:ext uri="{9D8B030D-6E8A-4147-A177-3AD203B41FA5}">
                      <a16:colId xmlns:a16="http://schemas.microsoft.com/office/drawing/2014/main" val="20002"/>
                    </a:ext>
                  </a:extLst>
                </a:gridCol>
              </a:tblGrid>
              <a:tr h="476518">
                <a:tc>
                  <a:txBody>
                    <a:bodyPr/>
                    <a:lstStyle/>
                    <a:p>
                      <a:pPr algn="r" rtl="1">
                        <a:lnSpc>
                          <a:spcPct val="107000"/>
                        </a:lnSpc>
                        <a:spcAft>
                          <a:spcPts val="0"/>
                        </a:spcAft>
                      </a:pPr>
                      <a:r>
                        <a:rPr lang="ar-DZ" sz="1400" dirty="0">
                          <a:effectLst/>
                          <a:latin typeface="Calibri" panose="020F0502020204030204" pitchFamily="34" charset="0"/>
                          <a:ea typeface="SimSun" panose="02010600030101010101" pitchFamily="2" charset="-122"/>
                          <a:cs typeface="Simplified Arabic" panose="02020603050405020304" pitchFamily="18" charset="-78"/>
                        </a:rPr>
                        <a:t> </a:t>
                      </a:r>
                      <a:endParaRPr lang="fr-FR" sz="11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2800" dirty="0">
                          <a:effectLst/>
                          <a:latin typeface="Calibri" panose="020F0502020204030204" pitchFamily="34" charset="0"/>
                          <a:ea typeface="SimSun" panose="02010600030101010101" pitchFamily="2" charset="-122"/>
                          <a:cs typeface="Simplified Arabic" panose="02020603050405020304" pitchFamily="18" charset="-78"/>
                        </a:rPr>
                        <a:t>المؤسسة A</a:t>
                      </a:r>
                      <a:endParaRPr lang="fr-FR" sz="28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2800">
                          <a:effectLst/>
                          <a:latin typeface="Calibri" panose="020F0502020204030204" pitchFamily="34" charset="0"/>
                          <a:ea typeface="SimSun" panose="02010600030101010101" pitchFamily="2" charset="-122"/>
                          <a:cs typeface="Simplified Arabic" panose="02020603050405020304" pitchFamily="18" charset="-78"/>
                        </a:rPr>
                        <a:t>المؤسسة B</a:t>
                      </a:r>
                      <a:endParaRPr lang="fr-FR" sz="280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4510">
                <a:tc>
                  <a:txBody>
                    <a:bodyPr/>
                    <a:lstStyle/>
                    <a:p>
                      <a:pPr algn="r" rtl="1">
                        <a:lnSpc>
                          <a:spcPct val="107000"/>
                        </a:lnSpc>
                        <a:spcAft>
                          <a:spcPts val="0"/>
                        </a:spcAft>
                      </a:pPr>
                      <a:r>
                        <a:rPr lang="ar-DZ" sz="2800" dirty="0">
                          <a:effectLst/>
                          <a:latin typeface="Calibri" panose="020F0502020204030204" pitchFamily="34" charset="0"/>
                          <a:ea typeface="SimSun" panose="02010600030101010101" pitchFamily="2" charset="-122"/>
                          <a:cs typeface="Simplified Arabic" panose="02020603050405020304" pitchFamily="18" charset="-78"/>
                        </a:rPr>
                        <a:t>البنك</a:t>
                      </a:r>
                      <a:endParaRPr lang="fr-FR" sz="28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2800" dirty="0">
                          <a:effectLst/>
                          <a:latin typeface="Calibri" panose="020F0502020204030204" pitchFamily="34" charset="0"/>
                          <a:ea typeface="SimSun" panose="02010600030101010101" pitchFamily="2" charset="-122"/>
                          <a:cs typeface="Simplified Arabic" panose="02020603050405020304" pitchFamily="18" charset="-78"/>
                        </a:rPr>
                        <a:t>A</a:t>
                      </a:r>
                      <a:endParaRPr lang="fr-FR" sz="28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2800">
                          <a:effectLst/>
                          <a:latin typeface="Calibri" panose="020F0502020204030204" pitchFamily="34" charset="0"/>
                          <a:ea typeface="SimSun" panose="02010600030101010101" pitchFamily="2" charset="-122"/>
                          <a:cs typeface="Simplified Arabic" panose="02020603050405020304" pitchFamily="18" charset="-78"/>
                        </a:rPr>
                        <a:t>B</a:t>
                      </a:r>
                      <a:endParaRPr lang="fr-FR" sz="280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4510">
                <a:tc>
                  <a:txBody>
                    <a:bodyPr/>
                    <a:lstStyle/>
                    <a:p>
                      <a:pPr algn="r" rtl="1">
                        <a:lnSpc>
                          <a:spcPct val="107000"/>
                        </a:lnSpc>
                        <a:spcAft>
                          <a:spcPts val="0"/>
                        </a:spcAft>
                      </a:pPr>
                      <a:r>
                        <a:rPr lang="ar-DZ" sz="2800" dirty="0">
                          <a:effectLst/>
                          <a:latin typeface="Calibri" panose="020F0502020204030204" pitchFamily="34" charset="0"/>
                          <a:ea typeface="SimSun" panose="02010600030101010101" pitchFamily="2" charset="-122"/>
                          <a:cs typeface="Simplified Arabic" panose="02020603050405020304" pitchFamily="18" charset="-78"/>
                        </a:rPr>
                        <a:t>سعر الفائدة الثابت</a:t>
                      </a:r>
                      <a:endParaRPr lang="fr-FR" sz="28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2800" dirty="0">
                          <a:effectLst/>
                          <a:latin typeface="Calibri" panose="020F0502020204030204" pitchFamily="34" charset="0"/>
                          <a:ea typeface="SimSun" panose="02010600030101010101" pitchFamily="2" charset="-122"/>
                          <a:cs typeface="Simplified Arabic" panose="02020603050405020304" pitchFamily="18" charset="-78"/>
                        </a:rPr>
                        <a:t>6%</a:t>
                      </a:r>
                      <a:endParaRPr lang="fr-FR" sz="28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ar-DZ" sz="2800" dirty="0">
                          <a:effectLst/>
                          <a:latin typeface="Calibri" panose="020F0502020204030204" pitchFamily="34" charset="0"/>
                          <a:ea typeface="SimSun" panose="02010600030101010101" pitchFamily="2" charset="-122"/>
                          <a:cs typeface="Simplified Arabic" panose="02020603050405020304" pitchFamily="18" charset="-78"/>
                        </a:rPr>
                        <a:t>8%</a:t>
                      </a:r>
                      <a:endParaRPr lang="fr-FR" sz="28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4510">
                <a:tc>
                  <a:txBody>
                    <a:bodyPr/>
                    <a:lstStyle/>
                    <a:p>
                      <a:pPr algn="r" rtl="1">
                        <a:lnSpc>
                          <a:spcPct val="107000"/>
                        </a:lnSpc>
                        <a:spcAft>
                          <a:spcPts val="0"/>
                        </a:spcAft>
                      </a:pPr>
                      <a:r>
                        <a:rPr lang="ar-DZ" sz="2800" dirty="0">
                          <a:effectLst/>
                          <a:latin typeface="Calibri" panose="020F0502020204030204" pitchFamily="34" charset="0"/>
                          <a:ea typeface="SimSun" panose="02010600030101010101" pitchFamily="2" charset="-122"/>
                          <a:cs typeface="Simplified Arabic" panose="02020603050405020304" pitchFamily="18" charset="-78"/>
                        </a:rPr>
                        <a:t>سعر الفائدة المتغير</a:t>
                      </a:r>
                      <a:endParaRPr lang="fr-FR" sz="28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r-FR" sz="2800" dirty="0">
                          <a:effectLst/>
                          <a:latin typeface="Simplified Arabic" panose="02020603050405020304" pitchFamily="18" charset="-78"/>
                          <a:ea typeface="SimSun" panose="02010600030101010101" pitchFamily="2" charset="-122"/>
                          <a:cs typeface="Arial" panose="020B0604020202020204" pitchFamily="34" charset="0"/>
                        </a:rPr>
                        <a:t>LIBOR+1%</a:t>
                      </a:r>
                      <a:endParaRPr lang="fr-FR" sz="28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r-FR" sz="2800" dirty="0">
                          <a:effectLst/>
                          <a:latin typeface="Simplified Arabic" panose="02020603050405020304" pitchFamily="18" charset="-78"/>
                          <a:ea typeface="SimSun" panose="02010600030101010101" pitchFamily="2" charset="-122"/>
                          <a:cs typeface="Arial" panose="020B0604020202020204" pitchFamily="34" charset="0"/>
                        </a:rPr>
                        <a:t>LIBOR+1.5%</a:t>
                      </a:r>
                      <a:endParaRPr lang="fr-FR" sz="28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Rectangle 2"/>
          <p:cNvSpPr>
            <a:spLocks noChangeArrowheads="1"/>
          </p:cNvSpPr>
          <p:nvPr/>
        </p:nvSpPr>
        <p:spPr bwMode="auto">
          <a:xfrm>
            <a:off x="798490" y="3350707"/>
            <a:ext cx="9251364"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لدينا مؤسسة "</a:t>
            </a:r>
            <a:r>
              <a:rPr kumimoji="0" lang="en-US"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A</a:t>
            </a:r>
            <a:r>
              <a:rPr kumimoji="0" lang="ar-DZ"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ومؤسسة "</a:t>
            </a:r>
            <a:r>
              <a:rPr kumimoji="0" lang="en-US"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B</a:t>
            </a:r>
            <a:r>
              <a:rPr kumimoji="0" lang="ar-DZ"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كل منهما تريد اقتراض 1000000 $ بأقل تكلفة ممكنة لمدة خمس سنوات. المؤسسة "</a:t>
            </a:r>
            <a:r>
              <a:rPr kumimoji="0" lang="en-US"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A</a:t>
            </a:r>
            <a:r>
              <a:rPr kumimoji="0" lang="ar-DZ"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تتوقع انخفاض أسعار الفائدة وبالتالي تريد الاقتراض بسعر فائدة متغير أو معوم والمؤسسة "</a:t>
            </a:r>
            <a:r>
              <a:rPr kumimoji="0" lang="en-US"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B</a:t>
            </a:r>
            <a:r>
              <a:rPr kumimoji="0" lang="ar-DZ"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تتوقع ارتفاع أسعار الفائدة وبالتالي تفضل الاقتراض بسعر فائدة ثابت.</a:t>
            </a:r>
            <a:endParaRPr kumimoji="0" lang="fr-FR" sz="20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فعند توجهها للبنك عرضت عليهم بنوك الخاصة بهم الأسعار كما في الجدول التالي:</a:t>
            </a:r>
            <a:endParaRPr kumimoji="0" lang="fr-FR" sz="20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000" b="1" i="0" u="sng"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المطلوب:</a:t>
            </a:r>
            <a:r>
              <a:rPr kumimoji="0" lang="ar-DZ" sz="2000" b="0" i="0" u="none" strike="noStrike" cap="none" normalizeH="0" baseline="0" dirty="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ما هو سعر الفائدة التي تدفعها كل مؤسسة بعد اللجوء إلى عقد المبادلة؟</a:t>
            </a:r>
            <a:endParaRPr kumimoji="0" lang="ar-DZ" sz="2000" b="0" i="0" u="none" strike="noStrike" cap="none" normalizeH="0" baseline="0" dirty="0">
              <a:ln>
                <a:noFill/>
              </a:ln>
              <a:solidFill>
                <a:schemeClr val="tx1"/>
              </a:solidFill>
              <a:effectLst/>
              <a:latin typeface="Simplified Arabic" panose="02020603050405020304" pitchFamily="18" charset="-78"/>
              <a:cs typeface="Simplified Arabic" panose="02020603050405020304" pitchFamily="18" charset="-78"/>
            </a:endParaRPr>
          </a:p>
        </p:txBody>
      </p:sp>
      <p:sp>
        <p:nvSpPr>
          <p:cNvPr id="4" name="Espace réservé de la date 3">
            <a:extLst>
              <a:ext uri="{FF2B5EF4-FFF2-40B4-BE49-F238E27FC236}">
                <a16:creationId xmlns:a16="http://schemas.microsoft.com/office/drawing/2014/main" id="{C7E5B6A7-8382-BF4E-9DA5-D30D0FEFDB28}"/>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86461576-B1B3-6248-BFDD-F08257033D34}"/>
              </a:ext>
            </a:extLst>
          </p:cNvPr>
          <p:cNvSpPr>
            <a:spLocks noGrp="1"/>
          </p:cNvSpPr>
          <p:nvPr>
            <p:ph type="ftr" sz="quarter" idx="11"/>
          </p:nvPr>
        </p:nvSpPr>
        <p:spPr/>
        <p:txBody>
          <a:bodyPr/>
          <a:lstStyle/>
          <a:p>
            <a:r>
              <a:rPr lang="ar-DZ"/>
              <a:t>د.قشاري يسمينة   </a:t>
            </a:r>
            <a:r>
              <a:rPr lang="fr-FR"/>
              <a:t>E-mail: guechariuniv2016@gmail.com</a:t>
            </a:r>
          </a:p>
        </p:txBody>
      </p:sp>
      <p:sp>
        <p:nvSpPr>
          <p:cNvPr id="6" name="Espace réservé du numéro de diapositive 5">
            <a:extLst>
              <a:ext uri="{FF2B5EF4-FFF2-40B4-BE49-F238E27FC236}">
                <a16:creationId xmlns:a16="http://schemas.microsoft.com/office/drawing/2014/main" id="{0E89A811-1668-9D42-9335-7E45C571F486}"/>
              </a:ext>
            </a:extLst>
          </p:cNvPr>
          <p:cNvSpPr>
            <a:spLocks noGrp="1"/>
          </p:cNvSpPr>
          <p:nvPr>
            <p:ph type="sldNum" sz="quarter" idx="12"/>
          </p:nvPr>
        </p:nvSpPr>
        <p:spPr/>
        <p:txBody>
          <a:bodyPr/>
          <a:lstStyle/>
          <a:p>
            <a:fld id="{1DA764FF-2A85-4715-839E-0192566F6948}" type="slidenum">
              <a:rPr lang="fr-FR" smtClean="0"/>
              <a:t>26</a:t>
            </a:fld>
            <a:endParaRPr lang="fr-FR"/>
          </a:p>
        </p:txBody>
      </p:sp>
    </p:spTree>
    <p:extLst>
      <p:ext uri="{BB962C8B-B14F-4D97-AF65-F5344CB8AC3E}">
        <p14:creationId xmlns:p14="http://schemas.microsoft.com/office/powerpoint/2010/main" val="30789539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xEl>
                                              <p:pRg st="0" end="0"/>
                                            </p:txEl>
                                          </p:spTgt>
                                        </p:tgtEl>
                                        <p:attrNameLst>
                                          <p:attrName>style.visibility</p:attrName>
                                        </p:attrNameLst>
                                      </p:cBhvr>
                                      <p:to>
                                        <p:strVal val="visible"/>
                                      </p:to>
                                    </p:set>
                                    <p:anim calcmode="lin" valueType="num">
                                      <p:cBhvr additive="base">
                                        <p:cTn id="34"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8">
                                            <p:txEl>
                                              <p:pRg st="0" end="0"/>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8">
                                            <p:txEl>
                                              <p:pRg st="1" end="1"/>
                                            </p:txEl>
                                          </p:spTgt>
                                        </p:tgtEl>
                                        <p:attrNameLst>
                                          <p:attrName>style.visibility</p:attrName>
                                        </p:attrNameLst>
                                      </p:cBhvr>
                                      <p:to>
                                        <p:strVal val="visible"/>
                                      </p:to>
                                    </p:set>
                                    <p:anim calcmode="lin" valueType="num">
                                      <p:cBhvr additive="base">
                                        <p:cTn id="38"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8">
                                            <p:txEl>
                                              <p:pRg st="1" end="1"/>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additive="base">
                                        <p:cTn id="4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additive="base">
                                        <p:cTn id="48" dur="500" fill="hold"/>
                                        <p:tgtEl>
                                          <p:spTgt spid="7"/>
                                        </p:tgtEl>
                                        <p:attrNameLst>
                                          <p:attrName>ppt_x</p:attrName>
                                        </p:attrNameLst>
                                      </p:cBhvr>
                                      <p:tavLst>
                                        <p:tav tm="0">
                                          <p:val>
                                            <p:strVal val="#ppt_x"/>
                                          </p:val>
                                        </p:tav>
                                        <p:tav tm="100000">
                                          <p:val>
                                            <p:strVal val="#ppt_x"/>
                                          </p:val>
                                        </p:tav>
                                      </p:tavLst>
                                    </p:anim>
                                    <p:anim calcmode="lin" valueType="num">
                                      <p:cBhvr additive="base">
                                        <p:cTn id="4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610698"/>
          </a:xfrm>
        </p:spPr>
        <p:txBody>
          <a:bodyPr/>
          <a:lstStyle/>
          <a:p>
            <a:pPr marL="742950" indent="-742950" algn="ctr" rtl="1">
              <a:buFont typeface="+mj-lt"/>
              <a:buAutoNum type="arabicPeriod" startAt="3"/>
            </a:pPr>
            <a:r>
              <a:rPr lang="ar-DZ" dirty="0">
                <a:solidFill>
                  <a:srgbClr val="EBEBEB"/>
                </a:solidFill>
              </a:rPr>
              <a:t>عقود المبادلة</a:t>
            </a:r>
            <a:endParaRPr lang="fr-FR" dirty="0"/>
          </a:p>
        </p:txBody>
      </p:sp>
      <p:sp>
        <p:nvSpPr>
          <p:cNvPr id="3" name="Espace réservé du contenu 2"/>
          <p:cNvSpPr>
            <a:spLocks noGrp="1"/>
          </p:cNvSpPr>
          <p:nvPr>
            <p:ph idx="1"/>
          </p:nvPr>
        </p:nvSpPr>
        <p:spPr>
          <a:xfrm>
            <a:off x="437882" y="1063416"/>
            <a:ext cx="9839459" cy="5569204"/>
          </a:xfrm>
        </p:spPr>
        <p:txBody>
          <a:bodyPr>
            <a:noAutofit/>
          </a:bodyPr>
          <a:lstStyle/>
          <a:p>
            <a:pPr marL="514350" indent="-514350" algn="r" rtl="1">
              <a:buFont typeface="+mj-lt"/>
              <a:buAutoNum type="arabicPeriod" startAt="2"/>
            </a:pPr>
            <a:r>
              <a:rPr lang="ar-DZ" sz="2800" b="1" dirty="0">
                <a:latin typeface="Tahoma" panose="020B0604030504040204" pitchFamily="34" charset="0"/>
                <a:ea typeface="Tahoma" panose="020B0604030504040204" pitchFamily="34" charset="0"/>
                <a:cs typeface="Tahoma" panose="020B0604030504040204" pitchFamily="34" charset="0"/>
              </a:rPr>
              <a:t>مثال عن مبادلة العملات: </a:t>
            </a:r>
            <a:r>
              <a:rPr lang="ar-DZ" sz="2800" dirty="0">
                <a:latin typeface="Tahoma" panose="020B0604030504040204" pitchFamily="34" charset="0"/>
                <a:ea typeface="Tahoma" panose="020B0604030504040204" pitchFamily="34" charset="0"/>
                <a:cs typeface="Tahoma" panose="020B0604030504040204" pitchFamily="34" charset="0"/>
              </a:rPr>
              <a:t>نفترض أن شركة أمريكية يمكنها الحصول على قرض طويل الأجل بالدولار الأمريكي بسعر فائدة تفضيلي غير أنها تريد تمويل تكاليف الاستثمار لفرع لها في المانيا بقيمة قدرها 40.000.000 يورو، وكانت تكلفة تدبيره لهذا المبلغ عن طريق طرح سندات باليورو لمدة 5 سنوات في سوق رأس المال الأروبية (سوق اليوروبوندز) هي 7 % وهي تكلفة مرتفعة وذلك بالمقارنة بسعر الفائدة الذي يدفعه المقترض الأروبي على قرض مماثل والمتمثل في 6 %, لنفترض أن شركة اروبية ترغب في تمويل استثمارات لها في فرع تابع لها في الولايات المتحدة الأمريكية بمبلغ 48400000 دولار وكانت تكلفة تدبيرها لهذا المبلغ من خلال طرح سندات بالدولار لمدة 5 سنوات في سوق رأس المال في نيويورك ( سوق اليوروبوندز) تبلغ 9% وهي تكلفة مرتفعة</a:t>
            </a:r>
          </a:p>
        </p:txBody>
      </p:sp>
      <p:sp>
        <p:nvSpPr>
          <p:cNvPr id="4" name="Espace réservé de la date 3">
            <a:extLst>
              <a:ext uri="{FF2B5EF4-FFF2-40B4-BE49-F238E27FC236}">
                <a16:creationId xmlns:a16="http://schemas.microsoft.com/office/drawing/2014/main" id="{572812BA-8042-4542-8853-AB613C39C263}"/>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2972F79F-EE95-EE4A-AEEC-43E932F49603}"/>
              </a:ext>
            </a:extLst>
          </p:cNvPr>
          <p:cNvSpPr>
            <a:spLocks noGrp="1"/>
          </p:cNvSpPr>
          <p:nvPr>
            <p:ph type="ftr" sz="quarter" idx="11"/>
          </p:nvPr>
        </p:nvSpPr>
        <p:spPr/>
        <p:txBody>
          <a:bodyPr/>
          <a:lstStyle/>
          <a:p>
            <a:r>
              <a:rPr lang="ar-DZ"/>
              <a:t>د.قشاري يسمينة   </a:t>
            </a:r>
            <a:r>
              <a:rPr lang="fr-FR"/>
              <a:t>E-mail: guechariuniv2016@gmail.com</a:t>
            </a:r>
          </a:p>
        </p:txBody>
      </p:sp>
      <p:sp>
        <p:nvSpPr>
          <p:cNvPr id="6" name="Espace réservé du numéro de diapositive 5">
            <a:extLst>
              <a:ext uri="{FF2B5EF4-FFF2-40B4-BE49-F238E27FC236}">
                <a16:creationId xmlns:a16="http://schemas.microsoft.com/office/drawing/2014/main" id="{9C3A016F-F857-384A-937B-C0A724D5ACFB}"/>
              </a:ext>
            </a:extLst>
          </p:cNvPr>
          <p:cNvSpPr>
            <a:spLocks noGrp="1"/>
          </p:cNvSpPr>
          <p:nvPr>
            <p:ph type="sldNum" sz="quarter" idx="12"/>
          </p:nvPr>
        </p:nvSpPr>
        <p:spPr/>
        <p:txBody>
          <a:bodyPr/>
          <a:lstStyle/>
          <a:p>
            <a:fld id="{1DA764FF-2A85-4715-839E-0192566F6948}" type="slidenum">
              <a:rPr lang="fr-FR" smtClean="0"/>
              <a:t>27</a:t>
            </a:fld>
            <a:endParaRPr lang="fr-FR"/>
          </a:p>
        </p:txBody>
      </p:sp>
    </p:spTree>
    <p:extLst>
      <p:ext uri="{BB962C8B-B14F-4D97-AF65-F5344CB8AC3E}">
        <p14:creationId xmlns:p14="http://schemas.microsoft.com/office/powerpoint/2010/main" val="8587181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822290"/>
          </a:xfrm>
        </p:spPr>
        <p:txBody>
          <a:bodyPr/>
          <a:lstStyle/>
          <a:p>
            <a:pPr marL="742950" indent="-742950" algn="ctr" rtl="1">
              <a:buFont typeface="+mj-lt"/>
              <a:buAutoNum type="arabicPeriod" startAt="3"/>
            </a:pPr>
            <a:r>
              <a:rPr lang="ar-DZ" dirty="0">
                <a:solidFill>
                  <a:srgbClr val="EBEBEB"/>
                </a:solidFill>
              </a:rPr>
              <a:t>عقود المبادلة</a:t>
            </a:r>
            <a:endParaRPr lang="fr-FR" dirty="0"/>
          </a:p>
        </p:txBody>
      </p:sp>
      <p:sp>
        <p:nvSpPr>
          <p:cNvPr id="3" name="Espace réservé du contenu 2"/>
          <p:cNvSpPr>
            <a:spLocks noGrp="1"/>
          </p:cNvSpPr>
          <p:nvPr>
            <p:ph idx="1"/>
          </p:nvPr>
        </p:nvSpPr>
        <p:spPr>
          <a:xfrm>
            <a:off x="646112" y="1442434"/>
            <a:ext cx="9403742" cy="4805965"/>
          </a:xfrm>
        </p:spPr>
        <p:txBody>
          <a:bodyPr>
            <a:normAutofit/>
          </a:bodyPr>
          <a:lstStyle/>
          <a:p>
            <a:pPr algn="r" rtl="1"/>
            <a:r>
              <a:rPr lang="ar-DZ" sz="2800" dirty="0">
                <a:latin typeface="Tahoma" panose="020B0604030504040204" pitchFamily="34" charset="0"/>
                <a:ea typeface="Tahoma" panose="020B0604030504040204" pitchFamily="34" charset="0"/>
                <a:cs typeface="Tahoma" panose="020B0604030504040204" pitchFamily="34" charset="0"/>
              </a:rPr>
              <a:t>بالمقارنة إلى سعر الفائدة الذي يدفعه المقترض الأمريكي على قرض مماثل والذي يبلغ 8 % فقط. مع العلم ان سعر صرف اليورو دولار هو 1.21.</a:t>
            </a:r>
          </a:p>
          <a:p>
            <a:pPr algn="r" rtl="1"/>
            <a:r>
              <a:rPr lang="ar-DZ" sz="2800" dirty="0">
                <a:latin typeface="Tahoma" panose="020B0604030504040204" pitchFamily="34" charset="0"/>
                <a:ea typeface="Tahoma" panose="020B0604030504040204" pitchFamily="34" charset="0"/>
                <a:cs typeface="Tahoma" panose="020B0604030504040204" pitchFamily="34" charset="0"/>
              </a:rPr>
              <a:t>ولتجنب هذه المخاطر يمكن للمقترضين اللجوء إلى أحد البنوك لإبرام عقد مبادلة العملات بينهما لتغطية مخاطر أسعار الصرف، وكذلك تغطية المخاطر الائتمانية.</a:t>
            </a:r>
          </a:p>
          <a:p>
            <a:pPr algn="r" rtl="1"/>
            <a:r>
              <a:rPr lang="ar-DZ" sz="2800" dirty="0">
                <a:latin typeface="Tahoma" panose="020B0604030504040204" pitchFamily="34" charset="0"/>
                <a:ea typeface="Tahoma" panose="020B0604030504040204" pitchFamily="34" charset="0"/>
                <a:cs typeface="Tahoma" panose="020B0604030504040204" pitchFamily="34" charset="0"/>
              </a:rPr>
              <a:t>يقوم بنك المبادلة بتقديم تعليمات لكل مستثمر ان يقوم بالاقتراض في سوق رأس المال المحلي اين يتمتع بميزة نسبية، ومن ثم يتم مبادلة هذه المالغ من خلال بنك المبادلة. </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0B9A88D2-B867-F24E-8BA5-E2CA09C68BC4}"/>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A71FD8A6-49D7-4147-AA26-E9234FA0998B}"/>
              </a:ext>
            </a:extLst>
          </p:cNvPr>
          <p:cNvSpPr>
            <a:spLocks noGrp="1"/>
          </p:cNvSpPr>
          <p:nvPr>
            <p:ph type="ftr" sz="quarter" idx="11"/>
          </p:nvPr>
        </p:nvSpPr>
        <p:spPr/>
        <p:txBody>
          <a:bodyPr/>
          <a:lstStyle/>
          <a:p>
            <a:r>
              <a:rPr lang="ar-DZ"/>
              <a:t>د.قشاري يسمينة   </a:t>
            </a:r>
            <a:r>
              <a:rPr lang="fr-FR"/>
              <a:t>E-mail: guechariuniv2016@gmail.com</a:t>
            </a:r>
          </a:p>
        </p:txBody>
      </p:sp>
      <p:sp>
        <p:nvSpPr>
          <p:cNvPr id="6" name="Espace réservé du numéro de diapositive 5">
            <a:extLst>
              <a:ext uri="{FF2B5EF4-FFF2-40B4-BE49-F238E27FC236}">
                <a16:creationId xmlns:a16="http://schemas.microsoft.com/office/drawing/2014/main" id="{2AC0E640-A06A-9044-9B74-EB1709004CB7}"/>
              </a:ext>
            </a:extLst>
          </p:cNvPr>
          <p:cNvSpPr>
            <a:spLocks noGrp="1"/>
          </p:cNvSpPr>
          <p:nvPr>
            <p:ph type="sldNum" sz="quarter" idx="12"/>
          </p:nvPr>
        </p:nvSpPr>
        <p:spPr/>
        <p:txBody>
          <a:bodyPr/>
          <a:lstStyle/>
          <a:p>
            <a:fld id="{1DA764FF-2A85-4715-839E-0192566F6948}" type="slidenum">
              <a:rPr lang="fr-FR" smtClean="0"/>
              <a:t>28</a:t>
            </a:fld>
            <a:endParaRPr lang="fr-FR"/>
          </a:p>
        </p:txBody>
      </p:sp>
    </p:spTree>
    <p:extLst>
      <p:ext uri="{BB962C8B-B14F-4D97-AF65-F5344CB8AC3E}">
        <p14:creationId xmlns:p14="http://schemas.microsoft.com/office/powerpoint/2010/main" val="101524653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BBE3CD-FDA8-0A4F-BC3C-532198B8CBCF}"/>
              </a:ext>
            </a:extLst>
          </p:cNvPr>
          <p:cNvSpPr>
            <a:spLocks noGrp="1"/>
          </p:cNvSpPr>
          <p:nvPr>
            <p:ph type="title"/>
          </p:nvPr>
        </p:nvSpPr>
        <p:spPr>
          <a:xfrm>
            <a:off x="646111" y="452718"/>
            <a:ext cx="9404723" cy="767687"/>
          </a:xfrm>
        </p:spPr>
        <p:txBody>
          <a:bodyPr/>
          <a:lstStyle/>
          <a:p>
            <a:pPr marL="742950" indent="-742950" algn="ctr" rtl="1">
              <a:buFont typeface="+mj-lt"/>
              <a:buAutoNum type="arabicPeriod" startAt="3"/>
            </a:pPr>
            <a:r>
              <a:rPr lang="ar-SA" dirty="0"/>
              <a:t>عقود المبادلة</a:t>
            </a:r>
            <a:endParaRPr lang="fr-DZ" dirty="0"/>
          </a:p>
        </p:txBody>
      </p:sp>
      <p:sp>
        <p:nvSpPr>
          <p:cNvPr id="3" name="Espace réservé du contenu 2">
            <a:extLst>
              <a:ext uri="{FF2B5EF4-FFF2-40B4-BE49-F238E27FC236}">
                <a16:creationId xmlns:a16="http://schemas.microsoft.com/office/drawing/2014/main" id="{C5464C85-EA00-9647-B57F-C8D840CC49F5}"/>
              </a:ext>
            </a:extLst>
          </p:cNvPr>
          <p:cNvSpPr>
            <a:spLocks noGrp="1"/>
          </p:cNvSpPr>
          <p:nvPr>
            <p:ph idx="1"/>
          </p:nvPr>
        </p:nvSpPr>
        <p:spPr>
          <a:xfrm>
            <a:off x="723847" y="1233748"/>
            <a:ext cx="9707408" cy="5027994"/>
          </a:xfrm>
        </p:spPr>
        <p:txBody>
          <a:bodyPr/>
          <a:lstStyle/>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endParaRPr lang="ar-SA" dirty="0"/>
          </a:p>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endParaRPr lang="ar-SA" dirty="0"/>
          </a:p>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endParaRPr lang="ar-SA" dirty="0"/>
          </a:p>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endParaRPr lang="ar-SA" dirty="0"/>
          </a:p>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endParaRPr lang="ar-SA" dirty="0"/>
          </a:p>
          <a:p>
            <a:pPr marL="0" indent="0" algn="r" defTabSz="457200" rtl="1" eaLnBrk="1" latinLnBrk="0" hangingPunct="1">
              <a:spcBef>
                <a:spcPts val="1000"/>
              </a:spcBef>
              <a:spcAft>
                <a:spcPts val="0"/>
              </a:spcAft>
              <a:buClr>
                <a:schemeClr val="bg2">
                  <a:lumMod val="40000"/>
                  <a:lumOff val="60000"/>
                </a:schemeClr>
              </a:buClr>
              <a:buSzPct val="80000"/>
              <a:buNone/>
            </a:pPr>
            <a:r>
              <a:rPr lang="ar-SA" dirty="0"/>
              <a:t>                                         </a:t>
            </a:r>
            <a:endParaRPr lang="fr-DZ" dirty="0"/>
          </a:p>
        </p:txBody>
      </p:sp>
      <p:sp>
        <p:nvSpPr>
          <p:cNvPr id="4" name="Espace réservé de la date 3">
            <a:extLst>
              <a:ext uri="{FF2B5EF4-FFF2-40B4-BE49-F238E27FC236}">
                <a16:creationId xmlns:a16="http://schemas.microsoft.com/office/drawing/2014/main" id="{A2FD7B3A-B0F1-574B-8A68-423CB3255E1F}"/>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492858F4-7657-B24B-995E-36282E686EDB}"/>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DF4AF9B9-349C-D74F-9E6B-6541DB5A462F}"/>
              </a:ext>
            </a:extLst>
          </p:cNvPr>
          <p:cNvSpPr>
            <a:spLocks noGrp="1"/>
          </p:cNvSpPr>
          <p:nvPr>
            <p:ph type="sldNum" sz="quarter" idx="12"/>
          </p:nvPr>
        </p:nvSpPr>
        <p:spPr/>
        <p:txBody>
          <a:bodyPr/>
          <a:lstStyle/>
          <a:p>
            <a:fld id="{1DA764FF-2A85-4715-839E-0192566F6948}" type="slidenum">
              <a:rPr lang="fr-FR" smtClean="0"/>
              <a:t>29</a:t>
            </a:fld>
            <a:endParaRPr lang="fr-FR"/>
          </a:p>
        </p:txBody>
      </p:sp>
      <p:sp>
        <p:nvSpPr>
          <p:cNvPr id="7" name="Rectangle 6">
            <a:extLst>
              <a:ext uri="{FF2B5EF4-FFF2-40B4-BE49-F238E27FC236}">
                <a16:creationId xmlns:a16="http://schemas.microsoft.com/office/drawing/2014/main" id="{206A1106-B4AC-1F48-A2B7-6F87C95317DB}"/>
              </a:ext>
            </a:extLst>
          </p:cNvPr>
          <p:cNvSpPr/>
          <p:nvPr/>
        </p:nvSpPr>
        <p:spPr>
          <a:xfrm>
            <a:off x="1158130" y="1472448"/>
            <a:ext cx="2402035" cy="13664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r>
              <a:rPr lang="ar-SA" sz="2400" dirty="0"/>
              <a:t>سوق رأس المال الامريكية</a:t>
            </a:r>
          </a:p>
          <a:p>
            <a:pPr marL="0" algn="ctr" defTabSz="457200" rtl="1" eaLnBrk="1" latinLnBrk="0" hangingPunct="1"/>
            <a:r>
              <a:rPr lang="ar-SA" sz="2400" dirty="0"/>
              <a:t>بنسبة 8٪</a:t>
            </a:r>
            <a:endParaRPr lang="fr-DZ" sz="2400" dirty="0"/>
          </a:p>
        </p:txBody>
      </p:sp>
      <p:sp>
        <p:nvSpPr>
          <p:cNvPr id="8" name="Rectangle 7">
            <a:extLst>
              <a:ext uri="{FF2B5EF4-FFF2-40B4-BE49-F238E27FC236}">
                <a16:creationId xmlns:a16="http://schemas.microsoft.com/office/drawing/2014/main" id="{B9D32B55-A305-734B-85EA-45218A5A285A}"/>
              </a:ext>
            </a:extLst>
          </p:cNvPr>
          <p:cNvSpPr/>
          <p:nvPr/>
        </p:nvSpPr>
        <p:spPr>
          <a:xfrm>
            <a:off x="7780150" y="1503806"/>
            <a:ext cx="2270684" cy="1231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r>
              <a:rPr lang="ar-SA" sz="2400" dirty="0"/>
              <a:t>سوق رأس المال </a:t>
            </a:r>
            <a:r>
              <a:rPr lang="ar-SA" sz="2400" dirty="0" err="1"/>
              <a:t>الاروبية</a:t>
            </a:r>
            <a:endParaRPr lang="ar-SA" sz="2400" dirty="0"/>
          </a:p>
          <a:p>
            <a:pPr marL="0" algn="ctr" defTabSz="457200" rtl="1" eaLnBrk="1" latinLnBrk="0" hangingPunct="1"/>
            <a:r>
              <a:rPr lang="ar-SA" sz="2400" dirty="0"/>
              <a:t>بنسبة 6٪</a:t>
            </a:r>
            <a:endParaRPr lang="fr-DZ" sz="2400" dirty="0"/>
          </a:p>
        </p:txBody>
      </p:sp>
      <p:sp>
        <p:nvSpPr>
          <p:cNvPr id="9" name="Ellipse 8">
            <a:extLst>
              <a:ext uri="{FF2B5EF4-FFF2-40B4-BE49-F238E27FC236}">
                <a16:creationId xmlns:a16="http://schemas.microsoft.com/office/drawing/2014/main" id="{353388CC-90F0-6142-BC30-B2007F9A1412}"/>
              </a:ext>
            </a:extLst>
          </p:cNvPr>
          <p:cNvSpPr/>
          <p:nvPr/>
        </p:nvSpPr>
        <p:spPr>
          <a:xfrm>
            <a:off x="4961130" y="3110371"/>
            <a:ext cx="1396881" cy="12330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r>
              <a:rPr lang="ar-SA" sz="2800" dirty="0"/>
              <a:t>بنك المبادلة</a:t>
            </a:r>
            <a:endParaRPr lang="fr-DZ" sz="2800" dirty="0"/>
          </a:p>
        </p:txBody>
      </p:sp>
      <p:sp>
        <p:nvSpPr>
          <p:cNvPr id="10" name="Rectangle : coins arrondis 9">
            <a:extLst>
              <a:ext uri="{FF2B5EF4-FFF2-40B4-BE49-F238E27FC236}">
                <a16:creationId xmlns:a16="http://schemas.microsoft.com/office/drawing/2014/main" id="{F27EFB89-7BA8-3049-B8F9-FC576EA04EFB}"/>
              </a:ext>
            </a:extLst>
          </p:cNvPr>
          <p:cNvSpPr/>
          <p:nvPr/>
        </p:nvSpPr>
        <p:spPr>
          <a:xfrm>
            <a:off x="1158130" y="3167238"/>
            <a:ext cx="2402037" cy="11761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r>
              <a:rPr lang="ar-SA" sz="2800" dirty="0"/>
              <a:t>شركة امريكية</a:t>
            </a:r>
            <a:endParaRPr lang="fr-DZ" sz="2800" dirty="0"/>
          </a:p>
        </p:txBody>
      </p:sp>
      <p:sp>
        <p:nvSpPr>
          <p:cNvPr id="11" name="Rectangle : coins arrondis 10">
            <a:extLst>
              <a:ext uri="{FF2B5EF4-FFF2-40B4-BE49-F238E27FC236}">
                <a16:creationId xmlns:a16="http://schemas.microsoft.com/office/drawing/2014/main" id="{44CCB741-F6CC-8144-BABB-82A579861B39}"/>
              </a:ext>
            </a:extLst>
          </p:cNvPr>
          <p:cNvSpPr/>
          <p:nvPr/>
        </p:nvSpPr>
        <p:spPr>
          <a:xfrm>
            <a:off x="7780149" y="3167238"/>
            <a:ext cx="2270685" cy="11761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r>
              <a:rPr lang="ar-SA" sz="3200" dirty="0"/>
              <a:t>شركة المانية</a:t>
            </a:r>
            <a:endParaRPr lang="fr-DZ" sz="3200" dirty="0"/>
          </a:p>
        </p:txBody>
      </p:sp>
      <p:sp>
        <p:nvSpPr>
          <p:cNvPr id="12" name="Rectangle 11">
            <a:extLst>
              <a:ext uri="{FF2B5EF4-FFF2-40B4-BE49-F238E27FC236}">
                <a16:creationId xmlns:a16="http://schemas.microsoft.com/office/drawing/2014/main" id="{FFA37067-9598-8441-8F75-759BB6207C60}"/>
              </a:ext>
            </a:extLst>
          </p:cNvPr>
          <p:cNvSpPr/>
          <p:nvPr/>
        </p:nvSpPr>
        <p:spPr>
          <a:xfrm>
            <a:off x="7780149" y="4869352"/>
            <a:ext cx="2270685"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r>
              <a:rPr lang="ar-SA" sz="2400" dirty="0"/>
              <a:t>سوق </a:t>
            </a:r>
            <a:r>
              <a:rPr lang="ar-SA" sz="2400" dirty="0" err="1"/>
              <a:t>اليوروربوندز</a:t>
            </a:r>
            <a:r>
              <a:rPr lang="ar-SA" sz="2400" dirty="0"/>
              <a:t> </a:t>
            </a:r>
          </a:p>
          <a:p>
            <a:pPr marL="0" algn="ctr" defTabSz="457200" rtl="1" eaLnBrk="1" latinLnBrk="0" hangingPunct="1"/>
            <a:r>
              <a:rPr lang="ar-SA" sz="2400" dirty="0"/>
              <a:t>بنسبة 9٪</a:t>
            </a:r>
            <a:endParaRPr lang="fr-DZ" dirty="0"/>
          </a:p>
        </p:txBody>
      </p:sp>
      <p:sp>
        <p:nvSpPr>
          <p:cNvPr id="13" name="Rectangle 12">
            <a:extLst>
              <a:ext uri="{FF2B5EF4-FFF2-40B4-BE49-F238E27FC236}">
                <a16:creationId xmlns:a16="http://schemas.microsoft.com/office/drawing/2014/main" id="{0CB86F9C-681E-8D45-8407-35D9785EF45B}"/>
              </a:ext>
            </a:extLst>
          </p:cNvPr>
          <p:cNvSpPr/>
          <p:nvPr/>
        </p:nvSpPr>
        <p:spPr>
          <a:xfrm>
            <a:off x="1158130" y="4776097"/>
            <a:ext cx="2270685" cy="11303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1" eaLnBrk="1" latinLnBrk="0" hangingPunct="1"/>
            <a:r>
              <a:rPr lang="ar-SA" sz="2400" dirty="0"/>
              <a:t>سوق </a:t>
            </a:r>
            <a:r>
              <a:rPr lang="ar-SA" sz="2400" dirty="0" err="1"/>
              <a:t>اليوروبوندز</a:t>
            </a:r>
            <a:endParaRPr lang="ar-SA" sz="2400" dirty="0"/>
          </a:p>
          <a:p>
            <a:pPr marL="0" algn="ctr" defTabSz="457200" rtl="1" eaLnBrk="1" latinLnBrk="0" hangingPunct="1"/>
            <a:r>
              <a:rPr lang="ar-SA" sz="2400" dirty="0"/>
              <a:t>بنسبة 7٪</a:t>
            </a:r>
            <a:endParaRPr lang="fr-DZ" dirty="0"/>
          </a:p>
        </p:txBody>
      </p:sp>
      <p:cxnSp>
        <p:nvCxnSpPr>
          <p:cNvPr id="15" name="Connecteur droit avec flèche 14">
            <a:extLst>
              <a:ext uri="{FF2B5EF4-FFF2-40B4-BE49-F238E27FC236}">
                <a16:creationId xmlns:a16="http://schemas.microsoft.com/office/drawing/2014/main" id="{465B16F1-5430-8343-9B4E-585021159D9D}"/>
              </a:ext>
            </a:extLst>
          </p:cNvPr>
          <p:cNvCxnSpPr>
            <a:cxnSpLocks/>
          </p:cNvCxnSpPr>
          <p:nvPr/>
        </p:nvCxnSpPr>
        <p:spPr>
          <a:xfrm flipV="1">
            <a:off x="3509237" y="3575493"/>
            <a:ext cx="1473068"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F5FCC2E8-F10A-CA41-97CF-9EA229B76263}"/>
              </a:ext>
            </a:extLst>
          </p:cNvPr>
          <p:cNvCxnSpPr>
            <a:cxnSpLocks/>
          </p:cNvCxnSpPr>
          <p:nvPr/>
        </p:nvCxnSpPr>
        <p:spPr>
          <a:xfrm flipH="1">
            <a:off x="3509238" y="4029951"/>
            <a:ext cx="147306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5CB4617B-B868-9C46-AEDC-E625C73A98FB}"/>
              </a:ext>
            </a:extLst>
          </p:cNvPr>
          <p:cNvCxnSpPr>
            <a:cxnSpLocks/>
          </p:cNvCxnSpPr>
          <p:nvPr/>
        </p:nvCxnSpPr>
        <p:spPr>
          <a:xfrm flipV="1">
            <a:off x="6291316" y="3566621"/>
            <a:ext cx="1483338" cy="887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360010EE-7CEF-234E-93A8-190000B3D9E6}"/>
              </a:ext>
            </a:extLst>
          </p:cNvPr>
          <p:cNvCxnSpPr>
            <a:cxnSpLocks/>
          </p:cNvCxnSpPr>
          <p:nvPr/>
        </p:nvCxnSpPr>
        <p:spPr>
          <a:xfrm flipH="1">
            <a:off x="6291316" y="4018673"/>
            <a:ext cx="1483338"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a:extLst>
              <a:ext uri="{FF2B5EF4-FFF2-40B4-BE49-F238E27FC236}">
                <a16:creationId xmlns:a16="http://schemas.microsoft.com/office/drawing/2014/main" id="{DDF8A421-6E31-3A4D-95D7-87E3A03B771A}"/>
              </a:ext>
            </a:extLst>
          </p:cNvPr>
          <p:cNvCxnSpPr/>
          <p:nvPr/>
        </p:nvCxnSpPr>
        <p:spPr>
          <a:xfrm flipV="1">
            <a:off x="2415614" y="2838889"/>
            <a:ext cx="0" cy="32834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Connecteur droit avec flèche 27">
            <a:extLst>
              <a:ext uri="{FF2B5EF4-FFF2-40B4-BE49-F238E27FC236}">
                <a16:creationId xmlns:a16="http://schemas.microsoft.com/office/drawing/2014/main" id="{DB68F026-0BEF-D94C-96F8-EED9575F5F0C}"/>
              </a:ext>
            </a:extLst>
          </p:cNvPr>
          <p:cNvCxnSpPr>
            <a:cxnSpLocks/>
            <a:endCxn id="8" idx="2"/>
          </p:cNvCxnSpPr>
          <p:nvPr/>
        </p:nvCxnSpPr>
        <p:spPr>
          <a:xfrm flipV="1">
            <a:off x="8915492" y="2734939"/>
            <a:ext cx="0" cy="43229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3" name="Heptagone 42">
            <a:extLst>
              <a:ext uri="{FF2B5EF4-FFF2-40B4-BE49-F238E27FC236}">
                <a16:creationId xmlns:a16="http://schemas.microsoft.com/office/drawing/2014/main" id="{16239A1D-AEA1-384C-9E35-32CD6DDFF652}"/>
              </a:ext>
            </a:extLst>
          </p:cNvPr>
          <p:cNvSpPr/>
          <p:nvPr/>
        </p:nvSpPr>
        <p:spPr>
          <a:xfrm>
            <a:off x="6405801" y="3045703"/>
            <a:ext cx="1228335" cy="414559"/>
          </a:xfrm>
          <a:prstGeom prst="hep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DZ" dirty="0"/>
              <a:t>€ @ 6%</a:t>
            </a:r>
          </a:p>
        </p:txBody>
      </p:sp>
      <p:sp>
        <p:nvSpPr>
          <p:cNvPr id="44" name="Octogone 43">
            <a:extLst>
              <a:ext uri="{FF2B5EF4-FFF2-40B4-BE49-F238E27FC236}">
                <a16:creationId xmlns:a16="http://schemas.microsoft.com/office/drawing/2014/main" id="{76717E0A-7FE8-FF4F-9ADD-8003C857B874}"/>
              </a:ext>
            </a:extLst>
          </p:cNvPr>
          <p:cNvSpPr/>
          <p:nvPr/>
        </p:nvSpPr>
        <p:spPr>
          <a:xfrm>
            <a:off x="3617145" y="4186942"/>
            <a:ext cx="1277290" cy="375408"/>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0" eaLnBrk="1" latinLnBrk="0" hangingPunct="1"/>
            <a:r>
              <a:rPr lang="fr-DZ" dirty="0"/>
              <a:t>$@ 8%</a:t>
            </a:r>
          </a:p>
        </p:txBody>
      </p:sp>
      <p:sp>
        <p:nvSpPr>
          <p:cNvPr id="45" name="Heptagone 44">
            <a:extLst>
              <a:ext uri="{FF2B5EF4-FFF2-40B4-BE49-F238E27FC236}">
                <a16:creationId xmlns:a16="http://schemas.microsoft.com/office/drawing/2014/main" id="{47ED5DB5-0854-864C-BD8E-634149E8D26C}"/>
              </a:ext>
            </a:extLst>
          </p:cNvPr>
          <p:cNvSpPr/>
          <p:nvPr/>
        </p:nvSpPr>
        <p:spPr>
          <a:xfrm>
            <a:off x="3550956" y="2989442"/>
            <a:ext cx="1573487" cy="470820"/>
          </a:xfrm>
          <a:prstGeom prst="hep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DZ" dirty="0"/>
              <a:t>€ @ 6.10%</a:t>
            </a:r>
          </a:p>
        </p:txBody>
      </p:sp>
      <p:sp>
        <p:nvSpPr>
          <p:cNvPr id="46" name="Octogone 45">
            <a:extLst>
              <a:ext uri="{FF2B5EF4-FFF2-40B4-BE49-F238E27FC236}">
                <a16:creationId xmlns:a16="http://schemas.microsoft.com/office/drawing/2014/main" id="{9981785A-6D7A-5E41-A3B7-3B7FA05DE78A}"/>
              </a:ext>
            </a:extLst>
          </p:cNvPr>
          <p:cNvSpPr/>
          <p:nvPr/>
        </p:nvSpPr>
        <p:spPr>
          <a:xfrm>
            <a:off x="6142253" y="4219470"/>
            <a:ext cx="1491883" cy="375401"/>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457200" rtl="0" eaLnBrk="1" latinLnBrk="0" hangingPunct="1"/>
            <a:r>
              <a:rPr lang="fr-DZ" dirty="0"/>
              <a:t>$ @ 8.15%</a:t>
            </a:r>
          </a:p>
        </p:txBody>
      </p:sp>
      <p:cxnSp>
        <p:nvCxnSpPr>
          <p:cNvPr id="63" name="Connecteur droit avec flèche 62">
            <a:extLst>
              <a:ext uri="{FF2B5EF4-FFF2-40B4-BE49-F238E27FC236}">
                <a16:creationId xmlns:a16="http://schemas.microsoft.com/office/drawing/2014/main" id="{F5116B5B-86F5-A440-A722-32FF4810D757}"/>
              </a:ext>
            </a:extLst>
          </p:cNvPr>
          <p:cNvCxnSpPr>
            <a:cxnSpLocks/>
            <a:stCxn id="11" idx="2"/>
            <a:endCxn id="12" idx="0"/>
          </p:cNvCxnSpPr>
          <p:nvPr/>
        </p:nvCxnSpPr>
        <p:spPr>
          <a:xfrm>
            <a:off x="8915492" y="4343400"/>
            <a:ext cx="0" cy="525952"/>
          </a:xfrm>
          <a:prstGeom prst="straightConnector1">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4" name="Connecteur droit avec flèche 63">
            <a:extLst>
              <a:ext uri="{FF2B5EF4-FFF2-40B4-BE49-F238E27FC236}">
                <a16:creationId xmlns:a16="http://schemas.microsoft.com/office/drawing/2014/main" id="{7EA6AE16-8A48-B945-8F42-69E408E367C3}"/>
              </a:ext>
            </a:extLst>
          </p:cNvPr>
          <p:cNvCxnSpPr>
            <a:cxnSpLocks/>
          </p:cNvCxnSpPr>
          <p:nvPr/>
        </p:nvCxnSpPr>
        <p:spPr>
          <a:xfrm flipH="1">
            <a:off x="2370207" y="4367903"/>
            <a:ext cx="1" cy="432697"/>
          </a:xfrm>
          <a:prstGeom prst="straightConnector1">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018835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592593" cy="1400530"/>
          </a:xfrm>
        </p:spPr>
        <p:txBody>
          <a:bodyPr/>
          <a:lstStyle/>
          <a:p>
            <a:pPr marL="742950" indent="-742950" algn="ctr" rtl="1">
              <a:buFont typeface="+mj-lt"/>
              <a:buAutoNum type="arabicPeriod"/>
            </a:pPr>
            <a:r>
              <a:rPr lang="ar-DZ" dirty="0">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contenu 2"/>
          <p:cNvSpPr>
            <a:spLocks noGrp="1"/>
          </p:cNvSpPr>
          <p:nvPr>
            <p:ph idx="1"/>
          </p:nvPr>
        </p:nvSpPr>
        <p:spPr>
          <a:xfrm>
            <a:off x="646112" y="2052918"/>
            <a:ext cx="9682746" cy="4489550"/>
          </a:xfrm>
        </p:spPr>
        <p:txBody>
          <a:bodyPr>
            <a:normAutofit lnSpcReduction="10000"/>
          </a:bodyPr>
          <a:lstStyle/>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أولا- ماهية عقود الخيارات: </a:t>
            </a:r>
            <a:r>
              <a:rPr lang="ar-DZ" sz="2800" dirty="0">
                <a:latin typeface="Tahoma" panose="020B0604030504040204" pitchFamily="34" charset="0"/>
                <a:ea typeface="Tahoma" panose="020B0604030504040204" pitchFamily="34" charset="0"/>
                <a:cs typeface="Tahoma" panose="020B0604030504040204" pitchFamily="34" charset="0"/>
              </a:rPr>
              <a:t>تعود نشأة هذه العقود أساسا إلى سوق السلع حيث كان المنتجون يهدفون إلى حماية أنفسهم من مخاطر وفرة الإنتاج وتدهور الأسعار لذلك يشترون هذا الحق</a:t>
            </a:r>
            <a:r>
              <a:rPr lang="fr-FR" sz="2800" dirty="0">
                <a:latin typeface="Tahoma" panose="020B0604030504040204" pitchFamily="34" charset="0"/>
                <a:ea typeface="Tahoma" panose="020B0604030504040204" pitchFamily="34" charset="0"/>
                <a:cs typeface="Tahoma" panose="020B0604030504040204" pitchFamily="34" charset="0"/>
              </a:rPr>
              <a:t> </a:t>
            </a:r>
            <a:r>
              <a:rPr lang="ar-DZ" sz="2800" dirty="0">
                <a:latin typeface="Tahoma" panose="020B0604030504040204" pitchFamily="34" charset="0"/>
                <a:ea typeface="Tahoma" panose="020B0604030504040204" pitchFamily="34" charset="0"/>
                <a:cs typeface="Tahoma" panose="020B0604030504040204" pitchFamily="34" charset="0"/>
              </a:rPr>
              <a:t> (حق البيع) ليتمكنوا من بيع الإنتاج للتجار بسعر وفي تاريخ محددين مقابل تعويض للتجار. أما فيما يتعلق بالخيارات المالية فإن الأصول موض</a:t>
            </a:r>
            <a:r>
              <a:rPr lang="ar-SA" sz="2800" dirty="0">
                <a:latin typeface="Tahoma" panose="020B0604030504040204" pitchFamily="34" charset="0"/>
                <a:ea typeface="Tahoma" panose="020B0604030504040204" pitchFamily="34" charset="0"/>
                <a:cs typeface="Tahoma" panose="020B0604030504040204" pitchFamily="34" charset="0"/>
              </a:rPr>
              <a:t>و</a:t>
            </a:r>
            <a:r>
              <a:rPr lang="ar-DZ" sz="2800" dirty="0">
                <a:latin typeface="Tahoma" panose="020B0604030504040204" pitchFamily="34" charset="0"/>
                <a:ea typeface="Tahoma" panose="020B0604030504040204" pitchFamily="34" charset="0"/>
                <a:cs typeface="Tahoma" panose="020B0604030504040204" pitchFamily="34" charset="0"/>
              </a:rPr>
              <a:t>ع التعامل تتمثل في: الأسهم السندات، العملات الأجنبية أو حتى مؤشرات الأسهم.</a:t>
            </a:r>
          </a:p>
          <a:p>
            <a:pPr algn="r" rtl="1"/>
            <a:r>
              <a:rPr lang="ar-DZ" sz="2800" dirty="0">
                <a:latin typeface="Tahoma" panose="020B0604030504040204" pitchFamily="34" charset="0"/>
                <a:ea typeface="Tahoma" panose="020B0604030504040204" pitchFamily="34" charset="0"/>
                <a:cs typeface="Tahoma" panose="020B0604030504040204" pitchFamily="34" charset="0"/>
              </a:rPr>
              <a:t>ويعرف عقد الخيار على أنه </a:t>
            </a:r>
            <a:r>
              <a:rPr lang="ar-DZ" sz="2800" dirty="0">
                <a:highlight>
                  <a:srgbClr val="FF00FF"/>
                </a:highlight>
                <a:latin typeface="Tahoma" panose="020B0604030504040204" pitchFamily="34" charset="0"/>
                <a:ea typeface="Tahoma" panose="020B0604030504040204" pitchFamily="34" charset="0"/>
                <a:cs typeface="Tahoma" panose="020B0604030504040204" pitchFamily="34" charset="0"/>
              </a:rPr>
              <a:t>اتفاق بين طرفين البائع والمشتري </a:t>
            </a:r>
            <a:r>
              <a:rPr lang="ar-DZ" sz="2800" dirty="0">
                <a:latin typeface="Tahoma" panose="020B0604030504040204" pitchFamily="34" charset="0"/>
                <a:ea typeface="Tahoma" panose="020B0604030504040204" pitchFamily="34" charset="0"/>
                <a:cs typeface="Tahoma" panose="020B0604030504040204" pitchFamily="34" charset="0"/>
              </a:rPr>
              <a:t>يخول لحامله </a:t>
            </a:r>
            <a:r>
              <a:rPr lang="ar-DZ" sz="2800" dirty="0">
                <a:highlight>
                  <a:srgbClr val="FF00FF"/>
                </a:highlight>
                <a:latin typeface="Tahoma" panose="020B0604030504040204" pitchFamily="34" charset="0"/>
                <a:ea typeface="Tahoma" panose="020B0604030504040204" pitchFamily="34" charset="0"/>
                <a:cs typeface="Tahoma" panose="020B0604030504040204" pitchFamily="34" charset="0"/>
              </a:rPr>
              <a:t>حق شراء أو بيع أصل معين بسعر محدد في تاريخ مستقبلي محدد</a:t>
            </a:r>
            <a:r>
              <a:rPr lang="ar-DZ" sz="2800" dirty="0">
                <a:latin typeface="Tahoma" panose="020B0604030504040204" pitchFamily="34" charset="0"/>
                <a:ea typeface="Tahoma" panose="020B0604030504040204" pitchFamily="34" charset="0"/>
                <a:cs typeface="Tahoma" panose="020B0604030504040204" pitchFamily="34" charset="0"/>
              </a:rPr>
              <a:t>, يسمى السعر </a:t>
            </a:r>
            <a:r>
              <a:rPr lang="ar-DZ" sz="2800" dirty="0">
                <a:highlight>
                  <a:srgbClr val="FF0000"/>
                </a:highlight>
                <a:latin typeface="Tahoma" panose="020B0604030504040204" pitchFamily="34" charset="0"/>
                <a:ea typeface="Tahoma" panose="020B0604030504040204" pitchFamily="34" charset="0"/>
                <a:cs typeface="Tahoma" panose="020B0604030504040204" pitchFamily="34" charset="0"/>
              </a:rPr>
              <a:t>بسعر التنفيذ أو الممارسة</a:t>
            </a:r>
            <a:r>
              <a:rPr lang="ar-DZ" sz="2800" dirty="0">
                <a:latin typeface="Tahoma" panose="020B0604030504040204" pitchFamily="34" charset="0"/>
                <a:ea typeface="Tahoma" panose="020B0604030504040204" pitchFamily="34" charset="0"/>
                <a:cs typeface="Tahoma" panose="020B0604030504040204" pitchFamily="34" charset="0"/>
              </a:rPr>
              <a:t>، ويسمى التاريخ المستقبلي </a:t>
            </a:r>
            <a:r>
              <a:rPr lang="ar-DZ" sz="2800" dirty="0">
                <a:highlight>
                  <a:srgbClr val="FF0000"/>
                </a:highlight>
                <a:latin typeface="Tahoma" panose="020B0604030504040204" pitchFamily="34" charset="0"/>
                <a:ea typeface="Tahoma" panose="020B0604030504040204" pitchFamily="34" charset="0"/>
                <a:cs typeface="Tahoma" panose="020B0604030504040204" pitchFamily="34" charset="0"/>
              </a:rPr>
              <a:t>بتاريخ نهاية صلاحية العقد</a:t>
            </a:r>
            <a:r>
              <a:rPr lang="ar-DZ" sz="2800" dirty="0">
                <a:latin typeface="Tahoma" panose="020B0604030504040204" pitchFamily="34" charset="0"/>
                <a:ea typeface="Tahoma" panose="020B0604030504040204" pitchFamily="34" charset="0"/>
                <a:cs typeface="Tahoma" panose="020B0604030504040204" pitchFamily="34" charset="0"/>
              </a:rPr>
              <a:t>.</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1189C618-6A43-0841-AE53-C5311F5D7E65}"/>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8A5D0810-5635-6044-A675-8794FE7FB5E6}"/>
              </a:ext>
            </a:extLst>
          </p:cNvPr>
          <p:cNvSpPr>
            <a:spLocks noGrp="1"/>
          </p:cNvSpPr>
          <p:nvPr>
            <p:ph type="ftr" sz="quarter" idx="11"/>
          </p:nvPr>
        </p:nvSpPr>
        <p:spPr/>
        <p:txBody>
          <a:bodyPr/>
          <a:lstStyle/>
          <a:p>
            <a:r>
              <a:rPr lang="ar-DZ" dirty="0"/>
              <a:t>د.قشاري يسمينة   </a:t>
            </a:r>
            <a:r>
              <a:rPr lang="fr-FR" dirty="0"/>
              <a:t>        E-mail: guechariuniv2016@gmail.com</a:t>
            </a:r>
          </a:p>
        </p:txBody>
      </p:sp>
      <p:sp>
        <p:nvSpPr>
          <p:cNvPr id="6" name="Espace réservé du numéro de diapositive 5">
            <a:extLst>
              <a:ext uri="{FF2B5EF4-FFF2-40B4-BE49-F238E27FC236}">
                <a16:creationId xmlns:a16="http://schemas.microsoft.com/office/drawing/2014/main" id="{05289F83-B5B5-D547-9E81-5D893607B14E}"/>
              </a:ext>
            </a:extLst>
          </p:cNvPr>
          <p:cNvSpPr>
            <a:spLocks noGrp="1"/>
          </p:cNvSpPr>
          <p:nvPr>
            <p:ph type="sldNum" sz="quarter" idx="12"/>
          </p:nvPr>
        </p:nvSpPr>
        <p:spPr/>
        <p:txBody>
          <a:bodyPr/>
          <a:lstStyle/>
          <a:p>
            <a:fld id="{1DA764FF-2A85-4715-839E-0192566F6948}" type="slidenum">
              <a:rPr lang="fr-FR" smtClean="0"/>
              <a:t>3</a:t>
            </a:fld>
            <a:endParaRPr lang="fr-FR"/>
          </a:p>
        </p:txBody>
      </p:sp>
    </p:spTree>
    <p:extLst>
      <p:ext uri="{BB962C8B-B14F-4D97-AF65-F5344CB8AC3E}">
        <p14:creationId xmlns:p14="http://schemas.microsoft.com/office/powerpoint/2010/main" val="18655506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DD2605-BDB0-EC48-8E33-8BBE2B1B91B0}"/>
              </a:ext>
            </a:extLst>
          </p:cNvPr>
          <p:cNvSpPr>
            <a:spLocks noGrp="1"/>
          </p:cNvSpPr>
          <p:nvPr>
            <p:ph type="title"/>
          </p:nvPr>
        </p:nvSpPr>
        <p:spPr>
          <a:xfrm>
            <a:off x="646111" y="452718"/>
            <a:ext cx="9404723" cy="767687"/>
          </a:xfrm>
        </p:spPr>
        <p:txBody>
          <a:bodyPr/>
          <a:lstStyle/>
          <a:p>
            <a:pPr marL="742950" indent="-742950" algn="ctr" rtl="1">
              <a:buFont typeface="+mj-lt"/>
              <a:buAutoNum type="arabicPeriod" startAt="3"/>
            </a:pPr>
            <a:r>
              <a:rPr lang="ar-SA" dirty="0"/>
              <a:t>عقود المبادلة</a:t>
            </a:r>
            <a:endParaRPr lang="fr-DZ" dirty="0"/>
          </a:p>
        </p:txBody>
      </p:sp>
      <p:sp>
        <p:nvSpPr>
          <p:cNvPr id="3" name="Espace réservé du contenu 2">
            <a:extLst>
              <a:ext uri="{FF2B5EF4-FFF2-40B4-BE49-F238E27FC236}">
                <a16:creationId xmlns:a16="http://schemas.microsoft.com/office/drawing/2014/main" id="{ED3269C7-B180-C14C-B11A-6FA7E5DEA696}"/>
              </a:ext>
            </a:extLst>
          </p:cNvPr>
          <p:cNvSpPr>
            <a:spLocks noGrp="1"/>
          </p:cNvSpPr>
          <p:nvPr>
            <p:ph idx="1"/>
          </p:nvPr>
        </p:nvSpPr>
        <p:spPr>
          <a:xfrm>
            <a:off x="645132" y="1220406"/>
            <a:ext cx="9622874" cy="5027994"/>
          </a:xfrm>
        </p:spPr>
        <p:txBody>
          <a:bodyPr>
            <a:normAutofit/>
          </a:bodyPr>
          <a:lstStyle/>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r>
              <a:rPr lang="ar-SA" sz="2400" dirty="0">
                <a:latin typeface="Tahoma" panose="020B0604030504040204" pitchFamily="34" charset="0"/>
                <a:ea typeface="Tahoma" panose="020B0604030504040204" pitchFamily="34" charset="0"/>
                <a:cs typeface="Tahoma" panose="020B0604030504040204" pitchFamily="34" charset="0"/>
              </a:rPr>
              <a:t>لنفرض ان بنك المبادلة يسعر مبادلة العملة دولار (يورو) بنسبة 8.00 ٪ - 8.15 ٪  (6.00٪ - 6.10٪).</a:t>
            </a:r>
          </a:p>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r>
              <a:rPr lang="ar-SA" sz="2400" dirty="0">
                <a:latin typeface="Tahoma" panose="020B0604030504040204" pitchFamily="34" charset="0"/>
                <a:ea typeface="Tahoma" panose="020B0604030504040204" pitchFamily="34" charset="0"/>
                <a:cs typeface="Tahoma" panose="020B0604030504040204" pitchFamily="34" charset="0"/>
              </a:rPr>
              <a:t>اي ان بنك المبادلة يفرض 6.10 ٪ على الشركة الامريكية فائدة سنوية مقابل 40 مليون يورو الذي حصلت عليه ويدفع للشركة الألمانية 6٪ لكي تدفعها هي بدورها لسوق رأس المال الألماني. من جهة أخرى، يطلب 8.15٪ من الشركة الألمانية فائدة سنوية على 48400000 دولار الذي حصلت عليه وتدفع للشركة الامريكية 8٪ لكي تدفعها بدورها لسوق رأس المال الأمريكي.</a:t>
            </a:r>
            <a:endParaRPr lang="fr-FR" sz="2400" dirty="0">
              <a:latin typeface="Tahoma" panose="020B0604030504040204" pitchFamily="34" charset="0"/>
              <a:ea typeface="Tahoma" panose="020B0604030504040204" pitchFamily="34" charset="0"/>
              <a:cs typeface="Tahoma" panose="020B0604030504040204" pitchFamily="34" charset="0"/>
            </a:endParaRPr>
          </a:p>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r>
              <a:rPr lang="ar-SA" sz="2400" dirty="0">
                <a:latin typeface="Tahoma" panose="020B0604030504040204" pitchFamily="34" charset="0"/>
                <a:ea typeface="Tahoma" panose="020B0604030504040204" pitchFamily="34" charset="0"/>
                <a:cs typeface="Tahoma" panose="020B0604030504040204" pitchFamily="34" charset="0"/>
              </a:rPr>
              <a:t>وبتعبير اخر فرع الشركة الامريكية الموجود في المانيا سيدفع سنويا 2440000 يورو فوائد (6.10٪ على 40000000 يورو) التي تكون من خلال بنك المبادلة الذي يدفع 2400000 يورو (6٪ على 40000000 يورو) للشركة الألمانية على القرض ب اليورو.</a:t>
            </a:r>
            <a:endParaRPr lang="fr-DZ" sz="24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007137CF-4EFB-B847-86DB-78AD6B93647D}"/>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DE8204C4-978B-A941-942F-2FD930110324}"/>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2EA419CB-DDC9-A243-83B5-D7C732186FE2}"/>
              </a:ext>
            </a:extLst>
          </p:cNvPr>
          <p:cNvSpPr>
            <a:spLocks noGrp="1"/>
          </p:cNvSpPr>
          <p:nvPr>
            <p:ph type="sldNum" sz="quarter" idx="12"/>
          </p:nvPr>
        </p:nvSpPr>
        <p:spPr/>
        <p:txBody>
          <a:bodyPr/>
          <a:lstStyle/>
          <a:p>
            <a:fld id="{1DA764FF-2A85-4715-839E-0192566F6948}" type="slidenum">
              <a:rPr lang="fr-FR" smtClean="0"/>
              <a:t>30</a:t>
            </a:fld>
            <a:endParaRPr lang="fr-FR"/>
          </a:p>
        </p:txBody>
      </p:sp>
    </p:spTree>
    <p:extLst>
      <p:ext uri="{BB962C8B-B14F-4D97-AF65-F5344CB8AC3E}">
        <p14:creationId xmlns:p14="http://schemas.microsoft.com/office/powerpoint/2010/main" val="607552798"/>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2D9321-08D7-7E46-83B6-254D2953E0CD}"/>
              </a:ext>
            </a:extLst>
          </p:cNvPr>
          <p:cNvSpPr>
            <a:spLocks noGrp="1"/>
          </p:cNvSpPr>
          <p:nvPr>
            <p:ph type="title"/>
          </p:nvPr>
        </p:nvSpPr>
        <p:spPr>
          <a:xfrm>
            <a:off x="646111" y="452718"/>
            <a:ext cx="9404723" cy="767687"/>
          </a:xfrm>
        </p:spPr>
        <p:txBody>
          <a:bodyPr/>
          <a:lstStyle/>
          <a:p>
            <a:pPr marL="742950" indent="-742950" algn="ctr" rtl="1">
              <a:buFont typeface="+mj-lt"/>
              <a:buAutoNum type="arabicPeriod" startAt="3"/>
            </a:pPr>
            <a:r>
              <a:rPr lang="ar-SA" dirty="0"/>
              <a:t>عقود المبادلة</a:t>
            </a:r>
            <a:endParaRPr lang="fr-DZ" dirty="0"/>
          </a:p>
        </p:txBody>
      </p:sp>
      <p:sp>
        <p:nvSpPr>
          <p:cNvPr id="3" name="Espace réservé du contenu 2">
            <a:extLst>
              <a:ext uri="{FF2B5EF4-FFF2-40B4-BE49-F238E27FC236}">
                <a16:creationId xmlns:a16="http://schemas.microsoft.com/office/drawing/2014/main" id="{D1DD88B4-6E90-5242-89D5-8A68E1E4EA27}"/>
              </a:ext>
            </a:extLst>
          </p:cNvPr>
          <p:cNvSpPr>
            <a:spLocks noGrp="1"/>
          </p:cNvSpPr>
          <p:nvPr>
            <p:ph idx="1"/>
          </p:nvPr>
        </p:nvSpPr>
        <p:spPr>
          <a:xfrm>
            <a:off x="645132" y="1220406"/>
            <a:ext cx="9707408" cy="5027994"/>
          </a:xfrm>
        </p:spPr>
        <p:txBody>
          <a:bodyPr>
            <a:normAutofit lnSpcReduction="10000"/>
          </a:bodyPr>
          <a:lstStyle/>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r>
              <a:rPr lang="ar-SA" sz="2400" dirty="0">
                <a:latin typeface="Tahoma" panose="020B0604030504040204" pitchFamily="34" charset="0"/>
                <a:ea typeface="Tahoma" panose="020B0604030504040204" pitchFamily="34" charset="0"/>
                <a:cs typeface="Tahoma" panose="020B0604030504040204" pitchFamily="34" charset="0"/>
              </a:rPr>
              <a:t>ومن جهة أخرى فرع الشركة الألمانية الموجود في أمريكا سيدفع 3944600 دولار فوائد سنوية (8.15٪ على 48400000 دولار) لبنك المبادلة والذي بدوره يدفع 3872000دولار للشركة الامريكية لتسوية فوائد القرض لسوق رأس المال الأمريكي. وفي الاجل يتم دفع قيمة الدين.</a:t>
            </a:r>
          </a:p>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r>
              <a:rPr lang="ar-SA" sz="2400" dirty="0">
                <a:latin typeface="Tahoma" panose="020B0604030504040204" pitchFamily="34" charset="0"/>
                <a:ea typeface="Tahoma" panose="020B0604030504040204" pitchFamily="34" charset="0"/>
                <a:cs typeface="Tahoma" panose="020B0604030504040204" pitchFamily="34" charset="0"/>
              </a:rPr>
              <a:t>وبالتالي يمكن القول ان الشركة الامريكية اقترضت اليورو بنسبة 6.10٪ بدل من 7٪ اي ربحت او تجنبت دفع مبلغ إضافي 360000 يورو سنويا (0.90٪ فائدة إضافية على  40000000 يورو) وفي خمس سنوات 1800000 يورو. والشركة الالمانية اقترضت الدولار بنسبة 8.15٪ بدل من 9٪ اي ربحت او تجنبت دفع مبلغ إضافي 411400دولار سنويا (0.85٪ إضافية على 48400000 دولار) وفي خمس سنوات 2057000 دولار.</a:t>
            </a:r>
          </a:p>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r>
              <a:rPr lang="ar-SA" sz="2400" dirty="0">
                <a:latin typeface="Tahoma" panose="020B0604030504040204" pitchFamily="34" charset="0"/>
                <a:ea typeface="Tahoma" panose="020B0604030504040204" pitchFamily="34" charset="0"/>
                <a:cs typeface="Tahoma" panose="020B0604030504040204" pitchFamily="34" charset="0"/>
              </a:rPr>
              <a:t>وبنك المبادلة حصل على ربح 40000 يورو سنويا (0.10٪ على 40000000 يورو) وفي خمس سنوات يحقق ربح 200000يورو، وربح 72600 دولار سنويا(0.15٪ على 48400000) وفي الخمس سنوات 363000دولار.</a:t>
            </a:r>
          </a:p>
          <a:p>
            <a: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pPr>
            <a:endParaRPr lang="fr-DZ" sz="24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10B8BF31-58C7-B04B-8C77-F12BCAF87825}"/>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CCA17F31-ABB0-6B49-90CD-6D495D3DEDB2}"/>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425F2351-24C8-2149-B9E1-AAF7702DDAA8}"/>
              </a:ext>
            </a:extLst>
          </p:cNvPr>
          <p:cNvSpPr>
            <a:spLocks noGrp="1"/>
          </p:cNvSpPr>
          <p:nvPr>
            <p:ph type="sldNum" sz="quarter" idx="12"/>
          </p:nvPr>
        </p:nvSpPr>
        <p:spPr/>
        <p:txBody>
          <a:bodyPr/>
          <a:lstStyle/>
          <a:p>
            <a:fld id="{1DA764FF-2A85-4715-839E-0192566F6948}" type="slidenum">
              <a:rPr lang="fr-FR" smtClean="0"/>
              <a:t>31</a:t>
            </a:fld>
            <a:endParaRPr lang="fr-FR"/>
          </a:p>
        </p:txBody>
      </p:sp>
    </p:spTree>
    <p:extLst>
      <p:ext uri="{BB962C8B-B14F-4D97-AF65-F5344CB8AC3E}">
        <p14:creationId xmlns:p14="http://schemas.microsoft.com/office/powerpoint/2010/main" val="2736931541"/>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927280" y="2052918"/>
            <a:ext cx="9298546" cy="4476671"/>
          </a:xfrm>
        </p:spPr>
        <p:txBody>
          <a:bodyPr>
            <a:normAutofit lnSpcReduction="10000"/>
          </a:bodyPr>
          <a:lstStyle/>
          <a:p>
            <a:pPr marL="0" indent="0" algn="just" rtl="1">
              <a:buNone/>
            </a:pPr>
            <a:r>
              <a:rPr lang="ar-DZ" sz="2800" b="1" dirty="0">
                <a:latin typeface="Tahoma" panose="020B0604030504040204" pitchFamily="34" charset="0"/>
                <a:ea typeface="Tahoma" panose="020B0604030504040204" pitchFamily="34" charset="0"/>
                <a:cs typeface="Tahoma" panose="020B0604030504040204" pitchFamily="34" charset="0"/>
              </a:rPr>
              <a:t>ثانيا-</a:t>
            </a:r>
            <a:r>
              <a:rPr lang="ar-SA" sz="2800" b="1" dirty="0">
                <a:latin typeface="Tahoma" panose="020B0604030504040204" pitchFamily="34" charset="0"/>
                <a:ea typeface="Tahoma" panose="020B0604030504040204" pitchFamily="34" charset="0"/>
                <a:cs typeface="Tahoma" panose="020B0604030504040204" pitchFamily="34" charset="0"/>
              </a:rPr>
              <a:t>أنواع عقود الخيار</a:t>
            </a:r>
            <a:r>
              <a:rPr lang="ar-DZ" sz="2800" b="1" dirty="0">
                <a:latin typeface="Tahoma" panose="020B0604030504040204" pitchFamily="34" charset="0"/>
                <a:ea typeface="Tahoma" panose="020B0604030504040204" pitchFamily="34" charset="0"/>
                <a:cs typeface="Tahoma" panose="020B0604030504040204" pitchFamily="34" charset="0"/>
              </a:rPr>
              <a:t>: </a:t>
            </a:r>
            <a:r>
              <a:rPr lang="ar-DZ" sz="2800" dirty="0">
                <a:latin typeface="Tahoma" panose="020B0604030504040204" pitchFamily="34" charset="0"/>
                <a:ea typeface="Tahoma" panose="020B0604030504040204" pitchFamily="34" charset="0"/>
                <a:cs typeface="Tahoma" panose="020B0604030504040204" pitchFamily="34" charset="0"/>
              </a:rPr>
              <a:t>يمكن تقسيم الخيارات إلى عدة أنواع كما يلي:</a:t>
            </a:r>
          </a:p>
          <a:p>
            <a:pPr algn="just" rtl="1"/>
            <a:r>
              <a:rPr lang="ar-DZ" sz="2800" b="1" dirty="0">
                <a:effectLst/>
                <a:latin typeface="Tahoma" panose="020B0604030504040204" pitchFamily="34" charset="0"/>
                <a:ea typeface="Tahoma" panose="020B0604030504040204" pitchFamily="34" charset="0"/>
                <a:cs typeface="Tahoma" panose="020B0604030504040204" pitchFamily="34" charset="0"/>
              </a:rPr>
              <a:t>الأنواع </a:t>
            </a:r>
            <a:r>
              <a:rPr lang="ar-DZ" sz="2800" b="1" dirty="0">
                <a:latin typeface="Tahoma" panose="020B0604030504040204" pitchFamily="34" charset="0"/>
                <a:ea typeface="Tahoma" panose="020B0604030504040204" pitchFamily="34" charset="0"/>
                <a:cs typeface="Tahoma" panose="020B0604030504040204" pitchFamily="34" charset="0"/>
              </a:rPr>
              <a:t>الرئيسية: </a:t>
            </a:r>
            <a:r>
              <a:rPr lang="ar-DZ" sz="2800" dirty="0">
                <a:latin typeface="Tahoma" panose="020B0604030504040204" pitchFamily="34" charset="0"/>
                <a:ea typeface="Tahoma" panose="020B0604030504040204" pitchFamily="34" charset="0"/>
                <a:cs typeface="Tahoma" panose="020B0604030504040204" pitchFamily="34" charset="0"/>
              </a:rPr>
              <a:t>تقسم الى خيارات الشراء وخيارات البيع.</a:t>
            </a:r>
          </a:p>
          <a:p>
            <a:pPr marL="514350" indent="-514350" algn="just" rtl="1">
              <a:buFont typeface="+mj-lt"/>
              <a:buAutoNum type="arabicPeriod"/>
            </a:pPr>
            <a:r>
              <a:rPr lang="ar-DZ" sz="2800" b="1" dirty="0">
                <a:highlight>
                  <a:srgbClr val="FF00FF"/>
                </a:highlight>
                <a:latin typeface="Tahoma" panose="020B0604030504040204" pitchFamily="34" charset="0"/>
                <a:ea typeface="Tahoma" panose="020B0604030504040204" pitchFamily="34" charset="0"/>
                <a:cs typeface="Tahoma" panose="020B0604030504040204" pitchFamily="34" charset="0"/>
              </a:rPr>
              <a:t>خيار الشراء</a:t>
            </a:r>
            <a:r>
              <a:rPr lang="ar-DZ" sz="2800" b="1" dirty="0">
                <a:latin typeface="Tahoma" panose="020B0604030504040204" pitchFamily="34" charset="0"/>
                <a:ea typeface="Tahoma" panose="020B0604030504040204" pitchFamily="34" charset="0"/>
                <a:cs typeface="Tahoma" panose="020B0604030504040204" pitchFamily="34" charset="0"/>
              </a:rPr>
              <a:t>: </a:t>
            </a:r>
            <a:r>
              <a:rPr lang="ar-DZ" sz="2800" dirty="0">
                <a:latin typeface="Tahoma" panose="020B0604030504040204" pitchFamily="34" charset="0"/>
                <a:ea typeface="Tahoma" panose="020B0604030504040204" pitchFamily="34" charset="0"/>
                <a:cs typeface="Tahoma" panose="020B0604030504040204" pitchFamily="34" charset="0"/>
              </a:rPr>
              <a:t>هو عقد بين طرفين (البائع والمشتري) </a:t>
            </a:r>
            <a:r>
              <a:rPr lang="ar-DZ" sz="2800" dirty="0">
                <a:highlight>
                  <a:srgbClr val="FF00FF"/>
                </a:highlight>
                <a:latin typeface="Tahoma" panose="020B0604030504040204" pitchFamily="34" charset="0"/>
                <a:ea typeface="Tahoma" panose="020B0604030504040204" pitchFamily="34" charset="0"/>
                <a:cs typeface="Tahoma" panose="020B0604030504040204" pitchFamily="34" charset="0"/>
              </a:rPr>
              <a:t>يعطى فيه الحق للمشتري في الاختيار بين شراء أو عدم شراء </a:t>
            </a:r>
            <a:r>
              <a:rPr lang="ar-DZ" sz="2800" dirty="0">
                <a:latin typeface="Tahoma" panose="020B0604030504040204" pitchFamily="34" charset="0"/>
                <a:ea typeface="Tahoma" panose="020B0604030504040204" pitchFamily="34" charset="0"/>
                <a:cs typeface="Tahoma" panose="020B0604030504040204" pitchFamily="34" charset="0"/>
              </a:rPr>
              <a:t>أصل ما بسعر معين في تاريخ مستقبلي، ويمنح المشتري هذا الحق لقاء مبلغ مالي يدفعه للبائع وهو المكافأة (سعر الخيار).</a:t>
            </a:r>
          </a:p>
          <a:p>
            <a:pPr marL="387985" algn="just" rtl="1"/>
            <a:r>
              <a:rPr lang="ar-SA" sz="2800" dirty="0">
                <a:highlight>
                  <a:srgbClr val="FF0000"/>
                </a:highlight>
                <a:latin typeface="Tahoma" panose="020B0604030504040204" pitchFamily="34" charset="0"/>
                <a:ea typeface="Tahoma" panose="020B0604030504040204" pitchFamily="34" charset="0"/>
                <a:cs typeface="Tahoma" panose="020B0604030504040204" pitchFamily="34" charset="0"/>
              </a:rPr>
              <a:t>ويقوم المشتري بتنفيذ حقه إذا كان السعر السوقي للأصل أكبر من سعر الممارسة.</a:t>
            </a:r>
            <a:endParaRPr lang="fr-FR" sz="2400" dirty="0">
              <a:highlight>
                <a:srgbClr val="FF0000"/>
              </a:highlight>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8A95A8FD-7E1D-1645-AB38-152122E76138}"/>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ACCD037B-D828-CE40-BF6F-AFAFACB3C5EF}"/>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2B21071B-CCC8-1F4C-A37C-09CBBEF62495}"/>
              </a:ext>
            </a:extLst>
          </p:cNvPr>
          <p:cNvSpPr>
            <a:spLocks noGrp="1"/>
          </p:cNvSpPr>
          <p:nvPr>
            <p:ph type="sldNum" sz="quarter" idx="12"/>
          </p:nvPr>
        </p:nvSpPr>
        <p:spPr/>
        <p:txBody>
          <a:bodyPr/>
          <a:lstStyle/>
          <a:p>
            <a:fld id="{1DA764FF-2A85-4715-839E-0192566F6948}" type="slidenum">
              <a:rPr lang="fr-FR" smtClean="0"/>
              <a:t>4</a:t>
            </a:fld>
            <a:endParaRPr lang="fr-FR"/>
          </a:p>
        </p:txBody>
      </p:sp>
    </p:spTree>
    <p:extLst>
      <p:ext uri="{BB962C8B-B14F-4D97-AF65-F5344CB8AC3E}">
        <p14:creationId xmlns:p14="http://schemas.microsoft.com/office/powerpoint/2010/main" val="205515014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6111" y="452718"/>
            <a:ext cx="9404723" cy="1311688"/>
          </a:xfrm>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1103312" y="1931832"/>
            <a:ext cx="8946541" cy="4507606"/>
          </a:xfrm>
        </p:spPr>
        <p:txBody>
          <a:bodyPr>
            <a:normAutofit fontScale="92500"/>
          </a:bodyPr>
          <a:lstStyle/>
          <a:p>
            <a:pPr marL="514350" indent="-514350" algn="r" rtl="1">
              <a:buFont typeface="+mj-lt"/>
              <a:buAutoNum type="arabicPeriod" startAt="2"/>
            </a:pPr>
            <a:r>
              <a:rPr lang="ar-DZ" sz="2800" b="1" dirty="0">
                <a:highlight>
                  <a:srgbClr val="FF00FF"/>
                </a:highlight>
                <a:latin typeface="Tahoma" panose="020B0604030504040204" pitchFamily="34" charset="0"/>
                <a:ea typeface="Tahoma" panose="020B0604030504040204" pitchFamily="34" charset="0"/>
                <a:cs typeface="Tahoma" panose="020B0604030504040204" pitchFamily="34" charset="0"/>
              </a:rPr>
              <a:t>خيار البيع</a:t>
            </a:r>
            <a:r>
              <a:rPr lang="ar-DZ" sz="2800" b="1" dirty="0">
                <a:latin typeface="Tahoma" panose="020B0604030504040204" pitchFamily="34" charset="0"/>
                <a:ea typeface="Tahoma" panose="020B0604030504040204" pitchFamily="34" charset="0"/>
                <a:cs typeface="Tahoma" panose="020B0604030504040204" pitchFamily="34" charset="0"/>
              </a:rPr>
              <a:t>: </a:t>
            </a:r>
            <a:r>
              <a:rPr lang="ar-DZ" sz="2800" dirty="0">
                <a:latin typeface="Tahoma" panose="020B0604030504040204" pitchFamily="34" charset="0"/>
                <a:ea typeface="Tahoma" panose="020B0604030504040204" pitchFamily="34" charset="0"/>
                <a:cs typeface="Tahoma" panose="020B0604030504040204" pitchFamily="34" charset="0"/>
              </a:rPr>
              <a:t>هو أيضا عقد بين طرفين يمنح الحق لصاحب العقد في الاختيار بين </a:t>
            </a:r>
            <a:r>
              <a:rPr lang="ar-DZ" sz="2800" dirty="0">
                <a:highlight>
                  <a:srgbClr val="FF00FF"/>
                </a:highlight>
                <a:latin typeface="Tahoma" panose="020B0604030504040204" pitchFamily="34" charset="0"/>
                <a:ea typeface="Tahoma" panose="020B0604030504040204" pitchFamily="34" charset="0"/>
                <a:cs typeface="Tahoma" panose="020B0604030504040204" pitchFamily="34" charset="0"/>
              </a:rPr>
              <a:t>بيع أو عدم بيع أصل معين </a:t>
            </a:r>
            <a:r>
              <a:rPr lang="ar-DZ" sz="2800" dirty="0">
                <a:latin typeface="Tahoma" panose="020B0604030504040204" pitchFamily="34" charset="0"/>
                <a:ea typeface="Tahoma" panose="020B0604030504040204" pitchFamily="34" charset="0"/>
                <a:cs typeface="Tahoma" panose="020B0604030504040204" pitchFamily="34" charset="0"/>
              </a:rPr>
              <a:t>بسعر ما وبتاريخ مستقبلي مقابل علاوة تدفع للبائع</a:t>
            </a:r>
            <a:r>
              <a:rPr lang="fr-FR" sz="2800" dirty="0">
                <a:latin typeface="Tahoma" panose="020B0604030504040204" pitchFamily="34" charset="0"/>
                <a:ea typeface="Tahoma" panose="020B0604030504040204" pitchFamily="34" charset="0"/>
                <a:cs typeface="Tahoma" panose="020B0604030504040204" pitchFamily="34" charset="0"/>
              </a:rPr>
              <a:t> </a:t>
            </a:r>
            <a:r>
              <a:rPr lang="ar-DZ" sz="2800" dirty="0">
                <a:latin typeface="Tahoma" panose="020B0604030504040204" pitchFamily="34" charset="0"/>
                <a:ea typeface="Tahoma" panose="020B0604030504040204" pitchFamily="34" charset="0"/>
                <a:cs typeface="Tahoma" panose="020B0604030504040204" pitchFamily="34" charset="0"/>
              </a:rPr>
              <a:t> (بائع الخيار), </a:t>
            </a:r>
            <a:r>
              <a:rPr lang="ar-DZ" sz="2800" dirty="0">
                <a:highlight>
                  <a:srgbClr val="FF0000"/>
                </a:highlight>
                <a:latin typeface="Tahoma" panose="020B0604030504040204" pitchFamily="34" charset="0"/>
                <a:ea typeface="Tahoma" panose="020B0604030504040204" pitchFamily="34" charset="0"/>
                <a:cs typeface="Tahoma" panose="020B0604030504040204" pitchFamily="34" charset="0"/>
              </a:rPr>
              <a:t>ويتم التنفيذ إذ كان السعر السوقي للأصل اقل من سعر التنفيذ.</a:t>
            </a:r>
          </a:p>
          <a:p>
            <a:pPr algn="r" rtl="1"/>
            <a:r>
              <a:rPr lang="ar-DZ" sz="2800" b="1" dirty="0">
                <a:latin typeface="Tahoma" panose="020B0604030504040204" pitchFamily="34" charset="0"/>
                <a:ea typeface="Tahoma" panose="020B0604030504040204" pitchFamily="34" charset="0"/>
                <a:cs typeface="Tahoma" panose="020B0604030504040204" pitchFamily="34" charset="0"/>
              </a:rPr>
              <a:t>حسب تاريخ التنفيذ: </a:t>
            </a:r>
            <a:r>
              <a:rPr lang="ar-DZ" sz="2800" dirty="0">
                <a:latin typeface="Tahoma" panose="020B0604030504040204" pitchFamily="34" charset="0"/>
                <a:ea typeface="Tahoma" panose="020B0604030504040204" pitchFamily="34" charset="0"/>
                <a:cs typeface="Tahoma" panose="020B0604030504040204" pitchFamily="34" charset="0"/>
              </a:rPr>
              <a:t>تقسم إلى:</a:t>
            </a:r>
          </a:p>
          <a:p>
            <a:pPr marL="514350" indent="-514350" algn="r" rtl="1">
              <a:buFont typeface="+mj-lt"/>
              <a:buAutoNum type="arabicPeriod"/>
            </a:pPr>
            <a:r>
              <a:rPr lang="ar-DZ" sz="2800" dirty="0">
                <a:latin typeface="Tahoma" panose="020B0604030504040204" pitchFamily="34" charset="0"/>
                <a:ea typeface="Tahoma" panose="020B0604030504040204" pitchFamily="34" charset="0"/>
                <a:cs typeface="Tahoma" panose="020B0604030504040204" pitchFamily="34" charset="0"/>
              </a:rPr>
              <a:t>خيارات أمريكية: هي عقود يسمح فيها لصاحب العقد بأن يمارس حقه في شراء أو البيع في أي وقت في الفترة بين شرائه للعقد وتاريخ انتهاء صلاحية العقد.</a:t>
            </a:r>
          </a:p>
          <a:p>
            <a:pPr marL="514350" indent="-514350" algn="r" rtl="1">
              <a:buFont typeface="+mj-lt"/>
              <a:buAutoNum type="arabicPeriod"/>
            </a:pPr>
            <a:r>
              <a:rPr lang="ar-DZ" sz="2800" dirty="0">
                <a:latin typeface="Tahoma" panose="020B0604030504040204" pitchFamily="34" charset="0"/>
                <a:ea typeface="Tahoma" panose="020B0604030504040204" pitchFamily="34" charset="0"/>
                <a:cs typeface="Tahoma" panose="020B0604030504040204" pitchFamily="34" charset="0"/>
              </a:rPr>
              <a:t>خيارات أوروبية: يكون فيها الحق لحامل العقد أن ينفذ عقده فقط في تاريخ انتهاء صلاحية العقد (أي في يوم واحد).</a:t>
            </a:r>
          </a:p>
          <a:p>
            <a:pPr algn="r" rtl="1"/>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AB1E3735-E58C-EA44-A15A-7891101387BD}"/>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5B816A19-6178-454F-A8E4-B13A721F1F69}"/>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62EAB467-0CF1-AB40-AACE-B9B32858A0D3}"/>
              </a:ext>
            </a:extLst>
          </p:cNvPr>
          <p:cNvSpPr>
            <a:spLocks noGrp="1"/>
          </p:cNvSpPr>
          <p:nvPr>
            <p:ph type="sldNum" sz="quarter" idx="12"/>
          </p:nvPr>
        </p:nvSpPr>
        <p:spPr/>
        <p:txBody>
          <a:bodyPr/>
          <a:lstStyle/>
          <a:p>
            <a:fld id="{1DA764FF-2A85-4715-839E-0192566F6948}" type="slidenum">
              <a:rPr lang="fr-FR" smtClean="0"/>
              <a:t>5</a:t>
            </a:fld>
            <a:endParaRPr lang="fr-FR"/>
          </a:p>
        </p:txBody>
      </p:sp>
    </p:spTree>
    <p:extLst>
      <p:ext uri="{BB962C8B-B14F-4D97-AF65-F5344CB8AC3E}">
        <p14:creationId xmlns:p14="http://schemas.microsoft.com/office/powerpoint/2010/main" val="8321567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646112" y="2052918"/>
            <a:ext cx="9403742" cy="4195481"/>
          </a:xfrm>
        </p:spPr>
        <p:txBody>
          <a:bodyPr>
            <a:normAutofit/>
          </a:bodyPr>
          <a:lstStyle/>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ثالثا-المصطلحات الأساسية في عقود الاختيار:</a:t>
            </a:r>
          </a:p>
          <a:p>
            <a:pPr marL="514350" indent="-514350" algn="r" rtl="1">
              <a:buFont typeface="+mj-lt"/>
              <a:buAutoNum type="arabicPeriod"/>
            </a:pPr>
            <a:r>
              <a:rPr lang="ar-DZ" sz="2800" b="1" dirty="0">
                <a:latin typeface="Tahoma" panose="020B0604030504040204" pitchFamily="34" charset="0"/>
                <a:ea typeface="Tahoma" panose="020B0604030504040204" pitchFamily="34" charset="0"/>
                <a:cs typeface="Tahoma" panose="020B0604030504040204" pitchFamily="34" charset="0"/>
              </a:rPr>
              <a:t>سعر الممارسة (سعر التنفيذ): </a:t>
            </a:r>
            <a:r>
              <a:rPr lang="ar-DZ" sz="2800" dirty="0">
                <a:latin typeface="Tahoma" panose="020B0604030504040204" pitchFamily="34" charset="0"/>
                <a:ea typeface="Tahoma" panose="020B0604030504040204" pitchFamily="34" charset="0"/>
                <a:cs typeface="Tahoma" panose="020B0604030504040204" pitchFamily="34" charset="0"/>
              </a:rPr>
              <a:t>هو السعر المحدد مسبقا في عقد خيار الشراء والذي يسمح لمشتري العقد بشراء الأصل محل العقد بهذا السعر، أو هو السعر المحدد مسبقا في عقد اختيار البيع والذي يسمح لمشتري العقد ببيع الأصل محل العقد بهذا السعر.</a:t>
            </a:r>
          </a:p>
          <a:p>
            <a:pPr marL="514350" indent="-514350" algn="r" rtl="1">
              <a:buFont typeface="+mj-lt"/>
              <a:buAutoNum type="arabicPeriod"/>
            </a:pPr>
            <a:r>
              <a:rPr lang="ar-DZ" sz="2800" b="1" dirty="0">
                <a:latin typeface="Tahoma" panose="020B0604030504040204" pitchFamily="34" charset="0"/>
                <a:ea typeface="Tahoma" panose="020B0604030504040204" pitchFamily="34" charset="0"/>
                <a:cs typeface="Tahoma" panose="020B0604030504040204" pitchFamily="34" charset="0"/>
              </a:rPr>
              <a:t>تاريخ انتهاء صلاحية العقد</a:t>
            </a:r>
            <a:r>
              <a:rPr lang="ar-DZ" sz="2800" dirty="0">
                <a:latin typeface="Tahoma" panose="020B0604030504040204" pitchFamily="34" charset="0"/>
                <a:ea typeface="Tahoma" panose="020B0604030504040204" pitchFamily="34" charset="0"/>
                <a:cs typeface="Tahoma" panose="020B0604030504040204" pitchFamily="34" charset="0"/>
              </a:rPr>
              <a:t>: هو التاريخ المستقبلي المحدد للتنفيذ، وهو آخـر موعد لممارسة حق البيع أو الشراء الآجل.</a:t>
            </a:r>
            <a:endParaRPr lang="fr-F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53C0B6B8-3CEA-A34F-BFD8-D8E2671DCA44}"/>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60C0FD68-F81E-8B45-A057-02E4F0528F9E}"/>
              </a:ext>
            </a:extLst>
          </p:cNvPr>
          <p:cNvSpPr>
            <a:spLocks noGrp="1"/>
          </p:cNvSpPr>
          <p:nvPr>
            <p:ph type="ftr" sz="quarter" idx="11"/>
          </p:nvPr>
        </p:nvSpPr>
        <p:spPr>
          <a:xfrm rot="5400000">
            <a:off x="8994142" y="3482875"/>
            <a:ext cx="3859795" cy="304801"/>
          </a:xfrm>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0BBC6EAF-FD22-2B4E-9900-95B59E3B98BC}"/>
              </a:ext>
            </a:extLst>
          </p:cNvPr>
          <p:cNvSpPr>
            <a:spLocks noGrp="1"/>
          </p:cNvSpPr>
          <p:nvPr>
            <p:ph type="sldNum" sz="quarter" idx="12"/>
          </p:nvPr>
        </p:nvSpPr>
        <p:spPr/>
        <p:txBody>
          <a:bodyPr/>
          <a:lstStyle/>
          <a:p>
            <a:fld id="{1DA764FF-2A85-4715-839E-0192566F6948}" type="slidenum">
              <a:rPr lang="fr-FR" smtClean="0"/>
              <a:t>6</a:t>
            </a:fld>
            <a:endParaRPr lang="fr-FR"/>
          </a:p>
        </p:txBody>
      </p:sp>
    </p:spTree>
    <p:extLst>
      <p:ext uri="{BB962C8B-B14F-4D97-AF65-F5344CB8AC3E}">
        <p14:creationId xmlns:p14="http://schemas.microsoft.com/office/powerpoint/2010/main" val="11660076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646112" y="2052918"/>
            <a:ext cx="9403742" cy="4195481"/>
          </a:xfrm>
        </p:spPr>
        <p:txBody>
          <a:bodyPr>
            <a:normAutofit/>
          </a:bodyPr>
          <a:lstStyle/>
          <a:p>
            <a:pPr marL="514350" indent="-514350" algn="r" rtl="1">
              <a:buFont typeface="+mj-lt"/>
              <a:buAutoNum type="arabicPeriod" startAt="3"/>
            </a:pPr>
            <a:r>
              <a:rPr lang="ar-DZ" sz="2800" b="1" dirty="0">
                <a:latin typeface="Tahoma" panose="020B0604030504040204" pitchFamily="34" charset="0"/>
                <a:ea typeface="Tahoma" panose="020B0604030504040204" pitchFamily="34" charset="0"/>
                <a:cs typeface="Tahoma" panose="020B0604030504040204" pitchFamily="34" charset="0"/>
              </a:rPr>
              <a:t>المكافأة أو العلاوة</a:t>
            </a:r>
            <a:r>
              <a:rPr lang="ar-DZ" sz="2800" dirty="0">
                <a:latin typeface="Tahoma" panose="020B0604030504040204" pitchFamily="34" charset="0"/>
                <a:ea typeface="Tahoma" panose="020B0604030504040204" pitchFamily="34" charset="0"/>
                <a:cs typeface="Tahoma" panose="020B0604030504040204" pitchFamily="34" charset="0"/>
              </a:rPr>
              <a:t>: هي السعر المدفوع بواسطة مشتري العقد للحصول على حق الاختيار وتسمى أيضا سعر الخيار، وهي غير قابلة للاسترداد مهما كانت التغيرات المستقبلية.</a:t>
            </a:r>
          </a:p>
          <a:p>
            <a:pPr marL="0" indent="0" algn="r" rtl="1">
              <a:buNone/>
            </a:pPr>
            <a:r>
              <a:rPr lang="ar-DZ" sz="2800" b="1" dirty="0">
                <a:latin typeface="Tahoma" panose="020B0604030504040204" pitchFamily="34" charset="0"/>
                <a:ea typeface="Tahoma" panose="020B0604030504040204" pitchFamily="34" charset="0"/>
                <a:cs typeface="Tahoma" panose="020B0604030504040204" pitchFamily="34" charset="0"/>
              </a:rPr>
              <a:t>رابعا-كيفية عمل عقود الخيار:</a:t>
            </a:r>
            <a:r>
              <a:rPr lang="ar-DZ" sz="2800" dirty="0">
                <a:latin typeface="Tahoma" panose="020B0604030504040204" pitchFamily="34" charset="0"/>
                <a:ea typeface="Tahoma" panose="020B0604030504040204" pitchFamily="34" charset="0"/>
                <a:cs typeface="Tahoma" panose="020B0604030504040204" pitchFamily="34" charset="0"/>
              </a:rPr>
              <a:t> فيما يلي جدول يوضح الفرق بين خيارا الشراء والبيع</a:t>
            </a:r>
            <a:endParaRPr lang="fr-FR" sz="2800" b="1" dirty="0">
              <a:latin typeface="Tahoma" panose="020B0604030504040204" pitchFamily="34" charset="0"/>
              <a:ea typeface="Tahoma" panose="020B0604030504040204" pitchFamily="34" charset="0"/>
              <a:cs typeface="Tahoma" panose="020B0604030504040204" pitchFamily="34" charset="0"/>
            </a:endParaRPr>
          </a:p>
        </p:txBody>
      </p:sp>
      <p:sp>
        <p:nvSpPr>
          <p:cNvPr id="4" name="Espace réservé de la date 3">
            <a:extLst>
              <a:ext uri="{FF2B5EF4-FFF2-40B4-BE49-F238E27FC236}">
                <a16:creationId xmlns:a16="http://schemas.microsoft.com/office/drawing/2014/main" id="{F2A55765-2CFC-ED41-BA8A-40AE90EC6122}"/>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C035F8CA-E13C-0C4A-9EF7-228B879B72E8}"/>
              </a:ext>
            </a:extLst>
          </p:cNvPr>
          <p:cNvSpPr>
            <a:spLocks noGrp="1"/>
          </p:cNvSpPr>
          <p:nvPr>
            <p:ph type="ftr" sz="quarter" idx="11"/>
          </p:nvPr>
        </p:nvSpPr>
        <p:spPr>
          <a:xfrm rot="5400000">
            <a:off x="8783728" y="3393142"/>
            <a:ext cx="4195481" cy="304798"/>
          </a:xfrm>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D214B087-8956-1240-8ECF-C82037BB5448}"/>
              </a:ext>
            </a:extLst>
          </p:cNvPr>
          <p:cNvSpPr>
            <a:spLocks noGrp="1"/>
          </p:cNvSpPr>
          <p:nvPr>
            <p:ph type="sldNum" sz="quarter" idx="12"/>
          </p:nvPr>
        </p:nvSpPr>
        <p:spPr/>
        <p:txBody>
          <a:bodyPr/>
          <a:lstStyle/>
          <a:p>
            <a:fld id="{1DA764FF-2A85-4715-839E-0192566F6948}" type="slidenum">
              <a:rPr lang="fr-FR" smtClean="0"/>
              <a:t>7</a:t>
            </a:fld>
            <a:endParaRPr lang="fr-FR"/>
          </a:p>
        </p:txBody>
      </p:sp>
    </p:spTree>
    <p:extLst>
      <p:ext uri="{BB962C8B-B14F-4D97-AF65-F5344CB8AC3E}">
        <p14:creationId xmlns:p14="http://schemas.microsoft.com/office/powerpoint/2010/main" val="334693289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460816095"/>
              </p:ext>
            </p:extLst>
          </p:nvPr>
        </p:nvGraphicFramePr>
        <p:xfrm>
          <a:off x="695460" y="695228"/>
          <a:ext cx="9687814" cy="5467544"/>
        </p:xfrm>
        <a:graphic>
          <a:graphicData uri="http://schemas.openxmlformats.org/drawingml/2006/table">
            <a:tbl>
              <a:tblPr rtl="1" firstRow="1" firstCol="1" lastRow="1" lastCol="1" bandRow="1" bandCol="1">
                <a:tableStyleId>{5C22544A-7EE6-4342-B048-85BDC9FD1C3A}</a:tableStyleId>
              </a:tblPr>
              <a:tblGrid>
                <a:gridCol w="1329442">
                  <a:extLst>
                    <a:ext uri="{9D8B030D-6E8A-4147-A177-3AD203B41FA5}">
                      <a16:colId xmlns:a16="http://schemas.microsoft.com/office/drawing/2014/main" val="20000"/>
                    </a:ext>
                  </a:extLst>
                </a:gridCol>
                <a:gridCol w="4259682">
                  <a:extLst>
                    <a:ext uri="{9D8B030D-6E8A-4147-A177-3AD203B41FA5}">
                      <a16:colId xmlns:a16="http://schemas.microsoft.com/office/drawing/2014/main" val="20001"/>
                    </a:ext>
                  </a:extLst>
                </a:gridCol>
                <a:gridCol w="4098690">
                  <a:extLst>
                    <a:ext uri="{9D8B030D-6E8A-4147-A177-3AD203B41FA5}">
                      <a16:colId xmlns:a16="http://schemas.microsoft.com/office/drawing/2014/main" val="20002"/>
                    </a:ext>
                  </a:extLst>
                </a:gridCol>
              </a:tblGrid>
              <a:tr h="582459">
                <a:tc>
                  <a:txBody>
                    <a:bodyPr/>
                    <a:lstStyle/>
                    <a:p>
                      <a:pPr algn="just" rtl="1">
                        <a:spcAft>
                          <a:spcPts val="0"/>
                        </a:spcAft>
                      </a:pPr>
                      <a:r>
                        <a:rPr lang="ar-SA" sz="2000" dirty="0">
                          <a:effectLst/>
                        </a:rPr>
                        <a:t>   نوع الخيار</a:t>
                      </a:r>
                      <a:endParaRPr lang="fr-FR" sz="2000" dirty="0">
                        <a:effectLst/>
                      </a:endParaRPr>
                    </a:p>
                    <a:p>
                      <a:pPr algn="just" rtl="1">
                        <a:spcAft>
                          <a:spcPts val="0"/>
                        </a:spcAft>
                      </a:pPr>
                      <a:r>
                        <a:rPr lang="ar-SA" sz="2000" dirty="0">
                          <a:effectLst/>
                        </a:rPr>
                        <a:t>   العقـد</a:t>
                      </a:r>
                      <a:endParaRPr lang="fr-FR"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rtl="1">
                        <a:spcAft>
                          <a:spcPts val="0"/>
                        </a:spcAft>
                      </a:pPr>
                      <a:r>
                        <a:rPr lang="ar-SA" sz="2000" dirty="0">
                          <a:effectLst/>
                        </a:rPr>
                        <a:t>خيــــار الشراء</a:t>
                      </a:r>
                      <a:endParaRPr lang="fr-FR" sz="2000" dirty="0">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60000"/>
                        <a:lumOff val="40000"/>
                      </a:schemeClr>
                    </a:solidFill>
                  </a:tcPr>
                </a:tc>
                <a:tc>
                  <a:txBody>
                    <a:bodyPr/>
                    <a:lstStyle/>
                    <a:p>
                      <a:pPr algn="ctr" rtl="1">
                        <a:spcAft>
                          <a:spcPts val="0"/>
                        </a:spcAft>
                      </a:pPr>
                      <a:r>
                        <a:rPr lang="ar-SA" sz="2000">
                          <a:effectLst/>
                        </a:rPr>
                        <a:t>خيــــار البيع</a:t>
                      </a:r>
                      <a:endParaRPr lang="fr-FR" sz="20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210873">
                <a:tc>
                  <a:txBody>
                    <a:bodyPr/>
                    <a:lstStyle/>
                    <a:p>
                      <a:pPr algn="ctr" rtl="1">
                        <a:lnSpc>
                          <a:spcPct val="150000"/>
                        </a:lnSpc>
                        <a:spcAft>
                          <a:spcPts val="0"/>
                        </a:spcAft>
                      </a:pPr>
                      <a:r>
                        <a:rPr lang="ar-SA" sz="2000">
                          <a:effectLst/>
                        </a:rPr>
                        <a:t>المشتري</a:t>
                      </a:r>
                      <a:endParaRPr lang="fr-FR" sz="2000">
                        <a:effectLst/>
                        <a:latin typeface="Times New Roman" panose="02020603050405020304" pitchFamily="18" charset="0"/>
                        <a:ea typeface="Times New Roman" panose="02020603050405020304" pitchFamily="18" charset="0"/>
                        <a:cs typeface="Arabic Transparent" panose="020B0604020202020204" pitchFamily="34" charset="0"/>
                      </a:endParaRPr>
                    </a:p>
                  </a:txBody>
                  <a:tcPr marL="68580" marR="68580" marT="0" marB="0" anchor="ctr"/>
                </a:tc>
                <a:tc>
                  <a:txBody>
                    <a:bodyPr/>
                    <a:lstStyle/>
                    <a:p>
                      <a:pPr marL="189230" indent="-234950" algn="just" rtl="1">
                        <a:spcAft>
                          <a:spcPts val="0"/>
                        </a:spcAft>
                      </a:pPr>
                      <a:r>
                        <a:rPr lang="ar-SA" sz="2000" dirty="0">
                          <a:effectLst/>
                        </a:rPr>
                        <a:t>1- حق شراء الاصل محل العقد في تاريخ التنفيذ.</a:t>
                      </a:r>
                      <a:endParaRPr lang="fr-FR" sz="2000" dirty="0">
                        <a:effectLst/>
                      </a:endParaRPr>
                    </a:p>
                    <a:p>
                      <a:pPr marL="189230" indent="-234950" algn="just" rtl="1">
                        <a:spcAft>
                          <a:spcPts val="0"/>
                        </a:spcAft>
                        <a:tabLst>
                          <a:tab pos="274320" algn="l"/>
                        </a:tabLst>
                      </a:pPr>
                      <a:r>
                        <a:rPr lang="ar-SA" sz="2000" dirty="0">
                          <a:effectLst/>
                        </a:rPr>
                        <a:t>2- ملزم بدفع مكافأة مقابل الخيار</a:t>
                      </a:r>
                      <a:endParaRPr lang="fr-FR" sz="2000" dirty="0">
                        <a:effectLst/>
                      </a:endParaRPr>
                    </a:p>
                    <a:p>
                      <a:pPr marL="189230" indent="-234950" algn="just" rtl="1">
                        <a:spcAft>
                          <a:spcPts val="0"/>
                        </a:spcAft>
                        <a:tabLst>
                          <a:tab pos="274320" algn="l"/>
                        </a:tabLst>
                      </a:pPr>
                      <a:r>
                        <a:rPr lang="ar-SA" sz="2000" dirty="0">
                          <a:effectLst/>
                        </a:rPr>
                        <a:t>3- تتحقق الأرباح من ارتفاع سعر الاصل</a:t>
                      </a:r>
                      <a:endParaRPr lang="fr-FR" sz="2000" dirty="0">
                        <a:effectLst/>
                      </a:endParaRPr>
                    </a:p>
                    <a:p>
                      <a:pPr marL="189230" indent="-234950" algn="just" rtl="1">
                        <a:spcAft>
                          <a:spcPts val="0"/>
                        </a:spcAft>
                        <a:tabLst>
                          <a:tab pos="274320" algn="l"/>
                        </a:tabLst>
                      </a:pPr>
                      <a:r>
                        <a:rPr lang="ar-SA" sz="2000" dirty="0">
                          <a:effectLst/>
                        </a:rPr>
                        <a:t>4- الربح غير محدد النطاق</a:t>
                      </a:r>
                      <a:endParaRPr lang="fr-FR" sz="2000" dirty="0">
                        <a:effectLst/>
                      </a:endParaRPr>
                    </a:p>
                    <a:p>
                      <a:pPr marL="189230" indent="-234950" algn="just" rtl="1">
                        <a:spcAft>
                          <a:spcPts val="0"/>
                        </a:spcAft>
                        <a:tabLst>
                          <a:tab pos="274320" algn="l"/>
                        </a:tabLst>
                      </a:pPr>
                      <a:r>
                        <a:rPr lang="ar-SA" sz="2000" dirty="0">
                          <a:effectLst/>
                        </a:rPr>
                        <a:t>5- الخســارة محددة.</a:t>
                      </a:r>
                      <a:endParaRPr lang="fr-FR" sz="2000" dirty="0">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60000"/>
                        <a:lumOff val="40000"/>
                      </a:schemeClr>
                    </a:solidFill>
                  </a:tcPr>
                </a:tc>
                <a:tc>
                  <a:txBody>
                    <a:bodyPr/>
                    <a:lstStyle/>
                    <a:p>
                      <a:pPr marL="342900" lvl="0" indent="-342900" algn="just" rtl="1">
                        <a:spcAft>
                          <a:spcPts val="0"/>
                        </a:spcAft>
                        <a:buFont typeface="+mj-lt"/>
                        <a:buAutoNum type="arabicPeriod"/>
                        <a:tabLst>
                          <a:tab pos="320040" algn="l"/>
                        </a:tabLst>
                      </a:pPr>
                      <a:r>
                        <a:rPr lang="ar-SA" sz="2000" dirty="0">
                          <a:effectLst/>
                        </a:rPr>
                        <a:t>حق بيع الأصل محل العقد في تاريخ التنفيذ.</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ملزم بدفع مكافأة مقابل الخيار.</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تتحقق الأرباح من انخفاض أسعار الاصل.</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الربح غير محدد</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الخســارة محددة.</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647071">
                <a:tc>
                  <a:txBody>
                    <a:bodyPr/>
                    <a:lstStyle/>
                    <a:p>
                      <a:pPr algn="ctr" rtl="1">
                        <a:lnSpc>
                          <a:spcPct val="150000"/>
                        </a:lnSpc>
                        <a:spcAft>
                          <a:spcPts val="0"/>
                        </a:spcAft>
                      </a:pPr>
                      <a:r>
                        <a:rPr lang="ar-SA" sz="2000">
                          <a:effectLst/>
                        </a:rPr>
                        <a:t>البائـع</a:t>
                      </a:r>
                      <a:endParaRPr lang="fr-FR" sz="2000">
                        <a:effectLst/>
                        <a:latin typeface="Times New Roman" panose="02020603050405020304" pitchFamily="18" charset="0"/>
                        <a:ea typeface="Times New Roman" panose="02020603050405020304" pitchFamily="18" charset="0"/>
                        <a:cs typeface="Arabic Transparent" panose="020B0604020202020204" pitchFamily="34" charset="0"/>
                      </a:endParaRPr>
                    </a:p>
                  </a:txBody>
                  <a:tcPr marL="68580" marR="68580" marT="0" marB="0" anchor="ctr"/>
                </a:tc>
                <a:tc>
                  <a:txBody>
                    <a:bodyPr/>
                    <a:lstStyle/>
                    <a:p>
                      <a:pPr marL="189230" indent="-189230" algn="just" rtl="1">
                        <a:spcAft>
                          <a:spcPts val="0"/>
                        </a:spcAft>
                        <a:tabLst>
                          <a:tab pos="189230" algn="r"/>
                        </a:tabLst>
                      </a:pPr>
                      <a:r>
                        <a:rPr lang="ar-SA" sz="2000" dirty="0">
                          <a:effectLst/>
                        </a:rPr>
                        <a:t>1- ملزم ببيع الأصل محل العقد في تاريخ التنفيذ.</a:t>
                      </a:r>
                      <a:endParaRPr lang="fr-FR" sz="2000" dirty="0">
                        <a:effectLst/>
                      </a:endParaRPr>
                    </a:p>
                    <a:p>
                      <a:pPr marL="189230" indent="-189230" algn="just" rtl="1">
                        <a:spcAft>
                          <a:spcPts val="0"/>
                        </a:spcAft>
                        <a:tabLst>
                          <a:tab pos="189230" algn="r"/>
                        </a:tabLst>
                      </a:pPr>
                      <a:r>
                        <a:rPr lang="ar-SA" sz="2000" dirty="0">
                          <a:effectLst/>
                        </a:rPr>
                        <a:t>2- له الحق في الحصول على المكافأة.</a:t>
                      </a:r>
                      <a:endParaRPr lang="fr-FR" sz="2000" dirty="0">
                        <a:effectLst/>
                      </a:endParaRPr>
                    </a:p>
                    <a:p>
                      <a:pPr marL="189230" indent="-189230" algn="just" rtl="1">
                        <a:spcAft>
                          <a:spcPts val="0"/>
                        </a:spcAft>
                        <a:tabLst>
                          <a:tab pos="189230" algn="r"/>
                        </a:tabLst>
                      </a:pPr>
                      <a:r>
                        <a:rPr lang="ar-SA" sz="2000" dirty="0">
                          <a:effectLst/>
                        </a:rPr>
                        <a:t>3- تتحقق الأرباح من ثبات أو انخفاض أسعار الأصل.</a:t>
                      </a:r>
                      <a:endParaRPr lang="fr-FR" sz="2000" dirty="0">
                        <a:effectLst/>
                      </a:endParaRPr>
                    </a:p>
                    <a:p>
                      <a:pPr marL="189230" indent="-189230" algn="just" rtl="1">
                        <a:spcAft>
                          <a:spcPts val="0"/>
                        </a:spcAft>
                        <a:tabLst>
                          <a:tab pos="189230" algn="r"/>
                        </a:tabLst>
                      </a:pPr>
                      <a:r>
                        <a:rPr lang="ar-SA" sz="2000" dirty="0">
                          <a:effectLst/>
                        </a:rPr>
                        <a:t>4- الربح محدد.</a:t>
                      </a:r>
                      <a:endParaRPr lang="fr-FR" sz="2000" dirty="0">
                        <a:effectLst/>
                      </a:endParaRPr>
                    </a:p>
                    <a:p>
                      <a:pPr marL="189230" indent="-189230" algn="just" rtl="1">
                        <a:spcAft>
                          <a:spcPts val="0"/>
                        </a:spcAft>
                        <a:tabLst>
                          <a:tab pos="189230" algn="r"/>
                        </a:tabLst>
                      </a:pPr>
                      <a:r>
                        <a:rPr lang="ar-SA" sz="2000" dirty="0">
                          <a:effectLst/>
                        </a:rPr>
                        <a:t>5- الخســارة غير محددة</a:t>
                      </a:r>
                      <a:endParaRPr lang="fr-FR" sz="2000" dirty="0">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60000"/>
                        <a:lumOff val="40000"/>
                      </a:schemeClr>
                    </a:solidFill>
                  </a:tcPr>
                </a:tc>
                <a:tc>
                  <a:txBody>
                    <a:bodyPr/>
                    <a:lstStyle/>
                    <a:p>
                      <a:pPr marL="342900" lvl="0" indent="-342900" algn="just" rtl="1">
                        <a:spcAft>
                          <a:spcPts val="0"/>
                        </a:spcAft>
                        <a:buFont typeface="+mj-lt"/>
                        <a:buAutoNum type="arabicPeriod"/>
                        <a:tabLst>
                          <a:tab pos="320040" algn="l"/>
                        </a:tabLst>
                      </a:pPr>
                      <a:r>
                        <a:rPr lang="ar-SA" sz="2000" dirty="0">
                          <a:effectLst/>
                        </a:rPr>
                        <a:t>ملزم بشراء الأصل محل العقد في تاريخ التنفيذ.</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له الحق في الحصول على مكافأة.</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تتحقق الأرباح من ثبات أو ارتفاع الأسعار.</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الربح محدد.</a:t>
                      </a:r>
                      <a:endParaRPr lang="fr-FR" sz="2000" dirty="0">
                        <a:effectLst/>
                      </a:endParaRPr>
                    </a:p>
                    <a:p>
                      <a:pPr marL="342900" lvl="0" indent="-342900" algn="just" rtl="1">
                        <a:spcAft>
                          <a:spcPts val="0"/>
                        </a:spcAft>
                        <a:buFont typeface="+mj-lt"/>
                        <a:buAutoNum type="arabicPeriod"/>
                        <a:tabLst>
                          <a:tab pos="320040" algn="l"/>
                        </a:tabLst>
                      </a:pPr>
                      <a:r>
                        <a:rPr lang="ar-SA" sz="2000" dirty="0">
                          <a:effectLst/>
                        </a:rPr>
                        <a:t>الخسـارة غير محددة.</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
        <p:nvSpPr>
          <p:cNvPr id="2" name="Espace réservé de la date 1">
            <a:extLst>
              <a:ext uri="{FF2B5EF4-FFF2-40B4-BE49-F238E27FC236}">
                <a16:creationId xmlns:a16="http://schemas.microsoft.com/office/drawing/2014/main" id="{A50163D8-7EBE-A24B-B7C8-323AF548B6A1}"/>
              </a:ext>
            </a:extLst>
          </p:cNvPr>
          <p:cNvSpPr>
            <a:spLocks noGrp="1"/>
          </p:cNvSpPr>
          <p:nvPr>
            <p:ph type="dt" sz="half" idx="10"/>
          </p:nvPr>
        </p:nvSpPr>
        <p:spPr/>
        <p:txBody>
          <a:bodyPr/>
          <a:lstStyle/>
          <a:p>
            <a:r>
              <a:rPr lang="fr-FR"/>
              <a:t>13/02/2021</a:t>
            </a:r>
          </a:p>
        </p:txBody>
      </p:sp>
      <p:sp>
        <p:nvSpPr>
          <p:cNvPr id="3" name="Espace réservé du pied de page 2">
            <a:extLst>
              <a:ext uri="{FF2B5EF4-FFF2-40B4-BE49-F238E27FC236}">
                <a16:creationId xmlns:a16="http://schemas.microsoft.com/office/drawing/2014/main" id="{E9C27A27-5D77-484F-AC61-55C9F0C765F3}"/>
              </a:ext>
            </a:extLst>
          </p:cNvPr>
          <p:cNvSpPr>
            <a:spLocks noGrp="1"/>
          </p:cNvSpPr>
          <p:nvPr>
            <p:ph type="ftr" sz="quarter" idx="11"/>
          </p:nvPr>
        </p:nvSpPr>
        <p:spPr/>
        <p:txBody>
          <a:bodyPr/>
          <a:lstStyle/>
          <a:p>
            <a:r>
              <a:rPr lang="ar-DZ" dirty="0"/>
              <a:t>        د.قشاري يسمينة   </a:t>
            </a:r>
            <a:r>
              <a:rPr lang="fr-FR" dirty="0"/>
              <a:t>E-mail: guechariuniv2016@gmail.com</a:t>
            </a:r>
          </a:p>
        </p:txBody>
      </p:sp>
      <p:sp>
        <p:nvSpPr>
          <p:cNvPr id="5" name="Espace réservé du numéro de diapositive 4">
            <a:extLst>
              <a:ext uri="{FF2B5EF4-FFF2-40B4-BE49-F238E27FC236}">
                <a16:creationId xmlns:a16="http://schemas.microsoft.com/office/drawing/2014/main" id="{A53512FF-383D-3E4F-98E6-F9CF0735DCF9}"/>
              </a:ext>
            </a:extLst>
          </p:cNvPr>
          <p:cNvSpPr>
            <a:spLocks noGrp="1"/>
          </p:cNvSpPr>
          <p:nvPr>
            <p:ph type="sldNum" sz="quarter" idx="12"/>
          </p:nvPr>
        </p:nvSpPr>
        <p:spPr/>
        <p:txBody>
          <a:bodyPr/>
          <a:lstStyle/>
          <a:p>
            <a:fld id="{1DA764FF-2A85-4715-839E-0192566F6948}" type="slidenum">
              <a:rPr lang="fr-FR" smtClean="0"/>
              <a:t>8</a:t>
            </a:fld>
            <a:endParaRPr lang="fr-FR"/>
          </a:p>
        </p:txBody>
      </p:sp>
    </p:spTree>
    <p:extLst>
      <p:ext uri="{BB962C8B-B14F-4D97-AF65-F5344CB8AC3E}">
        <p14:creationId xmlns:p14="http://schemas.microsoft.com/office/powerpoint/2010/main" val="1648879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ctr" rtl="1">
              <a:buFont typeface="+mj-lt"/>
              <a:buAutoNum type="arabicPeriod"/>
            </a:pPr>
            <a:r>
              <a:rPr lang="ar-DZ" dirty="0">
                <a:solidFill>
                  <a:srgbClr val="EBEBEB"/>
                </a:solidFill>
                <a:latin typeface="Tahoma" panose="020B0604030504040204" pitchFamily="34" charset="0"/>
                <a:ea typeface="Tahoma" panose="020B0604030504040204" pitchFamily="34" charset="0"/>
                <a:cs typeface="Tahoma" panose="020B0604030504040204" pitchFamily="34" charset="0"/>
              </a:rPr>
              <a:t>عقود الخيارات المالية</a:t>
            </a:r>
            <a:endParaRPr lang="fr-FR" dirty="0"/>
          </a:p>
        </p:txBody>
      </p:sp>
      <p:sp>
        <p:nvSpPr>
          <p:cNvPr id="3" name="Espace réservé du contenu 2"/>
          <p:cNvSpPr>
            <a:spLocks noGrp="1"/>
          </p:cNvSpPr>
          <p:nvPr>
            <p:ph idx="1"/>
          </p:nvPr>
        </p:nvSpPr>
        <p:spPr>
          <a:xfrm>
            <a:off x="646112" y="2052918"/>
            <a:ext cx="9403742" cy="4566823"/>
          </a:xfrm>
        </p:spPr>
        <p:txBody>
          <a:bodyPr>
            <a:normAutofit/>
          </a:bodyPr>
          <a:lstStyle/>
          <a:p>
            <a:pPr algn="r" rtl="1"/>
            <a:r>
              <a:rPr lang="ar-DZ" sz="2800" b="1" dirty="0">
                <a:latin typeface="Tahoma" panose="020B0604030504040204" pitchFamily="34" charset="0"/>
                <a:ea typeface="Tahoma" panose="020B0604030504040204" pitchFamily="34" charset="0"/>
                <a:cs typeface="Tahoma" panose="020B0604030504040204" pitchFamily="34" charset="0"/>
              </a:rPr>
              <a:t>أولا</a:t>
            </a:r>
            <a:r>
              <a:rPr lang="fr-FR" sz="2800" b="1" dirty="0">
                <a:latin typeface="Tahoma" panose="020B0604030504040204" pitchFamily="34" charset="0"/>
                <a:ea typeface="Tahoma" panose="020B0604030504040204" pitchFamily="34" charset="0"/>
                <a:cs typeface="Tahoma" panose="020B0604030504040204" pitchFamily="34" charset="0"/>
              </a:rPr>
              <a:t>-</a:t>
            </a:r>
            <a:r>
              <a:rPr lang="ar-DZ" sz="2800" b="1" dirty="0">
                <a:latin typeface="Tahoma" panose="020B0604030504040204" pitchFamily="34" charset="0"/>
                <a:ea typeface="Tahoma" panose="020B0604030504040204" pitchFamily="34" charset="0"/>
                <a:cs typeface="Tahoma" panose="020B0604030504040204" pitchFamily="34" charset="0"/>
              </a:rPr>
              <a:t> بالنسبة لخيارات الشراء</a:t>
            </a:r>
          </a:p>
          <a:p>
            <a:pPr algn="r" rtl="1"/>
            <a:r>
              <a:rPr lang="ar-DZ" sz="2800" b="1" dirty="0">
                <a:latin typeface="Tahoma" panose="020B0604030504040204" pitchFamily="34" charset="0"/>
                <a:ea typeface="Tahoma" panose="020B0604030504040204" pitchFamily="34" charset="0"/>
                <a:cs typeface="Tahoma" panose="020B0604030504040204" pitchFamily="34" charset="0"/>
              </a:rPr>
              <a:t>مثال:</a:t>
            </a:r>
            <a:r>
              <a:rPr lang="ar-DZ" sz="2800" dirty="0">
                <a:latin typeface="Tahoma" panose="020B0604030504040204" pitchFamily="34" charset="0"/>
                <a:ea typeface="Tahoma" panose="020B0604030504040204" pitchFamily="34" charset="0"/>
                <a:cs typeface="Tahoma" panose="020B0604030504040204" pitchFamily="34" charset="0"/>
              </a:rPr>
              <a:t> مستثمر يتوقع ارتفـاع أسعـار الأسهم لشركة معينة خلال شهرين فيقوم بشراء خيـار شراء أوروبي لـ 100 سهم من أسهم هذه الشركة، بسعر ممارسة 25 يورو للسهم، وأن تاريخ انتهاء الصلاحية بعد شهرين، وسعر الخيار هو 1.5 يورو للسهم.</a:t>
            </a:r>
            <a:endParaRPr lang="fr-FR" sz="2800" dirty="0">
              <a:latin typeface="Tahoma" panose="020B0604030504040204" pitchFamily="34" charset="0"/>
              <a:ea typeface="Tahoma" panose="020B0604030504040204" pitchFamily="34" charset="0"/>
              <a:cs typeface="Tahoma" panose="020B0604030504040204" pitchFamily="34" charset="0"/>
            </a:endParaRPr>
          </a:p>
          <a:p>
            <a:pPr algn="r" rtl="1"/>
            <a:r>
              <a:rPr lang="ar-DZ" sz="2800" b="1" dirty="0">
                <a:latin typeface="Tahoma" panose="020B0604030504040204" pitchFamily="34" charset="0"/>
                <a:ea typeface="Tahoma" panose="020B0604030504040204" pitchFamily="34" charset="0"/>
                <a:cs typeface="Tahoma" panose="020B0604030504040204" pitchFamily="34" charset="0"/>
              </a:rPr>
              <a:t>الحل</a:t>
            </a:r>
            <a:r>
              <a:rPr lang="ar-DZ" sz="2800" dirty="0">
                <a:latin typeface="Tahoma" panose="020B0604030504040204" pitchFamily="34" charset="0"/>
                <a:ea typeface="Tahoma" panose="020B0604030504040204" pitchFamily="34" charset="0"/>
                <a:cs typeface="Tahoma" panose="020B0604030504040204" pitchFamily="34" charset="0"/>
              </a:rPr>
              <a:t>: بالنسبة لهذا المثال فإن المستثمر يشتري الخيار بسعر 1.5× 100 سهم = 150 يورو (العلاوة) ويتفق مع البائع على سعر ممارسة (السعر المذكور في العقد) هو 25 يورو. </a:t>
            </a:r>
          </a:p>
        </p:txBody>
      </p:sp>
      <p:sp>
        <p:nvSpPr>
          <p:cNvPr id="4" name="Espace réservé de la date 3">
            <a:extLst>
              <a:ext uri="{FF2B5EF4-FFF2-40B4-BE49-F238E27FC236}">
                <a16:creationId xmlns:a16="http://schemas.microsoft.com/office/drawing/2014/main" id="{F4538463-B664-3A44-BB74-4053BE879491}"/>
              </a:ext>
            </a:extLst>
          </p:cNvPr>
          <p:cNvSpPr>
            <a:spLocks noGrp="1"/>
          </p:cNvSpPr>
          <p:nvPr>
            <p:ph type="dt" sz="half" idx="10"/>
          </p:nvPr>
        </p:nvSpPr>
        <p:spPr/>
        <p:txBody>
          <a:bodyPr/>
          <a:lstStyle/>
          <a:p>
            <a:r>
              <a:rPr lang="fr-FR"/>
              <a:t>13/02/2021</a:t>
            </a:r>
          </a:p>
        </p:txBody>
      </p:sp>
      <p:sp>
        <p:nvSpPr>
          <p:cNvPr id="5" name="Espace réservé du pied de page 4">
            <a:extLst>
              <a:ext uri="{FF2B5EF4-FFF2-40B4-BE49-F238E27FC236}">
                <a16:creationId xmlns:a16="http://schemas.microsoft.com/office/drawing/2014/main" id="{4ACCC579-86FE-F049-A61E-E469D0F0104E}"/>
              </a:ext>
            </a:extLst>
          </p:cNvPr>
          <p:cNvSpPr>
            <a:spLocks noGrp="1"/>
          </p:cNvSpPr>
          <p:nvPr>
            <p:ph type="ftr" sz="quarter" idx="11"/>
          </p:nvPr>
        </p:nvSpPr>
        <p:spPr>
          <a:xfrm rot="5400000">
            <a:off x="8953469" y="3380489"/>
            <a:ext cx="3859795" cy="304801"/>
          </a:xfrm>
        </p:spPr>
        <p:txBody>
          <a:bodyPr/>
          <a:lstStyle/>
          <a:p>
            <a:r>
              <a:rPr lang="ar-DZ" dirty="0"/>
              <a:t>       د.قشاري يسمينة    </a:t>
            </a:r>
            <a:r>
              <a:rPr lang="fr-FR" dirty="0"/>
              <a:t>E-mail: guechariuniv2016@gmail.com</a:t>
            </a:r>
          </a:p>
        </p:txBody>
      </p:sp>
      <p:sp>
        <p:nvSpPr>
          <p:cNvPr id="6" name="Espace réservé du numéro de diapositive 5">
            <a:extLst>
              <a:ext uri="{FF2B5EF4-FFF2-40B4-BE49-F238E27FC236}">
                <a16:creationId xmlns:a16="http://schemas.microsoft.com/office/drawing/2014/main" id="{82A716E9-B84E-DD42-B583-1491080CCA94}"/>
              </a:ext>
            </a:extLst>
          </p:cNvPr>
          <p:cNvSpPr>
            <a:spLocks noGrp="1"/>
          </p:cNvSpPr>
          <p:nvPr>
            <p:ph type="sldNum" sz="quarter" idx="12"/>
          </p:nvPr>
        </p:nvSpPr>
        <p:spPr/>
        <p:txBody>
          <a:bodyPr/>
          <a:lstStyle/>
          <a:p>
            <a:fld id="{1DA764FF-2A85-4715-839E-0192566F6948}" type="slidenum">
              <a:rPr lang="fr-FR" smtClean="0"/>
              <a:t>9</a:t>
            </a:fld>
            <a:endParaRPr lang="fr-FR"/>
          </a:p>
        </p:txBody>
      </p:sp>
    </p:spTree>
    <p:extLst>
      <p:ext uri="{BB962C8B-B14F-4D97-AF65-F5344CB8AC3E}">
        <p14:creationId xmlns:p14="http://schemas.microsoft.com/office/powerpoint/2010/main" val="20270540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{BC74A302-3887-8D40-A79E-06F23EBD4530}tf10001119</Template>
  <TotalTime>5377</TotalTime>
  <Words>3155</Words>
  <Application>Microsoft Macintosh PowerPoint</Application>
  <PresentationFormat>Grand écran</PresentationFormat>
  <Paragraphs>280</Paragraphs>
  <Slides>31</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31</vt:i4>
      </vt:variant>
    </vt:vector>
  </HeadingPairs>
  <TitlesOfParts>
    <vt:vector size="39" baseType="lpstr">
      <vt:lpstr>Arial</vt:lpstr>
      <vt:lpstr>Calibri</vt:lpstr>
      <vt:lpstr>Century Gothic</vt:lpstr>
      <vt:lpstr>Simplified Arabic</vt:lpstr>
      <vt:lpstr>Tahoma</vt:lpstr>
      <vt:lpstr>Times New Roman</vt:lpstr>
      <vt:lpstr>Wingdings 3</vt:lpstr>
      <vt:lpstr>Ion</vt:lpstr>
      <vt:lpstr>المشتقات المالية</vt:lpstr>
      <vt:lpstr>Présentation PowerPoint</vt:lpstr>
      <vt:lpstr>عقود الخيارات المالية</vt:lpstr>
      <vt:lpstr>عقود الخيارات المالية</vt:lpstr>
      <vt:lpstr>عقود الخيارات المالية</vt:lpstr>
      <vt:lpstr>عقود الخيارات المالية</vt:lpstr>
      <vt:lpstr>عقود الخيارات المالية</vt:lpstr>
      <vt:lpstr>Présentation PowerPoint</vt:lpstr>
      <vt:lpstr>عقود الخيارات المالية</vt:lpstr>
      <vt:lpstr>عقود الخيارات المالية</vt:lpstr>
      <vt:lpstr>عقود الخيارات المالية</vt:lpstr>
      <vt:lpstr>عقود الخيارات المالية</vt:lpstr>
      <vt:lpstr>عقود الخيارات المالية</vt:lpstr>
      <vt:lpstr>عقود الخيارات المالية</vt:lpstr>
      <vt:lpstr> العقود المالية المستقبلية</vt:lpstr>
      <vt:lpstr> العقود المالية المستقبلية</vt:lpstr>
      <vt:lpstr> العقود المالية المستقبلية</vt:lpstr>
      <vt:lpstr> العقود المالية المستقبلية</vt:lpstr>
      <vt:lpstr>العقود المالية المستقبلية</vt:lpstr>
      <vt:lpstr> العقود المالية المستقبلية</vt:lpstr>
      <vt:lpstr> العقود المالية المستقبلية</vt:lpstr>
      <vt:lpstr> العقود المالية المستقبلية</vt:lpstr>
      <vt:lpstr> العقود المالية المستقبلية</vt:lpstr>
      <vt:lpstr> العقود المالية المستقبلية</vt:lpstr>
      <vt:lpstr> العقود المالية المستقبلية</vt:lpstr>
      <vt:lpstr>عقود المبادلة</vt:lpstr>
      <vt:lpstr>عقود المبادلة</vt:lpstr>
      <vt:lpstr>عقود المبادلة</vt:lpstr>
      <vt:lpstr>عقود المبادلة</vt:lpstr>
      <vt:lpstr>عقود المبادلة</vt:lpstr>
      <vt:lpstr>عقود المبادلة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الأسواق المشتقة</dc:title>
  <dc:creator>MEBARKI YASMINA</dc:creator>
  <cp:lastModifiedBy>Guechariuniv2016@gmail.com</cp:lastModifiedBy>
  <cp:revision>124</cp:revision>
  <dcterms:created xsi:type="dcterms:W3CDTF">2017-11-26T08:38:52Z</dcterms:created>
  <dcterms:modified xsi:type="dcterms:W3CDTF">2021-02-14T10:20:03Z</dcterms:modified>
</cp:coreProperties>
</file>