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15"/>
  </p:notesMasterIdLst>
  <p:sldIdLst>
    <p:sldId id="256" r:id="rId2"/>
    <p:sldId id="261" r:id="rId3"/>
    <p:sldId id="263" r:id="rId4"/>
    <p:sldId id="262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71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7E8"/>
    <a:srgbClr val="644C00"/>
    <a:srgbClr val="F2B800"/>
    <a:srgbClr val="FFD961"/>
    <a:srgbClr val="BD92DE"/>
    <a:srgbClr val="8BBDFF"/>
    <a:srgbClr val="48D89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78" autoAdjust="0"/>
    <p:restoredTop sz="94718" autoAdjust="0"/>
  </p:normalViewPr>
  <p:slideViewPr>
    <p:cSldViewPr>
      <p:cViewPr varScale="1">
        <p:scale>
          <a:sx n="70" d="100"/>
          <a:sy n="70" d="100"/>
        </p:scale>
        <p:origin x="-57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35E78E-520A-43B2-9FFF-42A7086A8CD2}" type="doc">
      <dgm:prSet loTypeId="urn:microsoft.com/office/officeart/2005/8/layout/venn3" loCatId="relationship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C6A69AB-DD0A-48AA-93DB-F53398007055}">
      <dgm:prSet phldrT="[Texte]" custT="1"/>
      <dgm:spPr>
        <a:solidFill>
          <a:schemeClr val="bg1">
            <a:lumMod val="65000"/>
            <a:lumOff val="35000"/>
            <a:alpha val="50000"/>
          </a:schemeClr>
        </a:solidFill>
      </dgm:spPr>
      <dgm:t>
        <a:bodyPr/>
        <a:lstStyle/>
        <a:p>
          <a:r>
            <a:rPr lang="ar-DZ" sz="1600" dirty="0" smtClean="0"/>
            <a:t>مساعدة احتساب عدد من النسب</a:t>
          </a:r>
          <a:endParaRPr lang="fr-FR" sz="1600" dirty="0"/>
        </a:p>
      </dgm:t>
    </dgm:pt>
    <dgm:pt modelId="{73DD00A8-B320-447C-9DBE-CC32AEA7AA54}" type="parTrans" cxnId="{A5822F96-D5D0-4167-B8C6-B1A709B41CC8}">
      <dgm:prSet/>
      <dgm:spPr/>
      <dgm:t>
        <a:bodyPr/>
        <a:lstStyle/>
        <a:p>
          <a:endParaRPr lang="fr-FR"/>
        </a:p>
      </dgm:t>
    </dgm:pt>
    <dgm:pt modelId="{B70B5B3E-FDF1-4EF8-B748-0761195D9AA1}" type="sibTrans" cxnId="{A5822F96-D5D0-4167-B8C6-B1A709B41CC8}">
      <dgm:prSet/>
      <dgm:spPr/>
      <dgm:t>
        <a:bodyPr/>
        <a:lstStyle/>
        <a:p>
          <a:endParaRPr lang="fr-FR"/>
        </a:p>
      </dgm:t>
    </dgm:pt>
    <dgm:pt modelId="{22AD14ED-4E34-400D-9CC4-80DD630926D1}">
      <dgm:prSet phldrT="[Texte]" custT="1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ar-DZ" sz="1600" dirty="0" smtClean="0"/>
            <a:t>مقارنة النتائج </a:t>
          </a:r>
          <a:r>
            <a:rPr lang="ar-DZ" sz="1600" dirty="0" err="1" smtClean="0"/>
            <a:t>بالاهداف</a:t>
          </a:r>
          <a:r>
            <a:rPr lang="ar-DZ" sz="1600" dirty="0" smtClean="0"/>
            <a:t> المرسومة</a:t>
          </a:r>
          <a:endParaRPr lang="fr-FR" sz="1600" dirty="0"/>
        </a:p>
      </dgm:t>
    </dgm:pt>
    <dgm:pt modelId="{7CA53C41-BD72-4ED6-82C1-F2C103E7CBBF}" type="parTrans" cxnId="{B73A0999-553E-4915-B81D-28820E848A4C}">
      <dgm:prSet/>
      <dgm:spPr/>
      <dgm:t>
        <a:bodyPr/>
        <a:lstStyle/>
        <a:p>
          <a:endParaRPr lang="fr-FR"/>
        </a:p>
      </dgm:t>
    </dgm:pt>
    <dgm:pt modelId="{1B36CF81-E33E-4FF3-A7F3-41FEC3694190}" type="sibTrans" cxnId="{B73A0999-553E-4915-B81D-28820E848A4C}">
      <dgm:prSet/>
      <dgm:spPr/>
      <dgm:t>
        <a:bodyPr/>
        <a:lstStyle/>
        <a:p>
          <a:endParaRPr lang="fr-FR"/>
        </a:p>
      </dgm:t>
    </dgm:pt>
    <dgm:pt modelId="{0CC34F23-9730-425E-B9BA-7D5FBC607D30}">
      <dgm:prSet phldrT="[Texte]" custT="1"/>
      <dgm:spPr>
        <a:solidFill>
          <a:srgbClr val="C00000">
            <a:alpha val="50000"/>
          </a:srgbClr>
        </a:solidFill>
      </dgm:spPr>
      <dgm:t>
        <a:bodyPr/>
        <a:lstStyle/>
        <a:p>
          <a:r>
            <a:rPr lang="ar-DZ" sz="1600" dirty="0" smtClean="0"/>
            <a:t>تحديد اثر برامج خفض التكاليف على الانتاجية</a:t>
          </a:r>
          <a:endParaRPr lang="fr-FR" sz="1600" dirty="0"/>
        </a:p>
      </dgm:t>
    </dgm:pt>
    <dgm:pt modelId="{57429968-FA1D-4AB8-9FAA-9C97FE69A84F}" type="parTrans" cxnId="{9A3DD3F5-23AA-47A7-A522-0C46F84D5208}">
      <dgm:prSet/>
      <dgm:spPr/>
      <dgm:t>
        <a:bodyPr/>
        <a:lstStyle/>
        <a:p>
          <a:endParaRPr lang="fr-FR"/>
        </a:p>
      </dgm:t>
    </dgm:pt>
    <dgm:pt modelId="{90A8C101-DFB2-4763-AADF-3A97B7BAAA5E}" type="sibTrans" cxnId="{9A3DD3F5-23AA-47A7-A522-0C46F84D5208}">
      <dgm:prSet/>
      <dgm:spPr/>
      <dgm:t>
        <a:bodyPr/>
        <a:lstStyle/>
        <a:p>
          <a:endParaRPr lang="fr-FR"/>
        </a:p>
      </dgm:t>
    </dgm:pt>
    <dgm:pt modelId="{33A482E1-D879-4E4A-A1A1-A3032FD9D945}">
      <dgm:prSet phldrT="[Texte]" custT="1"/>
      <dgm:spPr>
        <a:solidFill>
          <a:srgbClr val="F2B800">
            <a:alpha val="49804"/>
          </a:srgbClr>
        </a:solidFill>
      </dgm:spPr>
      <dgm:t>
        <a:bodyPr/>
        <a:lstStyle/>
        <a:p>
          <a:r>
            <a:rPr lang="ar-DZ" sz="1600" dirty="0" smtClean="0"/>
            <a:t>التخطيط للبحث عن حلول بديلة</a:t>
          </a:r>
          <a:endParaRPr lang="fr-FR" sz="1600" dirty="0"/>
        </a:p>
      </dgm:t>
    </dgm:pt>
    <dgm:pt modelId="{4E4E248D-1F2C-486D-BB1E-F8A61C85EE09}" type="parTrans" cxnId="{4764AC34-EE9C-4443-997B-EAA72F661ED4}">
      <dgm:prSet/>
      <dgm:spPr/>
      <dgm:t>
        <a:bodyPr/>
        <a:lstStyle/>
        <a:p>
          <a:endParaRPr lang="fr-FR"/>
        </a:p>
      </dgm:t>
    </dgm:pt>
    <dgm:pt modelId="{1D13CF81-A924-4AF3-9D4F-48EB19051E36}" type="sibTrans" cxnId="{4764AC34-EE9C-4443-997B-EAA72F661ED4}">
      <dgm:prSet/>
      <dgm:spPr/>
      <dgm:t>
        <a:bodyPr/>
        <a:lstStyle/>
        <a:p>
          <a:endParaRPr lang="fr-FR"/>
        </a:p>
      </dgm:t>
    </dgm:pt>
    <dgm:pt modelId="{31349E4C-7008-4096-8225-70FC85658C09}" type="pres">
      <dgm:prSet presAssocID="{F835E78E-520A-43B2-9FFF-42A7086A8CD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DA30AC1-6B0B-4860-998B-83FDCF075179}" type="pres">
      <dgm:prSet presAssocID="{AC6A69AB-DD0A-48AA-93DB-F53398007055}" presName="Name5" presStyleLbl="vennNode1" presStyleIdx="0" presStyleCnt="4" custLinFactNeighborX="-498" custLinFactNeighborY="89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B6D2D1F-63B7-4984-8698-EA4F84592067}" type="pres">
      <dgm:prSet presAssocID="{B70B5B3E-FDF1-4EF8-B748-0761195D9AA1}" presName="space" presStyleCnt="0"/>
      <dgm:spPr/>
    </dgm:pt>
    <dgm:pt modelId="{A0C803AB-89B2-40AC-838F-B9DE8C4E0AEA}" type="pres">
      <dgm:prSet presAssocID="{22AD14ED-4E34-400D-9CC4-80DD630926D1}" presName="Name5" presStyleLbl="vennNode1" presStyleIdx="1" presStyleCnt="4" custLinFactNeighborX="1357" custLinFactNeighborY="89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C474D6-27E2-4C3D-80C7-CC0F1E300AA0}" type="pres">
      <dgm:prSet presAssocID="{1B36CF81-E33E-4FF3-A7F3-41FEC3694190}" presName="space" presStyleCnt="0"/>
      <dgm:spPr/>
    </dgm:pt>
    <dgm:pt modelId="{A1985D08-57BB-45DF-BEF2-714CB14B88C7}" type="pres">
      <dgm:prSet presAssocID="{0CC34F23-9730-425E-B9BA-7D5FBC607D30}" presName="Name5" presStyleLbl="vennNode1" presStyleIdx="2" presStyleCnt="4" custLinFactNeighborX="-16881" custLinFactNeighborY="89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C722B7-252F-4615-8B9E-C3170F4A5ACC}" type="pres">
      <dgm:prSet presAssocID="{90A8C101-DFB2-4763-AADF-3A97B7BAAA5E}" presName="space" presStyleCnt="0"/>
      <dgm:spPr/>
    </dgm:pt>
    <dgm:pt modelId="{384ED6A5-71E3-4AE6-842D-1A16FBDC32A9}" type="pres">
      <dgm:prSet presAssocID="{33A482E1-D879-4E4A-A1A1-A3032FD9D945}" presName="Name5" presStyleLbl="vennNode1" presStyleIdx="3" presStyleCnt="4" custLinFactNeighborX="-15026" custLinFactNeighborY="89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82563A3-7A9D-4A7E-A33E-D648ACADF76A}" type="presOf" srcId="{22AD14ED-4E34-400D-9CC4-80DD630926D1}" destId="{A0C803AB-89B2-40AC-838F-B9DE8C4E0AEA}" srcOrd="0" destOrd="0" presId="urn:microsoft.com/office/officeart/2005/8/layout/venn3"/>
    <dgm:cxn modelId="{A76FF0EC-0065-416B-AEA5-0219EFAFDDAC}" type="presOf" srcId="{AC6A69AB-DD0A-48AA-93DB-F53398007055}" destId="{EDA30AC1-6B0B-4860-998B-83FDCF075179}" srcOrd="0" destOrd="0" presId="urn:microsoft.com/office/officeart/2005/8/layout/venn3"/>
    <dgm:cxn modelId="{839AD02D-90B5-4173-9003-58409D448D8F}" type="presOf" srcId="{0CC34F23-9730-425E-B9BA-7D5FBC607D30}" destId="{A1985D08-57BB-45DF-BEF2-714CB14B88C7}" srcOrd="0" destOrd="0" presId="urn:microsoft.com/office/officeart/2005/8/layout/venn3"/>
    <dgm:cxn modelId="{4764AC34-EE9C-4443-997B-EAA72F661ED4}" srcId="{F835E78E-520A-43B2-9FFF-42A7086A8CD2}" destId="{33A482E1-D879-4E4A-A1A1-A3032FD9D945}" srcOrd="3" destOrd="0" parTransId="{4E4E248D-1F2C-486D-BB1E-F8A61C85EE09}" sibTransId="{1D13CF81-A924-4AF3-9D4F-48EB19051E36}"/>
    <dgm:cxn modelId="{A5822F96-D5D0-4167-B8C6-B1A709B41CC8}" srcId="{F835E78E-520A-43B2-9FFF-42A7086A8CD2}" destId="{AC6A69AB-DD0A-48AA-93DB-F53398007055}" srcOrd="0" destOrd="0" parTransId="{73DD00A8-B320-447C-9DBE-CC32AEA7AA54}" sibTransId="{B70B5B3E-FDF1-4EF8-B748-0761195D9AA1}"/>
    <dgm:cxn modelId="{E41AF173-70C5-434C-97B1-7FD4A0C99D27}" type="presOf" srcId="{33A482E1-D879-4E4A-A1A1-A3032FD9D945}" destId="{384ED6A5-71E3-4AE6-842D-1A16FBDC32A9}" srcOrd="0" destOrd="0" presId="urn:microsoft.com/office/officeart/2005/8/layout/venn3"/>
    <dgm:cxn modelId="{B73A0999-553E-4915-B81D-28820E848A4C}" srcId="{F835E78E-520A-43B2-9FFF-42A7086A8CD2}" destId="{22AD14ED-4E34-400D-9CC4-80DD630926D1}" srcOrd="1" destOrd="0" parTransId="{7CA53C41-BD72-4ED6-82C1-F2C103E7CBBF}" sibTransId="{1B36CF81-E33E-4FF3-A7F3-41FEC3694190}"/>
    <dgm:cxn modelId="{2355B9A6-2A9B-41F6-A75A-BE4E83BDB281}" type="presOf" srcId="{F835E78E-520A-43B2-9FFF-42A7086A8CD2}" destId="{31349E4C-7008-4096-8225-70FC85658C09}" srcOrd="0" destOrd="0" presId="urn:microsoft.com/office/officeart/2005/8/layout/venn3"/>
    <dgm:cxn modelId="{9A3DD3F5-23AA-47A7-A522-0C46F84D5208}" srcId="{F835E78E-520A-43B2-9FFF-42A7086A8CD2}" destId="{0CC34F23-9730-425E-B9BA-7D5FBC607D30}" srcOrd="2" destOrd="0" parTransId="{57429968-FA1D-4AB8-9FAA-9C97FE69A84F}" sibTransId="{90A8C101-DFB2-4763-AADF-3A97B7BAAA5E}"/>
    <dgm:cxn modelId="{8F83D6AF-DC70-4E12-B01C-A220D2615A71}" type="presParOf" srcId="{31349E4C-7008-4096-8225-70FC85658C09}" destId="{EDA30AC1-6B0B-4860-998B-83FDCF075179}" srcOrd="0" destOrd="0" presId="urn:microsoft.com/office/officeart/2005/8/layout/venn3"/>
    <dgm:cxn modelId="{5DC463A8-E516-4E7D-9485-F6986532968F}" type="presParOf" srcId="{31349E4C-7008-4096-8225-70FC85658C09}" destId="{CB6D2D1F-63B7-4984-8698-EA4F84592067}" srcOrd="1" destOrd="0" presId="urn:microsoft.com/office/officeart/2005/8/layout/venn3"/>
    <dgm:cxn modelId="{D45CEE8A-D7E9-4458-93D6-1DEB15A6C850}" type="presParOf" srcId="{31349E4C-7008-4096-8225-70FC85658C09}" destId="{A0C803AB-89B2-40AC-838F-B9DE8C4E0AEA}" srcOrd="2" destOrd="0" presId="urn:microsoft.com/office/officeart/2005/8/layout/venn3"/>
    <dgm:cxn modelId="{F8821E18-9AC5-48DE-92B0-46BEB8767EDC}" type="presParOf" srcId="{31349E4C-7008-4096-8225-70FC85658C09}" destId="{8DC474D6-27E2-4C3D-80C7-CC0F1E300AA0}" srcOrd="3" destOrd="0" presId="urn:microsoft.com/office/officeart/2005/8/layout/venn3"/>
    <dgm:cxn modelId="{C59B57E4-E261-4099-A6DC-0FFECA4F02ED}" type="presParOf" srcId="{31349E4C-7008-4096-8225-70FC85658C09}" destId="{A1985D08-57BB-45DF-BEF2-714CB14B88C7}" srcOrd="4" destOrd="0" presId="urn:microsoft.com/office/officeart/2005/8/layout/venn3"/>
    <dgm:cxn modelId="{9F9B0E1A-999F-47B0-AF1A-5AA0FA3C48D0}" type="presParOf" srcId="{31349E4C-7008-4096-8225-70FC85658C09}" destId="{AAC722B7-252F-4615-8B9E-C3170F4A5ACC}" srcOrd="5" destOrd="0" presId="urn:microsoft.com/office/officeart/2005/8/layout/venn3"/>
    <dgm:cxn modelId="{CDC1CDA9-9165-453D-B706-6DCC7C8B0FEA}" type="presParOf" srcId="{31349E4C-7008-4096-8225-70FC85658C09}" destId="{384ED6A5-71E3-4AE6-842D-1A16FBDC32A9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13DA71-C8A5-4163-BA24-3B53F7256001}" type="doc">
      <dgm:prSet loTypeId="urn:microsoft.com/office/officeart/2005/8/layout/vList3" loCatId="list" qsTypeId="urn:microsoft.com/office/officeart/2005/8/quickstyle/3d2" qsCatId="3D" csTypeId="urn:microsoft.com/office/officeart/2005/8/colors/accent0_1" csCatId="mainScheme" phldr="1"/>
      <dgm:spPr/>
    </dgm:pt>
    <dgm:pt modelId="{92EA6F82-6FA4-41E4-AB32-9A22BA89A668}">
      <dgm:prSet phldrT="[Texte]"/>
      <dgm:spPr/>
      <dgm:t>
        <a:bodyPr/>
        <a:lstStyle/>
        <a:p>
          <a:r>
            <a:rPr lang="ar-DZ" smtClean="0"/>
            <a:t>رسملة الموارد البشرية</a:t>
          </a:r>
          <a:endParaRPr lang="fr-FR" dirty="0"/>
        </a:p>
      </dgm:t>
    </dgm:pt>
    <dgm:pt modelId="{70E8C77A-91E1-4E65-9841-DF4BC6D5DB12}" type="parTrans" cxnId="{07195D6A-1B10-4CC3-9B8A-654BACFF99C3}">
      <dgm:prSet/>
      <dgm:spPr/>
      <dgm:t>
        <a:bodyPr/>
        <a:lstStyle/>
        <a:p>
          <a:endParaRPr lang="fr-FR"/>
        </a:p>
      </dgm:t>
    </dgm:pt>
    <dgm:pt modelId="{22D2ACCF-FA2E-456C-AA8A-030DA026B3B2}" type="sibTrans" cxnId="{07195D6A-1B10-4CC3-9B8A-654BACFF99C3}">
      <dgm:prSet/>
      <dgm:spPr/>
      <dgm:t>
        <a:bodyPr/>
        <a:lstStyle/>
        <a:p>
          <a:endParaRPr lang="fr-FR"/>
        </a:p>
      </dgm:t>
    </dgm:pt>
    <dgm:pt modelId="{276ED6BA-25E1-4368-B66C-260277E3884A}">
      <dgm:prSet phldrT="[Texte]"/>
      <dgm:spPr/>
      <dgm:t>
        <a:bodyPr/>
        <a:lstStyle/>
        <a:p>
          <a:r>
            <a:rPr lang="ar-DZ" smtClean="0"/>
            <a:t>استنفاذ الموارد البشرية</a:t>
          </a:r>
          <a:endParaRPr lang="fr-FR" dirty="0"/>
        </a:p>
      </dgm:t>
    </dgm:pt>
    <dgm:pt modelId="{2A5E4AF0-6323-4294-91F2-CF8B4F608FA9}" type="parTrans" cxnId="{056D06EF-51D1-4FF1-B7EC-460B6F3220CC}">
      <dgm:prSet/>
      <dgm:spPr/>
      <dgm:t>
        <a:bodyPr/>
        <a:lstStyle/>
        <a:p>
          <a:endParaRPr lang="fr-FR"/>
        </a:p>
      </dgm:t>
    </dgm:pt>
    <dgm:pt modelId="{D77B3F05-4FE4-4679-B4EF-00DC69D5023D}" type="sibTrans" cxnId="{056D06EF-51D1-4FF1-B7EC-460B6F3220CC}">
      <dgm:prSet/>
      <dgm:spPr/>
      <dgm:t>
        <a:bodyPr/>
        <a:lstStyle/>
        <a:p>
          <a:endParaRPr lang="fr-FR"/>
        </a:p>
      </dgm:t>
    </dgm:pt>
    <dgm:pt modelId="{A2C70C41-81EF-40B4-B7C7-23B896B12C13}">
      <dgm:prSet phldrT="[Texte]"/>
      <dgm:spPr/>
      <dgm:t>
        <a:bodyPr/>
        <a:lstStyle/>
        <a:p>
          <a:r>
            <a:rPr lang="ar-DZ" smtClean="0"/>
            <a:t>تسويق حسابات اصول الموارد البشرية</a:t>
          </a:r>
          <a:endParaRPr lang="fr-FR" dirty="0"/>
        </a:p>
      </dgm:t>
    </dgm:pt>
    <dgm:pt modelId="{E5DD8203-9824-444D-BE6D-6EE0A5F5614B}" type="parTrans" cxnId="{F94AF685-17A0-44E0-AF72-A60579AAFDC9}">
      <dgm:prSet/>
      <dgm:spPr/>
      <dgm:t>
        <a:bodyPr/>
        <a:lstStyle/>
        <a:p>
          <a:endParaRPr lang="fr-FR"/>
        </a:p>
      </dgm:t>
    </dgm:pt>
    <dgm:pt modelId="{9A4C8620-C05F-4414-A748-F1D84F2C44E7}" type="sibTrans" cxnId="{F94AF685-17A0-44E0-AF72-A60579AAFDC9}">
      <dgm:prSet/>
      <dgm:spPr/>
      <dgm:t>
        <a:bodyPr/>
        <a:lstStyle/>
        <a:p>
          <a:endParaRPr lang="fr-FR"/>
        </a:p>
      </dgm:t>
    </dgm:pt>
    <dgm:pt modelId="{C3C79706-3541-4D1E-A4BB-720FA061FABA}" type="pres">
      <dgm:prSet presAssocID="{4D13DA71-C8A5-4163-BA24-3B53F7256001}" presName="linearFlow" presStyleCnt="0">
        <dgm:presLayoutVars>
          <dgm:dir/>
          <dgm:resizeHandles val="exact"/>
        </dgm:presLayoutVars>
      </dgm:prSet>
      <dgm:spPr/>
    </dgm:pt>
    <dgm:pt modelId="{73D1BECF-3564-44CC-9E22-211B4D0C1312}" type="pres">
      <dgm:prSet presAssocID="{92EA6F82-6FA4-41E4-AB32-9A22BA89A668}" presName="composite" presStyleCnt="0"/>
      <dgm:spPr/>
    </dgm:pt>
    <dgm:pt modelId="{E1EF2193-0888-4186-9412-CFA1F904DAC8}" type="pres">
      <dgm:prSet presAssocID="{92EA6F82-6FA4-41E4-AB32-9A22BA89A668}" presName="imgShp" presStyleLbl="fgImgPlace1" presStyleIdx="0" presStyleCnt="3"/>
      <dgm:spPr/>
    </dgm:pt>
    <dgm:pt modelId="{0DDAEEC8-9FAB-4754-B4C4-307E3E497184}" type="pres">
      <dgm:prSet presAssocID="{92EA6F82-6FA4-41E4-AB32-9A22BA89A668}" presName="txShp" presStyleLbl="node1" presStyleIdx="0" presStyleCnt="3" custLinFactNeighborX="1559" custLinFactNeighborY="-5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3A2384-A355-4206-88F3-D2469C5BFF29}" type="pres">
      <dgm:prSet presAssocID="{22D2ACCF-FA2E-456C-AA8A-030DA026B3B2}" presName="spacing" presStyleCnt="0"/>
      <dgm:spPr/>
    </dgm:pt>
    <dgm:pt modelId="{F7D3C867-E639-4C41-B1B2-FA2E672EBC70}" type="pres">
      <dgm:prSet presAssocID="{276ED6BA-25E1-4368-B66C-260277E3884A}" presName="composite" presStyleCnt="0"/>
      <dgm:spPr/>
    </dgm:pt>
    <dgm:pt modelId="{E9198ABC-392E-4FFF-9E4D-56695939284E}" type="pres">
      <dgm:prSet presAssocID="{276ED6BA-25E1-4368-B66C-260277E3884A}" presName="imgShp" presStyleLbl="fgImgPlace1" presStyleIdx="1" presStyleCnt="3"/>
      <dgm:spPr/>
    </dgm:pt>
    <dgm:pt modelId="{81868F55-0B35-4F2F-9C40-B342846F5B3D}" type="pres">
      <dgm:prSet presAssocID="{276ED6BA-25E1-4368-B66C-260277E3884A}" presName="txShp" presStyleLbl="node1" presStyleIdx="1" presStyleCnt="3" custLinFactNeighborX="-252" custLinFactNeighborY="529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32BB606-0CAE-410B-8F09-032F334DDEFA}" type="pres">
      <dgm:prSet presAssocID="{D77B3F05-4FE4-4679-B4EF-00DC69D5023D}" presName="spacing" presStyleCnt="0"/>
      <dgm:spPr/>
    </dgm:pt>
    <dgm:pt modelId="{D40EA41F-11AF-4E57-A90E-D93FE244767B}" type="pres">
      <dgm:prSet presAssocID="{A2C70C41-81EF-40B4-B7C7-23B896B12C13}" presName="composite" presStyleCnt="0"/>
      <dgm:spPr/>
    </dgm:pt>
    <dgm:pt modelId="{18CA6E55-6CC2-4928-8452-FCE6CAABD230}" type="pres">
      <dgm:prSet presAssocID="{A2C70C41-81EF-40B4-B7C7-23B896B12C13}" presName="imgShp" presStyleLbl="fgImgPlace1" presStyleIdx="2" presStyleCnt="3"/>
      <dgm:spPr/>
    </dgm:pt>
    <dgm:pt modelId="{2FC99870-0034-44BD-82FD-F55927E06BA1}" type="pres">
      <dgm:prSet presAssocID="{A2C70C41-81EF-40B4-B7C7-23B896B12C13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94AF685-17A0-44E0-AF72-A60579AAFDC9}" srcId="{4D13DA71-C8A5-4163-BA24-3B53F7256001}" destId="{A2C70C41-81EF-40B4-B7C7-23B896B12C13}" srcOrd="2" destOrd="0" parTransId="{E5DD8203-9824-444D-BE6D-6EE0A5F5614B}" sibTransId="{9A4C8620-C05F-4414-A748-F1D84F2C44E7}"/>
    <dgm:cxn modelId="{FB291BFD-4735-4F55-B101-A370E76569EA}" type="presOf" srcId="{4D13DA71-C8A5-4163-BA24-3B53F7256001}" destId="{C3C79706-3541-4D1E-A4BB-720FA061FABA}" srcOrd="0" destOrd="0" presId="urn:microsoft.com/office/officeart/2005/8/layout/vList3"/>
    <dgm:cxn modelId="{80D5E83A-6A3C-4E6F-853A-CE1786F254CE}" type="presOf" srcId="{276ED6BA-25E1-4368-B66C-260277E3884A}" destId="{81868F55-0B35-4F2F-9C40-B342846F5B3D}" srcOrd="0" destOrd="0" presId="urn:microsoft.com/office/officeart/2005/8/layout/vList3"/>
    <dgm:cxn modelId="{DBFDEA6F-1173-437A-A55C-6F3093BCE367}" type="presOf" srcId="{A2C70C41-81EF-40B4-B7C7-23B896B12C13}" destId="{2FC99870-0034-44BD-82FD-F55927E06BA1}" srcOrd="0" destOrd="0" presId="urn:microsoft.com/office/officeart/2005/8/layout/vList3"/>
    <dgm:cxn modelId="{056D06EF-51D1-4FF1-B7EC-460B6F3220CC}" srcId="{4D13DA71-C8A5-4163-BA24-3B53F7256001}" destId="{276ED6BA-25E1-4368-B66C-260277E3884A}" srcOrd="1" destOrd="0" parTransId="{2A5E4AF0-6323-4294-91F2-CF8B4F608FA9}" sibTransId="{D77B3F05-4FE4-4679-B4EF-00DC69D5023D}"/>
    <dgm:cxn modelId="{07195D6A-1B10-4CC3-9B8A-654BACFF99C3}" srcId="{4D13DA71-C8A5-4163-BA24-3B53F7256001}" destId="{92EA6F82-6FA4-41E4-AB32-9A22BA89A668}" srcOrd="0" destOrd="0" parTransId="{70E8C77A-91E1-4E65-9841-DF4BC6D5DB12}" sibTransId="{22D2ACCF-FA2E-456C-AA8A-030DA026B3B2}"/>
    <dgm:cxn modelId="{41E0B9E3-9C5F-4C13-9E89-CD63D02C10AC}" type="presOf" srcId="{92EA6F82-6FA4-41E4-AB32-9A22BA89A668}" destId="{0DDAEEC8-9FAB-4754-B4C4-307E3E497184}" srcOrd="0" destOrd="0" presId="urn:microsoft.com/office/officeart/2005/8/layout/vList3"/>
    <dgm:cxn modelId="{55C210D4-79B6-4878-9BEB-68CF55DC252B}" type="presParOf" srcId="{C3C79706-3541-4D1E-A4BB-720FA061FABA}" destId="{73D1BECF-3564-44CC-9E22-211B4D0C1312}" srcOrd="0" destOrd="0" presId="urn:microsoft.com/office/officeart/2005/8/layout/vList3"/>
    <dgm:cxn modelId="{50CB1706-6841-4248-A846-65313A9DDD90}" type="presParOf" srcId="{73D1BECF-3564-44CC-9E22-211B4D0C1312}" destId="{E1EF2193-0888-4186-9412-CFA1F904DAC8}" srcOrd="0" destOrd="0" presId="urn:microsoft.com/office/officeart/2005/8/layout/vList3"/>
    <dgm:cxn modelId="{FE72A053-4EFE-4924-AD2F-2474E3E01F77}" type="presParOf" srcId="{73D1BECF-3564-44CC-9E22-211B4D0C1312}" destId="{0DDAEEC8-9FAB-4754-B4C4-307E3E497184}" srcOrd="1" destOrd="0" presId="urn:microsoft.com/office/officeart/2005/8/layout/vList3"/>
    <dgm:cxn modelId="{CEF20278-46A0-4B91-A1C4-52E1320BF89B}" type="presParOf" srcId="{C3C79706-3541-4D1E-A4BB-720FA061FABA}" destId="{B13A2384-A355-4206-88F3-D2469C5BFF29}" srcOrd="1" destOrd="0" presId="urn:microsoft.com/office/officeart/2005/8/layout/vList3"/>
    <dgm:cxn modelId="{1B733EB0-86B5-4D3F-9792-39AF15476F5F}" type="presParOf" srcId="{C3C79706-3541-4D1E-A4BB-720FA061FABA}" destId="{F7D3C867-E639-4C41-B1B2-FA2E672EBC70}" srcOrd="2" destOrd="0" presId="urn:microsoft.com/office/officeart/2005/8/layout/vList3"/>
    <dgm:cxn modelId="{C0850B52-B653-4805-A121-98240E3983E6}" type="presParOf" srcId="{F7D3C867-E639-4C41-B1B2-FA2E672EBC70}" destId="{E9198ABC-392E-4FFF-9E4D-56695939284E}" srcOrd="0" destOrd="0" presId="urn:microsoft.com/office/officeart/2005/8/layout/vList3"/>
    <dgm:cxn modelId="{43F4B8FA-E034-49F1-8249-0FA5E1517AAA}" type="presParOf" srcId="{F7D3C867-E639-4C41-B1B2-FA2E672EBC70}" destId="{81868F55-0B35-4F2F-9C40-B342846F5B3D}" srcOrd="1" destOrd="0" presId="urn:microsoft.com/office/officeart/2005/8/layout/vList3"/>
    <dgm:cxn modelId="{A2C96204-56F2-45A1-AE33-31678980D2E8}" type="presParOf" srcId="{C3C79706-3541-4D1E-A4BB-720FA061FABA}" destId="{F32BB606-0CAE-410B-8F09-032F334DDEFA}" srcOrd="3" destOrd="0" presId="urn:microsoft.com/office/officeart/2005/8/layout/vList3"/>
    <dgm:cxn modelId="{D0FE8AF1-A930-469D-AEA1-181DC04DDA86}" type="presParOf" srcId="{C3C79706-3541-4D1E-A4BB-720FA061FABA}" destId="{D40EA41F-11AF-4E57-A90E-D93FE244767B}" srcOrd="4" destOrd="0" presId="urn:microsoft.com/office/officeart/2005/8/layout/vList3"/>
    <dgm:cxn modelId="{6FACA35D-FC41-4661-88D0-6BEF4DF7E0B1}" type="presParOf" srcId="{D40EA41F-11AF-4E57-A90E-D93FE244767B}" destId="{18CA6E55-6CC2-4928-8452-FCE6CAABD230}" srcOrd="0" destOrd="0" presId="urn:microsoft.com/office/officeart/2005/8/layout/vList3"/>
    <dgm:cxn modelId="{474EF322-F044-4573-9EFB-7DEE032CE479}" type="presParOf" srcId="{D40EA41F-11AF-4E57-A90E-D93FE244767B}" destId="{2FC99870-0034-44BD-82FD-F55927E06BA1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EBEE24-BE4D-4D70-B3B2-7915D65EEC50}" type="doc">
      <dgm:prSet loTypeId="urn:microsoft.com/office/officeart/2005/8/layout/vList3" loCatId="list" qsTypeId="urn:microsoft.com/office/officeart/2005/8/quickstyle/3d2" qsCatId="3D" csTypeId="urn:microsoft.com/office/officeart/2005/8/colors/accent0_1" csCatId="mainScheme" phldr="1"/>
      <dgm:spPr/>
    </dgm:pt>
    <dgm:pt modelId="{EA73FF68-7B02-42A6-A754-18551BDDA050}">
      <dgm:prSet phldrT="[Texte]"/>
      <dgm:spPr/>
      <dgm:t>
        <a:bodyPr/>
        <a:lstStyle/>
        <a:p>
          <a:r>
            <a:rPr lang="ar-DZ" dirty="0" smtClean="0"/>
            <a:t>عرض بيانات الموارد البشرية في القوائم المالية</a:t>
          </a:r>
          <a:endParaRPr lang="fr-FR" dirty="0"/>
        </a:p>
      </dgm:t>
    </dgm:pt>
    <dgm:pt modelId="{2297B19F-8A6B-4E17-A0C2-C9D2436403F0}" type="parTrans" cxnId="{AD61226D-09D8-4DF2-9271-24AC6A7FE5F8}">
      <dgm:prSet/>
      <dgm:spPr/>
      <dgm:t>
        <a:bodyPr/>
        <a:lstStyle/>
        <a:p>
          <a:endParaRPr lang="fr-FR"/>
        </a:p>
      </dgm:t>
    </dgm:pt>
    <dgm:pt modelId="{196A8728-4FF3-4C8D-8423-0100B2D66BA0}" type="sibTrans" cxnId="{AD61226D-09D8-4DF2-9271-24AC6A7FE5F8}">
      <dgm:prSet/>
      <dgm:spPr/>
      <dgm:t>
        <a:bodyPr/>
        <a:lstStyle/>
        <a:p>
          <a:endParaRPr lang="fr-FR"/>
        </a:p>
      </dgm:t>
    </dgm:pt>
    <dgm:pt modelId="{A45C0C11-96FB-47E5-8BF7-B46B18612E60}">
      <dgm:prSet phldrT="[Texte]"/>
      <dgm:spPr/>
      <dgm:t>
        <a:bodyPr/>
        <a:lstStyle/>
        <a:p>
          <a:r>
            <a:rPr lang="ar-DZ" smtClean="0"/>
            <a:t>التلاعب في المكاسب</a:t>
          </a:r>
          <a:endParaRPr lang="fr-FR" dirty="0"/>
        </a:p>
      </dgm:t>
    </dgm:pt>
    <dgm:pt modelId="{35479A0D-B287-48C3-BAF2-F1A0FC4FC248}" type="parTrans" cxnId="{EDE63BAE-E141-49F9-ACF6-C1D0D14630C5}">
      <dgm:prSet/>
      <dgm:spPr/>
      <dgm:t>
        <a:bodyPr/>
        <a:lstStyle/>
        <a:p>
          <a:endParaRPr lang="fr-FR"/>
        </a:p>
      </dgm:t>
    </dgm:pt>
    <dgm:pt modelId="{FDD99E39-6101-4A97-9929-090C6BB8E5AC}" type="sibTrans" cxnId="{EDE63BAE-E141-49F9-ACF6-C1D0D14630C5}">
      <dgm:prSet/>
      <dgm:spPr/>
      <dgm:t>
        <a:bodyPr/>
        <a:lstStyle/>
        <a:p>
          <a:endParaRPr lang="fr-FR"/>
        </a:p>
      </dgm:t>
    </dgm:pt>
    <dgm:pt modelId="{0285A739-3426-4F9B-AD99-D5C09E83984D}" type="pres">
      <dgm:prSet presAssocID="{02EBEE24-BE4D-4D70-B3B2-7915D65EEC50}" presName="linearFlow" presStyleCnt="0">
        <dgm:presLayoutVars>
          <dgm:dir/>
          <dgm:resizeHandles val="exact"/>
        </dgm:presLayoutVars>
      </dgm:prSet>
      <dgm:spPr/>
    </dgm:pt>
    <dgm:pt modelId="{548EAB95-9B0F-4DF5-B6BB-BA4599030652}" type="pres">
      <dgm:prSet presAssocID="{EA73FF68-7B02-42A6-A754-18551BDDA050}" presName="composite" presStyleCnt="0"/>
      <dgm:spPr/>
    </dgm:pt>
    <dgm:pt modelId="{7C30958E-3851-445B-AB95-1BC4A8113E17}" type="pres">
      <dgm:prSet presAssocID="{EA73FF68-7B02-42A6-A754-18551BDDA050}" presName="imgShp" presStyleLbl="fgImgPlace1" presStyleIdx="0" presStyleCnt="2" custScaleX="95043" custLinFactNeighborX="-47417" custLinFactNeighborY="-27"/>
      <dgm:spPr/>
    </dgm:pt>
    <dgm:pt modelId="{77687479-8C91-4E1B-B785-CC4F998E2EC7}" type="pres">
      <dgm:prSet presAssocID="{EA73FF68-7B02-42A6-A754-18551BDDA050}" presName="txShp" presStyleLbl="node1" presStyleIdx="0" presStyleCnt="2" custScaleX="117454" custLinFactNeighborX="-688" custLinFactNeighborY="-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CB1EF4-0878-4C41-88E7-AD3939F2DC6A}" type="pres">
      <dgm:prSet presAssocID="{196A8728-4FF3-4C8D-8423-0100B2D66BA0}" presName="spacing" presStyleCnt="0"/>
      <dgm:spPr/>
    </dgm:pt>
    <dgm:pt modelId="{5E6486A3-96BF-4006-BE8E-F12DCC3895AA}" type="pres">
      <dgm:prSet presAssocID="{A45C0C11-96FB-47E5-8BF7-B46B18612E60}" presName="composite" presStyleCnt="0"/>
      <dgm:spPr/>
    </dgm:pt>
    <dgm:pt modelId="{E3E11F97-ADFB-4CB4-B124-A2FAC28E0FC7}" type="pres">
      <dgm:prSet presAssocID="{A45C0C11-96FB-47E5-8BF7-B46B18612E60}" presName="imgShp" presStyleLbl="fgImgPlace1" presStyleIdx="1" presStyleCnt="2" custScaleX="102881" custLinFactNeighborX="-41750" custLinFactNeighborY="-18154"/>
      <dgm:spPr/>
    </dgm:pt>
    <dgm:pt modelId="{1321C085-CB09-4975-A1FA-A1C8174CCC1A}" type="pres">
      <dgm:prSet presAssocID="{A45C0C11-96FB-47E5-8BF7-B46B18612E60}" presName="txShp" presStyleLbl="node1" presStyleIdx="1" presStyleCnt="2" custScaleX="126619" custLinFactNeighborX="-3296" custLinFactNeighborY="-1542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D61226D-09D8-4DF2-9271-24AC6A7FE5F8}" srcId="{02EBEE24-BE4D-4D70-B3B2-7915D65EEC50}" destId="{EA73FF68-7B02-42A6-A754-18551BDDA050}" srcOrd="0" destOrd="0" parTransId="{2297B19F-8A6B-4E17-A0C2-C9D2436403F0}" sibTransId="{196A8728-4FF3-4C8D-8423-0100B2D66BA0}"/>
    <dgm:cxn modelId="{A02C82A6-9195-49F9-B744-4C0C3BD5EDCA}" type="presOf" srcId="{EA73FF68-7B02-42A6-A754-18551BDDA050}" destId="{77687479-8C91-4E1B-B785-CC4F998E2EC7}" srcOrd="0" destOrd="0" presId="urn:microsoft.com/office/officeart/2005/8/layout/vList3"/>
    <dgm:cxn modelId="{B6515306-ED89-428D-831D-C9E8C70C88F9}" type="presOf" srcId="{02EBEE24-BE4D-4D70-B3B2-7915D65EEC50}" destId="{0285A739-3426-4F9B-AD99-D5C09E83984D}" srcOrd="0" destOrd="0" presId="urn:microsoft.com/office/officeart/2005/8/layout/vList3"/>
    <dgm:cxn modelId="{EDE63BAE-E141-49F9-ACF6-C1D0D14630C5}" srcId="{02EBEE24-BE4D-4D70-B3B2-7915D65EEC50}" destId="{A45C0C11-96FB-47E5-8BF7-B46B18612E60}" srcOrd="1" destOrd="0" parTransId="{35479A0D-B287-48C3-BAF2-F1A0FC4FC248}" sibTransId="{FDD99E39-6101-4A97-9929-090C6BB8E5AC}"/>
    <dgm:cxn modelId="{F9A2E80F-8CDB-443B-94B1-DFE7EEA533E9}" type="presOf" srcId="{A45C0C11-96FB-47E5-8BF7-B46B18612E60}" destId="{1321C085-CB09-4975-A1FA-A1C8174CCC1A}" srcOrd="0" destOrd="0" presId="urn:microsoft.com/office/officeart/2005/8/layout/vList3"/>
    <dgm:cxn modelId="{FF97D970-F4D2-48CF-9F8F-18F4283C6784}" type="presParOf" srcId="{0285A739-3426-4F9B-AD99-D5C09E83984D}" destId="{548EAB95-9B0F-4DF5-B6BB-BA4599030652}" srcOrd="0" destOrd="0" presId="urn:microsoft.com/office/officeart/2005/8/layout/vList3"/>
    <dgm:cxn modelId="{6E0B18FE-B1F6-49D8-BB97-557B8CF7029C}" type="presParOf" srcId="{548EAB95-9B0F-4DF5-B6BB-BA4599030652}" destId="{7C30958E-3851-445B-AB95-1BC4A8113E17}" srcOrd="0" destOrd="0" presId="urn:microsoft.com/office/officeart/2005/8/layout/vList3"/>
    <dgm:cxn modelId="{F00DA038-5514-4ED4-95E5-25D71EFE9324}" type="presParOf" srcId="{548EAB95-9B0F-4DF5-B6BB-BA4599030652}" destId="{77687479-8C91-4E1B-B785-CC4F998E2EC7}" srcOrd="1" destOrd="0" presId="urn:microsoft.com/office/officeart/2005/8/layout/vList3"/>
    <dgm:cxn modelId="{C4E44E95-4203-46DB-AD59-E124D38604EB}" type="presParOf" srcId="{0285A739-3426-4F9B-AD99-D5C09E83984D}" destId="{7ACB1EF4-0878-4C41-88E7-AD3939F2DC6A}" srcOrd="1" destOrd="0" presId="urn:microsoft.com/office/officeart/2005/8/layout/vList3"/>
    <dgm:cxn modelId="{57B806EF-251C-4990-902B-E69C5D50CFC2}" type="presParOf" srcId="{0285A739-3426-4F9B-AD99-D5C09E83984D}" destId="{5E6486A3-96BF-4006-BE8E-F12DCC3895AA}" srcOrd="2" destOrd="0" presId="urn:microsoft.com/office/officeart/2005/8/layout/vList3"/>
    <dgm:cxn modelId="{EA5A29A9-70DC-42D7-816A-709AEBF97A51}" type="presParOf" srcId="{5E6486A3-96BF-4006-BE8E-F12DCC3895AA}" destId="{E3E11F97-ADFB-4CB4-B124-A2FAC28E0FC7}" srcOrd="0" destOrd="0" presId="urn:microsoft.com/office/officeart/2005/8/layout/vList3"/>
    <dgm:cxn modelId="{B2287D51-E7B9-49AC-8567-4AA0B6DB8F13}" type="presParOf" srcId="{5E6486A3-96BF-4006-BE8E-F12DCC3895AA}" destId="{1321C085-CB09-4975-A1FA-A1C8174CCC1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A30AC1-6B0B-4860-998B-83FDCF075179}">
      <dsp:nvSpPr>
        <dsp:cNvPr id="0" name=""/>
        <dsp:cNvSpPr/>
      </dsp:nvSpPr>
      <dsp:spPr>
        <a:xfrm>
          <a:off x="1" y="1023845"/>
          <a:ext cx="2053142" cy="2053142"/>
        </a:xfrm>
        <a:prstGeom prst="ellipse">
          <a:avLst/>
        </a:prstGeom>
        <a:solidFill>
          <a:schemeClr val="bg1">
            <a:lumMod val="65000"/>
            <a:lumOff val="35000"/>
            <a:alpha val="50000"/>
          </a:schemeClr>
        </a:solidFill>
        <a:ln>
          <a:noFill/>
        </a:ln>
        <a:effectLst/>
        <a:sp3d extrusionH="50600" prstMaterial="clear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2991" tIns="20320" rIns="112991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مساعدة احتساب عدد من النسب</a:t>
          </a:r>
          <a:endParaRPr lang="fr-FR" sz="1600" kern="1200" dirty="0"/>
        </a:p>
      </dsp:txBody>
      <dsp:txXfrm>
        <a:off x="1" y="1023845"/>
        <a:ext cx="2053142" cy="2053142"/>
      </dsp:txXfrm>
    </dsp:sp>
    <dsp:sp modelId="{A0C803AB-89B2-40AC-838F-B9DE8C4E0AEA}">
      <dsp:nvSpPr>
        <dsp:cNvPr id="0" name=""/>
        <dsp:cNvSpPr/>
      </dsp:nvSpPr>
      <dsp:spPr>
        <a:xfrm>
          <a:off x="1650132" y="1023845"/>
          <a:ext cx="2053142" cy="2053142"/>
        </a:xfrm>
        <a:prstGeom prst="ellipse">
          <a:avLst/>
        </a:prstGeom>
        <a:solidFill>
          <a:srgbClr val="FFFF00">
            <a:alpha val="50000"/>
          </a:srgbClr>
        </a:solidFill>
        <a:ln>
          <a:noFill/>
        </a:ln>
        <a:effectLst/>
        <a:sp3d extrusionH="50600" prstMaterial="clear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2991" tIns="20320" rIns="112991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مقارنة النتائج </a:t>
          </a:r>
          <a:r>
            <a:rPr lang="ar-DZ" sz="1600" kern="1200" dirty="0" err="1" smtClean="0"/>
            <a:t>بالاهداف</a:t>
          </a:r>
          <a:r>
            <a:rPr lang="ar-DZ" sz="1600" kern="1200" dirty="0" smtClean="0"/>
            <a:t> المرسومة</a:t>
          </a:r>
          <a:endParaRPr lang="fr-FR" sz="1600" kern="1200" dirty="0"/>
        </a:p>
      </dsp:txBody>
      <dsp:txXfrm>
        <a:off x="1650132" y="1023845"/>
        <a:ext cx="2053142" cy="2053142"/>
      </dsp:txXfrm>
    </dsp:sp>
    <dsp:sp modelId="{A1985D08-57BB-45DF-BEF2-714CB14B88C7}">
      <dsp:nvSpPr>
        <dsp:cNvPr id="0" name=""/>
        <dsp:cNvSpPr/>
      </dsp:nvSpPr>
      <dsp:spPr>
        <a:xfrm>
          <a:off x="3217755" y="1023845"/>
          <a:ext cx="2053142" cy="2053142"/>
        </a:xfrm>
        <a:prstGeom prst="ellipse">
          <a:avLst/>
        </a:prstGeom>
        <a:solidFill>
          <a:srgbClr val="C00000">
            <a:alpha val="50000"/>
          </a:srgbClr>
        </a:solidFill>
        <a:ln>
          <a:noFill/>
        </a:ln>
        <a:effectLst/>
        <a:sp3d extrusionH="50600" prstMaterial="clear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2991" tIns="20320" rIns="112991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تحديد اثر برامج خفض التكاليف على الانتاجية</a:t>
          </a:r>
          <a:endParaRPr lang="fr-FR" sz="1600" kern="1200" dirty="0"/>
        </a:p>
      </dsp:txBody>
      <dsp:txXfrm>
        <a:off x="3217755" y="1023845"/>
        <a:ext cx="2053142" cy="2053142"/>
      </dsp:txXfrm>
    </dsp:sp>
    <dsp:sp modelId="{384ED6A5-71E3-4AE6-842D-1A16FBDC32A9}">
      <dsp:nvSpPr>
        <dsp:cNvPr id="0" name=""/>
        <dsp:cNvSpPr/>
      </dsp:nvSpPr>
      <dsp:spPr>
        <a:xfrm>
          <a:off x="4867886" y="1023845"/>
          <a:ext cx="2053142" cy="2053142"/>
        </a:xfrm>
        <a:prstGeom prst="ellipse">
          <a:avLst/>
        </a:prstGeom>
        <a:solidFill>
          <a:srgbClr val="F2B800">
            <a:alpha val="49804"/>
          </a:srgbClr>
        </a:solidFill>
        <a:ln>
          <a:noFill/>
        </a:ln>
        <a:effectLst/>
        <a:sp3d extrusionH="50600" prstMaterial="clear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2991" tIns="20320" rIns="112991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التخطيط للبحث عن حلول بديلة</a:t>
          </a:r>
          <a:endParaRPr lang="fr-FR" sz="1600" kern="1200" dirty="0"/>
        </a:p>
      </dsp:txBody>
      <dsp:txXfrm>
        <a:off x="4867886" y="1023845"/>
        <a:ext cx="2053142" cy="205314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DDAEEC8-9FAB-4754-B4C4-307E3E497184}">
      <dsp:nvSpPr>
        <dsp:cNvPr id="0" name=""/>
        <dsp:cNvSpPr/>
      </dsp:nvSpPr>
      <dsp:spPr>
        <a:xfrm rot="10800000">
          <a:off x="1224117" y="0"/>
          <a:ext cx="3974481" cy="644256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l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l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l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l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4099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smtClean="0"/>
            <a:t>رسملة الموارد البشرية</a:t>
          </a:r>
          <a:endParaRPr lang="fr-FR" sz="1800" kern="1200" dirty="0"/>
        </a:p>
      </dsp:txBody>
      <dsp:txXfrm rot="10800000">
        <a:off x="1224117" y="0"/>
        <a:ext cx="3974481" cy="644256"/>
      </dsp:txXfrm>
    </dsp:sp>
    <dsp:sp modelId="{E1EF2193-0888-4186-9412-CFA1F904DAC8}">
      <dsp:nvSpPr>
        <dsp:cNvPr id="0" name=""/>
        <dsp:cNvSpPr/>
      </dsp:nvSpPr>
      <dsp:spPr>
        <a:xfrm>
          <a:off x="840026" y="378"/>
          <a:ext cx="644256" cy="644256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868F55-0B35-4F2F-9C40-B342846F5B3D}">
      <dsp:nvSpPr>
        <dsp:cNvPr id="0" name=""/>
        <dsp:cNvSpPr/>
      </dsp:nvSpPr>
      <dsp:spPr>
        <a:xfrm rot="10800000">
          <a:off x="1152139" y="864093"/>
          <a:ext cx="3974481" cy="644256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l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l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l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l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4099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smtClean="0"/>
            <a:t>استنفاذ الموارد البشرية</a:t>
          </a:r>
          <a:endParaRPr lang="fr-FR" sz="1800" kern="1200" dirty="0"/>
        </a:p>
      </dsp:txBody>
      <dsp:txXfrm rot="10800000">
        <a:off x="1152139" y="864093"/>
        <a:ext cx="3974481" cy="644256"/>
      </dsp:txXfrm>
    </dsp:sp>
    <dsp:sp modelId="{E9198ABC-392E-4FFF-9E4D-56695939284E}">
      <dsp:nvSpPr>
        <dsp:cNvPr id="0" name=""/>
        <dsp:cNvSpPr/>
      </dsp:nvSpPr>
      <dsp:spPr>
        <a:xfrm>
          <a:off x="840026" y="829999"/>
          <a:ext cx="644256" cy="644256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C99870-0034-44BD-82FD-F55927E06BA1}">
      <dsp:nvSpPr>
        <dsp:cNvPr id="0" name=""/>
        <dsp:cNvSpPr/>
      </dsp:nvSpPr>
      <dsp:spPr>
        <a:xfrm rot="10800000">
          <a:off x="1162155" y="1659620"/>
          <a:ext cx="3974481" cy="644256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l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l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l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l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4099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smtClean="0"/>
            <a:t>تسويق حسابات اصول الموارد البشرية</a:t>
          </a:r>
          <a:endParaRPr lang="fr-FR" sz="1800" kern="1200" dirty="0"/>
        </a:p>
      </dsp:txBody>
      <dsp:txXfrm rot="10800000">
        <a:off x="1162155" y="1659620"/>
        <a:ext cx="3974481" cy="644256"/>
      </dsp:txXfrm>
    </dsp:sp>
    <dsp:sp modelId="{18CA6E55-6CC2-4928-8452-FCE6CAABD230}">
      <dsp:nvSpPr>
        <dsp:cNvPr id="0" name=""/>
        <dsp:cNvSpPr/>
      </dsp:nvSpPr>
      <dsp:spPr>
        <a:xfrm>
          <a:off x="840026" y="1659620"/>
          <a:ext cx="644256" cy="644256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7687479-8C91-4E1B-B785-CC4F998E2EC7}">
      <dsp:nvSpPr>
        <dsp:cNvPr id="0" name=""/>
        <dsp:cNvSpPr/>
      </dsp:nvSpPr>
      <dsp:spPr>
        <a:xfrm rot="10800000">
          <a:off x="566470" y="130"/>
          <a:ext cx="4218241" cy="607919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l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l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l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l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8075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kern="1200" dirty="0" smtClean="0"/>
            <a:t>عرض بيانات الموارد البشرية في القوائم المالية</a:t>
          </a:r>
          <a:endParaRPr lang="fr-FR" sz="1700" kern="1200" dirty="0"/>
        </a:p>
      </dsp:txBody>
      <dsp:txXfrm rot="10800000">
        <a:off x="566470" y="130"/>
        <a:ext cx="4218241" cy="607919"/>
      </dsp:txXfrm>
    </dsp:sp>
    <dsp:sp modelId="{7C30958E-3851-445B-AB95-1BC4A8113E17}">
      <dsp:nvSpPr>
        <dsp:cNvPr id="0" name=""/>
        <dsp:cNvSpPr/>
      </dsp:nvSpPr>
      <dsp:spPr>
        <a:xfrm>
          <a:off x="327451" y="2"/>
          <a:ext cx="577784" cy="607919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21C085-CB09-4975-A1FA-A1C8174CCC1A}">
      <dsp:nvSpPr>
        <dsp:cNvPr id="0" name=""/>
        <dsp:cNvSpPr/>
      </dsp:nvSpPr>
      <dsp:spPr>
        <a:xfrm rot="10800000">
          <a:off x="308230" y="666270"/>
          <a:ext cx="4547393" cy="607919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l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l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l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l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8075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kern="1200" smtClean="0"/>
            <a:t>التلاعب في المكاسب</a:t>
          </a:r>
          <a:endParaRPr lang="fr-FR" sz="1700" kern="1200" dirty="0"/>
        </a:p>
      </dsp:txBody>
      <dsp:txXfrm rot="10800000">
        <a:off x="308230" y="666270"/>
        <a:ext cx="4547393" cy="607919"/>
      </dsp:txXfrm>
    </dsp:sp>
    <dsp:sp modelId="{E3E11F97-ADFB-4CB4-B124-A2FAC28E0FC7}">
      <dsp:nvSpPr>
        <dsp:cNvPr id="0" name=""/>
        <dsp:cNvSpPr/>
      </dsp:nvSpPr>
      <dsp:spPr>
        <a:xfrm>
          <a:off x="338077" y="649704"/>
          <a:ext cx="625433" cy="607919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F3886E-1C10-4A9F-BF58-BFF7FC863793}" type="datetimeFigureOut">
              <a:rPr lang="fr-FR" smtClean="0"/>
              <a:pPr/>
              <a:t>07/01/2021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4C622-E95A-4372-8E0A-C6BC606BB8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4C622-E95A-4372-8E0A-C6BC606BB8A8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643B93B-3D85-4235-A666-F70E522EB7A7}" type="datetimeFigureOut">
              <a:rPr lang="fr-FR" smtClean="0"/>
              <a:pPr/>
              <a:t>07/01/2021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D79EF42-25B4-429E-AC4D-531E3C1A3E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3B93B-3D85-4235-A666-F70E522EB7A7}" type="datetimeFigureOut">
              <a:rPr lang="fr-FR" smtClean="0"/>
              <a:pPr/>
              <a:t>07/01/2021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EF42-25B4-429E-AC4D-531E3C1A3E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3B93B-3D85-4235-A666-F70E522EB7A7}" type="datetimeFigureOut">
              <a:rPr lang="fr-FR" smtClean="0"/>
              <a:pPr/>
              <a:t>07/01/2021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EF42-25B4-429E-AC4D-531E3C1A3E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643B93B-3D85-4235-A666-F70E522EB7A7}" type="datetimeFigureOut">
              <a:rPr lang="fr-FR" smtClean="0"/>
              <a:pPr/>
              <a:t>07/01/2021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EF42-25B4-429E-AC4D-531E3C1A3E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643B93B-3D85-4235-A666-F70E522EB7A7}" type="datetimeFigureOut">
              <a:rPr lang="fr-FR" smtClean="0"/>
              <a:pPr/>
              <a:t>07/01/2021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D79EF42-25B4-429E-AC4D-531E3C1A3E68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643B93B-3D85-4235-A666-F70E522EB7A7}" type="datetimeFigureOut">
              <a:rPr lang="fr-FR" smtClean="0"/>
              <a:pPr/>
              <a:t>07/01/2021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D79EF42-25B4-429E-AC4D-531E3C1A3E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643B93B-3D85-4235-A666-F70E522EB7A7}" type="datetimeFigureOut">
              <a:rPr lang="fr-FR" smtClean="0"/>
              <a:pPr/>
              <a:t>07/01/2021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D79EF42-25B4-429E-AC4D-531E3C1A3E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3B93B-3D85-4235-A666-F70E522EB7A7}" type="datetimeFigureOut">
              <a:rPr lang="fr-FR" smtClean="0"/>
              <a:pPr/>
              <a:t>07/01/2021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EF42-25B4-429E-AC4D-531E3C1A3E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643B93B-3D85-4235-A666-F70E522EB7A7}" type="datetimeFigureOut">
              <a:rPr lang="fr-FR" smtClean="0"/>
              <a:pPr/>
              <a:t>07/01/2021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D79EF42-25B4-429E-AC4D-531E3C1A3E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643B93B-3D85-4235-A666-F70E522EB7A7}" type="datetimeFigureOut">
              <a:rPr lang="fr-FR" smtClean="0"/>
              <a:pPr/>
              <a:t>07/01/2021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D79EF42-25B4-429E-AC4D-531E3C1A3E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643B93B-3D85-4235-A666-F70E522EB7A7}" type="datetimeFigureOut">
              <a:rPr lang="fr-FR" smtClean="0"/>
              <a:pPr/>
              <a:t>07/01/2021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D79EF42-25B4-429E-AC4D-531E3C1A3E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643B93B-3D85-4235-A666-F70E522EB7A7}" type="datetimeFigureOut">
              <a:rPr lang="fr-FR" smtClean="0"/>
              <a:pPr/>
              <a:t>07/01/2021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D79EF42-25B4-429E-AC4D-531E3C1A3E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b="1" i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محاسبة الموارد البشرية كمنهج لقياس قيمة  خدمات الموارد البشرية</a:t>
            </a:r>
            <a:endParaRPr lang="fr-FR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15616" y="3645024"/>
            <a:ext cx="6912440" cy="1752600"/>
          </a:xfrm>
          <a:ln>
            <a:solidFill>
              <a:schemeClr val="tx1"/>
            </a:solidFill>
            <a:prstDash val="sysDash"/>
          </a:ln>
        </p:spPr>
        <p:txBody>
          <a:bodyPr>
            <a:normAutofit fontScale="85000" lnSpcReduction="10000"/>
          </a:bodyPr>
          <a:lstStyle/>
          <a:p>
            <a:pPr algn="ctr"/>
            <a:r>
              <a:rPr lang="ar-DZ" dirty="0" smtClean="0"/>
              <a:t> اعداد الطالبتان</a:t>
            </a:r>
            <a:r>
              <a:rPr lang="ar-DZ" sz="2800" dirty="0" smtClean="0"/>
              <a:t>:                تحت اشراف الاستاذة </a:t>
            </a:r>
          </a:p>
          <a:p>
            <a:r>
              <a:rPr lang="ar-DZ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بن  عيشي سوسن                             </a:t>
            </a:r>
            <a:r>
              <a:rPr lang="ar-DZ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DZ" sz="33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فهيمة</a:t>
            </a:r>
            <a:r>
              <a:rPr lang="ar-DZ" sz="33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DZ" sz="33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بوروبة</a:t>
            </a:r>
            <a:endParaRPr lang="ar-DZ" sz="33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ar-DZ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حامدي اماني      </a:t>
            </a:r>
          </a:p>
          <a:p>
            <a:endParaRPr lang="ar-DZ" dirty="0" smtClean="0"/>
          </a:p>
        </p:txBody>
      </p:sp>
      <p:sp>
        <p:nvSpPr>
          <p:cNvPr id="4" name="Pentagone 3"/>
          <p:cNvSpPr/>
          <p:nvPr/>
        </p:nvSpPr>
        <p:spPr>
          <a:xfrm>
            <a:off x="3851920" y="4869160"/>
            <a:ext cx="1368152" cy="360040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الفوج  03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5736" y="260648"/>
            <a:ext cx="4618856" cy="82981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DZ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المطلب الثالث: </a:t>
            </a:r>
            <a:r>
              <a:rPr lang="ar-DZ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قياس قيمة الموارد البشرية </a:t>
            </a:r>
            <a:endParaRPr lang="fr-FR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 flipH="1" flipV="1">
            <a:off x="8686800" y="6454808"/>
            <a:ext cx="61664" cy="70536"/>
          </a:xfrm>
        </p:spPr>
        <p:txBody>
          <a:bodyPr>
            <a:normAutofit fontScale="25000" lnSpcReduction="20000"/>
          </a:bodyPr>
          <a:lstStyle/>
          <a:p>
            <a:r>
              <a:rPr lang="ar-DZ" dirty="0" err="1" smtClean="0"/>
              <a:t>.</a:t>
            </a:r>
            <a:endParaRPr lang="fr-FR" dirty="0"/>
          </a:p>
        </p:txBody>
      </p:sp>
      <p:sp>
        <p:nvSpPr>
          <p:cNvPr id="8" name="Larme 7"/>
          <p:cNvSpPr/>
          <p:nvPr/>
        </p:nvSpPr>
        <p:spPr>
          <a:xfrm>
            <a:off x="4283968" y="1556792"/>
            <a:ext cx="4320480" cy="1440160"/>
          </a:xfrm>
          <a:prstGeom prst="teardrop">
            <a:avLst/>
          </a:prstGeom>
          <a:solidFill>
            <a:srgbClr val="FFD9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1400" b="1" i="1" dirty="0" smtClean="0">
                <a:solidFill>
                  <a:schemeClr val="bg1"/>
                </a:solidFill>
              </a:rPr>
              <a:t>1/ طريقة الكلفة التاريخية </a:t>
            </a:r>
            <a:endParaRPr lang="fr-FR" sz="1400" b="1" i="1" dirty="0">
              <a:solidFill>
                <a:schemeClr val="bg1"/>
              </a:solidFill>
            </a:endParaRPr>
          </a:p>
        </p:txBody>
      </p:sp>
      <p:sp>
        <p:nvSpPr>
          <p:cNvPr id="9" name="Larme 8"/>
          <p:cNvSpPr/>
          <p:nvPr/>
        </p:nvSpPr>
        <p:spPr>
          <a:xfrm>
            <a:off x="2195736" y="3212976"/>
            <a:ext cx="4320480" cy="1440160"/>
          </a:xfrm>
          <a:prstGeom prst="teardrop">
            <a:avLst/>
          </a:prstGeom>
          <a:solidFill>
            <a:srgbClr val="FFD7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1400" b="1" i="1" dirty="0" smtClean="0">
                <a:solidFill>
                  <a:schemeClr val="bg1"/>
                </a:solidFill>
              </a:rPr>
              <a:t>2/ طريقة الكلفة الاستبدالية</a:t>
            </a:r>
            <a:endParaRPr lang="fr-FR" sz="1400" b="1" i="1" dirty="0">
              <a:solidFill>
                <a:schemeClr val="bg1"/>
              </a:solidFill>
            </a:endParaRPr>
          </a:p>
        </p:txBody>
      </p:sp>
      <p:sp>
        <p:nvSpPr>
          <p:cNvPr id="10" name="Larme 9"/>
          <p:cNvSpPr/>
          <p:nvPr/>
        </p:nvSpPr>
        <p:spPr>
          <a:xfrm>
            <a:off x="323528" y="5229200"/>
            <a:ext cx="4320480" cy="1440160"/>
          </a:xfrm>
          <a:prstGeom prst="teardrop">
            <a:avLst/>
          </a:prstGeom>
          <a:solidFill>
            <a:srgbClr val="8BB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1600" b="1" i="1" dirty="0" smtClean="0">
                <a:solidFill>
                  <a:schemeClr val="bg1"/>
                </a:solidFill>
              </a:rPr>
              <a:t>3/ طريقة الكلفة </a:t>
            </a:r>
            <a:r>
              <a:rPr lang="ar-DZ" sz="1600" b="1" i="1" dirty="0" err="1" smtClean="0">
                <a:solidFill>
                  <a:schemeClr val="bg1"/>
                </a:solidFill>
              </a:rPr>
              <a:t>الفرصية</a:t>
            </a:r>
            <a:endParaRPr lang="fr-FR" sz="16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35696" y="260648"/>
            <a:ext cx="5987008" cy="1145282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r"/>
            <a:r>
              <a:rPr lang="ar-DZ" sz="2800" dirty="0" smtClean="0">
                <a:latin typeface="Arial" pitchFamily="34" charset="0"/>
                <a:cs typeface="Arial" pitchFamily="34" charset="0"/>
              </a:rPr>
              <a:t>المبحث الثالث: </a:t>
            </a:r>
            <a:r>
              <a:rPr lang="ar-DZ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فوائد المحاسبة الموارد البشرية و المشاكل المحاسبية</a:t>
            </a:r>
            <a:br>
              <a:rPr lang="ar-DZ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ar-DZ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ar-DZ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ar-DZ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ar-DZ" sz="20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المطلب الاول</a:t>
            </a:r>
            <a:r>
              <a:rPr lang="ar-DZ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DZ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فوائد محاسبة الموارد البشرية  </a:t>
            </a:r>
            <a:endParaRPr lang="fr-F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077072"/>
            <a:ext cx="6480720" cy="2490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Diagramme 5"/>
          <p:cNvGraphicFramePr/>
          <p:nvPr/>
        </p:nvGraphicFramePr>
        <p:xfrm>
          <a:off x="899592" y="980728"/>
          <a:ext cx="698477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Ellipse 8"/>
          <p:cNvSpPr/>
          <p:nvPr/>
        </p:nvSpPr>
        <p:spPr>
          <a:xfrm>
            <a:off x="7199784" y="2060848"/>
            <a:ext cx="1944216" cy="18002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1400" dirty="0" smtClean="0"/>
              <a:t>تزويد الارادات بالمعلومات المتعلقة بمعدل الدوران بين العاملين </a:t>
            </a:r>
            <a:endParaRPr lang="fr-FR" sz="1400" dirty="0"/>
          </a:p>
        </p:txBody>
      </p:sp>
      <p:sp>
        <p:nvSpPr>
          <p:cNvPr id="10" name="Ellipse 9"/>
          <p:cNvSpPr/>
          <p:nvPr/>
        </p:nvSpPr>
        <p:spPr>
          <a:xfrm>
            <a:off x="0" y="2204864"/>
            <a:ext cx="1944216" cy="18002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1400" dirty="0" smtClean="0"/>
              <a:t>مساعدة تحديد الفرق بين القيمة العامة و الخاصة للموارد البشرية</a:t>
            </a:r>
            <a:endParaRPr lang="fr-FR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31840" y="260648"/>
            <a:ext cx="4176464" cy="936104"/>
          </a:xfr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DZ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المطلب الثالث</a:t>
            </a:r>
            <a:r>
              <a:rPr lang="ar-DZ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DZ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المشاكل المحاسبية</a:t>
            </a:r>
            <a:endParaRPr lang="fr-FR" sz="2000" b="1" dirty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123728" y="1484784"/>
          <a:ext cx="5976664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e 4"/>
          <p:cNvGraphicFramePr/>
          <p:nvPr/>
        </p:nvGraphicFramePr>
        <p:xfrm>
          <a:off x="2411760" y="3933056"/>
          <a:ext cx="5400600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35696" y="188640"/>
            <a:ext cx="5842992" cy="936104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DZ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المطلب الثاني</a:t>
            </a:r>
            <a:r>
              <a:rPr lang="ar-DZ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ar-DZ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المعالجة المحاسبية</a:t>
            </a:r>
            <a:r>
              <a:rPr lang="ar-DZ" sz="2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ar-DZ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للموارد البشرية </a:t>
            </a:r>
            <a:endParaRPr lang="fr-FR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rganigramme : Bande perforée 4"/>
          <p:cNvSpPr/>
          <p:nvPr/>
        </p:nvSpPr>
        <p:spPr>
          <a:xfrm>
            <a:off x="539552" y="3861048"/>
            <a:ext cx="4248472" cy="936104"/>
          </a:xfrm>
          <a:prstGeom prst="flowChartPunchedTap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ثانيا: اطفاء المورد البشري </a:t>
            </a:r>
            <a:endParaRPr lang="fr-FR" dirty="0"/>
          </a:p>
        </p:txBody>
      </p:sp>
      <p:sp>
        <p:nvSpPr>
          <p:cNvPr id="6" name="Organigramme : Bande perforée 5"/>
          <p:cNvSpPr/>
          <p:nvPr/>
        </p:nvSpPr>
        <p:spPr>
          <a:xfrm>
            <a:off x="539552" y="4653136"/>
            <a:ext cx="4248472" cy="1008112"/>
          </a:xfrm>
          <a:prstGeom prst="flowChartPunchedTap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ثالثا: الاستغناء عن المورد البشري</a:t>
            </a:r>
          </a:p>
          <a:p>
            <a:pPr algn="ctr"/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1979712" y="1268760"/>
            <a:ext cx="5832648" cy="151216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المعالجة المحاسبية للموارد البشرية هي اظهار قيمة معينة لهذه الموارد و بيان المساعدة في تسهيل و تحسين ادارتها بشكل فاعل و كفؤ </a:t>
            </a: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212976"/>
            <a:ext cx="3816424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rganigramme : Bande perforée 10"/>
          <p:cNvSpPr/>
          <p:nvPr/>
        </p:nvSpPr>
        <p:spPr>
          <a:xfrm>
            <a:off x="539552" y="3068960"/>
            <a:ext cx="4176464" cy="936104"/>
          </a:xfrm>
          <a:prstGeom prst="flowChartPunchedTap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اولا: تكلفة الحصول على المورد البشري</a:t>
            </a:r>
            <a:endParaRPr lang="fr-FR" dirty="0"/>
          </a:p>
        </p:txBody>
      </p:sp>
      <p:sp>
        <p:nvSpPr>
          <p:cNvPr id="12" name="Organigramme : Bande perforée 11"/>
          <p:cNvSpPr/>
          <p:nvPr/>
        </p:nvSpPr>
        <p:spPr>
          <a:xfrm>
            <a:off x="467544" y="5517232"/>
            <a:ext cx="4320480" cy="1008112"/>
          </a:xfrm>
          <a:prstGeom prst="flowChartPunchedTap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رابعا: وفاة المورد البشري</a:t>
            </a:r>
            <a:endParaRPr lang="fr-FR" dirty="0"/>
          </a:p>
        </p:txBody>
      </p:sp>
    </p:spTree>
  </p:cSld>
  <p:clrMapOvr>
    <a:masterClrMapping/>
  </p:clrMapOvr>
  <p:transition spd="med">
    <p:newsflash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  </a:t>
            </a:r>
            <a:r>
              <a:rPr lang="ar-DZ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خطة البحث           </a:t>
            </a:r>
            <a:endParaRPr lang="fr-FR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628800"/>
            <a:ext cx="8136904" cy="4788024"/>
          </a:xfrm>
        </p:spPr>
        <p:txBody>
          <a:bodyPr>
            <a:normAutofit fontScale="85000" lnSpcReduction="20000"/>
          </a:bodyPr>
          <a:lstStyle/>
          <a:p>
            <a:pPr algn="r">
              <a:buNone/>
            </a:pPr>
            <a:r>
              <a:rPr lang="ar-DZ" sz="2400" dirty="0" smtClean="0">
                <a:solidFill>
                  <a:schemeClr val="accent1">
                    <a:lumMod val="50000"/>
                  </a:schemeClr>
                </a:solidFill>
              </a:rPr>
              <a:t> المقدمة </a:t>
            </a:r>
            <a:endParaRPr lang="ar-DZ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>
              <a:buNone/>
            </a:pPr>
            <a:r>
              <a:rPr lang="ar-DZ" sz="2400" dirty="0" smtClean="0">
                <a:solidFill>
                  <a:schemeClr val="accent1">
                    <a:lumMod val="50000"/>
                  </a:schemeClr>
                </a:solidFill>
              </a:rPr>
              <a:t>المبحث الاول</a:t>
            </a:r>
            <a:r>
              <a:rPr lang="ar-DZ" sz="2000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ar-DZ" sz="2000" dirty="0" smtClean="0"/>
              <a:t>مفهوم محاسبة الموارد البشرية و اهميتها و اهدافها</a:t>
            </a:r>
            <a:r>
              <a:rPr lang="ar-DZ" sz="1800" dirty="0" smtClean="0"/>
              <a:t>           </a:t>
            </a:r>
          </a:p>
          <a:p>
            <a:pPr algn="r">
              <a:buNone/>
            </a:pPr>
            <a:r>
              <a:rPr lang="ar-DZ" sz="1800" dirty="0" smtClean="0"/>
              <a:t> </a:t>
            </a:r>
            <a:r>
              <a:rPr lang="ar-DZ" sz="1900" dirty="0" smtClean="0">
                <a:solidFill>
                  <a:srgbClr val="FFC000"/>
                </a:solidFill>
              </a:rPr>
              <a:t>المطلب الاول</a:t>
            </a:r>
            <a:r>
              <a:rPr lang="ar-DZ" sz="1800" dirty="0" smtClean="0"/>
              <a:t>: مفهوم محاسبة الموارد البشرية   </a:t>
            </a:r>
          </a:p>
          <a:p>
            <a:pPr algn="r">
              <a:buNone/>
            </a:pPr>
            <a:r>
              <a:rPr lang="ar-DZ" sz="1900" dirty="0" smtClean="0">
                <a:solidFill>
                  <a:srgbClr val="FFC000"/>
                </a:solidFill>
              </a:rPr>
              <a:t>المطلب الثاني</a:t>
            </a:r>
            <a:r>
              <a:rPr lang="ar-DZ" sz="1800" dirty="0" smtClean="0"/>
              <a:t>: اهمية محاسبة الموارد البشرية</a:t>
            </a:r>
          </a:p>
          <a:p>
            <a:pPr algn="r">
              <a:buNone/>
            </a:pPr>
            <a:r>
              <a:rPr lang="ar-DZ" sz="1900" dirty="0" smtClean="0">
                <a:solidFill>
                  <a:srgbClr val="FFC000"/>
                </a:solidFill>
              </a:rPr>
              <a:t>المطلب الثالث</a:t>
            </a:r>
            <a:r>
              <a:rPr lang="ar-DZ" sz="1800" dirty="0" smtClean="0"/>
              <a:t>: اهداف محاسبة الموارد البشرية</a:t>
            </a:r>
          </a:p>
          <a:p>
            <a:pPr algn="r">
              <a:buNone/>
            </a:pPr>
            <a:r>
              <a:rPr lang="ar-DZ" sz="2400" dirty="0" smtClean="0">
                <a:solidFill>
                  <a:schemeClr val="accent1">
                    <a:lumMod val="50000"/>
                  </a:schemeClr>
                </a:solidFill>
              </a:rPr>
              <a:t>المبحث الثاني</a:t>
            </a:r>
            <a:r>
              <a:rPr lang="ar-DZ" sz="1800" dirty="0" smtClean="0"/>
              <a:t>: مبادئ </a:t>
            </a:r>
            <a:r>
              <a:rPr lang="ar-DZ" sz="1800" dirty="0" smtClean="0"/>
              <a:t>و </a:t>
            </a:r>
            <a:r>
              <a:rPr lang="ar-DZ" sz="1800" dirty="0" smtClean="0"/>
              <a:t>مزايا محاسبة الموارد البشرية</a:t>
            </a:r>
          </a:p>
          <a:p>
            <a:pPr algn="r">
              <a:buNone/>
            </a:pPr>
            <a:r>
              <a:rPr lang="ar-DZ" sz="1900" dirty="0" smtClean="0">
                <a:solidFill>
                  <a:srgbClr val="FFC000"/>
                </a:solidFill>
              </a:rPr>
              <a:t>المطلب الاول</a:t>
            </a:r>
            <a:r>
              <a:rPr lang="ar-DZ" sz="1800" dirty="0" smtClean="0"/>
              <a:t>: مبادئ محاسبة الموارد البشرية </a:t>
            </a:r>
          </a:p>
          <a:p>
            <a:pPr algn="r">
              <a:buNone/>
            </a:pPr>
            <a:r>
              <a:rPr lang="ar-DZ" sz="1900" dirty="0" smtClean="0">
                <a:solidFill>
                  <a:srgbClr val="FFC000"/>
                </a:solidFill>
              </a:rPr>
              <a:t>المطلب الثاني</a:t>
            </a:r>
            <a:r>
              <a:rPr lang="ar-DZ" sz="1800" dirty="0" smtClean="0"/>
              <a:t>: مزايا محاسبة الموارد البشرية</a:t>
            </a:r>
          </a:p>
          <a:p>
            <a:pPr algn="r">
              <a:buNone/>
            </a:pPr>
            <a:r>
              <a:rPr lang="ar-DZ" sz="1900" dirty="0" smtClean="0">
                <a:solidFill>
                  <a:srgbClr val="FFC000"/>
                </a:solidFill>
              </a:rPr>
              <a:t>المطلب الثالث</a:t>
            </a:r>
            <a:r>
              <a:rPr lang="ar-DZ" sz="1800" dirty="0" smtClean="0"/>
              <a:t>: قياس قيمة الموارد البشرية </a:t>
            </a:r>
          </a:p>
          <a:p>
            <a:pPr algn="r">
              <a:buNone/>
            </a:pPr>
            <a:r>
              <a:rPr lang="ar-DZ" sz="2400" dirty="0" smtClean="0">
                <a:solidFill>
                  <a:schemeClr val="accent1">
                    <a:lumMod val="50000"/>
                  </a:schemeClr>
                </a:solidFill>
              </a:rPr>
              <a:t>المبحث الثالث</a:t>
            </a:r>
            <a:r>
              <a:rPr lang="ar-DZ" sz="1800" dirty="0" smtClean="0"/>
              <a:t>: المشاكل المحاسبية و فوائد محاسبة الموارد البشرية</a:t>
            </a:r>
          </a:p>
          <a:p>
            <a:pPr algn="r">
              <a:buNone/>
            </a:pPr>
            <a:r>
              <a:rPr lang="ar-DZ" sz="1900" dirty="0" smtClean="0">
                <a:solidFill>
                  <a:srgbClr val="FFC000"/>
                </a:solidFill>
              </a:rPr>
              <a:t>المطلب الاول</a:t>
            </a:r>
            <a:r>
              <a:rPr lang="ar-DZ" sz="1800" dirty="0" smtClean="0"/>
              <a:t>: فوائد محاسبة الموارد البشرية </a:t>
            </a:r>
          </a:p>
          <a:p>
            <a:pPr algn="r">
              <a:buNone/>
            </a:pPr>
            <a:r>
              <a:rPr lang="ar-DZ" sz="1900" dirty="0" smtClean="0">
                <a:solidFill>
                  <a:srgbClr val="FFC000"/>
                </a:solidFill>
              </a:rPr>
              <a:t>المطلب الثاني</a:t>
            </a:r>
            <a:r>
              <a:rPr lang="ar-DZ" sz="1800" dirty="0" smtClean="0"/>
              <a:t>: المعالجة المحاسبية للموارد البشرية </a:t>
            </a:r>
          </a:p>
          <a:p>
            <a:pPr algn="r">
              <a:buNone/>
            </a:pPr>
            <a:r>
              <a:rPr lang="ar-DZ" sz="1900" dirty="0" smtClean="0">
                <a:solidFill>
                  <a:srgbClr val="FFC000"/>
                </a:solidFill>
              </a:rPr>
              <a:t>المطلب الثالث</a:t>
            </a:r>
            <a:r>
              <a:rPr lang="ar-DZ" sz="1800" dirty="0" smtClean="0"/>
              <a:t>: المشاكل المحاسبية</a:t>
            </a:r>
          </a:p>
          <a:p>
            <a:pPr algn="r">
              <a:buNone/>
            </a:pPr>
            <a:r>
              <a:rPr lang="ar-DZ" sz="2400" dirty="0" smtClean="0">
                <a:solidFill>
                  <a:schemeClr val="accent1">
                    <a:lumMod val="50000"/>
                  </a:schemeClr>
                </a:solidFill>
              </a:rPr>
              <a:t>الخاتمة</a:t>
            </a:r>
            <a:endParaRPr lang="ar-DZ" sz="1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>
              <a:buNone/>
            </a:pPr>
            <a:r>
              <a:rPr lang="ar-DZ" sz="1800" dirty="0" smtClean="0"/>
              <a:t>                 </a:t>
            </a:r>
          </a:p>
          <a:p>
            <a:pPr>
              <a:buNone/>
            </a:pPr>
            <a:r>
              <a:rPr lang="ar-DZ" sz="1800" dirty="0" smtClean="0"/>
              <a:t>                             </a:t>
            </a:r>
          </a:p>
          <a:p>
            <a:pPr>
              <a:buNone/>
            </a:pPr>
            <a:r>
              <a:rPr lang="ar-DZ" sz="1800" dirty="0" smtClean="0"/>
              <a:t>                     </a:t>
            </a:r>
          </a:p>
          <a:p>
            <a:pPr>
              <a:buNone/>
            </a:pPr>
            <a:r>
              <a:rPr lang="ar-DZ" sz="1800" dirty="0" smtClean="0"/>
              <a:t>             </a:t>
            </a:r>
          </a:p>
          <a:p>
            <a:pPr>
              <a:buNone/>
            </a:pPr>
            <a:endParaRPr lang="fr-FR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DZ" dirty="0" smtClean="0">
                <a:solidFill>
                  <a:srgbClr val="C00000"/>
                </a:solidFill>
              </a:rPr>
              <a:t>                   المقدمة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4" name="Ruban courbé vers le haut 3"/>
          <p:cNvSpPr/>
          <p:nvPr/>
        </p:nvSpPr>
        <p:spPr>
          <a:xfrm>
            <a:off x="2699792" y="692696"/>
            <a:ext cx="3528392" cy="864096"/>
          </a:xfrm>
          <a:prstGeom prst="ellipseRibbon2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mtClean="0"/>
              <a:t>ا</a:t>
            </a:r>
            <a:endParaRPr lang="fr-FR" dirty="0"/>
          </a:p>
        </p:txBody>
      </p:sp>
      <p:sp>
        <p:nvSpPr>
          <p:cNvPr id="5" name="Ruban courbé vers le haut 4"/>
          <p:cNvSpPr/>
          <p:nvPr/>
        </p:nvSpPr>
        <p:spPr>
          <a:xfrm>
            <a:off x="2555776" y="620688"/>
            <a:ext cx="3744416" cy="1008112"/>
          </a:xfrm>
          <a:prstGeom prst="ellipseRibbon2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المقدمة</a:t>
            </a:r>
            <a:endParaRPr lang="fr-FR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547664" y="2060848"/>
            <a:ext cx="5832648" cy="432048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بدا الاهتمام بمحاسبة الموارد </a:t>
            </a:r>
            <a:r>
              <a:rPr lang="ar-DZ" sz="24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البشرية </a:t>
            </a:r>
            <a:r>
              <a:rPr lang="ar-DZ" sz="2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، نتيجة ادراك اهمية الافراد في </a:t>
            </a:r>
            <a:r>
              <a:rPr lang="ar-DZ" sz="24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المنظمات </a:t>
            </a:r>
            <a:r>
              <a:rPr lang="ar-DZ" sz="2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، باعتبارهم موارد منتجة و لهم دور رئيسي و فاعل في نجاح المنظمة، و ان يعتبر  الافصاح عن المعلومات المتعلقة بهذا المورد مفيدا </a:t>
            </a:r>
            <a:r>
              <a:rPr lang="ar-DZ" sz="24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لاغراض</a:t>
            </a:r>
            <a:r>
              <a:rPr lang="ar-DZ" sz="2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اتخاذ </a:t>
            </a:r>
            <a:r>
              <a:rPr lang="ar-DZ" sz="24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القرارات </a:t>
            </a:r>
            <a:r>
              <a:rPr lang="ar-DZ" sz="2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، و الجدير بالذكر ان هدف محاسبة الموارد البشرية من اظهار قيمة معينة لهذه </a:t>
            </a:r>
            <a:r>
              <a:rPr lang="ar-DZ" sz="24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الموارد </a:t>
            </a:r>
            <a:r>
              <a:rPr lang="ar-DZ" sz="2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، هو بيان التغيرات التي </a:t>
            </a:r>
            <a:r>
              <a:rPr lang="ar-DZ" sz="24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تطرا</a:t>
            </a:r>
            <a:r>
              <a:rPr lang="ar-DZ" sz="2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في قيمتها من سنة الى </a:t>
            </a:r>
            <a:r>
              <a:rPr lang="ar-DZ" sz="24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اخرى </a:t>
            </a:r>
            <a:r>
              <a:rPr lang="ar-DZ" sz="2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، و المساعدة في تحسين و تسهيل ادارتها بشكل فاعل و </a:t>
            </a:r>
            <a:r>
              <a:rPr lang="ar-DZ" sz="24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كفوء</a:t>
            </a:r>
            <a:r>
              <a:rPr lang="ar-DZ" sz="2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r"/>
            <a:r>
              <a:rPr lang="ar-DZ" sz="3200" dirty="0" smtClean="0">
                <a:solidFill>
                  <a:schemeClr val="bg1"/>
                </a:solidFill>
              </a:rPr>
              <a:t> المبحث الاول: </a:t>
            </a:r>
            <a:r>
              <a:rPr lang="ar-DZ" sz="2000" dirty="0" smtClean="0">
                <a:solidFill>
                  <a:schemeClr val="tx2">
                    <a:lumMod val="10000"/>
                  </a:schemeClr>
                </a:solidFill>
              </a:rPr>
              <a:t>مفهوم محاسبة الموارد البشرية و اهميتها و اهدافها</a:t>
            </a:r>
            <a:r>
              <a:rPr lang="ar-DZ" sz="2000" dirty="0" smtClean="0">
                <a:solidFill>
                  <a:schemeClr val="tx2"/>
                </a:solidFill>
              </a:rPr>
              <a:t/>
            </a:r>
            <a:br>
              <a:rPr lang="ar-DZ" sz="2000" dirty="0" smtClean="0">
                <a:solidFill>
                  <a:schemeClr val="tx2"/>
                </a:solidFill>
              </a:rPr>
            </a:br>
            <a:r>
              <a:rPr lang="ar-DZ" sz="2000" dirty="0" smtClean="0"/>
              <a:t/>
            </a:r>
            <a:br>
              <a:rPr lang="ar-DZ" sz="2000" dirty="0" smtClean="0"/>
            </a:br>
            <a:r>
              <a:rPr lang="ar-DZ" sz="2000" dirty="0" smtClean="0"/>
              <a:t>المطلب الاول: </a:t>
            </a:r>
            <a:r>
              <a:rPr lang="ar-DZ" sz="2000" dirty="0" smtClean="0">
                <a:solidFill>
                  <a:schemeClr val="tx2">
                    <a:lumMod val="10000"/>
                  </a:schemeClr>
                </a:solidFill>
              </a:rPr>
              <a:t>مفهومها</a:t>
            </a:r>
            <a:endParaRPr lang="fr-FR" sz="2000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571329" y="1882775"/>
            <a:ext cx="6001342" cy="2266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à coins arrondis 4"/>
          <p:cNvSpPr/>
          <p:nvPr/>
        </p:nvSpPr>
        <p:spPr>
          <a:xfrm>
            <a:off x="1043608" y="4149080"/>
            <a:ext cx="6912768" cy="1944216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هي المحاسبة التي تهتم بقياس القيمة الاقتصادية للموارد البشرية من خلال مختلف العمليات الحسابية المتعلقة بتقييم تكلفة و اداء المورد البشري و اثرهما على الاداء الكلي للمؤسسة في وسط بيئة الاعمال التي تنشط فيها</a:t>
            </a:r>
            <a:endParaRPr lang="fr-FR" sz="2400" i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71800" y="188640"/>
            <a:ext cx="3682752" cy="822968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r"/>
            <a:r>
              <a:rPr lang="ar-DZ" sz="2400" dirty="0" smtClean="0">
                <a:solidFill>
                  <a:srgbClr val="FFC000"/>
                </a:solidFill>
              </a:rPr>
              <a:t>المطلب الثاني</a:t>
            </a:r>
            <a:r>
              <a:rPr lang="ar-DZ" sz="2400" dirty="0" smtClean="0"/>
              <a:t>: ا</a:t>
            </a:r>
            <a:r>
              <a:rPr lang="ar-DZ" sz="2400" dirty="0" smtClean="0">
                <a:solidFill>
                  <a:schemeClr val="bg1"/>
                </a:solidFill>
              </a:rPr>
              <a:t>هميتها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844824"/>
            <a:ext cx="7704856" cy="4138480"/>
          </a:xfrm>
          <a:noFill/>
        </p:spPr>
        <p:txBody>
          <a:bodyPr>
            <a:normAutofit/>
          </a:bodyPr>
          <a:lstStyle/>
          <a:p>
            <a:pPr algn="r">
              <a:buNone/>
            </a:pPr>
            <a:endParaRPr lang="fr-FR" dirty="0"/>
          </a:p>
        </p:txBody>
      </p:sp>
      <p:sp>
        <p:nvSpPr>
          <p:cNvPr id="4" name="Parchemin vertical 3"/>
          <p:cNvSpPr/>
          <p:nvPr/>
        </p:nvSpPr>
        <p:spPr>
          <a:xfrm>
            <a:off x="251520" y="1700808"/>
            <a:ext cx="8892480" cy="4752528"/>
          </a:xfrm>
          <a:prstGeom prst="vertic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dirty="0" smtClean="0"/>
              <a:t> </a:t>
            </a:r>
            <a:r>
              <a:rPr lang="ar-DZ" b="1" dirty="0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تتمثل اهمية محاسبة الموارد </a:t>
            </a:r>
            <a:r>
              <a:rPr lang="ar-DZ" b="1" dirty="0" err="1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البشرية </a:t>
            </a:r>
            <a:r>
              <a:rPr lang="ar-DZ" b="1" dirty="0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، بتسهيل الادارة الفاعلة و </a:t>
            </a:r>
            <a:r>
              <a:rPr lang="ar-DZ" b="1" dirty="0" err="1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الكفوءة</a:t>
            </a:r>
            <a:r>
              <a:rPr lang="ar-DZ" b="1" dirty="0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للموارد البشرية، حيث يصنف اغراضها الى اغراض داخلية و اغراض </a:t>
            </a:r>
            <a:r>
              <a:rPr lang="ar-DZ" b="1" dirty="0" err="1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خارجية </a:t>
            </a:r>
            <a:r>
              <a:rPr lang="ar-DZ" b="1" dirty="0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، لكنه يتوسع في بيان الاغراض </a:t>
            </a:r>
            <a:r>
              <a:rPr lang="ar-DZ" b="1" dirty="0" err="1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الداخلية </a:t>
            </a:r>
            <a:r>
              <a:rPr lang="ar-DZ" b="1" dirty="0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، </a:t>
            </a:r>
            <a:r>
              <a:rPr lang="ar-DZ" b="1" dirty="0" err="1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ابتداءا</a:t>
            </a:r>
            <a:r>
              <a:rPr lang="ar-DZ" b="1" dirty="0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من تسهيل اتخاذ القرارات الادارية  في مجالات الموارد </a:t>
            </a:r>
            <a:r>
              <a:rPr lang="ar-DZ" b="1" dirty="0" err="1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البشرية </a:t>
            </a:r>
            <a:r>
              <a:rPr lang="ar-DZ" b="1" dirty="0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، و برامج تخفيض التكاليف و الرقابة باستخدام الموازنات و </a:t>
            </a:r>
            <a:r>
              <a:rPr lang="ar-DZ" b="1" dirty="0" err="1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انتهاءا</a:t>
            </a:r>
            <a:r>
              <a:rPr lang="ar-DZ" b="1" dirty="0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DZ" b="1" dirty="0" err="1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بتاثير</a:t>
            </a:r>
            <a:r>
              <a:rPr lang="ar-DZ" b="1" dirty="0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العلاقات الانسانية و السلوك </a:t>
            </a:r>
            <a:r>
              <a:rPr lang="ar-DZ" b="1" dirty="0" err="1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التنظيمي </a:t>
            </a:r>
            <a:r>
              <a:rPr lang="ar-DZ" b="1" dirty="0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، اما بالنسبة </a:t>
            </a:r>
            <a:r>
              <a:rPr lang="ar-DZ" b="1" dirty="0" err="1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للاغراض</a:t>
            </a:r>
            <a:r>
              <a:rPr lang="ar-DZ" b="1" dirty="0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DZ" b="1" dirty="0" err="1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الخارجية </a:t>
            </a:r>
            <a:r>
              <a:rPr lang="ar-DZ" b="1" dirty="0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، فهو يذكر بان قيمة الموارد البشرية تساعد المستثمرين و مستخدمي القوائم المالية </a:t>
            </a:r>
            <a:r>
              <a:rPr lang="ar-DZ" b="1" dirty="0" err="1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الاخرين </a:t>
            </a:r>
            <a:r>
              <a:rPr lang="ar-DZ" b="1" dirty="0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، في اتخاذ قراراتهم سواء الاستثمارية او </a:t>
            </a:r>
            <a:r>
              <a:rPr lang="ar-DZ" b="1" dirty="0" err="1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غيرها </a:t>
            </a:r>
            <a:r>
              <a:rPr lang="ar-DZ" b="1" dirty="0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، و ان معدل العائد المحتسب على اساس مراعاة  كلا من الموارد المادية و البشرية معا سيكون اكثر واقعية لتلبية حاجة المهتمين بمعرفة مصادر القوة الداخلة في </a:t>
            </a:r>
            <a:r>
              <a:rPr lang="ar-DZ" b="1" dirty="0" err="1" smtClean="0">
                <a:solidFill>
                  <a:schemeClr val="tx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المنشااة.</a:t>
            </a:r>
            <a:endParaRPr lang="fr-FR" b="1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55776" y="0"/>
            <a:ext cx="4042792" cy="548680"/>
          </a:xfrm>
        </p:spPr>
        <p:txBody>
          <a:bodyPr/>
          <a:lstStyle/>
          <a:p>
            <a:pPr algn="r"/>
            <a:r>
              <a:rPr lang="ar-DZ" sz="2800" dirty="0" smtClean="0"/>
              <a:t>المطلب الثالث: </a:t>
            </a:r>
            <a:r>
              <a:rPr lang="ar-DZ" sz="2800" dirty="0" smtClean="0">
                <a:solidFill>
                  <a:schemeClr val="tx1"/>
                </a:solidFill>
              </a:rPr>
              <a:t>اهدافها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6804248" y="764704"/>
            <a:ext cx="1872208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395536" y="620688"/>
            <a:ext cx="2736304" cy="72008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i="1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هدف التقرير</a:t>
            </a:r>
            <a:endParaRPr lang="fr-FR" sz="2400" b="1" i="1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6084168" y="692696"/>
            <a:ext cx="2736304" cy="72008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i="1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هدف القياس</a:t>
            </a:r>
            <a:endParaRPr lang="fr-FR" sz="2400" b="1" i="1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3059832" y="4005064"/>
            <a:ext cx="2880320" cy="72008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i="1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هدف ترشيد القرارات</a:t>
            </a:r>
            <a:endParaRPr lang="fr-FR" sz="2000" b="1" i="1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lèche vers le bas 7"/>
          <p:cNvSpPr/>
          <p:nvPr/>
        </p:nvSpPr>
        <p:spPr>
          <a:xfrm>
            <a:off x="7380312" y="1412776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vers le bas 8"/>
          <p:cNvSpPr/>
          <p:nvPr/>
        </p:nvSpPr>
        <p:spPr>
          <a:xfrm>
            <a:off x="1619672" y="1340768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vers le bas 9"/>
          <p:cNvSpPr/>
          <p:nvPr/>
        </p:nvSpPr>
        <p:spPr>
          <a:xfrm>
            <a:off x="4355976" y="4725144"/>
            <a:ext cx="216024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à coins arrondis 10"/>
          <p:cNvSpPr/>
          <p:nvPr/>
        </p:nvSpPr>
        <p:spPr>
          <a:xfrm>
            <a:off x="5868144" y="1700808"/>
            <a:ext cx="3275856" cy="27363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DZ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1/ قياس قيمة الموارد البشرية  العاملة بالمشروع باستخدام طرق علمية مناسبة</a:t>
            </a:r>
          </a:p>
          <a:p>
            <a:pPr algn="r"/>
            <a:r>
              <a:rPr lang="ar-DZ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2/ قياس تكلفة اعداد و تجهيز </a:t>
            </a:r>
            <a:r>
              <a:rPr lang="ar-DZ" dirty="0" err="1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الموترد</a:t>
            </a:r>
            <a:r>
              <a:rPr lang="ar-DZ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البشرية مثل تكاليف التعيين </a:t>
            </a:r>
          </a:p>
          <a:p>
            <a:pPr algn="r"/>
            <a:r>
              <a:rPr lang="ar-DZ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3/قياس تكلفة استخدام الموارد البشرية من مرتبات و اجور</a:t>
            </a:r>
          </a:p>
          <a:p>
            <a:pPr algn="r"/>
            <a:r>
              <a:rPr lang="ar-DZ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4/ قياس الكفاءة الانتاجية </a:t>
            </a:r>
            <a:r>
              <a:rPr lang="ar-DZ" dirty="0" err="1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للاصول</a:t>
            </a:r>
            <a:r>
              <a:rPr lang="ar-DZ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البشرية</a:t>
            </a:r>
            <a:endParaRPr lang="fr-FR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0" y="1628800"/>
            <a:ext cx="3203848" cy="28803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DZ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1/ تسجيل بيانات الموارد البشرية في مختلف السجلات المحاسبية </a:t>
            </a:r>
          </a:p>
          <a:p>
            <a:pPr algn="r"/>
            <a:r>
              <a:rPr lang="ar-DZ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2/عرض </a:t>
            </a:r>
            <a:r>
              <a:rPr lang="ar-DZ" dirty="0" err="1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النتاؤج</a:t>
            </a:r>
            <a:r>
              <a:rPr lang="ar-DZ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التي يتم التوصل اليها من القوائم المالية</a:t>
            </a:r>
          </a:p>
          <a:p>
            <a:pPr algn="r"/>
            <a:r>
              <a:rPr lang="ar-DZ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3/ اعداد قوائم خاصة لعرض بيانات الموارد البشرية الى جانب القوائم المالية التقليدية </a:t>
            </a:r>
            <a:endParaRPr lang="fr-FR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 flipH="1">
            <a:off x="1619672" y="4941168"/>
            <a:ext cx="5544616" cy="191683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1/ دراسة البدائل المتاحة لاستغلال الموارد البشرية و مساندة الادارة في اختيار البديل المناسب </a:t>
            </a:r>
          </a:p>
          <a:p>
            <a:pPr algn="ctr"/>
            <a:r>
              <a:rPr lang="ar-DZ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2/ ترشيد القرارات الخاصة باستخدام الموارد البشرية مثل القرارات </a:t>
            </a:r>
            <a:r>
              <a:rPr lang="ar-DZ" dirty="0" err="1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المتغلقة</a:t>
            </a:r>
            <a:r>
              <a:rPr lang="ar-DZ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بالنقل و الترقية </a:t>
            </a:r>
          </a:p>
          <a:p>
            <a:pPr algn="ctr"/>
            <a:r>
              <a:rPr lang="ar-DZ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3/ ترشيد </a:t>
            </a:r>
            <a:r>
              <a:rPr lang="ar-DZ" dirty="0" err="1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قرارت</a:t>
            </a:r>
            <a:r>
              <a:rPr lang="ar-DZ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تقييم اداء العاملين </a:t>
            </a:r>
            <a:endParaRPr lang="fr-FR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5" y="1844824"/>
            <a:ext cx="237626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600" y="0"/>
            <a:ext cx="7200800" cy="901822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ar-DZ" sz="3200" dirty="0" smtClean="0">
                <a:solidFill>
                  <a:schemeClr val="accent1">
                    <a:lumMod val="50000"/>
                  </a:schemeClr>
                </a:solidFill>
              </a:rPr>
              <a:t>المبحث الثاني</a:t>
            </a:r>
            <a:r>
              <a:rPr lang="ar-DZ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ar-DZ" sz="2000" dirty="0" smtClean="0">
                <a:solidFill>
                  <a:schemeClr val="bg1"/>
                </a:solidFill>
              </a:rPr>
              <a:t>مبادئ و مزايا محاسبة الموارد البشرية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80728"/>
            <a:ext cx="8496944" cy="5400600"/>
          </a:xfrm>
        </p:spPr>
        <p:txBody>
          <a:bodyPr/>
          <a:lstStyle/>
          <a:p>
            <a:pPr algn="r">
              <a:buNone/>
            </a:pPr>
            <a:r>
              <a:rPr lang="ar-DZ" sz="2400" i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المطلب الاول</a:t>
            </a:r>
            <a:r>
              <a:rPr lang="ar-DZ" dirty="0" smtClean="0"/>
              <a:t>: </a:t>
            </a:r>
            <a:r>
              <a:rPr lang="ar-DZ" sz="20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مبادئ و فروض  محاسبة الموارد البشرية</a:t>
            </a:r>
          </a:p>
          <a:p>
            <a:pPr algn="r">
              <a:buNone/>
            </a:pPr>
            <a:endParaRPr lang="ar-DZ" sz="2000" i="1" dirty="0" smtClean="0">
              <a:solidFill>
                <a:schemeClr val="tx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ar-DZ" sz="3200" i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fr-FR" i="1" dirty="0">
              <a:solidFill>
                <a:schemeClr val="tx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rrondir un rectangle avec un coin diagonal 3"/>
          <p:cNvSpPr/>
          <p:nvPr/>
        </p:nvSpPr>
        <p:spPr>
          <a:xfrm>
            <a:off x="3419872" y="1700808"/>
            <a:ext cx="2232248" cy="720080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i="1" dirty="0" smtClean="0">
                <a:latin typeface="Arial" pitchFamily="34" charset="0"/>
                <a:cs typeface="Arial" pitchFamily="34" charset="0"/>
              </a:rPr>
              <a:t>المبادئ</a:t>
            </a:r>
            <a:endParaRPr lang="fr-FR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lèche vers le bas 4"/>
          <p:cNvSpPr/>
          <p:nvPr/>
        </p:nvSpPr>
        <p:spPr>
          <a:xfrm>
            <a:off x="5364088" y="2420888"/>
            <a:ext cx="72008" cy="864096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à trois pointes 5"/>
          <p:cNvSpPr/>
          <p:nvPr/>
        </p:nvSpPr>
        <p:spPr>
          <a:xfrm flipH="1">
            <a:off x="3491880" y="2420888"/>
            <a:ext cx="144016" cy="1224136"/>
          </a:xfrm>
          <a:prstGeom prst="leftRightUp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gauche 6"/>
          <p:cNvSpPr/>
          <p:nvPr/>
        </p:nvSpPr>
        <p:spPr>
          <a:xfrm>
            <a:off x="3131840" y="1988840"/>
            <a:ext cx="288032" cy="216024"/>
          </a:xfrm>
          <a:prstGeom prst="lef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>
            <a:off x="5652120" y="1988840"/>
            <a:ext cx="288032" cy="144016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vers le bas 8"/>
          <p:cNvSpPr/>
          <p:nvPr/>
        </p:nvSpPr>
        <p:spPr>
          <a:xfrm>
            <a:off x="4427984" y="2420888"/>
            <a:ext cx="72008" cy="2160240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rganigramme : Terminateur 9"/>
          <p:cNvSpPr/>
          <p:nvPr/>
        </p:nvSpPr>
        <p:spPr>
          <a:xfrm>
            <a:off x="755576" y="1844824"/>
            <a:ext cx="2376264" cy="576064"/>
          </a:xfrm>
          <a:prstGeom prst="flowChartTerminator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latin typeface="Arial" pitchFamily="34" charset="0"/>
                <a:cs typeface="Arial" pitchFamily="34" charset="0"/>
              </a:rPr>
              <a:t>2/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مبدا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مقابلة الايرادات بالتكاليف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rganigramme : Terminateur 10"/>
          <p:cNvSpPr/>
          <p:nvPr/>
        </p:nvSpPr>
        <p:spPr>
          <a:xfrm>
            <a:off x="5940152" y="1844824"/>
            <a:ext cx="2520280" cy="576064"/>
          </a:xfrm>
          <a:prstGeom prst="flowChartTerminator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1/ </a:t>
            </a:r>
            <a:r>
              <a:rPr lang="ar-DZ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مبدا</a:t>
            </a:r>
            <a:r>
              <a:rPr lang="ar-D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الاستمرارية و الدورية</a:t>
            </a:r>
            <a:endParaRPr lang="fr-F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rganigramme : Terminateur 11"/>
          <p:cNvSpPr/>
          <p:nvPr/>
        </p:nvSpPr>
        <p:spPr>
          <a:xfrm>
            <a:off x="5076056" y="3284984"/>
            <a:ext cx="2736304" cy="576064"/>
          </a:xfrm>
          <a:prstGeom prst="flowChartTerminator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latin typeface="Arial" pitchFamily="34" charset="0"/>
                <a:cs typeface="Arial" pitchFamily="34" charset="0"/>
              </a:rPr>
              <a:t>3/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مبدا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الافصاح و العلانية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rganigramme : Terminateur 12"/>
          <p:cNvSpPr/>
          <p:nvPr/>
        </p:nvSpPr>
        <p:spPr>
          <a:xfrm>
            <a:off x="827584" y="3429000"/>
            <a:ext cx="2880320" cy="648072"/>
          </a:xfrm>
          <a:prstGeom prst="flowChartTerminator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latin typeface="Arial" pitchFamily="34" charset="0"/>
                <a:cs typeface="Arial" pitchFamily="34" charset="0"/>
              </a:rPr>
              <a:t>4/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مبدا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الموضوعية 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rganigramme : Terminateur 13"/>
          <p:cNvSpPr/>
          <p:nvPr/>
        </p:nvSpPr>
        <p:spPr>
          <a:xfrm>
            <a:off x="3059832" y="4581128"/>
            <a:ext cx="2952328" cy="661792"/>
          </a:xfrm>
          <a:prstGeom prst="flowChartTerminator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latin typeface="Arial" pitchFamily="34" charset="0"/>
                <a:cs typeface="Arial" pitchFamily="34" charset="0"/>
              </a:rPr>
              <a:t>5/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مبدا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الاهمية النسبية 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800" dirty="0" err="1" smtClean="0">
                <a:solidFill>
                  <a:schemeClr val="tx2">
                    <a:lumMod val="90000"/>
                  </a:schemeClr>
                </a:solidFill>
              </a:rPr>
              <a:t>.</a:t>
            </a:r>
            <a:endParaRPr lang="fr-FR" sz="800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DZ" dirty="0" err="1" smtClean="0"/>
              <a:t>.</a:t>
            </a:r>
            <a:endParaRPr lang="fr-FR" dirty="0"/>
          </a:p>
        </p:txBody>
      </p:sp>
      <p:sp>
        <p:nvSpPr>
          <p:cNvPr id="4" name="Étoile à 5 branches 3"/>
          <p:cNvSpPr/>
          <p:nvPr/>
        </p:nvSpPr>
        <p:spPr>
          <a:xfrm>
            <a:off x="2987824" y="1772816"/>
            <a:ext cx="3168352" cy="2520280"/>
          </a:xfrm>
          <a:prstGeom prst="star5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الفروض</a:t>
            </a:r>
            <a:endParaRPr lang="fr-FR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4293096"/>
            <a:ext cx="2016224" cy="15841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5/ هناك حاجة </a:t>
            </a:r>
            <a:r>
              <a:rPr lang="ar-DZ" smtClean="0"/>
              <a:t>ماسة لمحاسبة الموارد </a:t>
            </a:r>
            <a:r>
              <a:rPr lang="ar-DZ" dirty="0" smtClean="0"/>
              <a:t>البشرية 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5580112" y="4293096"/>
            <a:ext cx="2160240" cy="15841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4/ قيمة الاصول الانسانية </a:t>
            </a:r>
            <a:r>
              <a:rPr lang="ar-DZ" dirty="0" err="1" smtClean="0"/>
              <a:t>تتاثر</a:t>
            </a:r>
            <a:r>
              <a:rPr lang="ar-DZ" dirty="0" smtClean="0"/>
              <a:t> بالنمط القيادي الادارة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755576" y="1844824"/>
            <a:ext cx="2195736" cy="15841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3/ استخدام الاصول الانسانية يتضمن تكلفة اقتصادية تتحملها </a:t>
            </a:r>
            <a:r>
              <a:rPr lang="ar-DZ" dirty="0" err="1" smtClean="0"/>
              <a:t>المنطمة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6156176" y="1844824"/>
            <a:ext cx="2160240" cy="16561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2/ يمكن تطبيق  مفهوم الاصول على العنصر البشري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3419872" y="260648"/>
            <a:ext cx="2304256" cy="151216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1/يعتبر العنصر البشري عنصرا مهما من الموارد البشرية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7624" y="1628800"/>
            <a:ext cx="7139136" cy="5373216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ar-DZ" sz="2000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ar-DZ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712" y="260648"/>
            <a:ext cx="4896544" cy="792088"/>
          </a:xfr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ar-DZ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ar-DZ" sz="2400" dirty="0" smtClean="0">
                <a:latin typeface="Arial" pitchFamily="34" charset="0"/>
                <a:cs typeface="Arial" pitchFamily="34" charset="0"/>
              </a:rPr>
            </a:br>
            <a:r>
              <a:rPr lang="ar-DZ" sz="27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ل</a:t>
            </a:r>
            <a:r>
              <a:rPr lang="ar-DZ" sz="27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مطلب الثاني: مزايا محاسبة الموارد البشرية</a:t>
            </a:r>
            <a:r>
              <a:rPr lang="ar-DZ" sz="2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ar-DZ" sz="2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Bulle ronde 25"/>
          <p:cNvSpPr/>
          <p:nvPr/>
        </p:nvSpPr>
        <p:spPr>
          <a:xfrm>
            <a:off x="1187624" y="3068960"/>
            <a:ext cx="3240360" cy="1512168"/>
          </a:xfrm>
          <a:prstGeom prst="wedgeEllipse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latin typeface="Arial" pitchFamily="34" charset="0"/>
                <a:cs typeface="Arial" pitchFamily="34" charset="0"/>
              </a:rPr>
              <a:t> 5/ تقدير التكاليف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الحقيقية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للاعمال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مما يساعد على اتخاذ القرارات الملائمة </a:t>
            </a:r>
            <a:endParaRPr lang="fr-FR" dirty="0"/>
          </a:p>
        </p:txBody>
      </p:sp>
      <p:sp>
        <p:nvSpPr>
          <p:cNvPr id="27" name="Bulle ronde 26"/>
          <p:cNvSpPr/>
          <p:nvPr/>
        </p:nvSpPr>
        <p:spPr>
          <a:xfrm>
            <a:off x="1331640" y="1268760"/>
            <a:ext cx="3240360" cy="1440160"/>
          </a:xfrm>
          <a:prstGeom prst="wedgeEllipse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latin typeface="Arial" pitchFamily="34" charset="0"/>
                <a:cs typeface="Arial" pitchFamily="34" charset="0"/>
              </a:rPr>
              <a:t> 4/ تقدير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الاقيمة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الانتاجية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للاصول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الانسانية </a:t>
            </a:r>
            <a:endParaRPr lang="fr-FR" dirty="0"/>
          </a:p>
        </p:txBody>
      </p:sp>
      <p:sp>
        <p:nvSpPr>
          <p:cNvPr id="28" name="Bulle ronde 27"/>
          <p:cNvSpPr/>
          <p:nvPr/>
        </p:nvSpPr>
        <p:spPr>
          <a:xfrm>
            <a:off x="5364088" y="3140968"/>
            <a:ext cx="3240360" cy="1512168"/>
          </a:xfrm>
          <a:prstGeom prst="wedgeEllipse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latin typeface="Arial" pitchFamily="34" charset="0"/>
                <a:cs typeface="Arial" pitchFamily="34" charset="0"/>
              </a:rPr>
              <a:t>2/ تقدير الاستثمارات التي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توحهها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المنظمة في بناء تنظيمها </a:t>
            </a:r>
            <a:r>
              <a:rPr lang="ar-DZ" dirty="0" err="1" smtClean="0">
                <a:latin typeface="Arial" pitchFamily="34" charset="0"/>
                <a:cs typeface="Arial" pitchFamily="34" charset="0"/>
              </a:rPr>
              <a:t>الانسااني</a:t>
            </a:r>
            <a:r>
              <a:rPr lang="ar-DZ" dirty="0" smtClean="0"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</p:txBody>
      </p:sp>
      <p:sp>
        <p:nvSpPr>
          <p:cNvPr id="29" name="Bulle ronde 28"/>
          <p:cNvSpPr/>
          <p:nvPr/>
        </p:nvSpPr>
        <p:spPr>
          <a:xfrm>
            <a:off x="4139952" y="5013176"/>
            <a:ext cx="3240360" cy="1512168"/>
          </a:xfrm>
          <a:prstGeom prst="wedgeEllipse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latin typeface="Arial" pitchFamily="34" charset="0"/>
                <a:cs typeface="Arial" pitchFamily="34" charset="0"/>
              </a:rPr>
              <a:t> 3/ تحديد افضل مجالات الاستفادة من الاصول الانسانية</a:t>
            </a:r>
            <a:endParaRPr lang="fr-FR" dirty="0"/>
          </a:p>
        </p:txBody>
      </p:sp>
      <p:sp>
        <p:nvSpPr>
          <p:cNvPr id="30" name="Bulle ronde 29"/>
          <p:cNvSpPr/>
          <p:nvPr/>
        </p:nvSpPr>
        <p:spPr>
          <a:xfrm>
            <a:off x="179512" y="4941168"/>
            <a:ext cx="3816424" cy="1512168"/>
          </a:xfrm>
          <a:prstGeom prst="wedgeEllipse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latin typeface="Arial" pitchFamily="34" charset="0"/>
                <a:cs typeface="Arial" pitchFamily="34" charset="0"/>
              </a:rPr>
              <a:t> 6/ تساعد محاسبة الموارد البشرية الادارة على حسن استخدام قواها     العاملة واتخاذ القرارات الملائمة بشان توظيفهم  و توجيه جهودهم</a:t>
            </a:r>
            <a:endParaRPr lang="fr-FR" dirty="0"/>
          </a:p>
        </p:txBody>
      </p:sp>
      <p:sp>
        <p:nvSpPr>
          <p:cNvPr id="31" name="Bulle ronde 30"/>
          <p:cNvSpPr/>
          <p:nvPr/>
        </p:nvSpPr>
        <p:spPr>
          <a:xfrm>
            <a:off x="5652120" y="1124744"/>
            <a:ext cx="3312368" cy="1512168"/>
          </a:xfrm>
          <a:prstGeom prst="wedgeEllipse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>
              <a:buNone/>
            </a:pPr>
            <a:r>
              <a:rPr lang="ar-DZ" dirty="0" smtClean="0">
                <a:latin typeface="Arial" pitchFamily="34" charset="0"/>
                <a:cs typeface="Arial" pitchFamily="34" charset="0"/>
              </a:rPr>
              <a:t>1/ التخطيط السليم للقوى العاملة لمواجهة الاعباء الحالية و المتوقعة </a:t>
            </a:r>
            <a:endParaRPr lang="ar-DZ" sz="1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765</TotalTime>
  <Words>813</Words>
  <Application>Microsoft Office PowerPoint</Application>
  <PresentationFormat>Affichage à l'écran (4:3)</PresentationFormat>
  <Paragraphs>96</Paragraphs>
  <Slides>13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Verve</vt:lpstr>
      <vt:lpstr>محاسبة الموارد البشرية كمنهج لقياس قيمة  خدمات الموارد البشرية</vt:lpstr>
      <vt:lpstr>      خطة البحث           </vt:lpstr>
      <vt:lpstr>                   المقدمة</vt:lpstr>
      <vt:lpstr> المبحث الاول: مفهوم محاسبة الموارد البشرية و اهميتها و اهدافها  المطلب الاول: مفهومها</vt:lpstr>
      <vt:lpstr>المطلب الثاني: اهميتها</vt:lpstr>
      <vt:lpstr>المطلب الثالث: اهدافها</vt:lpstr>
      <vt:lpstr>المبحث الثاني: مبادئ و مزايا محاسبة الموارد البشرية</vt:lpstr>
      <vt:lpstr>.</vt:lpstr>
      <vt:lpstr> لمطلب الثاني: مزايا محاسبة الموارد البشرية </vt:lpstr>
      <vt:lpstr>المطلب الثالث: قياس قيمة الموارد البشرية </vt:lpstr>
      <vt:lpstr>المبحث الثالث: فوائد المحاسبة الموارد البشرية و المشاكل المحاسبية        المطلب الاول: فوائد محاسبة الموارد البشرية  </vt:lpstr>
      <vt:lpstr>المطلب الثالث: المشاكل المحاسبية</vt:lpstr>
      <vt:lpstr>المطلب الثاني: المعالجة المحاسبية للموارد البشرية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hd</dc:creator>
  <cp:lastModifiedBy>hd</cp:lastModifiedBy>
  <cp:revision>20</cp:revision>
  <dcterms:created xsi:type="dcterms:W3CDTF">2021-01-04T21:10:00Z</dcterms:created>
  <dcterms:modified xsi:type="dcterms:W3CDTF">2021-01-07T17:08:36Z</dcterms:modified>
</cp:coreProperties>
</file>