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3EC89-93D4-4D75-8EC7-D84B81170FD8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6605B-E497-4AE7-9E04-7CF54E571E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773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16605B-E497-4AE7-9E04-7CF54E571EE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59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B5A32-9377-4BBE-8063-BD22C6BE3259}" type="datetimeFigureOut">
              <a:rPr lang="fr-FR" smtClean="0"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CA483-7DEE-42D7-AF41-2E565CEFA9E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DZ" b="1" dirty="0" smtClean="0"/>
              <a:t>ديناميكيات </a:t>
            </a:r>
            <a:r>
              <a:rPr lang="ar-DZ" b="1" dirty="0" smtClean="0"/>
              <a:t>الاندماج </a:t>
            </a:r>
            <a:r>
              <a:rPr lang="ar-DZ" b="1" dirty="0" smtClean="0"/>
              <a:t>الاقتصادي الإقليمي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/>
              <a:t>1.3.3. السوق المشتركة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يمثل السوق المشتركة مستوى أعلى من التكامل الاقتصادي الإقليمي والذي يتمثل في توسيع حرية حركة البضائع إلى حركة الأفراد (القوى العاملة) والخدمات ورأس المال في الفضاء الإقليمي.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/>
              <a:t>1.3.4. الاتحاد الاقتصادي والنقدي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الاتحاد الاقتصادي هو سوق مشتركة تستكمل بعملة واحدة. ويهدف هذا المستوى من التكامل بشكل خاص إلى تنسيق السياسات الاقتصادية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/>
              <a:t>1.3.5. </a:t>
            </a:r>
            <a:r>
              <a:rPr lang="ar-DZ" sz="3600" dirty="0" smtClean="0"/>
              <a:t>الاندماج</a:t>
            </a:r>
            <a:r>
              <a:rPr lang="ar-DZ" sz="3600" b="1" dirty="0" smtClean="0"/>
              <a:t> الاقتصادي الكامل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الاندماج الاقتصادي الكامل هو المرحلة النهائية في عملية الاندماج الاقتصادي الإقليمي. في هذا الاتحاد ، بالإضافة إلى العملة الموحدة ، لدى الاتحاد الاقتصادي ميزانية اتحادية.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sz="3600" b="1" dirty="0" smtClean="0"/>
              <a:t>1.4. توسيع الاندماج الاقتصادي الإقليمي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أما بالنسبة لتوسيع الاندماج الاقتصادي الإقليمي إلى دول أخرى في المنطقة ، فإن المشكلة الأولى هي اللحاق بالركب. هذا الأخير يعني على وجه الخصوص:</a:t>
            </a:r>
            <a:br>
              <a:rPr lang="ar-DZ" dirty="0" smtClean="0"/>
            </a:br>
            <a:r>
              <a:rPr lang="ar-DZ" dirty="0" smtClean="0"/>
              <a:t>- تطوير اقتصاديات الدول المرشحة للتوسع.</a:t>
            </a:r>
            <a:br>
              <a:rPr lang="ar-DZ" dirty="0" smtClean="0"/>
            </a:br>
            <a:r>
              <a:rPr lang="ar-DZ" dirty="0" smtClean="0"/>
              <a:t>- الامتثال لترتيباتهم القانونية والمؤسسية لإعطاء شكل ملموس لانضمامهم إلى معاهدات الاتحاد الإقليمي.</a:t>
            </a:r>
            <a:br>
              <a:rPr lang="ar-DZ" dirty="0" smtClean="0"/>
            </a:br>
            <a:r>
              <a:rPr lang="ar-DZ" dirty="0" smtClean="0"/>
              <a:t>- - الانتقال النظامي للبلدان ذات الاقتصاد المخطط.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b="1" dirty="0" smtClean="0"/>
              <a:t>2. التفاعل بين قوى السوق والمبادرات المؤسسية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بالنظر إلى تعدد الجهات الفاعلة المشاركة في عملية الاندماج الاقتصادي الإقليمي (الدول والشركات والمؤسسات المالية والأسر ومجموعات الضغط الأخرى) وتنوع السياقات التي تعمل فيها أصبحت العلاقة بين اندماج السوق </a:t>
            </a:r>
            <a:r>
              <a:rPr lang="ar-DZ" dirty="0" err="1" smtClean="0"/>
              <a:t>و</a:t>
            </a:r>
            <a:r>
              <a:rPr lang="ar-DZ" dirty="0" smtClean="0"/>
              <a:t> الاندماج المؤسسي معقدة للغاية.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/>
              <a:t>2.1. تزامن الدورات الاقتصادية والمؤسسية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لكي تكون التدابير المؤسسية فعالة ، يجب أن تصاحب الاندماج الاقتصادي الإقليمي.</a:t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تعيق الإصلاحات المتأخرة عملية الاندماج ، في حين أن الإصلاحات المبكرة قد تثبت عدم فعاليتها على المدى القصير أو حتى على المدى المتوسط.</a:t>
            </a:r>
            <a:endParaRPr lang="fr-FR" dirty="0" smtClean="0"/>
          </a:p>
          <a:p>
            <a:pPr algn="r" rtl="1"/>
            <a:r>
              <a:rPr lang="ar-DZ" dirty="0" smtClean="0"/>
              <a:t> هنالك نوع من "في الوقت المناسب" في توقيت التدابير المؤسسية.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3. </a:t>
            </a:r>
            <a:r>
              <a:rPr lang="ar-DZ" sz="3600" b="1" dirty="0" smtClean="0"/>
              <a:t>ذاتية النمو</a:t>
            </a:r>
            <a:r>
              <a:rPr lang="fr-FR" sz="3600" b="1" dirty="0" smtClean="0"/>
              <a:t> </a:t>
            </a:r>
            <a:r>
              <a:rPr lang="fr-FR" dirty="0" err="1" smtClean="0"/>
              <a:t>Endogénéité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تتسم عملية الاندماج</a:t>
            </a:r>
            <a:r>
              <a:rPr lang="fr-FR" dirty="0" smtClean="0"/>
              <a:t> </a:t>
            </a:r>
            <a:r>
              <a:rPr lang="ar-DZ" dirty="0" smtClean="0"/>
              <a:t>بديناميكية داخلية ذاتية النمو</a:t>
            </a:r>
            <a:r>
              <a:rPr lang="fr-FR" dirty="0" smtClean="0"/>
              <a:t> </a:t>
            </a:r>
            <a:r>
              <a:rPr lang="ar-DZ" dirty="0" smtClean="0"/>
              <a:t>حيث "تكتسب الأسواق العمق" وتتوسع ، وحيث تعزز الآليات المؤسسية وتصبح أكثر انتشارًا. هذه هي ظاهرة ذاتية النمو.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/>
              <a:t>4. التقارب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التقارب ، بما في ذلك تقارب أساسيات الاقتصاد الكلي ، هو عنصر هام من عناصر الاندماج الاقتصادي الإقليمي.</a:t>
            </a:r>
            <a:endParaRPr lang="fr-FR" dirty="0" smtClean="0"/>
          </a:p>
          <a:p>
            <a:pPr algn="r" rtl="1"/>
            <a:r>
              <a:rPr lang="ar-DZ" dirty="0" smtClean="0"/>
              <a:t> يوفر التقارب معلومات عن حالة عملية إعادة الهيكلة </a:t>
            </a:r>
            <a:r>
              <a:rPr lang="ar-DZ" dirty="0" err="1" smtClean="0"/>
              <a:t>لاقتصادات</a:t>
            </a:r>
            <a:r>
              <a:rPr lang="ar-DZ" dirty="0" smtClean="0"/>
              <a:t> البلدان التي تشكل الاتحاد الاقتصادي نحو كيان اقتصادي إقليمي فوق وطني.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>
                <a:latin typeface="+mn-lt"/>
              </a:rPr>
              <a:t>المقدمة</a:t>
            </a:r>
            <a:endParaRPr lang="fr-FR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إن عملية التكامل الاقتصادي الإقليمي معقدة للغاية. يتضمن عدة جوانب ويتطور في عدة اتجاهات.</a:t>
            </a:r>
            <a:br>
              <a:rPr lang="ar-DZ" dirty="0" smtClean="0"/>
            </a:br>
            <a:r>
              <a:rPr lang="ar-DZ" dirty="0" smtClean="0"/>
              <a:t>ونتيجة لذلك ، تثير ديناميكيات التكامل الاقتصادي الإقليمي العديد من الأسئلة.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dirty="0" smtClean="0">
                <a:latin typeface="+mn-lt"/>
              </a:rPr>
              <a:t>أهداف الفصل</a:t>
            </a:r>
            <a:endParaRPr lang="fr-FR" sz="3600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تحديد الاتجاهات المختلفة التي يتطور فيها التكامل الاقتصادي الإقليمي.</a:t>
            </a:r>
            <a:br>
              <a:rPr lang="ar-DZ" dirty="0" smtClean="0"/>
            </a:br>
            <a:r>
              <a:rPr lang="ar-DZ" dirty="0" smtClean="0"/>
              <a:t>- دراسة مشكلة تزامن الدورات الاقتصادية والمؤسسية.</a:t>
            </a:r>
            <a:br>
              <a:rPr lang="ar-DZ" dirty="0" smtClean="0"/>
            </a:br>
            <a:r>
              <a:rPr lang="ar-DZ" dirty="0" smtClean="0"/>
              <a:t>- توضيح مفاهيم التلاقي والتقارب.</a:t>
            </a:r>
          </a:p>
          <a:p>
            <a:pPr algn="l" rtl="1"/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sz="4000" b="1" dirty="0" smtClean="0">
                <a:latin typeface="+mn-lt"/>
              </a:rPr>
              <a:t>1. الاتجاهات المختلفة للاندماج الاقتصادي </a:t>
            </a:r>
            <a:r>
              <a:rPr lang="ar-DZ" b="1" dirty="0" smtClean="0"/>
              <a:t>الإقليمي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dirty="0" smtClean="0"/>
              <a:t>بغي التأكيد على أن التكامل الاقتصادي الإقليمي ، من وجهة نظر ديناميكياته ، يتطور في عدة اتجاهات:</a:t>
            </a:r>
            <a:br>
              <a:rPr lang="ar-DZ" dirty="0" smtClean="0"/>
            </a:br>
            <a:r>
              <a:rPr lang="ar-DZ" dirty="0" smtClean="0"/>
              <a:t>- الاتجاه الأول: هناك تعمق داخل القطاع (القطاعات) المختارة في الاتفاقيات الأولية لهيئة الإنصاف والمصالحة.</a:t>
            </a:r>
            <a:br>
              <a:rPr lang="ar-DZ" dirty="0" smtClean="0"/>
            </a:br>
            <a:r>
              <a:rPr lang="ar-DZ" dirty="0" smtClean="0"/>
              <a:t>- الاتجاه الثاني: هناك امتداد لقطاعات أخرى (مجال التطبيق) ، يتبعه بعد ذلك تعميق آخر.</a:t>
            </a:r>
            <a:br>
              <a:rPr lang="ar-DZ" dirty="0" smtClean="0"/>
            </a:br>
            <a:r>
              <a:rPr lang="ar-DZ" dirty="0" smtClean="0"/>
              <a:t>- الاتجاه الثالث: هناك انتقال إلى مرحلة أعلى من عملية التكامل المؤسسي.</a:t>
            </a:r>
            <a:br>
              <a:rPr lang="ar-DZ" dirty="0" smtClean="0"/>
            </a:br>
            <a:r>
              <a:rPr lang="ar-DZ" dirty="0" smtClean="0"/>
              <a:t>- الاتجاه الرابع: هناك توسع في الاندماج في دول أخرى أو في مناطق أخرى في المنطقة.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/>
              <a:t>1.1. تعميق الاندماج الاقتصادي الإقليمي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من حيث التعميق ، فإن الوقت المطلوب لإكمال العملية ليس هو نفسه.</a:t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الاندماج الذي تقوده قوى السوق يكون أبطأ بشكل عام ، حيث أن العملية الاقتصادية مدفوعة بشكل رئيسي بدورة الأعمال.</a:t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من ناحية أخرى ، يتبع تطور العملية المؤسسية دورة المفاوضات والجدول الزمني لتنفيذ الإصلاحات.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>
                <a:latin typeface="+mn-lt"/>
              </a:rPr>
              <a:t>1.2. امتداد الاندماج الاقتصادي الإقليمي</a:t>
            </a:r>
            <a:endParaRPr lang="fr-FR" sz="3600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فيما يتعلق بمد العملية إلى قطاعات أخرى ،</a:t>
            </a:r>
            <a:br>
              <a:rPr lang="ar-DZ" dirty="0" smtClean="0"/>
            </a:br>
            <a:r>
              <a:rPr lang="ar-DZ" dirty="0" smtClean="0"/>
              <a:t>إن نطاق القطاعات التي تم قبولها للاندماج الإقليمي من خلال التدابير المؤسسية أوسع نطاقًا بشكل عام.</a:t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من ناحية أخرى ، فإن مدى مجالات الاندماج الاقتصادي العفوي ، والتي هي في الأساس نتيجة لقرارات العوامل الاقتصادية في قطاع السوق ، محدودة للغاية.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/>
              <a:t>1.3. مراحل عملية الاندماج المؤسسي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أدى الضغط من قوى السوق  إلى جانب تراجع </a:t>
            </a:r>
            <a:r>
              <a:rPr lang="ar-DZ" dirty="0" err="1" smtClean="0"/>
              <a:t>الحمائية</a:t>
            </a:r>
            <a:r>
              <a:rPr lang="ar-DZ" dirty="0" smtClean="0"/>
              <a:t> وظهور التجارة الحرة ، إلى دفع الدول المتجاورة إلى توقيع اتفاقيات التجارة الحرة متبوعة باتفاقيات الاتحاد الاقتصادي القطاعي.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/>
              <a:t>1.3.1. منطقة التبادل الحر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تسمح منطقة التجارة الحرة ، التي تشكل الدرجة الأولى من التكامل الاقتصادي وفقًا لمقياس </a:t>
            </a:r>
            <a:r>
              <a:rPr lang="ar-DZ" dirty="0" err="1" smtClean="0"/>
              <a:t>بيلا</a:t>
            </a:r>
            <a:r>
              <a:rPr lang="ar-DZ" dirty="0" smtClean="0"/>
              <a:t> </a:t>
            </a:r>
            <a:r>
              <a:rPr lang="ar-DZ" dirty="0" err="1" smtClean="0"/>
              <a:t>بالاسا</a:t>
            </a:r>
            <a:r>
              <a:rPr lang="ar-DZ" dirty="0" smtClean="0"/>
              <a:t> ، بحرية حركة البضائع داخلها ، دون حواجز جمركية أو حصص.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sz="3600" b="1" dirty="0" smtClean="0"/>
              <a:t>1.3.2. الاتحاد الجمركي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يتميز الاتحاد الجمركي عن منطقة التجارة الحرة برغبته في حماية نفسه من المنافسة من بقية العالم من خلال وضع تعريفة جمركية واحدة لمنطقة الاندماج.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438</Words>
  <Application>Microsoft Office PowerPoint</Application>
  <PresentationFormat>Affichage à l'écran (4:3)</PresentationFormat>
  <Paragraphs>36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Thème Office</vt:lpstr>
      <vt:lpstr>ديناميكيات الاندماج الاقتصادي الإقليمي</vt:lpstr>
      <vt:lpstr>المقدمة</vt:lpstr>
      <vt:lpstr>أهداف الفصل</vt:lpstr>
      <vt:lpstr>1. الاتجاهات المختلفة للاندماج الاقتصادي الإقليمي</vt:lpstr>
      <vt:lpstr>1.1. تعميق الاندماج الاقتصادي الإقليمي</vt:lpstr>
      <vt:lpstr>1.2. امتداد الاندماج الاقتصادي الإقليمي</vt:lpstr>
      <vt:lpstr>1.3. مراحل عملية الاندماج المؤسسي</vt:lpstr>
      <vt:lpstr>1.3.1. منطقة التبادل الحر</vt:lpstr>
      <vt:lpstr>1.3.2. الاتحاد الجمركي</vt:lpstr>
      <vt:lpstr>1.3.3. السوق المشتركة</vt:lpstr>
      <vt:lpstr>1.3.4. الاتحاد الاقتصادي والنقدي</vt:lpstr>
      <vt:lpstr>1.3.5. الاندماج الاقتصادي الكامل</vt:lpstr>
      <vt:lpstr>1.4. توسيع الاندماج الاقتصادي الإقليمي</vt:lpstr>
      <vt:lpstr>2. التفاعل بين قوى السوق والمبادرات المؤسسية</vt:lpstr>
      <vt:lpstr>2.1. تزامن الدورات الاقتصادية والمؤسسية</vt:lpstr>
      <vt:lpstr>3. ذاتية النمو Endogénéité</vt:lpstr>
      <vt:lpstr>4. التقارب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ديناميكيات التكامل الاقتصادي الإقليمي</dc:title>
  <dc:creator>Toshiba</dc:creator>
  <cp:lastModifiedBy>elathir</cp:lastModifiedBy>
  <cp:revision>35</cp:revision>
  <dcterms:created xsi:type="dcterms:W3CDTF">2020-06-08T21:45:30Z</dcterms:created>
  <dcterms:modified xsi:type="dcterms:W3CDTF">2020-06-09T08:36:37Z</dcterms:modified>
</cp:coreProperties>
</file>