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57E2-DAB0-4CB7-94C2-11BA909023CF}" type="datetimeFigureOut">
              <a:rPr lang="ar-DZ" smtClean="0"/>
              <a:t>12-07-1442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595CB-649A-4969-8150-F94055A3606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49076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57E2-DAB0-4CB7-94C2-11BA909023CF}" type="datetimeFigureOut">
              <a:rPr lang="ar-DZ" smtClean="0"/>
              <a:t>12-07-1442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595CB-649A-4969-8150-F94055A3606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76232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772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57E2-DAB0-4CB7-94C2-11BA909023CF}" type="datetimeFigureOut">
              <a:rPr lang="ar-DZ" smtClean="0"/>
              <a:t>12-07-1442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595CB-649A-4969-8150-F94055A3606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650184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23/02/2021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4648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23/02/2021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078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23/02/2021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909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23/02/2021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340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23/02/2021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749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23/02/2021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631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23/02/2021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1447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23/02/2021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49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57E2-DAB0-4CB7-94C2-11BA909023CF}" type="datetimeFigureOut">
              <a:rPr lang="ar-DZ" smtClean="0"/>
              <a:t>12-07-1442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595CB-649A-4969-8150-F94055A3606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207999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23/02/2021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971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23/02/2021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6587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5A22-F049-4172-89CF-7FCBDE9B30C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23/02/2021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98EF6-4C4D-4B68-A6F4-24C938C57C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614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57E2-DAB0-4CB7-94C2-11BA909023CF}" type="datetimeFigureOut">
              <a:rPr lang="ar-DZ" smtClean="0"/>
              <a:t>12-07-1442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595CB-649A-4969-8150-F94055A3606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62632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57E2-DAB0-4CB7-94C2-11BA909023CF}" type="datetimeFigureOut">
              <a:rPr lang="ar-DZ" smtClean="0"/>
              <a:t>12-07-1442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595CB-649A-4969-8150-F94055A3606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643013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57E2-DAB0-4CB7-94C2-11BA909023CF}" type="datetimeFigureOut">
              <a:rPr lang="ar-DZ" smtClean="0"/>
              <a:t>12-07-1442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595CB-649A-4969-8150-F94055A3606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478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57E2-DAB0-4CB7-94C2-11BA909023CF}" type="datetimeFigureOut">
              <a:rPr lang="ar-DZ" smtClean="0"/>
              <a:t>12-07-1442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595CB-649A-4969-8150-F94055A3606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60692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57E2-DAB0-4CB7-94C2-11BA909023CF}" type="datetimeFigureOut">
              <a:rPr lang="ar-DZ" smtClean="0"/>
              <a:t>12-07-1442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595CB-649A-4969-8150-F94055A3606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53848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57E2-DAB0-4CB7-94C2-11BA909023CF}" type="datetimeFigureOut">
              <a:rPr lang="ar-DZ" smtClean="0"/>
              <a:t>12-07-1442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595CB-649A-4969-8150-F94055A3606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219429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D57E2-DAB0-4CB7-94C2-11BA909023CF}" type="datetimeFigureOut">
              <a:rPr lang="ar-DZ" smtClean="0"/>
              <a:t>12-07-1442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595CB-649A-4969-8150-F94055A3606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365200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r-FR" smtClean="0"/>
              <a:t>Modifiez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D57E2-DAB0-4CB7-94C2-11BA909023CF}" type="datetimeFigureOut">
              <a:rPr lang="ar-DZ" smtClean="0"/>
              <a:t>12-07-1442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595CB-649A-4969-8150-F94055A36069}" type="slidenum">
              <a:rPr lang="ar-DZ" smtClean="0"/>
              <a:t>‹N°›</a:t>
            </a:fld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79784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8555A22-F049-4172-89CF-7FCBDE9B30C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rtl="0"/>
              <a:t>23/02/2021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4F98EF6-4C4D-4B68-A6F4-24C938C57C25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rtl="0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5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230505" y="204719"/>
            <a:ext cx="3766782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000" dirty="0">
                <a:solidFill>
                  <a:prstClr val="black"/>
                </a:solidFill>
              </a:rPr>
              <a:t>جامعة محمد خيضر بسكرة</a:t>
            </a:r>
          </a:p>
          <a:p>
            <a:r>
              <a:rPr lang="ar-DZ" sz="2000" dirty="0">
                <a:solidFill>
                  <a:prstClr val="black"/>
                </a:solidFill>
              </a:rPr>
              <a:t>كلية العلوم الاقتصادية والتجارية وعلوم التسيير</a:t>
            </a:r>
          </a:p>
          <a:p>
            <a:r>
              <a:rPr lang="ar-DZ" sz="2000" dirty="0">
                <a:solidFill>
                  <a:prstClr val="black"/>
                </a:solidFill>
              </a:rPr>
              <a:t>قسم العلوم التجارية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63774" y="586856"/>
            <a:ext cx="194480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DZ" sz="2400" b="1" dirty="0">
                <a:solidFill>
                  <a:srgbClr val="FF0000"/>
                </a:solidFill>
              </a:rPr>
              <a:t>السنة الثانية ماستر محاسبة وتدقيق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852685" y="2866050"/>
            <a:ext cx="488248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DZ" sz="4800" b="1" dirty="0">
                <a:solidFill>
                  <a:srgbClr val="00B050"/>
                </a:solidFill>
              </a:rPr>
              <a:t>حل السلسة </a:t>
            </a:r>
            <a:r>
              <a:rPr lang="ar-DZ" sz="4800" b="1" dirty="0" smtClean="0">
                <a:solidFill>
                  <a:srgbClr val="00B050"/>
                </a:solidFill>
              </a:rPr>
              <a:t>04</a:t>
            </a:r>
            <a:endParaRPr lang="ar-DZ" sz="4800" b="1" dirty="0">
              <a:solidFill>
                <a:srgbClr val="00B05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83568" y="5517232"/>
            <a:ext cx="388843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DZ" sz="3200" b="1" dirty="0" smtClean="0">
                <a:solidFill>
                  <a:srgbClr val="FF0000"/>
                </a:solidFill>
              </a:rPr>
              <a:t>طاهري فاطمة الزهراء</a:t>
            </a:r>
            <a:endParaRPr lang="ar-D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26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91083"/>
              </p:ext>
            </p:extLst>
          </p:nvPr>
        </p:nvGraphicFramePr>
        <p:xfrm>
          <a:off x="1524000" y="1397000"/>
          <a:ext cx="6096000" cy="914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533920"/>
                <a:gridCol w="156208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الضرائب الواجب دفعها عن النتائج العادية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25916</a:t>
                      </a:r>
                      <a:endParaRPr lang="ar-D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النتيجة الصافية للأنشطة</a:t>
                      </a:r>
                      <a:r>
                        <a:rPr lang="ar-DZ" sz="2400" baseline="0" dirty="0" smtClean="0"/>
                        <a:t> العادية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110484</a:t>
                      </a:r>
                      <a:endParaRPr lang="ar-D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006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47664" y="2511202"/>
            <a:ext cx="581394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حل التمرين </a:t>
            </a:r>
            <a:r>
              <a:rPr kumimoji="0" lang="ar-DZ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الثاني</a:t>
            </a:r>
            <a:endParaRPr kumimoji="0" lang="ar-DZ" sz="4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397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75169"/>
            <a:ext cx="7704856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المعلومات التالية مستخرجة من دفاتر احدى الشركات التجارية استخرجنا المعلومات التالية: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-أعباء وظيفة الشراء تمثل 15 </a:t>
            </a:r>
            <a:r>
              <a:rPr lang="fr-FR" sz="2400" dirty="0">
                <a:ea typeface="Calibri"/>
                <a:cs typeface="Arial"/>
              </a:rPr>
              <a:t>%</a:t>
            </a:r>
            <a:r>
              <a:rPr lang="ar-DZ" sz="2400" dirty="0">
                <a:ea typeface="Calibri"/>
              </a:rPr>
              <a:t> من تكلفة المبيعات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-مشتريات البضاعة المباعة: 497250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-هامش الربح الاجمالي يمثل 35 </a:t>
            </a:r>
            <a:r>
              <a:rPr lang="fr-FR" sz="2400" dirty="0">
                <a:ea typeface="Calibri"/>
                <a:cs typeface="Arial"/>
              </a:rPr>
              <a:t>%</a:t>
            </a:r>
            <a:r>
              <a:rPr lang="ar-DZ" sz="2400" dirty="0">
                <a:ea typeface="Calibri"/>
              </a:rPr>
              <a:t> من رقم الأعمال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-الضرائب الواجب دفعها على الأنشطة العادية: 60000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-النتيجة المالية: -12000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-أعباء الوظيفة التجارية تمثل 20</a:t>
            </a:r>
            <a:r>
              <a:rPr lang="fr-FR" sz="2400" dirty="0">
                <a:ea typeface="Calibri"/>
                <a:cs typeface="Arial"/>
              </a:rPr>
              <a:t>% </a:t>
            </a:r>
            <a:r>
              <a:rPr lang="ar-DZ" sz="2400" dirty="0">
                <a:ea typeface="Calibri"/>
              </a:rPr>
              <a:t> من النتيجة </a:t>
            </a:r>
            <a:r>
              <a:rPr lang="ar-DZ" sz="2400" dirty="0" err="1">
                <a:ea typeface="Calibri"/>
              </a:rPr>
              <a:t>العملياتية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-الأعباء المالية: 40000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-أعباء الادارة: 40</a:t>
            </a:r>
            <a:r>
              <a:rPr lang="fr-FR" sz="2400" dirty="0">
                <a:ea typeface="Calibri"/>
                <a:cs typeface="Arial"/>
              </a:rPr>
              <a:t>%</a:t>
            </a:r>
            <a:r>
              <a:rPr lang="ar-DZ" sz="2400" dirty="0">
                <a:ea typeface="Calibri"/>
              </a:rPr>
              <a:t> من النتيجة الصافية للأنشطة العادية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-استرجاع عن خسائر القيمة: 44400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-المنتوجات </a:t>
            </a:r>
            <a:r>
              <a:rPr lang="ar-DZ" sz="2400" dirty="0" err="1">
                <a:ea typeface="Calibri"/>
              </a:rPr>
              <a:t>العملياتية</a:t>
            </a:r>
            <a:r>
              <a:rPr lang="ar-DZ" sz="2400" dirty="0">
                <a:ea typeface="Calibri"/>
              </a:rPr>
              <a:t> الأخرى تمثل 150</a:t>
            </a:r>
            <a:r>
              <a:rPr lang="fr-FR" sz="2400" dirty="0">
                <a:ea typeface="Calibri"/>
                <a:cs typeface="Arial"/>
              </a:rPr>
              <a:t>%</a:t>
            </a:r>
            <a:r>
              <a:rPr lang="ar-DZ" sz="2400" dirty="0">
                <a:ea typeface="Calibri"/>
              </a:rPr>
              <a:t> من الأعباء </a:t>
            </a:r>
            <a:r>
              <a:rPr lang="ar-DZ" sz="2400" dirty="0" err="1">
                <a:ea typeface="Calibri"/>
              </a:rPr>
              <a:t>العملياتية</a:t>
            </a:r>
            <a:r>
              <a:rPr lang="ar-DZ" sz="2400" dirty="0">
                <a:ea typeface="Calibri"/>
              </a:rPr>
              <a:t> الأخرى.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-معدل الضرائب على النتيجة العادية: 25</a:t>
            </a:r>
            <a:r>
              <a:rPr lang="fr-FR" sz="2400" dirty="0">
                <a:ea typeface="Calibri"/>
                <a:cs typeface="Arial"/>
              </a:rPr>
              <a:t>%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fr-FR" sz="2400" dirty="0">
                <a:ea typeface="Calibri"/>
                <a:cs typeface="Arial"/>
              </a:rPr>
              <a:t> 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652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684576"/>
              </p:ext>
            </p:extLst>
          </p:nvPr>
        </p:nvGraphicFramePr>
        <p:xfrm>
          <a:off x="948176" y="812033"/>
          <a:ext cx="7488832" cy="3677412"/>
        </p:xfrm>
        <a:graphic>
          <a:graphicData uri="http://schemas.openxmlformats.org/drawingml/2006/table">
            <a:tbl>
              <a:tblPr rtl="1" firstRow="1" firstCol="1" bandRow="1"/>
              <a:tblGrid>
                <a:gridCol w="1069498"/>
                <a:gridCol w="1069498"/>
                <a:gridCol w="1069498"/>
                <a:gridCol w="1069498"/>
                <a:gridCol w="1070280"/>
                <a:gridCol w="1070280"/>
                <a:gridCol w="1070280"/>
              </a:tblGrid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المجموع الموزع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ح/602 إلى ح/608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ح/61 و ح/62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ح/63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ح/68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الشراء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...؟...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  <a:r>
                        <a:rPr lang="fr-FR" sz="240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  <a:r>
                        <a:rPr lang="fr-FR" sz="240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  <a:r>
                        <a:rPr lang="fr-FR" sz="240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r>
                        <a:rPr lang="fr-FR" sz="240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30</a:t>
                      </a:r>
                      <a:r>
                        <a:rPr lang="fr-FR" sz="240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الوظيفة التجارية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...؟...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الادارة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...؟...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85315" y="273424"/>
            <a:ext cx="438305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alt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تتوزع الأعباء حسب الوظائف كما يلي:</a:t>
            </a:r>
            <a:endParaRPr kumimoji="0" lang="en-US" altLang="ar-D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23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DZ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47864" y="4869160"/>
            <a:ext cx="4572000" cy="176394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23850" algn="just">
              <a:lnSpc>
                <a:spcPct val="115000"/>
              </a:lnSpc>
            </a:pPr>
            <a:r>
              <a:rPr lang="ar-DZ" sz="2400" b="1" dirty="0">
                <a:ea typeface="Calibri"/>
              </a:rPr>
              <a:t>المطلوب: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-اعداد حساب النتائج حسب الوظيفة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ا-عداد حساب النتائج حسب الطبيعة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 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7684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521109"/>
              </p:ext>
            </p:extLst>
          </p:nvPr>
        </p:nvGraphicFramePr>
        <p:xfrm>
          <a:off x="1524000" y="340253"/>
          <a:ext cx="6096000" cy="611308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181872"/>
                <a:gridCol w="1914128"/>
              </a:tblGrid>
              <a:tr h="461278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البيان 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المبلغ</a:t>
                      </a:r>
                      <a:endParaRPr lang="ar-DZ" sz="2400" dirty="0"/>
                    </a:p>
                  </a:txBody>
                  <a:tcPr/>
                </a:tc>
              </a:tr>
              <a:tr h="787049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رقم الأعمال</a:t>
                      </a:r>
                    </a:p>
                    <a:p>
                      <a:pPr rtl="1"/>
                      <a:r>
                        <a:rPr lang="ar-DZ" sz="2400" dirty="0" smtClean="0"/>
                        <a:t>كلفة المبيعات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sz="2400" dirty="0" smtClean="0"/>
                    </a:p>
                  </a:txBody>
                  <a:tcPr/>
                </a:tc>
              </a:tr>
              <a:tr h="437250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هامش الربح الاجمالي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836449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المنتوجات </a:t>
                      </a:r>
                      <a:r>
                        <a:rPr lang="ar-DZ" sz="2400" dirty="0" err="1" smtClean="0"/>
                        <a:t>العملياتية</a:t>
                      </a:r>
                      <a:r>
                        <a:rPr lang="ar-DZ" sz="2400" dirty="0" smtClean="0"/>
                        <a:t> الأخرى</a:t>
                      </a:r>
                    </a:p>
                    <a:p>
                      <a:pPr rtl="1"/>
                      <a:r>
                        <a:rPr lang="ar-DZ" sz="2400" dirty="0" smtClean="0"/>
                        <a:t>التكاليف التجارية</a:t>
                      </a:r>
                    </a:p>
                    <a:p>
                      <a:pPr rtl="1"/>
                      <a:r>
                        <a:rPr lang="ar-DZ" sz="2400" dirty="0" smtClean="0"/>
                        <a:t>الأعباء الادارية</a:t>
                      </a:r>
                    </a:p>
                    <a:p>
                      <a:pPr rtl="1"/>
                      <a:r>
                        <a:rPr lang="ar-DZ" sz="2400" dirty="0" smtClean="0"/>
                        <a:t>الأعباء </a:t>
                      </a:r>
                      <a:r>
                        <a:rPr lang="ar-DZ" sz="2400" dirty="0" err="1" smtClean="0"/>
                        <a:t>العملياتية</a:t>
                      </a:r>
                      <a:r>
                        <a:rPr lang="ar-DZ" sz="2400" dirty="0" smtClean="0"/>
                        <a:t> الأخرى</a:t>
                      </a:r>
                    </a:p>
                    <a:p>
                      <a:pPr rtl="1"/>
                      <a:r>
                        <a:rPr lang="ar-DZ" sz="2400" dirty="0" smtClean="0"/>
                        <a:t>استرجاع عن خسائر القيمة </a:t>
                      </a:r>
                      <a:r>
                        <a:rPr lang="ar-DZ" sz="2400" dirty="0" err="1" smtClean="0"/>
                        <a:t>والمؤونات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sz="2400" dirty="0" smtClean="0"/>
                    </a:p>
                    <a:p>
                      <a:pPr rtl="1"/>
                      <a:endParaRPr lang="ar-DZ" sz="2400" dirty="0" smtClean="0"/>
                    </a:p>
                    <a:p>
                      <a:pPr rtl="1"/>
                      <a:endParaRPr lang="ar-DZ" sz="2400" dirty="0" smtClean="0"/>
                    </a:p>
                    <a:p>
                      <a:pPr rtl="1"/>
                      <a:endParaRPr lang="ar-DZ" sz="2400" dirty="0" smtClean="0"/>
                    </a:p>
                    <a:p>
                      <a:pPr rtl="1"/>
                      <a:r>
                        <a:rPr lang="ar-DZ" sz="2400" dirty="0" smtClean="0"/>
                        <a:t>44400</a:t>
                      </a:r>
                      <a:endParaRPr lang="ar-DZ" sz="2400" dirty="0"/>
                    </a:p>
                  </a:txBody>
                  <a:tcPr/>
                </a:tc>
              </a:tr>
              <a:tr h="443100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النتيجة </a:t>
                      </a:r>
                      <a:r>
                        <a:rPr lang="ar-DZ" sz="2400" dirty="0" err="1" smtClean="0"/>
                        <a:t>العملياتية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87049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المنتوجات المالية</a:t>
                      </a:r>
                    </a:p>
                    <a:p>
                      <a:pPr rtl="1"/>
                      <a:r>
                        <a:rPr lang="ar-DZ" sz="2400" dirty="0" smtClean="0"/>
                        <a:t>الأعباء المالية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sz="2400" dirty="0" smtClean="0"/>
                    </a:p>
                    <a:p>
                      <a:pPr rtl="1"/>
                      <a:r>
                        <a:rPr lang="ar-DZ" sz="2400" dirty="0" smtClean="0"/>
                        <a:t>40000</a:t>
                      </a:r>
                      <a:endParaRPr lang="ar-DZ" sz="2400" dirty="0"/>
                    </a:p>
                  </a:txBody>
                  <a:tcPr/>
                </a:tc>
              </a:tr>
              <a:tr h="438433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النتيجة المالية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12000</a:t>
                      </a:r>
                      <a:endParaRPr lang="ar-DZ" sz="2400" dirty="0"/>
                    </a:p>
                  </a:txBody>
                  <a:tcPr/>
                </a:tc>
              </a:tr>
              <a:tr h="714045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النتيجة العادية قبل الضرائب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568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339838"/>
              </p:ext>
            </p:extLst>
          </p:nvPr>
        </p:nvGraphicFramePr>
        <p:xfrm>
          <a:off x="1524000" y="1397000"/>
          <a:ext cx="6096000" cy="914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533920"/>
                <a:gridCol w="156208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الضرائب الواجب دفعها عن النتائج العادية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60000</a:t>
                      </a:r>
                      <a:endParaRPr lang="ar-D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النتيجة الصافية للأنشطة</a:t>
                      </a:r>
                      <a:r>
                        <a:rPr lang="ar-DZ" sz="2400" baseline="0" dirty="0" smtClean="0"/>
                        <a:t> العادية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DZ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755576" y="2780928"/>
            <a:ext cx="748883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كلفة المبيعات=مشتريات البضائع المباعة + أعباء وظيفة الشراء ......(1)</a:t>
            </a:r>
          </a:p>
          <a:p>
            <a:r>
              <a:rPr lang="ar-DZ" sz="2400" dirty="0" smtClean="0"/>
              <a:t>أعباء وظيفة الشراء=0.15 كلفة المبيعات..............(2)</a:t>
            </a:r>
            <a:endParaRPr lang="ar-DZ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785624" y="4470211"/>
            <a:ext cx="748883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>
                <a:solidFill>
                  <a:prstClr val="black"/>
                </a:solidFill>
              </a:rPr>
              <a:t>بالتعويض نجد:</a:t>
            </a:r>
          </a:p>
          <a:p>
            <a:r>
              <a:rPr lang="ar-DZ" sz="2400" dirty="0">
                <a:solidFill>
                  <a:prstClr val="black"/>
                </a:solidFill>
              </a:rPr>
              <a:t>كلفة المبيعات= </a:t>
            </a:r>
            <a:r>
              <a:rPr lang="ar-DZ" sz="2400" dirty="0">
                <a:solidFill>
                  <a:prstClr val="black"/>
                </a:solidFill>
              </a:rPr>
              <a:t>مشتريات البضائع المباعة </a:t>
            </a:r>
            <a:r>
              <a:rPr lang="ar-DZ" sz="2400" dirty="0" smtClean="0">
                <a:solidFill>
                  <a:prstClr val="black"/>
                </a:solidFill>
              </a:rPr>
              <a:t>+ </a:t>
            </a:r>
            <a:r>
              <a:rPr lang="ar-DZ" sz="2400" dirty="0">
                <a:solidFill>
                  <a:prstClr val="black"/>
                </a:solidFill>
              </a:rPr>
              <a:t>0.15 كلفة المبيعات</a:t>
            </a:r>
            <a:r>
              <a:rPr lang="ar-DZ" sz="2400" dirty="0" smtClean="0">
                <a:solidFill>
                  <a:prstClr val="black"/>
                </a:solidFill>
              </a:rPr>
              <a:t> </a:t>
            </a:r>
            <a:endParaRPr lang="ar-DZ" dirty="0"/>
          </a:p>
        </p:txBody>
      </p:sp>
      <p:sp>
        <p:nvSpPr>
          <p:cNvPr id="5" name="ZoneTexte 4"/>
          <p:cNvSpPr txBox="1"/>
          <p:nvPr/>
        </p:nvSpPr>
        <p:spPr>
          <a:xfrm>
            <a:off x="2483768" y="3611925"/>
            <a:ext cx="5616624" cy="8863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indent="323850" algn="just">
              <a:lnSpc>
                <a:spcPct val="115000"/>
              </a:lnSpc>
            </a:pPr>
            <a:r>
              <a:rPr lang="ar-DZ" sz="2400" dirty="0" smtClean="0"/>
              <a:t>لدينا: </a:t>
            </a:r>
            <a:r>
              <a:rPr lang="ar-DZ" sz="2400" dirty="0">
                <a:solidFill>
                  <a:prstClr val="black"/>
                </a:solidFill>
              </a:rPr>
              <a:t>مشتريات البضائع المباعة </a:t>
            </a:r>
            <a:r>
              <a:rPr lang="ar-DZ" sz="2400" dirty="0" smtClean="0">
                <a:solidFill>
                  <a:prstClr val="black"/>
                </a:solidFill>
              </a:rPr>
              <a:t>= </a:t>
            </a:r>
            <a:r>
              <a:rPr lang="ar-DZ" sz="2400" dirty="0" smtClean="0"/>
              <a:t> </a:t>
            </a:r>
            <a:r>
              <a:rPr lang="ar-DZ" sz="2400" dirty="0">
                <a:solidFill>
                  <a:prstClr val="black"/>
                </a:solidFill>
                <a:ea typeface="Calibri"/>
              </a:rPr>
              <a:t>497250</a:t>
            </a:r>
            <a:endParaRPr lang="en-US" sz="2400" dirty="0">
              <a:solidFill>
                <a:prstClr val="black"/>
              </a:solidFill>
              <a:ea typeface="Calibri"/>
              <a:cs typeface="Arial"/>
            </a:endParaRPr>
          </a:p>
          <a:p>
            <a:endParaRPr lang="ar-DZ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1763688" y="5445224"/>
            <a:ext cx="64807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كلفة المبيعات= 585000 </a:t>
            </a:r>
            <a:endParaRPr lang="ar-DZ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2051720" y="6021288"/>
            <a:ext cx="62227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أعباء وظيفة الشراء= 87750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1442580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59632" y="333604"/>
            <a:ext cx="69847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هامش الربح الاجمالي= رقم الأعمال – كلفة المبيعات</a:t>
            </a:r>
            <a:endParaRPr lang="ar-DZ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1259632" y="980728"/>
            <a:ext cx="698477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>
                <a:solidFill>
                  <a:prstClr val="black"/>
                </a:solidFill>
              </a:rPr>
              <a:t>هامش الربح الاجمالي= </a:t>
            </a:r>
            <a:r>
              <a:rPr lang="ar-DZ" sz="2400" dirty="0" smtClean="0">
                <a:solidFill>
                  <a:prstClr val="black"/>
                </a:solidFill>
              </a:rPr>
              <a:t>0.35 رقم </a:t>
            </a:r>
            <a:r>
              <a:rPr lang="ar-DZ" sz="2400" dirty="0">
                <a:solidFill>
                  <a:prstClr val="black"/>
                </a:solidFill>
              </a:rPr>
              <a:t>الأعمال </a:t>
            </a:r>
            <a:endParaRPr lang="ar-DZ" dirty="0"/>
          </a:p>
        </p:txBody>
      </p:sp>
      <p:sp>
        <p:nvSpPr>
          <p:cNvPr id="5" name="ZoneTexte 4"/>
          <p:cNvSpPr txBox="1"/>
          <p:nvPr/>
        </p:nvSpPr>
        <p:spPr>
          <a:xfrm>
            <a:off x="1115616" y="1700808"/>
            <a:ext cx="712879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ومنه:</a:t>
            </a:r>
          </a:p>
          <a:p>
            <a:r>
              <a:rPr lang="ar-DZ" sz="2400" dirty="0" smtClean="0"/>
              <a:t>0.35 رقم الأعمال= رقم الأعمال – 585000</a:t>
            </a:r>
            <a:endParaRPr lang="ar-DZ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987824" y="2636912"/>
            <a:ext cx="52565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رقم الأعمال= 900000</a:t>
            </a:r>
            <a:endParaRPr lang="ar-DZ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2771800" y="3284984"/>
            <a:ext cx="54726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هامش الربح  الاجمالي= 315000</a:t>
            </a:r>
            <a:endParaRPr lang="ar-DZ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323528" y="3933056"/>
            <a:ext cx="82089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النتيجة الصافية للأنشطة العادية= النتيجة العادية قبل الضرائب –</a:t>
            </a:r>
            <a:r>
              <a:rPr lang="ar-DZ" sz="2400" dirty="0" smtClean="0">
                <a:solidFill>
                  <a:prstClr val="black"/>
                </a:solidFill>
              </a:rPr>
              <a:t> 0.25 النتيجة </a:t>
            </a:r>
            <a:r>
              <a:rPr lang="ar-DZ" sz="2400" dirty="0">
                <a:solidFill>
                  <a:prstClr val="black"/>
                </a:solidFill>
              </a:rPr>
              <a:t>العادية قبل الضرائب </a:t>
            </a:r>
            <a:endParaRPr lang="ar-DZ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467544" y="4941168"/>
            <a:ext cx="8064896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/>
            <a:r>
              <a:rPr lang="ar-DZ" sz="2400" dirty="0" smtClean="0"/>
              <a:t>الضرائب على النتيجة العادية= </a:t>
            </a:r>
            <a:r>
              <a:rPr lang="ar-DZ" sz="2400" dirty="0">
                <a:solidFill>
                  <a:prstClr val="black"/>
                </a:solidFill>
              </a:rPr>
              <a:t>0.25 النتيجة العادية قبل الضرائب </a:t>
            </a:r>
          </a:p>
          <a:p>
            <a:endParaRPr lang="ar-DZ" dirty="0"/>
          </a:p>
        </p:txBody>
      </p:sp>
      <p:sp>
        <p:nvSpPr>
          <p:cNvPr id="10" name="ZoneTexte 9"/>
          <p:cNvSpPr txBox="1"/>
          <p:nvPr/>
        </p:nvSpPr>
        <p:spPr>
          <a:xfrm>
            <a:off x="467544" y="5805264"/>
            <a:ext cx="806489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60000 = </a:t>
            </a:r>
            <a:r>
              <a:rPr lang="ar-DZ" sz="2400" dirty="0">
                <a:solidFill>
                  <a:prstClr val="black"/>
                </a:solidFill>
              </a:rPr>
              <a:t>0.25 النتيجة العادية قبل الضرائب 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2552428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67392" y="476672"/>
            <a:ext cx="4192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dirty="0">
                <a:solidFill>
                  <a:prstClr val="black"/>
                </a:solidFill>
              </a:rPr>
              <a:t>النتيجة العادية قبل </a:t>
            </a:r>
            <a:r>
              <a:rPr lang="ar-DZ" sz="2400" dirty="0" smtClean="0">
                <a:solidFill>
                  <a:prstClr val="black"/>
                </a:solidFill>
              </a:rPr>
              <a:t>الضرائب=240000 </a:t>
            </a:r>
            <a:endParaRPr lang="ar-DZ" dirty="0"/>
          </a:p>
        </p:txBody>
      </p:sp>
      <p:sp>
        <p:nvSpPr>
          <p:cNvPr id="3" name="ZoneTexte 2"/>
          <p:cNvSpPr txBox="1"/>
          <p:nvPr/>
        </p:nvSpPr>
        <p:spPr>
          <a:xfrm>
            <a:off x="3563888" y="1124744"/>
            <a:ext cx="449567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النتيجة الصافية = 180000</a:t>
            </a:r>
            <a:endParaRPr lang="ar-DZ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2555776" y="1772816"/>
            <a:ext cx="550378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أعباء وظيفة الادارة = 180000*0.4</a:t>
            </a:r>
          </a:p>
          <a:p>
            <a:r>
              <a:rPr lang="ar-DZ" sz="2400" dirty="0"/>
              <a:t>	 </a:t>
            </a:r>
            <a:r>
              <a:rPr lang="ar-DZ" sz="2400" dirty="0" smtClean="0"/>
              <a:t>        =72000</a:t>
            </a:r>
            <a:endParaRPr lang="ar-DZ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2555776" y="2603813"/>
            <a:ext cx="550378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النتيجة العادية = النتيجة </a:t>
            </a:r>
            <a:r>
              <a:rPr lang="ar-DZ" sz="2400" dirty="0" err="1" smtClean="0"/>
              <a:t>العملياتية</a:t>
            </a:r>
            <a:r>
              <a:rPr lang="ar-DZ" sz="2400" dirty="0" smtClean="0"/>
              <a:t> + النتيجة المالية</a:t>
            </a:r>
            <a:endParaRPr lang="ar-DZ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1619672" y="3212976"/>
            <a:ext cx="643989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240000= النتيجة </a:t>
            </a:r>
            <a:r>
              <a:rPr lang="ar-DZ" sz="2400" dirty="0" err="1" smtClean="0"/>
              <a:t>العملياتية</a:t>
            </a:r>
            <a:r>
              <a:rPr lang="ar-DZ" sz="2400" dirty="0" smtClean="0"/>
              <a:t> -  12000</a:t>
            </a:r>
            <a:endParaRPr lang="ar-DZ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1403648" y="3861048"/>
            <a:ext cx="665591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>
                <a:solidFill>
                  <a:prstClr val="black"/>
                </a:solidFill>
              </a:rPr>
              <a:t>النتيجة </a:t>
            </a:r>
            <a:r>
              <a:rPr lang="ar-DZ" sz="2400" dirty="0" err="1">
                <a:solidFill>
                  <a:prstClr val="black"/>
                </a:solidFill>
              </a:rPr>
              <a:t>العملياتية</a:t>
            </a:r>
            <a:r>
              <a:rPr lang="ar-DZ" sz="2400" dirty="0">
                <a:solidFill>
                  <a:prstClr val="black"/>
                </a:solidFill>
              </a:rPr>
              <a:t> </a:t>
            </a:r>
            <a:r>
              <a:rPr lang="ar-DZ" sz="2400" dirty="0" smtClean="0">
                <a:solidFill>
                  <a:prstClr val="black"/>
                </a:solidFill>
              </a:rPr>
              <a:t>= 252000</a:t>
            </a:r>
            <a:endParaRPr lang="ar-DZ" dirty="0"/>
          </a:p>
        </p:txBody>
      </p:sp>
      <p:sp>
        <p:nvSpPr>
          <p:cNvPr id="9" name="ZoneTexte 8"/>
          <p:cNvSpPr txBox="1"/>
          <p:nvPr/>
        </p:nvSpPr>
        <p:spPr>
          <a:xfrm>
            <a:off x="2051720" y="4509120"/>
            <a:ext cx="600784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التكاليف التجارية= 0.2 * 252000</a:t>
            </a:r>
            <a:endParaRPr lang="ar-DZ" sz="2400" dirty="0"/>
          </a:p>
        </p:txBody>
      </p:sp>
      <p:sp>
        <p:nvSpPr>
          <p:cNvPr id="10" name="ZoneTexte 9"/>
          <p:cNvSpPr txBox="1"/>
          <p:nvPr/>
        </p:nvSpPr>
        <p:spPr>
          <a:xfrm>
            <a:off x="1907704" y="5157192"/>
            <a:ext cx="615186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التكاليف التجارية = 50400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280217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67544" y="980728"/>
            <a:ext cx="842493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/>
              <a:t>النتيجة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=هامش الربح الاجمالي+ المنتوجات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 الأخرى - التكاليف التجارية-الأعباء الادارية -الأعباء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 الأخرى + استرجاع خسائر القيمة </a:t>
            </a:r>
            <a:r>
              <a:rPr lang="ar-DZ" sz="2800" dirty="0" err="1" smtClean="0"/>
              <a:t>والمؤونات</a:t>
            </a:r>
            <a:endParaRPr lang="ar-DZ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1331640" y="2564904"/>
            <a:ext cx="74168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>
                <a:solidFill>
                  <a:prstClr val="black"/>
                </a:solidFill>
              </a:rPr>
              <a:t>المنتوجات </a:t>
            </a:r>
            <a:r>
              <a:rPr lang="ar-DZ" sz="2800" dirty="0" err="1">
                <a:solidFill>
                  <a:prstClr val="black"/>
                </a:solidFill>
              </a:rPr>
              <a:t>العملياتية</a:t>
            </a:r>
            <a:r>
              <a:rPr lang="ar-DZ" sz="2800" dirty="0">
                <a:solidFill>
                  <a:prstClr val="black"/>
                </a:solidFill>
              </a:rPr>
              <a:t> الأخرى </a:t>
            </a:r>
            <a:r>
              <a:rPr lang="ar-DZ" sz="2800" dirty="0" smtClean="0">
                <a:solidFill>
                  <a:prstClr val="black"/>
                </a:solidFill>
              </a:rPr>
              <a:t>= 1.5</a:t>
            </a:r>
            <a:r>
              <a:rPr lang="ar-DZ" sz="2800" dirty="0">
                <a:solidFill>
                  <a:prstClr val="black"/>
                </a:solidFill>
              </a:rPr>
              <a:t> الأعباء </a:t>
            </a:r>
            <a:r>
              <a:rPr lang="ar-DZ" sz="2800" dirty="0" err="1">
                <a:solidFill>
                  <a:prstClr val="black"/>
                </a:solidFill>
              </a:rPr>
              <a:t>العملياتية</a:t>
            </a:r>
            <a:r>
              <a:rPr lang="ar-DZ" sz="2800" dirty="0">
                <a:solidFill>
                  <a:prstClr val="black"/>
                </a:solidFill>
              </a:rPr>
              <a:t> الأخرى</a:t>
            </a:r>
            <a:r>
              <a:rPr lang="ar-DZ" sz="2800" dirty="0" smtClean="0">
                <a:solidFill>
                  <a:prstClr val="black"/>
                </a:solidFill>
              </a:rPr>
              <a:t> </a:t>
            </a:r>
            <a:endParaRPr lang="ar-DZ" dirty="0"/>
          </a:p>
        </p:txBody>
      </p:sp>
      <p:sp>
        <p:nvSpPr>
          <p:cNvPr id="5" name="ZoneTexte 4"/>
          <p:cNvSpPr txBox="1"/>
          <p:nvPr/>
        </p:nvSpPr>
        <p:spPr>
          <a:xfrm>
            <a:off x="755576" y="3429000"/>
            <a:ext cx="7992888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بالتعويض نجد:</a:t>
            </a:r>
          </a:p>
          <a:p>
            <a:r>
              <a:rPr lang="ar-DZ" sz="2400" dirty="0" smtClean="0"/>
              <a:t>252000= 315000 + </a:t>
            </a:r>
            <a:r>
              <a:rPr lang="ar-DZ" sz="2800" dirty="0">
                <a:solidFill>
                  <a:prstClr val="black"/>
                </a:solidFill>
              </a:rPr>
              <a:t>1.5 الأعباء </a:t>
            </a:r>
            <a:r>
              <a:rPr lang="ar-DZ" sz="2800" dirty="0" err="1">
                <a:solidFill>
                  <a:prstClr val="black"/>
                </a:solidFill>
              </a:rPr>
              <a:t>العملياتية</a:t>
            </a:r>
            <a:r>
              <a:rPr lang="ar-DZ" sz="2800" dirty="0">
                <a:solidFill>
                  <a:prstClr val="black"/>
                </a:solidFill>
              </a:rPr>
              <a:t> </a:t>
            </a:r>
            <a:r>
              <a:rPr lang="ar-DZ" sz="2800" dirty="0" smtClean="0">
                <a:solidFill>
                  <a:prstClr val="black"/>
                </a:solidFill>
              </a:rPr>
              <a:t>الأخرى -50400 -72000- </a:t>
            </a:r>
            <a:r>
              <a:rPr lang="ar-DZ" sz="2800" dirty="0">
                <a:solidFill>
                  <a:prstClr val="black"/>
                </a:solidFill>
              </a:rPr>
              <a:t>الأعباء </a:t>
            </a:r>
            <a:r>
              <a:rPr lang="ar-DZ" sz="2800" dirty="0" err="1">
                <a:solidFill>
                  <a:prstClr val="black"/>
                </a:solidFill>
              </a:rPr>
              <a:t>العملياتية</a:t>
            </a:r>
            <a:r>
              <a:rPr lang="ar-DZ" sz="2800" dirty="0">
                <a:solidFill>
                  <a:prstClr val="black"/>
                </a:solidFill>
              </a:rPr>
              <a:t> الأخرى </a:t>
            </a:r>
            <a:r>
              <a:rPr lang="ar-DZ" sz="2800" dirty="0" smtClean="0">
                <a:solidFill>
                  <a:prstClr val="black"/>
                </a:solidFill>
              </a:rPr>
              <a:t>+ 44400</a:t>
            </a:r>
            <a:endParaRPr lang="ar-DZ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915816" y="4941168"/>
            <a:ext cx="56886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/>
              <a:t>الأعباء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 الأخرى =30000</a:t>
            </a:r>
            <a:endParaRPr lang="ar-DZ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2771800" y="5805264"/>
            <a:ext cx="56886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/>
              <a:t>المنتوجات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 الأخرى =45000</a:t>
            </a:r>
            <a:endParaRPr lang="ar-DZ" sz="2800" dirty="0"/>
          </a:p>
        </p:txBody>
      </p:sp>
    </p:spTree>
    <p:extLst>
      <p:ext uri="{BB962C8B-B14F-4D97-AF65-F5344CB8AC3E}">
        <p14:creationId xmlns:p14="http://schemas.microsoft.com/office/powerpoint/2010/main" val="20107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318796"/>
              </p:ext>
            </p:extLst>
          </p:nvPr>
        </p:nvGraphicFramePr>
        <p:xfrm>
          <a:off x="1524000" y="340253"/>
          <a:ext cx="6096000" cy="611308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181872"/>
                <a:gridCol w="1914128"/>
              </a:tblGrid>
              <a:tr h="461278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البيان 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المبلغ</a:t>
                      </a:r>
                      <a:endParaRPr lang="ar-DZ" sz="2400" dirty="0"/>
                    </a:p>
                  </a:txBody>
                  <a:tcPr/>
                </a:tc>
              </a:tr>
              <a:tr h="787049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رقم الأعمال</a:t>
                      </a:r>
                    </a:p>
                    <a:p>
                      <a:pPr rtl="1"/>
                      <a:r>
                        <a:rPr lang="ar-DZ" sz="2400" dirty="0" smtClean="0"/>
                        <a:t>كلفة المبيعات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900000</a:t>
                      </a:r>
                    </a:p>
                    <a:p>
                      <a:pPr rtl="1"/>
                      <a:r>
                        <a:rPr lang="ar-DZ" sz="2400" dirty="0" smtClean="0"/>
                        <a:t>585000</a:t>
                      </a:r>
                    </a:p>
                  </a:txBody>
                  <a:tcPr/>
                </a:tc>
              </a:tr>
              <a:tr h="437250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هامش الربح الاجمالي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>
                          <a:solidFill>
                            <a:srgbClr val="FF0000"/>
                          </a:solidFill>
                        </a:rPr>
                        <a:t>315000</a:t>
                      </a:r>
                      <a:endParaRPr lang="ar-D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836449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المنتوجات </a:t>
                      </a:r>
                      <a:r>
                        <a:rPr lang="ar-DZ" sz="2400" dirty="0" err="1" smtClean="0"/>
                        <a:t>العملياتية</a:t>
                      </a:r>
                      <a:r>
                        <a:rPr lang="ar-DZ" sz="2400" dirty="0" smtClean="0"/>
                        <a:t> الأخرى</a:t>
                      </a:r>
                    </a:p>
                    <a:p>
                      <a:pPr rtl="1"/>
                      <a:r>
                        <a:rPr lang="ar-DZ" sz="2400" dirty="0" smtClean="0"/>
                        <a:t>التكاليف التجارية</a:t>
                      </a:r>
                    </a:p>
                    <a:p>
                      <a:pPr rtl="1"/>
                      <a:r>
                        <a:rPr lang="ar-DZ" sz="2400" dirty="0" smtClean="0"/>
                        <a:t>الأعباء الادارية</a:t>
                      </a:r>
                    </a:p>
                    <a:p>
                      <a:pPr rtl="1"/>
                      <a:r>
                        <a:rPr lang="ar-DZ" sz="2400" dirty="0" smtClean="0"/>
                        <a:t>الأعباء </a:t>
                      </a:r>
                      <a:r>
                        <a:rPr lang="ar-DZ" sz="2400" dirty="0" err="1" smtClean="0"/>
                        <a:t>العملياتية</a:t>
                      </a:r>
                      <a:r>
                        <a:rPr lang="ar-DZ" sz="2400" dirty="0" smtClean="0"/>
                        <a:t> الأخرى</a:t>
                      </a:r>
                    </a:p>
                    <a:p>
                      <a:pPr rtl="1"/>
                      <a:r>
                        <a:rPr lang="ar-DZ" sz="2400" dirty="0" smtClean="0"/>
                        <a:t>استرجاع عن خسائر القيمة </a:t>
                      </a:r>
                      <a:r>
                        <a:rPr lang="ar-DZ" sz="2400" dirty="0" err="1" smtClean="0"/>
                        <a:t>والمؤونات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45000</a:t>
                      </a:r>
                    </a:p>
                    <a:p>
                      <a:pPr rtl="1"/>
                      <a:r>
                        <a:rPr lang="ar-DZ" sz="2400" dirty="0" smtClean="0"/>
                        <a:t>50400</a:t>
                      </a:r>
                    </a:p>
                    <a:p>
                      <a:pPr rtl="1"/>
                      <a:r>
                        <a:rPr lang="ar-DZ" sz="2400" dirty="0" smtClean="0"/>
                        <a:t>72000</a:t>
                      </a:r>
                    </a:p>
                    <a:p>
                      <a:pPr rtl="1"/>
                      <a:r>
                        <a:rPr lang="ar-DZ" sz="2400" dirty="0" smtClean="0"/>
                        <a:t>30000</a:t>
                      </a:r>
                    </a:p>
                    <a:p>
                      <a:pPr rtl="1"/>
                      <a:r>
                        <a:rPr lang="ar-DZ" sz="2400" dirty="0" smtClean="0"/>
                        <a:t>44400</a:t>
                      </a:r>
                      <a:endParaRPr lang="ar-DZ" sz="2400" dirty="0"/>
                    </a:p>
                  </a:txBody>
                  <a:tcPr/>
                </a:tc>
              </a:tr>
              <a:tr h="443100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النتيجة </a:t>
                      </a:r>
                      <a:r>
                        <a:rPr lang="ar-DZ" sz="2400" dirty="0" err="1" smtClean="0"/>
                        <a:t>العملياتية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>
                          <a:solidFill>
                            <a:srgbClr val="FF0000"/>
                          </a:solidFill>
                        </a:rPr>
                        <a:t>252000</a:t>
                      </a:r>
                      <a:endParaRPr lang="ar-D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87049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المنتوجات المالية</a:t>
                      </a:r>
                    </a:p>
                    <a:p>
                      <a:pPr rtl="1"/>
                      <a:r>
                        <a:rPr lang="ar-DZ" sz="2400" dirty="0" smtClean="0"/>
                        <a:t>الأعباء المالية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28000</a:t>
                      </a:r>
                      <a:endParaRPr lang="ar-DZ" sz="2400" dirty="0" smtClean="0"/>
                    </a:p>
                    <a:p>
                      <a:pPr rtl="1"/>
                      <a:r>
                        <a:rPr lang="ar-DZ" sz="2400" dirty="0" smtClean="0"/>
                        <a:t>40000</a:t>
                      </a:r>
                      <a:endParaRPr lang="ar-DZ" sz="2400" dirty="0"/>
                    </a:p>
                  </a:txBody>
                  <a:tcPr/>
                </a:tc>
              </a:tr>
              <a:tr h="438433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النتيجة المالية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12000</a:t>
                      </a:r>
                      <a:endParaRPr lang="ar-DZ" sz="2400" dirty="0"/>
                    </a:p>
                  </a:txBody>
                  <a:tcPr/>
                </a:tc>
              </a:tr>
              <a:tr h="714045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النتيجة العادية قبل الضرائب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>
                          <a:solidFill>
                            <a:srgbClr val="FF0000"/>
                          </a:solidFill>
                        </a:rPr>
                        <a:t>240000</a:t>
                      </a:r>
                      <a:endParaRPr lang="ar-D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258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547664" y="2511202"/>
            <a:ext cx="581394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حل التمرين الأول</a:t>
            </a:r>
            <a:endParaRPr kumimoji="0" lang="ar-DZ" sz="4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0871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595125"/>
              </p:ext>
            </p:extLst>
          </p:nvPr>
        </p:nvGraphicFramePr>
        <p:xfrm>
          <a:off x="1524000" y="1397000"/>
          <a:ext cx="6096000" cy="91440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533920"/>
                <a:gridCol w="156208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الضرائب الواجب دفعها عن النتائج العادية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60000</a:t>
                      </a:r>
                      <a:endParaRPr lang="ar-DZ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النتيجة الصافية للأنشطة</a:t>
                      </a:r>
                      <a:r>
                        <a:rPr lang="ar-DZ" sz="2400" baseline="0" dirty="0" smtClean="0"/>
                        <a:t> العادية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180000</a:t>
                      </a:r>
                      <a:endParaRPr lang="ar-D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2826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342922"/>
              </p:ext>
            </p:extLst>
          </p:nvPr>
        </p:nvGraphicFramePr>
        <p:xfrm>
          <a:off x="467544" y="908720"/>
          <a:ext cx="8568953" cy="4206240"/>
        </p:xfrm>
        <a:graphic>
          <a:graphicData uri="http://schemas.openxmlformats.org/drawingml/2006/table">
            <a:tbl>
              <a:tblPr rtl="1" firstRow="1" firstCol="1" bandRow="1"/>
              <a:tblGrid>
                <a:gridCol w="1223753"/>
                <a:gridCol w="1223753"/>
                <a:gridCol w="1223753"/>
                <a:gridCol w="1223753"/>
                <a:gridCol w="1224647"/>
                <a:gridCol w="1224647"/>
                <a:gridCol w="1224647"/>
              </a:tblGrid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المجموع الموزع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ح/602 إلى ح/608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ح/61 و ح/62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ح/63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ح/68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52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الشراء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87750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17550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17550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17550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8775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26325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الوظيفة التجارية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50400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15120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15120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10080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5040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5040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الادارة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72000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9000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18000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18000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9000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18000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المجموع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210150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41670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50670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45630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22815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49365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070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928311"/>
              </p:ext>
            </p:extLst>
          </p:nvPr>
        </p:nvGraphicFramePr>
        <p:xfrm>
          <a:off x="323527" y="1700805"/>
          <a:ext cx="8352929" cy="3794732"/>
        </p:xfrm>
        <a:graphic>
          <a:graphicData uri="http://schemas.openxmlformats.org/drawingml/2006/table">
            <a:tbl>
              <a:tblPr rtl="1" firstRow="1" firstCol="1" bandRow="1"/>
              <a:tblGrid>
                <a:gridCol w="1702525"/>
                <a:gridCol w="1236533"/>
                <a:gridCol w="1236533"/>
                <a:gridCol w="1391864"/>
                <a:gridCol w="1392737"/>
                <a:gridCol w="1392737"/>
              </a:tblGrid>
              <a:tr h="5280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المجموع الموزع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الشراء </a:t>
                      </a: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الانتاج </a:t>
                      </a: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الوظيفة التجارية </a:t>
                      </a: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الادارة </a:t>
                      </a:r>
                      <a:r>
                        <a:rPr lang="fr-FR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من ح/602 إلى ح/608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95000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40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25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ح/61 و ح/62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215000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30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25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35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ح/63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400000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35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25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25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98000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30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30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30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ح/68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142000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40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30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19636" y="660270"/>
            <a:ext cx="843384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altLang="ar-D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جدول توزيع الأعباء حسب الوظائف لشركة صناعية للدورة </a:t>
            </a:r>
            <a:r>
              <a:rPr kumimoji="0" lang="fr-FR" altLang="ar-D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kumimoji="0" lang="ar-DZ" altLang="ar-D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تحصلنا على المعلومات التالية:</a:t>
            </a:r>
            <a:endParaRPr kumimoji="0" lang="en-US" altLang="ar-D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23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D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25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630816"/>
            <a:ext cx="734481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23850" algn="just">
              <a:lnSpc>
                <a:spcPct val="115000"/>
              </a:lnSpc>
            </a:pPr>
            <a:r>
              <a:rPr lang="ar-DZ" sz="2400" b="1" dirty="0">
                <a:ea typeface="Calibri"/>
              </a:rPr>
              <a:t>معلومات اضافية: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-مجموع الحسابات من 602 إلى 608 تمثل 25 </a:t>
            </a:r>
            <a:r>
              <a:rPr lang="fr-FR" sz="2400" dirty="0">
                <a:ea typeface="Calibri"/>
                <a:cs typeface="Arial"/>
              </a:rPr>
              <a:t>%</a:t>
            </a:r>
            <a:r>
              <a:rPr lang="ar-DZ" sz="2400" dirty="0">
                <a:ea typeface="Calibri"/>
              </a:rPr>
              <a:t> من المشتريات المستهلكة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-هامش الربح الاجمالي يمثل 30</a:t>
            </a:r>
            <a:r>
              <a:rPr lang="fr-FR" sz="2400" dirty="0">
                <a:ea typeface="Calibri"/>
                <a:cs typeface="Arial"/>
              </a:rPr>
              <a:t>%</a:t>
            </a:r>
            <a:r>
              <a:rPr lang="ar-DZ" sz="2400" dirty="0">
                <a:ea typeface="Calibri"/>
              </a:rPr>
              <a:t> من رقم الأعمال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-الانتاج المخزن: 122400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-الأعباء </a:t>
            </a:r>
            <a:r>
              <a:rPr lang="ar-DZ" sz="2400" dirty="0" err="1">
                <a:ea typeface="Calibri"/>
              </a:rPr>
              <a:t>العملياتية</a:t>
            </a:r>
            <a:r>
              <a:rPr lang="ar-DZ" sz="2400" dirty="0">
                <a:ea typeface="Calibri"/>
              </a:rPr>
              <a:t> الأخرى تمثل 20</a:t>
            </a:r>
            <a:r>
              <a:rPr lang="fr-FR" sz="2400" dirty="0">
                <a:ea typeface="Calibri"/>
                <a:cs typeface="Arial"/>
              </a:rPr>
              <a:t>%</a:t>
            </a:r>
            <a:r>
              <a:rPr lang="ar-DZ" sz="2400" dirty="0">
                <a:ea typeface="Calibri"/>
              </a:rPr>
              <a:t> من المنتوجات </a:t>
            </a:r>
            <a:r>
              <a:rPr lang="ar-DZ" sz="2400" dirty="0" err="1">
                <a:ea typeface="Calibri"/>
              </a:rPr>
              <a:t>العملياتية</a:t>
            </a:r>
            <a:r>
              <a:rPr lang="ar-DZ" sz="2400" dirty="0">
                <a:ea typeface="Calibri"/>
              </a:rPr>
              <a:t> الأخرى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-المنتوجات المالية: 13000. الأعباء المالية: 4000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-النتيجة </a:t>
            </a:r>
            <a:r>
              <a:rPr lang="ar-DZ" sz="2400" dirty="0" err="1">
                <a:ea typeface="Calibri"/>
              </a:rPr>
              <a:t>العملياتية</a:t>
            </a:r>
            <a:r>
              <a:rPr lang="ar-DZ" sz="2400" dirty="0">
                <a:ea typeface="Calibri"/>
              </a:rPr>
              <a:t>: 127400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-معدل الضريبة 19</a:t>
            </a:r>
            <a:r>
              <a:rPr lang="fr-FR" sz="2400" dirty="0">
                <a:ea typeface="Calibri"/>
                <a:cs typeface="Arial"/>
              </a:rPr>
              <a:t>%</a:t>
            </a:r>
            <a:endParaRPr lang="en-US" sz="2400" dirty="0">
              <a:ea typeface="Calibri"/>
              <a:cs typeface="Arial"/>
            </a:endParaRPr>
          </a:p>
          <a:p>
            <a:pPr indent="323850" algn="just">
              <a:lnSpc>
                <a:spcPct val="115000"/>
              </a:lnSpc>
            </a:pPr>
            <a:r>
              <a:rPr lang="ar-DZ" sz="2400" dirty="0">
                <a:ea typeface="Calibri"/>
              </a:rPr>
              <a:t>المطلوب: اعداد حساب النتائج حسب الوظيفة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3394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91680" y="260648"/>
            <a:ext cx="68407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b="1" dirty="0" smtClean="0"/>
              <a:t>حساب كلفة المبيعات، ورقم الأعمال وهامش الربح الاجمالي:</a:t>
            </a:r>
            <a:endParaRPr lang="ar-DZ" sz="2400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539552" y="908720"/>
            <a:ext cx="79928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مجموع الحسابات من حـ/602 إلى حـ/608=0.25 المشتريات المستهلكة</a:t>
            </a:r>
            <a:endParaRPr lang="ar-DZ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539552" y="1484784"/>
            <a:ext cx="79928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95000=0.25 المشتريات المستهلكة</a:t>
            </a:r>
            <a:endParaRPr lang="ar-DZ" sz="2400" dirty="0"/>
          </a:p>
        </p:txBody>
      </p:sp>
      <p:sp>
        <p:nvSpPr>
          <p:cNvPr id="5" name="ZoneTexte 4"/>
          <p:cNvSpPr txBox="1"/>
          <p:nvPr/>
        </p:nvSpPr>
        <p:spPr>
          <a:xfrm>
            <a:off x="1403648" y="2132856"/>
            <a:ext cx="71287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المشتريات المستهلكة=380000</a:t>
            </a:r>
            <a:endParaRPr lang="ar-DZ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1259632" y="2708920"/>
            <a:ext cx="72728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المواد الأولية (حـ/601)=380000-95000</a:t>
            </a:r>
            <a:endParaRPr lang="ar-DZ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2915816" y="3356992"/>
            <a:ext cx="56166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المواد الأولية </a:t>
            </a:r>
            <a:r>
              <a:rPr lang="ar-DZ" sz="2400" dirty="0">
                <a:solidFill>
                  <a:prstClr val="black"/>
                </a:solidFill>
              </a:rPr>
              <a:t>(حـ/601</a:t>
            </a:r>
            <a:r>
              <a:rPr lang="ar-DZ" sz="2400" dirty="0" smtClean="0">
                <a:solidFill>
                  <a:prstClr val="black"/>
                </a:solidFill>
              </a:rPr>
              <a:t>)= 285000</a:t>
            </a:r>
            <a:endParaRPr lang="ar-DZ" dirty="0"/>
          </a:p>
        </p:txBody>
      </p:sp>
      <p:sp>
        <p:nvSpPr>
          <p:cNvPr id="8" name="ZoneTexte 7"/>
          <p:cNvSpPr txBox="1"/>
          <p:nvPr/>
        </p:nvSpPr>
        <p:spPr>
          <a:xfrm>
            <a:off x="179512" y="3818657"/>
            <a:ext cx="83529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كلفة المبيعات= </a:t>
            </a:r>
            <a:r>
              <a:rPr lang="ar-DZ" sz="2400" dirty="0">
                <a:solidFill>
                  <a:prstClr val="black"/>
                </a:solidFill>
              </a:rPr>
              <a:t>المواد الأولية (حـ/601</a:t>
            </a:r>
            <a:r>
              <a:rPr lang="ar-DZ" sz="2400" dirty="0" smtClean="0">
                <a:solidFill>
                  <a:prstClr val="black"/>
                </a:solidFill>
              </a:rPr>
              <a:t>)+أعباء وظيفة الشراء+ أعباء وظيفة الانتاج-الانتاج المخزن (حـ/72)</a:t>
            </a: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28727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985805"/>
              </p:ext>
            </p:extLst>
          </p:nvPr>
        </p:nvGraphicFramePr>
        <p:xfrm>
          <a:off x="323527" y="1700805"/>
          <a:ext cx="8352929" cy="4322791"/>
        </p:xfrm>
        <a:graphic>
          <a:graphicData uri="http://schemas.openxmlformats.org/drawingml/2006/table">
            <a:tbl>
              <a:tblPr rtl="1" firstRow="1" firstCol="1" bandRow="1"/>
              <a:tblGrid>
                <a:gridCol w="1702525"/>
                <a:gridCol w="1236533"/>
                <a:gridCol w="1236533"/>
                <a:gridCol w="1391864"/>
                <a:gridCol w="1392737"/>
                <a:gridCol w="1392737"/>
              </a:tblGrid>
              <a:tr h="5280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المجموع الموزع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الشراء </a:t>
                      </a:r>
                      <a:r>
                        <a:rPr lang="fr-FR" sz="240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الانتاج </a:t>
                      </a:r>
                      <a:r>
                        <a:rPr lang="fr-FR" sz="240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الوظيفة التجارية </a:t>
                      </a:r>
                      <a:r>
                        <a:rPr lang="fr-FR" sz="240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وظيفة الادارة </a:t>
                      </a:r>
                      <a:r>
                        <a:rPr lang="fr-FR" sz="240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من ح/602 إلى ح/608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95000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19000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ar-DZ" sz="24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38000</a:t>
                      </a:r>
                      <a:endParaRPr lang="ar-DZ" sz="24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14250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23750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ح/61 و ح/62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215000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64500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21500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53750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75250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ح/63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400000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60000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140000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100000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100000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>
                          <a:effectLst/>
                          <a:latin typeface="Calibri"/>
                          <a:ea typeface="Calibri"/>
                          <a:cs typeface="Arial"/>
                        </a:rPr>
                        <a:t>ح/64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98000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9800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29400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29400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29400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ح/68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>
                          <a:effectLst/>
                          <a:latin typeface="Calibri"/>
                          <a:ea typeface="Calibri"/>
                          <a:cs typeface="Arial"/>
                        </a:rPr>
                        <a:t>142000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28400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56800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42600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14200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المجموع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950000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181700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285700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240000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DZ" sz="2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242600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334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548680"/>
            <a:ext cx="83529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كلفة المبيعات= </a:t>
            </a:r>
            <a:r>
              <a:rPr lang="ar-DZ" sz="2400" dirty="0" smtClean="0">
                <a:solidFill>
                  <a:prstClr val="black"/>
                </a:solidFill>
              </a:rPr>
              <a:t>285000+181700+285700-122400</a:t>
            </a:r>
            <a:endParaRPr lang="ar-DZ" dirty="0"/>
          </a:p>
        </p:txBody>
      </p:sp>
      <p:sp>
        <p:nvSpPr>
          <p:cNvPr id="3" name="ZoneTexte 2"/>
          <p:cNvSpPr txBox="1"/>
          <p:nvPr/>
        </p:nvSpPr>
        <p:spPr>
          <a:xfrm>
            <a:off x="2411760" y="1196752"/>
            <a:ext cx="64087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كلفة المبيعات=630000</a:t>
            </a:r>
            <a:endParaRPr lang="ar-DZ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3419872" y="1916832"/>
            <a:ext cx="5400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حساب رقم الأعمال</a:t>
            </a:r>
            <a:endParaRPr lang="ar-DZ" sz="2800" b="1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267744" y="2636912"/>
            <a:ext cx="655272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هامش الربح الاجمالي=رقم الأعمال-كلفة المبيعات</a:t>
            </a:r>
            <a:endParaRPr lang="ar-DZ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971600" y="3212976"/>
            <a:ext cx="78488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هامش الربح الاجمالي=0.3 رقم الأعمال</a:t>
            </a:r>
            <a:endParaRPr lang="ar-DZ" sz="2400" dirty="0"/>
          </a:p>
        </p:txBody>
      </p:sp>
      <p:sp>
        <p:nvSpPr>
          <p:cNvPr id="7" name="ZoneTexte 6"/>
          <p:cNvSpPr txBox="1"/>
          <p:nvPr/>
        </p:nvSpPr>
        <p:spPr>
          <a:xfrm>
            <a:off x="1403648" y="3789040"/>
            <a:ext cx="74168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0.3 رقم الأعمال=رقم الأعمال - 630000 </a:t>
            </a:r>
            <a:endParaRPr lang="ar-DZ" sz="2400" dirty="0"/>
          </a:p>
        </p:txBody>
      </p:sp>
      <p:sp>
        <p:nvSpPr>
          <p:cNvPr id="8" name="ZoneTexte 7"/>
          <p:cNvSpPr txBox="1"/>
          <p:nvPr/>
        </p:nvSpPr>
        <p:spPr>
          <a:xfrm>
            <a:off x="1187624" y="4365104"/>
            <a:ext cx="76328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رقم الأعمال= 900000</a:t>
            </a:r>
            <a:endParaRPr lang="ar-DZ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3203848" y="4941168"/>
            <a:ext cx="561662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هامش الربح الاجمالي= 270000 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280641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411760" y="332656"/>
            <a:ext cx="63367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b="1" dirty="0" smtClean="0">
                <a:solidFill>
                  <a:srgbClr val="FF0000"/>
                </a:solidFill>
              </a:rPr>
              <a:t>اعداد حساب النتائج حسب الوظيفة:</a:t>
            </a:r>
            <a:endParaRPr lang="ar-DZ" sz="2400" b="1" dirty="0">
              <a:solidFill>
                <a:srgbClr val="FF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980728"/>
            <a:ext cx="842493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/>
              <a:t>النتيجة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=هامش الربح الاجمالي+ المنتوجات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 الأخرى - التكاليف التجارية-الأعباء الادارية -الأعباء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 الأخرى + استرجاع خسائر القيمة </a:t>
            </a:r>
            <a:r>
              <a:rPr lang="ar-DZ" sz="2800" dirty="0" err="1" smtClean="0"/>
              <a:t>والمؤونات</a:t>
            </a:r>
            <a:endParaRPr lang="ar-DZ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179512" y="2564904"/>
            <a:ext cx="871296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127400=270000</a:t>
            </a:r>
            <a:r>
              <a:rPr lang="ar-DZ" dirty="0" smtClean="0"/>
              <a:t> </a:t>
            </a:r>
            <a:r>
              <a:rPr lang="ar-DZ" sz="2800" dirty="0" smtClean="0">
                <a:solidFill>
                  <a:prstClr val="black"/>
                </a:solidFill>
              </a:rPr>
              <a:t>+ </a:t>
            </a:r>
            <a:r>
              <a:rPr lang="ar-DZ" sz="2800" dirty="0">
                <a:solidFill>
                  <a:prstClr val="black"/>
                </a:solidFill>
              </a:rPr>
              <a:t>المنتوجات </a:t>
            </a:r>
            <a:r>
              <a:rPr lang="ar-DZ" sz="2800" dirty="0" err="1">
                <a:solidFill>
                  <a:prstClr val="black"/>
                </a:solidFill>
              </a:rPr>
              <a:t>العملياتية</a:t>
            </a:r>
            <a:r>
              <a:rPr lang="ar-DZ" sz="2800" dirty="0">
                <a:solidFill>
                  <a:prstClr val="black"/>
                </a:solidFill>
              </a:rPr>
              <a:t> </a:t>
            </a:r>
            <a:r>
              <a:rPr lang="ar-DZ" sz="2800" dirty="0" smtClean="0">
                <a:solidFill>
                  <a:prstClr val="black"/>
                </a:solidFill>
              </a:rPr>
              <a:t>الأخرى-240000 – 242600 -</a:t>
            </a:r>
            <a:r>
              <a:rPr lang="ar-DZ" dirty="0" smtClean="0"/>
              <a:t> </a:t>
            </a:r>
            <a:r>
              <a:rPr lang="ar-DZ" sz="2800" dirty="0">
                <a:solidFill>
                  <a:prstClr val="black"/>
                </a:solidFill>
              </a:rPr>
              <a:t>الأعباء </a:t>
            </a:r>
            <a:r>
              <a:rPr lang="ar-DZ" sz="2800" dirty="0" err="1">
                <a:solidFill>
                  <a:prstClr val="black"/>
                </a:solidFill>
              </a:rPr>
              <a:t>العملياتية</a:t>
            </a:r>
            <a:r>
              <a:rPr lang="ar-DZ" sz="2800" dirty="0">
                <a:solidFill>
                  <a:prstClr val="black"/>
                </a:solidFill>
              </a:rPr>
              <a:t> الأخرى </a:t>
            </a:r>
            <a:endParaRPr lang="ar-DZ" dirty="0"/>
          </a:p>
        </p:txBody>
      </p:sp>
      <p:sp>
        <p:nvSpPr>
          <p:cNvPr id="5" name="ZoneTexte 4"/>
          <p:cNvSpPr txBox="1"/>
          <p:nvPr/>
        </p:nvSpPr>
        <p:spPr>
          <a:xfrm>
            <a:off x="971600" y="3645024"/>
            <a:ext cx="792088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/>
              <a:t>340000= المنتوجات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 الأخرى-الأعباء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 الأخرى</a:t>
            </a:r>
            <a:endParaRPr lang="ar-DZ" sz="2800" dirty="0"/>
          </a:p>
        </p:txBody>
      </p:sp>
      <p:sp>
        <p:nvSpPr>
          <p:cNvPr id="6" name="ZoneTexte 5"/>
          <p:cNvSpPr txBox="1"/>
          <p:nvPr/>
        </p:nvSpPr>
        <p:spPr>
          <a:xfrm>
            <a:off x="467544" y="4283804"/>
            <a:ext cx="82809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/>
              <a:t>لدينا: الأعباء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 الأخرى = 0.2 المنتوجات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 الأخرى</a:t>
            </a:r>
            <a:endParaRPr lang="ar-DZ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1187624" y="5085184"/>
            <a:ext cx="75608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/>
              <a:t>المنتوجات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 الأخرى= 425000</a:t>
            </a:r>
            <a:endParaRPr lang="ar-DZ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1187624" y="5805264"/>
            <a:ext cx="75608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dirty="0" smtClean="0"/>
              <a:t>الأعباء </a:t>
            </a:r>
            <a:r>
              <a:rPr lang="ar-DZ" sz="2800" dirty="0" err="1" smtClean="0"/>
              <a:t>العملياتية</a:t>
            </a:r>
            <a:r>
              <a:rPr lang="ar-DZ" sz="2800" dirty="0" smtClean="0"/>
              <a:t> الأخرى =85000</a:t>
            </a:r>
            <a:endParaRPr lang="ar-DZ" sz="2800" dirty="0"/>
          </a:p>
        </p:txBody>
      </p:sp>
    </p:spTree>
    <p:extLst>
      <p:ext uri="{BB962C8B-B14F-4D97-AF65-F5344CB8AC3E}">
        <p14:creationId xmlns:p14="http://schemas.microsoft.com/office/powerpoint/2010/main" val="4129557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2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693198"/>
              </p:ext>
            </p:extLst>
          </p:nvPr>
        </p:nvGraphicFramePr>
        <p:xfrm>
          <a:off x="1524000" y="340253"/>
          <a:ext cx="6096000" cy="6113083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4181872"/>
                <a:gridCol w="1914128"/>
              </a:tblGrid>
              <a:tr h="461278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البيان 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المبلغ</a:t>
                      </a:r>
                      <a:endParaRPr lang="ar-DZ" sz="2400" dirty="0"/>
                    </a:p>
                  </a:txBody>
                  <a:tcPr/>
                </a:tc>
              </a:tr>
              <a:tr h="787049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رقم الأعمال</a:t>
                      </a:r>
                    </a:p>
                    <a:p>
                      <a:pPr rtl="1"/>
                      <a:r>
                        <a:rPr lang="ar-DZ" sz="2400" dirty="0" smtClean="0"/>
                        <a:t>كلفة المبيعات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900000</a:t>
                      </a:r>
                    </a:p>
                    <a:p>
                      <a:pPr rtl="1"/>
                      <a:r>
                        <a:rPr lang="ar-DZ" sz="2400" dirty="0" smtClean="0"/>
                        <a:t>630000</a:t>
                      </a:r>
                      <a:endParaRPr lang="ar-DZ" sz="2400" dirty="0"/>
                    </a:p>
                  </a:txBody>
                  <a:tcPr/>
                </a:tc>
              </a:tr>
              <a:tr h="437250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هامش الربح الاجمالي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>
                          <a:solidFill>
                            <a:srgbClr val="FF0000"/>
                          </a:solidFill>
                        </a:rPr>
                        <a:t>270000</a:t>
                      </a:r>
                      <a:endParaRPr lang="ar-D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836449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المنتوجات </a:t>
                      </a:r>
                      <a:r>
                        <a:rPr lang="ar-DZ" sz="2400" dirty="0" err="1" smtClean="0"/>
                        <a:t>العملياتية</a:t>
                      </a:r>
                      <a:r>
                        <a:rPr lang="ar-DZ" sz="2400" dirty="0" smtClean="0"/>
                        <a:t> الأخرى</a:t>
                      </a:r>
                    </a:p>
                    <a:p>
                      <a:pPr rtl="1"/>
                      <a:r>
                        <a:rPr lang="ar-DZ" sz="2400" dirty="0" smtClean="0"/>
                        <a:t>التكاليف التجارية</a:t>
                      </a:r>
                    </a:p>
                    <a:p>
                      <a:pPr rtl="1"/>
                      <a:r>
                        <a:rPr lang="ar-DZ" sz="2400" dirty="0" smtClean="0"/>
                        <a:t>الأعباء الادارية</a:t>
                      </a:r>
                    </a:p>
                    <a:p>
                      <a:pPr rtl="1"/>
                      <a:r>
                        <a:rPr lang="ar-DZ" sz="2400" dirty="0" smtClean="0"/>
                        <a:t>الأعباء </a:t>
                      </a:r>
                      <a:r>
                        <a:rPr lang="ar-DZ" sz="2400" dirty="0" err="1" smtClean="0"/>
                        <a:t>العملياتية</a:t>
                      </a:r>
                      <a:r>
                        <a:rPr lang="ar-DZ" sz="2400" dirty="0" smtClean="0"/>
                        <a:t> الأخرى</a:t>
                      </a:r>
                    </a:p>
                    <a:p>
                      <a:pPr rtl="1"/>
                      <a:r>
                        <a:rPr lang="ar-DZ" sz="2400" dirty="0" smtClean="0"/>
                        <a:t>استرجاع عن خسائر القيمة </a:t>
                      </a:r>
                      <a:r>
                        <a:rPr lang="ar-DZ" sz="2400" dirty="0" err="1" smtClean="0"/>
                        <a:t>والمؤونات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425000</a:t>
                      </a:r>
                    </a:p>
                    <a:p>
                      <a:pPr rtl="1"/>
                      <a:r>
                        <a:rPr lang="ar-DZ" sz="2400" dirty="0" smtClean="0"/>
                        <a:t>240000</a:t>
                      </a:r>
                    </a:p>
                    <a:p>
                      <a:pPr rtl="1"/>
                      <a:r>
                        <a:rPr lang="ar-DZ" sz="2400" dirty="0" smtClean="0"/>
                        <a:t>242600</a:t>
                      </a:r>
                    </a:p>
                    <a:p>
                      <a:pPr rtl="1"/>
                      <a:r>
                        <a:rPr lang="ar-DZ" sz="2400" dirty="0" smtClean="0"/>
                        <a:t>85000</a:t>
                      </a:r>
                    </a:p>
                    <a:p>
                      <a:pPr rtl="1"/>
                      <a:r>
                        <a:rPr lang="ar-DZ" sz="2400" dirty="0" smtClean="0"/>
                        <a:t>------</a:t>
                      </a:r>
                      <a:endParaRPr lang="ar-DZ" sz="2400" dirty="0"/>
                    </a:p>
                  </a:txBody>
                  <a:tcPr/>
                </a:tc>
              </a:tr>
              <a:tr h="443100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النتيجة </a:t>
                      </a:r>
                      <a:r>
                        <a:rPr lang="ar-DZ" sz="2400" dirty="0" err="1" smtClean="0"/>
                        <a:t>العملياتية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>
                          <a:solidFill>
                            <a:srgbClr val="FF0000"/>
                          </a:solidFill>
                        </a:rPr>
                        <a:t>127400</a:t>
                      </a:r>
                      <a:endParaRPr lang="ar-D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87049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المنتوجات المالية</a:t>
                      </a:r>
                    </a:p>
                    <a:p>
                      <a:pPr rtl="1"/>
                      <a:r>
                        <a:rPr lang="ar-DZ" sz="2400" dirty="0" smtClean="0"/>
                        <a:t>الأعباء المالية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13000</a:t>
                      </a:r>
                    </a:p>
                    <a:p>
                      <a:pPr rtl="1"/>
                      <a:r>
                        <a:rPr lang="ar-DZ" sz="2400" dirty="0" smtClean="0"/>
                        <a:t>4000</a:t>
                      </a:r>
                      <a:endParaRPr lang="ar-DZ" sz="2400" dirty="0"/>
                    </a:p>
                  </a:txBody>
                  <a:tcPr/>
                </a:tc>
              </a:tr>
              <a:tr h="438433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النتيجة المالية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9000</a:t>
                      </a:r>
                      <a:endParaRPr lang="ar-DZ" sz="2400" dirty="0"/>
                    </a:p>
                  </a:txBody>
                  <a:tcPr/>
                </a:tc>
              </a:tr>
              <a:tr h="714045"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/>
                        <a:t>النتيجة العادية قبل الضرائب</a:t>
                      </a:r>
                      <a:endParaRPr lang="ar-D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DZ" sz="2400" dirty="0" smtClean="0">
                          <a:solidFill>
                            <a:srgbClr val="FF0000"/>
                          </a:solidFill>
                        </a:rPr>
                        <a:t>136400</a:t>
                      </a:r>
                      <a:endParaRPr lang="ar-DZ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3230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967</Words>
  <Application>Microsoft Office PowerPoint</Application>
  <PresentationFormat>Affichage à l'écran (4:3)</PresentationFormat>
  <Paragraphs>320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21</vt:i4>
      </vt:variant>
    </vt:vector>
  </HeadingPairs>
  <TitlesOfParts>
    <vt:vector size="23" baseType="lpstr">
      <vt:lpstr>Thème Office</vt:lpstr>
      <vt:lpstr>1_Thème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TAHRI</dc:creator>
  <cp:lastModifiedBy>TAHRI</cp:lastModifiedBy>
  <cp:revision>19</cp:revision>
  <dcterms:created xsi:type="dcterms:W3CDTF">2021-02-13T14:38:26Z</dcterms:created>
  <dcterms:modified xsi:type="dcterms:W3CDTF">2021-02-23T17:55:16Z</dcterms:modified>
</cp:coreProperties>
</file>