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80" r:id="rId2"/>
  </p:sldMasterIdLst>
  <p:notesMasterIdLst>
    <p:notesMasterId r:id="rId40"/>
  </p:notesMasterIdLst>
  <p:handoutMasterIdLst>
    <p:handoutMasterId r:id="rId41"/>
  </p:handoutMasterIdLst>
  <p:sldIdLst>
    <p:sldId id="268" r:id="rId3"/>
    <p:sldId id="285" r:id="rId4"/>
    <p:sldId id="289" r:id="rId5"/>
    <p:sldId id="290" r:id="rId6"/>
    <p:sldId id="291" r:id="rId7"/>
    <p:sldId id="292" r:id="rId8"/>
    <p:sldId id="293" r:id="rId9"/>
    <p:sldId id="294" r:id="rId10"/>
    <p:sldId id="295" r:id="rId11"/>
    <p:sldId id="324" r:id="rId12"/>
    <p:sldId id="32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2" r:id="rId29"/>
    <p:sldId id="313" r:id="rId30"/>
    <p:sldId id="314" r:id="rId31"/>
    <p:sldId id="315" r:id="rId32"/>
    <p:sldId id="316" r:id="rId33"/>
    <p:sldId id="317" r:id="rId34"/>
    <p:sldId id="318" r:id="rId35"/>
    <p:sldId id="319" r:id="rId36"/>
    <p:sldId id="320" r:id="rId37"/>
    <p:sldId id="321" r:id="rId38"/>
    <p:sldId id="323" r:id="rId39"/>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snapToGrid="0">
      <p:cViewPr>
        <p:scale>
          <a:sx n="76" d="100"/>
          <a:sy n="76" d="100"/>
        </p:scale>
        <p:origin x="-1206" y="72"/>
      </p:cViewPr>
      <p:guideLst>
        <p:guide orient="horz" pos="2160"/>
        <p:guide pos="2880"/>
      </p:guideLst>
    </p:cSldViewPr>
  </p:slideViewPr>
  <p:outlineViewPr>
    <p:cViewPr>
      <p:scale>
        <a:sx n="33" d="100"/>
        <a:sy n="33" d="100"/>
      </p:scale>
      <p:origin x="0" y="4284"/>
    </p:cViewPr>
  </p:outlineViewPr>
  <p:notesTextViewPr>
    <p:cViewPr>
      <p:scale>
        <a:sx n="100" d="100"/>
        <a:sy n="100" d="100"/>
      </p:scale>
      <p:origin x="0" y="0"/>
    </p:cViewPr>
  </p:notesTextViewPr>
  <p:notesViewPr>
    <p:cSldViewPr snapToGrid="0">
      <p:cViewPr varScale="1">
        <p:scale>
          <a:sx n="63" d="100"/>
          <a:sy n="63" d="100"/>
        </p:scale>
        <p:origin x="-249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A4ACB4-FE5C-4DAC-A18D-77A23BD677F4}" type="doc">
      <dgm:prSet loTypeId="urn:microsoft.com/office/officeart/2005/8/layout/hList9" loCatId="list" qsTypeId="urn:microsoft.com/office/officeart/2005/8/quickstyle/simple1" qsCatId="simple" csTypeId="urn:microsoft.com/office/officeart/2005/8/colors/accent1_2" csCatId="accent1" phldr="1"/>
      <dgm:spPr/>
      <dgm:t>
        <a:bodyPr/>
        <a:lstStyle/>
        <a:p>
          <a:pPr rtl="1"/>
          <a:endParaRPr lang="ar-DZ"/>
        </a:p>
      </dgm:t>
    </dgm:pt>
    <dgm:pt modelId="{DD3BC2C5-0C04-49F2-9550-04B2EDA0F44C}">
      <dgm:prSet phldrT="[Texte]"/>
      <dgm:spPr>
        <a:solidFill>
          <a:srgbClr val="FF0000"/>
        </a:solidFill>
        <a:ln>
          <a:noFill/>
        </a:ln>
        <a:effectLst/>
        <a:scene3d>
          <a:camera prst="orthographicFront">
            <a:rot lat="0" lon="0" rev="0"/>
          </a:camera>
          <a:lightRig rig="contrasting" dir="t">
            <a:rot lat="0" lon="0" rev="7800000"/>
          </a:lightRig>
        </a:scene3d>
        <a:sp3d>
          <a:bevelT w="139700" h="139700"/>
        </a:sp3d>
      </dgm:spPr>
      <dgm:t>
        <a:bodyPr/>
        <a:lstStyle/>
        <a:p>
          <a:pPr rtl="1"/>
          <a:r>
            <a:rPr lang="ar-DZ" dirty="0" smtClean="0">
              <a:solidFill>
                <a:schemeClr val="bg2">
                  <a:lumMod val="10000"/>
                </a:schemeClr>
              </a:solidFill>
            </a:rPr>
            <a:t>أعباء</a:t>
          </a:r>
          <a:endParaRPr lang="ar-DZ" dirty="0">
            <a:solidFill>
              <a:schemeClr val="bg2">
                <a:lumMod val="10000"/>
              </a:schemeClr>
            </a:solidFill>
          </a:endParaRPr>
        </a:p>
      </dgm:t>
    </dgm:pt>
    <dgm:pt modelId="{0F726D71-F54D-4387-AED9-3C69BDC3A2F7}" type="parTrans" cxnId="{296DF042-878A-405B-8856-C67D0FBA2FAA}">
      <dgm:prSet/>
      <dgm:spPr/>
      <dgm:t>
        <a:bodyPr/>
        <a:lstStyle/>
        <a:p>
          <a:pPr rtl="1"/>
          <a:endParaRPr lang="ar-DZ"/>
        </a:p>
      </dgm:t>
    </dgm:pt>
    <dgm:pt modelId="{4E934F6E-6028-4078-A241-75B25CD76F5E}" type="sibTrans" cxnId="{296DF042-878A-405B-8856-C67D0FBA2FAA}">
      <dgm:prSet/>
      <dgm:spPr/>
      <dgm:t>
        <a:bodyPr/>
        <a:lstStyle/>
        <a:p>
          <a:pPr rtl="1"/>
          <a:endParaRPr lang="ar-DZ"/>
        </a:p>
      </dgm:t>
    </dgm:pt>
    <dgm:pt modelId="{6B4BE199-0D02-4166-A130-F03290D81223}">
      <dgm:prSet phldrT="[Texte]"/>
      <dgm:spPr/>
      <dgm:t>
        <a:bodyPr/>
        <a:lstStyle/>
        <a:p>
          <a:pPr rtl="1"/>
          <a:r>
            <a:rPr lang="ar-DZ" dirty="0" smtClean="0">
              <a:solidFill>
                <a:schemeClr val="bg2">
                  <a:lumMod val="10000"/>
                </a:schemeClr>
              </a:solidFill>
            </a:rPr>
            <a:t>مدفوعة</a:t>
          </a:r>
          <a:endParaRPr lang="ar-DZ" dirty="0">
            <a:solidFill>
              <a:schemeClr val="bg2">
                <a:lumMod val="10000"/>
              </a:schemeClr>
            </a:solidFill>
          </a:endParaRPr>
        </a:p>
      </dgm:t>
    </dgm:pt>
    <dgm:pt modelId="{B34B8FFE-02DF-443F-B177-0DE2E2AD4469}" type="parTrans" cxnId="{FE7BDBB2-023B-419B-9638-7B2626B11B2C}">
      <dgm:prSet/>
      <dgm:spPr/>
      <dgm:t>
        <a:bodyPr/>
        <a:lstStyle/>
        <a:p>
          <a:pPr rtl="1"/>
          <a:endParaRPr lang="ar-DZ"/>
        </a:p>
      </dgm:t>
    </dgm:pt>
    <dgm:pt modelId="{6464CB11-D12A-46A8-9C57-2909B2A68E76}" type="sibTrans" cxnId="{FE7BDBB2-023B-419B-9638-7B2626B11B2C}">
      <dgm:prSet/>
      <dgm:spPr/>
      <dgm:t>
        <a:bodyPr/>
        <a:lstStyle/>
        <a:p>
          <a:pPr rtl="1"/>
          <a:endParaRPr lang="ar-DZ"/>
        </a:p>
      </dgm:t>
    </dgm:pt>
    <dgm:pt modelId="{C09AA0EA-86FF-47A2-80B8-FBA0B96CCD6D}">
      <dgm:prSet phldrT="[Texte]"/>
      <dgm:spPr/>
      <dgm:t>
        <a:bodyPr/>
        <a:lstStyle/>
        <a:p>
          <a:pPr rtl="1"/>
          <a:r>
            <a:rPr lang="ar-DZ" dirty="0" smtClean="0">
              <a:solidFill>
                <a:schemeClr val="bg2">
                  <a:lumMod val="10000"/>
                </a:schemeClr>
              </a:solidFill>
            </a:rPr>
            <a:t>غير مدفوعة</a:t>
          </a:r>
          <a:endParaRPr lang="ar-DZ" dirty="0">
            <a:solidFill>
              <a:schemeClr val="bg2">
                <a:lumMod val="10000"/>
              </a:schemeClr>
            </a:solidFill>
          </a:endParaRPr>
        </a:p>
      </dgm:t>
    </dgm:pt>
    <dgm:pt modelId="{3CDB56F8-4033-4287-A066-258135F16DA4}" type="parTrans" cxnId="{31504ADF-CCA2-4812-B58C-CE1CA1B35AC2}">
      <dgm:prSet/>
      <dgm:spPr/>
      <dgm:t>
        <a:bodyPr/>
        <a:lstStyle/>
        <a:p>
          <a:pPr rtl="1"/>
          <a:endParaRPr lang="ar-DZ"/>
        </a:p>
      </dgm:t>
    </dgm:pt>
    <dgm:pt modelId="{E1116467-B91E-41C8-BDDA-EBE4F5A3B996}" type="sibTrans" cxnId="{31504ADF-CCA2-4812-B58C-CE1CA1B35AC2}">
      <dgm:prSet/>
      <dgm:spPr/>
      <dgm:t>
        <a:bodyPr/>
        <a:lstStyle/>
        <a:p>
          <a:pPr rtl="1"/>
          <a:endParaRPr lang="ar-DZ"/>
        </a:p>
      </dgm:t>
    </dgm:pt>
    <dgm:pt modelId="{46FB0B18-9890-4E61-AA7A-61A0AEE294B2}">
      <dgm:prSet phldrT="[Texte]"/>
      <dgm:spPr>
        <a:solidFill>
          <a:srgbClr val="92D050"/>
        </a:solidFill>
        <a:ln>
          <a:solidFill>
            <a:srgbClr val="92D050"/>
          </a:solidFill>
        </a:ln>
      </dgm:spPr>
      <dgm:t>
        <a:bodyPr/>
        <a:lstStyle/>
        <a:p>
          <a:pPr rtl="1"/>
          <a:r>
            <a:rPr lang="ar-DZ" dirty="0" smtClean="0">
              <a:solidFill>
                <a:schemeClr val="bg2">
                  <a:lumMod val="10000"/>
                </a:schemeClr>
              </a:solidFill>
            </a:rPr>
            <a:t>نواتج</a:t>
          </a:r>
          <a:endParaRPr lang="ar-DZ" dirty="0">
            <a:solidFill>
              <a:schemeClr val="bg2">
                <a:lumMod val="10000"/>
              </a:schemeClr>
            </a:solidFill>
          </a:endParaRPr>
        </a:p>
      </dgm:t>
    </dgm:pt>
    <dgm:pt modelId="{EEAB8FD2-195F-4B52-98BF-1D00BA5297CD}" type="parTrans" cxnId="{2813B719-1AB3-4E30-BE41-355B532AD7F4}">
      <dgm:prSet/>
      <dgm:spPr/>
      <dgm:t>
        <a:bodyPr/>
        <a:lstStyle/>
        <a:p>
          <a:pPr rtl="1"/>
          <a:endParaRPr lang="ar-DZ"/>
        </a:p>
      </dgm:t>
    </dgm:pt>
    <dgm:pt modelId="{0D66E19B-F698-47B7-9045-9EE757AD819E}" type="sibTrans" cxnId="{2813B719-1AB3-4E30-BE41-355B532AD7F4}">
      <dgm:prSet/>
      <dgm:spPr/>
      <dgm:t>
        <a:bodyPr/>
        <a:lstStyle/>
        <a:p>
          <a:pPr rtl="1"/>
          <a:endParaRPr lang="ar-DZ"/>
        </a:p>
      </dgm:t>
    </dgm:pt>
    <dgm:pt modelId="{45F0BDAD-F011-4C33-A1EE-F75481BA952A}">
      <dgm:prSet phldrT="[Texte]"/>
      <dgm:spPr/>
      <dgm:t>
        <a:bodyPr/>
        <a:lstStyle/>
        <a:p>
          <a:pPr rtl="1"/>
          <a:r>
            <a:rPr lang="ar-DZ" dirty="0" smtClean="0">
              <a:solidFill>
                <a:schemeClr val="bg2">
                  <a:lumMod val="10000"/>
                </a:schemeClr>
              </a:solidFill>
            </a:rPr>
            <a:t>محصلة</a:t>
          </a:r>
          <a:endParaRPr lang="ar-DZ" dirty="0">
            <a:solidFill>
              <a:schemeClr val="bg2">
                <a:lumMod val="10000"/>
              </a:schemeClr>
            </a:solidFill>
          </a:endParaRPr>
        </a:p>
      </dgm:t>
    </dgm:pt>
    <dgm:pt modelId="{49E8BB55-B36E-4A3A-BF56-82C254D98D65}" type="parTrans" cxnId="{F28F9822-D371-449D-8E39-29726F18CE7D}">
      <dgm:prSet/>
      <dgm:spPr/>
      <dgm:t>
        <a:bodyPr/>
        <a:lstStyle/>
        <a:p>
          <a:pPr rtl="1"/>
          <a:endParaRPr lang="ar-DZ"/>
        </a:p>
      </dgm:t>
    </dgm:pt>
    <dgm:pt modelId="{5A06B50A-361D-487D-AD54-62FAE509B34B}" type="sibTrans" cxnId="{F28F9822-D371-449D-8E39-29726F18CE7D}">
      <dgm:prSet/>
      <dgm:spPr/>
      <dgm:t>
        <a:bodyPr/>
        <a:lstStyle/>
        <a:p>
          <a:pPr rtl="1"/>
          <a:endParaRPr lang="ar-DZ"/>
        </a:p>
      </dgm:t>
    </dgm:pt>
    <dgm:pt modelId="{CC4FABBD-C6CA-4132-B434-7B91FD2FD80B}">
      <dgm:prSet phldrT="[Texte]"/>
      <dgm:spPr/>
      <dgm:t>
        <a:bodyPr/>
        <a:lstStyle/>
        <a:p>
          <a:pPr rtl="1"/>
          <a:r>
            <a:rPr lang="ar-DZ" dirty="0" smtClean="0">
              <a:solidFill>
                <a:schemeClr val="bg2">
                  <a:lumMod val="10000"/>
                </a:schemeClr>
              </a:solidFill>
            </a:rPr>
            <a:t>غير محصلة</a:t>
          </a:r>
          <a:endParaRPr lang="ar-DZ" dirty="0">
            <a:solidFill>
              <a:schemeClr val="bg2">
                <a:lumMod val="10000"/>
              </a:schemeClr>
            </a:solidFill>
          </a:endParaRPr>
        </a:p>
      </dgm:t>
    </dgm:pt>
    <dgm:pt modelId="{39D41FF5-5FD3-4345-8A5D-B7C62E682326}" type="parTrans" cxnId="{59C0222D-AC9E-44C5-AFF5-5DF043784913}">
      <dgm:prSet/>
      <dgm:spPr/>
      <dgm:t>
        <a:bodyPr/>
        <a:lstStyle/>
        <a:p>
          <a:pPr rtl="1"/>
          <a:endParaRPr lang="ar-DZ"/>
        </a:p>
      </dgm:t>
    </dgm:pt>
    <dgm:pt modelId="{B2471FE5-A4D3-44F6-8932-9A770421B7F8}" type="sibTrans" cxnId="{59C0222D-AC9E-44C5-AFF5-5DF043784913}">
      <dgm:prSet/>
      <dgm:spPr/>
      <dgm:t>
        <a:bodyPr/>
        <a:lstStyle/>
        <a:p>
          <a:pPr rtl="1"/>
          <a:endParaRPr lang="ar-DZ"/>
        </a:p>
      </dgm:t>
    </dgm:pt>
    <dgm:pt modelId="{568E9E7A-600C-4E62-A1E2-006FEDB57C92}" type="pres">
      <dgm:prSet presAssocID="{D6A4ACB4-FE5C-4DAC-A18D-77A23BD677F4}" presName="list" presStyleCnt="0">
        <dgm:presLayoutVars>
          <dgm:dir/>
          <dgm:animLvl val="lvl"/>
        </dgm:presLayoutVars>
      </dgm:prSet>
      <dgm:spPr/>
      <dgm:t>
        <a:bodyPr/>
        <a:lstStyle/>
        <a:p>
          <a:pPr rtl="1"/>
          <a:endParaRPr lang="ar-DZ"/>
        </a:p>
      </dgm:t>
    </dgm:pt>
    <dgm:pt modelId="{2D34B9A1-D037-4EDF-98A8-8BFEA3EBD969}" type="pres">
      <dgm:prSet presAssocID="{DD3BC2C5-0C04-49F2-9550-04B2EDA0F44C}" presName="posSpace" presStyleCnt="0"/>
      <dgm:spPr/>
    </dgm:pt>
    <dgm:pt modelId="{221ABF16-22C7-4B68-B3D7-D4D622E80BD5}" type="pres">
      <dgm:prSet presAssocID="{DD3BC2C5-0C04-49F2-9550-04B2EDA0F44C}" presName="vertFlow" presStyleCnt="0"/>
      <dgm:spPr/>
    </dgm:pt>
    <dgm:pt modelId="{8CCE8D1F-B075-4C17-9B4D-C54CE0632889}" type="pres">
      <dgm:prSet presAssocID="{DD3BC2C5-0C04-49F2-9550-04B2EDA0F44C}" presName="topSpace" presStyleCnt="0"/>
      <dgm:spPr/>
    </dgm:pt>
    <dgm:pt modelId="{6D7E411A-8341-452B-BEF9-8CDC0F6E55BE}" type="pres">
      <dgm:prSet presAssocID="{DD3BC2C5-0C04-49F2-9550-04B2EDA0F44C}" presName="firstComp" presStyleCnt="0"/>
      <dgm:spPr/>
    </dgm:pt>
    <dgm:pt modelId="{2248A27F-EB41-4717-A505-2CAE981785F6}" type="pres">
      <dgm:prSet presAssocID="{DD3BC2C5-0C04-49F2-9550-04B2EDA0F44C}" presName="firstChild" presStyleLbl="bgAccFollowNode1" presStyleIdx="0" presStyleCnt="4"/>
      <dgm:spPr/>
      <dgm:t>
        <a:bodyPr/>
        <a:lstStyle/>
        <a:p>
          <a:pPr rtl="1"/>
          <a:endParaRPr lang="ar-DZ"/>
        </a:p>
      </dgm:t>
    </dgm:pt>
    <dgm:pt modelId="{8991D504-13BB-47BC-938B-46995B536EDB}" type="pres">
      <dgm:prSet presAssocID="{DD3BC2C5-0C04-49F2-9550-04B2EDA0F44C}" presName="firstChildTx" presStyleLbl="bgAccFollowNode1" presStyleIdx="0" presStyleCnt="4">
        <dgm:presLayoutVars>
          <dgm:bulletEnabled val="1"/>
        </dgm:presLayoutVars>
      </dgm:prSet>
      <dgm:spPr/>
      <dgm:t>
        <a:bodyPr/>
        <a:lstStyle/>
        <a:p>
          <a:pPr rtl="1"/>
          <a:endParaRPr lang="ar-DZ"/>
        </a:p>
      </dgm:t>
    </dgm:pt>
    <dgm:pt modelId="{0074FD04-C37D-4CCF-8D0A-005E2398BFC5}" type="pres">
      <dgm:prSet presAssocID="{C09AA0EA-86FF-47A2-80B8-FBA0B96CCD6D}" presName="comp" presStyleCnt="0"/>
      <dgm:spPr/>
    </dgm:pt>
    <dgm:pt modelId="{C003E163-320E-4013-9530-DFE449E001A8}" type="pres">
      <dgm:prSet presAssocID="{C09AA0EA-86FF-47A2-80B8-FBA0B96CCD6D}" presName="child" presStyleLbl="bgAccFollowNode1" presStyleIdx="1" presStyleCnt="4"/>
      <dgm:spPr/>
      <dgm:t>
        <a:bodyPr/>
        <a:lstStyle/>
        <a:p>
          <a:pPr rtl="1"/>
          <a:endParaRPr lang="ar-DZ"/>
        </a:p>
      </dgm:t>
    </dgm:pt>
    <dgm:pt modelId="{939BA114-21BF-440D-B0F3-5919B9B77909}" type="pres">
      <dgm:prSet presAssocID="{C09AA0EA-86FF-47A2-80B8-FBA0B96CCD6D}" presName="childTx" presStyleLbl="bgAccFollowNode1" presStyleIdx="1" presStyleCnt="4">
        <dgm:presLayoutVars>
          <dgm:bulletEnabled val="1"/>
        </dgm:presLayoutVars>
      </dgm:prSet>
      <dgm:spPr/>
      <dgm:t>
        <a:bodyPr/>
        <a:lstStyle/>
        <a:p>
          <a:pPr rtl="1"/>
          <a:endParaRPr lang="ar-DZ"/>
        </a:p>
      </dgm:t>
    </dgm:pt>
    <dgm:pt modelId="{03503287-2249-407F-BE87-F3002F58FFF8}" type="pres">
      <dgm:prSet presAssocID="{DD3BC2C5-0C04-49F2-9550-04B2EDA0F44C}" presName="negSpace" presStyleCnt="0"/>
      <dgm:spPr/>
    </dgm:pt>
    <dgm:pt modelId="{EF331DED-55CE-403C-B0E3-0AEAD94643F4}" type="pres">
      <dgm:prSet presAssocID="{DD3BC2C5-0C04-49F2-9550-04B2EDA0F44C}" presName="circle" presStyleLbl="node1" presStyleIdx="0" presStyleCnt="2"/>
      <dgm:spPr/>
      <dgm:t>
        <a:bodyPr/>
        <a:lstStyle/>
        <a:p>
          <a:pPr rtl="1"/>
          <a:endParaRPr lang="ar-DZ"/>
        </a:p>
      </dgm:t>
    </dgm:pt>
    <dgm:pt modelId="{47A717DA-CB31-4BB4-BA90-6D6DEA99A800}" type="pres">
      <dgm:prSet presAssocID="{4E934F6E-6028-4078-A241-75B25CD76F5E}" presName="transSpace" presStyleCnt="0"/>
      <dgm:spPr/>
    </dgm:pt>
    <dgm:pt modelId="{29B9CFA0-942A-4AF3-8694-5D5AD9AED62D}" type="pres">
      <dgm:prSet presAssocID="{46FB0B18-9890-4E61-AA7A-61A0AEE294B2}" presName="posSpace" presStyleCnt="0"/>
      <dgm:spPr/>
    </dgm:pt>
    <dgm:pt modelId="{411CC66F-8D84-46E5-86FE-C8E8CA927C39}" type="pres">
      <dgm:prSet presAssocID="{46FB0B18-9890-4E61-AA7A-61A0AEE294B2}" presName="vertFlow" presStyleCnt="0"/>
      <dgm:spPr/>
    </dgm:pt>
    <dgm:pt modelId="{4801FB34-09FE-4BD8-BC52-7C6BD15053F0}" type="pres">
      <dgm:prSet presAssocID="{46FB0B18-9890-4E61-AA7A-61A0AEE294B2}" presName="topSpace" presStyleCnt="0"/>
      <dgm:spPr/>
    </dgm:pt>
    <dgm:pt modelId="{EA0A4F5E-F538-4082-870B-990CF22E41C1}" type="pres">
      <dgm:prSet presAssocID="{46FB0B18-9890-4E61-AA7A-61A0AEE294B2}" presName="firstComp" presStyleCnt="0"/>
      <dgm:spPr/>
    </dgm:pt>
    <dgm:pt modelId="{42E9CB90-5EC2-40BB-BB85-72FFF93A27AA}" type="pres">
      <dgm:prSet presAssocID="{46FB0B18-9890-4E61-AA7A-61A0AEE294B2}" presName="firstChild" presStyleLbl="bgAccFollowNode1" presStyleIdx="2" presStyleCnt="4"/>
      <dgm:spPr/>
      <dgm:t>
        <a:bodyPr/>
        <a:lstStyle/>
        <a:p>
          <a:pPr rtl="1"/>
          <a:endParaRPr lang="ar-DZ"/>
        </a:p>
      </dgm:t>
    </dgm:pt>
    <dgm:pt modelId="{4D24F11C-D778-47AF-88C1-EA2685683B82}" type="pres">
      <dgm:prSet presAssocID="{46FB0B18-9890-4E61-AA7A-61A0AEE294B2}" presName="firstChildTx" presStyleLbl="bgAccFollowNode1" presStyleIdx="2" presStyleCnt="4">
        <dgm:presLayoutVars>
          <dgm:bulletEnabled val="1"/>
        </dgm:presLayoutVars>
      </dgm:prSet>
      <dgm:spPr/>
      <dgm:t>
        <a:bodyPr/>
        <a:lstStyle/>
        <a:p>
          <a:pPr rtl="1"/>
          <a:endParaRPr lang="ar-DZ"/>
        </a:p>
      </dgm:t>
    </dgm:pt>
    <dgm:pt modelId="{0ADF1592-7660-40A2-8B4C-E973B2769417}" type="pres">
      <dgm:prSet presAssocID="{CC4FABBD-C6CA-4132-B434-7B91FD2FD80B}" presName="comp" presStyleCnt="0"/>
      <dgm:spPr/>
    </dgm:pt>
    <dgm:pt modelId="{8C41DE4C-87C5-4D22-B6AB-5DA21B9C9613}" type="pres">
      <dgm:prSet presAssocID="{CC4FABBD-C6CA-4132-B434-7B91FD2FD80B}" presName="child" presStyleLbl="bgAccFollowNode1" presStyleIdx="3" presStyleCnt="4"/>
      <dgm:spPr/>
      <dgm:t>
        <a:bodyPr/>
        <a:lstStyle/>
        <a:p>
          <a:pPr rtl="1"/>
          <a:endParaRPr lang="ar-DZ"/>
        </a:p>
      </dgm:t>
    </dgm:pt>
    <dgm:pt modelId="{B6B8D21F-EC03-4712-BE7C-6E6196E3E9EB}" type="pres">
      <dgm:prSet presAssocID="{CC4FABBD-C6CA-4132-B434-7B91FD2FD80B}" presName="childTx" presStyleLbl="bgAccFollowNode1" presStyleIdx="3" presStyleCnt="4">
        <dgm:presLayoutVars>
          <dgm:bulletEnabled val="1"/>
        </dgm:presLayoutVars>
      </dgm:prSet>
      <dgm:spPr/>
      <dgm:t>
        <a:bodyPr/>
        <a:lstStyle/>
        <a:p>
          <a:pPr rtl="1"/>
          <a:endParaRPr lang="ar-DZ"/>
        </a:p>
      </dgm:t>
    </dgm:pt>
    <dgm:pt modelId="{A4695778-3E1E-428F-99FB-2AE9844CB91C}" type="pres">
      <dgm:prSet presAssocID="{46FB0B18-9890-4E61-AA7A-61A0AEE294B2}" presName="negSpace" presStyleCnt="0"/>
      <dgm:spPr/>
    </dgm:pt>
    <dgm:pt modelId="{6A3CECAD-B68D-452C-BDF1-3A6FA7DF09D5}" type="pres">
      <dgm:prSet presAssocID="{46FB0B18-9890-4E61-AA7A-61A0AEE294B2}" presName="circle" presStyleLbl="node1" presStyleIdx="1" presStyleCnt="2"/>
      <dgm:spPr/>
      <dgm:t>
        <a:bodyPr/>
        <a:lstStyle/>
        <a:p>
          <a:pPr rtl="1"/>
          <a:endParaRPr lang="ar-DZ"/>
        </a:p>
      </dgm:t>
    </dgm:pt>
  </dgm:ptLst>
  <dgm:cxnLst>
    <dgm:cxn modelId="{F28F9822-D371-449D-8E39-29726F18CE7D}" srcId="{46FB0B18-9890-4E61-AA7A-61A0AEE294B2}" destId="{45F0BDAD-F011-4C33-A1EE-F75481BA952A}" srcOrd="0" destOrd="0" parTransId="{49E8BB55-B36E-4A3A-BF56-82C254D98D65}" sibTransId="{5A06B50A-361D-487D-AD54-62FAE509B34B}"/>
    <dgm:cxn modelId="{AC7FC109-C246-4A6C-9DF5-7F5DF041AE73}" type="presOf" srcId="{45F0BDAD-F011-4C33-A1EE-F75481BA952A}" destId="{42E9CB90-5EC2-40BB-BB85-72FFF93A27AA}" srcOrd="0" destOrd="0" presId="urn:microsoft.com/office/officeart/2005/8/layout/hList9"/>
    <dgm:cxn modelId="{31504ADF-CCA2-4812-B58C-CE1CA1B35AC2}" srcId="{DD3BC2C5-0C04-49F2-9550-04B2EDA0F44C}" destId="{C09AA0EA-86FF-47A2-80B8-FBA0B96CCD6D}" srcOrd="1" destOrd="0" parTransId="{3CDB56F8-4033-4287-A066-258135F16DA4}" sibTransId="{E1116467-B91E-41C8-BDDA-EBE4F5A3B996}"/>
    <dgm:cxn modelId="{A806FAEB-A368-4811-8CC5-C08C00CECF39}" type="presOf" srcId="{45F0BDAD-F011-4C33-A1EE-F75481BA952A}" destId="{4D24F11C-D778-47AF-88C1-EA2685683B82}" srcOrd="1" destOrd="0" presId="urn:microsoft.com/office/officeart/2005/8/layout/hList9"/>
    <dgm:cxn modelId="{FE7BDBB2-023B-419B-9638-7B2626B11B2C}" srcId="{DD3BC2C5-0C04-49F2-9550-04B2EDA0F44C}" destId="{6B4BE199-0D02-4166-A130-F03290D81223}" srcOrd="0" destOrd="0" parTransId="{B34B8FFE-02DF-443F-B177-0DE2E2AD4469}" sibTransId="{6464CB11-D12A-46A8-9C57-2909B2A68E76}"/>
    <dgm:cxn modelId="{4726FCF6-2476-4191-A258-6FF59DDC357F}" type="presOf" srcId="{C09AA0EA-86FF-47A2-80B8-FBA0B96CCD6D}" destId="{C003E163-320E-4013-9530-DFE449E001A8}" srcOrd="0" destOrd="0" presId="urn:microsoft.com/office/officeart/2005/8/layout/hList9"/>
    <dgm:cxn modelId="{2813B719-1AB3-4E30-BE41-355B532AD7F4}" srcId="{D6A4ACB4-FE5C-4DAC-A18D-77A23BD677F4}" destId="{46FB0B18-9890-4E61-AA7A-61A0AEE294B2}" srcOrd="1" destOrd="0" parTransId="{EEAB8FD2-195F-4B52-98BF-1D00BA5297CD}" sibTransId="{0D66E19B-F698-47B7-9045-9EE757AD819E}"/>
    <dgm:cxn modelId="{4993E431-C5FC-408C-ADA6-5DA5BC06A74D}" type="presOf" srcId="{6B4BE199-0D02-4166-A130-F03290D81223}" destId="{2248A27F-EB41-4717-A505-2CAE981785F6}" srcOrd="0" destOrd="0" presId="urn:microsoft.com/office/officeart/2005/8/layout/hList9"/>
    <dgm:cxn modelId="{002D53E9-F2C9-4809-9B15-E9DD8802763B}" type="presOf" srcId="{CC4FABBD-C6CA-4132-B434-7B91FD2FD80B}" destId="{8C41DE4C-87C5-4D22-B6AB-5DA21B9C9613}" srcOrd="0" destOrd="0" presId="urn:microsoft.com/office/officeart/2005/8/layout/hList9"/>
    <dgm:cxn modelId="{59C0222D-AC9E-44C5-AFF5-5DF043784913}" srcId="{46FB0B18-9890-4E61-AA7A-61A0AEE294B2}" destId="{CC4FABBD-C6CA-4132-B434-7B91FD2FD80B}" srcOrd="1" destOrd="0" parTransId="{39D41FF5-5FD3-4345-8A5D-B7C62E682326}" sibTransId="{B2471FE5-A4D3-44F6-8932-9A770421B7F8}"/>
    <dgm:cxn modelId="{03C29A95-8EBE-4CA7-B5D0-C5249158BC0B}" type="presOf" srcId="{CC4FABBD-C6CA-4132-B434-7B91FD2FD80B}" destId="{B6B8D21F-EC03-4712-BE7C-6E6196E3E9EB}" srcOrd="1" destOrd="0" presId="urn:microsoft.com/office/officeart/2005/8/layout/hList9"/>
    <dgm:cxn modelId="{53CD2ADD-7B87-4A2A-BC4B-5CF0169844E4}" type="presOf" srcId="{6B4BE199-0D02-4166-A130-F03290D81223}" destId="{8991D504-13BB-47BC-938B-46995B536EDB}" srcOrd="1" destOrd="0" presId="urn:microsoft.com/office/officeart/2005/8/layout/hList9"/>
    <dgm:cxn modelId="{296DF042-878A-405B-8856-C67D0FBA2FAA}" srcId="{D6A4ACB4-FE5C-4DAC-A18D-77A23BD677F4}" destId="{DD3BC2C5-0C04-49F2-9550-04B2EDA0F44C}" srcOrd="0" destOrd="0" parTransId="{0F726D71-F54D-4387-AED9-3C69BDC3A2F7}" sibTransId="{4E934F6E-6028-4078-A241-75B25CD76F5E}"/>
    <dgm:cxn modelId="{E9926816-CC94-4F1D-8FAC-E8FF1C05BC20}" type="presOf" srcId="{DD3BC2C5-0C04-49F2-9550-04B2EDA0F44C}" destId="{EF331DED-55CE-403C-B0E3-0AEAD94643F4}" srcOrd="0" destOrd="0" presId="urn:microsoft.com/office/officeart/2005/8/layout/hList9"/>
    <dgm:cxn modelId="{A1154D97-FCB8-4024-9616-D1B4585DED26}" type="presOf" srcId="{46FB0B18-9890-4E61-AA7A-61A0AEE294B2}" destId="{6A3CECAD-B68D-452C-BDF1-3A6FA7DF09D5}" srcOrd="0" destOrd="0" presId="urn:microsoft.com/office/officeart/2005/8/layout/hList9"/>
    <dgm:cxn modelId="{BBA30247-68D7-4309-B50B-609BF350167A}" type="presOf" srcId="{D6A4ACB4-FE5C-4DAC-A18D-77A23BD677F4}" destId="{568E9E7A-600C-4E62-A1E2-006FEDB57C92}" srcOrd="0" destOrd="0" presId="urn:microsoft.com/office/officeart/2005/8/layout/hList9"/>
    <dgm:cxn modelId="{C63D41DC-D3F8-4630-A26E-469F0C138BEC}" type="presOf" srcId="{C09AA0EA-86FF-47A2-80B8-FBA0B96CCD6D}" destId="{939BA114-21BF-440D-B0F3-5919B9B77909}" srcOrd="1" destOrd="0" presId="urn:microsoft.com/office/officeart/2005/8/layout/hList9"/>
    <dgm:cxn modelId="{917C9AFF-07DC-47A3-8CA4-BCF73FB8E9B4}" type="presParOf" srcId="{568E9E7A-600C-4E62-A1E2-006FEDB57C92}" destId="{2D34B9A1-D037-4EDF-98A8-8BFEA3EBD969}" srcOrd="0" destOrd="0" presId="urn:microsoft.com/office/officeart/2005/8/layout/hList9"/>
    <dgm:cxn modelId="{3C9ADFA3-C54C-4136-BE0B-F43E409EFC98}" type="presParOf" srcId="{568E9E7A-600C-4E62-A1E2-006FEDB57C92}" destId="{221ABF16-22C7-4B68-B3D7-D4D622E80BD5}" srcOrd="1" destOrd="0" presId="urn:microsoft.com/office/officeart/2005/8/layout/hList9"/>
    <dgm:cxn modelId="{59A01373-D534-4F8F-BE43-601F21EE5ACB}" type="presParOf" srcId="{221ABF16-22C7-4B68-B3D7-D4D622E80BD5}" destId="{8CCE8D1F-B075-4C17-9B4D-C54CE0632889}" srcOrd="0" destOrd="0" presId="urn:microsoft.com/office/officeart/2005/8/layout/hList9"/>
    <dgm:cxn modelId="{023A9C67-E9F6-420C-BC9B-375587B03DB0}" type="presParOf" srcId="{221ABF16-22C7-4B68-B3D7-D4D622E80BD5}" destId="{6D7E411A-8341-452B-BEF9-8CDC0F6E55BE}" srcOrd="1" destOrd="0" presId="urn:microsoft.com/office/officeart/2005/8/layout/hList9"/>
    <dgm:cxn modelId="{C7B9D399-59A7-47F7-B8CD-E550CD4F9EB4}" type="presParOf" srcId="{6D7E411A-8341-452B-BEF9-8CDC0F6E55BE}" destId="{2248A27F-EB41-4717-A505-2CAE981785F6}" srcOrd="0" destOrd="0" presId="urn:microsoft.com/office/officeart/2005/8/layout/hList9"/>
    <dgm:cxn modelId="{03F1C051-3F05-44E4-9CBD-B32D9C751D49}" type="presParOf" srcId="{6D7E411A-8341-452B-BEF9-8CDC0F6E55BE}" destId="{8991D504-13BB-47BC-938B-46995B536EDB}" srcOrd="1" destOrd="0" presId="urn:microsoft.com/office/officeart/2005/8/layout/hList9"/>
    <dgm:cxn modelId="{1197C7B3-8033-4D6F-A247-62AD59117077}" type="presParOf" srcId="{221ABF16-22C7-4B68-B3D7-D4D622E80BD5}" destId="{0074FD04-C37D-4CCF-8D0A-005E2398BFC5}" srcOrd="2" destOrd="0" presId="urn:microsoft.com/office/officeart/2005/8/layout/hList9"/>
    <dgm:cxn modelId="{A0AA869B-B97B-46D6-A8DD-405E440F7CF4}" type="presParOf" srcId="{0074FD04-C37D-4CCF-8D0A-005E2398BFC5}" destId="{C003E163-320E-4013-9530-DFE449E001A8}" srcOrd="0" destOrd="0" presId="urn:microsoft.com/office/officeart/2005/8/layout/hList9"/>
    <dgm:cxn modelId="{F6A222CD-C0C5-4DA6-A193-79635FFF04F3}" type="presParOf" srcId="{0074FD04-C37D-4CCF-8D0A-005E2398BFC5}" destId="{939BA114-21BF-440D-B0F3-5919B9B77909}" srcOrd="1" destOrd="0" presId="urn:microsoft.com/office/officeart/2005/8/layout/hList9"/>
    <dgm:cxn modelId="{34A3C340-F8C8-4AB6-9632-7033B3849F80}" type="presParOf" srcId="{568E9E7A-600C-4E62-A1E2-006FEDB57C92}" destId="{03503287-2249-407F-BE87-F3002F58FFF8}" srcOrd="2" destOrd="0" presId="urn:microsoft.com/office/officeart/2005/8/layout/hList9"/>
    <dgm:cxn modelId="{992236B9-75A2-476E-ACAF-80AD59C89F64}" type="presParOf" srcId="{568E9E7A-600C-4E62-A1E2-006FEDB57C92}" destId="{EF331DED-55CE-403C-B0E3-0AEAD94643F4}" srcOrd="3" destOrd="0" presId="urn:microsoft.com/office/officeart/2005/8/layout/hList9"/>
    <dgm:cxn modelId="{C18A992C-99C9-4418-879B-87F9A365C73A}" type="presParOf" srcId="{568E9E7A-600C-4E62-A1E2-006FEDB57C92}" destId="{47A717DA-CB31-4BB4-BA90-6D6DEA99A800}" srcOrd="4" destOrd="0" presId="urn:microsoft.com/office/officeart/2005/8/layout/hList9"/>
    <dgm:cxn modelId="{65932344-3CED-43D2-A4ED-768E1699863B}" type="presParOf" srcId="{568E9E7A-600C-4E62-A1E2-006FEDB57C92}" destId="{29B9CFA0-942A-4AF3-8694-5D5AD9AED62D}" srcOrd="5" destOrd="0" presId="urn:microsoft.com/office/officeart/2005/8/layout/hList9"/>
    <dgm:cxn modelId="{D30B20C0-09C7-48DD-B00D-CBB617468228}" type="presParOf" srcId="{568E9E7A-600C-4E62-A1E2-006FEDB57C92}" destId="{411CC66F-8D84-46E5-86FE-C8E8CA927C39}" srcOrd="6" destOrd="0" presId="urn:microsoft.com/office/officeart/2005/8/layout/hList9"/>
    <dgm:cxn modelId="{34980CDB-E5B8-4964-B942-B08DEE66558F}" type="presParOf" srcId="{411CC66F-8D84-46E5-86FE-C8E8CA927C39}" destId="{4801FB34-09FE-4BD8-BC52-7C6BD15053F0}" srcOrd="0" destOrd="0" presId="urn:microsoft.com/office/officeart/2005/8/layout/hList9"/>
    <dgm:cxn modelId="{99DC1F0C-0E25-4592-A48E-E515982A7BAE}" type="presParOf" srcId="{411CC66F-8D84-46E5-86FE-C8E8CA927C39}" destId="{EA0A4F5E-F538-4082-870B-990CF22E41C1}" srcOrd="1" destOrd="0" presId="urn:microsoft.com/office/officeart/2005/8/layout/hList9"/>
    <dgm:cxn modelId="{0A6371B8-1F4A-43E6-A318-A43B7C3060AD}" type="presParOf" srcId="{EA0A4F5E-F538-4082-870B-990CF22E41C1}" destId="{42E9CB90-5EC2-40BB-BB85-72FFF93A27AA}" srcOrd="0" destOrd="0" presId="urn:microsoft.com/office/officeart/2005/8/layout/hList9"/>
    <dgm:cxn modelId="{91AB433D-03C0-4975-99C0-808B004D52EE}" type="presParOf" srcId="{EA0A4F5E-F538-4082-870B-990CF22E41C1}" destId="{4D24F11C-D778-47AF-88C1-EA2685683B82}" srcOrd="1" destOrd="0" presId="urn:microsoft.com/office/officeart/2005/8/layout/hList9"/>
    <dgm:cxn modelId="{82F7A48C-DF0B-4BBE-BF56-3C3D6D0811BF}" type="presParOf" srcId="{411CC66F-8D84-46E5-86FE-C8E8CA927C39}" destId="{0ADF1592-7660-40A2-8B4C-E973B2769417}" srcOrd="2" destOrd="0" presId="urn:microsoft.com/office/officeart/2005/8/layout/hList9"/>
    <dgm:cxn modelId="{1726F4F7-0B59-4981-923B-4A4DC7903D5B}" type="presParOf" srcId="{0ADF1592-7660-40A2-8B4C-E973B2769417}" destId="{8C41DE4C-87C5-4D22-B6AB-5DA21B9C9613}" srcOrd="0" destOrd="0" presId="urn:microsoft.com/office/officeart/2005/8/layout/hList9"/>
    <dgm:cxn modelId="{8DD70E76-00E8-4347-B460-072D691FAC2C}" type="presParOf" srcId="{0ADF1592-7660-40A2-8B4C-E973B2769417}" destId="{B6B8D21F-EC03-4712-BE7C-6E6196E3E9EB}" srcOrd="1" destOrd="0" presId="urn:microsoft.com/office/officeart/2005/8/layout/hList9"/>
    <dgm:cxn modelId="{3A40B18D-D738-4F83-8700-80664D5AE1AE}" type="presParOf" srcId="{568E9E7A-600C-4E62-A1E2-006FEDB57C92}" destId="{A4695778-3E1E-428F-99FB-2AE9844CB91C}" srcOrd="7" destOrd="0" presId="urn:microsoft.com/office/officeart/2005/8/layout/hList9"/>
    <dgm:cxn modelId="{062D40B7-94F9-493C-9D9F-49426AD4FEA1}" type="presParOf" srcId="{568E9E7A-600C-4E62-A1E2-006FEDB57C92}" destId="{6A3CECAD-B68D-452C-BDF1-3A6FA7DF09D5}"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48A27F-EB41-4717-A505-2CAE981785F6}">
      <dsp:nvSpPr>
        <dsp:cNvPr id="0" name=""/>
        <dsp:cNvSpPr/>
      </dsp:nvSpPr>
      <dsp:spPr>
        <a:xfrm>
          <a:off x="1016793" y="1015762"/>
          <a:ext cx="1904255" cy="12701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20472" rIns="220472" bIns="220472" numCol="1" spcCol="1270" anchor="ctr" anchorCtr="0">
          <a:noAutofit/>
        </a:bodyPr>
        <a:lstStyle/>
        <a:p>
          <a:pPr lvl="0" algn="ctr" defTabSz="1377950" rtl="1">
            <a:lnSpc>
              <a:spcPct val="90000"/>
            </a:lnSpc>
            <a:spcBef>
              <a:spcPct val="0"/>
            </a:spcBef>
            <a:spcAft>
              <a:spcPct val="35000"/>
            </a:spcAft>
          </a:pPr>
          <a:r>
            <a:rPr lang="ar-DZ" sz="3100" kern="1200" dirty="0" smtClean="0">
              <a:solidFill>
                <a:schemeClr val="bg2">
                  <a:lumMod val="10000"/>
                </a:schemeClr>
              </a:solidFill>
            </a:rPr>
            <a:t>مدفوعة</a:t>
          </a:r>
          <a:endParaRPr lang="ar-DZ" sz="3100" kern="1200" dirty="0">
            <a:solidFill>
              <a:schemeClr val="bg2">
                <a:lumMod val="10000"/>
              </a:schemeClr>
            </a:solidFill>
          </a:endParaRPr>
        </a:p>
      </dsp:txBody>
      <dsp:txXfrm>
        <a:off x="1321474" y="1015762"/>
        <a:ext cx="1599574" cy="1270138"/>
      </dsp:txXfrm>
    </dsp:sp>
    <dsp:sp modelId="{C003E163-320E-4013-9530-DFE449E001A8}">
      <dsp:nvSpPr>
        <dsp:cNvPr id="0" name=""/>
        <dsp:cNvSpPr/>
      </dsp:nvSpPr>
      <dsp:spPr>
        <a:xfrm>
          <a:off x="1016793" y="2285900"/>
          <a:ext cx="1904255" cy="12701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20472" rIns="220472" bIns="220472" numCol="1" spcCol="1270" anchor="ctr" anchorCtr="0">
          <a:noAutofit/>
        </a:bodyPr>
        <a:lstStyle/>
        <a:p>
          <a:pPr lvl="0" algn="ctr" defTabSz="1377950" rtl="1">
            <a:lnSpc>
              <a:spcPct val="90000"/>
            </a:lnSpc>
            <a:spcBef>
              <a:spcPct val="0"/>
            </a:spcBef>
            <a:spcAft>
              <a:spcPct val="35000"/>
            </a:spcAft>
          </a:pPr>
          <a:r>
            <a:rPr lang="ar-DZ" sz="3100" kern="1200" dirty="0" smtClean="0">
              <a:solidFill>
                <a:schemeClr val="bg2">
                  <a:lumMod val="10000"/>
                </a:schemeClr>
              </a:solidFill>
            </a:rPr>
            <a:t>غير مدفوعة</a:t>
          </a:r>
          <a:endParaRPr lang="ar-DZ" sz="3100" kern="1200" dirty="0">
            <a:solidFill>
              <a:schemeClr val="bg2">
                <a:lumMod val="10000"/>
              </a:schemeClr>
            </a:solidFill>
          </a:endParaRPr>
        </a:p>
      </dsp:txBody>
      <dsp:txXfrm>
        <a:off x="1321474" y="2285900"/>
        <a:ext cx="1599574" cy="1270138"/>
      </dsp:txXfrm>
    </dsp:sp>
    <dsp:sp modelId="{EF331DED-55CE-403C-B0E3-0AEAD94643F4}">
      <dsp:nvSpPr>
        <dsp:cNvPr id="0" name=""/>
        <dsp:cNvSpPr/>
      </dsp:nvSpPr>
      <dsp:spPr>
        <a:xfrm>
          <a:off x="1190" y="507960"/>
          <a:ext cx="1269503" cy="1269503"/>
        </a:xfrm>
        <a:prstGeom prst="ellipse">
          <a:avLst/>
        </a:prstGeom>
        <a:solidFill>
          <a:srgbClr val="FF0000"/>
        </a:solidFill>
        <a:ln w="25400" cap="flat" cmpd="sng" algn="ctr">
          <a:noFill/>
          <a:prstDash val="solid"/>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866900" rtl="1">
            <a:lnSpc>
              <a:spcPct val="90000"/>
            </a:lnSpc>
            <a:spcBef>
              <a:spcPct val="0"/>
            </a:spcBef>
            <a:spcAft>
              <a:spcPct val="35000"/>
            </a:spcAft>
          </a:pPr>
          <a:r>
            <a:rPr lang="ar-DZ" sz="4200" kern="1200" dirty="0" smtClean="0">
              <a:solidFill>
                <a:schemeClr val="bg2">
                  <a:lumMod val="10000"/>
                </a:schemeClr>
              </a:solidFill>
            </a:rPr>
            <a:t>أعباء</a:t>
          </a:r>
          <a:endParaRPr lang="ar-DZ" sz="4200" kern="1200" dirty="0">
            <a:solidFill>
              <a:schemeClr val="bg2">
                <a:lumMod val="10000"/>
              </a:schemeClr>
            </a:solidFill>
          </a:endParaRPr>
        </a:p>
      </dsp:txBody>
      <dsp:txXfrm>
        <a:off x="187104" y="693874"/>
        <a:ext cx="897675" cy="897675"/>
      </dsp:txXfrm>
    </dsp:sp>
    <dsp:sp modelId="{42E9CB90-5EC2-40BB-BB85-72FFF93A27AA}">
      <dsp:nvSpPr>
        <dsp:cNvPr id="0" name=""/>
        <dsp:cNvSpPr/>
      </dsp:nvSpPr>
      <dsp:spPr>
        <a:xfrm>
          <a:off x="4190553" y="1015762"/>
          <a:ext cx="1904255" cy="12701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20472" rIns="220472" bIns="220472" numCol="1" spcCol="1270" anchor="ctr" anchorCtr="0">
          <a:noAutofit/>
        </a:bodyPr>
        <a:lstStyle/>
        <a:p>
          <a:pPr lvl="0" algn="ctr" defTabSz="1377950" rtl="1">
            <a:lnSpc>
              <a:spcPct val="90000"/>
            </a:lnSpc>
            <a:spcBef>
              <a:spcPct val="0"/>
            </a:spcBef>
            <a:spcAft>
              <a:spcPct val="35000"/>
            </a:spcAft>
          </a:pPr>
          <a:r>
            <a:rPr lang="ar-DZ" sz="3100" kern="1200" dirty="0" smtClean="0">
              <a:solidFill>
                <a:schemeClr val="bg2">
                  <a:lumMod val="10000"/>
                </a:schemeClr>
              </a:solidFill>
            </a:rPr>
            <a:t>محصلة</a:t>
          </a:r>
          <a:endParaRPr lang="ar-DZ" sz="3100" kern="1200" dirty="0">
            <a:solidFill>
              <a:schemeClr val="bg2">
                <a:lumMod val="10000"/>
              </a:schemeClr>
            </a:solidFill>
          </a:endParaRPr>
        </a:p>
      </dsp:txBody>
      <dsp:txXfrm>
        <a:off x="4495234" y="1015762"/>
        <a:ext cx="1599574" cy="1270138"/>
      </dsp:txXfrm>
    </dsp:sp>
    <dsp:sp modelId="{8C41DE4C-87C5-4D22-B6AB-5DA21B9C9613}">
      <dsp:nvSpPr>
        <dsp:cNvPr id="0" name=""/>
        <dsp:cNvSpPr/>
      </dsp:nvSpPr>
      <dsp:spPr>
        <a:xfrm>
          <a:off x="4190553" y="2285900"/>
          <a:ext cx="1904255" cy="12701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20472" rIns="220472" bIns="220472" numCol="1" spcCol="1270" anchor="ctr" anchorCtr="0">
          <a:noAutofit/>
        </a:bodyPr>
        <a:lstStyle/>
        <a:p>
          <a:pPr lvl="0" algn="ctr" defTabSz="1377950" rtl="1">
            <a:lnSpc>
              <a:spcPct val="90000"/>
            </a:lnSpc>
            <a:spcBef>
              <a:spcPct val="0"/>
            </a:spcBef>
            <a:spcAft>
              <a:spcPct val="35000"/>
            </a:spcAft>
          </a:pPr>
          <a:r>
            <a:rPr lang="ar-DZ" sz="3100" kern="1200" dirty="0" smtClean="0">
              <a:solidFill>
                <a:schemeClr val="bg2">
                  <a:lumMod val="10000"/>
                </a:schemeClr>
              </a:solidFill>
            </a:rPr>
            <a:t>غير محصلة</a:t>
          </a:r>
          <a:endParaRPr lang="ar-DZ" sz="3100" kern="1200" dirty="0">
            <a:solidFill>
              <a:schemeClr val="bg2">
                <a:lumMod val="10000"/>
              </a:schemeClr>
            </a:solidFill>
          </a:endParaRPr>
        </a:p>
      </dsp:txBody>
      <dsp:txXfrm>
        <a:off x="4495234" y="2285900"/>
        <a:ext cx="1599574" cy="1270138"/>
      </dsp:txXfrm>
    </dsp:sp>
    <dsp:sp modelId="{6A3CECAD-B68D-452C-BDF1-3A6FA7DF09D5}">
      <dsp:nvSpPr>
        <dsp:cNvPr id="0" name=""/>
        <dsp:cNvSpPr/>
      </dsp:nvSpPr>
      <dsp:spPr>
        <a:xfrm>
          <a:off x="3174950" y="507960"/>
          <a:ext cx="1269503" cy="1269503"/>
        </a:xfrm>
        <a:prstGeom prst="ellipse">
          <a:avLst/>
        </a:prstGeom>
        <a:solidFill>
          <a:srgbClr val="92D050"/>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866900" rtl="1">
            <a:lnSpc>
              <a:spcPct val="90000"/>
            </a:lnSpc>
            <a:spcBef>
              <a:spcPct val="0"/>
            </a:spcBef>
            <a:spcAft>
              <a:spcPct val="35000"/>
            </a:spcAft>
          </a:pPr>
          <a:r>
            <a:rPr lang="ar-DZ" sz="4200" kern="1200" dirty="0" smtClean="0">
              <a:solidFill>
                <a:schemeClr val="bg2">
                  <a:lumMod val="10000"/>
                </a:schemeClr>
              </a:solidFill>
            </a:rPr>
            <a:t>نواتج</a:t>
          </a:r>
          <a:endParaRPr lang="ar-DZ" sz="4200" kern="1200" dirty="0">
            <a:solidFill>
              <a:schemeClr val="bg2">
                <a:lumMod val="10000"/>
              </a:schemeClr>
            </a:solidFill>
          </a:endParaRPr>
        </a:p>
      </dsp:txBody>
      <dsp:txXfrm>
        <a:off x="3360864" y="693874"/>
        <a:ext cx="897675" cy="897675"/>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939B42E6-847F-4D73-A199-7700F12C5638}" type="datetimeFigureOut">
              <a:rPr lang="en-GB"/>
              <a:pPr>
                <a:defRPr/>
              </a:pPr>
              <a:t>13/02/2021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7591D37-FF9B-40B1-B663-457954B8D015}" type="slidenum">
              <a:rPr lang="en-GB" altLang="en-US"/>
              <a:pPr>
                <a:defRPr/>
              </a:pPr>
              <a:t>‹N°›</a:t>
            </a:fld>
            <a:endParaRPr lang="en-GB" altLang="en-US"/>
          </a:p>
        </p:txBody>
      </p:sp>
    </p:spTree>
    <p:extLst>
      <p:ext uri="{BB962C8B-B14F-4D97-AF65-F5344CB8AC3E}">
        <p14:creationId xmlns:p14="http://schemas.microsoft.com/office/powerpoint/2010/main" val="2626940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2EFF5F1-A380-43E0-BEBB-D915F2E3FF37}" type="slidenum">
              <a:rPr lang="en-GB" altLang="en-US"/>
              <a:pPr>
                <a:defRPr/>
              </a:pPr>
              <a:t>‹N°›</a:t>
            </a:fld>
            <a:endParaRPr lang="en-GB" altLang="en-US"/>
          </a:p>
        </p:txBody>
      </p:sp>
    </p:spTree>
    <p:extLst>
      <p:ext uri="{BB962C8B-B14F-4D97-AF65-F5344CB8AC3E}">
        <p14:creationId xmlns:p14="http://schemas.microsoft.com/office/powerpoint/2010/main" val="27501610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3175" y="8445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t="12225"/>
          <a:stretch>
            <a:fillRect/>
          </a:stretch>
        </p:blipFill>
        <p:spPr bwMode="auto">
          <a:xfrm>
            <a:off x="0" y="-57150"/>
            <a:ext cx="9144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t="29427"/>
          <a:stretch>
            <a:fillRect/>
          </a:stretch>
        </p:blipFill>
        <p:spPr bwMode="auto">
          <a:xfrm>
            <a:off x="0" y="-55563"/>
            <a:ext cx="9144000"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endParaRPr lang="en-GB"/>
          </a:p>
        </p:txBody>
      </p:sp>
      <p:sp>
        <p:nvSpPr>
          <p:cNvPr id="8" name="Rectangle 7"/>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10" name="Rectangle 9"/>
          <p:cNvSpPr>
            <a:spLocks noGrp="1" noChangeArrowheads="1"/>
          </p:cNvSpPr>
          <p:nvPr>
            <p:ph type="sldNum" sz="quarter" idx="12"/>
          </p:nvPr>
        </p:nvSpPr>
        <p:spPr/>
        <p:txBody>
          <a:bodyPr/>
          <a:lstStyle>
            <a:lvl1pPr>
              <a:defRPr smtClean="0"/>
            </a:lvl1pPr>
          </a:lstStyle>
          <a:p>
            <a:pPr>
              <a:defRPr/>
            </a:pPr>
            <a:fld id="{0079A4B4-F5A4-4B72-B9E3-20FC350B46AB}" type="slidenum">
              <a:rPr lang="en-GB" altLang="en-US"/>
              <a:pPr>
                <a:defRPr/>
              </a:pPr>
              <a:t>‹N°›</a:t>
            </a:fld>
            <a:endParaRPr lang="en-GB" altLang="en-US"/>
          </a:p>
        </p:txBody>
      </p:sp>
    </p:spTree>
    <p:extLst>
      <p:ext uri="{BB962C8B-B14F-4D97-AF65-F5344CB8AC3E}">
        <p14:creationId xmlns:p14="http://schemas.microsoft.com/office/powerpoint/2010/main" val="38923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7DD820B-9EF7-4F21-BA28-AF03D4C8BFD1}" type="slidenum">
              <a:rPr lang="en-GB" altLang="en-US"/>
              <a:pPr>
                <a:defRPr/>
              </a:pPr>
              <a:t>‹N°›</a:t>
            </a:fld>
            <a:endParaRPr lang="en-GB" altLang="en-US"/>
          </a:p>
        </p:txBody>
      </p:sp>
    </p:spTree>
    <p:extLst>
      <p:ext uri="{BB962C8B-B14F-4D97-AF65-F5344CB8AC3E}">
        <p14:creationId xmlns:p14="http://schemas.microsoft.com/office/powerpoint/2010/main" val="252559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8231468-60A3-42A9-8110-EE74D4BF2226}" type="slidenum">
              <a:rPr lang="en-GB" altLang="en-US"/>
              <a:pPr>
                <a:defRPr/>
              </a:pPr>
              <a:t>‹N°›</a:t>
            </a:fld>
            <a:endParaRPr lang="en-GB" altLang="en-US"/>
          </a:p>
        </p:txBody>
      </p:sp>
    </p:spTree>
    <p:extLst>
      <p:ext uri="{BB962C8B-B14F-4D97-AF65-F5344CB8AC3E}">
        <p14:creationId xmlns:p14="http://schemas.microsoft.com/office/powerpoint/2010/main" val="4124496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13E76C1-094B-417B-B20F-129378330217}" type="slidenum">
              <a:rPr lang="en-GB" altLang="en-US"/>
              <a:pPr>
                <a:defRPr/>
              </a:pPr>
              <a:t>‹N°›</a:t>
            </a:fld>
            <a:endParaRPr lang="en-GB" altLang="en-US"/>
          </a:p>
        </p:txBody>
      </p:sp>
    </p:spTree>
    <p:extLst>
      <p:ext uri="{BB962C8B-B14F-4D97-AF65-F5344CB8AC3E}">
        <p14:creationId xmlns:p14="http://schemas.microsoft.com/office/powerpoint/2010/main" val="1275847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8E2A55-C298-409C-B5E6-15273F1E9EBE}" type="slidenum">
              <a:rPr lang="en-GB" altLang="en-US"/>
              <a:pPr>
                <a:defRPr/>
              </a:pPr>
              <a:t>‹N°›</a:t>
            </a:fld>
            <a:endParaRPr lang="en-GB" altLang="en-US"/>
          </a:p>
        </p:txBody>
      </p:sp>
    </p:spTree>
    <p:extLst>
      <p:ext uri="{BB962C8B-B14F-4D97-AF65-F5344CB8AC3E}">
        <p14:creationId xmlns:p14="http://schemas.microsoft.com/office/powerpoint/2010/main" val="963473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E01DD26-38E3-4880-8F8B-898AB0D824E3}" type="slidenum">
              <a:rPr lang="en-GB" altLang="en-US"/>
              <a:pPr>
                <a:defRPr/>
              </a:pPr>
              <a:t>‹N°›</a:t>
            </a:fld>
            <a:endParaRPr lang="en-GB" altLang="en-US"/>
          </a:p>
        </p:txBody>
      </p:sp>
    </p:spTree>
    <p:extLst>
      <p:ext uri="{BB962C8B-B14F-4D97-AF65-F5344CB8AC3E}">
        <p14:creationId xmlns:p14="http://schemas.microsoft.com/office/powerpoint/2010/main" val="3006773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A4181D3-6F1B-424D-9D3A-DC18EEA04861}" type="slidenum">
              <a:rPr lang="en-GB" altLang="en-US"/>
              <a:pPr>
                <a:defRPr/>
              </a:pPr>
              <a:t>‹N°›</a:t>
            </a:fld>
            <a:endParaRPr lang="en-GB" altLang="en-US"/>
          </a:p>
        </p:txBody>
      </p:sp>
    </p:spTree>
    <p:extLst>
      <p:ext uri="{BB962C8B-B14F-4D97-AF65-F5344CB8AC3E}">
        <p14:creationId xmlns:p14="http://schemas.microsoft.com/office/powerpoint/2010/main" val="4269169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8347AF9-A5C4-4E9A-B8AB-F5C6C15ACE67}" type="slidenum">
              <a:rPr lang="en-GB" altLang="en-US"/>
              <a:pPr>
                <a:defRPr/>
              </a:pPr>
              <a:t>‹N°›</a:t>
            </a:fld>
            <a:endParaRPr lang="en-GB" altLang="en-US"/>
          </a:p>
        </p:txBody>
      </p:sp>
    </p:spTree>
    <p:extLst>
      <p:ext uri="{BB962C8B-B14F-4D97-AF65-F5344CB8AC3E}">
        <p14:creationId xmlns:p14="http://schemas.microsoft.com/office/powerpoint/2010/main" val="110757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2E0608C-D473-43E3-B975-F7ECE3832C3C}" type="slidenum">
              <a:rPr lang="en-GB" altLang="en-US"/>
              <a:pPr>
                <a:defRPr/>
              </a:pPr>
              <a:t>‹N°›</a:t>
            </a:fld>
            <a:endParaRPr lang="en-GB" altLang="en-US"/>
          </a:p>
        </p:txBody>
      </p:sp>
    </p:spTree>
    <p:extLst>
      <p:ext uri="{BB962C8B-B14F-4D97-AF65-F5344CB8AC3E}">
        <p14:creationId xmlns:p14="http://schemas.microsoft.com/office/powerpoint/2010/main" val="572307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D761346-123F-4E99-96E5-D6666ABCB8A5}" type="slidenum">
              <a:rPr lang="en-GB" altLang="en-US"/>
              <a:pPr>
                <a:defRPr/>
              </a:pPr>
              <a:t>‹N°›</a:t>
            </a:fld>
            <a:endParaRPr lang="en-GB" altLang="en-US"/>
          </a:p>
        </p:txBody>
      </p:sp>
    </p:spTree>
    <p:extLst>
      <p:ext uri="{BB962C8B-B14F-4D97-AF65-F5344CB8AC3E}">
        <p14:creationId xmlns:p14="http://schemas.microsoft.com/office/powerpoint/2010/main" val="20649790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1735AA-5AD9-4026-BE1C-D7CD330FDB34}" type="slidenum">
              <a:rPr lang="en-GB" altLang="en-US"/>
              <a:pPr>
                <a:defRPr/>
              </a:pPr>
              <a:t>‹N°›</a:t>
            </a:fld>
            <a:endParaRPr lang="en-GB" altLang="en-US"/>
          </a:p>
        </p:txBody>
      </p:sp>
    </p:spTree>
    <p:extLst>
      <p:ext uri="{BB962C8B-B14F-4D97-AF65-F5344CB8AC3E}">
        <p14:creationId xmlns:p14="http://schemas.microsoft.com/office/powerpoint/2010/main" val="348528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9" name="Rectangle 2"/>
          <p:cNvSpPr>
            <a:spLocks noGrp="1" noChangeArrowheads="1"/>
          </p:cNvSpPr>
          <p:nvPr>
            <p:ph type="title"/>
          </p:nvPr>
        </p:nvSpPr>
        <p:spPr bwMode="auto">
          <a:xfrm>
            <a:off x="457200" y="41608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0"/>
            <a:r>
              <a:rPr lang="en-GB" dirty="0" smtClean="0"/>
              <a:t>Click to edit Master title style</a:t>
            </a:r>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F985CD9-7D2F-4E07-94B5-BD06537DF9E5}" type="slidenum">
              <a:rPr lang="en-GB" altLang="en-US"/>
              <a:pPr>
                <a:defRPr/>
              </a:pPr>
              <a:t>‹N°›</a:t>
            </a:fld>
            <a:endParaRPr lang="en-GB" altLang="en-US"/>
          </a:p>
        </p:txBody>
      </p:sp>
    </p:spTree>
    <p:extLst>
      <p:ext uri="{BB962C8B-B14F-4D97-AF65-F5344CB8AC3E}">
        <p14:creationId xmlns:p14="http://schemas.microsoft.com/office/powerpoint/2010/main" val="2163283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9D8DF6-28D2-4362-A8FE-84047CE7D023}" type="slidenum">
              <a:rPr lang="en-GB" altLang="en-US"/>
              <a:pPr>
                <a:defRPr/>
              </a:pPr>
              <a:t>‹N°›</a:t>
            </a:fld>
            <a:endParaRPr lang="en-GB" altLang="en-US"/>
          </a:p>
        </p:txBody>
      </p:sp>
    </p:spTree>
    <p:extLst>
      <p:ext uri="{BB962C8B-B14F-4D97-AF65-F5344CB8AC3E}">
        <p14:creationId xmlns:p14="http://schemas.microsoft.com/office/powerpoint/2010/main" val="1068354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2347" y="40037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235463"/>
            <a:ext cx="6400800" cy="1752600"/>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C08E3AF-5097-42A5-84DC-94ED2925ECE7}" type="slidenum">
              <a:rPr lang="en-GB" altLang="en-US"/>
              <a:pPr>
                <a:defRPr/>
              </a:pPr>
              <a:t>‹N°›</a:t>
            </a:fld>
            <a:endParaRPr lang="en-GB" altLang="en-US"/>
          </a:p>
        </p:txBody>
      </p:sp>
    </p:spTree>
    <p:extLst>
      <p:ext uri="{BB962C8B-B14F-4D97-AF65-F5344CB8AC3E}">
        <p14:creationId xmlns:p14="http://schemas.microsoft.com/office/powerpoint/2010/main" val="1484835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A24474C4-D8F0-4F73-AEE2-901775FD9431}" type="slidenum">
              <a:rPr lang="en-GB" altLang="en-US"/>
              <a:pPr>
                <a:defRPr/>
              </a:pPr>
              <a:t>‹N°›</a:t>
            </a:fld>
            <a:endParaRPr lang="en-GB" altLang="en-US"/>
          </a:p>
        </p:txBody>
      </p:sp>
    </p:spTree>
    <p:extLst>
      <p:ext uri="{BB962C8B-B14F-4D97-AF65-F5344CB8AC3E}">
        <p14:creationId xmlns:p14="http://schemas.microsoft.com/office/powerpoint/2010/main" val="15161810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5D6E7A0-92D8-4A92-B6FC-AD28C12736D9}" type="slidenum">
              <a:rPr lang="en-GB" altLang="en-US"/>
              <a:pPr>
                <a:defRPr/>
              </a:pPr>
              <a:t>‹N°›</a:t>
            </a:fld>
            <a:endParaRPr lang="en-GB" altLang="en-US"/>
          </a:p>
        </p:txBody>
      </p:sp>
    </p:spTree>
    <p:extLst>
      <p:ext uri="{BB962C8B-B14F-4D97-AF65-F5344CB8AC3E}">
        <p14:creationId xmlns:p14="http://schemas.microsoft.com/office/powerpoint/2010/main" val="13442518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731E9513-88F4-45C9-8AC7-0FFFFAB21D49}" type="slidenum">
              <a:rPr lang="en-GB" altLang="en-US"/>
              <a:pPr>
                <a:defRPr/>
              </a:pPr>
              <a:t>‹N°›</a:t>
            </a:fld>
            <a:endParaRPr lang="en-GB" altLang="en-US"/>
          </a:p>
        </p:txBody>
      </p:sp>
    </p:spTree>
    <p:extLst>
      <p:ext uri="{BB962C8B-B14F-4D97-AF65-F5344CB8AC3E}">
        <p14:creationId xmlns:p14="http://schemas.microsoft.com/office/powerpoint/2010/main" val="28100836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6A3B539-952A-4584-AE78-A2A5D569C09F}" type="slidenum">
              <a:rPr lang="en-GB" altLang="en-US"/>
              <a:pPr>
                <a:defRPr/>
              </a:pPr>
              <a:t>‹N°›</a:t>
            </a:fld>
            <a:endParaRPr lang="en-GB" altLang="en-US"/>
          </a:p>
        </p:txBody>
      </p:sp>
    </p:spTree>
    <p:extLst>
      <p:ext uri="{BB962C8B-B14F-4D97-AF65-F5344CB8AC3E}">
        <p14:creationId xmlns:p14="http://schemas.microsoft.com/office/powerpoint/2010/main" val="16173973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3FA1B4-9ADB-4960-B53E-46821C5919BD}" type="slidenum">
              <a:rPr lang="en-GB" altLang="en-US"/>
              <a:pPr>
                <a:defRPr/>
              </a:pPr>
              <a:t>‹N°›</a:t>
            </a:fld>
            <a:endParaRPr lang="en-GB" altLang="en-US"/>
          </a:p>
        </p:txBody>
      </p:sp>
    </p:spTree>
    <p:extLst>
      <p:ext uri="{BB962C8B-B14F-4D97-AF65-F5344CB8AC3E}">
        <p14:creationId xmlns:p14="http://schemas.microsoft.com/office/powerpoint/2010/main" val="4215758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91F269-13D7-4755-833A-FFF357E69C01}" type="slidenum">
              <a:rPr lang="en-GB" altLang="en-US"/>
              <a:pPr>
                <a:defRPr/>
              </a:pPr>
              <a:t>‹N°›</a:t>
            </a:fld>
            <a:endParaRPr lang="en-GB" altLang="en-US"/>
          </a:p>
        </p:txBody>
      </p:sp>
    </p:spTree>
    <p:extLst>
      <p:ext uri="{BB962C8B-B14F-4D97-AF65-F5344CB8AC3E}">
        <p14:creationId xmlns:p14="http://schemas.microsoft.com/office/powerpoint/2010/main" val="3107317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5D36BDB-7C64-415D-9C4C-C108D93AB292}" type="slidenum">
              <a:rPr lang="en-GB" altLang="en-US"/>
              <a:pPr>
                <a:defRPr/>
              </a:pPr>
              <a:t>‹N°›</a:t>
            </a:fld>
            <a:endParaRPr lang="en-GB" altLang="en-US"/>
          </a:p>
        </p:txBody>
      </p:sp>
    </p:spTree>
    <p:extLst>
      <p:ext uri="{BB962C8B-B14F-4D97-AF65-F5344CB8AC3E}">
        <p14:creationId xmlns:p14="http://schemas.microsoft.com/office/powerpoint/2010/main" val="37471352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2844ABF-C2C4-4C64-8896-8148203C55B6}" type="slidenum">
              <a:rPr lang="en-GB" altLang="en-US"/>
              <a:pPr>
                <a:defRPr/>
              </a:pPr>
              <a:t>‹N°›</a:t>
            </a:fld>
            <a:endParaRPr lang="en-GB" altLang="en-US"/>
          </a:p>
        </p:txBody>
      </p:sp>
    </p:spTree>
    <p:extLst>
      <p:ext uri="{BB962C8B-B14F-4D97-AF65-F5344CB8AC3E}">
        <p14:creationId xmlns:p14="http://schemas.microsoft.com/office/powerpoint/2010/main" val="346915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4203993"/>
            <a:ext cx="7772400" cy="1470025"/>
          </a:xfrm>
        </p:spPr>
        <p:txBody>
          <a:bodyPr/>
          <a:lstStyle>
            <a:lvl1pPr>
              <a:defRPr sz="4000" b="1">
                <a:solidFill>
                  <a:schemeClr val="tx2"/>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5447313"/>
            <a:ext cx="6400800" cy="563189"/>
          </a:xfrm>
        </p:spPr>
        <p:txBody>
          <a:bodyPr/>
          <a:lstStyle>
            <a:lvl1pPr marL="0" indent="0" algn="ctr">
              <a:buNone/>
              <a:defRPr sz="1600">
                <a:solidFill>
                  <a:schemeClr val="bg2">
                    <a:lumMod val="1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92075"/>
            <a:ext cx="2895600" cy="47625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3C6E12F-4068-4433-BA1B-8D2C692344F3}" type="slidenum">
              <a:rPr lang="en-GB" altLang="en-US"/>
              <a:pPr>
                <a:defRPr/>
              </a:pPr>
              <a:t>‹N°›</a:t>
            </a:fld>
            <a:endParaRPr lang="en-GB" altLang="en-US"/>
          </a:p>
        </p:txBody>
      </p:sp>
    </p:spTree>
    <p:extLst>
      <p:ext uri="{BB962C8B-B14F-4D97-AF65-F5344CB8AC3E}">
        <p14:creationId xmlns:p14="http://schemas.microsoft.com/office/powerpoint/2010/main" val="33772242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2CD3DE9-B35B-44E3-877E-B30D309BFE3A}" type="slidenum">
              <a:rPr lang="en-GB" altLang="en-US"/>
              <a:pPr>
                <a:defRPr/>
              </a:pPr>
              <a:t>‹N°›</a:t>
            </a:fld>
            <a:endParaRPr lang="en-GB" altLang="en-US"/>
          </a:p>
        </p:txBody>
      </p:sp>
    </p:spTree>
    <p:extLst>
      <p:ext uri="{BB962C8B-B14F-4D97-AF65-F5344CB8AC3E}">
        <p14:creationId xmlns:p14="http://schemas.microsoft.com/office/powerpoint/2010/main" val="7332972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E98691B-0A2A-49EC-B3F2-42D8471A2469}" type="slidenum">
              <a:rPr lang="en-GB" altLang="en-US"/>
              <a:pPr>
                <a:defRPr/>
              </a:pPr>
              <a:t>‹N°›</a:t>
            </a:fld>
            <a:endParaRPr lang="en-GB" altLang="en-US"/>
          </a:p>
        </p:txBody>
      </p:sp>
    </p:spTree>
    <p:extLst>
      <p:ext uri="{BB962C8B-B14F-4D97-AF65-F5344CB8AC3E}">
        <p14:creationId xmlns:p14="http://schemas.microsoft.com/office/powerpoint/2010/main" val="3168920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56CD811-57A5-47AB-9F37-BC12185A53AB}" type="slidenum">
              <a:rPr lang="en-GB" altLang="en-US"/>
              <a:pPr>
                <a:defRPr/>
              </a:pPr>
              <a:t>‹N°›</a:t>
            </a:fld>
            <a:endParaRPr lang="en-GB" altLang="en-US"/>
          </a:p>
        </p:txBody>
      </p:sp>
    </p:spTree>
    <p:extLst>
      <p:ext uri="{BB962C8B-B14F-4D97-AF65-F5344CB8AC3E}">
        <p14:creationId xmlns:p14="http://schemas.microsoft.com/office/powerpoint/2010/main" val="18844987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C3F9557-97F4-404A-8A62-46D53261C79B}" type="slidenum">
              <a:rPr lang="en-GB" altLang="en-US"/>
              <a:pPr>
                <a:defRPr/>
              </a:pPr>
              <a:t>‹N°›</a:t>
            </a:fld>
            <a:endParaRPr lang="en-GB" altLang="en-US"/>
          </a:p>
        </p:txBody>
      </p:sp>
    </p:spTree>
    <p:extLst>
      <p:ext uri="{BB962C8B-B14F-4D97-AF65-F5344CB8AC3E}">
        <p14:creationId xmlns:p14="http://schemas.microsoft.com/office/powerpoint/2010/main" val="7241608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5DEF02F-A6D7-4CEE-8406-001D85240319}" type="slidenum">
              <a:rPr lang="en-GB" altLang="en-US"/>
              <a:pPr>
                <a:defRPr/>
              </a:pPr>
              <a:t>‹N°›</a:t>
            </a:fld>
            <a:endParaRPr lang="en-GB" altLang="en-US"/>
          </a:p>
        </p:txBody>
      </p:sp>
    </p:spTree>
    <p:extLst>
      <p:ext uri="{BB962C8B-B14F-4D97-AF65-F5344CB8AC3E}">
        <p14:creationId xmlns:p14="http://schemas.microsoft.com/office/powerpoint/2010/main" val="23294144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B20447C-04A3-4598-B343-86DB5735C2A4}" type="slidenum">
              <a:rPr lang="en-GB" altLang="en-US"/>
              <a:pPr>
                <a:defRPr/>
              </a:pPr>
              <a:t>‹N°›</a:t>
            </a:fld>
            <a:endParaRPr lang="en-GB" altLang="en-US"/>
          </a:p>
        </p:txBody>
      </p:sp>
    </p:spTree>
    <p:extLst>
      <p:ext uri="{BB962C8B-B14F-4D97-AF65-F5344CB8AC3E}">
        <p14:creationId xmlns:p14="http://schemas.microsoft.com/office/powerpoint/2010/main" val="16183221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0739E7F-3580-4529-B302-3978B7EDE997}" type="slidenum">
              <a:rPr lang="en-GB" altLang="en-US"/>
              <a:pPr>
                <a:defRPr/>
              </a:pPr>
              <a:t>‹N°›</a:t>
            </a:fld>
            <a:endParaRPr lang="en-GB" altLang="en-US"/>
          </a:p>
        </p:txBody>
      </p:sp>
    </p:spTree>
    <p:extLst>
      <p:ext uri="{BB962C8B-B14F-4D97-AF65-F5344CB8AC3E}">
        <p14:creationId xmlns:p14="http://schemas.microsoft.com/office/powerpoint/2010/main" val="23980733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4E19A1B-2348-4AAD-A7F4-F4CBD08CD344}" type="slidenum">
              <a:rPr lang="en-GB" altLang="en-US"/>
              <a:pPr>
                <a:defRPr/>
              </a:pPr>
              <a:t>‹N°›</a:t>
            </a:fld>
            <a:endParaRPr lang="en-GB" altLang="en-US"/>
          </a:p>
        </p:txBody>
      </p:sp>
    </p:spTree>
    <p:extLst>
      <p:ext uri="{BB962C8B-B14F-4D97-AF65-F5344CB8AC3E}">
        <p14:creationId xmlns:p14="http://schemas.microsoft.com/office/powerpoint/2010/main" val="2687407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83924C3-AFCF-4F55-A5A2-90819120C18B}" type="slidenum">
              <a:rPr lang="en-GB" altLang="en-US"/>
              <a:pPr>
                <a:defRPr/>
              </a:pPr>
              <a:t>‹N°›</a:t>
            </a:fld>
            <a:endParaRPr lang="en-GB" altLang="en-US"/>
          </a:p>
        </p:txBody>
      </p:sp>
    </p:spTree>
    <p:extLst>
      <p:ext uri="{BB962C8B-B14F-4D97-AF65-F5344CB8AC3E}">
        <p14:creationId xmlns:p14="http://schemas.microsoft.com/office/powerpoint/2010/main" val="5244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B9783413-57D6-4C40-8F2D-B2BA4F91BFDC}" type="slidenum">
              <a:rPr lang="en-GB" altLang="en-US"/>
              <a:pPr>
                <a:defRPr/>
              </a:pPr>
              <a:t>‹N°›</a:t>
            </a:fld>
            <a:endParaRPr lang="en-GB" altLang="en-US"/>
          </a:p>
        </p:txBody>
      </p:sp>
    </p:spTree>
    <p:extLst>
      <p:ext uri="{BB962C8B-B14F-4D97-AF65-F5344CB8AC3E}">
        <p14:creationId xmlns:p14="http://schemas.microsoft.com/office/powerpoint/2010/main" val="394468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3FD77438-AFC2-4409-A278-8F8CFC7349F3}" type="slidenum">
              <a:rPr lang="en-GB" altLang="en-US"/>
              <a:pPr>
                <a:defRPr/>
              </a:pPr>
              <a:t>‹N°›</a:t>
            </a:fld>
            <a:endParaRPr lang="en-GB" altLang="en-US"/>
          </a:p>
        </p:txBody>
      </p:sp>
    </p:spTree>
    <p:extLst>
      <p:ext uri="{BB962C8B-B14F-4D97-AF65-F5344CB8AC3E}">
        <p14:creationId xmlns:p14="http://schemas.microsoft.com/office/powerpoint/2010/main" val="315151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3"/>
                </a:solidFill>
              </a:defRPr>
            </a:lvl1pPr>
            <a:lvl2pPr algn="r">
              <a:defRPr sz="2400">
                <a:solidFill>
                  <a:schemeClr val="accent3"/>
                </a:solidFill>
              </a:defRPr>
            </a:lvl2pPr>
            <a:lvl3pPr algn="r">
              <a:defRPr sz="2000">
                <a:solidFill>
                  <a:schemeClr val="accent3"/>
                </a:solidFill>
              </a:defRPr>
            </a:lvl3pPr>
            <a:lvl4pPr algn="r">
              <a:defRPr sz="1800">
                <a:solidFill>
                  <a:schemeClr val="accent3"/>
                </a:solidFill>
              </a:defRPr>
            </a:lvl4pPr>
            <a:lvl5pPr algn="r">
              <a:defRPr sz="1800">
                <a:solidFill>
                  <a:schemeClr val="accent3"/>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49E573C2-81F0-4440-A777-819334924AF2}" type="slidenum">
              <a:rPr lang="en-GB" altLang="en-US"/>
              <a:pPr>
                <a:defRPr/>
              </a:pPr>
              <a:t>‹N°›</a:t>
            </a:fld>
            <a:endParaRPr lang="en-GB" altLang="en-US"/>
          </a:p>
        </p:txBody>
      </p:sp>
    </p:spTree>
    <p:extLst>
      <p:ext uri="{BB962C8B-B14F-4D97-AF65-F5344CB8AC3E}">
        <p14:creationId xmlns:p14="http://schemas.microsoft.com/office/powerpoint/2010/main" val="1531092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lgn="r">
              <a:defRPr sz="3600">
                <a:solidFill>
                  <a:schemeClr val="tx2"/>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smtClean="0"/>
            </a:lvl1pPr>
          </a:lstStyle>
          <a:p>
            <a:pPr>
              <a:defRPr/>
            </a:pPr>
            <a:fld id="{E79AF0B5-BA0A-4D85-97F1-B79D89D9AB87}" type="slidenum">
              <a:rPr lang="en-GB" altLang="en-US"/>
              <a:pPr>
                <a:defRPr/>
              </a:pPr>
              <a:t>‹N°›</a:t>
            </a:fld>
            <a:endParaRPr lang="en-GB" altLang="en-US"/>
          </a:p>
        </p:txBody>
      </p:sp>
    </p:spTree>
    <p:extLst>
      <p:ext uri="{BB962C8B-B14F-4D97-AF65-F5344CB8AC3E}">
        <p14:creationId xmlns:p14="http://schemas.microsoft.com/office/powerpoint/2010/main" val="399175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Graph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r">
              <a:defRPr sz="2800">
                <a:solidFill>
                  <a:schemeClr val="accent4"/>
                </a:solidFill>
              </a:defRPr>
            </a:lvl1pPr>
            <a:lvl2pPr algn="r">
              <a:defRPr sz="2400">
                <a:solidFill>
                  <a:schemeClr val="accent4"/>
                </a:solidFill>
              </a:defRPr>
            </a:lvl2pPr>
            <a:lvl3pPr algn="r">
              <a:defRPr sz="2000">
                <a:solidFill>
                  <a:schemeClr val="accent4"/>
                </a:solidFill>
              </a:defRPr>
            </a:lvl3pPr>
            <a:lvl4pPr algn="r">
              <a:defRPr sz="1800">
                <a:solidFill>
                  <a:schemeClr val="accent4"/>
                </a:solidFill>
              </a:defRPr>
            </a:lvl4pPr>
            <a:lvl5pPr algn="r">
              <a:defRPr sz="1800">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B6F1805-B421-403A-90B6-6BD296EAA631}" type="slidenum">
              <a:rPr lang="en-GB" altLang="en-US"/>
              <a:pPr>
                <a:defRPr/>
              </a:pPr>
              <a:t>‹N°›</a:t>
            </a:fld>
            <a:endParaRPr lang="en-GB" altLang="en-US"/>
          </a:p>
        </p:txBody>
      </p:sp>
    </p:spTree>
    <p:extLst>
      <p:ext uri="{BB962C8B-B14F-4D97-AF65-F5344CB8AC3E}">
        <p14:creationId xmlns:p14="http://schemas.microsoft.com/office/powerpoint/2010/main" val="23922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sz="36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gn="l">
              <a:defRPr sz="2800">
                <a:solidFill>
                  <a:schemeClr val="bg1"/>
                </a:solidFill>
              </a:defRPr>
            </a:lvl1pPr>
            <a:lvl2pPr algn="l">
              <a:defRPr sz="2400">
                <a:solidFill>
                  <a:schemeClr val="bg1"/>
                </a:solidFill>
              </a:defRPr>
            </a:lvl2pPr>
            <a:lvl3pPr algn="l">
              <a:defRPr sz="2000">
                <a:solidFill>
                  <a:schemeClr val="bg1"/>
                </a:solidFill>
              </a:defRPr>
            </a:lvl3pPr>
            <a:lvl4pPr algn="l">
              <a:defRPr sz="1800">
                <a:solidFill>
                  <a:schemeClr val="bg1"/>
                </a:solidFill>
              </a:defRPr>
            </a:lvl4pPr>
            <a:lvl5pPr algn="l">
              <a:defRPr sz="1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9DC9F4D-046F-4945-925B-5B79A72447EA}" type="slidenum">
              <a:rPr lang="en-GB" altLang="en-US"/>
              <a:pPr>
                <a:defRPr/>
              </a:pPr>
              <a:t>‹N°›</a:t>
            </a:fld>
            <a:endParaRPr lang="en-GB" altLang="en-US"/>
          </a:p>
        </p:txBody>
      </p:sp>
    </p:spTree>
    <p:extLst>
      <p:ext uri="{BB962C8B-B14F-4D97-AF65-F5344CB8AC3E}">
        <p14:creationId xmlns:p14="http://schemas.microsoft.com/office/powerpoint/2010/main" val="100342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image" Target="../media/image1.jpe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p:cNvPicPr>
          <p:nvPr userDrawn="1"/>
        </p:nvPicPr>
        <p:blipFill>
          <a:blip r:embed="rId2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93F5E2A-82F3-45FC-BB85-DAFEF1334F4B}"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56" r:id="rId8"/>
    <p:sldLayoutId id="2147483957" r:id="rId9"/>
    <p:sldLayoutId id="2147483958" r:id="rId10"/>
    <p:sldLayoutId id="2147483959" r:id="rId11"/>
    <p:sldLayoutId id="2147483960" r:id="rId12"/>
    <p:sldLayoutId id="2147483961" r:id="rId13"/>
    <p:sldLayoutId id="2147483962" r:id="rId14"/>
    <p:sldLayoutId id="2147483963" r:id="rId15"/>
    <p:sldLayoutId id="2147483964" r:id="rId16"/>
    <p:sldLayoutId id="2147483965" r:id="rId17"/>
    <p:sldLayoutId id="2147483966" r:id="rId18"/>
    <p:sldLayoutId id="2147483967" r:id="rId19"/>
    <p:sldLayoutId id="2147483968" r:id="rId20"/>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1B9EAF57-B7CD-4095-88CB-4465485AE722}"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989" r:id="rId1"/>
    <p:sldLayoutId id="2147483990" r:id="rId2"/>
    <p:sldLayoutId id="2147483991" r:id="rId3"/>
    <p:sldLayoutId id="2147483992" r:id="rId4"/>
    <p:sldLayoutId id="2147483993"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 id="2147483978" r:id="rId15"/>
    <p:sldLayoutId id="2147483979" r:id="rId16"/>
    <p:sldLayoutId id="2147483980" r:id="rId17"/>
    <p:sldLayoutId id="2147483981" r:id="rId18"/>
  </p:sldLayoutIdLst>
  <p:txStyles>
    <p:titleStyle>
      <a:lvl1pPr algn="ctr" rtl="0" eaLnBrk="0" fontAlgn="base" hangingPunct="0">
        <a:spcBef>
          <a:spcPct val="0"/>
        </a:spcBef>
        <a:spcAft>
          <a:spcPct val="0"/>
        </a:spcAft>
        <a:defRPr sz="4400">
          <a:solidFill>
            <a:srgbClr val="19314A"/>
          </a:solidFill>
          <a:latin typeface="+mj-lt"/>
          <a:ea typeface="+mj-ea"/>
          <a:cs typeface="+mj-cs"/>
        </a:defRPr>
      </a:lvl1pPr>
      <a:lvl2pPr algn="ctr" rtl="0" eaLnBrk="0" fontAlgn="base" hangingPunct="0">
        <a:spcBef>
          <a:spcPct val="0"/>
        </a:spcBef>
        <a:spcAft>
          <a:spcPct val="0"/>
        </a:spcAft>
        <a:defRPr sz="4400">
          <a:solidFill>
            <a:srgbClr val="19314A"/>
          </a:solidFill>
          <a:latin typeface="Arial" charset="0"/>
        </a:defRPr>
      </a:lvl2pPr>
      <a:lvl3pPr algn="ctr" rtl="0" eaLnBrk="0" fontAlgn="base" hangingPunct="0">
        <a:spcBef>
          <a:spcPct val="0"/>
        </a:spcBef>
        <a:spcAft>
          <a:spcPct val="0"/>
        </a:spcAft>
        <a:defRPr sz="4400">
          <a:solidFill>
            <a:srgbClr val="19314A"/>
          </a:solidFill>
          <a:latin typeface="Arial" charset="0"/>
        </a:defRPr>
      </a:lvl3pPr>
      <a:lvl4pPr algn="ctr" rtl="0" eaLnBrk="0" fontAlgn="base" hangingPunct="0">
        <a:spcBef>
          <a:spcPct val="0"/>
        </a:spcBef>
        <a:spcAft>
          <a:spcPct val="0"/>
        </a:spcAft>
        <a:defRPr sz="4400">
          <a:solidFill>
            <a:srgbClr val="19314A"/>
          </a:solidFill>
          <a:latin typeface="Arial" charset="0"/>
        </a:defRPr>
      </a:lvl4pPr>
      <a:lvl5pPr algn="ctr" rtl="0" eaLnBrk="0" fontAlgn="base" hangingPunct="0">
        <a:spcBef>
          <a:spcPct val="0"/>
        </a:spcBef>
        <a:spcAft>
          <a:spcPct val="0"/>
        </a:spcAft>
        <a:defRPr sz="4400">
          <a:solidFill>
            <a:srgbClr val="19314A"/>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234466"/>
          </a:solidFill>
          <a:latin typeface="+mn-lt"/>
          <a:ea typeface="+mn-ea"/>
          <a:cs typeface="+mn-cs"/>
        </a:defRPr>
      </a:lvl1pPr>
      <a:lvl2pPr marL="742950" indent="-285750" algn="l" rtl="0" eaLnBrk="0" fontAlgn="base" hangingPunct="0">
        <a:spcBef>
          <a:spcPct val="20000"/>
        </a:spcBef>
        <a:spcAft>
          <a:spcPct val="0"/>
        </a:spcAft>
        <a:buChar char="–"/>
        <a:defRPr sz="2800">
          <a:solidFill>
            <a:srgbClr val="234466"/>
          </a:solidFill>
          <a:latin typeface="+mn-lt"/>
        </a:defRPr>
      </a:lvl2pPr>
      <a:lvl3pPr marL="1143000" indent="-228600" algn="l" rtl="0" eaLnBrk="0" fontAlgn="base" hangingPunct="0">
        <a:spcBef>
          <a:spcPct val="20000"/>
        </a:spcBef>
        <a:spcAft>
          <a:spcPct val="0"/>
        </a:spcAft>
        <a:buChar char="•"/>
        <a:defRPr sz="2400">
          <a:solidFill>
            <a:srgbClr val="234466"/>
          </a:solidFill>
          <a:latin typeface="+mn-lt"/>
        </a:defRPr>
      </a:lvl3pPr>
      <a:lvl4pPr marL="1600200" indent="-228600" algn="l" rtl="0" eaLnBrk="0" fontAlgn="base" hangingPunct="0">
        <a:spcBef>
          <a:spcPct val="20000"/>
        </a:spcBef>
        <a:spcAft>
          <a:spcPct val="0"/>
        </a:spcAft>
        <a:buChar char="–"/>
        <a:defRPr sz="2000">
          <a:solidFill>
            <a:srgbClr val="234466"/>
          </a:solidFill>
          <a:latin typeface="+mn-lt"/>
        </a:defRPr>
      </a:lvl4pPr>
      <a:lvl5pPr marL="2057400" indent="-228600" algn="l" rtl="0" eaLnBrk="0" fontAlgn="base" hangingPunct="0">
        <a:spcBef>
          <a:spcPct val="20000"/>
        </a:spcBef>
        <a:spcAft>
          <a:spcPct val="0"/>
        </a:spcAft>
        <a:buChar char="»"/>
        <a:defRPr sz="2000">
          <a:solidFill>
            <a:srgbClr val="234466"/>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image" Target="../media/image9.wmf"/><Relationship Id="rId5" Type="http://schemas.openxmlformats.org/officeDocument/2006/relationships/oleObject" Target="../embeddings/oleObject2.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14.xml"/><Relationship Id="rId1" Type="http://schemas.openxmlformats.org/officeDocument/2006/relationships/vmlDrawing" Target="../drawings/vmlDrawing2.vml"/><Relationship Id="rId6" Type="http://schemas.openxmlformats.org/officeDocument/2006/relationships/image" Target="../media/image13.wmf"/><Relationship Id="rId5" Type="http://schemas.openxmlformats.org/officeDocument/2006/relationships/oleObject" Target="../embeddings/oleObject6.bin"/><Relationship Id="rId4" Type="http://schemas.openxmlformats.org/officeDocument/2006/relationships/image" Target="../media/image12.wmf"/></Relationships>
</file>

<file path=ppt/slides/_rels/slide29.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14.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9.bin"/><Relationship Id="rId4" Type="http://schemas.openxmlformats.org/officeDocument/2006/relationships/image" Target="../media/image1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14.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2.bin"/><Relationship Id="rId4" Type="http://schemas.openxmlformats.org/officeDocument/2006/relationships/image" Target="../media/image18.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03700"/>
            <a:ext cx="7772400" cy="1470025"/>
          </a:xfrm>
        </p:spPr>
        <p:txBody>
          <a:bodyPr/>
          <a:lstStyle/>
          <a:p>
            <a:pPr rtl="1">
              <a:defRPr/>
            </a:pPr>
            <a:r>
              <a:rPr lang="ar-DZ" sz="4400" dirty="0" smtClean="0">
                <a:solidFill>
                  <a:schemeClr val="bg2">
                    <a:lumMod val="10000"/>
                  </a:schemeClr>
                </a:solidFill>
              </a:rPr>
              <a:t>تحليل حساب النتائج بواسطة المؤشرات المالية</a:t>
            </a:r>
            <a:endParaRPr lang="en-GB" sz="4400" dirty="0"/>
          </a:p>
        </p:txBody>
      </p:sp>
      <p:sp>
        <p:nvSpPr>
          <p:cNvPr id="4" name="ZoneTexte 4"/>
          <p:cNvSpPr txBox="1">
            <a:spLocks noChangeArrowheads="1"/>
          </p:cNvSpPr>
          <p:nvPr/>
        </p:nvSpPr>
        <p:spPr bwMode="auto">
          <a:xfrm>
            <a:off x="5903913" y="5307926"/>
            <a:ext cx="324008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Palatino Linotype" pitchFamily="18" charset="0"/>
                <a:cs typeface="Times New Roman" pitchFamily="18" charset="0"/>
              </a:defRPr>
            </a:lvl1pPr>
            <a:lvl2pPr marL="742950" indent="-285750">
              <a:defRPr>
                <a:solidFill>
                  <a:schemeClr val="tx1"/>
                </a:solidFill>
                <a:latin typeface="Palatino Linotype" pitchFamily="18" charset="0"/>
                <a:cs typeface="Times New Roman" pitchFamily="18" charset="0"/>
              </a:defRPr>
            </a:lvl2pPr>
            <a:lvl3pPr marL="1143000" indent="-228600">
              <a:defRPr>
                <a:solidFill>
                  <a:schemeClr val="tx1"/>
                </a:solidFill>
                <a:latin typeface="Palatino Linotype" pitchFamily="18" charset="0"/>
                <a:cs typeface="Times New Roman" pitchFamily="18" charset="0"/>
              </a:defRPr>
            </a:lvl3pPr>
            <a:lvl4pPr marL="1600200" indent="-228600">
              <a:defRPr>
                <a:solidFill>
                  <a:schemeClr val="tx1"/>
                </a:solidFill>
                <a:latin typeface="Palatino Linotype" pitchFamily="18" charset="0"/>
                <a:cs typeface="Times New Roman" pitchFamily="18" charset="0"/>
              </a:defRPr>
            </a:lvl4pPr>
            <a:lvl5pPr marL="2057400" indent="-228600">
              <a:defRPr>
                <a:solidFill>
                  <a:schemeClr val="tx1"/>
                </a:solidFill>
                <a:latin typeface="Palatino Linotype" pitchFamily="18" charset="0"/>
                <a:cs typeface="Times New Roman" pitchFamily="18" charset="0"/>
              </a:defRPr>
            </a:lvl5pPr>
            <a:lvl6pPr marL="2514600" indent="-228600" fontAlgn="base">
              <a:spcBef>
                <a:spcPct val="0"/>
              </a:spcBef>
              <a:spcAft>
                <a:spcPct val="0"/>
              </a:spcAft>
              <a:defRPr>
                <a:solidFill>
                  <a:schemeClr val="tx1"/>
                </a:solidFill>
                <a:latin typeface="Palatino Linotype" pitchFamily="18" charset="0"/>
                <a:cs typeface="Times New Roman" pitchFamily="18" charset="0"/>
              </a:defRPr>
            </a:lvl6pPr>
            <a:lvl7pPr marL="2971800" indent="-228600" fontAlgn="base">
              <a:spcBef>
                <a:spcPct val="0"/>
              </a:spcBef>
              <a:spcAft>
                <a:spcPct val="0"/>
              </a:spcAft>
              <a:defRPr>
                <a:solidFill>
                  <a:schemeClr val="tx1"/>
                </a:solidFill>
                <a:latin typeface="Palatino Linotype" pitchFamily="18" charset="0"/>
                <a:cs typeface="Times New Roman" pitchFamily="18" charset="0"/>
              </a:defRPr>
            </a:lvl7pPr>
            <a:lvl8pPr marL="3429000" indent="-228600" fontAlgn="base">
              <a:spcBef>
                <a:spcPct val="0"/>
              </a:spcBef>
              <a:spcAft>
                <a:spcPct val="0"/>
              </a:spcAft>
              <a:defRPr>
                <a:solidFill>
                  <a:schemeClr val="tx1"/>
                </a:solidFill>
                <a:latin typeface="Palatino Linotype" pitchFamily="18" charset="0"/>
                <a:cs typeface="Times New Roman" pitchFamily="18" charset="0"/>
              </a:defRPr>
            </a:lvl8pPr>
            <a:lvl9pPr marL="3886200" indent="-228600" fontAlgn="base">
              <a:spcBef>
                <a:spcPct val="0"/>
              </a:spcBef>
              <a:spcAft>
                <a:spcPct val="0"/>
              </a:spcAft>
              <a:defRPr>
                <a:solidFill>
                  <a:schemeClr val="tx1"/>
                </a:solidFill>
                <a:latin typeface="Palatino Linotype" pitchFamily="18" charset="0"/>
                <a:cs typeface="Times New Roman" pitchFamily="18" charset="0"/>
              </a:defRPr>
            </a:lvl9pPr>
          </a:lstStyle>
          <a:p>
            <a:pPr algn="ctr"/>
            <a:r>
              <a:rPr lang="ar-DZ" sz="2400" b="1" dirty="0">
                <a:latin typeface="Arial" pitchFamily="34" charset="0"/>
                <a:cs typeface="Arial" pitchFamily="34" charset="0"/>
              </a:rPr>
              <a:t>جامعة محمد خيضر بسكرة</a:t>
            </a:r>
          </a:p>
          <a:p>
            <a:pPr algn="ctr"/>
            <a:r>
              <a:rPr lang="ar-DZ" sz="2400" b="1" dirty="0">
                <a:latin typeface="Arial" pitchFamily="34" charset="0"/>
                <a:cs typeface="Arial" pitchFamily="34" charset="0"/>
              </a:rPr>
              <a:t>كلية العلوم الاقتصادية والتجارية وعلوم التسيير</a:t>
            </a:r>
          </a:p>
          <a:p>
            <a:pPr algn="ctr"/>
            <a:r>
              <a:rPr lang="ar-DZ" sz="2400" b="1" dirty="0">
                <a:latin typeface="Arial" pitchFamily="34" charset="0"/>
                <a:cs typeface="Arial" pitchFamily="34" charset="0"/>
              </a:rPr>
              <a:t>قسم </a:t>
            </a:r>
            <a:r>
              <a:rPr lang="ar-DZ" sz="2400" b="1" dirty="0" smtClean="0">
                <a:latin typeface="Arial" pitchFamily="34" charset="0"/>
                <a:cs typeface="Arial" pitchFamily="34" charset="0"/>
              </a:rPr>
              <a:t>العلوم التجارية</a:t>
            </a:r>
            <a:endParaRPr lang="fr-FR" sz="2400" b="1" dirty="0">
              <a:latin typeface="Arial" pitchFamily="34" charset="0"/>
              <a:cs typeface="Arial" pitchFamily="34" charset="0"/>
            </a:endParaRPr>
          </a:p>
        </p:txBody>
      </p:sp>
      <p:sp>
        <p:nvSpPr>
          <p:cNvPr id="5" name="ZoneTexte 5"/>
          <p:cNvSpPr txBox="1">
            <a:spLocks noChangeArrowheads="1"/>
          </p:cNvSpPr>
          <p:nvPr/>
        </p:nvSpPr>
        <p:spPr bwMode="auto">
          <a:xfrm>
            <a:off x="0" y="5642801"/>
            <a:ext cx="28082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Palatino Linotype" pitchFamily="18" charset="0"/>
                <a:cs typeface="Times New Roman" pitchFamily="18" charset="0"/>
              </a:defRPr>
            </a:lvl1pPr>
            <a:lvl2pPr marL="742950" indent="-285750">
              <a:defRPr>
                <a:solidFill>
                  <a:schemeClr val="tx1"/>
                </a:solidFill>
                <a:latin typeface="Palatino Linotype" pitchFamily="18" charset="0"/>
                <a:cs typeface="Times New Roman" pitchFamily="18" charset="0"/>
              </a:defRPr>
            </a:lvl2pPr>
            <a:lvl3pPr marL="1143000" indent="-228600">
              <a:defRPr>
                <a:solidFill>
                  <a:schemeClr val="tx1"/>
                </a:solidFill>
                <a:latin typeface="Palatino Linotype" pitchFamily="18" charset="0"/>
                <a:cs typeface="Times New Roman" pitchFamily="18" charset="0"/>
              </a:defRPr>
            </a:lvl3pPr>
            <a:lvl4pPr marL="1600200" indent="-228600">
              <a:defRPr>
                <a:solidFill>
                  <a:schemeClr val="tx1"/>
                </a:solidFill>
                <a:latin typeface="Palatino Linotype" pitchFamily="18" charset="0"/>
                <a:cs typeface="Times New Roman" pitchFamily="18" charset="0"/>
              </a:defRPr>
            </a:lvl4pPr>
            <a:lvl5pPr marL="2057400" indent="-228600">
              <a:defRPr>
                <a:solidFill>
                  <a:schemeClr val="tx1"/>
                </a:solidFill>
                <a:latin typeface="Palatino Linotype" pitchFamily="18" charset="0"/>
                <a:cs typeface="Times New Roman" pitchFamily="18" charset="0"/>
              </a:defRPr>
            </a:lvl5pPr>
            <a:lvl6pPr marL="2514600" indent="-228600" fontAlgn="base">
              <a:spcBef>
                <a:spcPct val="0"/>
              </a:spcBef>
              <a:spcAft>
                <a:spcPct val="0"/>
              </a:spcAft>
              <a:defRPr>
                <a:solidFill>
                  <a:schemeClr val="tx1"/>
                </a:solidFill>
                <a:latin typeface="Palatino Linotype" pitchFamily="18" charset="0"/>
                <a:cs typeface="Times New Roman" pitchFamily="18" charset="0"/>
              </a:defRPr>
            </a:lvl6pPr>
            <a:lvl7pPr marL="2971800" indent="-228600" fontAlgn="base">
              <a:spcBef>
                <a:spcPct val="0"/>
              </a:spcBef>
              <a:spcAft>
                <a:spcPct val="0"/>
              </a:spcAft>
              <a:defRPr>
                <a:solidFill>
                  <a:schemeClr val="tx1"/>
                </a:solidFill>
                <a:latin typeface="Palatino Linotype" pitchFamily="18" charset="0"/>
                <a:cs typeface="Times New Roman" pitchFamily="18" charset="0"/>
              </a:defRPr>
            </a:lvl7pPr>
            <a:lvl8pPr marL="3429000" indent="-228600" fontAlgn="base">
              <a:spcBef>
                <a:spcPct val="0"/>
              </a:spcBef>
              <a:spcAft>
                <a:spcPct val="0"/>
              </a:spcAft>
              <a:defRPr>
                <a:solidFill>
                  <a:schemeClr val="tx1"/>
                </a:solidFill>
                <a:latin typeface="Palatino Linotype" pitchFamily="18" charset="0"/>
                <a:cs typeface="Times New Roman" pitchFamily="18" charset="0"/>
              </a:defRPr>
            </a:lvl8pPr>
            <a:lvl9pPr marL="3886200" indent="-228600" fontAlgn="base">
              <a:spcBef>
                <a:spcPct val="0"/>
              </a:spcBef>
              <a:spcAft>
                <a:spcPct val="0"/>
              </a:spcAft>
              <a:defRPr>
                <a:solidFill>
                  <a:schemeClr val="tx1"/>
                </a:solidFill>
                <a:latin typeface="Palatino Linotype" pitchFamily="18" charset="0"/>
                <a:cs typeface="Times New Roman" pitchFamily="18" charset="0"/>
              </a:defRPr>
            </a:lvl9pPr>
          </a:lstStyle>
          <a:p>
            <a:pPr algn="ctr" eaLnBrk="1" fontAlgn="auto" hangingPunct="1">
              <a:spcBef>
                <a:spcPts val="0"/>
              </a:spcBef>
              <a:spcAft>
                <a:spcPts val="0"/>
              </a:spcAft>
            </a:pPr>
            <a:r>
              <a:rPr lang="ar-DZ" sz="2400" b="1" dirty="0">
                <a:solidFill>
                  <a:srgbClr val="00B050"/>
                </a:solidFill>
                <a:latin typeface="Arial" pitchFamily="34" charset="0"/>
                <a:cs typeface="Arial" pitchFamily="34" charset="0"/>
              </a:rPr>
              <a:t>سلسلة محاضرات مقدمة للسنة الثانية ماستـــــــــر</a:t>
            </a:r>
          </a:p>
          <a:p>
            <a:pPr algn="ctr" eaLnBrk="1" fontAlgn="auto" hangingPunct="1">
              <a:spcBef>
                <a:spcPts val="0"/>
              </a:spcBef>
              <a:spcAft>
                <a:spcPts val="0"/>
              </a:spcAft>
            </a:pPr>
            <a:r>
              <a:rPr lang="ar-DZ" sz="2400" b="1" dirty="0">
                <a:solidFill>
                  <a:srgbClr val="00B050"/>
                </a:solidFill>
                <a:latin typeface="Arial" pitchFamily="34" charset="0"/>
                <a:cs typeface="Arial" pitchFamily="34" charset="0"/>
              </a:rPr>
              <a:t>تخصص </a:t>
            </a:r>
            <a:r>
              <a:rPr lang="ar-DZ" sz="2400" b="1" dirty="0" smtClean="0">
                <a:solidFill>
                  <a:srgbClr val="00B050"/>
                </a:solidFill>
                <a:latin typeface="Arial" pitchFamily="34" charset="0"/>
                <a:cs typeface="Arial" pitchFamily="34" charset="0"/>
              </a:rPr>
              <a:t>تدقيق</a:t>
            </a:r>
            <a:endParaRPr lang="fr-FR" sz="2400" b="1" dirty="0">
              <a:solidFill>
                <a:srgbClr val="00B050"/>
              </a:solidFill>
              <a:latin typeface="Arial" pitchFamily="34" charset="0"/>
              <a:cs typeface="Arial" pitchFamily="34" charset="0"/>
            </a:endParaRPr>
          </a:p>
        </p:txBody>
      </p:sp>
      <p:sp>
        <p:nvSpPr>
          <p:cNvPr id="6" name="ZoneTexte 5"/>
          <p:cNvSpPr txBox="1">
            <a:spLocks noChangeArrowheads="1"/>
          </p:cNvSpPr>
          <p:nvPr/>
        </p:nvSpPr>
        <p:spPr bwMode="auto">
          <a:xfrm>
            <a:off x="0" y="3287190"/>
            <a:ext cx="2808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Palatino Linotype" pitchFamily="18" charset="0"/>
                <a:cs typeface="Times New Roman" pitchFamily="18" charset="0"/>
              </a:defRPr>
            </a:lvl1pPr>
            <a:lvl2pPr marL="742950" indent="-285750">
              <a:defRPr>
                <a:solidFill>
                  <a:schemeClr val="tx1"/>
                </a:solidFill>
                <a:latin typeface="Palatino Linotype" pitchFamily="18" charset="0"/>
                <a:cs typeface="Times New Roman" pitchFamily="18" charset="0"/>
              </a:defRPr>
            </a:lvl2pPr>
            <a:lvl3pPr marL="1143000" indent="-228600">
              <a:defRPr>
                <a:solidFill>
                  <a:schemeClr val="tx1"/>
                </a:solidFill>
                <a:latin typeface="Palatino Linotype" pitchFamily="18" charset="0"/>
                <a:cs typeface="Times New Roman" pitchFamily="18" charset="0"/>
              </a:defRPr>
            </a:lvl3pPr>
            <a:lvl4pPr marL="1600200" indent="-228600">
              <a:defRPr>
                <a:solidFill>
                  <a:schemeClr val="tx1"/>
                </a:solidFill>
                <a:latin typeface="Palatino Linotype" pitchFamily="18" charset="0"/>
                <a:cs typeface="Times New Roman" pitchFamily="18" charset="0"/>
              </a:defRPr>
            </a:lvl4pPr>
            <a:lvl5pPr marL="2057400" indent="-228600">
              <a:defRPr>
                <a:solidFill>
                  <a:schemeClr val="tx1"/>
                </a:solidFill>
                <a:latin typeface="Palatino Linotype" pitchFamily="18" charset="0"/>
                <a:cs typeface="Times New Roman" pitchFamily="18" charset="0"/>
              </a:defRPr>
            </a:lvl5pPr>
            <a:lvl6pPr marL="2514600" indent="-228600" fontAlgn="base">
              <a:spcBef>
                <a:spcPct val="0"/>
              </a:spcBef>
              <a:spcAft>
                <a:spcPct val="0"/>
              </a:spcAft>
              <a:defRPr>
                <a:solidFill>
                  <a:schemeClr val="tx1"/>
                </a:solidFill>
                <a:latin typeface="Palatino Linotype" pitchFamily="18" charset="0"/>
                <a:cs typeface="Times New Roman" pitchFamily="18" charset="0"/>
              </a:defRPr>
            </a:lvl6pPr>
            <a:lvl7pPr marL="2971800" indent="-228600" fontAlgn="base">
              <a:spcBef>
                <a:spcPct val="0"/>
              </a:spcBef>
              <a:spcAft>
                <a:spcPct val="0"/>
              </a:spcAft>
              <a:defRPr>
                <a:solidFill>
                  <a:schemeClr val="tx1"/>
                </a:solidFill>
                <a:latin typeface="Palatino Linotype" pitchFamily="18" charset="0"/>
                <a:cs typeface="Times New Roman" pitchFamily="18" charset="0"/>
              </a:defRPr>
            </a:lvl7pPr>
            <a:lvl8pPr marL="3429000" indent="-228600" fontAlgn="base">
              <a:spcBef>
                <a:spcPct val="0"/>
              </a:spcBef>
              <a:spcAft>
                <a:spcPct val="0"/>
              </a:spcAft>
              <a:defRPr>
                <a:solidFill>
                  <a:schemeClr val="tx1"/>
                </a:solidFill>
                <a:latin typeface="Palatino Linotype" pitchFamily="18" charset="0"/>
                <a:cs typeface="Times New Roman" pitchFamily="18" charset="0"/>
              </a:defRPr>
            </a:lvl8pPr>
            <a:lvl9pPr marL="3886200" indent="-228600" fontAlgn="base">
              <a:spcBef>
                <a:spcPct val="0"/>
              </a:spcBef>
              <a:spcAft>
                <a:spcPct val="0"/>
              </a:spcAft>
              <a:defRPr>
                <a:solidFill>
                  <a:schemeClr val="tx1"/>
                </a:solidFill>
                <a:latin typeface="Palatino Linotype" pitchFamily="18" charset="0"/>
                <a:cs typeface="Times New Roman" pitchFamily="18" charset="0"/>
              </a:defRPr>
            </a:lvl9pPr>
          </a:lstStyle>
          <a:p>
            <a:pPr algn="ctr" eaLnBrk="1" fontAlgn="auto" hangingPunct="1">
              <a:spcBef>
                <a:spcPts val="0"/>
              </a:spcBef>
              <a:spcAft>
                <a:spcPts val="0"/>
              </a:spcAft>
            </a:pPr>
            <a:r>
              <a:rPr lang="ar-DZ" sz="3200" b="1" dirty="0">
                <a:solidFill>
                  <a:srgbClr val="00B0F0"/>
                </a:solidFill>
                <a:latin typeface="Andalus" pitchFamily="18" charset="-78"/>
                <a:cs typeface="Andalus" pitchFamily="18" charset="-78"/>
              </a:rPr>
              <a:t>من إعداد الأستاذة:</a:t>
            </a:r>
          </a:p>
          <a:p>
            <a:pPr algn="ctr" eaLnBrk="1" fontAlgn="auto" hangingPunct="1">
              <a:spcBef>
                <a:spcPts val="0"/>
              </a:spcBef>
              <a:spcAft>
                <a:spcPts val="0"/>
              </a:spcAft>
            </a:pPr>
            <a:r>
              <a:rPr lang="ar-DZ" sz="3200" b="1" dirty="0">
                <a:solidFill>
                  <a:srgbClr val="00B0F0"/>
                </a:solidFill>
                <a:latin typeface="Andalus" pitchFamily="18" charset="-78"/>
                <a:cs typeface="Andalus" pitchFamily="18" charset="-78"/>
              </a:rPr>
              <a:t>فاطمة الزهراء طاهري</a:t>
            </a:r>
            <a:endParaRPr lang="fr-FR" sz="3200" b="1" dirty="0">
              <a:solidFill>
                <a:srgbClr val="00B0F0"/>
              </a:solidFill>
              <a:latin typeface="Andalus" pitchFamily="18" charset="-78"/>
              <a:cs typeface="Andalus"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894872"/>
            <a:ext cx="4572000" cy="1938992"/>
          </a:xfrm>
          <a:prstGeom prst="rect">
            <a:avLst/>
          </a:prstGeom>
        </p:spPr>
        <p:txBody>
          <a:bodyPr>
            <a:spAutoFit/>
          </a:bodyPr>
          <a:lstStyle/>
          <a:p>
            <a:pPr algn="just" rtl="1"/>
            <a:r>
              <a:rPr lang="ar-DZ" sz="2400" b="1" dirty="0">
                <a:solidFill>
                  <a:srgbClr val="FF0000"/>
                </a:solidFill>
                <a:latin typeface="Calibri"/>
                <a:ea typeface="Calibri"/>
                <a:cs typeface="Arial"/>
              </a:rPr>
              <a:t>يمكن أن تحسب القيمة المضافة أيضا من العوائد التي تتحصل عليها مختلف عوامل الانتاج، بعبارة أخرى القيمة المضافة توزع على مختلف عوامل الانتاج: الدولة، العمال، المقرضين، وأصحاب الأموال الخاصة</a:t>
            </a:r>
            <a:endParaRPr lang="ar-DZ" sz="2400" b="1" dirty="0">
              <a:solidFill>
                <a:srgbClr val="FF0000"/>
              </a:solidFill>
            </a:endParaRPr>
          </a:p>
        </p:txBody>
      </p:sp>
    </p:spTree>
    <p:extLst>
      <p:ext uri="{BB962C8B-B14F-4D97-AF65-F5344CB8AC3E}">
        <p14:creationId xmlns:p14="http://schemas.microsoft.com/office/powerpoint/2010/main" val="1406916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90008"/>
            <a:ext cx="4572000" cy="2677656"/>
          </a:xfrm>
          <a:prstGeom prst="rect">
            <a:avLst/>
          </a:prstGeom>
        </p:spPr>
        <p:txBody>
          <a:bodyPr>
            <a:spAutoFit/>
          </a:bodyPr>
          <a:lstStyle/>
          <a:p>
            <a:pPr algn="just" rtl="1"/>
            <a:r>
              <a:rPr lang="ar-DZ" sz="2800" b="1" dirty="0">
                <a:solidFill>
                  <a:srgbClr val="00B0F0"/>
                </a:solidFill>
                <a:latin typeface="Calibri"/>
                <a:ea typeface="Calibri"/>
                <a:cs typeface="Arial"/>
              </a:rPr>
              <a:t>تعتبر القيمة المضافة مؤشر مهم، حيث أنه من خلال حسابها نقيس مدى مساهمة الشركة في الناتج الوطني، حيث تمثل الفرق بين ما أنتجته الشركة من سلع وخدمات مطروحا منه ما استهلكته من سلع وخدمات للقيام بذلك</a:t>
            </a:r>
            <a:endParaRPr lang="ar-DZ" sz="2800" b="1" dirty="0">
              <a:solidFill>
                <a:srgbClr val="00B0F0"/>
              </a:solidFill>
            </a:endParaRPr>
          </a:p>
        </p:txBody>
      </p:sp>
    </p:spTree>
    <p:extLst>
      <p:ext uri="{BB962C8B-B14F-4D97-AF65-F5344CB8AC3E}">
        <p14:creationId xmlns:p14="http://schemas.microsoft.com/office/powerpoint/2010/main" val="200941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35480" y="4082152"/>
            <a:ext cx="5192038" cy="1140697"/>
          </a:xfrm>
          <a:prstGeom prst="rect">
            <a:avLst/>
          </a:prstGeom>
        </p:spPr>
        <p:txBody>
          <a:bodyPr wrap="square">
            <a:spAutoFit/>
          </a:bodyPr>
          <a:lstStyle/>
          <a:p>
            <a:pPr indent="323850" algn="ctr" rtl="1">
              <a:lnSpc>
                <a:spcPct val="150000"/>
              </a:lnSpc>
              <a:spcAft>
                <a:spcPts val="0"/>
              </a:spcAft>
            </a:pPr>
            <a:r>
              <a:rPr lang="ar-DZ" sz="2400" b="1" dirty="0">
                <a:solidFill>
                  <a:srgbClr val="00B050"/>
                </a:solidFill>
                <a:latin typeface="Calibri"/>
                <a:ea typeface="Calibri"/>
                <a:cs typeface="Arial"/>
              </a:rPr>
              <a:t>الرصيد الثالث: الفائض الاجمالي </a:t>
            </a:r>
            <a:r>
              <a:rPr lang="ar-DZ" sz="2400" b="1" dirty="0" smtClean="0">
                <a:solidFill>
                  <a:srgbClr val="00B050"/>
                </a:solidFill>
                <a:latin typeface="Calibri"/>
                <a:ea typeface="Calibri"/>
                <a:cs typeface="Arial"/>
              </a:rPr>
              <a:t>للاستغلال</a:t>
            </a:r>
            <a:endParaRPr lang="en-US" dirty="0">
              <a:solidFill>
                <a:srgbClr val="00B050"/>
              </a:solidFill>
              <a:latin typeface="Calibri"/>
              <a:ea typeface="Calibri"/>
              <a:cs typeface="Arial"/>
            </a:endParaRPr>
          </a:p>
          <a:p>
            <a:pPr indent="323850" algn="ctr" rtl="1">
              <a:lnSpc>
                <a:spcPct val="150000"/>
              </a:lnSpc>
              <a:spcAft>
                <a:spcPts val="0"/>
              </a:spcAft>
            </a:pPr>
            <a:r>
              <a:rPr lang="ar-DZ" sz="2400" b="1" dirty="0">
                <a:solidFill>
                  <a:srgbClr val="00B050"/>
                </a:solidFill>
                <a:latin typeface="Calibri"/>
                <a:ea typeface="Calibri"/>
                <a:cs typeface="Arial"/>
              </a:rPr>
              <a:t> </a:t>
            </a:r>
            <a:r>
              <a:rPr lang="fr-FR" sz="2400" b="1" dirty="0">
                <a:solidFill>
                  <a:srgbClr val="00B050"/>
                </a:solidFill>
                <a:latin typeface="Calibri"/>
                <a:ea typeface="Calibri"/>
                <a:cs typeface="Arial"/>
              </a:rPr>
              <a:t>L'excédent brut d'exploitation(EBE)</a:t>
            </a:r>
            <a:endParaRPr lang="en-US" dirty="0">
              <a:solidFill>
                <a:srgbClr val="00B050"/>
              </a:solidFill>
              <a:effectLst/>
              <a:latin typeface="Calibri"/>
              <a:ea typeface="Calibri"/>
              <a:cs typeface="Arial"/>
            </a:endParaRPr>
          </a:p>
        </p:txBody>
      </p:sp>
    </p:spTree>
    <p:extLst>
      <p:ext uri="{BB962C8B-B14F-4D97-AF65-F5344CB8AC3E}">
        <p14:creationId xmlns:p14="http://schemas.microsoft.com/office/powerpoint/2010/main" val="3767143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46"/>
          <p:cNvSpPr txBox="1"/>
          <p:nvPr/>
        </p:nvSpPr>
        <p:spPr>
          <a:xfrm>
            <a:off x="1747837" y="2609850"/>
            <a:ext cx="5648325" cy="1999728"/>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الفائض الاجمالي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للاستغلال=القيمة المضافة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ح/64 الضرائب الرسوم والمدفوعات المماثلة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ح/63 أعباء المستخدمين</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p:txBody>
      </p:sp>
      <p:sp>
        <p:nvSpPr>
          <p:cNvPr id="3" name="Rectangle 2"/>
          <p:cNvSpPr/>
          <p:nvPr/>
        </p:nvSpPr>
        <p:spPr>
          <a:xfrm>
            <a:off x="1152395" y="585251"/>
            <a:ext cx="6776580" cy="1323439"/>
          </a:xfrm>
          <a:prstGeom prst="rect">
            <a:avLst/>
          </a:prstGeom>
        </p:spPr>
        <p:txBody>
          <a:bodyPr wrap="square">
            <a:spAutoFit/>
          </a:bodyPr>
          <a:lstStyle/>
          <a:p>
            <a:pPr algn="just" rtl="1"/>
            <a:r>
              <a:rPr lang="ar-DZ" sz="2000" b="1" dirty="0">
                <a:latin typeface="Calibri"/>
                <a:ea typeface="Calibri"/>
                <a:cs typeface="Arial"/>
              </a:rPr>
              <a:t>ويعطينا فكرة عن نتيجة الشركة قبل أن نقتطع منها </a:t>
            </a:r>
            <a:r>
              <a:rPr lang="ar-DZ" sz="2000" b="1" dirty="0" err="1">
                <a:latin typeface="Calibri"/>
                <a:ea typeface="Calibri"/>
                <a:cs typeface="Arial"/>
              </a:rPr>
              <a:t>الاهتلاكات</a:t>
            </a:r>
            <a:r>
              <a:rPr lang="ar-DZ" sz="2000" b="1" dirty="0">
                <a:latin typeface="Calibri"/>
                <a:ea typeface="Calibri"/>
                <a:cs typeface="Arial"/>
              </a:rPr>
              <a:t> </a:t>
            </a:r>
            <a:r>
              <a:rPr lang="ar-DZ" sz="2000" b="1" dirty="0" err="1">
                <a:latin typeface="Calibri"/>
                <a:ea typeface="Calibri"/>
                <a:cs typeface="Arial"/>
              </a:rPr>
              <a:t>والمؤونات</a:t>
            </a:r>
            <a:r>
              <a:rPr lang="ar-DZ" sz="2000" b="1" dirty="0">
                <a:latin typeface="Calibri"/>
                <a:ea typeface="Calibri"/>
                <a:cs typeface="Arial"/>
              </a:rPr>
              <a:t> وقبل تأثير العناصر المالية والاستثنائية، وهو يعبر عن النتيجة الاقتصادية للشركة، ويعبر عن التدفقات الحقيقة لدورة الاستغلال، كما يمثل مؤشر جيد للكفاءة الصناعية والتجارية للشركة، ويمكن حسابه من خلال القيمة المضافة</a:t>
            </a:r>
            <a:endParaRPr lang="ar-DZ" sz="2000" b="1" dirty="0"/>
          </a:p>
        </p:txBody>
      </p:sp>
    </p:spTree>
    <p:extLst>
      <p:ext uri="{BB962C8B-B14F-4D97-AF65-F5344CB8AC3E}">
        <p14:creationId xmlns:p14="http://schemas.microsoft.com/office/powerpoint/2010/main" val="3436168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03249"/>
            <a:ext cx="4572000" cy="1569660"/>
          </a:xfrm>
          <a:prstGeom prst="rect">
            <a:avLst/>
          </a:prstGeom>
        </p:spPr>
        <p:txBody>
          <a:bodyPr>
            <a:spAutoFit/>
          </a:bodyPr>
          <a:lstStyle/>
          <a:p>
            <a:pPr algn="ctr"/>
            <a:r>
              <a:rPr lang="ar-DZ" sz="2400" b="1" dirty="0">
                <a:solidFill>
                  <a:schemeClr val="tx2">
                    <a:lumMod val="50000"/>
                  </a:schemeClr>
                </a:solidFill>
                <a:latin typeface="Calibri"/>
                <a:ea typeface="Calibri"/>
                <a:cs typeface="Arial"/>
              </a:rPr>
              <a:t>ويمكننا حساب الفائض الخام للاستغلال مباشرة من خلال الفرق بين مجموع الحسابات من 70 إلى 74 من جهة ومجموع الحسابات من 60 إلى 64 من جهة أخرى</a:t>
            </a:r>
            <a:endParaRPr lang="ar-DZ" sz="2400" b="1" dirty="0">
              <a:solidFill>
                <a:schemeClr val="tx2">
                  <a:lumMod val="50000"/>
                </a:schemeClr>
              </a:solidFill>
            </a:endParaRPr>
          </a:p>
        </p:txBody>
      </p:sp>
    </p:spTree>
    <p:extLst>
      <p:ext uri="{BB962C8B-B14F-4D97-AF65-F5344CB8AC3E}">
        <p14:creationId xmlns:p14="http://schemas.microsoft.com/office/powerpoint/2010/main" val="3548496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4533089"/>
            <a:ext cx="4572000" cy="1513235"/>
          </a:xfrm>
          <a:prstGeom prst="rect">
            <a:avLst/>
          </a:prstGeom>
        </p:spPr>
        <p:txBody>
          <a:bodyPr>
            <a:spAutoFit/>
          </a:bodyPr>
          <a:lstStyle/>
          <a:p>
            <a:pPr indent="323215" algn="just" rtl="1">
              <a:lnSpc>
                <a:spcPct val="150000"/>
              </a:lnSpc>
              <a:spcAft>
                <a:spcPts val="1000"/>
              </a:spcAft>
            </a:pPr>
            <a:r>
              <a:rPr lang="ar-DZ" sz="2800" b="1" dirty="0">
                <a:solidFill>
                  <a:srgbClr val="00B050"/>
                </a:solidFill>
                <a:latin typeface="Calibri"/>
                <a:ea typeface="Calibri"/>
                <a:cs typeface="Arial"/>
              </a:rPr>
              <a:t>الرصيد الرابع: نتيجة </a:t>
            </a:r>
            <a:r>
              <a:rPr lang="ar-DZ" sz="2800" b="1" dirty="0" smtClean="0">
                <a:solidFill>
                  <a:srgbClr val="00B050"/>
                </a:solidFill>
                <a:latin typeface="Calibri"/>
                <a:ea typeface="Calibri"/>
                <a:cs typeface="Arial"/>
              </a:rPr>
              <a:t>الاستغلال</a:t>
            </a:r>
          </a:p>
          <a:p>
            <a:pPr indent="323215" algn="just" rtl="1">
              <a:lnSpc>
                <a:spcPct val="150000"/>
              </a:lnSpc>
              <a:spcAft>
                <a:spcPts val="1000"/>
              </a:spcAft>
            </a:pPr>
            <a:r>
              <a:rPr lang="ar-DZ" sz="2800" b="1" dirty="0" smtClean="0">
                <a:solidFill>
                  <a:srgbClr val="00B050"/>
                </a:solidFill>
                <a:latin typeface="Calibri"/>
                <a:ea typeface="Calibri"/>
                <a:cs typeface="Arial"/>
              </a:rPr>
              <a:t> </a:t>
            </a:r>
            <a:r>
              <a:rPr lang="fr-FR" sz="2800" b="1" dirty="0">
                <a:solidFill>
                  <a:srgbClr val="00B050"/>
                </a:solidFill>
                <a:latin typeface="Calibri"/>
                <a:ea typeface="Calibri"/>
                <a:cs typeface="Arial"/>
              </a:rPr>
              <a:t>Le résultat d'exploitation</a:t>
            </a:r>
            <a:endParaRPr lang="en-US" sz="2000" dirty="0">
              <a:solidFill>
                <a:srgbClr val="00B050"/>
              </a:solidFill>
              <a:effectLst/>
              <a:latin typeface="Calibri"/>
              <a:ea typeface="Calibri"/>
              <a:cs typeface="Arial"/>
            </a:endParaRPr>
          </a:p>
        </p:txBody>
      </p:sp>
    </p:spTree>
    <p:extLst>
      <p:ext uri="{BB962C8B-B14F-4D97-AF65-F5344CB8AC3E}">
        <p14:creationId xmlns:p14="http://schemas.microsoft.com/office/powerpoint/2010/main" val="1323150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48"/>
          <p:cNvSpPr txBox="1"/>
          <p:nvPr/>
        </p:nvSpPr>
        <p:spPr>
          <a:xfrm>
            <a:off x="977030" y="2509837"/>
            <a:ext cx="6066707" cy="260078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نتيجة الاستغلال= اجمالي فائض الاستغلال</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noProof="0" dirty="0" smtClean="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ح/75 المنتوجات </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العملياتية</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الأخرى</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noProof="0" dirty="0" smtClean="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ح/65 الأعباء </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العملياتية</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الأخرى</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noProof="0" dirty="0" smtClean="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مخصصات </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الاهتلاكات</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والمؤونات</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وخسائر القيمة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noProof="0" dirty="0" smtClean="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الاسترجاعات</a:t>
            </a: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عن خسائر القيمة </a:t>
            </a:r>
            <a:r>
              <a:rPr kumimoji="0" lang="ar-DZ" b="1" i="0" u="none" strike="noStrike" kern="0" cap="none" spc="0" normalizeH="0" baseline="0" noProof="0" dirty="0" err="1">
                <a:ln>
                  <a:noFill/>
                </a:ln>
                <a:solidFill>
                  <a:sysClr val="windowText" lastClr="000000"/>
                </a:solidFill>
                <a:effectLst/>
                <a:uLnTx/>
                <a:uFillTx/>
                <a:latin typeface="Calibri"/>
                <a:ea typeface="Calibri"/>
                <a:cs typeface="Arial"/>
              </a:rPr>
              <a:t>والمؤونات</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1123783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448" y="4340006"/>
            <a:ext cx="4177106" cy="669094"/>
          </a:xfrm>
          <a:prstGeom prst="rect">
            <a:avLst/>
          </a:prstGeom>
        </p:spPr>
        <p:txBody>
          <a:bodyPr wrap="none">
            <a:spAutoFit/>
          </a:bodyPr>
          <a:lstStyle/>
          <a:p>
            <a:pPr indent="323215" algn="just" rtl="1">
              <a:lnSpc>
                <a:spcPct val="150000"/>
              </a:lnSpc>
              <a:spcAft>
                <a:spcPts val="1000"/>
              </a:spcAft>
            </a:pPr>
            <a:r>
              <a:rPr lang="ar-DZ" sz="2800" b="1" dirty="0">
                <a:solidFill>
                  <a:srgbClr val="00B050"/>
                </a:solidFill>
                <a:latin typeface="Calibri"/>
                <a:ea typeface="Calibri"/>
                <a:cs typeface="Arial"/>
              </a:rPr>
              <a:t>الرصيد</a:t>
            </a:r>
            <a:r>
              <a:rPr lang="ar-DZ" sz="2800" dirty="0">
                <a:solidFill>
                  <a:srgbClr val="00B050"/>
                </a:solidFill>
                <a:latin typeface="Calibri"/>
                <a:ea typeface="Calibri"/>
                <a:cs typeface="Arial"/>
              </a:rPr>
              <a:t> </a:t>
            </a:r>
            <a:r>
              <a:rPr lang="ar-DZ" sz="2800" b="1" dirty="0">
                <a:solidFill>
                  <a:srgbClr val="00B050"/>
                </a:solidFill>
                <a:latin typeface="Calibri"/>
                <a:ea typeface="Calibri"/>
                <a:cs typeface="Arial"/>
              </a:rPr>
              <a:t>الخامس: النتيجة المالية</a:t>
            </a:r>
            <a:endParaRPr lang="en-US" sz="2000" dirty="0">
              <a:solidFill>
                <a:srgbClr val="00B050"/>
              </a:solidFill>
              <a:effectLst/>
              <a:latin typeface="Calibri"/>
              <a:ea typeface="Calibri"/>
              <a:cs typeface="Arial"/>
            </a:endParaRPr>
          </a:p>
        </p:txBody>
      </p:sp>
    </p:spTree>
    <p:extLst>
      <p:ext uri="{BB962C8B-B14F-4D97-AF65-F5344CB8AC3E}">
        <p14:creationId xmlns:p14="http://schemas.microsoft.com/office/powerpoint/2010/main" val="66076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 de texte 250"/>
          <p:cNvSpPr txBox="1"/>
          <p:nvPr/>
        </p:nvSpPr>
        <p:spPr>
          <a:xfrm>
            <a:off x="436780" y="3284756"/>
            <a:ext cx="5038725" cy="119956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النتيجة المالية= </a:t>
            </a:r>
            <a:r>
              <a:rPr kumimoji="0" lang="ar-DZ" sz="3200"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ح/76 المنتوجات المالية</a:t>
            </a:r>
            <a:endParaRPr kumimoji="0" lang="en-US"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sz="2400" b="1" i="0" u="none" strike="noStrike" kern="0" cap="none" spc="0" normalizeH="0" baseline="0" noProof="0" dirty="0" smtClean="0">
                <a:ln>
                  <a:noFill/>
                </a:ln>
                <a:solidFill>
                  <a:sysClr val="windowText" lastClr="000000"/>
                </a:solidFill>
                <a:effectLst/>
                <a:uLnTx/>
                <a:uFillTx/>
                <a:latin typeface="Calibri"/>
                <a:ea typeface="Calibri"/>
                <a:cs typeface="Arial"/>
              </a:rPr>
              <a:t>         -</a:t>
            </a: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ح/66 الأعباء المالية</a:t>
            </a:r>
            <a:endParaRPr kumimoji="0" lang="en-US"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en-US" b="1" i="0" u="none" strike="noStrike" kern="0" cap="none" spc="0" normalizeH="0" baseline="0" noProof="0" dirty="0">
                <a:ln>
                  <a:noFill/>
                </a:ln>
                <a:solidFill>
                  <a:sysClr val="windowText" lastClr="000000"/>
                </a:solidFill>
                <a:effectLst/>
                <a:uLnTx/>
                <a:uFillTx/>
                <a:latin typeface="Calibri"/>
                <a:ea typeface="Calibri"/>
                <a:cs typeface="Arial"/>
              </a:rPr>
              <a:t> </a:t>
            </a:r>
          </a:p>
        </p:txBody>
      </p:sp>
    </p:spTree>
    <p:extLst>
      <p:ext uri="{BB962C8B-B14F-4D97-AF65-F5344CB8AC3E}">
        <p14:creationId xmlns:p14="http://schemas.microsoft.com/office/powerpoint/2010/main" val="1076700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3190" y="4647248"/>
            <a:ext cx="4690708" cy="461665"/>
          </a:xfrm>
          <a:prstGeom prst="rect">
            <a:avLst/>
          </a:prstGeom>
        </p:spPr>
        <p:txBody>
          <a:bodyPr wrap="none">
            <a:spAutoFit/>
          </a:bodyPr>
          <a:lstStyle/>
          <a:p>
            <a:r>
              <a:rPr lang="ar-DZ" sz="2400" b="1" dirty="0">
                <a:solidFill>
                  <a:srgbClr val="00B050"/>
                </a:solidFill>
                <a:latin typeface="Calibri"/>
                <a:ea typeface="Calibri"/>
                <a:cs typeface="Arial"/>
              </a:rPr>
              <a:t>الرصيد السادس: النتيجة العادية قبل الضرائب</a:t>
            </a:r>
            <a:endParaRPr lang="ar-DZ" sz="2400" dirty="0">
              <a:solidFill>
                <a:srgbClr val="00B050"/>
              </a:solidFill>
            </a:endParaRPr>
          </a:p>
        </p:txBody>
      </p:sp>
    </p:spTree>
    <p:extLst>
      <p:ext uri="{BB962C8B-B14F-4D97-AF65-F5344CB8AC3E}">
        <p14:creationId xmlns:p14="http://schemas.microsoft.com/office/powerpoint/2010/main" val="112570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98734" y="1481728"/>
            <a:ext cx="4572000" cy="2209836"/>
          </a:xfrm>
          <a:prstGeom prst="rect">
            <a:avLst/>
          </a:prstGeom>
        </p:spPr>
        <p:txBody>
          <a:bodyPr>
            <a:spAutoFit/>
          </a:bodyPr>
          <a:lstStyle/>
          <a:p>
            <a:pPr indent="323850" algn="ctr" rtl="1">
              <a:lnSpc>
                <a:spcPct val="115000"/>
              </a:lnSpc>
              <a:spcAft>
                <a:spcPts val="0"/>
              </a:spcAft>
            </a:pPr>
            <a:r>
              <a:rPr lang="ar-DZ" sz="3200" b="1" dirty="0" smtClean="0">
                <a:solidFill>
                  <a:srgbClr val="FF0000"/>
                </a:solidFill>
                <a:latin typeface="Calibri"/>
                <a:ea typeface="Calibri"/>
                <a:cs typeface="Arial"/>
              </a:rPr>
              <a:t>تحليل </a:t>
            </a:r>
            <a:r>
              <a:rPr lang="ar-DZ" sz="3200" b="1" dirty="0">
                <a:solidFill>
                  <a:srgbClr val="FF0000"/>
                </a:solidFill>
                <a:latin typeface="Calibri"/>
                <a:ea typeface="Calibri"/>
                <a:cs typeface="Arial"/>
              </a:rPr>
              <a:t>النتائج باستخدام الأرصدة الوسيطة للتسيير</a:t>
            </a:r>
            <a:endParaRPr lang="en-US" dirty="0">
              <a:solidFill>
                <a:srgbClr val="FF0000"/>
              </a:solidFill>
              <a:latin typeface="Calibri"/>
              <a:ea typeface="Calibri"/>
              <a:cs typeface="Arial"/>
            </a:endParaRPr>
          </a:p>
          <a:p>
            <a:pPr algn="ctr"/>
            <a:r>
              <a:rPr lang="ar-DZ" sz="3200" b="1" dirty="0">
                <a:solidFill>
                  <a:srgbClr val="FF0000"/>
                </a:solidFill>
                <a:latin typeface="Calibri"/>
                <a:ea typeface="Calibri"/>
                <a:cs typeface="Arial"/>
              </a:rPr>
              <a:t> </a:t>
            </a:r>
            <a:r>
              <a:rPr lang="fr-FR" sz="3200" b="1" dirty="0">
                <a:solidFill>
                  <a:srgbClr val="FF0000"/>
                </a:solidFill>
                <a:latin typeface="Calibri"/>
                <a:ea typeface="Calibri"/>
                <a:cs typeface="Arial"/>
              </a:rPr>
              <a:t>Les Soldes intermédiaire de gestion</a:t>
            </a:r>
            <a:endParaRPr lang="ar-DZ" sz="3200" dirty="0">
              <a:solidFill>
                <a:srgbClr val="FF0000"/>
              </a:solidFill>
            </a:endParaRPr>
          </a:p>
        </p:txBody>
      </p:sp>
    </p:spTree>
    <p:extLst>
      <p:ext uri="{BB962C8B-B14F-4D97-AF65-F5344CB8AC3E}">
        <p14:creationId xmlns:p14="http://schemas.microsoft.com/office/powerpoint/2010/main" val="659609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49"/>
          <p:cNvSpPr txBox="1"/>
          <p:nvPr/>
        </p:nvSpPr>
        <p:spPr>
          <a:xfrm>
            <a:off x="2038350" y="3086099"/>
            <a:ext cx="5067300" cy="984859"/>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النتيجة العادية قبل الضرائب= نتيجة الاستغلال</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b="1" i="0" u="none" strike="noStrike" kern="0" cap="none" spc="0" normalizeH="0" baseline="0" noProof="0" dirty="0">
                <a:ln>
                  <a:noFill/>
                </a:ln>
                <a:solidFill>
                  <a:sysClr val="windowText" lastClr="000000"/>
                </a:solidFill>
                <a:effectLst/>
                <a:uLnTx/>
                <a:uFillTx/>
                <a:latin typeface="Calibri"/>
                <a:ea typeface="Calibri"/>
                <a:cs typeface="Arial"/>
              </a:rPr>
              <a:t>	</a:t>
            </a:r>
            <a:r>
              <a:rPr kumimoji="0" lang="ar-DZ" b="1" i="0" u="none" strike="noStrike" kern="0" cap="none" spc="0" normalizeH="0" noProof="0" dirty="0" smtClean="0">
                <a:ln>
                  <a:noFill/>
                </a:ln>
                <a:solidFill>
                  <a:sysClr val="windowText" lastClr="000000"/>
                </a:solidFill>
                <a:effectLst/>
                <a:uLnTx/>
                <a:uFillTx/>
                <a:latin typeface="Calibri"/>
                <a:ea typeface="Calibri"/>
                <a:cs typeface="Arial"/>
              </a:rPr>
              <a:t>                </a:t>
            </a:r>
            <a:r>
              <a:rPr kumimoji="0" lang="ar-DZ" b="1" i="0" u="none" strike="noStrike" kern="0" cap="none" spc="0" normalizeH="0" baseline="0" noProof="0" dirty="0" smtClean="0">
                <a:ln>
                  <a:noFill/>
                </a:ln>
                <a:solidFill>
                  <a:sysClr val="windowText" lastClr="000000"/>
                </a:solidFill>
                <a:effectLst/>
                <a:uLnTx/>
                <a:uFillTx/>
                <a:latin typeface="Calibri"/>
                <a:ea typeface="Calibri"/>
                <a:cs typeface="Arial"/>
              </a:rPr>
              <a:t>  </a:t>
            </a:r>
            <a:r>
              <a:rPr kumimoji="0" lang="ar-SA" b="1" i="0" u="none" strike="noStrike" kern="0" cap="none" spc="0" normalizeH="0" baseline="0" noProof="0" dirty="0">
                <a:ln>
                  <a:noFill/>
                </a:ln>
                <a:solidFill>
                  <a:sysClr val="windowText" lastClr="000000"/>
                </a:solidFill>
                <a:effectLst/>
                <a:uLnTx/>
                <a:uFillTx/>
                <a:latin typeface="Calibri"/>
                <a:ea typeface="Calibri"/>
                <a:cs typeface="Arial"/>
              </a:rPr>
              <a:t>+النتيجة المالية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1811111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5092" y="4296520"/>
            <a:ext cx="5014514" cy="461665"/>
          </a:xfrm>
          <a:prstGeom prst="rect">
            <a:avLst/>
          </a:prstGeom>
        </p:spPr>
        <p:txBody>
          <a:bodyPr wrap="none">
            <a:spAutoFit/>
          </a:bodyPr>
          <a:lstStyle/>
          <a:p>
            <a:r>
              <a:rPr lang="ar-DZ" sz="2400" b="1" dirty="0">
                <a:solidFill>
                  <a:srgbClr val="00B050"/>
                </a:solidFill>
                <a:latin typeface="Calibri"/>
                <a:ea typeface="Calibri"/>
                <a:cs typeface="Arial"/>
              </a:rPr>
              <a:t>الرصيد السابع: النتيجة الصافية للأنشطة العادية:</a:t>
            </a:r>
            <a:endParaRPr lang="ar-DZ" sz="2400" dirty="0">
              <a:solidFill>
                <a:srgbClr val="00B050"/>
              </a:solidFill>
            </a:endParaRPr>
          </a:p>
        </p:txBody>
      </p:sp>
    </p:spTree>
    <p:extLst>
      <p:ext uri="{BB962C8B-B14F-4D97-AF65-F5344CB8AC3E}">
        <p14:creationId xmlns:p14="http://schemas.microsoft.com/office/powerpoint/2010/main" val="1640106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51"/>
          <p:cNvSpPr txBox="1"/>
          <p:nvPr/>
        </p:nvSpPr>
        <p:spPr>
          <a:xfrm>
            <a:off x="501041" y="2838449"/>
            <a:ext cx="7352778" cy="199659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53340" algn="just" defTabSz="914400" rtl="1" eaLnBrk="1" fontAlgn="auto" latinLnBrk="0" hangingPunct="1">
              <a:lnSpc>
                <a:spcPct val="150000"/>
              </a:lnSpc>
              <a:spcBef>
                <a:spcPts val="0"/>
              </a:spcBef>
              <a:spcAft>
                <a:spcPts val="1000"/>
              </a:spcAft>
              <a:buClrTx/>
              <a:buSzTx/>
              <a:buFontTx/>
              <a:buNone/>
              <a:tabLst/>
              <a:defRPr/>
            </a:pPr>
            <a:r>
              <a:rPr kumimoji="0" lang="ar-SA" b="1" i="0" u="none" strike="noStrike" kern="0" cap="none" spc="0" normalizeH="0" baseline="0" noProof="0" dirty="0">
                <a:ln>
                  <a:noFill/>
                </a:ln>
                <a:solidFill>
                  <a:sysClr val="windowText" lastClr="000000"/>
                </a:solidFill>
                <a:effectLst/>
                <a:uLnTx/>
                <a:uFillTx/>
                <a:latin typeface="Calibri"/>
                <a:ea typeface="Calibri"/>
                <a:cs typeface="Arial"/>
              </a:rPr>
              <a:t>النتيجة الصافية للأنشطة العادية = النتيجة العادية قبل الضريبة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1371600" marR="0" lvl="0" indent="457200" algn="just" defTabSz="914400" rtl="1" eaLnBrk="1" fontAlgn="auto" latinLnBrk="0" hangingPunct="1">
              <a:lnSpc>
                <a:spcPct val="150000"/>
              </a:lnSpc>
              <a:spcBef>
                <a:spcPts val="0"/>
              </a:spcBef>
              <a:spcAft>
                <a:spcPts val="1000"/>
              </a:spcAft>
              <a:buClrTx/>
              <a:buSzTx/>
              <a:buFontTx/>
              <a:buNone/>
              <a:tabLst/>
              <a:defRPr/>
            </a:pPr>
            <a:r>
              <a:rPr kumimoji="0" lang="fr-FR" b="1" i="0" u="none" strike="noStrike" kern="0" cap="none" spc="0" normalizeH="0" baseline="0" noProof="0" dirty="0" smtClean="0">
                <a:ln>
                  <a:noFill/>
                </a:ln>
                <a:solidFill>
                  <a:sysClr val="windowText" lastClr="000000"/>
                </a:solidFill>
                <a:effectLst/>
                <a:uLnTx/>
                <a:uFillTx/>
                <a:latin typeface="Calibri"/>
                <a:ea typeface="Calibri"/>
                <a:cs typeface="Arial"/>
              </a:rPr>
              <a:t>         </a:t>
            </a:r>
            <a:r>
              <a:rPr kumimoji="0" lang="ar-SA"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SA" b="1" i="0" u="none" strike="noStrike" kern="0" cap="none" spc="0" normalizeH="0" baseline="0" noProof="0" dirty="0">
                <a:ln>
                  <a:noFill/>
                </a:ln>
                <a:solidFill>
                  <a:sysClr val="windowText" lastClr="000000"/>
                </a:solidFill>
                <a:effectLst/>
                <a:uLnTx/>
                <a:uFillTx/>
                <a:latin typeface="Calibri"/>
                <a:ea typeface="Calibri"/>
                <a:cs typeface="Arial"/>
              </a:rPr>
              <a:t>ح/(695 و 698) الضرائب الواجب دفعها عن النتائج العادية </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a:p>
            <a:pPr marL="1371600" marR="0" lvl="0" indent="457200" algn="r" defTabSz="914400" rtl="1" eaLnBrk="1" fontAlgn="auto" latinLnBrk="0" hangingPunct="1">
              <a:lnSpc>
                <a:spcPct val="115000"/>
              </a:lnSpc>
              <a:spcBef>
                <a:spcPts val="0"/>
              </a:spcBef>
              <a:spcAft>
                <a:spcPts val="1000"/>
              </a:spcAft>
              <a:buClrTx/>
              <a:buSzTx/>
              <a:buFontTx/>
              <a:buNone/>
              <a:tabLst/>
              <a:defRPr/>
            </a:pPr>
            <a:r>
              <a:rPr kumimoji="0" lang="fr-FR" b="1" i="0" u="none" strike="noStrike" kern="0" cap="none" spc="0" normalizeH="0" baseline="0" noProof="0" dirty="0" smtClean="0">
                <a:ln>
                  <a:noFill/>
                </a:ln>
                <a:solidFill>
                  <a:sysClr val="windowText" lastClr="000000"/>
                </a:solidFill>
                <a:effectLst/>
                <a:uLnTx/>
                <a:uFillTx/>
                <a:latin typeface="Calibri"/>
                <a:ea typeface="Calibri"/>
                <a:cs typeface="Arial"/>
              </a:rPr>
              <a:t>         </a:t>
            </a:r>
            <a:r>
              <a:rPr kumimoji="0" lang="ar-SA"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SA" b="1" i="0" u="none" strike="noStrike" kern="0" cap="none" spc="0" normalizeH="0" baseline="0" noProof="0" dirty="0">
                <a:ln>
                  <a:noFill/>
                </a:ln>
                <a:solidFill>
                  <a:sysClr val="windowText" lastClr="000000"/>
                </a:solidFill>
                <a:effectLst/>
                <a:uLnTx/>
                <a:uFillTx/>
                <a:latin typeface="Calibri"/>
                <a:ea typeface="Calibri"/>
                <a:cs typeface="Arial"/>
              </a:rPr>
              <a:t>ح/(692 و 693</a:t>
            </a:r>
            <a:r>
              <a:rPr kumimoji="0" lang="en-US" b="1" i="0" u="none" strike="noStrike" kern="0" cap="none" spc="0" normalizeH="0" baseline="0" noProof="0" dirty="0">
                <a:ln>
                  <a:noFill/>
                </a:ln>
                <a:solidFill>
                  <a:sysClr val="windowText" lastClr="000000"/>
                </a:solidFill>
                <a:effectLst/>
                <a:uLnTx/>
                <a:uFillTx/>
                <a:latin typeface="Calibri"/>
                <a:ea typeface="Calibri"/>
                <a:cs typeface="Arial"/>
              </a:rPr>
              <a:t>(</a:t>
            </a:r>
            <a:r>
              <a:rPr kumimoji="0" lang="ar-SA" b="1" i="0" u="none" strike="noStrike" kern="0" cap="none" spc="0" normalizeH="0" baseline="0" noProof="0" dirty="0">
                <a:ln>
                  <a:noFill/>
                </a:ln>
                <a:solidFill>
                  <a:sysClr val="windowText" lastClr="000000"/>
                </a:solidFill>
                <a:effectLst/>
                <a:uLnTx/>
                <a:uFillTx/>
                <a:latin typeface="Calibri"/>
                <a:ea typeface="Calibri"/>
                <a:cs typeface="Arial"/>
              </a:rPr>
              <a:t> الضرائب المؤجلة (تغيرات) عن النتائج العادية</a:t>
            </a:r>
            <a:endParaRPr kumimoji="0" lang="en-US" sz="1400"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3304912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42736" y="4531290"/>
            <a:ext cx="3618298" cy="461665"/>
          </a:xfrm>
          <a:prstGeom prst="rect">
            <a:avLst/>
          </a:prstGeom>
        </p:spPr>
        <p:txBody>
          <a:bodyPr wrap="none">
            <a:spAutoFit/>
          </a:bodyPr>
          <a:lstStyle/>
          <a:p>
            <a:r>
              <a:rPr lang="ar-DZ" sz="2400" b="1" dirty="0">
                <a:solidFill>
                  <a:srgbClr val="00B050"/>
                </a:solidFill>
                <a:latin typeface="Calibri"/>
                <a:ea typeface="Calibri"/>
                <a:cs typeface="Arial"/>
              </a:rPr>
              <a:t>الرصيد الثامن: النتيجة غير العادية</a:t>
            </a:r>
            <a:endParaRPr lang="ar-DZ" sz="2400" dirty="0">
              <a:solidFill>
                <a:srgbClr val="00B050"/>
              </a:solidFill>
            </a:endParaRPr>
          </a:p>
        </p:txBody>
      </p:sp>
    </p:spTree>
    <p:extLst>
      <p:ext uri="{BB962C8B-B14F-4D97-AF65-F5344CB8AC3E}">
        <p14:creationId xmlns:p14="http://schemas.microsoft.com/office/powerpoint/2010/main" val="1478595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52"/>
          <p:cNvSpPr txBox="1"/>
          <p:nvPr/>
        </p:nvSpPr>
        <p:spPr>
          <a:xfrm>
            <a:off x="1390390" y="2680571"/>
            <a:ext cx="5767648" cy="1265128"/>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SA" sz="2400" b="1" i="0" u="none" strike="noStrike" kern="0" cap="none" spc="0" normalizeH="0" baseline="0" noProof="0" dirty="0">
                <a:ln>
                  <a:noFill/>
                </a:ln>
                <a:solidFill>
                  <a:sysClr val="windowText" lastClr="000000"/>
                </a:solidFill>
                <a:effectLst/>
                <a:uLnTx/>
                <a:uFillTx/>
                <a:latin typeface="Calibri"/>
                <a:ea typeface="Calibri"/>
                <a:cs typeface="Arial"/>
              </a:rPr>
              <a:t>النتيجة غير العادية= ح/77 عناصر غير عادية منتوجات</a:t>
            </a:r>
            <a:endParaRPr kumimoji="0" lang="en-US"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lang="fr-FR" sz="2400" b="1" kern="0" dirty="0">
                <a:solidFill>
                  <a:sysClr val="windowText" lastClr="000000"/>
                </a:solidFill>
                <a:latin typeface="Calibri"/>
                <a:ea typeface="Calibri"/>
                <a:cs typeface="Arial"/>
              </a:rPr>
              <a:t> </a:t>
            </a:r>
            <a:r>
              <a:rPr lang="fr-FR" sz="2400" b="1" kern="0" dirty="0" smtClean="0">
                <a:solidFill>
                  <a:sysClr val="windowText" lastClr="000000"/>
                </a:solidFill>
                <a:latin typeface="Calibri"/>
                <a:ea typeface="Calibri"/>
                <a:cs typeface="Arial"/>
              </a:rPr>
              <a:t>     	       </a:t>
            </a:r>
            <a:r>
              <a:rPr kumimoji="0" lang="ar-SA" sz="2400" b="1" i="0" u="none" strike="noStrike" kern="0" cap="none" spc="0" normalizeH="0" baseline="0" noProof="0" dirty="0" smtClean="0">
                <a:ln>
                  <a:noFill/>
                </a:ln>
                <a:solidFill>
                  <a:sysClr val="windowText" lastClr="000000"/>
                </a:solidFill>
                <a:effectLst/>
                <a:uLnTx/>
                <a:uFillTx/>
                <a:latin typeface="Calibri"/>
                <a:ea typeface="Calibri"/>
                <a:cs typeface="Arial"/>
              </a:rPr>
              <a:t>   </a:t>
            </a:r>
            <a:r>
              <a:rPr kumimoji="0" lang="ar-DZ" sz="2400" b="1" i="0" u="none" strike="noStrike" kern="0" cap="none" spc="0" normalizeH="0" baseline="0" noProof="0" dirty="0" smtClean="0">
                <a:ln>
                  <a:noFill/>
                </a:ln>
                <a:solidFill>
                  <a:sysClr val="windowText" lastClr="000000"/>
                </a:solidFill>
                <a:effectLst/>
                <a:uLnTx/>
                <a:uFillTx/>
                <a:latin typeface="Calibri"/>
                <a:ea typeface="Calibri"/>
                <a:cs typeface="Arial"/>
              </a:rPr>
              <a:t>-</a:t>
            </a:r>
            <a:r>
              <a:rPr kumimoji="0" lang="ar-SA" sz="2400" b="1" i="0" u="none" strike="noStrike" kern="0" cap="none" spc="0" normalizeH="0" baseline="0" noProof="0" dirty="0" smtClean="0">
                <a:ln>
                  <a:noFill/>
                </a:ln>
                <a:solidFill>
                  <a:sysClr val="windowText" lastClr="000000"/>
                </a:solidFill>
                <a:effectLst/>
                <a:uLnTx/>
                <a:uFillTx/>
                <a:latin typeface="Calibri"/>
                <a:ea typeface="Calibri"/>
                <a:cs typeface="Arial"/>
              </a:rPr>
              <a:t>ح/67 </a:t>
            </a:r>
            <a:r>
              <a:rPr kumimoji="0" lang="ar-SA" sz="2400" b="1" i="0" u="none" strike="noStrike" kern="0" cap="none" spc="0" normalizeH="0" baseline="0" noProof="0" dirty="0">
                <a:ln>
                  <a:noFill/>
                </a:ln>
                <a:solidFill>
                  <a:sysClr val="windowText" lastClr="000000"/>
                </a:solidFill>
                <a:effectLst/>
                <a:uLnTx/>
                <a:uFillTx/>
                <a:latin typeface="Calibri"/>
                <a:ea typeface="Calibri"/>
                <a:cs typeface="Arial"/>
              </a:rPr>
              <a:t>عناصر غير عادية أعباء</a:t>
            </a:r>
            <a:endParaRPr kumimoji="0" lang="en-US"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338801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13768" y="4071052"/>
            <a:ext cx="5017720" cy="523220"/>
          </a:xfrm>
          <a:prstGeom prst="rect">
            <a:avLst/>
          </a:prstGeom>
        </p:spPr>
        <p:txBody>
          <a:bodyPr wrap="none">
            <a:spAutoFit/>
          </a:bodyPr>
          <a:lstStyle/>
          <a:p>
            <a:r>
              <a:rPr lang="ar-SA" sz="2800" b="1" dirty="0">
                <a:solidFill>
                  <a:srgbClr val="00B050"/>
                </a:solidFill>
                <a:latin typeface="Calibri"/>
                <a:ea typeface="Calibri"/>
                <a:cs typeface="Arial"/>
              </a:rPr>
              <a:t>الرصيد التاسع: صافي نتيجة السنة المالية</a:t>
            </a:r>
            <a:endParaRPr lang="ar-DZ" sz="2800" dirty="0">
              <a:solidFill>
                <a:srgbClr val="00B050"/>
              </a:solidFill>
            </a:endParaRPr>
          </a:p>
        </p:txBody>
      </p:sp>
    </p:spTree>
    <p:extLst>
      <p:ext uri="{BB962C8B-B14F-4D97-AF65-F5344CB8AC3E}">
        <p14:creationId xmlns:p14="http://schemas.microsoft.com/office/powerpoint/2010/main" val="1443657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53"/>
          <p:cNvSpPr txBox="1"/>
          <p:nvPr/>
        </p:nvSpPr>
        <p:spPr>
          <a:xfrm>
            <a:off x="726510" y="1615859"/>
            <a:ext cx="7302674" cy="209184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SA" sz="2800" b="1" i="0" u="none" strike="noStrike" kern="0" cap="none" spc="0" normalizeH="0" baseline="0" noProof="0" dirty="0">
                <a:ln>
                  <a:noFill/>
                </a:ln>
                <a:solidFill>
                  <a:sysClr val="windowText" lastClr="000000"/>
                </a:solidFill>
                <a:effectLst/>
                <a:uLnTx/>
                <a:uFillTx/>
                <a:latin typeface="Calibri"/>
                <a:ea typeface="Calibri"/>
                <a:cs typeface="Arial"/>
              </a:rPr>
              <a:t>صافي نتيجة للسنة المالية = </a:t>
            </a:r>
            <a:r>
              <a:rPr kumimoji="0" lang="ar-SA" sz="2800" b="1" i="0" u="none" strike="noStrike" kern="0" cap="none" spc="0" normalizeH="0" baseline="0" noProof="0" dirty="0" smtClean="0">
                <a:ln>
                  <a:noFill/>
                </a:ln>
                <a:solidFill>
                  <a:sysClr val="windowText" lastClr="000000"/>
                </a:solidFill>
                <a:effectLst/>
                <a:uLnTx/>
                <a:uFillTx/>
                <a:latin typeface="Calibri"/>
                <a:ea typeface="Calibri"/>
                <a:cs typeface="Arial"/>
              </a:rPr>
              <a:t>النتيجة </a:t>
            </a:r>
            <a:r>
              <a:rPr kumimoji="0" lang="ar-SA" sz="2800" b="1" i="0" u="none" strike="noStrike" kern="0" cap="none" spc="0" normalizeH="0" baseline="0" noProof="0" dirty="0">
                <a:ln>
                  <a:noFill/>
                </a:ln>
                <a:solidFill>
                  <a:sysClr val="windowText" lastClr="000000"/>
                </a:solidFill>
                <a:effectLst/>
                <a:uLnTx/>
                <a:uFillTx/>
                <a:latin typeface="Calibri"/>
                <a:ea typeface="Calibri"/>
                <a:cs typeface="Arial"/>
              </a:rPr>
              <a:t>الصافية للأنشطة العادية </a:t>
            </a:r>
            <a:endParaRPr kumimoji="0" lang="ar-DZ" sz="2800" b="1" i="0" u="none" strike="noStrike" kern="0" cap="none" spc="0" normalizeH="0" baseline="0" noProof="0" dirty="0" smtClean="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800" b="1" i="0" u="none" strike="noStrike" kern="0" cap="none" spc="0" normalizeH="0" baseline="0" noProof="0" dirty="0" smtClean="0">
                <a:ln>
                  <a:noFill/>
                </a:ln>
                <a:solidFill>
                  <a:sysClr val="windowText" lastClr="000000"/>
                </a:solidFill>
                <a:effectLst/>
                <a:uLnTx/>
                <a:uFillTx/>
                <a:latin typeface="Calibri"/>
                <a:ea typeface="Calibri"/>
                <a:cs typeface="Arial"/>
              </a:rPr>
              <a:t>                                     ± </a:t>
            </a:r>
            <a:r>
              <a:rPr kumimoji="0" lang="ar-SA" sz="2800" b="1" i="0" u="none" strike="noStrike" kern="0" cap="none" spc="0" normalizeH="0" baseline="0" noProof="0" dirty="0">
                <a:ln>
                  <a:noFill/>
                </a:ln>
                <a:solidFill>
                  <a:sysClr val="windowText" lastClr="000000"/>
                </a:solidFill>
                <a:effectLst/>
                <a:uLnTx/>
                <a:uFillTx/>
                <a:latin typeface="Calibri"/>
                <a:ea typeface="Calibri"/>
                <a:cs typeface="Arial"/>
              </a:rPr>
              <a:t>النتيجة غير العادية</a:t>
            </a:r>
            <a:endParaRPr kumimoji="0" lang="en-US" sz="2000"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4177555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2027657230"/>
              </p:ext>
            </p:extLst>
          </p:nvPr>
        </p:nvGraphicFramePr>
        <p:xfrm>
          <a:off x="1675448" y="1753644"/>
          <a:ext cx="5793105" cy="3731837"/>
        </p:xfrm>
        <a:graphic>
          <a:graphicData uri="http://schemas.openxmlformats.org/drawingml/2006/table">
            <a:tbl>
              <a:tblPr rtl="1" firstRow="1" firstCol="1" bandRow="1">
                <a:tableStyleId>{5DA37D80-6434-44D0-A028-1B22A696006F}</a:tableStyleId>
              </a:tblPr>
              <a:tblGrid>
                <a:gridCol w="2705735"/>
                <a:gridCol w="1016635"/>
                <a:gridCol w="2070735"/>
              </a:tblGrid>
              <a:tr h="668141">
                <a:tc>
                  <a:txBody>
                    <a:bodyPr/>
                    <a:lstStyle/>
                    <a:p>
                      <a:pPr algn="just" rtl="1">
                        <a:lnSpc>
                          <a:spcPct val="150000"/>
                        </a:lnSpc>
                        <a:spcAft>
                          <a:spcPts val="0"/>
                        </a:spcAft>
                      </a:pPr>
                      <a:r>
                        <a:rPr lang="ar-SA" sz="1400" b="1" dirty="0">
                          <a:solidFill>
                            <a:schemeClr val="bg2">
                              <a:lumMod val="10000"/>
                            </a:schemeClr>
                          </a:solidFill>
                          <a:effectLst/>
                        </a:rPr>
                        <a:t>نسبة تغير قم الأعمال</a:t>
                      </a:r>
                      <a:endParaRPr lang="en-US" sz="1100" b="1" dirty="0">
                        <a:solidFill>
                          <a:schemeClr val="bg2">
                            <a:lumMod val="10000"/>
                          </a:schemeClr>
                        </a:solidFill>
                        <a:effectLst/>
                      </a:endParaRPr>
                    </a:p>
                    <a:p>
                      <a:pPr algn="just" rtl="1">
                        <a:lnSpc>
                          <a:spcPct val="150000"/>
                        </a:lnSpc>
                        <a:spcAft>
                          <a:spcPts val="0"/>
                        </a:spcAft>
                      </a:pPr>
                      <a:r>
                        <a:rPr lang="ar-DZ" sz="1400" b="1" dirty="0">
                          <a:solidFill>
                            <a:schemeClr val="bg2">
                              <a:lumMod val="10000"/>
                            </a:schemeClr>
                          </a:solidFill>
                          <a:effectLst/>
                        </a:rPr>
                        <a:t>حيث </a:t>
                      </a:r>
                      <a:r>
                        <a:rPr lang="fr-FR" sz="1400" b="1" dirty="0">
                          <a:solidFill>
                            <a:schemeClr val="bg2">
                              <a:lumMod val="10000"/>
                            </a:schemeClr>
                          </a:solidFill>
                          <a:effectLst/>
                        </a:rPr>
                        <a:t>CA</a:t>
                      </a:r>
                      <a:r>
                        <a:rPr lang="ar-DZ" sz="1400" b="1" dirty="0">
                          <a:solidFill>
                            <a:schemeClr val="bg2">
                              <a:lumMod val="10000"/>
                            </a:schemeClr>
                          </a:solidFill>
                          <a:effectLst/>
                        </a:rPr>
                        <a:t> تمثل رقم الأعمال خارج الرسم</a:t>
                      </a:r>
                      <a:endParaRPr lang="en-US" sz="1100" b="1" dirty="0">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endParaRPr lang="ar-SA"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SA" sz="1400" b="1" dirty="0">
                          <a:solidFill>
                            <a:schemeClr val="bg2">
                              <a:lumMod val="10000"/>
                            </a:schemeClr>
                          </a:solidFill>
                          <a:effectLst/>
                        </a:rPr>
                        <a:t>وتمثل معدل التطور في رقم أعمال الشركة</a:t>
                      </a:r>
                      <a:endParaRPr lang="en-US" sz="1100" b="1" dirty="0">
                        <a:solidFill>
                          <a:schemeClr val="bg2">
                            <a:lumMod val="10000"/>
                          </a:schemeClr>
                        </a:solidFill>
                        <a:effectLst/>
                        <a:latin typeface="Calibri"/>
                        <a:ea typeface="Calibri"/>
                        <a:cs typeface="Arial"/>
                      </a:endParaRPr>
                    </a:p>
                  </a:txBody>
                  <a:tcPr marL="68580" marR="68580" marT="0" marB="0"/>
                </a:tc>
              </a:tr>
              <a:tr h="1021232">
                <a:tc>
                  <a:txBody>
                    <a:bodyPr/>
                    <a:lstStyle/>
                    <a:p>
                      <a:pPr algn="just" rtl="1">
                        <a:lnSpc>
                          <a:spcPct val="150000"/>
                        </a:lnSpc>
                        <a:spcAft>
                          <a:spcPts val="0"/>
                        </a:spcAft>
                      </a:pPr>
                      <a:r>
                        <a:rPr lang="ar-SA" sz="1400" b="1">
                          <a:solidFill>
                            <a:schemeClr val="bg2">
                              <a:lumMod val="10000"/>
                            </a:schemeClr>
                          </a:solidFill>
                          <a:effectLst/>
                        </a:rPr>
                        <a:t>نسبة تغير الانتاج</a:t>
                      </a:r>
                      <a:endParaRPr lang="en-US" sz="1100" b="1">
                        <a:solidFill>
                          <a:schemeClr val="bg2">
                            <a:lumMod val="10000"/>
                          </a:schemeClr>
                        </a:solidFill>
                        <a:effectLst/>
                      </a:endParaRPr>
                    </a:p>
                    <a:p>
                      <a:pPr algn="just" rtl="1">
                        <a:lnSpc>
                          <a:spcPct val="150000"/>
                        </a:lnSpc>
                        <a:spcAft>
                          <a:spcPts val="0"/>
                        </a:spcAft>
                      </a:pPr>
                      <a:r>
                        <a:rPr lang="ar-SA" sz="1400" b="1">
                          <a:solidFill>
                            <a:schemeClr val="bg2">
                              <a:lumMod val="10000"/>
                            </a:schemeClr>
                          </a:solidFill>
                          <a:effectLst/>
                        </a:rPr>
                        <a:t>حيث </a:t>
                      </a:r>
                      <a:r>
                        <a:rPr lang="fr-FR" sz="1400" b="1">
                          <a:solidFill>
                            <a:schemeClr val="bg2">
                              <a:lumMod val="10000"/>
                            </a:schemeClr>
                          </a:solidFill>
                          <a:effectLst/>
                        </a:rPr>
                        <a:t>P</a:t>
                      </a:r>
                      <a:r>
                        <a:rPr lang="ar-DZ" sz="1400" b="1">
                          <a:solidFill>
                            <a:schemeClr val="bg2">
                              <a:lumMod val="10000"/>
                            </a:schemeClr>
                          </a:solidFill>
                          <a:effectLst/>
                        </a:rPr>
                        <a:t> تمثل انتاج السنة المالية أي مجموع الحسابات: (70، 72، 73 و 74)</a:t>
                      </a:r>
                      <a:endParaRPr lang="en-US" sz="1100" b="1">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SA" sz="1400" b="1" dirty="0">
                          <a:solidFill>
                            <a:schemeClr val="bg2">
                              <a:lumMod val="10000"/>
                            </a:schemeClr>
                          </a:solidFill>
                          <a:effectLst/>
                        </a:rPr>
                        <a:t>وتعبر عن التطور الحاصل في انتاج السنة المالية مقارنة بالسنة السابقة</a:t>
                      </a:r>
                      <a:endParaRPr lang="en-US" sz="1100" b="1" dirty="0">
                        <a:solidFill>
                          <a:schemeClr val="bg2">
                            <a:lumMod val="10000"/>
                          </a:schemeClr>
                        </a:solidFill>
                        <a:effectLst/>
                        <a:latin typeface="Calibri"/>
                        <a:ea typeface="Calibri"/>
                        <a:cs typeface="Arial"/>
                      </a:endParaRPr>
                    </a:p>
                  </a:txBody>
                  <a:tcPr marL="68580" marR="68580" marT="0" marB="0"/>
                </a:tc>
              </a:tr>
              <a:tr h="1021232">
                <a:tc>
                  <a:txBody>
                    <a:bodyPr/>
                    <a:lstStyle/>
                    <a:p>
                      <a:pPr algn="just" rtl="1">
                        <a:lnSpc>
                          <a:spcPct val="150000"/>
                        </a:lnSpc>
                        <a:spcAft>
                          <a:spcPts val="0"/>
                        </a:spcAft>
                      </a:pPr>
                      <a:r>
                        <a:rPr lang="ar-DZ" sz="1400" b="1">
                          <a:solidFill>
                            <a:schemeClr val="bg2">
                              <a:lumMod val="10000"/>
                            </a:schemeClr>
                          </a:solidFill>
                          <a:effectLst/>
                        </a:rPr>
                        <a:t>نسبة تغير القيمة المضافة</a:t>
                      </a:r>
                      <a:endParaRPr lang="en-US" sz="1100" b="1">
                        <a:solidFill>
                          <a:schemeClr val="bg2">
                            <a:lumMod val="10000"/>
                          </a:schemeClr>
                        </a:solidFill>
                        <a:effectLst/>
                      </a:endParaRPr>
                    </a:p>
                    <a:p>
                      <a:pPr algn="just" rtl="1">
                        <a:lnSpc>
                          <a:spcPct val="150000"/>
                        </a:lnSpc>
                        <a:spcAft>
                          <a:spcPts val="0"/>
                        </a:spcAft>
                      </a:pPr>
                      <a:r>
                        <a:rPr lang="ar-DZ" sz="1400" b="1">
                          <a:solidFill>
                            <a:schemeClr val="bg2">
                              <a:lumMod val="10000"/>
                            </a:schemeClr>
                          </a:solidFill>
                          <a:effectLst/>
                        </a:rPr>
                        <a:t>حيث </a:t>
                      </a:r>
                      <a:r>
                        <a:rPr lang="fr-FR" sz="1400" b="1">
                          <a:solidFill>
                            <a:schemeClr val="bg2">
                              <a:lumMod val="10000"/>
                            </a:schemeClr>
                          </a:solidFill>
                          <a:effectLst/>
                        </a:rPr>
                        <a:t>VA</a:t>
                      </a:r>
                      <a:r>
                        <a:rPr lang="ar-DZ" sz="1400" b="1">
                          <a:solidFill>
                            <a:schemeClr val="bg2">
                              <a:lumMod val="10000"/>
                            </a:schemeClr>
                          </a:solidFill>
                          <a:effectLst/>
                        </a:rPr>
                        <a:t> تمثل القيمة المضافة</a:t>
                      </a:r>
                      <a:endParaRPr lang="en-US" sz="1100" b="1">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SA" sz="1400" b="1">
                          <a:solidFill>
                            <a:schemeClr val="bg2">
                              <a:lumMod val="10000"/>
                            </a:schemeClr>
                          </a:solidFill>
                          <a:effectLst/>
                        </a:rPr>
                        <a:t>وتعبر عن تغير القيمة المضافة للشركة مقارنة بالسنة السابقة</a:t>
                      </a:r>
                      <a:r>
                        <a:rPr lang="ar-DZ" sz="1400" b="1">
                          <a:solidFill>
                            <a:schemeClr val="bg2">
                              <a:lumMod val="10000"/>
                            </a:schemeClr>
                          </a:solidFill>
                          <a:effectLst/>
                        </a:rPr>
                        <a:t>، وهو مؤشر جيد حول نمو الشركة</a:t>
                      </a:r>
                      <a:endParaRPr lang="en-US" sz="1100" b="1">
                        <a:solidFill>
                          <a:schemeClr val="bg2">
                            <a:lumMod val="10000"/>
                          </a:schemeClr>
                        </a:solidFill>
                        <a:effectLst/>
                        <a:latin typeface="Calibri"/>
                        <a:ea typeface="Calibri"/>
                        <a:cs typeface="Arial"/>
                      </a:endParaRPr>
                    </a:p>
                  </a:txBody>
                  <a:tcPr marL="68580" marR="68580" marT="0" marB="0"/>
                </a:tc>
              </a:tr>
              <a:tr h="1021232">
                <a:tc>
                  <a:txBody>
                    <a:bodyPr/>
                    <a:lstStyle/>
                    <a:p>
                      <a:pPr algn="just" rtl="1">
                        <a:lnSpc>
                          <a:spcPct val="150000"/>
                        </a:lnSpc>
                        <a:spcAft>
                          <a:spcPts val="0"/>
                        </a:spcAft>
                      </a:pPr>
                      <a:r>
                        <a:rPr lang="ar-SA" sz="1400" b="1">
                          <a:solidFill>
                            <a:schemeClr val="bg2">
                              <a:lumMod val="10000"/>
                            </a:schemeClr>
                          </a:solidFill>
                          <a:effectLst/>
                        </a:rPr>
                        <a:t>نسبة تغير النتيجة الصافية للسنة المالية</a:t>
                      </a:r>
                      <a:endParaRPr lang="en-US" sz="1100" b="1">
                        <a:solidFill>
                          <a:schemeClr val="bg2">
                            <a:lumMod val="10000"/>
                          </a:schemeClr>
                        </a:solidFill>
                        <a:effectLst/>
                      </a:endParaRPr>
                    </a:p>
                    <a:p>
                      <a:pPr algn="just" rtl="1">
                        <a:lnSpc>
                          <a:spcPct val="150000"/>
                        </a:lnSpc>
                        <a:spcAft>
                          <a:spcPts val="0"/>
                        </a:spcAft>
                      </a:pPr>
                      <a:r>
                        <a:rPr lang="ar-SA" sz="1400" b="1">
                          <a:solidFill>
                            <a:schemeClr val="bg2">
                              <a:lumMod val="10000"/>
                            </a:schemeClr>
                          </a:solidFill>
                          <a:effectLst/>
                        </a:rPr>
                        <a:t>حيث </a:t>
                      </a:r>
                      <a:r>
                        <a:rPr lang="fr-FR" sz="1400" b="1">
                          <a:solidFill>
                            <a:schemeClr val="bg2">
                              <a:lumMod val="10000"/>
                            </a:schemeClr>
                          </a:solidFill>
                          <a:effectLst/>
                        </a:rPr>
                        <a:t>RN</a:t>
                      </a:r>
                      <a:r>
                        <a:rPr lang="ar-DZ" sz="1400" b="1">
                          <a:solidFill>
                            <a:schemeClr val="bg2">
                              <a:lumMod val="10000"/>
                            </a:schemeClr>
                          </a:solidFill>
                          <a:effectLst/>
                        </a:rPr>
                        <a:t> تمثل النتيجة الصافية للسنة المالية</a:t>
                      </a:r>
                      <a:endParaRPr lang="en-US" sz="1100" b="1">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SA" sz="1400" b="1" dirty="0">
                          <a:solidFill>
                            <a:schemeClr val="bg2">
                              <a:lumMod val="10000"/>
                            </a:schemeClr>
                          </a:solidFill>
                          <a:effectLst/>
                        </a:rPr>
                        <a:t>وتمثل معدل التغير في النتيجة الصافية للسنة المالية مقارنة بالسنة السابقة</a:t>
                      </a:r>
                      <a:endParaRPr lang="en-US" sz="1100" b="1" dirty="0">
                        <a:solidFill>
                          <a:schemeClr val="bg2">
                            <a:lumMod val="10000"/>
                          </a:schemeClr>
                        </a:solidFill>
                        <a:effectLst/>
                        <a:latin typeface="Calibri"/>
                        <a:ea typeface="Calibri"/>
                        <a:cs typeface="Arial"/>
                      </a:endParaRPr>
                    </a:p>
                  </a:txBody>
                  <a:tcPr marL="68580" marR="68580" marT="0" marB="0"/>
                </a:tc>
              </a:tr>
            </a:tbl>
          </a:graphicData>
        </a:graphic>
      </p:graphicFrame>
      <p:graphicFrame>
        <p:nvGraphicFramePr>
          <p:cNvPr id="8" name="Objet 7"/>
          <p:cNvGraphicFramePr>
            <a:graphicFrameLocks noChangeAspect="1"/>
          </p:cNvGraphicFramePr>
          <p:nvPr>
            <p:extLst>
              <p:ext uri="{D42A27DB-BD31-4B8C-83A1-F6EECF244321}">
                <p14:modId xmlns:p14="http://schemas.microsoft.com/office/powerpoint/2010/main" val="783867781"/>
              </p:ext>
            </p:extLst>
          </p:nvPr>
        </p:nvGraphicFramePr>
        <p:xfrm>
          <a:off x="3916971" y="1877969"/>
          <a:ext cx="809625" cy="447675"/>
        </p:xfrm>
        <a:graphic>
          <a:graphicData uri="http://schemas.openxmlformats.org/presentationml/2006/ole">
            <mc:AlternateContent xmlns:mc="http://schemas.openxmlformats.org/markup-compatibility/2006">
              <mc:Choice xmlns:v="urn:schemas-microsoft-com:vml" Requires="v">
                <p:oleObj spid="_x0000_s1095" name="Équation" r:id="rId3" imgW="812447" imgH="444307" progId="Equation.3">
                  <p:embed/>
                </p:oleObj>
              </mc:Choice>
              <mc:Fallback>
                <p:oleObj name="Équation" r:id="rId3" imgW="812447" imgH="444307" progId="Equation.3">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6971" y="1877969"/>
                        <a:ext cx="809625"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3017662047"/>
              </p:ext>
            </p:extLst>
          </p:nvPr>
        </p:nvGraphicFramePr>
        <p:xfrm>
          <a:off x="3979602" y="2742265"/>
          <a:ext cx="600075" cy="447675"/>
        </p:xfrm>
        <a:graphic>
          <a:graphicData uri="http://schemas.openxmlformats.org/presentationml/2006/ole">
            <mc:AlternateContent xmlns:mc="http://schemas.openxmlformats.org/markup-compatibility/2006">
              <mc:Choice xmlns:v="urn:schemas-microsoft-com:vml" Requires="v">
                <p:oleObj spid="_x0000_s1096" name="Équation" r:id="rId5" imgW="596641" imgH="444307" progId="Equation.3">
                  <p:embed/>
                </p:oleObj>
              </mc:Choice>
              <mc:Fallback>
                <p:oleObj name="Équation" r:id="rId5" imgW="596641" imgH="444307"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79602" y="2742265"/>
                        <a:ext cx="600075"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extLst>
              <p:ext uri="{D42A27DB-BD31-4B8C-83A1-F6EECF244321}">
                <p14:modId xmlns:p14="http://schemas.microsoft.com/office/powerpoint/2010/main" val="1381627632"/>
              </p:ext>
            </p:extLst>
          </p:nvPr>
        </p:nvGraphicFramePr>
        <p:xfrm>
          <a:off x="3916972" y="3706769"/>
          <a:ext cx="771525" cy="447675"/>
        </p:xfrm>
        <a:graphic>
          <a:graphicData uri="http://schemas.openxmlformats.org/presentationml/2006/ole">
            <mc:AlternateContent xmlns:mc="http://schemas.openxmlformats.org/markup-compatibility/2006">
              <mc:Choice xmlns:v="urn:schemas-microsoft-com:vml" Requires="v">
                <p:oleObj spid="_x0000_s1097" name="Équation" r:id="rId7" imgW="774364" imgH="444307" progId="Equation.3">
                  <p:embed/>
                </p:oleObj>
              </mc:Choice>
              <mc:Fallback>
                <p:oleObj name="Équation" r:id="rId7" imgW="774364" imgH="444307"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16972" y="3706769"/>
                        <a:ext cx="771525"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2677780649"/>
              </p:ext>
            </p:extLst>
          </p:nvPr>
        </p:nvGraphicFramePr>
        <p:xfrm>
          <a:off x="3904446" y="4596118"/>
          <a:ext cx="866775" cy="447675"/>
        </p:xfrm>
        <a:graphic>
          <a:graphicData uri="http://schemas.openxmlformats.org/presentationml/2006/ole">
            <mc:AlternateContent xmlns:mc="http://schemas.openxmlformats.org/markup-compatibility/2006">
              <mc:Choice xmlns:v="urn:schemas-microsoft-com:vml" Requires="v">
                <p:oleObj spid="_x0000_s1098" name="Équation" r:id="rId9" imgW="863225" imgH="444307" progId="Equation.3">
                  <p:embed/>
                </p:oleObj>
              </mc:Choice>
              <mc:Fallback>
                <p:oleObj name="Équation" r:id="rId9" imgW="863225" imgH="444307"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4446" y="4596118"/>
                        <a:ext cx="866775"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69144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047704381"/>
              </p:ext>
            </p:extLst>
          </p:nvPr>
        </p:nvGraphicFramePr>
        <p:xfrm>
          <a:off x="1550188" y="1320711"/>
          <a:ext cx="5793105" cy="3200400"/>
        </p:xfrm>
        <a:graphic>
          <a:graphicData uri="http://schemas.openxmlformats.org/drawingml/2006/table">
            <a:tbl>
              <a:tblPr rtl="1" firstRow="1" firstCol="1" bandRow="1">
                <a:tableStyleId>{BC89EF96-8CEA-46FF-86C4-4CE0E7609802}</a:tableStyleId>
              </a:tblPr>
              <a:tblGrid>
                <a:gridCol w="2705735"/>
                <a:gridCol w="836930"/>
                <a:gridCol w="2250440"/>
              </a:tblGrid>
              <a:tr h="0">
                <a:tc>
                  <a:txBody>
                    <a:bodyPr/>
                    <a:lstStyle/>
                    <a:p>
                      <a:pPr algn="just" rtl="1">
                        <a:lnSpc>
                          <a:spcPct val="150000"/>
                        </a:lnSpc>
                        <a:spcAft>
                          <a:spcPts val="0"/>
                        </a:spcAft>
                      </a:pPr>
                      <a:r>
                        <a:rPr lang="ar-DZ" sz="1400" b="1" dirty="0">
                          <a:solidFill>
                            <a:schemeClr val="bg2">
                              <a:lumMod val="10000"/>
                            </a:schemeClr>
                          </a:solidFill>
                          <a:effectLst/>
                        </a:rPr>
                        <a:t>نسبة هامش الربح</a:t>
                      </a:r>
                      <a:endParaRPr lang="en-US" sz="1100" b="1" dirty="0">
                        <a:solidFill>
                          <a:schemeClr val="bg2">
                            <a:lumMod val="10000"/>
                          </a:schemeClr>
                        </a:solidFill>
                        <a:effectLst/>
                      </a:endParaRPr>
                    </a:p>
                    <a:p>
                      <a:pPr algn="just" rtl="1">
                        <a:lnSpc>
                          <a:spcPct val="150000"/>
                        </a:lnSpc>
                        <a:spcAft>
                          <a:spcPts val="0"/>
                        </a:spcAft>
                      </a:pPr>
                      <a:r>
                        <a:rPr lang="ar-DZ" sz="1400" b="1" dirty="0">
                          <a:solidFill>
                            <a:schemeClr val="bg2">
                              <a:lumMod val="10000"/>
                            </a:schemeClr>
                          </a:solidFill>
                          <a:effectLst/>
                        </a:rPr>
                        <a:t>حيث: </a:t>
                      </a:r>
                      <a:r>
                        <a:rPr lang="fr-FR" sz="1400" b="1" dirty="0">
                          <a:solidFill>
                            <a:schemeClr val="bg2">
                              <a:lumMod val="10000"/>
                            </a:schemeClr>
                          </a:solidFill>
                          <a:effectLst/>
                        </a:rPr>
                        <a:t>RN</a:t>
                      </a:r>
                      <a:r>
                        <a:rPr lang="ar-DZ" sz="1400" b="1" dirty="0">
                          <a:solidFill>
                            <a:schemeClr val="bg2">
                              <a:lumMod val="10000"/>
                            </a:schemeClr>
                          </a:solidFill>
                          <a:effectLst/>
                        </a:rPr>
                        <a:t> تمثل النتيجة الصافية للسنة المالية</a:t>
                      </a:r>
                      <a:endParaRPr lang="en-US" sz="1100" b="1" dirty="0">
                        <a:solidFill>
                          <a:schemeClr val="bg2">
                            <a:lumMod val="10000"/>
                          </a:schemeClr>
                        </a:solidFill>
                        <a:effectLst/>
                      </a:endParaRPr>
                    </a:p>
                    <a:p>
                      <a:pPr algn="just" rtl="1">
                        <a:lnSpc>
                          <a:spcPct val="150000"/>
                        </a:lnSpc>
                        <a:spcAft>
                          <a:spcPts val="0"/>
                        </a:spcAft>
                      </a:pPr>
                      <a:r>
                        <a:rPr lang="ar-DZ" sz="1400" b="1" dirty="0">
                          <a:solidFill>
                            <a:schemeClr val="bg2">
                              <a:lumMod val="10000"/>
                            </a:schemeClr>
                          </a:solidFill>
                          <a:effectLst/>
                        </a:rPr>
                        <a:t>         </a:t>
                      </a:r>
                      <a:r>
                        <a:rPr lang="fr-FR" sz="1400" b="1" dirty="0">
                          <a:solidFill>
                            <a:schemeClr val="bg2">
                              <a:lumMod val="10000"/>
                            </a:schemeClr>
                          </a:solidFill>
                          <a:effectLst/>
                        </a:rPr>
                        <a:t>CA</a:t>
                      </a:r>
                      <a:r>
                        <a:rPr lang="ar-DZ" sz="1400" b="1" dirty="0">
                          <a:solidFill>
                            <a:schemeClr val="bg2">
                              <a:lumMod val="10000"/>
                            </a:schemeClr>
                          </a:solidFill>
                          <a:effectLst/>
                        </a:rPr>
                        <a:t> رقم الأعمال خارج الرسم</a:t>
                      </a:r>
                      <a:endParaRPr lang="en-US" sz="1100" b="1" dirty="0">
                        <a:solidFill>
                          <a:schemeClr val="bg2">
                            <a:lumMod val="10000"/>
                          </a:schemeClr>
                        </a:solidFill>
                        <a:effectLst/>
                      </a:endParaRPr>
                    </a:p>
                    <a:p>
                      <a:pPr algn="just" rtl="1">
                        <a:lnSpc>
                          <a:spcPct val="150000"/>
                        </a:lnSpc>
                        <a:spcAft>
                          <a:spcPts val="0"/>
                        </a:spcAft>
                      </a:pPr>
                      <a:r>
                        <a:rPr lang="ar-DZ" sz="1400" b="1" dirty="0">
                          <a:solidFill>
                            <a:schemeClr val="bg2">
                              <a:lumMod val="10000"/>
                            </a:schemeClr>
                          </a:solidFill>
                          <a:effectLst/>
                        </a:rPr>
                        <a:t> </a:t>
                      </a:r>
                      <a:endParaRPr lang="en-US" sz="1100" b="1" dirty="0">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DZ" sz="1400" b="1">
                          <a:solidFill>
                            <a:schemeClr val="bg2">
                              <a:lumMod val="10000"/>
                            </a:schemeClr>
                          </a:solidFill>
                          <a:effectLst/>
                        </a:rPr>
                        <a:t>تعبر هذه النسبة عن معدل الربح الصافي مقارنة برقم الأعمال وترتفع ربحية المؤسسة الاجمالية كلما ارتفعت هذه النسبة</a:t>
                      </a:r>
                      <a:endParaRPr lang="en-US" sz="1100" b="1">
                        <a:solidFill>
                          <a:schemeClr val="bg2">
                            <a:lumMod val="10000"/>
                          </a:schemeClr>
                        </a:solidFill>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400" b="1">
                          <a:solidFill>
                            <a:schemeClr val="bg2">
                              <a:lumMod val="10000"/>
                            </a:schemeClr>
                          </a:solidFill>
                          <a:effectLst/>
                        </a:rPr>
                        <a:t>نسبة الفائض الاجمالي للاستغلال</a:t>
                      </a:r>
                      <a:endParaRPr lang="en-US" sz="1100" b="1">
                        <a:solidFill>
                          <a:schemeClr val="bg2">
                            <a:lumMod val="10000"/>
                          </a:schemeClr>
                        </a:solidFill>
                        <a:effectLst/>
                      </a:endParaRPr>
                    </a:p>
                    <a:p>
                      <a:pPr algn="just" rtl="1">
                        <a:lnSpc>
                          <a:spcPct val="150000"/>
                        </a:lnSpc>
                        <a:spcAft>
                          <a:spcPts val="0"/>
                        </a:spcAft>
                      </a:pPr>
                      <a:r>
                        <a:rPr lang="ar-DZ" sz="1400" b="1">
                          <a:solidFill>
                            <a:schemeClr val="bg2">
                              <a:lumMod val="10000"/>
                            </a:schemeClr>
                          </a:solidFill>
                          <a:effectLst/>
                        </a:rPr>
                        <a:t>حيث </a:t>
                      </a:r>
                      <a:r>
                        <a:rPr lang="fr-FR" sz="1400" b="1">
                          <a:solidFill>
                            <a:schemeClr val="bg2">
                              <a:lumMod val="10000"/>
                            </a:schemeClr>
                          </a:solidFill>
                          <a:effectLst/>
                        </a:rPr>
                        <a:t>EBE</a:t>
                      </a:r>
                      <a:r>
                        <a:rPr lang="ar-DZ" sz="1400" b="1">
                          <a:solidFill>
                            <a:schemeClr val="bg2">
                              <a:lumMod val="10000"/>
                            </a:schemeClr>
                          </a:solidFill>
                          <a:effectLst/>
                        </a:rPr>
                        <a:t> الفائض الاجمالي للاستغلال</a:t>
                      </a:r>
                      <a:endParaRPr lang="en-US" sz="1100" b="1">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SA" sz="1400" b="1">
                          <a:solidFill>
                            <a:schemeClr val="bg2">
                              <a:lumMod val="10000"/>
                            </a:schemeClr>
                          </a:solidFill>
                          <a:effectLst/>
                        </a:rPr>
                        <a:t>يعد مقياسا للأداء التجاري والإنتاجي للشركة ومقياسا لقدرتها على توليد الخزينة</a:t>
                      </a:r>
                      <a:endParaRPr lang="en-US" sz="1100" b="1">
                        <a:solidFill>
                          <a:schemeClr val="bg2">
                            <a:lumMod val="10000"/>
                          </a:schemeClr>
                        </a:solidFill>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400" b="1">
                          <a:solidFill>
                            <a:schemeClr val="bg2">
                              <a:lumMod val="10000"/>
                            </a:schemeClr>
                          </a:solidFill>
                          <a:effectLst/>
                        </a:rPr>
                        <a:t>نسبة الهامش التجاري</a:t>
                      </a:r>
                      <a:endParaRPr lang="en-US" sz="1100" b="1">
                        <a:solidFill>
                          <a:schemeClr val="bg2">
                            <a:lumMod val="10000"/>
                          </a:schemeClr>
                        </a:solidFill>
                        <a:effectLst/>
                      </a:endParaRPr>
                    </a:p>
                    <a:p>
                      <a:pPr algn="just" rtl="1">
                        <a:lnSpc>
                          <a:spcPct val="150000"/>
                        </a:lnSpc>
                        <a:spcAft>
                          <a:spcPts val="0"/>
                        </a:spcAft>
                      </a:pPr>
                      <a:r>
                        <a:rPr lang="ar-DZ" sz="1400" b="1">
                          <a:solidFill>
                            <a:schemeClr val="bg2">
                              <a:lumMod val="10000"/>
                            </a:schemeClr>
                          </a:solidFill>
                          <a:effectLst/>
                        </a:rPr>
                        <a:t>حيث: </a:t>
                      </a:r>
                      <a:r>
                        <a:rPr lang="fr-FR" sz="1400" b="1">
                          <a:solidFill>
                            <a:schemeClr val="bg2">
                              <a:lumMod val="10000"/>
                            </a:schemeClr>
                          </a:solidFill>
                          <a:effectLst/>
                        </a:rPr>
                        <a:t>Mar</a:t>
                      </a:r>
                      <a:r>
                        <a:rPr lang="ar-DZ" sz="1400" b="1">
                          <a:solidFill>
                            <a:schemeClr val="bg2">
                              <a:lumMod val="10000"/>
                            </a:schemeClr>
                          </a:solidFill>
                          <a:effectLst/>
                        </a:rPr>
                        <a:t> تمثل الهامش التجاري</a:t>
                      </a:r>
                      <a:endParaRPr lang="en-US" sz="1100" b="1">
                        <a:solidFill>
                          <a:schemeClr val="bg2">
                            <a:lumMod val="10000"/>
                          </a:schemeClr>
                        </a:solidFill>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400" b="1">
                        <a:solidFill>
                          <a:schemeClr val="bg2">
                            <a:lumMod val="10000"/>
                          </a:schemeClr>
                        </a:solidFill>
                        <a:effectLst/>
                        <a:latin typeface="Calibri"/>
                        <a:ea typeface="Calibri"/>
                        <a:cs typeface="Arial"/>
                      </a:endParaRPr>
                    </a:p>
                  </a:txBody>
                  <a:tcPr marL="68580" marR="68580" marT="0" marB="0"/>
                </a:tc>
                <a:tc>
                  <a:txBody>
                    <a:bodyPr/>
                    <a:lstStyle/>
                    <a:p>
                      <a:pPr algn="just" rtl="1">
                        <a:lnSpc>
                          <a:spcPct val="150000"/>
                        </a:lnSpc>
                        <a:spcAft>
                          <a:spcPts val="0"/>
                        </a:spcAft>
                      </a:pPr>
                      <a:r>
                        <a:rPr lang="ar-DZ" sz="1400" b="1" dirty="0">
                          <a:solidFill>
                            <a:schemeClr val="bg2">
                              <a:lumMod val="10000"/>
                            </a:schemeClr>
                          </a:solidFill>
                          <a:effectLst/>
                        </a:rPr>
                        <a:t>ويقيس قدرة الشركة على تحقيق عائد من خلال العمليات التجارية</a:t>
                      </a:r>
                      <a:endParaRPr lang="en-US" sz="1100" b="1" dirty="0">
                        <a:solidFill>
                          <a:schemeClr val="bg2">
                            <a:lumMod val="10000"/>
                          </a:schemeClr>
                        </a:solidFill>
                        <a:effectLst/>
                        <a:latin typeface="Calibri"/>
                        <a:ea typeface="Calibri"/>
                        <a:cs typeface="Arial"/>
                      </a:endParaRPr>
                    </a:p>
                  </a:txBody>
                  <a:tcPr marL="68580" marR="68580" marT="0" marB="0"/>
                </a:tc>
              </a:tr>
            </a:tbl>
          </a:graphicData>
        </a:graphic>
      </p:graphicFrame>
      <p:graphicFrame>
        <p:nvGraphicFramePr>
          <p:cNvPr id="7" name="Objet 6"/>
          <p:cNvGraphicFramePr>
            <a:graphicFrameLocks noChangeAspect="1"/>
          </p:cNvGraphicFramePr>
          <p:nvPr>
            <p:extLst>
              <p:ext uri="{D42A27DB-BD31-4B8C-83A1-F6EECF244321}">
                <p14:modId xmlns:p14="http://schemas.microsoft.com/office/powerpoint/2010/main" val="2066538111"/>
              </p:ext>
            </p:extLst>
          </p:nvPr>
        </p:nvGraphicFramePr>
        <p:xfrm>
          <a:off x="3981955" y="1741119"/>
          <a:ext cx="449759" cy="640566"/>
        </p:xfrm>
        <a:graphic>
          <a:graphicData uri="http://schemas.openxmlformats.org/presentationml/2006/ole">
            <mc:AlternateContent xmlns:mc="http://schemas.openxmlformats.org/markup-compatibility/2006">
              <mc:Choice xmlns:v="urn:schemas-microsoft-com:vml" Requires="v">
                <p:oleObj spid="_x0000_s2100" name="Équation" r:id="rId3" imgW="317225" imgH="444114" progId="Equation.3">
                  <p:embed/>
                </p:oleObj>
              </mc:Choice>
              <mc:Fallback>
                <p:oleObj name="Équation" r:id="rId3" imgW="317225" imgH="444114"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1955" y="1741119"/>
                        <a:ext cx="449759" cy="640566"/>
                      </a:xfrm>
                      <a:prstGeom prst="rect">
                        <a:avLst/>
                      </a:prstGeom>
                      <a:noFill/>
                    </p:spPr>
                  </p:pic>
                </p:oleObj>
              </mc:Fallback>
            </mc:AlternateContent>
          </a:graphicData>
        </a:graphic>
      </p:graphicFrame>
      <p:graphicFrame>
        <p:nvGraphicFramePr>
          <p:cNvPr id="8" name="Objet 7"/>
          <p:cNvGraphicFramePr>
            <a:graphicFrameLocks noChangeAspect="1"/>
          </p:cNvGraphicFramePr>
          <p:nvPr>
            <p:extLst>
              <p:ext uri="{D42A27DB-BD31-4B8C-83A1-F6EECF244321}">
                <p14:modId xmlns:p14="http://schemas.microsoft.com/office/powerpoint/2010/main" val="3659734896"/>
              </p:ext>
            </p:extLst>
          </p:nvPr>
        </p:nvGraphicFramePr>
        <p:xfrm>
          <a:off x="3947654" y="3056352"/>
          <a:ext cx="578787" cy="608468"/>
        </p:xfrm>
        <a:graphic>
          <a:graphicData uri="http://schemas.openxmlformats.org/presentationml/2006/ole">
            <mc:AlternateContent xmlns:mc="http://schemas.openxmlformats.org/markup-compatibility/2006">
              <mc:Choice xmlns:v="urn:schemas-microsoft-com:vml" Requires="v">
                <p:oleObj spid="_x0000_s2101" name="Équation" r:id="rId5" imgW="368140" imgH="393529" progId="Equation.3">
                  <p:embed/>
                </p:oleObj>
              </mc:Choice>
              <mc:Fallback>
                <p:oleObj name="Équation" r:id="rId5" imgW="368140" imgH="393529"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7654" y="3056352"/>
                        <a:ext cx="578787" cy="608468"/>
                      </a:xfrm>
                      <a:prstGeom prst="rect">
                        <a:avLst/>
                      </a:prstGeom>
                      <a:noFill/>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1643552714"/>
              </p:ext>
            </p:extLst>
          </p:nvPr>
        </p:nvGraphicFramePr>
        <p:xfrm>
          <a:off x="3954550" y="3900596"/>
          <a:ext cx="479664" cy="546284"/>
        </p:xfrm>
        <a:graphic>
          <a:graphicData uri="http://schemas.openxmlformats.org/presentationml/2006/ole">
            <mc:AlternateContent xmlns:mc="http://schemas.openxmlformats.org/markup-compatibility/2006">
              <mc:Choice xmlns:v="urn:schemas-microsoft-com:vml" Requires="v">
                <p:oleObj spid="_x0000_s2102" name="Équation" r:id="rId7" imgW="342751" imgH="393529" progId="Equation.3">
                  <p:embed/>
                </p:oleObj>
              </mc:Choice>
              <mc:Fallback>
                <p:oleObj name="Équation" r:id="rId7" imgW="342751" imgH="393529"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4550" y="3900596"/>
                        <a:ext cx="479664" cy="546284"/>
                      </a:xfrm>
                      <a:prstGeom prst="rect">
                        <a:avLst/>
                      </a:prstGeom>
                      <a:noFill/>
                    </p:spPr>
                  </p:pic>
                </p:oleObj>
              </mc:Fallback>
            </mc:AlternateContent>
          </a:graphicData>
        </a:graphic>
      </p:graphicFrame>
    </p:spTree>
    <p:extLst>
      <p:ext uri="{BB962C8B-B14F-4D97-AF65-F5344CB8AC3E}">
        <p14:creationId xmlns:p14="http://schemas.microsoft.com/office/powerpoint/2010/main" val="1462757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406615219"/>
              </p:ext>
            </p:extLst>
          </p:nvPr>
        </p:nvGraphicFramePr>
        <p:xfrm>
          <a:off x="1551140" y="1248373"/>
          <a:ext cx="5989528" cy="3657600"/>
        </p:xfrm>
        <a:graphic>
          <a:graphicData uri="http://schemas.openxmlformats.org/drawingml/2006/table">
            <a:tbl>
              <a:tblPr rtl="1" firstRow="1" firstCol="1" bandRow="1">
                <a:tableStyleId>{D27102A9-8310-4765-A935-A1911B00CA55}</a:tableStyleId>
              </a:tblPr>
              <a:tblGrid>
                <a:gridCol w="2797477"/>
                <a:gridCol w="1237560"/>
                <a:gridCol w="1954491"/>
              </a:tblGrid>
              <a:tr h="0">
                <a:tc>
                  <a:txBody>
                    <a:bodyPr/>
                    <a:lstStyle/>
                    <a:p>
                      <a:pPr algn="just" rtl="1">
                        <a:lnSpc>
                          <a:spcPct val="150000"/>
                        </a:lnSpc>
                        <a:spcAft>
                          <a:spcPts val="0"/>
                        </a:spcAft>
                      </a:pPr>
                      <a:r>
                        <a:rPr lang="ar-DZ" sz="1600" b="1" dirty="0">
                          <a:effectLst/>
                        </a:rPr>
                        <a:t>بالنسبة للمستخدمين</a:t>
                      </a:r>
                      <a:endParaRPr lang="en-US" sz="1200" b="1" dirty="0">
                        <a:effectLst/>
                      </a:endParaRPr>
                    </a:p>
                    <a:p>
                      <a:pPr algn="just" rtl="1">
                        <a:lnSpc>
                          <a:spcPct val="150000"/>
                        </a:lnSpc>
                        <a:spcAft>
                          <a:spcPts val="0"/>
                        </a:spcAft>
                      </a:pPr>
                      <a:r>
                        <a:rPr lang="ar-DZ" sz="1600" b="1" dirty="0">
                          <a:effectLst/>
                        </a:rPr>
                        <a:t>وتتمثل أعباء المستخدمين في ح/63</a:t>
                      </a:r>
                      <a:endParaRPr lang="en-US" sz="1200" b="1" dirty="0">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50000"/>
                        </a:lnSpc>
                        <a:spcAft>
                          <a:spcPts val="0"/>
                        </a:spcAft>
                      </a:pPr>
                      <a:r>
                        <a:rPr lang="ar-DZ" sz="1600" b="1">
                          <a:effectLst/>
                        </a:rPr>
                        <a:t>وتمثل حصة المسخدمين من القيمة المضافة التي تولدها الشركة</a:t>
                      </a:r>
                      <a:endParaRPr lang="en-US" sz="1200" b="1">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600" b="1" dirty="0">
                          <a:effectLst/>
                        </a:rPr>
                        <a:t>بالنسبة للدولة</a:t>
                      </a:r>
                      <a:endParaRPr lang="en-US" sz="1200" b="1" dirty="0">
                        <a:effectLst/>
                      </a:endParaRPr>
                    </a:p>
                    <a:p>
                      <a:pPr algn="just" rtl="1">
                        <a:lnSpc>
                          <a:spcPct val="150000"/>
                        </a:lnSpc>
                        <a:spcAft>
                          <a:spcPts val="0"/>
                        </a:spcAft>
                      </a:pPr>
                      <a:r>
                        <a:rPr lang="ar-DZ" sz="1600" b="1" dirty="0">
                          <a:effectLst/>
                        </a:rPr>
                        <a:t>حيث تتمثل الضرائب والرسوم في ح/64</a:t>
                      </a:r>
                      <a:endParaRPr lang="en-US" sz="1200" b="1" dirty="0">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50000"/>
                        </a:lnSpc>
                        <a:spcAft>
                          <a:spcPts val="0"/>
                        </a:spcAft>
                      </a:pPr>
                      <a:r>
                        <a:rPr lang="ar-DZ" sz="1600" b="1">
                          <a:effectLst/>
                        </a:rPr>
                        <a:t>تمثل حصة الدولة ممثلة في الضرائب والرسوم من القيمة المضافة</a:t>
                      </a:r>
                      <a:endParaRPr lang="en-US" sz="1200" b="1">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600" b="1">
                          <a:effectLst/>
                        </a:rPr>
                        <a:t>بالنسبة للفائض الاجمالي للاستغلال</a:t>
                      </a:r>
                      <a:endParaRPr lang="en-US" sz="1200" b="1">
                        <a:effectLst/>
                      </a:endParaRPr>
                    </a:p>
                    <a:p>
                      <a:pPr algn="just" rtl="1">
                        <a:lnSpc>
                          <a:spcPct val="150000"/>
                        </a:lnSpc>
                        <a:spcAft>
                          <a:spcPts val="0"/>
                        </a:spcAft>
                      </a:pPr>
                      <a:r>
                        <a:rPr lang="ar-DZ" sz="1600" b="1">
                          <a:effectLst/>
                        </a:rPr>
                        <a:t>حيث </a:t>
                      </a:r>
                      <a:r>
                        <a:rPr lang="fr-FR" sz="1600" b="1">
                          <a:effectLst/>
                        </a:rPr>
                        <a:t>EBE</a:t>
                      </a:r>
                      <a:r>
                        <a:rPr lang="ar-DZ" sz="1600" b="1">
                          <a:effectLst/>
                        </a:rPr>
                        <a:t> الفائض الاجمالي للاستغلال</a:t>
                      </a:r>
                      <a:endParaRPr lang="en-US" sz="1200" b="1">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50000"/>
                        </a:lnSpc>
                        <a:spcAft>
                          <a:spcPts val="0"/>
                        </a:spcAft>
                      </a:pPr>
                      <a:r>
                        <a:rPr lang="ar-DZ" sz="1600" b="1" dirty="0">
                          <a:effectLst/>
                        </a:rPr>
                        <a:t>تمثل نسبة الفائض الذي سيتبقى للشركة بعد اقتطاع كل من حصة المستخدمين وحصة الدولة</a:t>
                      </a:r>
                      <a:endParaRPr lang="en-US" sz="1200" b="1" dirty="0">
                        <a:effectLst/>
                        <a:latin typeface="Calibri"/>
                        <a:ea typeface="Calibri"/>
                        <a:cs typeface="Arial"/>
                      </a:endParaRPr>
                    </a:p>
                  </a:txBody>
                  <a:tcPr marL="68580" marR="68580" marT="0" marB="0"/>
                </a:tc>
              </a:tr>
            </a:tbl>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233276273"/>
              </p:ext>
            </p:extLst>
          </p:nvPr>
        </p:nvGraphicFramePr>
        <p:xfrm>
          <a:off x="3442570" y="1435470"/>
          <a:ext cx="1125389" cy="506064"/>
        </p:xfrm>
        <a:graphic>
          <a:graphicData uri="http://schemas.openxmlformats.org/presentationml/2006/ole">
            <mc:AlternateContent xmlns:mc="http://schemas.openxmlformats.org/markup-compatibility/2006">
              <mc:Choice xmlns:v="urn:schemas-microsoft-com:vml" Requires="v">
                <p:oleObj spid="_x0000_s3115" name="Équation" r:id="rId3" imgW="1167893" imgH="393529" progId="Equation.3">
                  <p:embed/>
                </p:oleObj>
              </mc:Choice>
              <mc:Fallback>
                <p:oleObj name="Équation" r:id="rId3" imgW="1167893" imgH="393529"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2570" y="1435470"/>
                        <a:ext cx="1125389" cy="506064"/>
                      </a:xfrm>
                      <a:prstGeom prst="rect">
                        <a:avLst/>
                      </a:prstGeom>
                      <a:noFill/>
                    </p:spPr>
                  </p:pic>
                </p:oleObj>
              </mc:Fallback>
            </mc:AlternateContent>
          </a:graphicData>
        </a:graphic>
      </p:graphicFrame>
      <p:graphicFrame>
        <p:nvGraphicFramePr>
          <p:cNvPr id="4" name="Objet 3"/>
          <p:cNvGraphicFramePr>
            <a:graphicFrameLocks noChangeAspect="1"/>
          </p:cNvGraphicFramePr>
          <p:nvPr>
            <p:extLst>
              <p:ext uri="{D42A27DB-BD31-4B8C-83A1-F6EECF244321}">
                <p14:modId xmlns:p14="http://schemas.microsoft.com/office/powerpoint/2010/main" val="1812968935"/>
              </p:ext>
            </p:extLst>
          </p:nvPr>
        </p:nvGraphicFramePr>
        <p:xfrm>
          <a:off x="3630460" y="2480153"/>
          <a:ext cx="839099" cy="488515"/>
        </p:xfrm>
        <a:graphic>
          <a:graphicData uri="http://schemas.openxmlformats.org/presentationml/2006/ole">
            <mc:AlternateContent xmlns:mc="http://schemas.openxmlformats.org/markup-compatibility/2006">
              <mc:Choice xmlns:v="urn:schemas-microsoft-com:vml" Requires="v">
                <p:oleObj spid="_x0000_s3116" name="Équation" r:id="rId5" imgW="850531" imgH="393529" progId="Equation.3">
                  <p:embed/>
                </p:oleObj>
              </mc:Choice>
              <mc:Fallback>
                <p:oleObj name="Équation" r:id="rId5" imgW="850531" imgH="393529"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0460" y="2480153"/>
                        <a:ext cx="839099" cy="488515"/>
                      </a:xfrm>
                      <a:prstGeom prst="rect">
                        <a:avLst/>
                      </a:prstGeom>
                      <a:noFill/>
                    </p:spPr>
                  </p:pic>
                </p:oleObj>
              </mc:Fallback>
            </mc:AlternateContent>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3373534555"/>
              </p:ext>
            </p:extLst>
          </p:nvPr>
        </p:nvGraphicFramePr>
        <p:xfrm>
          <a:off x="3868455" y="3715207"/>
          <a:ext cx="453024" cy="476256"/>
        </p:xfrm>
        <a:graphic>
          <a:graphicData uri="http://schemas.openxmlformats.org/presentationml/2006/ole">
            <mc:AlternateContent xmlns:mc="http://schemas.openxmlformats.org/markup-compatibility/2006">
              <mc:Choice xmlns:v="urn:schemas-microsoft-com:vml" Requires="v">
                <p:oleObj spid="_x0000_s3117" name="Équation" r:id="rId7" imgW="368140" imgH="393529" progId="Equation.3">
                  <p:embed/>
                </p:oleObj>
              </mc:Choice>
              <mc:Fallback>
                <p:oleObj name="Équation" r:id="rId7" imgW="368140" imgH="393529" progId="Equation.3">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68455" y="3715207"/>
                        <a:ext cx="453024" cy="476256"/>
                      </a:xfrm>
                      <a:prstGeom prst="rect">
                        <a:avLst/>
                      </a:prstGeom>
                      <a:noFill/>
                    </p:spPr>
                  </p:pic>
                </p:oleObj>
              </mc:Fallback>
            </mc:AlternateContent>
          </a:graphicData>
        </a:graphic>
      </p:graphicFrame>
    </p:spTree>
    <p:extLst>
      <p:ext uri="{BB962C8B-B14F-4D97-AF65-F5344CB8AC3E}">
        <p14:creationId xmlns:p14="http://schemas.microsoft.com/office/powerpoint/2010/main" val="194433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2181" y="914492"/>
            <a:ext cx="5631670" cy="523220"/>
          </a:xfrm>
          <a:prstGeom prst="rect">
            <a:avLst/>
          </a:prstGeom>
        </p:spPr>
        <p:txBody>
          <a:bodyPr wrap="none">
            <a:spAutoFit/>
          </a:bodyPr>
          <a:lstStyle/>
          <a:p>
            <a:r>
              <a:rPr lang="ar-DZ" sz="2800" b="1" dirty="0">
                <a:solidFill>
                  <a:srgbClr val="00B050"/>
                </a:solidFill>
                <a:latin typeface="Calibri"/>
                <a:ea typeface="Calibri"/>
                <a:cs typeface="Arial"/>
              </a:rPr>
              <a:t>الرصيد الأول: الهامش التجاري أو انتاج الدورة</a:t>
            </a:r>
            <a:endParaRPr lang="ar-DZ" sz="2800" dirty="0">
              <a:solidFill>
                <a:srgbClr val="00B050"/>
              </a:solidFill>
            </a:endParaRPr>
          </a:p>
        </p:txBody>
      </p:sp>
      <p:sp>
        <p:nvSpPr>
          <p:cNvPr id="5" name="Rectangle 4"/>
          <p:cNvSpPr/>
          <p:nvPr/>
        </p:nvSpPr>
        <p:spPr>
          <a:xfrm>
            <a:off x="1042181" y="1810011"/>
            <a:ext cx="4851008" cy="1077218"/>
          </a:xfrm>
          <a:prstGeom prst="rect">
            <a:avLst/>
          </a:prstGeom>
        </p:spPr>
        <p:txBody>
          <a:bodyPr wrap="square">
            <a:spAutoFit/>
          </a:bodyPr>
          <a:lstStyle/>
          <a:p>
            <a:r>
              <a:rPr lang="fr-FR" sz="3200" b="1" dirty="0">
                <a:solidFill>
                  <a:srgbClr val="00B050"/>
                </a:solidFill>
                <a:latin typeface="Calibri"/>
                <a:ea typeface="Calibri"/>
                <a:cs typeface="Arial"/>
              </a:rPr>
              <a:t>La marge </a:t>
            </a:r>
            <a:r>
              <a:rPr lang="fr-FR" sz="3200" b="1" dirty="0" smtClean="0">
                <a:solidFill>
                  <a:srgbClr val="00B050"/>
                </a:solidFill>
                <a:latin typeface="Calibri"/>
                <a:ea typeface="Calibri"/>
                <a:cs typeface="Arial"/>
              </a:rPr>
              <a:t>commerciale</a:t>
            </a:r>
          </a:p>
          <a:p>
            <a:r>
              <a:rPr lang="fr-FR" sz="3200" b="1" dirty="0" smtClean="0">
                <a:solidFill>
                  <a:srgbClr val="00B050"/>
                </a:solidFill>
                <a:latin typeface="Calibri"/>
                <a:ea typeface="Calibri"/>
                <a:cs typeface="Arial"/>
              </a:rPr>
              <a:t>La </a:t>
            </a:r>
            <a:r>
              <a:rPr lang="fr-FR" sz="3200" b="1" dirty="0">
                <a:solidFill>
                  <a:srgbClr val="00B050"/>
                </a:solidFill>
                <a:latin typeface="Calibri"/>
                <a:ea typeface="Calibri"/>
                <a:cs typeface="Arial"/>
              </a:rPr>
              <a:t>production de l'exercice</a:t>
            </a:r>
            <a:endParaRPr lang="ar-DZ" sz="3200" dirty="0">
              <a:solidFill>
                <a:srgbClr val="00B050"/>
              </a:solidFill>
            </a:endParaRPr>
          </a:p>
        </p:txBody>
      </p:sp>
    </p:spTree>
    <p:extLst>
      <p:ext uri="{BB962C8B-B14F-4D97-AF65-F5344CB8AC3E}">
        <p14:creationId xmlns:p14="http://schemas.microsoft.com/office/powerpoint/2010/main" val="2277351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572398313"/>
              </p:ext>
            </p:extLst>
          </p:nvPr>
        </p:nvGraphicFramePr>
        <p:xfrm>
          <a:off x="1500083" y="849398"/>
          <a:ext cx="5793105" cy="4389120"/>
        </p:xfrm>
        <a:graphic>
          <a:graphicData uri="http://schemas.openxmlformats.org/drawingml/2006/table">
            <a:tbl>
              <a:tblPr rtl="1" firstRow="1" firstCol="1" bandRow="1">
                <a:tableStyleId>{5DA37D80-6434-44D0-A028-1B22A696006F}</a:tableStyleId>
              </a:tblPr>
              <a:tblGrid>
                <a:gridCol w="2705735"/>
                <a:gridCol w="836930"/>
                <a:gridCol w="2250440"/>
              </a:tblGrid>
              <a:tr h="0">
                <a:tc>
                  <a:txBody>
                    <a:bodyPr/>
                    <a:lstStyle/>
                    <a:p>
                      <a:pPr algn="just" rtl="1">
                        <a:lnSpc>
                          <a:spcPct val="150000"/>
                        </a:lnSpc>
                        <a:spcAft>
                          <a:spcPts val="0"/>
                        </a:spcAft>
                      </a:pPr>
                      <a:r>
                        <a:rPr lang="ar-DZ" sz="1600" dirty="0">
                          <a:effectLst/>
                        </a:rPr>
                        <a:t>مردودية الأموال الخاصة</a:t>
                      </a:r>
                      <a:endParaRPr lang="en-US" sz="1200" dirty="0">
                        <a:effectLst/>
                      </a:endParaRPr>
                    </a:p>
                    <a:p>
                      <a:pPr algn="just" rtl="1">
                        <a:lnSpc>
                          <a:spcPct val="150000"/>
                        </a:lnSpc>
                        <a:spcAft>
                          <a:spcPts val="0"/>
                        </a:spcAft>
                      </a:pPr>
                      <a:r>
                        <a:rPr lang="ar-DZ" sz="1600" dirty="0">
                          <a:effectLst/>
                        </a:rPr>
                        <a:t>حيث: </a:t>
                      </a:r>
                      <a:r>
                        <a:rPr lang="fr-FR" sz="1600" dirty="0">
                          <a:effectLst/>
                        </a:rPr>
                        <a:t>RN</a:t>
                      </a:r>
                      <a:r>
                        <a:rPr lang="ar-DZ" sz="1600" dirty="0">
                          <a:effectLst/>
                        </a:rPr>
                        <a:t> النتيجة الصافية للسنة المالية</a:t>
                      </a:r>
                      <a:endParaRPr lang="en-US" sz="1200" dirty="0">
                        <a:effectLst/>
                      </a:endParaRPr>
                    </a:p>
                    <a:p>
                      <a:pPr algn="just" rtl="1">
                        <a:lnSpc>
                          <a:spcPct val="150000"/>
                        </a:lnSpc>
                        <a:spcAft>
                          <a:spcPts val="0"/>
                        </a:spcAft>
                      </a:pPr>
                      <a:r>
                        <a:rPr lang="ar-DZ" sz="1600" dirty="0">
                          <a:effectLst/>
                        </a:rPr>
                        <a:t>        </a:t>
                      </a:r>
                      <a:r>
                        <a:rPr lang="fr-FR" sz="1600" dirty="0">
                          <a:effectLst/>
                        </a:rPr>
                        <a:t>CP</a:t>
                      </a:r>
                      <a:r>
                        <a:rPr lang="ar-DZ" sz="1600" dirty="0">
                          <a:effectLst/>
                        </a:rPr>
                        <a:t> الأموال الخاصة</a:t>
                      </a:r>
                      <a:endParaRPr lang="en-US" sz="1200" b="1" dirty="0">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15000"/>
                        </a:lnSpc>
                        <a:spcAft>
                          <a:spcPts val="0"/>
                        </a:spcAft>
                      </a:pPr>
                      <a:r>
                        <a:rPr lang="ar-DZ" sz="1600" dirty="0">
                          <a:effectLst/>
                        </a:rPr>
                        <a:t>وتمثل عائد الدينار الواحد من الأموال المستثمرة في الأموال الخاصة من النتيجة الصافية</a:t>
                      </a:r>
                      <a:endParaRPr lang="en-US" sz="1200" b="1" dirty="0">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600" dirty="0">
                          <a:effectLst/>
                        </a:rPr>
                        <a:t>المردودية الاجمالية للموارد الدائمة</a:t>
                      </a:r>
                      <a:endParaRPr lang="en-US" sz="1200" dirty="0">
                        <a:effectLst/>
                      </a:endParaRPr>
                    </a:p>
                    <a:p>
                      <a:pPr algn="just" rtl="1">
                        <a:lnSpc>
                          <a:spcPct val="150000"/>
                        </a:lnSpc>
                        <a:spcAft>
                          <a:spcPts val="0"/>
                        </a:spcAft>
                      </a:pPr>
                      <a:r>
                        <a:rPr lang="ar-DZ" sz="1600" dirty="0">
                          <a:effectLst/>
                        </a:rPr>
                        <a:t>حيث: </a:t>
                      </a:r>
                      <a:r>
                        <a:rPr lang="fr-FR" sz="1600" dirty="0">
                          <a:effectLst/>
                        </a:rPr>
                        <a:t>EBE</a:t>
                      </a:r>
                      <a:r>
                        <a:rPr lang="ar-DZ" sz="1600" dirty="0">
                          <a:effectLst/>
                        </a:rPr>
                        <a:t> الفائض الاجمالي للاستغلال</a:t>
                      </a:r>
                      <a:endParaRPr lang="en-US" sz="1200" dirty="0">
                        <a:effectLst/>
                      </a:endParaRPr>
                    </a:p>
                    <a:p>
                      <a:pPr algn="just" rtl="1">
                        <a:lnSpc>
                          <a:spcPct val="150000"/>
                        </a:lnSpc>
                        <a:spcAft>
                          <a:spcPts val="0"/>
                        </a:spcAft>
                      </a:pPr>
                      <a:r>
                        <a:rPr lang="ar-DZ" sz="1600" dirty="0">
                          <a:effectLst/>
                        </a:rPr>
                        <a:t>     </a:t>
                      </a:r>
                      <a:r>
                        <a:rPr lang="fr-FR" sz="1600" dirty="0">
                          <a:effectLst/>
                        </a:rPr>
                        <a:t>RS</a:t>
                      </a:r>
                      <a:r>
                        <a:rPr lang="ar-DZ" sz="1600" dirty="0">
                          <a:effectLst/>
                        </a:rPr>
                        <a:t> الموارد المستقرة</a:t>
                      </a:r>
                      <a:endParaRPr lang="en-US" sz="1200" b="1" dirty="0">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15000"/>
                        </a:lnSpc>
                        <a:spcAft>
                          <a:spcPts val="0"/>
                        </a:spcAft>
                      </a:pPr>
                      <a:r>
                        <a:rPr lang="ar-DZ" sz="1600">
                          <a:effectLst/>
                        </a:rPr>
                        <a:t>وتمثل عائد الدينار الواحد من الأموال المستثمرة في الشركة على شكل موارد مستقرة من الفائض الاجمالي للاستغلال</a:t>
                      </a:r>
                      <a:endParaRPr lang="en-US" sz="1200" b="1">
                        <a:effectLst/>
                        <a:latin typeface="Calibri"/>
                        <a:ea typeface="Calibri"/>
                        <a:cs typeface="Arial"/>
                      </a:endParaRPr>
                    </a:p>
                  </a:txBody>
                  <a:tcPr marL="68580" marR="68580" marT="0" marB="0"/>
                </a:tc>
              </a:tr>
              <a:tr h="0">
                <a:tc>
                  <a:txBody>
                    <a:bodyPr/>
                    <a:lstStyle/>
                    <a:p>
                      <a:pPr algn="just" rtl="1">
                        <a:lnSpc>
                          <a:spcPct val="150000"/>
                        </a:lnSpc>
                        <a:spcAft>
                          <a:spcPts val="0"/>
                        </a:spcAft>
                      </a:pPr>
                      <a:r>
                        <a:rPr lang="ar-DZ" sz="1600" dirty="0">
                          <a:effectLst/>
                        </a:rPr>
                        <a:t>المردودية الاقتصادية</a:t>
                      </a:r>
                      <a:endParaRPr lang="en-US" sz="1200" dirty="0">
                        <a:effectLst/>
                      </a:endParaRPr>
                    </a:p>
                    <a:p>
                      <a:pPr algn="just" rtl="1">
                        <a:lnSpc>
                          <a:spcPct val="150000"/>
                        </a:lnSpc>
                        <a:spcAft>
                          <a:spcPts val="0"/>
                        </a:spcAft>
                      </a:pPr>
                      <a:r>
                        <a:rPr lang="ar-DZ" sz="1600" dirty="0">
                          <a:effectLst/>
                        </a:rPr>
                        <a:t>حيث: </a:t>
                      </a:r>
                      <a:r>
                        <a:rPr lang="fr-FR" sz="1600" dirty="0" smtClean="0">
                          <a:effectLst/>
                        </a:rPr>
                        <a:t>RE</a:t>
                      </a:r>
                      <a:r>
                        <a:rPr lang="ar-DZ" sz="1600" dirty="0" smtClean="0">
                          <a:effectLst/>
                        </a:rPr>
                        <a:t> </a:t>
                      </a:r>
                      <a:r>
                        <a:rPr lang="ar-DZ" sz="1600" dirty="0">
                          <a:effectLst/>
                        </a:rPr>
                        <a:t>نتيجة الاستغلال(النتيجة قبل دفع الفوائد والضرائب)</a:t>
                      </a:r>
                      <a:endParaRPr lang="en-US" sz="1200" dirty="0">
                        <a:effectLst/>
                      </a:endParaRPr>
                    </a:p>
                    <a:p>
                      <a:pPr algn="just" rtl="1">
                        <a:lnSpc>
                          <a:spcPct val="150000"/>
                        </a:lnSpc>
                        <a:spcAft>
                          <a:spcPts val="0"/>
                        </a:spcAft>
                      </a:pPr>
                      <a:r>
                        <a:rPr lang="ar-DZ" sz="1600" dirty="0">
                          <a:effectLst/>
                        </a:rPr>
                        <a:t>      </a:t>
                      </a:r>
                      <a:r>
                        <a:rPr lang="fr-FR" sz="1600" dirty="0">
                          <a:effectLst/>
                        </a:rPr>
                        <a:t>Actif</a:t>
                      </a:r>
                      <a:r>
                        <a:rPr lang="ar-DZ" sz="1600" dirty="0">
                          <a:effectLst/>
                        </a:rPr>
                        <a:t> مجموع الأصول</a:t>
                      </a:r>
                      <a:endParaRPr lang="en-US" sz="1200" b="1" dirty="0">
                        <a:effectLst/>
                        <a:latin typeface="Calibri"/>
                        <a:ea typeface="Calibri"/>
                        <a:cs typeface="Arial"/>
                      </a:endParaRPr>
                    </a:p>
                  </a:txBody>
                  <a:tcPr marL="68580" marR="68580" marT="0" marB="0"/>
                </a:tc>
                <a:tc>
                  <a:txBody>
                    <a:bodyPr/>
                    <a:lstStyle/>
                    <a:p>
                      <a:pPr algn="just" rtl="0">
                        <a:lnSpc>
                          <a:spcPct val="150000"/>
                        </a:lnSpc>
                        <a:spcAft>
                          <a:spcPts val="0"/>
                        </a:spcAft>
                      </a:pPr>
                      <a:endParaRPr lang="fr-FR" sz="1600" b="1">
                        <a:effectLst/>
                        <a:latin typeface="Calibri"/>
                        <a:ea typeface="Calibri"/>
                        <a:cs typeface="Arial"/>
                      </a:endParaRPr>
                    </a:p>
                  </a:txBody>
                  <a:tcPr marL="68580" marR="68580" marT="0" marB="0"/>
                </a:tc>
                <a:tc>
                  <a:txBody>
                    <a:bodyPr/>
                    <a:lstStyle/>
                    <a:p>
                      <a:pPr algn="just" rtl="1">
                        <a:lnSpc>
                          <a:spcPct val="115000"/>
                        </a:lnSpc>
                        <a:spcAft>
                          <a:spcPts val="0"/>
                        </a:spcAft>
                      </a:pPr>
                      <a:r>
                        <a:rPr lang="ar-DZ" sz="1600" dirty="0">
                          <a:effectLst/>
                        </a:rPr>
                        <a:t>وتمثل حصة الدينار الواحد المستثمر في الشركة سواء على شكل أموال خاصة أو قروض من نتيجة الاستغلال</a:t>
                      </a:r>
                      <a:endParaRPr lang="en-US" sz="1200" b="1" dirty="0">
                        <a:effectLst/>
                        <a:latin typeface="Calibri"/>
                        <a:ea typeface="Calibri"/>
                        <a:cs typeface="Arial"/>
                      </a:endParaRPr>
                    </a:p>
                  </a:txBody>
                  <a:tcPr marL="68580" marR="68580" marT="0" marB="0"/>
                </a:tc>
              </a:tr>
            </a:tbl>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3039194554"/>
              </p:ext>
            </p:extLst>
          </p:nvPr>
        </p:nvGraphicFramePr>
        <p:xfrm>
          <a:off x="3967077" y="1538680"/>
          <a:ext cx="438150" cy="581025"/>
        </p:xfrm>
        <a:graphic>
          <a:graphicData uri="http://schemas.openxmlformats.org/presentationml/2006/ole">
            <mc:AlternateContent xmlns:mc="http://schemas.openxmlformats.org/markup-compatibility/2006">
              <mc:Choice xmlns:v="urn:schemas-microsoft-com:vml" Requires="v">
                <p:oleObj spid="_x0000_s4136" name="Équation" r:id="rId3" imgW="291973" imgH="393529" progId="Equation.3">
                  <p:embed/>
                </p:oleObj>
              </mc:Choice>
              <mc:Fallback>
                <p:oleObj name="Équation" r:id="rId3" imgW="291973" imgH="393529"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7077" y="1538680"/>
                        <a:ext cx="438150"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t 3"/>
          <p:cNvGraphicFramePr>
            <a:graphicFrameLocks noChangeAspect="1"/>
          </p:cNvGraphicFramePr>
          <p:nvPr>
            <p:extLst>
              <p:ext uri="{D42A27DB-BD31-4B8C-83A1-F6EECF244321}">
                <p14:modId xmlns:p14="http://schemas.microsoft.com/office/powerpoint/2010/main" val="2851646360"/>
              </p:ext>
            </p:extLst>
          </p:nvPr>
        </p:nvGraphicFramePr>
        <p:xfrm>
          <a:off x="3904447" y="2841386"/>
          <a:ext cx="552450" cy="590550"/>
        </p:xfrm>
        <a:graphic>
          <a:graphicData uri="http://schemas.openxmlformats.org/presentationml/2006/ole">
            <mc:AlternateContent xmlns:mc="http://schemas.openxmlformats.org/markup-compatibility/2006">
              <mc:Choice xmlns:v="urn:schemas-microsoft-com:vml" Requires="v">
                <p:oleObj spid="_x0000_s4137" name="Équation" r:id="rId5" imgW="368140" imgH="393529" progId="Equation.3">
                  <p:embed/>
                </p:oleObj>
              </mc:Choice>
              <mc:Fallback>
                <p:oleObj name="Équation" r:id="rId5" imgW="368140" imgH="393529"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4447" y="2841386"/>
                        <a:ext cx="552450"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1849302525"/>
              </p:ext>
            </p:extLst>
          </p:nvPr>
        </p:nvGraphicFramePr>
        <p:xfrm>
          <a:off x="3967077" y="4206724"/>
          <a:ext cx="552450" cy="571500"/>
        </p:xfrm>
        <a:graphic>
          <a:graphicData uri="http://schemas.openxmlformats.org/presentationml/2006/ole">
            <mc:AlternateContent xmlns:mc="http://schemas.openxmlformats.org/markup-compatibility/2006">
              <mc:Choice xmlns:v="urn:schemas-microsoft-com:vml" Requires="v">
                <p:oleObj spid="_x0000_s4138" name="Équation" r:id="rId7" imgW="406224" imgH="418918" progId="Equation.3">
                  <p:embed/>
                </p:oleObj>
              </mc:Choice>
              <mc:Fallback>
                <p:oleObj name="Équation" r:id="rId7" imgW="406224" imgH="418918" progId="Equation.3">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7077" y="4206724"/>
                        <a:ext cx="5524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356365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1" y="4229206"/>
            <a:ext cx="5849654" cy="1224951"/>
          </a:xfrm>
          <a:prstGeom prst="rect">
            <a:avLst/>
          </a:prstGeom>
        </p:spPr>
        <p:txBody>
          <a:bodyPr wrap="square">
            <a:spAutoFit/>
          </a:bodyPr>
          <a:lstStyle/>
          <a:p>
            <a:pPr indent="323850" algn="ctr" rtl="1">
              <a:lnSpc>
                <a:spcPct val="115000"/>
              </a:lnSpc>
              <a:spcAft>
                <a:spcPts val="0"/>
              </a:spcAft>
            </a:pPr>
            <a:r>
              <a:rPr lang="ar-DZ" sz="3200" b="1" dirty="0">
                <a:solidFill>
                  <a:srgbClr val="FF0000"/>
                </a:solidFill>
                <a:latin typeface="Calibri"/>
                <a:ea typeface="Calibri"/>
                <a:cs typeface="Arial"/>
              </a:rPr>
              <a:t>القدرة على التمويل الذاتي</a:t>
            </a:r>
            <a:endParaRPr lang="en-US" b="1" dirty="0">
              <a:solidFill>
                <a:srgbClr val="FF0000"/>
              </a:solidFill>
              <a:latin typeface="Calibri"/>
              <a:ea typeface="Calibri"/>
              <a:cs typeface="Arial"/>
            </a:endParaRPr>
          </a:p>
          <a:p>
            <a:pPr indent="323215" algn="ctr" rtl="1">
              <a:lnSpc>
                <a:spcPct val="115000"/>
              </a:lnSpc>
              <a:spcAft>
                <a:spcPts val="0"/>
              </a:spcAft>
            </a:pPr>
            <a:r>
              <a:rPr lang="ar-DZ" sz="3200" b="1" dirty="0">
                <a:solidFill>
                  <a:srgbClr val="FF0000"/>
                </a:solidFill>
                <a:latin typeface="Calibri"/>
                <a:ea typeface="Calibri"/>
                <a:cs typeface="Arial"/>
              </a:rPr>
              <a:t> </a:t>
            </a:r>
            <a:r>
              <a:rPr lang="fr-FR" sz="3200" b="1" dirty="0">
                <a:solidFill>
                  <a:srgbClr val="FF0000"/>
                </a:solidFill>
                <a:latin typeface="Calibri"/>
                <a:ea typeface="Calibri"/>
                <a:cs typeface="Arial"/>
              </a:rPr>
              <a:t>La capacité d'autofinancement</a:t>
            </a:r>
            <a:endParaRPr lang="en-US" b="1" dirty="0">
              <a:solidFill>
                <a:srgbClr val="FF0000"/>
              </a:solidFill>
              <a:effectLst/>
              <a:latin typeface="Calibri"/>
              <a:ea typeface="Calibri"/>
              <a:cs typeface="Arial"/>
            </a:endParaRPr>
          </a:p>
        </p:txBody>
      </p:sp>
    </p:spTree>
    <p:extLst>
      <p:ext uri="{BB962C8B-B14F-4D97-AF65-F5344CB8AC3E}">
        <p14:creationId xmlns:p14="http://schemas.microsoft.com/office/powerpoint/2010/main" val="1224112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1590805" y="1553227"/>
            <a:ext cx="4924295" cy="3269294"/>
            <a:chOff x="419100" y="542925"/>
            <a:chExt cx="3886200" cy="1866900"/>
          </a:xfrm>
        </p:grpSpPr>
        <p:sp>
          <p:nvSpPr>
            <p:cNvPr id="3" name="Rectangle 2"/>
            <p:cNvSpPr/>
            <p:nvPr/>
          </p:nvSpPr>
          <p:spPr>
            <a:xfrm>
              <a:off x="419100" y="542925"/>
              <a:ext cx="1771650" cy="1866900"/>
            </a:xfrm>
            <a:prstGeom prst="rect">
              <a:avLst/>
            </a:prstGeom>
            <a:gradFill rotWithShape="1">
              <a:gsLst>
                <a:gs pos="0">
                  <a:srgbClr val="4BACC6">
                    <a:shade val="51000"/>
                    <a:satMod val="130000"/>
                  </a:srgbClr>
                </a:gs>
                <a:gs pos="80000">
                  <a:srgbClr val="4BACC6">
                    <a:shade val="93000"/>
                    <a:satMod val="130000"/>
                  </a:srgbClr>
                </a:gs>
                <a:gs pos="100000">
                  <a:srgbClr val="4BACC6">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1400" b="1" i="0" u="none" strike="noStrike" kern="0" cap="none" spc="0" normalizeH="0" baseline="0" noProof="0">
                  <a:ln>
                    <a:noFill/>
                  </a:ln>
                  <a:solidFill>
                    <a:sysClr val="window" lastClr="FFFFFF"/>
                  </a:solidFill>
                  <a:effectLst/>
                  <a:uLnTx/>
                  <a:uFillTx/>
                  <a:latin typeface="Calibri"/>
                  <a:ea typeface="Calibri"/>
                  <a:cs typeface="Arial"/>
                </a:rPr>
                <a:t>الشركة</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1400" b="1" i="0" u="none" strike="noStrike" kern="0" cap="none" spc="0" normalizeH="0" baseline="0" noProof="0">
                  <a:ln>
                    <a:noFill/>
                  </a:ln>
                  <a:solidFill>
                    <a:sysClr val="window" lastClr="FFFFFF"/>
                  </a:solidFill>
                  <a:effectLst/>
                  <a:uLnTx/>
                  <a:uFillTx/>
                  <a:latin typeface="Calibri"/>
                  <a:ea typeface="Calibri"/>
                  <a:cs typeface="Arial"/>
                </a:rPr>
                <a:t>موارد داخلية:</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1400" b="1" i="0" u="none" strike="noStrike" kern="0" cap="none" spc="0" normalizeH="0" baseline="0" noProof="0">
                  <a:ln>
                    <a:noFill/>
                  </a:ln>
                  <a:solidFill>
                    <a:srgbClr val="FF0000"/>
                  </a:solidFill>
                  <a:effectLst/>
                  <a:uLnTx/>
                  <a:uFillTx/>
                  <a:latin typeface="Calibri"/>
                  <a:ea typeface="Calibri"/>
                  <a:cs typeface="Arial"/>
                </a:rPr>
                <a:t>القدرة على التمويل الذاتي</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p:txBody>
        </p:sp>
        <p:sp>
          <p:nvSpPr>
            <p:cNvPr id="4" name="Rectangle 3"/>
            <p:cNvSpPr/>
            <p:nvPr/>
          </p:nvSpPr>
          <p:spPr>
            <a:xfrm>
              <a:off x="3114675" y="590550"/>
              <a:ext cx="1190625" cy="428625"/>
            </a:xfrm>
            <a:prstGeom prst="rect">
              <a:avLst/>
            </a:prstGeom>
            <a:solidFill>
              <a:sysClr val="window" lastClr="FFFFFF"/>
            </a:solidFill>
            <a:ln w="25400" cap="flat" cmpd="sng" algn="ctr">
              <a:solidFill>
                <a:sysClr val="windowText" lastClr="000000"/>
              </a:solid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kumimoji="0" lang="ar-DZ" sz="1400" b="1" i="0" u="none" strike="noStrike" kern="0" cap="none" spc="0" normalizeH="0" baseline="0" noProof="0">
                  <a:ln>
                    <a:noFill/>
                  </a:ln>
                  <a:solidFill>
                    <a:srgbClr val="FF0000"/>
                  </a:solidFill>
                  <a:effectLst/>
                  <a:uLnTx/>
                  <a:uFillTx/>
                  <a:latin typeface="Calibri"/>
                  <a:ea typeface="Calibri"/>
                  <a:cs typeface="Arial"/>
                </a:rPr>
                <a:t>موارد خارجية:</a:t>
              </a:r>
              <a:endParaRPr kumimoji="0" lang="en-US" sz="1100" b="0" i="0" u="none" strike="noStrike" kern="0" cap="none" spc="0" normalizeH="0" baseline="0" noProof="0">
                <a:ln>
                  <a:noFill/>
                </a:ln>
                <a:solidFill>
                  <a:sysClr val="windowText" lastClr="000000"/>
                </a:solidFill>
                <a:effectLst/>
                <a:uLnTx/>
                <a:uFillTx/>
                <a:latin typeface="Calibri"/>
                <a:ea typeface="Calibri"/>
                <a:cs typeface="Arial"/>
              </a:endParaRPr>
            </a:p>
          </p:txBody>
        </p:sp>
        <p:sp>
          <p:nvSpPr>
            <p:cNvPr id="5" name="Rectangle 4"/>
            <p:cNvSpPr/>
            <p:nvPr/>
          </p:nvSpPr>
          <p:spPr>
            <a:xfrm>
              <a:off x="3067050" y="1019175"/>
              <a:ext cx="1238250" cy="1381125"/>
            </a:xfrm>
            <a:prstGeom prst="rect">
              <a:avLst/>
            </a:prstGeom>
            <a:noFill/>
            <a:ln w="25400" cap="flat" cmpd="sng" algn="ctr">
              <a:noFill/>
              <a:prstDash val="solid"/>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algn="just" defTabSz="914400" rtl="1" eaLnBrk="1" fontAlgn="auto" latinLnBrk="0" hangingPunct="1">
                <a:lnSpc>
                  <a:spcPct val="115000"/>
                </a:lnSpc>
                <a:spcBef>
                  <a:spcPts val="0"/>
                </a:spcBef>
                <a:spcAft>
                  <a:spcPts val="1000"/>
                </a:spcAft>
                <a:buClrTx/>
                <a:buSzTx/>
                <a:buFontTx/>
                <a:buNone/>
                <a:tabLst/>
                <a:defRPr/>
              </a:pPr>
              <a:r>
                <a:rPr kumimoji="0" lang="ar-DZ" sz="1200" b="1" i="0" u="none" strike="noStrike" kern="0" cap="none" spc="0" normalizeH="0" baseline="0" noProof="0">
                  <a:ln>
                    <a:noFill/>
                  </a:ln>
                  <a:solidFill>
                    <a:srgbClr val="1D1B11"/>
                  </a:solidFill>
                  <a:effectLst/>
                  <a:uLnTx/>
                  <a:uFillTx/>
                  <a:latin typeface="Calibri"/>
                  <a:ea typeface="Calibri"/>
                  <a:cs typeface="Arial"/>
                </a:rPr>
                <a:t>مساهمات الشركاء في رأس المال</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a:p>
              <a:pPr marL="0" marR="0" lvl="0" indent="0" algn="just" defTabSz="914400" rtl="1" eaLnBrk="1" fontAlgn="auto" latinLnBrk="0" hangingPunct="1">
                <a:lnSpc>
                  <a:spcPct val="115000"/>
                </a:lnSpc>
                <a:spcBef>
                  <a:spcPts val="0"/>
                </a:spcBef>
                <a:spcAft>
                  <a:spcPts val="1000"/>
                </a:spcAft>
                <a:buClrTx/>
                <a:buSzTx/>
                <a:buFontTx/>
                <a:buNone/>
                <a:tabLst/>
                <a:defRPr/>
              </a:pPr>
              <a:r>
                <a:rPr kumimoji="0" lang="ar-DZ" sz="1200" b="1" i="0" u="none" strike="noStrike" kern="0" cap="none" spc="0" normalizeH="0" baseline="0" noProof="0">
                  <a:ln>
                    <a:noFill/>
                  </a:ln>
                  <a:solidFill>
                    <a:srgbClr val="1D1B11"/>
                  </a:solidFill>
                  <a:effectLst/>
                  <a:uLnTx/>
                  <a:uFillTx/>
                  <a:latin typeface="Calibri"/>
                  <a:ea typeface="Calibri"/>
                  <a:cs typeface="Arial"/>
                </a:rPr>
                <a:t>اعانات</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a:p>
              <a:pPr marL="0" marR="0" lvl="0" indent="0" algn="just" defTabSz="914400" rtl="1" eaLnBrk="1" fontAlgn="auto" latinLnBrk="0" hangingPunct="1">
                <a:lnSpc>
                  <a:spcPct val="115000"/>
                </a:lnSpc>
                <a:spcBef>
                  <a:spcPts val="0"/>
                </a:spcBef>
                <a:spcAft>
                  <a:spcPts val="1000"/>
                </a:spcAft>
                <a:buClrTx/>
                <a:buSzTx/>
                <a:buFontTx/>
                <a:buNone/>
                <a:tabLst/>
                <a:defRPr/>
              </a:pPr>
              <a:r>
                <a:rPr kumimoji="0" lang="ar-DZ" sz="1200" b="1" i="0" u="none" strike="noStrike" kern="0" cap="none" spc="0" normalizeH="0" baseline="0" noProof="0">
                  <a:ln>
                    <a:noFill/>
                  </a:ln>
                  <a:solidFill>
                    <a:srgbClr val="1D1B11"/>
                  </a:solidFill>
                  <a:effectLst/>
                  <a:uLnTx/>
                  <a:uFillTx/>
                  <a:latin typeface="Calibri"/>
                  <a:ea typeface="Calibri"/>
                  <a:cs typeface="Arial"/>
                </a:rPr>
                <a:t>قروض</a:t>
              </a:r>
              <a:endParaRPr kumimoji="0" lang="en-US" sz="1100" b="0" i="0" u="none" strike="noStrike" kern="0" cap="none" spc="0" normalizeH="0" baseline="0" noProof="0">
                <a:ln>
                  <a:noFill/>
                </a:ln>
                <a:solidFill>
                  <a:sysClr val="window" lastClr="FFFFFF"/>
                </a:solidFill>
                <a:effectLst/>
                <a:uLnTx/>
                <a:uFillTx/>
                <a:latin typeface="Calibri"/>
                <a:ea typeface="Calibri"/>
                <a:cs typeface="Arial"/>
              </a:endParaRPr>
            </a:p>
          </p:txBody>
        </p:sp>
        <p:sp>
          <p:nvSpPr>
            <p:cNvPr id="6" name="Flèche gauche 5"/>
            <p:cNvSpPr/>
            <p:nvPr/>
          </p:nvSpPr>
          <p:spPr>
            <a:xfrm>
              <a:off x="2352675" y="1266825"/>
              <a:ext cx="609600" cy="95250"/>
            </a:xfrm>
            <a:prstGeom prst="leftArrow">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sz="1800" b="0" i="0" u="none" strike="noStrike" kern="0" cap="none" spc="0" normalizeH="0" baseline="0" noProof="0">
                <a:ln>
                  <a:noFill/>
                </a:ln>
                <a:solidFill>
                  <a:sysClr val="window" lastClr="FFFFFF"/>
                </a:solidFill>
                <a:effectLst/>
                <a:uLnTx/>
                <a:uFillTx/>
                <a:latin typeface="Calibri"/>
                <a:ea typeface="+mn-ea"/>
                <a:cs typeface="Arial"/>
              </a:endParaRPr>
            </a:p>
          </p:txBody>
        </p:sp>
        <p:sp>
          <p:nvSpPr>
            <p:cNvPr id="7" name="Flèche gauche 6"/>
            <p:cNvSpPr/>
            <p:nvPr/>
          </p:nvSpPr>
          <p:spPr>
            <a:xfrm>
              <a:off x="2381250" y="1704975"/>
              <a:ext cx="609600" cy="95250"/>
            </a:xfrm>
            <a:prstGeom prst="leftArrow">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sz="1800" b="0" i="0" u="none" strike="noStrike" kern="0" cap="none" spc="0" normalizeH="0" baseline="0" noProof="0">
                <a:ln>
                  <a:noFill/>
                </a:ln>
                <a:solidFill>
                  <a:sysClr val="windowText" lastClr="000000"/>
                </a:solidFill>
                <a:effectLst/>
                <a:uLnTx/>
                <a:uFillTx/>
              </a:endParaRPr>
            </a:p>
          </p:txBody>
        </p:sp>
        <p:sp>
          <p:nvSpPr>
            <p:cNvPr id="8" name="Flèche gauche 7"/>
            <p:cNvSpPr/>
            <p:nvPr/>
          </p:nvSpPr>
          <p:spPr>
            <a:xfrm>
              <a:off x="2362200" y="2009775"/>
              <a:ext cx="609600" cy="95250"/>
            </a:xfrm>
            <a:prstGeom prst="leftArrow">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sz="1800" b="0" i="0" u="none" strike="noStrike" kern="0" cap="none" spc="0" normalizeH="0" baseline="0" noProof="0">
                <a:ln>
                  <a:noFill/>
                </a:ln>
                <a:solidFill>
                  <a:sysClr val="windowText" lastClr="000000"/>
                </a:solidFill>
                <a:effectLst/>
                <a:uLnTx/>
                <a:uFillTx/>
              </a:endParaRPr>
            </a:p>
          </p:txBody>
        </p:sp>
      </p:grpSp>
    </p:spTree>
    <p:extLst>
      <p:ext uri="{BB962C8B-B14F-4D97-AF65-F5344CB8AC3E}">
        <p14:creationId xmlns:p14="http://schemas.microsoft.com/office/powerpoint/2010/main" val="15210546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me 12"/>
          <p:cNvGraphicFramePr/>
          <p:nvPr>
            <p:extLst>
              <p:ext uri="{D42A27DB-BD31-4B8C-83A1-F6EECF244321}">
                <p14:modId xmlns:p14="http://schemas.microsoft.com/office/powerpoint/2010/main" val="1105514970"/>
              </p:ext>
            </p:extLst>
          </p:nvPr>
        </p:nvGraphicFramePr>
        <p:xfrm>
          <a:off x="2626288"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45804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40077" y="1715446"/>
            <a:ext cx="7039627" cy="1077218"/>
          </a:xfrm>
          <a:prstGeom prst="rect">
            <a:avLst/>
          </a:prstGeom>
        </p:spPr>
        <p:txBody>
          <a:bodyPr wrap="square">
            <a:spAutoFit/>
          </a:bodyPr>
          <a:lstStyle/>
          <a:p>
            <a:pPr algn="ctr"/>
            <a:r>
              <a:rPr lang="ar-DZ" sz="3200" dirty="0">
                <a:solidFill>
                  <a:schemeClr val="bg2">
                    <a:lumMod val="10000"/>
                  </a:schemeClr>
                </a:solidFill>
                <a:latin typeface="Calibri"/>
                <a:ea typeface="Calibri"/>
                <a:cs typeface="Arial"/>
              </a:rPr>
              <a:t>القدرة على التمويل الذاتي= النواتج المحصلة(باستثناء نواتج التنازل عن </a:t>
            </a:r>
            <a:r>
              <a:rPr lang="ar-DZ" sz="3200" dirty="0" err="1">
                <a:solidFill>
                  <a:schemeClr val="bg2">
                    <a:lumMod val="10000"/>
                  </a:schemeClr>
                </a:solidFill>
                <a:latin typeface="Calibri"/>
                <a:ea typeface="Calibri"/>
                <a:cs typeface="Arial"/>
              </a:rPr>
              <a:t>التثبيتات</a:t>
            </a:r>
            <a:r>
              <a:rPr lang="ar-DZ" sz="3200" dirty="0">
                <a:solidFill>
                  <a:schemeClr val="bg2">
                    <a:lumMod val="10000"/>
                  </a:schemeClr>
                </a:solidFill>
                <a:latin typeface="Calibri"/>
                <a:ea typeface="Calibri"/>
                <a:cs typeface="Arial"/>
              </a:rPr>
              <a:t>)- الأعباء المدفوعة</a:t>
            </a:r>
            <a:endParaRPr lang="ar-DZ" sz="3200" dirty="0">
              <a:solidFill>
                <a:schemeClr val="bg2">
                  <a:lumMod val="10000"/>
                </a:schemeClr>
              </a:solidFill>
            </a:endParaRPr>
          </a:p>
        </p:txBody>
      </p:sp>
      <p:sp>
        <p:nvSpPr>
          <p:cNvPr id="5" name="Rectangle 4"/>
          <p:cNvSpPr/>
          <p:nvPr/>
        </p:nvSpPr>
        <p:spPr>
          <a:xfrm>
            <a:off x="2533621" y="3244334"/>
            <a:ext cx="5458546" cy="461665"/>
          </a:xfrm>
          <a:prstGeom prst="rect">
            <a:avLst/>
          </a:prstGeom>
        </p:spPr>
        <p:txBody>
          <a:bodyPr wrap="none">
            <a:spAutoFit/>
          </a:bodyPr>
          <a:lstStyle/>
          <a:p>
            <a:r>
              <a:rPr lang="ar-DZ" sz="2400" dirty="0">
                <a:solidFill>
                  <a:srgbClr val="7030A0"/>
                </a:solidFill>
                <a:latin typeface="Calibri"/>
                <a:ea typeface="Calibri"/>
                <a:cs typeface="Arial"/>
              </a:rPr>
              <a:t>ويمكننا أن نحسب القدرة على التمويل الذاتي </a:t>
            </a:r>
            <a:r>
              <a:rPr lang="ar-DZ" sz="2400" dirty="0" smtClean="0">
                <a:solidFill>
                  <a:srgbClr val="7030A0"/>
                </a:solidFill>
                <a:latin typeface="Calibri"/>
                <a:ea typeface="Calibri"/>
                <a:cs typeface="Arial"/>
              </a:rPr>
              <a:t>بطريقتين:</a:t>
            </a:r>
            <a:endParaRPr lang="ar-DZ" sz="2400" dirty="0">
              <a:solidFill>
                <a:srgbClr val="7030A0"/>
              </a:solidFill>
            </a:endParaRPr>
          </a:p>
        </p:txBody>
      </p:sp>
    </p:spTree>
    <p:extLst>
      <p:ext uri="{BB962C8B-B14F-4D97-AF65-F5344CB8AC3E}">
        <p14:creationId xmlns:p14="http://schemas.microsoft.com/office/powerpoint/2010/main" val="21255212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499922278"/>
              </p:ext>
            </p:extLst>
          </p:nvPr>
        </p:nvGraphicFramePr>
        <p:xfrm>
          <a:off x="1102290" y="1010378"/>
          <a:ext cx="6926894" cy="2880360"/>
        </p:xfrm>
        <a:graphic>
          <a:graphicData uri="http://schemas.openxmlformats.org/drawingml/2006/table">
            <a:tbl>
              <a:tblPr rtl="1" firstRow="1" firstCol="1" bandRow="1"/>
              <a:tblGrid>
                <a:gridCol w="3167864"/>
                <a:gridCol w="2024101"/>
                <a:gridCol w="1734929"/>
              </a:tblGrid>
              <a:tr h="161925">
                <a:tc rowSpan="2">
                  <a:txBody>
                    <a:bodyPr/>
                    <a:lstStyle/>
                    <a:p>
                      <a:pPr algn="ctr" rtl="1">
                        <a:lnSpc>
                          <a:spcPct val="150000"/>
                        </a:lnSpc>
                        <a:spcAft>
                          <a:spcPts val="0"/>
                        </a:spcAft>
                      </a:pPr>
                      <a:r>
                        <a:rPr lang="fr-FR" sz="1400" b="1">
                          <a:solidFill>
                            <a:schemeClr val="bg2">
                              <a:lumMod val="10000"/>
                            </a:schemeClr>
                          </a:solidFill>
                          <a:effectLst/>
                          <a:latin typeface="Calibri"/>
                          <a:ea typeface="Calibri"/>
                          <a:cs typeface="Arial"/>
                        </a:rPr>
                        <a:t>CAF</a:t>
                      </a:r>
                      <a:r>
                        <a:rPr lang="ar-DZ" sz="1400" b="1">
                          <a:solidFill>
                            <a:schemeClr val="bg2">
                              <a:lumMod val="10000"/>
                            </a:schemeClr>
                          </a:solidFill>
                          <a:effectLst/>
                          <a:latin typeface="Calibri"/>
                          <a:ea typeface="Calibri"/>
                          <a:cs typeface="Arial"/>
                        </a:rPr>
                        <a:t> انطلاقا من </a:t>
                      </a:r>
                      <a:r>
                        <a:rPr lang="fr-FR" sz="1400" b="1">
                          <a:solidFill>
                            <a:schemeClr val="bg2">
                              <a:lumMod val="10000"/>
                            </a:schemeClr>
                          </a:solidFill>
                          <a:effectLst/>
                          <a:latin typeface="Calibri"/>
                          <a:ea typeface="Calibri"/>
                          <a:cs typeface="Arial"/>
                        </a:rPr>
                        <a:t>EBE</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ارقام الحسابات</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DZ"/>
                    </a:p>
                  </a:txBody>
                  <a:tcPr/>
                </a:tc>
              </a:tr>
              <a:tr h="161925">
                <a:tc vMerge="1">
                  <a:txBody>
                    <a:bodyPr/>
                    <a:lstStyle/>
                    <a:p>
                      <a:pPr rtl="1"/>
                      <a:endParaRPr lang="ar-DZ"/>
                    </a:p>
                  </a:txBody>
                  <a:tcPr/>
                </a:tc>
                <a:tc>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50000"/>
                        </a:lnSpc>
                        <a:spcAft>
                          <a:spcPts val="0"/>
                        </a:spcAft>
                      </a:pPr>
                      <a:r>
                        <a:rPr lang="fr-FR" sz="1400" b="1">
                          <a:solidFill>
                            <a:schemeClr val="bg2">
                              <a:lumMod val="10000"/>
                            </a:schemeClr>
                          </a:solidFill>
                          <a:effectLst/>
                          <a:latin typeface="Calibri"/>
                          <a:ea typeface="Calibri"/>
                          <a:cs typeface="Arial"/>
                        </a:rPr>
                        <a:t>EBE</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المنتوجات العملياتية الأخرى باستثناء ح/752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المنتوجات المالية باستثناء ح/765 و ح/767</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الأعباء العملياتية الأخرى باستثناء ح/652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الأعباء المالية باستثناء ح/665 وح/667</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الضرائب على النتائج</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50000"/>
                        </a:lnSpc>
                        <a:spcAft>
                          <a:spcPts val="0"/>
                        </a:spcAft>
                      </a:pPr>
                      <a:r>
                        <a:rPr lang="ar-DZ" sz="1400" b="1">
                          <a:solidFill>
                            <a:schemeClr val="bg2">
                              <a:lumMod val="10000"/>
                            </a:schemeClr>
                          </a:solidFill>
                          <a:effectLst/>
                          <a:latin typeface="Calibri"/>
                          <a:ea typeface="Calibri"/>
                          <a:cs typeface="Arial"/>
                        </a:rPr>
                        <a:t>رصيد موجب</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ح/75-ح/752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ح/76-(ح/765+ح/767)</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50000"/>
                        </a:lnSpc>
                        <a:spcAft>
                          <a:spcPts val="0"/>
                        </a:spcAft>
                      </a:pPr>
                      <a:r>
                        <a:rPr lang="ar-DZ" sz="1400" b="1">
                          <a:solidFill>
                            <a:schemeClr val="bg2">
                              <a:lumMod val="10000"/>
                            </a:schemeClr>
                          </a:solidFill>
                          <a:effectLst/>
                          <a:latin typeface="Calibri"/>
                          <a:ea typeface="Calibri"/>
                          <a:cs typeface="Arial"/>
                        </a:rPr>
                        <a:t>رصيد سالب</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ح/65-ح/652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ح/66-(ح/665+ح/667)</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ح/69</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50000"/>
                        </a:lnSpc>
                        <a:spcAft>
                          <a:spcPts val="0"/>
                        </a:spcAft>
                      </a:pPr>
                      <a:r>
                        <a:rPr lang="ar-DZ" sz="1400" b="1">
                          <a:solidFill>
                            <a:schemeClr val="bg2">
                              <a:lumMod val="10000"/>
                            </a:schemeClr>
                          </a:solidFill>
                          <a:effectLst/>
                          <a:latin typeface="Calibri"/>
                          <a:ea typeface="Calibri"/>
                          <a:cs typeface="Arial"/>
                        </a:rPr>
                        <a:t>قدرة التمويل الذاتي </a:t>
                      </a:r>
                      <a:r>
                        <a:rPr lang="fr-FR" sz="1400" b="1">
                          <a:solidFill>
                            <a:schemeClr val="bg2">
                              <a:lumMod val="10000"/>
                            </a:schemeClr>
                          </a:solidFill>
                          <a:effectLst/>
                          <a:latin typeface="Calibri"/>
                          <a:ea typeface="Calibri"/>
                          <a:cs typeface="Arial"/>
                        </a:rPr>
                        <a:t>CAF</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rtl="1">
                        <a:lnSpc>
                          <a:spcPct val="150000"/>
                        </a:lnSpc>
                        <a:spcAft>
                          <a:spcPts val="0"/>
                        </a:spcAft>
                      </a:pPr>
                      <a:r>
                        <a:rPr lang="ar-DZ" sz="1400" b="1" dirty="0">
                          <a:solidFill>
                            <a:schemeClr val="bg2">
                              <a:lumMod val="10000"/>
                            </a:schemeClr>
                          </a:solidFill>
                          <a:effectLst/>
                          <a:latin typeface="Calibri"/>
                          <a:ea typeface="Calibri"/>
                          <a:cs typeface="Arial"/>
                        </a:rPr>
                        <a:t> </a:t>
                      </a:r>
                      <a:endParaRPr lang="en-US" sz="1100" b="1" dirty="0">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DZ"/>
                    </a:p>
                  </a:txBody>
                  <a:tcPr/>
                </a:tc>
              </a:tr>
            </a:tbl>
          </a:graphicData>
        </a:graphic>
      </p:graphicFrame>
    </p:spTree>
    <p:extLst>
      <p:ext uri="{BB962C8B-B14F-4D97-AF65-F5344CB8AC3E}">
        <p14:creationId xmlns:p14="http://schemas.microsoft.com/office/powerpoint/2010/main" val="2366695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577235362"/>
              </p:ext>
            </p:extLst>
          </p:nvPr>
        </p:nvGraphicFramePr>
        <p:xfrm>
          <a:off x="1440802" y="589890"/>
          <a:ext cx="5761355" cy="3765804"/>
        </p:xfrm>
        <a:graphic>
          <a:graphicData uri="http://schemas.openxmlformats.org/drawingml/2006/table">
            <a:tbl>
              <a:tblPr rtl="1" firstRow="1" firstCol="1" bandRow="1"/>
              <a:tblGrid>
                <a:gridCol w="3455813"/>
                <a:gridCol w="1152771"/>
                <a:gridCol w="1152771"/>
              </a:tblGrid>
              <a:tr h="161925">
                <a:tc rowSpan="2">
                  <a:txBody>
                    <a:bodyPr/>
                    <a:lstStyle/>
                    <a:p>
                      <a:pPr algn="ctr" rtl="1">
                        <a:lnSpc>
                          <a:spcPct val="150000"/>
                        </a:lnSpc>
                        <a:spcAft>
                          <a:spcPts val="0"/>
                        </a:spcAft>
                      </a:pPr>
                      <a:r>
                        <a:rPr lang="fr-FR" sz="1400" b="1">
                          <a:solidFill>
                            <a:schemeClr val="bg2">
                              <a:lumMod val="10000"/>
                            </a:schemeClr>
                          </a:solidFill>
                          <a:effectLst/>
                          <a:latin typeface="Calibri"/>
                          <a:ea typeface="Calibri"/>
                          <a:cs typeface="Arial"/>
                        </a:rPr>
                        <a:t>CAF</a:t>
                      </a:r>
                      <a:r>
                        <a:rPr lang="ar-DZ" sz="1400" b="1">
                          <a:solidFill>
                            <a:schemeClr val="bg2">
                              <a:lumMod val="10000"/>
                            </a:schemeClr>
                          </a:solidFill>
                          <a:effectLst/>
                          <a:latin typeface="Calibri"/>
                          <a:ea typeface="Calibri"/>
                          <a:cs typeface="Arial"/>
                        </a:rPr>
                        <a:t> انطلاقا من </a:t>
                      </a:r>
                      <a:r>
                        <a:rPr lang="fr-FR" sz="1400" b="1">
                          <a:solidFill>
                            <a:schemeClr val="bg2">
                              <a:lumMod val="10000"/>
                            </a:schemeClr>
                          </a:solidFill>
                          <a:effectLst/>
                          <a:latin typeface="Calibri"/>
                          <a:ea typeface="Calibri"/>
                          <a:cs typeface="Arial"/>
                        </a:rPr>
                        <a:t>RN</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ارقام الحسابات</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DZ"/>
                    </a:p>
                  </a:txBody>
                  <a:tcPr/>
                </a:tc>
              </a:tr>
              <a:tr h="161925">
                <a:tc vMerge="1">
                  <a:txBody>
                    <a:bodyPr/>
                    <a:lstStyle/>
                    <a:p>
                      <a:pPr rtl="1"/>
                      <a:endParaRPr lang="ar-DZ"/>
                    </a:p>
                  </a:txBody>
                  <a:tcPr/>
                </a:tc>
                <a:tc>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ar-DZ" sz="1400" b="1">
                          <a:solidFill>
                            <a:schemeClr val="bg2">
                              <a:lumMod val="10000"/>
                            </a:schemeClr>
                          </a:solidFill>
                          <a:effectLst/>
                          <a:latin typeface="Calibri"/>
                          <a:ea typeface="Calibri"/>
                          <a:cs typeface="Arial"/>
                        </a:rPr>
                        <a:t>-</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50000"/>
                        </a:lnSpc>
                        <a:spcAft>
                          <a:spcPts val="0"/>
                        </a:spcAft>
                      </a:pPr>
                      <a:r>
                        <a:rPr lang="fr-FR" sz="1400" b="1">
                          <a:solidFill>
                            <a:schemeClr val="bg2">
                              <a:lumMod val="10000"/>
                            </a:schemeClr>
                          </a:solidFill>
                          <a:effectLst/>
                          <a:latin typeface="Calibri"/>
                          <a:ea typeface="Calibri"/>
                          <a:cs typeface="Arial"/>
                        </a:rPr>
                        <a:t>RN</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مخصصات الاهتلاكات والمؤونات وخسائر ق</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استرجاعات عن المؤونات وخسائر القيمة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نواقص القيمة عن خروج الأصول المثبتة غير المالية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فوائض القيمة عن خروج الأصول المثبتة غير المالية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فارق التقييم عم الأصول المالية-نواقص قيمة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فارق التقييم عم الأصول المالية-فوائض قيمة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الخسائر الصافية عن التنازل عن الأصول المالية</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الأرباح الصافية عن التنازل عن الأصول المالية</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50000"/>
                        </a:lnSpc>
                        <a:spcAft>
                          <a:spcPts val="0"/>
                        </a:spcAft>
                      </a:pPr>
                      <a:r>
                        <a:rPr lang="ar-DZ" sz="1400" b="1">
                          <a:solidFill>
                            <a:schemeClr val="bg2">
                              <a:lumMod val="10000"/>
                            </a:schemeClr>
                          </a:solidFill>
                          <a:effectLst/>
                          <a:latin typeface="Calibri"/>
                          <a:ea typeface="Calibri"/>
                          <a:cs typeface="Arial"/>
                        </a:rPr>
                        <a:t>رصيد موجب</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ح/68</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ح/665</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ح/667</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50000"/>
                        </a:lnSpc>
                        <a:spcAft>
                          <a:spcPts val="0"/>
                        </a:spcAft>
                      </a:pPr>
                      <a:r>
                        <a:rPr lang="ar-DZ" sz="1400" b="1">
                          <a:solidFill>
                            <a:schemeClr val="bg2">
                              <a:lumMod val="10000"/>
                            </a:schemeClr>
                          </a:solidFill>
                          <a:effectLst/>
                          <a:latin typeface="Calibri"/>
                          <a:ea typeface="Calibri"/>
                          <a:cs typeface="Arial"/>
                        </a:rPr>
                        <a:t>رصيد سالب</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ح/78</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ح/752</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ح/765</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 </a:t>
                      </a:r>
                      <a:endParaRPr lang="en-US" sz="1100" b="1">
                        <a:solidFill>
                          <a:schemeClr val="bg2">
                            <a:lumMod val="10000"/>
                          </a:schemeClr>
                        </a:solidFill>
                        <a:effectLst/>
                        <a:latin typeface="Calibri"/>
                        <a:ea typeface="Calibri"/>
                        <a:cs typeface="Arial"/>
                      </a:endParaRPr>
                    </a:p>
                    <a:p>
                      <a:pPr algn="just" rtl="1">
                        <a:lnSpc>
                          <a:spcPct val="150000"/>
                        </a:lnSpc>
                        <a:spcAft>
                          <a:spcPts val="0"/>
                        </a:spcAft>
                      </a:pPr>
                      <a:r>
                        <a:rPr lang="ar-DZ" sz="1400" b="1">
                          <a:solidFill>
                            <a:schemeClr val="bg2">
                              <a:lumMod val="10000"/>
                            </a:schemeClr>
                          </a:solidFill>
                          <a:effectLst/>
                          <a:latin typeface="Calibri"/>
                          <a:ea typeface="Calibri"/>
                          <a:cs typeface="Arial"/>
                        </a:rPr>
                        <a:t>ح/767</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DZ" sz="1400" b="1">
                          <a:solidFill>
                            <a:schemeClr val="bg2">
                              <a:lumMod val="10000"/>
                            </a:schemeClr>
                          </a:solidFill>
                          <a:effectLst/>
                          <a:latin typeface="Calibri"/>
                          <a:ea typeface="Calibri"/>
                          <a:cs typeface="Arial"/>
                        </a:rPr>
                        <a:t>قدرة التمويل الذاتي </a:t>
                      </a:r>
                      <a:r>
                        <a:rPr lang="fr-FR" sz="1400" b="1">
                          <a:solidFill>
                            <a:schemeClr val="bg2">
                              <a:lumMod val="10000"/>
                            </a:schemeClr>
                          </a:solidFill>
                          <a:effectLst/>
                          <a:latin typeface="Calibri"/>
                          <a:ea typeface="Calibri"/>
                          <a:cs typeface="Arial"/>
                        </a:rPr>
                        <a:t>CAF</a:t>
                      </a:r>
                      <a:endParaRPr lang="en-US" sz="1100" b="1">
                        <a:solidFill>
                          <a:schemeClr val="bg2">
                            <a:lumMod val="10000"/>
                          </a:schemeClr>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r" rtl="1">
                        <a:lnSpc>
                          <a:spcPct val="115000"/>
                        </a:lnSpc>
                        <a:spcAft>
                          <a:spcPts val="0"/>
                        </a:spcAft>
                      </a:pPr>
                      <a:r>
                        <a:rPr lang="en-US" sz="1100" b="1" dirty="0">
                          <a:solidFill>
                            <a:schemeClr val="bg2">
                              <a:lumMod val="10000"/>
                            </a:schemeClr>
                          </a:solidFill>
                          <a:effectLst/>
                          <a:latin typeface="Calibri"/>
                          <a:ea typeface="Calibri"/>
                          <a:cs typeface="Arial"/>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DZ"/>
                    </a:p>
                  </a:txBody>
                  <a:tcPr/>
                </a:tc>
              </a:tr>
            </a:tbl>
          </a:graphicData>
        </a:graphic>
      </p:graphicFrame>
    </p:spTree>
    <p:extLst>
      <p:ext uri="{BB962C8B-B14F-4D97-AF65-F5344CB8AC3E}">
        <p14:creationId xmlns:p14="http://schemas.microsoft.com/office/powerpoint/2010/main" val="4023767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 de texte 256"/>
          <p:cNvSpPr txBox="1"/>
          <p:nvPr/>
        </p:nvSpPr>
        <p:spPr>
          <a:xfrm>
            <a:off x="2129425" y="4961481"/>
            <a:ext cx="5008779" cy="37147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000" b="1" i="0" u="none" strike="noStrike" kern="0" cap="none" spc="0" normalizeH="0" baseline="0" noProof="0">
                <a:ln>
                  <a:noFill/>
                </a:ln>
                <a:solidFill>
                  <a:sysClr val="windowText" lastClr="000000"/>
                </a:solidFill>
                <a:effectLst/>
                <a:uLnTx/>
                <a:uFillTx/>
                <a:latin typeface="Calibri"/>
                <a:ea typeface="Calibri"/>
                <a:cs typeface="Arial"/>
              </a:rPr>
              <a:t>التمويل الذاتي=قدرة التمويل الذاتي-الأرباح الموزعة</a:t>
            </a:r>
            <a:endParaRPr kumimoji="0" lang="en-US" sz="1600" b="1" i="0" u="none" strike="noStrike" kern="0" cap="none" spc="0" normalizeH="0" baseline="0" noProof="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1773790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45"/>
          <p:cNvSpPr txBox="1"/>
          <p:nvPr/>
        </p:nvSpPr>
        <p:spPr>
          <a:xfrm>
            <a:off x="1528762" y="2630467"/>
            <a:ext cx="6086475" cy="1260496"/>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45085" algn="just" defTabSz="914400" rtl="1" eaLnBrk="1" fontAlgn="auto" latinLnBrk="0" hangingPunct="1">
              <a:lnSpc>
                <a:spcPct val="150000"/>
              </a:lnSpc>
              <a:spcBef>
                <a:spcPts val="0"/>
              </a:spcBef>
              <a:spcAft>
                <a:spcPts val="1000"/>
              </a:spcAft>
              <a:buClrTx/>
              <a:buSzTx/>
              <a:buFontTx/>
              <a:buNone/>
              <a:tabLst/>
              <a:defRPr/>
            </a:pPr>
            <a:r>
              <a:rPr kumimoji="0" lang="ar-DZ" sz="2000" b="1" i="0" u="none" strike="noStrike" kern="0" cap="none" spc="0" normalizeH="0" baseline="0" noProof="0">
                <a:ln>
                  <a:noFill/>
                </a:ln>
                <a:solidFill>
                  <a:schemeClr val="bg2">
                    <a:lumMod val="10000"/>
                  </a:schemeClr>
                </a:solidFill>
                <a:effectLst/>
                <a:uLnTx/>
                <a:uFillTx/>
                <a:latin typeface="Calibri"/>
                <a:ea typeface="Calibri"/>
                <a:cs typeface="Arial"/>
              </a:rPr>
              <a:t>الهامش التجاري=ح/700 البضاعة المباعة(-ح/709)</a:t>
            </a:r>
            <a:endParaRPr kumimoji="0" lang="en-US" sz="1600" b="1" i="0" u="none" strike="noStrike" kern="0" cap="none" spc="0" normalizeH="0" baseline="0" noProof="0">
              <a:ln>
                <a:noFill/>
              </a:ln>
              <a:solidFill>
                <a:schemeClr val="bg2">
                  <a:lumMod val="10000"/>
                </a:schemeClr>
              </a:solidFill>
              <a:effectLst/>
              <a:uLnTx/>
              <a:uFillTx/>
              <a:latin typeface="Calibri"/>
              <a:ea typeface="Calibri"/>
              <a:cs typeface="Arial"/>
            </a:endParaRPr>
          </a:p>
          <a:p>
            <a:pPr marL="457200" marR="0" lvl="0" indent="457200" algn="just" defTabSz="914400" rtl="1" eaLnBrk="1" fontAlgn="auto" latinLnBrk="0" hangingPunct="1">
              <a:lnSpc>
                <a:spcPct val="150000"/>
              </a:lnSpc>
              <a:spcBef>
                <a:spcPts val="0"/>
              </a:spcBef>
              <a:spcAft>
                <a:spcPts val="1000"/>
              </a:spcAft>
              <a:buClrTx/>
              <a:buSzTx/>
              <a:buFontTx/>
              <a:buNone/>
              <a:tabLst/>
              <a:defRPr/>
            </a:pPr>
            <a:r>
              <a:rPr kumimoji="0" lang="ar-DZ" sz="2000" b="1" i="0" u="none" strike="noStrike" kern="0" cap="none" spc="0" normalizeH="0" baseline="0" noProof="0">
                <a:ln>
                  <a:noFill/>
                </a:ln>
                <a:solidFill>
                  <a:schemeClr val="bg2">
                    <a:lumMod val="10000"/>
                  </a:schemeClr>
                </a:solidFill>
                <a:effectLst/>
                <a:uLnTx/>
                <a:uFillTx/>
                <a:latin typeface="Calibri"/>
                <a:ea typeface="Calibri"/>
                <a:cs typeface="Arial"/>
              </a:rPr>
              <a:t>- تكلفة البضاعة المباعة (ح/600</a:t>
            </a:r>
            <a:r>
              <a:rPr kumimoji="0" lang="ar-DZ" sz="2000" b="1" i="0" u="none" strike="noStrike" kern="0" cap="none" spc="0" normalizeH="0" baseline="0" noProof="0">
                <a:ln>
                  <a:noFill/>
                </a:ln>
                <a:solidFill>
                  <a:schemeClr val="bg2">
                    <a:lumMod val="10000"/>
                  </a:schemeClr>
                </a:solidFill>
                <a:effectLst/>
                <a:uLnTx/>
                <a:uFillTx/>
                <a:latin typeface="Calibri"/>
                <a:ea typeface="Times New Roman"/>
                <a:cs typeface="Arial"/>
              </a:rPr>
              <a:t>±</a:t>
            </a:r>
            <a:r>
              <a:rPr kumimoji="0" lang="ar-DZ" sz="2000" b="1" i="0" u="none" strike="noStrike" kern="0" cap="none" spc="0" normalizeH="0" baseline="0" noProof="0">
                <a:ln>
                  <a:noFill/>
                </a:ln>
                <a:solidFill>
                  <a:schemeClr val="bg2">
                    <a:lumMod val="10000"/>
                  </a:schemeClr>
                </a:solidFill>
                <a:effectLst/>
                <a:uLnTx/>
                <a:uFillTx/>
                <a:latin typeface="Calibri"/>
                <a:ea typeface="Calibri"/>
                <a:cs typeface="Arial"/>
              </a:rPr>
              <a:t>ح/6030-ح/609)</a:t>
            </a:r>
            <a:endParaRPr kumimoji="0" lang="en-US" sz="1600" b="1" i="0" u="none" strike="noStrike" kern="0" cap="none" spc="0" normalizeH="0" baseline="0" noProof="0">
              <a:ln>
                <a:noFill/>
              </a:ln>
              <a:solidFill>
                <a:schemeClr val="bg2">
                  <a:lumMod val="10000"/>
                </a:schemeClr>
              </a:solidFill>
              <a:effectLst/>
              <a:uLnTx/>
              <a:uFillTx/>
              <a:latin typeface="Calibri"/>
              <a:ea typeface="Calibri"/>
              <a:cs typeface="Arial"/>
            </a:endParaRPr>
          </a:p>
        </p:txBody>
      </p:sp>
    </p:spTree>
    <p:extLst>
      <p:ext uri="{BB962C8B-B14F-4D97-AF65-F5344CB8AC3E}">
        <p14:creationId xmlns:p14="http://schemas.microsoft.com/office/powerpoint/2010/main" val="1448919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 de texte 241"/>
          <p:cNvSpPr txBox="1"/>
          <p:nvPr/>
        </p:nvSpPr>
        <p:spPr>
          <a:xfrm>
            <a:off x="3494760" y="3104955"/>
            <a:ext cx="5486400" cy="61527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000" b="1" i="0" u="none" strike="noStrike" kern="0" cap="none" spc="0" normalizeH="0" baseline="0" noProof="0" dirty="0">
                <a:ln>
                  <a:noFill/>
                </a:ln>
                <a:solidFill>
                  <a:sysClr val="windowText" lastClr="000000"/>
                </a:solidFill>
                <a:effectLst/>
                <a:uLnTx/>
                <a:uFillTx/>
                <a:latin typeface="Calibri"/>
                <a:ea typeface="Calibri"/>
                <a:cs typeface="Arial"/>
              </a:rPr>
              <a:t>معدل الهامش التجاري</a:t>
            </a:r>
            <a:r>
              <a:rPr kumimoji="0" lang="ar-SA" sz="2000" b="1" i="0" u="none" strike="noStrike" kern="0" cap="none" spc="0" normalizeH="0" baseline="0" noProof="0" dirty="0">
                <a:ln>
                  <a:noFill/>
                </a:ln>
                <a:solidFill>
                  <a:sysClr val="windowText" lastClr="000000"/>
                </a:solidFill>
                <a:effectLst/>
                <a:uLnTx/>
                <a:uFillTx/>
                <a:latin typeface="Calibri"/>
                <a:ea typeface="Calibri"/>
                <a:cs typeface="Arial"/>
              </a:rPr>
              <a:t>=الهامش التجاري/</a:t>
            </a:r>
            <a:r>
              <a:rPr kumimoji="0" lang="ar-DZ" sz="2000" b="1" i="0" u="none" strike="noStrike" kern="0" cap="none" spc="0" normalizeH="0" baseline="0" noProof="0" dirty="0">
                <a:ln>
                  <a:noFill/>
                </a:ln>
                <a:solidFill>
                  <a:sysClr val="windowText" lastClr="000000"/>
                </a:solidFill>
                <a:effectLst/>
                <a:uLnTx/>
                <a:uFillTx/>
                <a:latin typeface="Calibri"/>
                <a:ea typeface="Calibri"/>
                <a:cs typeface="Arial"/>
              </a:rPr>
              <a:t> تكلفة البضاعة </a:t>
            </a:r>
            <a:r>
              <a:rPr kumimoji="0" lang="ar-DZ" sz="2000" b="1" i="0" u="none" strike="noStrike" kern="0" cap="none" spc="0" normalizeH="0" baseline="0" noProof="0" dirty="0" smtClean="0">
                <a:ln>
                  <a:noFill/>
                </a:ln>
                <a:solidFill>
                  <a:sysClr val="windowText" lastClr="000000"/>
                </a:solidFill>
                <a:effectLst/>
                <a:uLnTx/>
                <a:uFillTx/>
                <a:latin typeface="Calibri"/>
                <a:ea typeface="Calibri"/>
                <a:cs typeface="Arial"/>
              </a:rPr>
              <a:t>المباعة</a:t>
            </a:r>
            <a:endParaRPr kumimoji="0" lang="en-US" sz="1600" b="1" i="0" u="none" strike="noStrike" kern="0" cap="none" spc="0" normalizeH="0" baseline="0" noProof="0" dirty="0">
              <a:ln>
                <a:noFill/>
              </a:ln>
              <a:solidFill>
                <a:sysClr val="windowText" lastClr="000000"/>
              </a:solidFill>
              <a:effectLst/>
              <a:uLnTx/>
              <a:uFillTx/>
              <a:latin typeface="Calibri"/>
              <a:ea typeface="Calibri"/>
              <a:cs typeface="Arial"/>
            </a:endParaRPr>
          </a:p>
        </p:txBody>
      </p:sp>
    </p:spTree>
    <p:extLst>
      <p:ext uri="{BB962C8B-B14F-4D97-AF65-F5344CB8AC3E}">
        <p14:creationId xmlns:p14="http://schemas.microsoft.com/office/powerpoint/2010/main" val="781495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 de texte 244"/>
          <p:cNvSpPr txBox="1"/>
          <p:nvPr/>
        </p:nvSpPr>
        <p:spPr>
          <a:xfrm>
            <a:off x="413359" y="2978715"/>
            <a:ext cx="6062597" cy="2244638"/>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DZ" sz="2000" b="1" i="0" u="none" strike="noStrike" kern="0" cap="none" spc="0" normalizeH="0" baseline="0" noProof="0" dirty="0">
                <a:ln>
                  <a:noFill/>
                </a:ln>
                <a:solidFill>
                  <a:schemeClr val="bg2">
                    <a:lumMod val="10000"/>
                  </a:schemeClr>
                </a:solidFill>
                <a:effectLst/>
                <a:uLnTx/>
                <a:uFillTx/>
                <a:latin typeface="Calibri"/>
                <a:ea typeface="Calibri"/>
                <a:cs typeface="Arial"/>
              </a:rPr>
              <a:t>إنتاج الدورة=ح/70 الانتاج المباع باستثناء(-ح/709 </a:t>
            </a:r>
            <a:r>
              <a:rPr kumimoji="0" lang="ar-DZ" sz="2000" b="1" i="0" u="none" strike="noStrike" kern="0" cap="none" spc="0" normalizeH="0" baseline="0" noProof="0" dirty="0" smtClean="0">
                <a:ln>
                  <a:noFill/>
                </a:ln>
                <a:solidFill>
                  <a:schemeClr val="bg2">
                    <a:lumMod val="10000"/>
                  </a:schemeClr>
                </a:solidFill>
                <a:effectLst/>
                <a:uLnTx/>
                <a:uFillTx/>
                <a:latin typeface="Calibri"/>
                <a:ea typeface="Calibri"/>
                <a:cs typeface="Arial"/>
              </a:rPr>
              <a:t>التخفيضات</a:t>
            </a:r>
          </a:p>
          <a:p>
            <a:pPr marL="0" marR="0" lvl="0" indent="0" algn="r" defTabSz="914400" rtl="1" eaLnBrk="1" fontAlgn="auto" latinLnBrk="0" hangingPunct="1">
              <a:lnSpc>
                <a:spcPct val="115000"/>
              </a:lnSpc>
              <a:spcBef>
                <a:spcPts val="0"/>
              </a:spcBef>
              <a:spcAft>
                <a:spcPts val="1000"/>
              </a:spcAft>
              <a:buClrTx/>
              <a:buSzTx/>
              <a:buFontTx/>
              <a:buNone/>
              <a:tabLst/>
              <a:defRPr/>
            </a:pPr>
            <a:r>
              <a:rPr lang="ar-DZ" sz="2000" b="1" kern="0" dirty="0">
                <a:solidFill>
                  <a:schemeClr val="bg2">
                    <a:lumMod val="10000"/>
                  </a:schemeClr>
                </a:solidFill>
                <a:latin typeface="Calibri"/>
                <a:ea typeface="Calibri"/>
                <a:cs typeface="Arial"/>
              </a:rPr>
              <a:t>	</a:t>
            </a:r>
            <a:r>
              <a:rPr kumimoji="0" lang="ar-DZ" sz="2000" b="1" i="0" u="none" strike="noStrike" kern="0" cap="none" spc="0" normalizeH="0" baseline="0" noProof="0" dirty="0" smtClean="0">
                <a:ln>
                  <a:noFill/>
                </a:ln>
                <a:solidFill>
                  <a:schemeClr val="bg2">
                    <a:lumMod val="10000"/>
                  </a:schemeClr>
                </a:solidFill>
                <a:effectLst/>
                <a:uLnTx/>
                <a:uFillTx/>
                <a:latin typeface="Calibri"/>
                <a:ea typeface="Calibri"/>
                <a:cs typeface="Arial"/>
              </a:rPr>
              <a:t> </a:t>
            </a:r>
            <a:r>
              <a:rPr kumimoji="0" lang="ar-DZ" sz="2000" b="1" i="0" u="none" strike="noStrike" kern="0" cap="none" spc="0" normalizeH="0" baseline="0" noProof="0" dirty="0">
                <a:ln>
                  <a:noFill/>
                </a:ln>
                <a:solidFill>
                  <a:schemeClr val="bg2">
                    <a:lumMod val="10000"/>
                  </a:schemeClr>
                </a:solidFill>
                <a:effectLst/>
                <a:uLnTx/>
                <a:uFillTx/>
                <a:latin typeface="Calibri"/>
                <a:ea typeface="Calibri"/>
                <a:cs typeface="Arial"/>
              </a:rPr>
              <a:t>والتنزيلات والحسومات الممنوحة)</a:t>
            </a:r>
            <a:endParaRPr kumimoji="0" lang="en-US" sz="1600" b="1" i="0" u="none" strike="noStrike" kern="0" cap="none" spc="0" normalizeH="0" baseline="0" noProof="0" dirty="0">
              <a:ln>
                <a:noFill/>
              </a:ln>
              <a:solidFill>
                <a:schemeClr val="bg2">
                  <a:lumMod val="10000"/>
                </a:schemeClr>
              </a:solidFill>
              <a:effectLst/>
              <a:uLnTx/>
              <a:uFillTx/>
              <a:latin typeface="Calibri"/>
              <a:ea typeface="Calibri"/>
              <a:cs typeface="Arial"/>
            </a:endParaRPr>
          </a:p>
          <a:p>
            <a:pPr marL="457200" marR="0" lvl="0" indent="457200" algn="r" defTabSz="914400" rtl="1" eaLnBrk="1" fontAlgn="auto" latinLnBrk="0" hangingPunct="1">
              <a:lnSpc>
                <a:spcPct val="115000"/>
              </a:lnSpc>
              <a:spcBef>
                <a:spcPts val="0"/>
              </a:spcBef>
              <a:spcAft>
                <a:spcPts val="1000"/>
              </a:spcAft>
              <a:buClrTx/>
              <a:buSzTx/>
              <a:buFontTx/>
              <a:buNone/>
              <a:tabLst/>
              <a:defRPr/>
            </a:pPr>
            <a:r>
              <a:rPr kumimoji="0" lang="ar-DZ" sz="2000" b="1" i="0" u="none" strike="noStrike" kern="0" cap="none" spc="0" normalizeH="0" baseline="0" noProof="0" dirty="0">
                <a:ln>
                  <a:noFill/>
                </a:ln>
                <a:solidFill>
                  <a:schemeClr val="bg2">
                    <a:lumMod val="10000"/>
                  </a:schemeClr>
                </a:solidFill>
                <a:effectLst/>
                <a:uLnTx/>
                <a:uFillTx/>
                <a:latin typeface="Calibri"/>
                <a:ea typeface="Calibri"/>
                <a:cs typeface="Arial"/>
              </a:rPr>
              <a:t>+ ح/72 الانتاج المخزن</a:t>
            </a:r>
            <a:endParaRPr kumimoji="0" lang="en-US" sz="1600" b="1" i="0" u="none" strike="noStrike" kern="0" cap="none" spc="0" normalizeH="0" baseline="0" noProof="0" dirty="0">
              <a:ln>
                <a:noFill/>
              </a:ln>
              <a:solidFill>
                <a:schemeClr val="bg2">
                  <a:lumMod val="10000"/>
                </a:schemeClr>
              </a:solidFill>
              <a:effectLst/>
              <a:uLnTx/>
              <a:uFillTx/>
              <a:latin typeface="Calibri"/>
              <a:ea typeface="Calibri"/>
              <a:cs typeface="Arial"/>
            </a:endParaRPr>
          </a:p>
          <a:p>
            <a:pPr marL="457200" marR="0" lvl="0" indent="457200" algn="r" defTabSz="914400" rtl="1" eaLnBrk="1" fontAlgn="auto" latinLnBrk="0" hangingPunct="1">
              <a:lnSpc>
                <a:spcPct val="115000"/>
              </a:lnSpc>
              <a:spcBef>
                <a:spcPts val="0"/>
              </a:spcBef>
              <a:spcAft>
                <a:spcPts val="1000"/>
              </a:spcAft>
              <a:buClrTx/>
              <a:buSzTx/>
              <a:buFontTx/>
              <a:buNone/>
              <a:tabLst/>
              <a:defRPr/>
            </a:pPr>
            <a:r>
              <a:rPr kumimoji="0" lang="ar-DZ" sz="2000" b="1" i="0" u="none" strike="noStrike" kern="0" cap="none" spc="0" normalizeH="0" baseline="0" noProof="0" dirty="0">
                <a:ln>
                  <a:noFill/>
                </a:ln>
                <a:solidFill>
                  <a:schemeClr val="bg2">
                    <a:lumMod val="10000"/>
                  </a:schemeClr>
                </a:solidFill>
                <a:effectLst/>
                <a:uLnTx/>
                <a:uFillTx/>
                <a:latin typeface="Calibri"/>
                <a:ea typeface="Calibri"/>
                <a:cs typeface="Arial"/>
              </a:rPr>
              <a:t>+ ح/73 انتاج مثبت+ ح/74 اعانات الاستغلال</a:t>
            </a:r>
            <a:endParaRPr kumimoji="0" lang="en-US" sz="1600" b="1" i="0" u="none" strike="noStrike" kern="0" cap="none" spc="0" normalizeH="0" baseline="0" noProof="0" dirty="0">
              <a:ln>
                <a:noFill/>
              </a:ln>
              <a:solidFill>
                <a:schemeClr val="bg2">
                  <a:lumMod val="10000"/>
                </a:schemeClr>
              </a:solidFill>
              <a:effectLst/>
              <a:uLnTx/>
              <a:uFillTx/>
              <a:latin typeface="Calibri"/>
              <a:ea typeface="Calibri"/>
              <a:cs typeface="Arial"/>
            </a:endParaRPr>
          </a:p>
        </p:txBody>
      </p:sp>
    </p:spTree>
    <p:extLst>
      <p:ext uri="{BB962C8B-B14F-4D97-AF65-F5344CB8AC3E}">
        <p14:creationId xmlns:p14="http://schemas.microsoft.com/office/powerpoint/2010/main" val="3679236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78581" y="4534515"/>
            <a:ext cx="3798604" cy="954107"/>
          </a:xfrm>
          <a:prstGeom prst="rect">
            <a:avLst/>
          </a:prstGeom>
        </p:spPr>
        <p:txBody>
          <a:bodyPr wrap="none">
            <a:spAutoFit/>
          </a:bodyPr>
          <a:lstStyle/>
          <a:p>
            <a:pPr algn="ctr"/>
            <a:r>
              <a:rPr lang="ar-DZ" sz="2800" b="1" dirty="0">
                <a:solidFill>
                  <a:srgbClr val="00B050"/>
                </a:solidFill>
                <a:latin typeface="Calibri"/>
                <a:ea typeface="Calibri"/>
                <a:cs typeface="Arial"/>
              </a:rPr>
              <a:t>الرصيد الثاني: القيمة المضافة </a:t>
            </a:r>
            <a:endParaRPr lang="ar-DZ" sz="2800" b="1" dirty="0" smtClean="0">
              <a:solidFill>
                <a:srgbClr val="00B050"/>
              </a:solidFill>
              <a:latin typeface="Calibri"/>
              <a:ea typeface="Calibri"/>
              <a:cs typeface="Arial"/>
            </a:endParaRPr>
          </a:p>
          <a:p>
            <a:pPr algn="ctr"/>
            <a:r>
              <a:rPr lang="ar-DZ" sz="2800" b="1" dirty="0">
                <a:solidFill>
                  <a:srgbClr val="00B050"/>
                </a:solidFill>
                <a:latin typeface="Calibri"/>
                <a:ea typeface="Calibri"/>
                <a:cs typeface="Arial"/>
              </a:rPr>
              <a:t> </a:t>
            </a:r>
            <a:r>
              <a:rPr lang="fr-FR" sz="2800" b="1" dirty="0" smtClean="0">
                <a:solidFill>
                  <a:srgbClr val="00B050"/>
                </a:solidFill>
                <a:latin typeface="Calibri"/>
                <a:ea typeface="Calibri"/>
                <a:cs typeface="Arial"/>
              </a:rPr>
              <a:t>La </a:t>
            </a:r>
            <a:r>
              <a:rPr lang="fr-FR" sz="2800" b="1" dirty="0">
                <a:solidFill>
                  <a:srgbClr val="00B050"/>
                </a:solidFill>
                <a:latin typeface="Calibri"/>
                <a:ea typeface="Calibri"/>
                <a:cs typeface="Arial"/>
              </a:rPr>
              <a:t>valeur ajoutée</a:t>
            </a:r>
            <a:endParaRPr lang="ar-DZ" sz="2800" dirty="0">
              <a:solidFill>
                <a:srgbClr val="00B050"/>
              </a:solidFill>
            </a:endParaRPr>
          </a:p>
        </p:txBody>
      </p:sp>
    </p:spTree>
    <p:extLst>
      <p:ext uri="{BB962C8B-B14F-4D97-AF65-F5344CB8AC3E}">
        <p14:creationId xmlns:p14="http://schemas.microsoft.com/office/powerpoint/2010/main" val="349005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43"/>
          <p:cNvSpPr txBox="1"/>
          <p:nvPr/>
        </p:nvSpPr>
        <p:spPr>
          <a:xfrm>
            <a:off x="1933575" y="2531954"/>
            <a:ext cx="5276850" cy="1576583"/>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0" marR="0" lvl="0" indent="53340" algn="ctr" defTabSz="914400" rtl="1" eaLnBrk="1" fontAlgn="auto" latinLnBrk="0" hangingPunct="1">
              <a:lnSpc>
                <a:spcPct val="150000"/>
              </a:lnSpc>
              <a:spcBef>
                <a:spcPts val="0"/>
              </a:spcBef>
              <a:spcAft>
                <a:spcPts val="1000"/>
              </a:spcAft>
              <a:buClrTx/>
              <a:buSzTx/>
              <a:buFontTx/>
              <a:buNone/>
              <a:tabLst/>
              <a:defRPr/>
            </a:pPr>
            <a:r>
              <a:rPr kumimoji="0" lang="en-US" sz="2400" b="1" i="0" u="none" strike="noStrike" kern="0" cap="none" spc="0" normalizeH="0" baseline="0" noProof="0" dirty="0">
                <a:ln>
                  <a:noFill/>
                </a:ln>
                <a:solidFill>
                  <a:sysClr val="windowText" lastClr="000000"/>
                </a:solidFill>
                <a:effectLst/>
                <a:uLnTx/>
                <a:uFillTx/>
                <a:latin typeface="Arial"/>
                <a:ea typeface="Calibri"/>
                <a:cs typeface="Arial"/>
              </a:rPr>
              <a:t> </a:t>
            </a: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القيمة المضافة= </a:t>
            </a:r>
            <a:r>
              <a:rPr kumimoji="0" lang="ar-DZ" sz="2400" b="1" i="0" u="none" strike="noStrike" kern="0" cap="none" spc="0" normalizeH="0" baseline="0" noProof="0" dirty="0" smtClean="0">
                <a:ln>
                  <a:noFill/>
                </a:ln>
                <a:solidFill>
                  <a:sysClr val="windowText" lastClr="000000"/>
                </a:solidFill>
                <a:effectLst/>
                <a:uLnTx/>
                <a:uFillTx/>
                <a:latin typeface="Calibri"/>
                <a:ea typeface="Calibri"/>
                <a:cs typeface="Arial"/>
              </a:rPr>
              <a:t>انتاج الدورة - الاستهلاكات </a:t>
            </a:r>
            <a:r>
              <a:rPr kumimoji="0" lang="ar-DZ" sz="2400" b="1" i="0" u="none" strike="noStrike" kern="0" cap="none" spc="0" normalizeH="0" baseline="0" noProof="0" dirty="0">
                <a:ln>
                  <a:noFill/>
                </a:ln>
                <a:solidFill>
                  <a:sysClr val="windowText" lastClr="000000"/>
                </a:solidFill>
                <a:effectLst/>
                <a:uLnTx/>
                <a:uFillTx/>
                <a:latin typeface="Calibri"/>
                <a:ea typeface="Calibri"/>
                <a:cs typeface="Arial"/>
              </a:rPr>
              <a:t>المتأتية من خارج </a:t>
            </a:r>
            <a:r>
              <a:rPr kumimoji="0" lang="ar-DZ" sz="2400" b="1" i="0" u="none" strike="noStrike" kern="0" cap="none" spc="0" normalizeH="0" baseline="0" noProof="0" dirty="0" smtClean="0">
                <a:ln>
                  <a:noFill/>
                </a:ln>
                <a:solidFill>
                  <a:sysClr val="windowText" lastClr="000000"/>
                </a:solidFill>
                <a:effectLst/>
                <a:uLnTx/>
                <a:uFillTx/>
                <a:latin typeface="Calibri"/>
                <a:ea typeface="Calibri"/>
                <a:cs typeface="Arial"/>
              </a:rPr>
              <a:t>الشركة</a:t>
            </a:r>
            <a:endParaRPr kumimoji="0" lang="en-US" b="1" i="0" u="none" strike="noStrike" kern="0" cap="none" spc="0" normalizeH="0" baseline="0" noProof="0" dirty="0">
              <a:ln>
                <a:noFill/>
              </a:ln>
              <a:solidFill>
                <a:sysClr val="windowText" lastClr="000000"/>
              </a:solidFill>
              <a:effectLst/>
              <a:uLnTx/>
              <a:uFillTx/>
              <a:latin typeface="Calibri"/>
              <a:ea typeface="Calibri"/>
              <a:cs typeface="Arial"/>
            </a:endParaRP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en-US" b="1" i="0" u="none" strike="noStrike" kern="0" cap="none" spc="0" normalizeH="0" baseline="0" noProof="0" dirty="0">
                <a:ln>
                  <a:noFill/>
                </a:ln>
                <a:solidFill>
                  <a:sysClr val="windowText" lastClr="000000"/>
                </a:solidFill>
                <a:effectLst/>
                <a:uLnTx/>
                <a:uFillTx/>
                <a:latin typeface="Calibri"/>
                <a:ea typeface="Calibri"/>
                <a:cs typeface="Arial"/>
              </a:rPr>
              <a:t> </a:t>
            </a:r>
          </a:p>
        </p:txBody>
      </p:sp>
      <p:sp>
        <p:nvSpPr>
          <p:cNvPr id="3" name="ZoneTexte 2"/>
          <p:cNvSpPr txBox="1"/>
          <p:nvPr/>
        </p:nvSpPr>
        <p:spPr>
          <a:xfrm>
            <a:off x="1653435" y="538619"/>
            <a:ext cx="5561557" cy="1384995"/>
          </a:xfrm>
          <a:prstGeom prst="rect">
            <a:avLst/>
          </a:prstGeom>
          <a:noFill/>
        </p:spPr>
        <p:txBody>
          <a:bodyPr wrap="square" rtlCol="1">
            <a:spAutoFit/>
          </a:bodyPr>
          <a:lstStyle/>
          <a:p>
            <a:pPr algn="just" rtl="1"/>
            <a:r>
              <a:rPr lang="ar-DZ" sz="2800" b="1" dirty="0">
                <a:latin typeface="Calibri"/>
                <a:ea typeface="Calibri"/>
                <a:cs typeface="Arial"/>
              </a:rPr>
              <a:t>تعبر عن القيمة الاضافية التي قدمتها الشركة من خلال نشاطها الأساسي سواء كان تجاري أو انتاجي، وتحسب كما يلي</a:t>
            </a:r>
            <a:endParaRPr lang="ar-DZ" sz="2800" b="1" dirty="0"/>
          </a:p>
        </p:txBody>
      </p:sp>
    </p:spTree>
    <p:extLst>
      <p:ext uri="{BB962C8B-B14F-4D97-AF65-F5344CB8AC3E}">
        <p14:creationId xmlns:p14="http://schemas.microsoft.com/office/powerpoint/2010/main" val="3061441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5999" y="1280940"/>
            <a:ext cx="5354877" cy="3402535"/>
          </a:xfrm>
          <a:prstGeom prst="rect">
            <a:avLst/>
          </a:prstGeom>
        </p:spPr>
        <p:txBody>
          <a:bodyPr wrap="square">
            <a:spAutoFit/>
          </a:bodyPr>
          <a:lstStyle/>
          <a:p>
            <a:pPr indent="323215" algn="just" rtl="1">
              <a:lnSpc>
                <a:spcPct val="150000"/>
              </a:lnSpc>
              <a:spcAft>
                <a:spcPts val="1000"/>
              </a:spcAft>
            </a:pPr>
            <a:r>
              <a:rPr lang="ar-DZ" sz="2000" b="1" dirty="0">
                <a:solidFill>
                  <a:schemeClr val="bg2">
                    <a:lumMod val="10000"/>
                  </a:schemeClr>
                </a:solidFill>
                <a:latin typeface="Calibri"/>
                <a:ea typeface="Calibri"/>
                <a:cs typeface="Arial"/>
              </a:rPr>
              <a:t>الاستهلاكات المتأتيــــة مـــــن خارج الشركة تتمثل فــــي السلع والخدمات التي تشتريها الشركة من الغير:</a:t>
            </a:r>
            <a:endParaRPr lang="en-US" sz="1600" b="1" dirty="0">
              <a:solidFill>
                <a:schemeClr val="bg2">
                  <a:lumMod val="10000"/>
                </a:schemeClr>
              </a:solidFill>
              <a:latin typeface="Calibri"/>
              <a:ea typeface="Calibri"/>
              <a:cs typeface="Arial"/>
            </a:endParaRPr>
          </a:p>
          <a:p>
            <a:pPr indent="323850" algn="just" rtl="1">
              <a:lnSpc>
                <a:spcPct val="150000"/>
              </a:lnSpc>
              <a:spcAft>
                <a:spcPts val="0"/>
              </a:spcAft>
            </a:pPr>
            <a:r>
              <a:rPr lang="ar-DZ" sz="2000" b="1" dirty="0">
                <a:solidFill>
                  <a:schemeClr val="bg2">
                    <a:lumMod val="10000"/>
                  </a:schemeClr>
                </a:solidFill>
                <a:latin typeface="Calibri"/>
                <a:ea typeface="Calibri"/>
                <a:cs typeface="Arial"/>
              </a:rPr>
              <a:t>-شراء مواد أولية ومواد بغرض الاستهلاك</a:t>
            </a:r>
            <a:endParaRPr lang="en-US" sz="1600" b="1" dirty="0">
              <a:solidFill>
                <a:schemeClr val="bg2">
                  <a:lumMod val="10000"/>
                </a:schemeClr>
              </a:solidFill>
              <a:latin typeface="Calibri"/>
              <a:ea typeface="Calibri"/>
              <a:cs typeface="Arial"/>
            </a:endParaRPr>
          </a:p>
          <a:p>
            <a:pPr indent="323850" algn="just" rtl="1">
              <a:lnSpc>
                <a:spcPct val="150000"/>
              </a:lnSpc>
              <a:spcAft>
                <a:spcPts val="0"/>
              </a:spcAft>
            </a:pPr>
            <a:r>
              <a:rPr lang="ar-DZ" sz="2000" b="1" dirty="0" smtClean="0">
                <a:solidFill>
                  <a:schemeClr val="bg2">
                    <a:lumMod val="10000"/>
                  </a:schemeClr>
                </a:solidFill>
                <a:latin typeface="Calibri"/>
                <a:ea typeface="Calibri"/>
                <a:cs typeface="Arial"/>
              </a:rPr>
              <a:t>-</a:t>
            </a:r>
            <a:r>
              <a:rPr lang="ar-DZ" sz="2000" b="1" dirty="0">
                <a:solidFill>
                  <a:schemeClr val="bg2">
                    <a:lumMod val="10000"/>
                  </a:schemeClr>
                </a:solidFill>
                <a:latin typeface="Calibri"/>
                <a:ea typeface="Calibri"/>
                <a:cs typeface="Arial"/>
              </a:rPr>
              <a:t>أعباء خارجية أخرى: المقاولة بالباطن، المشتريات غير القابلة للتخزين من المواد واللوازم (المياه، الطاقة،...)، المستخدمين الخارجيين، التنقلات والمهمات والاستقبالات، أجور الوسطاء والأتعاب.</a:t>
            </a:r>
            <a:endParaRPr lang="en-US" sz="1600" b="1" dirty="0">
              <a:solidFill>
                <a:schemeClr val="bg2">
                  <a:lumMod val="10000"/>
                </a:schemeClr>
              </a:solidFill>
              <a:effectLst/>
              <a:latin typeface="Calibri"/>
              <a:ea typeface="Calibri"/>
              <a:cs typeface="Arial"/>
            </a:endParaRPr>
          </a:p>
        </p:txBody>
      </p:sp>
    </p:spTree>
    <p:extLst>
      <p:ext uri="{BB962C8B-B14F-4D97-AF65-F5344CB8AC3E}">
        <p14:creationId xmlns:p14="http://schemas.microsoft.com/office/powerpoint/2010/main" val="2788411800"/>
      </p:ext>
    </p:extLst>
  </p:cSld>
  <p:clrMapOvr>
    <a:masterClrMapping/>
  </p:clrMapOvr>
</p:sld>
</file>

<file path=ppt/theme/theme1.xml><?xml version="1.0" encoding="utf-8"?>
<a:theme xmlns:a="http://schemas.openxmlformats.org/drawingml/2006/main" name="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Lorry White">
      <a:dk1>
        <a:srgbClr val="5F5F5F"/>
      </a:dk1>
      <a:lt1>
        <a:srgbClr val="7F7F7F"/>
      </a:lt1>
      <a:dk2>
        <a:srgbClr val="5F5F5F"/>
      </a:dk2>
      <a:lt2>
        <a:srgbClr val="F2F2F2"/>
      </a:lt2>
      <a:accent1>
        <a:srgbClr val="89AFD5"/>
      </a:accent1>
      <a:accent2>
        <a:srgbClr val="336394"/>
      </a:accent2>
      <a:accent3>
        <a:srgbClr val="234466"/>
      </a:accent3>
      <a:accent4>
        <a:srgbClr val="5D91C7"/>
      </a:accent4>
      <a:accent5>
        <a:srgbClr val="CFDFEE"/>
      </a:accent5>
      <a:accent6>
        <a:srgbClr val="A2C0DF"/>
      </a:accent6>
      <a:hlink>
        <a:srgbClr val="0070C0"/>
      </a:hlink>
      <a:folHlink>
        <a:srgbClr val="3363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1767</TotalTime>
  <Words>970</Words>
  <Application>Microsoft Office PowerPoint</Application>
  <PresentationFormat>Affichage à l'écran (4:3)</PresentationFormat>
  <Paragraphs>177</Paragraphs>
  <Slides>37</Slides>
  <Notes>0</Notes>
  <HiddenSlides>0</HiddenSlides>
  <MMClips>0</MMClips>
  <ScaleCrop>false</ScaleCrop>
  <HeadingPairs>
    <vt:vector size="6" baseType="variant">
      <vt:variant>
        <vt:lpstr>Thème</vt:lpstr>
      </vt:variant>
      <vt:variant>
        <vt:i4>2</vt:i4>
      </vt:variant>
      <vt:variant>
        <vt:lpstr>Serveurs OLE incorporés</vt:lpstr>
      </vt:variant>
      <vt:variant>
        <vt:i4>1</vt:i4>
      </vt:variant>
      <vt:variant>
        <vt:lpstr>Titres des diapositives</vt:lpstr>
      </vt:variant>
      <vt:variant>
        <vt:i4>37</vt:i4>
      </vt:variant>
    </vt:vector>
  </HeadingPairs>
  <TitlesOfParts>
    <vt:vector size="40" baseType="lpstr">
      <vt:lpstr>Default Design</vt:lpstr>
      <vt:lpstr>1_Default Design</vt:lpstr>
      <vt:lpstr>Équation</vt:lpstr>
      <vt:lpstr>تحليل حساب النتائج بواسطة المؤشرات المالية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Clearly Presented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Rainbow Pencils PowerPoint Template</dc:title>
  <dc:creator>Presentation Magazine</dc:creator>
  <cp:lastModifiedBy>TAHRI</cp:lastModifiedBy>
  <cp:revision>86</cp:revision>
  <dcterms:created xsi:type="dcterms:W3CDTF">2009-11-03T13:35:13Z</dcterms:created>
  <dcterms:modified xsi:type="dcterms:W3CDTF">2021-02-13T14:17:56Z</dcterms:modified>
</cp:coreProperties>
</file>