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719FF44-1544-46EF-B606-3786B501AD21}"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19FF44-1544-46EF-B606-3786B501AD21}"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19FF44-1544-46EF-B606-3786B501AD21}"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19FF44-1544-46EF-B606-3786B501AD21}"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719FF44-1544-46EF-B606-3786B501AD21}" type="datetimeFigureOut">
              <a:rPr lang="fr-FR" smtClean="0"/>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719FF44-1544-46EF-B606-3786B501AD21}"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719FF44-1544-46EF-B606-3786B501AD21}" type="datetimeFigureOut">
              <a:rPr lang="fr-FR" smtClean="0"/>
              <a:t>08/02/2021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719FF44-1544-46EF-B606-3786B501AD21}" type="datetimeFigureOut">
              <a:rPr lang="fr-FR" smtClean="0"/>
              <a:t>08/02/2021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719FF44-1544-46EF-B606-3786B501AD21}" type="datetimeFigureOut">
              <a:rPr lang="fr-FR" smtClean="0"/>
              <a:t>08/02/2021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719FF44-1544-46EF-B606-3786B501AD21}"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719FF44-1544-46EF-B606-3786B501AD21}" type="datetimeFigureOut">
              <a:rPr lang="fr-FR" smtClean="0"/>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84D9FF-0FC5-4257-892A-BEF60004A0D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9FF44-1544-46EF-B606-3786B501AD21}" type="datetimeFigureOut">
              <a:rPr lang="fr-FR" smtClean="0"/>
              <a:t>08/02/2021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4D9FF-0FC5-4257-892A-BEF60004A0D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ar-DZ" sz="6000" b="1" dirty="0" smtClean="0"/>
              <a:t>ترويج الخدمات المصرفية </a:t>
            </a:r>
            <a:endParaRPr lang="fr-FR" sz="6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85000" lnSpcReduction="20000"/>
          </a:bodyPr>
          <a:lstStyle/>
          <a:p>
            <a:pPr algn="r" rtl="1">
              <a:buNone/>
            </a:pPr>
            <a:r>
              <a:rPr lang="ar-DZ" b="1" dirty="0" smtClean="0"/>
              <a:t>4- </a:t>
            </a:r>
            <a:r>
              <a:rPr lang="ar-SA" b="1" dirty="0" smtClean="0"/>
              <a:t>الإعلام الإلكتروني</a:t>
            </a:r>
            <a:r>
              <a:rPr lang="ar-DZ" b="1" dirty="0" smtClean="0"/>
              <a:t> </a:t>
            </a:r>
            <a:r>
              <a:rPr lang="ar-SA" dirty="0" smtClean="0"/>
              <a:t>: </a:t>
            </a:r>
            <a:endParaRPr lang="ar-DZ" dirty="0" smtClean="0"/>
          </a:p>
          <a:p>
            <a:pPr algn="r" rtl="1">
              <a:buNone/>
            </a:pPr>
            <a:r>
              <a:rPr lang="ar-DZ" dirty="0"/>
              <a:t> </a:t>
            </a:r>
            <a:r>
              <a:rPr lang="ar-DZ" dirty="0" smtClean="0"/>
              <a:t>      </a:t>
            </a:r>
            <a:r>
              <a:rPr lang="ar-SA" dirty="0" smtClean="0"/>
              <a:t>ويعتبر </a:t>
            </a:r>
            <a:r>
              <a:rPr lang="ar-SA" dirty="0"/>
              <a:t>القطاع المصرفي من أهم القطاعات لاستخدام واعتماد حلول إدارة علاقات العملاء لكونه يتسم بحدة التنافس إلى حد بعيد، لذا تعمد البنوك على التوفير بالنفقات من خلال الاعتماد على قنوات جديدة للتواصل مع عملائها، إذ إن كلفة الاتصال مع العميل بشكل مباشر وجهًا لوجه أعلى بكثير من التواصل معه عبر الأجهزة الإلكترونية كالصرف الآلي والهاتف المصرفي والبريد الإلكتروني والإنترنت، علاوة على ذلك تتيح قنوات الاتصال الجديدة هذه الكثير من المرونة والراحة للعملاء في الحصول على الخدمات البنكية خارج أوقات الدوام الرسمي للمصرف وفرعه، وتشير الدراسات الحديثة إلى أن 60% من العملاء في العالم يستخدمون أجهزة الصرف الآلي، وحلول</a:t>
            </a:r>
            <a:r>
              <a:rPr lang="en-US" dirty="0"/>
              <a:t> CRM </a:t>
            </a:r>
            <a:r>
              <a:rPr lang="ar-SA" dirty="0"/>
              <a:t>الجديدة ستتركز على جعل أجهزة الصرف الآلي المرتبطة بالإنترنت وكذلك الأجهزة الداعمة لبروتوكول التطبيقات اللاسلكية «</a:t>
            </a:r>
            <a:r>
              <a:rPr lang="ar-SA" dirty="0" err="1"/>
              <a:t>الواب</a:t>
            </a:r>
            <a:r>
              <a:rPr lang="ar-SA" dirty="0"/>
              <a:t>»، لإتاحة العديد من الخيارات وتوفير المزيد من الحرية لعملاء البنك، وهو ما سيوفر الكثير من الجهد والتكلفة التشغيلية للبنوك في الوقت ذاته، وأيضًا سيوفر أدوات متكاملة لإدارة فريق المبيعات والتسويق</a:t>
            </a:r>
            <a:r>
              <a:rPr lang="ar-SA" dirty="0" smtClean="0"/>
              <a:t>.</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lstStyle/>
          <a:p>
            <a:r>
              <a:rPr lang="ar-DZ" b="1" u="sng" dirty="0" smtClean="0"/>
              <a:t>تعريف الترويج المصرفي </a:t>
            </a:r>
            <a:endParaRPr lang="fr-FR" b="1" u="sng" dirty="0"/>
          </a:p>
        </p:txBody>
      </p:sp>
      <p:sp>
        <p:nvSpPr>
          <p:cNvPr id="3" name="Espace réservé du contenu 2"/>
          <p:cNvSpPr>
            <a:spLocks noGrp="1"/>
          </p:cNvSpPr>
          <p:nvPr>
            <p:ph idx="1"/>
          </p:nvPr>
        </p:nvSpPr>
        <p:spPr>
          <a:xfrm>
            <a:off x="457200" y="1285860"/>
            <a:ext cx="8229600" cy="4840303"/>
          </a:xfrm>
        </p:spPr>
        <p:txBody>
          <a:bodyPr>
            <a:normAutofit lnSpcReduction="10000"/>
          </a:bodyPr>
          <a:lstStyle/>
          <a:p>
            <a:pPr algn="r" rtl="1">
              <a:buNone/>
            </a:pPr>
            <a:r>
              <a:rPr lang="ar-DZ" dirty="0" smtClean="0"/>
              <a:t>      </a:t>
            </a:r>
            <a:r>
              <a:rPr lang="ar-SA" dirty="0" smtClean="0"/>
              <a:t>يعرف </a:t>
            </a:r>
            <a:r>
              <a:rPr lang="ar-SA" dirty="0"/>
              <a:t>الترويج المصرفي بأنه: "نشاط التسويقي الذي ينطوي على عملية اتصال إقناعي يستهدف التأثير على الجمهور المصرفي بقصد استمالة استجابات سلوكية من أفراد الجمهور في الاتجاه المرغوب فيه من قبل المصرف" </a:t>
            </a:r>
            <a:r>
              <a:rPr lang="ar-SA" dirty="0" smtClean="0"/>
              <a:t>.</a:t>
            </a:r>
            <a:endParaRPr lang="ar-DZ" dirty="0" smtClean="0"/>
          </a:p>
          <a:p>
            <a:pPr algn="r" rtl="1">
              <a:buNone/>
            </a:pPr>
            <a:endParaRPr lang="ar-DZ" dirty="0"/>
          </a:p>
          <a:p>
            <a:pPr algn="r" rtl="1">
              <a:buNone/>
            </a:pPr>
            <a:r>
              <a:rPr lang="ar-DZ" dirty="0" smtClean="0"/>
              <a:t>       كما يعرف </a:t>
            </a:r>
            <a:r>
              <a:rPr lang="ar-DZ" dirty="0" err="1" smtClean="0"/>
              <a:t>بانه</a:t>
            </a:r>
            <a:r>
              <a:rPr lang="ar-DZ" dirty="0" smtClean="0"/>
              <a:t> </a:t>
            </a:r>
            <a:r>
              <a:rPr lang="ar-SA" dirty="0" smtClean="0"/>
              <a:t>استخدام </a:t>
            </a:r>
            <a:r>
              <a:rPr lang="ar-SA" dirty="0"/>
              <a:t>المصرف لجميع الجهود والأساليب الشخصية وغير الشخصية لإخبار الزبون الفعال بالخدمة المصرفية أو الخدمات المصرفية التي يقدمها، بشرح مزاياها وخصائصها وكيفية الاستفادة منها وإقناعه بالتعامل مع </a:t>
            </a:r>
            <a:r>
              <a:rPr lang="ar-SA" dirty="0" smtClean="0"/>
              <a:t>المصرف</a:t>
            </a:r>
            <a:r>
              <a:rPr lang="ar-DZ" dirty="0" smtClean="0"/>
              <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ar-DZ" b="1" u="sng" dirty="0" smtClean="0"/>
              <a:t>المزيج الترويجي المصرفي : </a:t>
            </a:r>
            <a:endParaRPr lang="fr-FR" b="1" u="sng" dirty="0"/>
          </a:p>
        </p:txBody>
      </p:sp>
      <p:sp>
        <p:nvSpPr>
          <p:cNvPr id="3" name="Espace réservé du contenu 2"/>
          <p:cNvSpPr>
            <a:spLocks noGrp="1"/>
          </p:cNvSpPr>
          <p:nvPr>
            <p:ph idx="1"/>
          </p:nvPr>
        </p:nvSpPr>
        <p:spPr>
          <a:xfrm>
            <a:off x="457200" y="1214422"/>
            <a:ext cx="8229600" cy="4911741"/>
          </a:xfrm>
        </p:spPr>
        <p:txBody>
          <a:bodyPr>
            <a:normAutofit fontScale="85000" lnSpcReduction="20000"/>
          </a:bodyPr>
          <a:lstStyle/>
          <a:p>
            <a:pPr algn="r" rtl="1">
              <a:buNone/>
            </a:pPr>
            <a:r>
              <a:rPr lang="ar-DZ" b="1" dirty="0" smtClean="0"/>
              <a:t>1- الإعلان : </a:t>
            </a:r>
          </a:p>
          <a:p>
            <a:pPr algn="r" rtl="1">
              <a:buNone/>
            </a:pPr>
            <a:r>
              <a:rPr lang="ar-SA" dirty="0"/>
              <a:t>تعرفه الجمعية التسويقية الأمريكية بأنه "وسيلة غير شخصية لتقديم الأفكار أو السلع أو الخدمات بواسطة جهة معلومة ومقابل أجر مدفوع".</a:t>
            </a:r>
            <a:br>
              <a:rPr lang="ar-SA" dirty="0"/>
            </a:br>
            <a:r>
              <a:rPr lang="ar-SA" dirty="0"/>
              <a:t>وبالتالي تستطيع تحديد عدة عناصر أساسية يعتبر توفرها في الإعلان معيارا للتفرقة بينه وبين غيره من أشكال الاتصال .</a:t>
            </a:r>
            <a:br>
              <a:rPr lang="ar-SA" dirty="0"/>
            </a:br>
            <a:r>
              <a:rPr lang="ar-SA" dirty="0"/>
              <a:t>- اتصال غير شخصي يتم دون مواجهة مباشرة (وجها لوجه) بين البائع والمستهلك أو بين مورد الخدمة والمستفيد منها.</a:t>
            </a:r>
            <a:br>
              <a:rPr lang="ar-SA" dirty="0"/>
            </a:br>
            <a:r>
              <a:rPr lang="ar-SA" dirty="0"/>
              <a:t>- وضوح صفة المعلن في الإعلان، حيث يذكر خدمة المعلومات الواردة بإعلان طبيعة المعلن وصفته وعنوانه ...</a:t>
            </a:r>
            <a:br>
              <a:rPr lang="ar-SA" dirty="0"/>
            </a:br>
            <a:r>
              <a:rPr lang="ar-SA" dirty="0"/>
              <a:t>- يدفع عن الإعلان أجرا معينا.</a:t>
            </a:r>
            <a:br>
              <a:rPr lang="ar-SA" dirty="0"/>
            </a:br>
            <a:r>
              <a:rPr lang="ar-SA" dirty="0"/>
              <a:t>- استخدام وسيلة متخصصة في توصيل المعلومات من المعلن إلى المعلن إليه كالصحافة المجلات، الراديو ...</a:t>
            </a:r>
            <a:br>
              <a:rPr lang="ar-SA" dirty="0"/>
            </a:br>
            <a:r>
              <a:rPr lang="ar-SA" dirty="0"/>
              <a:t>- أحداث تأثير وإغراء للمعلن إليه.</a:t>
            </a:r>
            <a:br>
              <a:rPr lang="ar-SA"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143668"/>
          </a:xfrm>
        </p:spPr>
        <p:txBody>
          <a:bodyPr>
            <a:normAutofit fontScale="70000" lnSpcReduction="20000"/>
          </a:bodyPr>
          <a:lstStyle/>
          <a:p>
            <a:pPr algn="r" rtl="1">
              <a:buNone/>
            </a:pPr>
            <a:r>
              <a:rPr lang="ar-SA" dirty="0"/>
              <a:t>وهناك عدة  أنواع الإعلان</a:t>
            </a:r>
            <a:r>
              <a:rPr lang="ar-DZ" dirty="0"/>
              <a:t> </a:t>
            </a:r>
            <a:r>
              <a:rPr lang="ar-DZ" dirty="0" smtClean="0"/>
              <a:t>وهي :</a:t>
            </a:r>
          </a:p>
          <a:p>
            <a:pPr algn="r" rtl="1">
              <a:buNone/>
            </a:pPr>
            <a:endParaRPr lang="fr-FR" dirty="0"/>
          </a:p>
          <a:p>
            <a:pPr algn="r" rtl="1">
              <a:buNone/>
            </a:pPr>
            <a:r>
              <a:rPr lang="ar-SA" b="1" dirty="0"/>
              <a:t>* الإعلان الإعلامي </a:t>
            </a:r>
            <a:r>
              <a:rPr lang="ar-DZ" dirty="0" smtClean="0"/>
              <a:t>: </a:t>
            </a:r>
            <a:r>
              <a:rPr lang="ar-SA" dirty="0" smtClean="0"/>
              <a:t>وهو </a:t>
            </a:r>
            <a:r>
              <a:rPr lang="ar-SA" dirty="0"/>
              <a:t>إمداد الزبون بالمعلومات والبيانات عن المصرف وخدماته</a:t>
            </a:r>
            <a:r>
              <a:rPr lang="en-US" dirty="0"/>
              <a:t>.</a:t>
            </a:r>
            <a:endParaRPr lang="fr-FR" dirty="0"/>
          </a:p>
          <a:p>
            <a:pPr algn="r" rtl="1">
              <a:buNone/>
            </a:pPr>
            <a:r>
              <a:rPr lang="ar-SA" dirty="0"/>
              <a:t>* </a:t>
            </a:r>
            <a:r>
              <a:rPr lang="ar-SA" b="1" dirty="0"/>
              <a:t>الإعلان التعليمي: </a:t>
            </a:r>
            <a:r>
              <a:rPr lang="ar-SA" dirty="0"/>
              <a:t>تعريف الزبائن بالخدمات التي يقدمها المصرف وخصائصها</a:t>
            </a:r>
            <a:r>
              <a:rPr lang="en-US" dirty="0"/>
              <a:t>.</a:t>
            </a:r>
            <a:endParaRPr lang="fr-FR" dirty="0"/>
          </a:p>
          <a:p>
            <a:pPr algn="r" rtl="1">
              <a:buNone/>
            </a:pPr>
            <a:r>
              <a:rPr lang="ar-SA" dirty="0"/>
              <a:t>* </a:t>
            </a:r>
            <a:r>
              <a:rPr lang="ar-SA" b="1" dirty="0"/>
              <a:t>الإعلان الإرشادي: </a:t>
            </a:r>
            <a:r>
              <a:rPr lang="ar-SA" dirty="0"/>
              <a:t>تعريف الزبائن بأماكن التحصل على الخدمة المصرفية وتكلفتها</a:t>
            </a:r>
            <a:r>
              <a:rPr lang="en-US" dirty="0"/>
              <a:t>.</a:t>
            </a:r>
            <a:endParaRPr lang="fr-FR" dirty="0"/>
          </a:p>
          <a:p>
            <a:pPr algn="r" rtl="1">
              <a:buNone/>
            </a:pPr>
            <a:r>
              <a:rPr lang="ar-SA" dirty="0"/>
              <a:t>* </a:t>
            </a:r>
            <a:r>
              <a:rPr lang="ar-SA" b="1" dirty="0"/>
              <a:t>الإعلان التنافسي: </a:t>
            </a:r>
            <a:r>
              <a:rPr lang="ar-SA" dirty="0"/>
              <a:t>وهو يعنى إظهار الخدمات التي يقدمها المصرف تجاه المصارف المنافسة</a:t>
            </a:r>
            <a:r>
              <a:rPr lang="en-US" dirty="0"/>
              <a:t>.</a:t>
            </a:r>
            <a:endParaRPr lang="fr-FR" dirty="0"/>
          </a:p>
          <a:p>
            <a:pPr algn="r" rtl="1">
              <a:buNone/>
            </a:pPr>
            <a:r>
              <a:rPr lang="ar-SA" dirty="0" smtClean="0"/>
              <a:t>* </a:t>
            </a:r>
            <a:r>
              <a:rPr lang="ar-SA" b="1" dirty="0" smtClean="0"/>
              <a:t>الإعلان </a:t>
            </a:r>
            <a:r>
              <a:rPr lang="ar-SA" b="1" dirty="0" err="1"/>
              <a:t>التذكيري</a:t>
            </a:r>
            <a:r>
              <a:rPr lang="ar-SA" b="1" dirty="0"/>
              <a:t>: </a:t>
            </a:r>
            <a:r>
              <a:rPr lang="ar-SA" dirty="0"/>
              <a:t>وهو يتعلق بتذكير الزبائن بالخدمات التي يقدمها المصرف ومميزاتها حتى يكون الزبائن على صلة بالمصرف</a:t>
            </a:r>
            <a:r>
              <a:rPr lang="ar-SA" dirty="0" smtClean="0"/>
              <a:t>.</a:t>
            </a:r>
            <a:endParaRPr lang="ar-DZ" dirty="0" smtClean="0"/>
          </a:p>
          <a:p>
            <a:pPr algn="r" rtl="1">
              <a:buNone/>
            </a:pPr>
            <a:endParaRPr lang="fr-FR" dirty="0"/>
          </a:p>
          <a:p>
            <a:pPr algn="r" rtl="1">
              <a:buNone/>
            </a:pPr>
            <a:r>
              <a:rPr lang="ar-DZ" dirty="0" smtClean="0"/>
              <a:t>   </a:t>
            </a:r>
            <a:r>
              <a:rPr lang="ar-SA" dirty="0" smtClean="0"/>
              <a:t>أما </a:t>
            </a:r>
            <a:r>
              <a:rPr lang="ar-SA" dirty="0"/>
              <a:t>وسائل الإعلان فيمكن الإعلان عن الخدمات المصرفية من خلال عدة وسائل منها:</a:t>
            </a:r>
            <a:endParaRPr lang="fr-FR" dirty="0"/>
          </a:p>
          <a:p>
            <a:pPr algn="r" rtl="1">
              <a:buNone/>
            </a:pPr>
            <a:r>
              <a:rPr lang="ar-SA" dirty="0"/>
              <a:t>* الصحف والمجلات</a:t>
            </a:r>
            <a:r>
              <a:rPr lang="en-US" dirty="0"/>
              <a:t>.</a:t>
            </a:r>
            <a:endParaRPr lang="fr-FR" dirty="0"/>
          </a:p>
          <a:p>
            <a:pPr algn="r" rtl="1">
              <a:buNone/>
            </a:pPr>
            <a:r>
              <a:rPr lang="ar-SA" dirty="0"/>
              <a:t>* التلفزيون والإذاعة</a:t>
            </a:r>
            <a:r>
              <a:rPr lang="en-US" dirty="0"/>
              <a:t>.</a:t>
            </a:r>
            <a:endParaRPr lang="fr-FR" dirty="0"/>
          </a:p>
          <a:p>
            <a:pPr algn="r" rtl="1">
              <a:buNone/>
            </a:pPr>
            <a:r>
              <a:rPr lang="ar-SA" dirty="0"/>
              <a:t>* البريد المباشر</a:t>
            </a:r>
            <a:r>
              <a:rPr lang="en-US" dirty="0"/>
              <a:t>.</a:t>
            </a:r>
            <a:endParaRPr lang="fr-FR" dirty="0"/>
          </a:p>
          <a:p>
            <a:pPr algn="r" rtl="1">
              <a:buNone/>
            </a:pPr>
            <a:r>
              <a:rPr lang="ar-SA" dirty="0"/>
              <a:t>* الملصقات في الشوارع</a:t>
            </a:r>
            <a:r>
              <a:rPr lang="en-US" dirty="0"/>
              <a:t>.</a:t>
            </a:r>
            <a:endParaRPr lang="fr-FR" dirty="0"/>
          </a:p>
          <a:p>
            <a:pPr algn="r" rtl="1">
              <a:buNone/>
            </a:pPr>
            <a:r>
              <a:rPr lang="ar-SA" dirty="0"/>
              <a:t>* اللوحات المضيئة.</a:t>
            </a:r>
            <a:endParaRPr lang="fr-FR" dirty="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lstStyle/>
          <a:p>
            <a:pPr algn="r" rtl="1">
              <a:buNone/>
            </a:pPr>
            <a:r>
              <a:rPr lang="ar-DZ" b="1" dirty="0" smtClean="0"/>
              <a:t>2- </a:t>
            </a:r>
            <a:r>
              <a:rPr lang="ar-SA" b="1" dirty="0" smtClean="0"/>
              <a:t>البيع الشخصي</a:t>
            </a:r>
            <a:r>
              <a:rPr lang="ar-DZ" b="1" dirty="0" smtClean="0"/>
              <a:t> :</a:t>
            </a:r>
            <a:r>
              <a:rPr lang="ar-SA" dirty="0"/>
              <a:t/>
            </a:r>
            <a:br>
              <a:rPr lang="ar-SA" dirty="0"/>
            </a:br>
            <a:r>
              <a:rPr lang="ar-SA" dirty="0"/>
              <a:t>يعد البيع الشخصي من الأساليب الترويجية الشخصية لأنه يمثل عملية اتصال وإقناع للتأثير ذهنيا على الزبون المرتقب.</a:t>
            </a:r>
            <a:br>
              <a:rPr lang="ar-SA" dirty="0"/>
            </a:br>
            <a:r>
              <a:rPr lang="ar-SA" dirty="0"/>
              <a:t>يتميز البيع الشخصي بعدة مميزات هي :</a:t>
            </a:r>
            <a:br>
              <a:rPr lang="ar-SA" dirty="0"/>
            </a:br>
            <a:r>
              <a:rPr lang="ar-SA" dirty="0"/>
              <a:t>- اتصال شخصي ومباشر.</a:t>
            </a:r>
            <a:br>
              <a:rPr lang="ar-SA" dirty="0"/>
            </a:br>
            <a:r>
              <a:rPr lang="ar-SA" dirty="0"/>
              <a:t>- يعمل على تقوية العلاقات مع الزبائن.</a:t>
            </a:r>
            <a:br>
              <a:rPr lang="ar-SA" dirty="0"/>
            </a:br>
            <a:r>
              <a:rPr lang="ar-SA" dirty="0"/>
              <a:t>- البيع المتقاطع.</a:t>
            </a:r>
            <a:br>
              <a:rPr lang="ar-SA" dirty="0"/>
            </a:br>
            <a:r>
              <a:rPr lang="ar-SA" dirty="0"/>
              <a:t>- يستطيع الزبون الحصول على جميع المعلومات التي يرغب الحصول عليها من خلال الاتصال بالعاملين.</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p:spPr>
        <p:txBody>
          <a:bodyPr>
            <a:normAutofit fontScale="85000" lnSpcReduction="20000"/>
          </a:bodyPr>
          <a:lstStyle/>
          <a:p>
            <a:pPr algn="r" rtl="1">
              <a:buNone/>
            </a:pPr>
            <a:r>
              <a:rPr lang="ar-DZ" dirty="0" smtClean="0"/>
              <a:t>     </a:t>
            </a:r>
            <a:r>
              <a:rPr lang="ar-SA" dirty="0" smtClean="0"/>
              <a:t>إن </a:t>
            </a:r>
            <a:r>
              <a:rPr lang="ar-SA" dirty="0"/>
              <a:t>طبيعة وظيفة رجل أو مندوب البيع وأهميتها تكمن في أنه واجهة المصرف أمام الغير، وهو يقوم بتنفيذ وظيفته بكل جوانبها ومتطلباتها، ويتوقف نجاح عملية البيع على مهارات وقدرات رجل البيع، ولمندوب البيع مسؤولية كبيرة في تحسين صورة وسمعة المصرف وخلق انطباع جيد في ذهن الزبائن، ولمندوب البيع أهمية كبيرة في التعرف على احتياجات السوق والزبائن وبيع الخدمات المصرفية، والتحصل على زبائن جدد كما يعتبر مندوب أو رجل البيع الأساس في مواجهة المنافسة وتحسين سمعة وصورة المصرف لدى الغير، إن الأطراف الذين يتعامل معهم مندوب البيع تتمثل </a:t>
            </a:r>
            <a:r>
              <a:rPr lang="ar-SA" dirty="0" smtClean="0"/>
              <a:t>فيما</a:t>
            </a:r>
            <a:r>
              <a:rPr lang="ar-DZ" dirty="0" smtClean="0"/>
              <a:t> </a:t>
            </a:r>
            <a:r>
              <a:rPr lang="ar-SA" dirty="0" smtClean="0"/>
              <a:t>يلي</a:t>
            </a:r>
            <a:r>
              <a:rPr lang="ar-SA" dirty="0"/>
              <a:t>:</a:t>
            </a:r>
            <a:r>
              <a:rPr lang="en-US" dirty="0"/>
              <a:t> </a:t>
            </a:r>
            <a:endParaRPr lang="fr-FR" dirty="0"/>
          </a:p>
          <a:p>
            <a:pPr algn="r" rtl="1">
              <a:buNone/>
            </a:pPr>
            <a:r>
              <a:rPr lang="ar-SA" dirty="0"/>
              <a:t>* ا</a:t>
            </a:r>
            <a:r>
              <a:rPr lang="ar-SA" b="1" dirty="0"/>
              <a:t>لمصرف</a:t>
            </a:r>
            <a:r>
              <a:rPr lang="ar-SA" dirty="0"/>
              <a:t>: من حيث سياساته وأهدافه وخططه </a:t>
            </a:r>
            <a:r>
              <a:rPr lang="ar-SA" dirty="0" err="1"/>
              <a:t>البيعية</a:t>
            </a:r>
            <a:r>
              <a:rPr lang="en-US" dirty="0"/>
              <a:t>.</a:t>
            </a:r>
            <a:endParaRPr lang="fr-FR" dirty="0"/>
          </a:p>
          <a:p>
            <a:pPr algn="r" rtl="1">
              <a:buNone/>
            </a:pPr>
            <a:r>
              <a:rPr lang="ar-SA" dirty="0"/>
              <a:t>* </a:t>
            </a:r>
            <a:r>
              <a:rPr lang="ar-SA" b="1" dirty="0"/>
              <a:t>الزبائن</a:t>
            </a:r>
            <a:r>
              <a:rPr lang="ar-SA" dirty="0"/>
              <a:t>:حيث يقوم بتنفيذ وظيفة البيع والترويج للزبائن الحاليين والمرتقبين.</a:t>
            </a:r>
            <a:endParaRPr lang="fr-FR" dirty="0"/>
          </a:p>
          <a:p>
            <a:pPr algn="r" rtl="1">
              <a:buNone/>
            </a:pPr>
            <a:r>
              <a:rPr lang="ar-SA" dirty="0"/>
              <a:t>* ا</a:t>
            </a:r>
            <a:r>
              <a:rPr lang="ar-SA" b="1" dirty="0"/>
              <a:t>لمنافسون</a:t>
            </a:r>
            <a:r>
              <a:rPr lang="ar-SA" dirty="0"/>
              <a:t>:حيث يتعرف على سياساتهم ونقاط قوتهم وضعفهم</a:t>
            </a:r>
            <a:r>
              <a:rPr lang="en-US" dirty="0"/>
              <a:t>.</a:t>
            </a:r>
            <a:endParaRPr lang="fr-FR" dirty="0"/>
          </a:p>
          <a:p>
            <a:pPr algn="r" rtl="1">
              <a:buNone/>
            </a:pPr>
            <a:r>
              <a:rPr lang="ar-SA" dirty="0"/>
              <a:t>* </a:t>
            </a:r>
            <a:r>
              <a:rPr lang="ar-SA" b="1" dirty="0"/>
              <a:t>المحيط العام في السوق</a:t>
            </a:r>
            <a:r>
              <a:rPr lang="ar-SA" dirty="0"/>
              <a:t>: حيث إن الظروف الاقتصادية والاجتماعية وغيرها تؤثر في قيام رجل البيع بوظيفته، ويجب عليه أن يدرك هذه الظروف.</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00792"/>
          </a:xfrm>
        </p:spPr>
        <p:txBody>
          <a:bodyPr>
            <a:normAutofit fontScale="92500" lnSpcReduction="20000"/>
          </a:bodyPr>
          <a:lstStyle/>
          <a:p>
            <a:pPr algn="r" rtl="1">
              <a:buNone/>
            </a:pPr>
            <a:r>
              <a:rPr lang="ar-DZ" dirty="0" smtClean="0"/>
              <a:t>       </a:t>
            </a:r>
            <a:r>
              <a:rPr lang="ar-SA" dirty="0" smtClean="0"/>
              <a:t>إن </a:t>
            </a:r>
            <a:r>
              <a:rPr lang="ar-SA" dirty="0"/>
              <a:t>مقومات رجل البيع الناجح تتضمن مجموعة من الخصائص والمقومات المعينة التي يجب توافرها في مندوب أو رجل البيع الناجح منها:</a:t>
            </a:r>
            <a:endParaRPr lang="fr-FR" dirty="0"/>
          </a:p>
          <a:p>
            <a:pPr algn="r" rtl="1">
              <a:buNone/>
            </a:pPr>
            <a:r>
              <a:rPr lang="ar-SA" dirty="0"/>
              <a:t>* ضرورة تفهم رجل البيع لطبيعة وأهمية وظيفة البيع في المصرف</a:t>
            </a:r>
            <a:r>
              <a:rPr lang="en-US" dirty="0"/>
              <a:t>.</a:t>
            </a:r>
            <a:endParaRPr lang="fr-FR" dirty="0"/>
          </a:p>
          <a:p>
            <a:pPr algn="r" rtl="1">
              <a:buNone/>
            </a:pPr>
            <a:r>
              <a:rPr lang="ar-SA" dirty="0"/>
              <a:t>* ضرورة إلمامه بالمعلومات عن الزبائن والخدمات وظروف العمل الداخلية في المصرف</a:t>
            </a:r>
            <a:r>
              <a:rPr lang="en-US" dirty="0"/>
              <a:t>.</a:t>
            </a:r>
            <a:endParaRPr lang="fr-FR" dirty="0"/>
          </a:p>
          <a:p>
            <a:pPr algn="r" rtl="1">
              <a:buNone/>
            </a:pPr>
            <a:r>
              <a:rPr lang="ar-SA" dirty="0"/>
              <a:t>* ضرورة توافر صفات ومقومات شخصية، كالولاء لكل من المصرف وخدماته والخدمة التي يقدمها. الثقة بالنفس الثقة في المصرف الذي يعمل فيه، المظهر الجيد لرجل البيع، الحماس والإخلاص في العمل، </a:t>
            </a:r>
            <a:r>
              <a:rPr lang="ar-SA" dirty="0" err="1"/>
              <a:t>قدرتة</a:t>
            </a:r>
            <a:r>
              <a:rPr lang="ar-SA" dirty="0"/>
              <a:t> على التفاوض والإقناع والشخصية الجذابة، القدرة على التعرف على حاجات الزبائن والاتصال بهم وعرض خدمات المصرف، إلمامه بالأساليب المختلفة لفن البيع، حيث إن للخدمة المصرفية طبيعة خاصة.</a:t>
            </a:r>
            <a:endParaRPr lang="fr-FR" dirty="0"/>
          </a:p>
          <a:p>
            <a:pPr algn="r" rtl="1">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normAutofit fontScale="92500" lnSpcReduction="10000"/>
          </a:bodyPr>
          <a:lstStyle/>
          <a:p>
            <a:pPr algn="r" rtl="1">
              <a:buNone/>
            </a:pPr>
            <a:r>
              <a:rPr lang="ar-DZ" b="1" dirty="0" smtClean="0"/>
              <a:t>3- الدعاية </a:t>
            </a:r>
            <a:r>
              <a:rPr lang="ar-DZ" b="1" dirty="0" err="1" smtClean="0"/>
              <a:t>و</a:t>
            </a:r>
            <a:r>
              <a:rPr lang="ar-DZ" b="1" dirty="0" smtClean="0"/>
              <a:t> </a:t>
            </a:r>
            <a:r>
              <a:rPr lang="ar-SA" b="1" dirty="0" smtClean="0"/>
              <a:t>الإعلام</a:t>
            </a:r>
            <a:r>
              <a:rPr lang="ar-DZ" b="1" dirty="0" smtClean="0"/>
              <a:t> </a:t>
            </a:r>
            <a:r>
              <a:rPr lang="ar-SA" dirty="0" smtClean="0"/>
              <a:t>: </a:t>
            </a:r>
            <a:endParaRPr lang="ar-DZ" dirty="0" smtClean="0"/>
          </a:p>
          <a:p>
            <a:pPr algn="r" rtl="1">
              <a:buNone/>
            </a:pPr>
            <a:r>
              <a:rPr lang="ar-DZ" dirty="0"/>
              <a:t> </a:t>
            </a:r>
            <a:r>
              <a:rPr lang="ar-DZ" dirty="0" smtClean="0"/>
              <a:t>    </a:t>
            </a:r>
            <a:r>
              <a:rPr lang="ar-SA" dirty="0" smtClean="0"/>
              <a:t>يستخدم </a:t>
            </a:r>
            <a:r>
              <a:rPr lang="ar-SA" dirty="0"/>
              <a:t>الإعلام كوسيلة لترويج الخدمات المصرفية باستخدام وسائل الإعلام ووسائل النشر كالصحف والمجلات والإذاعة </a:t>
            </a:r>
            <a:r>
              <a:rPr lang="ar-SA" dirty="0" err="1" smtClean="0"/>
              <a:t>و</a:t>
            </a:r>
            <a:r>
              <a:rPr lang="ar-DZ" dirty="0" smtClean="0"/>
              <a:t> </a:t>
            </a:r>
            <a:r>
              <a:rPr lang="ar-SA" dirty="0" err="1" smtClean="0"/>
              <a:t>التلفزة</a:t>
            </a:r>
            <a:r>
              <a:rPr lang="ar-SA" dirty="0" smtClean="0"/>
              <a:t> </a:t>
            </a:r>
            <a:r>
              <a:rPr lang="ar-SA" dirty="0"/>
              <a:t>التي من خلالها تتم إذاعة معلومات تأخذ الطابع الإخباري عن المصرف وأوعيته وقدرته دون مقابل مادي مدفوع من المصرف بطريقة </a:t>
            </a:r>
            <a:r>
              <a:rPr lang="ar-SA" dirty="0" smtClean="0"/>
              <a:t>مباشرة</a:t>
            </a:r>
            <a:r>
              <a:rPr lang="ar-DZ" dirty="0" smtClean="0"/>
              <a:t>.</a:t>
            </a:r>
          </a:p>
          <a:p>
            <a:pPr algn="r" rtl="1">
              <a:buNone/>
            </a:pPr>
            <a:endParaRPr lang="ar-DZ" dirty="0" smtClean="0"/>
          </a:p>
          <a:p>
            <a:pPr algn="r" rtl="1">
              <a:buNone/>
            </a:pPr>
            <a:r>
              <a:rPr lang="ar-DZ" dirty="0" smtClean="0"/>
              <a:t>      </a:t>
            </a:r>
            <a:r>
              <a:rPr lang="ar-SA" dirty="0" smtClean="0"/>
              <a:t>وتتخذ </a:t>
            </a:r>
            <a:r>
              <a:rPr lang="ar-SA" dirty="0"/>
              <a:t>الدعاية أشكال عديدة فقد تكون على شكل خبر قصير، كإبراز </a:t>
            </a:r>
            <a:r>
              <a:rPr lang="ar-SA" dirty="0" err="1"/>
              <a:t>تسحينات</a:t>
            </a:r>
            <a:r>
              <a:rPr lang="ar-SA" dirty="0"/>
              <a:t> على سلعة أو خدمة معينة أو بصورة مقالة مطولة أو صورة فوتوغرافية يتبعها شرح لها أو عدة صور بالإضافة إلى المقالة .</a:t>
            </a:r>
            <a:br>
              <a:rPr lang="ar-SA" dirty="0"/>
            </a:br>
            <a:r>
              <a:rPr lang="ar-SA" dirty="0"/>
              <a:t/>
            </a:r>
            <a:br>
              <a:rPr lang="ar-SA" dirty="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857916"/>
          </a:xfrm>
        </p:spPr>
        <p:txBody>
          <a:bodyPr>
            <a:normAutofit fontScale="92500"/>
          </a:bodyPr>
          <a:lstStyle/>
          <a:p>
            <a:pPr algn="r" rtl="1">
              <a:buNone/>
            </a:pPr>
            <a:r>
              <a:rPr lang="ar-DZ" dirty="0" smtClean="0"/>
              <a:t>    و </a:t>
            </a:r>
            <a:r>
              <a:rPr lang="ar-SA" dirty="0" smtClean="0"/>
              <a:t>من أساليب توجيه الإعلام</a:t>
            </a:r>
            <a:r>
              <a:rPr lang="ar-DZ" dirty="0" smtClean="0"/>
              <a:t> </a:t>
            </a:r>
            <a:r>
              <a:rPr lang="ar-SA" dirty="0" smtClean="0"/>
              <a:t>:</a:t>
            </a:r>
            <a:endParaRPr lang="fr-FR" dirty="0" smtClean="0"/>
          </a:p>
          <a:p>
            <a:pPr algn="r" rtl="1">
              <a:buNone/>
            </a:pPr>
            <a:r>
              <a:rPr lang="ar-SA" dirty="0" smtClean="0"/>
              <a:t>* اختيار وسيلة الإعلان، ومن ثم اختيار الجمهور الذي ستتم مخاطبته وتسريب المعلومات والأخبار إليه</a:t>
            </a:r>
            <a:r>
              <a:rPr lang="en-US" dirty="0" smtClean="0"/>
              <a:t>.</a:t>
            </a:r>
            <a:endParaRPr lang="fr-FR" dirty="0" smtClean="0"/>
          </a:p>
          <a:p>
            <a:pPr algn="r" rtl="1">
              <a:buNone/>
            </a:pPr>
            <a:r>
              <a:rPr lang="ar-SA" dirty="0" smtClean="0"/>
              <a:t>* اختيار الوقت المناسب للقيام بالنشاط الإعلامي</a:t>
            </a:r>
            <a:r>
              <a:rPr lang="en-US" dirty="0" smtClean="0"/>
              <a:t>.</a:t>
            </a:r>
            <a:endParaRPr lang="fr-FR" dirty="0" smtClean="0"/>
          </a:p>
          <a:p>
            <a:pPr algn="r" rtl="1">
              <a:buNone/>
            </a:pPr>
            <a:r>
              <a:rPr lang="ar-DZ" dirty="0" smtClean="0"/>
              <a:t>* </a:t>
            </a:r>
            <a:r>
              <a:rPr lang="ar-SA" dirty="0" smtClean="0"/>
              <a:t>إثارة الاهتمام لدى أجهزة الإعلام المختلفة عن طريق تصميم مزيج خدمات مصرفية يلاقى اهتماماً كبيراً من جانب الجمهور.</a:t>
            </a:r>
            <a:endParaRPr lang="ar-DZ" dirty="0" smtClean="0"/>
          </a:p>
          <a:p>
            <a:pPr algn="r" rtl="1">
              <a:buFont typeface="Arial" charset="0"/>
              <a:buChar char="•"/>
            </a:pPr>
            <a:endParaRPr lang="fr-FR" dirty="0" smtClean="0"/>
          </a:p>
          <a:p>
            <a:pPr algn="r" rtl="1">
              <a:buNone/>
            </a:pPr>
            <a:r>
              <a:rPr lang="ar-DZ" dirty="0" smtClean="0"/>
              <a:t>    </a:t>
            </a:r>
            <a:r>
              <a:rPr lang="ar-SA" dirty="0" smtClean="0"/>
              <a:t>إن النجاح في الإعلام</a:t>
            </a:r>
            <a:r>
              <a:rPr lang="ar-DZ" dirty="0" smtClean="0"/>
              <a:t> يتطلب توفر ما يلي : </a:t>
            </a:r>
            <a:endParaRPr lang="fr-FR" dirty="0" smtClean="0"/>
          </a:p>
          <a:p>
            <a:pPr algn="r" rtl="1">
              <a:buNone/>
            </a:pPr>
            <a:r>
              <a:rPr lang="ar-SA" dirty="0" smtClean="0"/>
              <a:t>* </a:t>
            </a:r>
            <a:r>
              <a:rPr lang="ar-SA" b="1" dirty="0" smtClean="0"/>
              <a:t>المعلومات</a:t>
            </a:r>
            <a:r>
              <a:rPr lang="ar-SA" dirty="0" smtClean="0"/>
              <a:t> </a:t>
            </a:r>
            <a:r>
              <a:rPr lang="ar-DZ" dirty="0" smtClean="0"/>
              <a:t>: </a:t>
            </a:r>
            <a:r>
              <a:rPr lang="ar-SA" dirty="0" smtClean="0"/>
              <a:t>و التي يشترط أن تكون حقيقية وحديثة</a:t>
            </a:r>
            <a:r>
              <a:rPr lang="en-US" dirty="0" smtClean="0"/>
              <a:t>.</a:t>
            </a:r>
            <a:endParaRPr lang="fr-FR" dirty="0" smtClean="0"/>
          </a:p>
          <a:p>
            <a:pPr algn="r" rtl="1">
              <a:buNone/>
            </a:pPr>
            <a:r>
              <a:rPr lang="ar-SA" dirty="0" smtClean="0"/>
              <a:t>* </a:t>
            </a:r>
            <a:r>
              <a:rPr lang="ar-SA" b="1" dirty="0" smtClean="0"/>
              <a:t>الإقناع</a:t>
            </a:r>
            <a:r>
              <a:rPr lang="ar-SA" dirty="0" smtClean="0"/>
              <a:t> </a:t>
            </a:r>
            <a:r>
              <a:rPr lang="ar-DZ" dirty="0" smtClean="0"/>
              <a:t>: </a:t>
            </a:r>
            <a:r>
              <a:rPr lang="ar-SA" dirty="0" smtClean="0"/>
              <a:t>بأن يقنع رجل التسويق رجل الإعلام، بأهمية الخبر الذي قام بتزويده </a:t>
            </a:r>
            <a:r>
              <a:rPr lang="ar-SA" dirty="0" err="1" smtClean="0"/>
              <a:t>به</a:t>
            </a:r>
            <a:r>
              <a:rPr lang="ar-DZ" dirty="0"/>
              <a:t>.</a:t>
            </a:r>
            <a:r>
              <a:rPr lang="ar-SA" dirty="0" smtClean="0"/>
              <a:t>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823</Words>
  <Application>Microsoft Office PowerPoint</Application>
  <PresentationFormat>Affichage à l'écran (4:3)</PresentationFormat>
  <Paragraphs>46</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ترويج الخدمات المصرفية </vt:lpstr>
      <vt:lpstr>تعريف الترويج المصرفي </vt:lpstr>
      <vt:lpstr>المزيج الترويجي المصرفي : </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الترويج المصرفي </dc:title>
  <dc:creator>USER</dc:creator>
  <cp:lastModifiedBy>USER</cp:lastModifiedBy>
  <cp:revision>2</cp:revision>
  <dcterms:created xsi:type="dcterms:W3CDTF">2021-02-08T19:30:35Z</dcterms:created>
  <dcterms:modified xsi:type="dcterms:W3CDTF">2021-02-08T20:22:33Z</dcterms:modified>
</cp:coreProperties>
</file>