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65" r:id="rId2"/>
    <p:sldId id="261" r:id="rId3"/>
    <p:sldId id="260" r:id="rId4"/>
    <p:sldId id="266" r:id="rId5"/>
    <p:sldId id="267" r:id="rId6"/>
    <p:sldId id="268" r:id="rId7"/>
    <p:sldId id="269" r:id="rId8"/>
    <p:sldId id="270" r:id="rId9"/>
    <p:sldId id="27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11F6F-9BB2-4F9F-83DE-AAB1C929DEFB}" type="datetimeFigureOut">
              <a:rPr lang="fr-FR" smtClean="0"/>
              <a:t>12/04/2020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802A5-04C8-4935-924A-F52492C5D7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94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802A5-04C8-4935-924A-F52492C5D73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699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802A5-04C8-4935-924A-F52492C5D73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951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802A5-04C8-4935-924A-F52492C5D73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6554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802A5-04C8-4935-924A-F52492C5D73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546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802A5-04C8-4935-924A-F52492C5D73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346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802A5-04C8-4935-924A-F52492C5D73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957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802A5-04C8-4935-924A-F52492C5D73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6481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802A5-04C8-4935-924A-F52492C5D73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688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https://www.youtube.com/embed/-8Ams2Ba6gg" TargetMode="External"/><Relationship Id="rId1" Type="http://schemas.openxmlformats.org/officeDocument/2006/relationships/video" Target="https://www.youtube.com/embed/BaEHVpKc-1Q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70456" y="2414887"/>
            <a:ext cx="11230379" cy="203132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fr-FR" sz="3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Chapitre5     SYSTEME DE POMPAGE PV</a:t>
            </a:r>
          </a:p>
          <a:p>
            <a:pPr>
              <a:lnSpc>
                <a:spcPct val="150000"/>
              </a:lnSpc>
            </a:pPr>
            <a:endParaRPr lang="en-US" altLang="fr-FR" sz="28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373488" y="3665293"/>
            <a:ext cx="11127347" cy="1288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400780" y="3655869"/>
            <a:ext cx="815232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752555" y="3994208"/>
            <a:ext cx="10748279" cy="180049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lvl="1"/>
            <a:r>
              <a:rPr lang="fr-FR" sz="3600" b="1" dirty="0" smtClean="0">
                <a:solidFill>
                  <a:srgbClr val="FFFF00"/>
                </a:solidFill>
              </a:rPr>
              <a:t> Dr. TERKI Amel</a:t>
            </a:r>
          </a:p>
          <a:p>
            <a:pPr>
              <a:lnSpc>
                <a:spcPct val="150000"/>
              </a:lnSpc>
            </a:pPr>
            <a:endParaRPr lang="fr-FR" sz="2600" b="1" dirty="0">
              <a:solidFill>
                <a:srgbClr val="FFFF00"/>
              </a:solidFill>
            </a:endParaRPr>
          </a:p>
          <a:p>
            <a:pPr algn="ctr"/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957587" y="319821"/>
            <a:ext cx="5262079" cy="132343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chemeClr val="bg1"/>
                </a:solidFill>
              </a:rPr>
              <a:t>Faculté des sciences et de la technologie</a:t>
            </a:r>
          </a:p>
          <a:p>
            <a:r>
              <a:rPr lang="fr-FR" sz="1600" b="1" dirty="0">
                <a:solidFill>
                  <a:schemeClr val="bg1"/>
                </a:solidFill>
              </a:rPr>
              <a:t> </a:t>
            </a:r>
            <a:r>
              <a:rPr lang="fr-FR" sz="1600" b="1" dirty="0" smtClean="0">
                <a:solidFill>
                  <a:schemeClr val="bg1"/>
                </a:solidFill>
              </a:rPr>
              <a:t>Département de Génie Electrique</a:t>
            </a:r>
          </a:p>
          <a:p>
            <a:r>
              <a:rPr lang="fr-FR" sz="1600" b="1" dirty="0" smtClean="0">
                <a:solidFill>
                  <a:schemeClr val="bg1"/>
                </a:solidFill>
              </a:rPr>
              <a:t>3eme Année Licence  Energies Renouvelables</a:t>
            </a:r>
          </a:p>
          <a:p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endParaRPr lang="fr-FR" sz="3600" b="1" dirty="0">
              <a:solidFill>
                <a:srgbClr val="FF0000"/>
              </a:solidFill>
            </a:endParaRPr>
          </a:p>
        </p:txBody>
      </p: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554596" y="194791"/>
            <a:ext cx="1402991" cy="1251872"/>
            <a:chOff x="4041" y="5842"/>
            <a:chExt cx="1056" cy="1375"/>
          </a:xfrm>
        </p:grpSpPr>
        <p:sp>
          <p:nvSpPr>
            <p:cNvPr id="10" name="Oval 15"/>
            <p:cNvSpPr>
              <a:spLocks noChangeArrowheads="1"/>
            </p:cNvSpPr>
            <p:nvPr/>
          </p:nvSpPr>
          <p:spPr bwMode="auto">
            <a:xfrm>
              <a:off x="4041" y="5842"/>
              <a:ext cx="1056" cy="137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r-FR" dirty="0"/>
            </a:p>
          </p:txBody>
        </p:sp>
        <p:pic>
          <p:nvPicPr>
            <p:cNvPr id="12" name="Picture 14" descr="SigleUNI4"/>
            <p:cNvPicPr>
              <a:picLocks noChangeAspect="1" noChangeArrowheads="1"/>
            </p:cNvPicPr>
            <p:nvPr/>
          </p:nvPicPr>
          <p:blipFill>
            <a:blip r:embed="rId2"/>
            <a:srcRect l="2623" t="1465" r="1811"/>
            <a:stretch>
              <a:fillRect/>
            </a:stretch>
          </p:blipFill>
          <p:spPr bwMode="auto">
            <a:xfrm>
              <a:off x="4193" y="6073"/>
              <a:ext cx="742" cy="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4190" y="5978"/>
              <a:ext cx="733" cy="74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 rtl="1"/>
              <a:r>
                <a:rPr lang="ar-DZ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0080"/>
                  </a:solidFill>
                  <a:latin typeface="+mn-cs"/>
                  <a:ea typeface="+mn-cs"/>
                </a:rPr>
                <a:t>جامعــــــة محمد </a:t>
              </a:r>
              <a:r>
                <a:rPr lang="ar-DZ" sz="3600" kern="10" dirty="0" err="1">
                  <a:ln w="9525">
                    <a:noFill/>
                    <a:round/>
                    <a:headEnd/>
                    <a:tailEnd/>
                  </a:ln>
                  <a:solidFill>
                    <a:srgbClr val="000080"/>
                  </a:solidFill>
                  <a:latin typeface="+mn-cs"/>
                  <a:ea typeface="+mn-cs"/>
                </a:rPr>
                <a:t>خيضــــــــــــر</a:t>
              </a:r>
              <a:endParaRPr lang="fr-FR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+mn-cs"/>
                <a:ea typeface="+mn-cs"/>
              </a:endParaRPr>
            </a:p>
          </p:txBody>
        </p:sp>
        <p:sp>
          <p:nvSpPr>
            <p:cNvPr id="14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4316" y="7018"/>
              <a:ext cx="490" cy="12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/>
              <a:r>
                <a:rPr lang="ar-DZ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000080"/>
                  </a:solidFill>
                  <a:latin typeface="+mn-cs"/>
                  <a:ea typeface="+mn-cs"/>
                </a:rPr>
                <a:t>بــســكــــــــــــرة</a:t>
              </a:r>
              <a:endParaRPr lang="fr-FR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+mn-cs"/>
                <a:ea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231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47730" y="328407"/>
            <a:ext cx="11153105" cy="73500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b="1" dirty="0" smtClean="0">
                <a:solidFill>
                  <a:schemeClr val="bg1"/>
                </a:solidFill>
              </a:rPr>
              <a:t>  </a:t>
            </a:r>
            <a:endParaRPr lang="fr-FR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2363275" y="1951667"/>
            <a:ext cx="7122013" cy="2769989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fr-FR" sz="32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3200" b="1" dirty="0">
                <a:solidFill>
                  <a:schemeClr val="bg1"/>
                </a:solidFill>
              </a:rPr>
              <a:t> </a:t>
            </a:r>
            <a:r>
              <a:rPr lang="fr-FR" sz="3200" b="1" dirty="0" smtClean="0">
                <a:solidFill>
                  <a:schemeClr val="bg1"/>
                </a:solidFill>
              </a:rPr>
              <a:t>       </a:t>
            </a:r>
            <a:r>
              <a:rPr lang="fr-FR" sz="3000" b="1" dirty="0" smtClean="0">
                <a:solidFill>
                  <a:schemeClr val="bg1"/>
                </a:solidFill>
              </a:rPr>
              <a:t>MERCI POUR VOTRE ATTENTION</a:t>
            </a:r>
          </a:p>
          <a:p>
            <a:pPr algn="ctr">
              <a:lnSpc>
                <a:spcPct val="150000"/>
              </a:lnSpc>
            </a:pPr>
            <a:endParaRPr lang="fr-F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</a:t>
            </a:r>
            <a:endParaRPr lang="fr-FR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2453429" y="1951667"/>
            <a:ext cx="1642053" cy="174456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80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70456" y="1896270"/>
            <a:ext cx="11230379" cy="203132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fr-FR" sz="3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Chapitre5     SYSTEME DE POMPAGE PV</a:t>
            </a:r>
          </a:p>
          <a:p>
            <a:pPr>
              <a:lnSpc>
                <a:spcPct val="150000"/>
              </a:lnSpc>
            </a:pPr>
            <a:endParaRPr lang="en-US" altLang="fr-FR" sz="28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373488" y="2860068"/>
            <a:ext cx="11127347" cy="1288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400780" y="2891591"/>
            <a:ext cx="815232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752555" y="3066156"/>
            <a:ext cx="10748279" cy="34009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lvl="1"/>
            <a:r>
              <a:rPr lang="fr-FR" sz="3600" b="1" dirty="0" smtClean="0">
                <a:solidFill>
                  <a:srgbClr val="FFFF00"/>
                </a:solidFill>
              </a:rPr>
              <a:t> </a:t>
            </a:r>
            <a:r>
              <a:rPr lang="fr-FR" sz="2600" b="1" dirty="0" smtClean="0">
                <a:solidFill>
                  <a:srgbClr val="FFFF00"/>
                </a:solidFill>
              </a:rPr>
              <a:t>5.1 Introduction</a:t>
            </a:r>
          </a:p>
          <a:p>
            <a:pPr lvl="1"/>
            <a:endParaRPr lang="fr-FR" sz="2600" dirty="0">
              <a:solidFill>
                <a:srgbClr val="FFFF00"/>
              </a:solidFill>
            </a:endParaRPr>
          </a:p>
          <a:p>
            <a:pPr lvl="1"/>
            <a:r>
              <a:rPr lang="fr-FR" sz="2600" b="1" dirty="0">
                <a:solidFill>
                  <a:srgbClr val="FFFF00"/>
                </a:solidFill>
              </a:rPr>
              <a:t> </a:t>
            </a:r>
            <a:r>
              <a:rPr lang="fr-FR" sz="2600" b="1" dirty="0" smtClean="0">
                <a:solidFill>
                  <a:srgbClr val="FFFF00"/>
                </a:solidFill>
              </a:rPr>
              <a:t> 5.2 Composant </a:t>
            </a:r>
            <a:r>
              <a:rPr lang="fr-FR" sz="2600" b="1" dirty="0">
                <a:solidFill>
                  <a:srgbClr val="FFFF00"/>
                </a:solidFill>
              </a:rPr>
              <a:t>d’un système de pompage </a:t>
            </a:r>
            <a:r>
              <a:rPr lang="fr-FR" sz="2600" b="1" dirty="0" smtClean="0">
                <a:solidFill>
                  <a:srgbClr val="FFFF00"/>
                </a:solidFill>
              </a:rPr>
              <a:t>PV</a:t>
            </a:r>
          </a:p>
          <a:p>
            <a:pPr lvl="1"/>
            <a:endParaRPr lang="fr-FR" sz="2600" dirty="0">
              <a:solidFill>
                <a:srgbClr val="FFFF00"/>
              </a:solidFill>
            </a:endParaRPr>
          </a:p>
          <a:p>
            <a:r>
              <a:rPr lang="fr-FR" sz="2600" b="1" dirty="0">
                <a:solidFill>
                  <a:srgbClr val="FFFF00"/>
                </a:solidFill>
              </a:rPr>
              <a:t> </a:t>
            </a:r>
            <a:r>
              <a:rPr lang="fr-FR" sz="2600" b="1" dirty="0" smtClean="0">
                <a:solidFill>
                  <a:srgbClr val="FFFF00"/>
                </a:solidFill>
              </a:rPr>
              <a:t>       5.3 </a:t>
            </a:r>
            <a:r>
              <a:rPr lang="fr-FR" sz="2600" b="1" dirty="0">
                <a:solidFill>
                  <a:srgbClr val="FFFF00"/>
                </a:solidFill>
              </a:rPr>
              <a:t> </a:t>
            </a:r>
            <a:r>
              <a:rPr lang="fr-FR" sz="2600" b="1" dirty="0" smtClean="0">
                <a:solidFill>
                  <a:srgbClr val="FFFF00"/>
                </a:solidFill>
              </a:rPr>
              <a:t>Classification des pompes </a:t>
            </a:r>
            <a:endParaRPr lang="fr-FR" sz="2600" b="1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endParaRPr lang="fr-FR" sz="2600" b="1" dirty="0">
              <a:solidFill>
                <a:srgbClr val="FFFF00"/>
              </a:solidFill>
            </a:endParaRPr>
          </a:p>
          <a:p>
            <a:pPr algn="ctr"/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957587" y="319821"/>
            <a:ext cx="5262079" cy="132343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chemeClr val="bg1"/>
                </a:solidFill>
              </a:rPr>
              <a:t>Faculté des sciences et de la technologie</a:t>
            </a:r>
          </a:p>
          <a:p>
            <a:r>
              <a:rPr lang="fr-FR" sz="1600" b="1" dirty="0">
                <a:solidFill>
                  <a:schemeClr val="bg1"/>
                </a:solidFill>
              </a:rPr>
              <a:t> </a:t>
            </a:r>
            <a:r>
              <a:rPr lang="fr-FR" sz="1600" b="1" dirty="0" smtClean="0">
                <a:solidFill>
                  <a:schemeClr val="bg1"/>
                </a:solidFill>
              </a:rPr>
              <a:t>Département de Génie Electrique</a:t>
            </a:r>
          </a:p>
          <a:p>
            <a:r>
              <a:rPr lang="fr-FR" sz="1600" b="1" dirty="0" smtClean="0">
                <a:solidFill>
                  <a:schemeClr val="bg1"/>
                </a:solidFill>
              </a:rPr>
              <a:t>3eme Année Licence  Energies Renouvelables</a:t>
            </a:r>
          </a:p>
          <a:p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endParaRPr lang="fr-FR" sz="3600" b="1" dirty="0">
              <a:solidFill>
                <a:srgbClr val="FF0000"/>
              </a:solidFill>
            </a:endParaRPr>
          </a:p>
        </p:txBody>
      </p: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554596" y="194791"/>
            <a:ext cx="1402991" cy="1251872"/>
            <a:chOff x="4041" y="5842"/>
            <a:chExt cx="1056" cy="1375"/>
          </a:xfrm>
        </p:grpSpPr>
        <p:sp>
          <p:nvSpPr>
            <p:cNvPr id="10" name="Oval 15"/>
            <p:cNvSpPr>
              <a:spLocks noChangeArrowheads="1"/>
            </p:cNvSpPr>
            <p:nvPr/>
          </p:nvSpPr>
          <p:spPr bwMode="auto">
            <a:xfrm>
              <a:off x="4041" y="5842"/>
              <a:ext cx="1056" cy="137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r-FR" dirty="0"/>
            </a:p>
          </p:txBody>
        </p:sp>
        <p:pic>
          <p:nvPicPr>
            <p:cNvPr id="12" name="Picture 14" descr="SigleUNI4"/>
            <p:cNvPicPr>
              <a:picLocks noChangeAspect="1" noChangeArrowheads="1"/>
            </p:cNvPicPr>
            <p:nvPr/>
          </p:nvPicPr>
          <p:blipFill>
            <a:blip r:embed="rId2"/>
            <a:srcRect l="2623" t="1465" r="1811"/>
            <a:stretch>
              <a:fillRect/>
            </a:stretch>
          </p:blipFill>
          <p:spPr bwMode="auto">
            <a:xfrm>
              <a:off x="4193" y="6073"/>
              <a:ext cx="742" cy="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4190" y="5978"/>
              <a:ext cx="733" cy="74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 rtl="1"/>
              <a:r>
                <a:rPr lang="ar-DZ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0080"/>
                  </a:solidFill>
                  <a:latin typeface="+mn-cs"/>
                  <a:ea typeface="+mn-cs"/>
                </a:rPr>
                <a:t>جامعــــــة محمد </a:t>
              </a:r>
              <a:r>
                <a:rPr lang="ar-DZ" sz="3600" kern="10" dirty="0" err="1">
                  <a:ln w="9525">
                    <a:noFill/>
                    <a:round/>
                    <a:headEnd/>
                    <a:tailEnd/>
                  </a:ln>
                  <a:solidFill>
                    <a:srgbClr val="000080"/>
                  </a:solidFill>
                  <a:latin typeface="+mn-cs"/>
                  <a:ea typeface="+mn-cs"/>
                </a:rPr>
                <a:t>خيضــــــــــــر</a:t>
              </a:r>
              <a:endParaRPr lang="fr-FR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+mn-cs"/>
                <a:ea typeface="+mn-cs"/>
              </a:endParaRPr>
            </a:p>
          </p:txBody>
        </p:sp>
        <p:sp>
          <p:nvSpPr>
            <p:cNvPr id="14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4316" y="7018"/>
              <a:ext cx="490" cy="12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/>
              <a:r>
                <a:rPr lang="ar-DZ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000080"/>
                  </a:solidFill>
                  <a:latin typeface="+mn-cs"/>
                  <a:ea typeface="+mn-cs"/>
                </a:rPr>
                <a:t>بــســكــــــــــــرة</a:t>
              </a:r>
              <a:endParaRPr lang="fr-FR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+mn-cs"/>
                <a:ea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009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70456" y="399242"/>
            <a:ext cx="11153105" cy="73500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b="1" dirty="0" smtClean="0">
                <a:solidFill>
                  <a:schemeClr val="bg1"/>
                </a:solidFill>
              </a:rPr>
              <a:t> 5.1 Introduction</a:t>
            </a:r>
            <a:endParaRPr lang="fr-FR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373488" y="1468187"/>
            <a:ext cx="11127347" cy="1288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399244" y="1468190"/>
            <a:ext cx="815232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592428" y="1767286"/>
            <a:ext cx="1115829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 smtClean="0">
                <a:solidFill>
                  <a:schemeClr val="bg1"/>
                </a:solidFill>
              </a:rPr>
              <a:t> Pour pomper l’eau avec un système Photovoltaïque, deux méthodes sont possible</a:t>
            </a:r>
          </a:p>
          <a:p>
            <a:pPr algn="just"/>
            <a:endParaRPr lang="fr-FR" sz="1600" b="1" dirty="0" smtClean="0">
              <a:solidFill>
                <a:schemeClr val="bg1"/>
              </a:solidFill>
            </a:endParaRPr>
          </a:p>
          <a:p>
            <a:pPr marL="342900" indent="-342900" algn="just">
              <a:buAutoNum type="alphaLcPeriod"/>
            </a:pPr>
            <a:r>
              <a:rPr lang="fr-FR" sz="1600" b="1" dirty="0" smtClean="0">
                <a:solidFill>
                  <a:srgbClr val="FFFF00"/>
                </a:solidFill>
              </a:rPr>
              <a:t>Le pompage au « fil du soleil »</a:t>
            </a:r>
            <a:r>
              <a:rPr lang="fr-FR" sz="1600" b="1" dirty="0" smtClean="0">
                <a:solidFill>
                  <a:schemeClr val="bg1"/>
                </a:solidFill>
              </a:rPr>
              <a:t>                                           </a:t>
            </a:r>
            <a:r>
              <a:rPr lang="fr-FR" sz="1600" b="1" dirty="0" smtClean="0">
                <a:solidFill>
                  <a:srgbClr val="FFFF00"/>
                </a:solidFill>
              </a:rPr>
              <a:t>b. Le pompage avec stockage électrique(Batterie)</a:t>
            </a:r>
          </a:p>
          <a:p>
            <a:pPr marL="342900" indent="-342900" algn="just">
              <a:buAutoNum type="alphaLcPeriod"/>
            </a:pPr>
            <a:endParaRPr lang="fr-FR" sz="1600" b="1" dirty="0">
              <a:solidFill>
                <a:srgbClr val="FFFF00"/>
              </a:solidFill>
            </a:endParaRPr>
          </a:p>
          <a:p>
            <a:pPr marL="342900" indent="-342900" algn="just">
              <a:buAutoNum type="alphaLcPeriod"/>
            </a:pPr>
            <a:endParaRPr lang="fr-FR" sz="1600" b="1" dirty="0" smtClean="0">
              <a:solidFill>
                <a:srgbClr val="FFFF00"/>
              </a:solidFill>
            </a:endParaRPr>
          </a:p>
          <a:p>
            <a:pPr marL="342900" indent="-342900" algn="just">
              <a:buAutoNum type="alphaLcPeriod"/>
            </a:pPr>
            <a:endParaRPr lang="fr-FR" sz="1600" b="1" dirty="0">
              <a:solidFill>
                <a:srgbClr val="FFFF00"/>
              </a:solidFill>
            </a:endParaRPr>
          </a:p>
          <a:p>
            <a:pPr marL="342900" indent="-342900" algn="just">
              <a:buAutoNum type="alphaLcPeriod"/>
            </a:pPr>
            <a:endParaRPr lang="fr-FR" sz="1600" b="1" dirty="0" smtClean="0">
              <a:solidFill>
                <a:srgbClr val="FFFF00"/>
              </a:solidFill>
            </a:endParaRPr>
          </a:p>
          <a:p>
            <a:pPr marL="342900" indent="-342900" algn="just">
              <a:buAutoNum type="alphaLcPeriod"/>
            </a:pPr>
            <a:endParaRPr lang="fr-FR" sz="1600" b="1" dirty="0">
              <a:solidFill>
                <a:srgbClr val="FFFF00"/>
              </a:solidFill>
            </a:endParaRPr>
          </a:p>
          <a:p>
            <a:pPr marL="342900" indent="-342900" algn="just">
              <a:buAutoNum type="alphaLcPeriod"/>
            </a:pPr>
            <a:endParaRPr lang="fr-FR" sz="1600" b="1" dirty="0" smtClean="0">
              <a:solidFill>
                <a:srgbClr val="FFFF00"/>
              </a:solidFill>
            </a:endParaRPr>
          </a:p>
          <a:p>
            <a:pPr marL="342900" indent="-342900" algn="just">
              <a:buAutoNum type="alphaLcPeriod"/>
            </a:pPr>
            <a:endParaRPr lang="fr-FR" sz="1600" b="1" dirty="0">
              <a:solidFill>
                <a:srgbClr val="FFFF00"/>
              </a:solidFill>
            </a:endParaRPr>
          </a:p>
          <a:p>
            <a:pPr marL="342900" indent="-342900" algn="just">
              <a:buAutoNum type="alphaLcPeriod"/>
            </a:pPr>
            <a:endParaRPr lang="fr-FR" sz="1600" b="1" dirty="0" smtClean="0">
              <a:solidFill>
                <a:srgbClr val="FFFF00"/>
              </a:solidFill>
            </a:endParaRPr>
          </a:p>
          <a:p>
            <a:pPr marL="342900" indent="-342900" algn="just">
              <a:buAutoNum type="alphaLcPeriod"/>
            </a:pPr>
            <a:endParaRPr lang="fr-FR" sz="1600" b="1" dirty="0">
              <a:solidFill>
                <a:srgbClr val="FFFF00"/>
              </a:solidFill>
            </a:endParaRPr>
          </a:p>
          <a:p>
            <a:pPr marL="342900" indent="-342900" algn="just">
              <a:buAutoNum type="alphaLcPeriod"/>
            </a:pPr>
            <a:endParaRPr lang="fr-FR" sz="1600" b="1" dirty="0" smtClean="0">
              <a:solidFill>
                <a:srgbClr val="FFFF00"/>
              </a:solidFill>
            </a:endParaRPr>
          </a:p>
          <a:p>
            <a:pPr marL="342900" indent="-342900" algn="just">
              <a:buAutoNum type="alphaLcPeriod"/>
            </a:pPr>
            <a:endParaRPr lang="fr-FR" sz="1600" b="1" dirty="0">
              <a:solidFill>
                <a:srgbClr val="FFFF00"/>
              </a:solidFill>
            </a:endParaRPr>
          </a:p>
          <a:p>
            <a:pPr marL="342900" indent="-342900" algn="just">
              <a:buAutoNum type="alphaLcPeriod"/>
            </a:pPr>
            <a:endParaRPr lang="fr-FR" sz="1600" b="1" dirty="0" smtClean="0">
              <a:solidFill>
                <a:srgbClr val="FFFF00"/>
              </a:solidFill>
            </a:endParaRPr>
          </a:p>
          <a:p>
            <a:pPr marL="342900" indent="-342900" algn="just">
              <a:buAutoNum type="alphaLcPeriod"/>
            </a:pPr>
            <a:endParaRPr lang="fr-FR" sz="1600" b="1" dirty="0">
              <a:solidFill>
                <a:srgbClr val="FFFF00"/>
              </a:solidFill>
            </a:endParaRPr>
          </a:p>
          <a:p>
            <a:pPr marL="342900" indent="-342900" algn="just">
              <a:buAutoNum type="alphaLcPeriod"/>
            </a:pPr>
            <a:endParaRPr lang="fr-FR" sz="1600" b="1" dirty="0" smtClean="0">
              <a:solidFill>
                <a:srgbClr val="FFFF00"/>
              </a:solidFill>
            </a:endParaRPr>
          </a:p>
          <a:p>
            <a:pPr algn="just"/>
            <a:endParaRPr lang="fr-FR" sz="1600" b="1" dirty="0" smtClean="0">
              <a:solidFill>
                <a:schemeClr val="bg1"/>
              </a:solidFill>
            </a:endParaRPr>
          </a:p>
          <a:p>
            <a:pPr algn="just"/>
            <a:r>
              <a:rPr lang="fr-FR" sz="1600" b="1" dirty="0" smtClean="0">
                <a:solidFill>
                  <a:schemeClr val="bg1"/>
                </a:solidFill>
              </a:rPr>
              <a:t>     fig.1      Pompage au fil de soleil                                                        fig.2  Pompage avec Batterie</a:t>
            </a:r>
          </a:p>
          <a:p>
            <a:pPr marL="342900" indent="-342900" algn="just">
              <a:buAutoNum type="alphaLcPeriod"/>
            </a:pPr>
            <a:endParaRPr lang="fr-FR" sz="1600" b="1" dirty="0" smtClean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122" y="2879861"/>
            <a:ext cx="4717759" cy="326174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0471" y="2879861"/>
            <a:ext cx="3209925" cy="326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70456" y="399242"/>
            <a:ext cx="11153105" cy="73500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smtClean="0">
                <a:solidFill>
                  <a:schemeClr val="bg1"/>
                </a:solidFill>
              </a:rPr>
              <a:t>5.2  Composant d’un système de pompage PV</a:t>
            </a:r>
            <a:endParaRPr lang="fr-F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373488" y="1468187"/>
            <a:ext cx="11127347" cy="1288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399244" y="1468190"/>
            <a:ext cx="815232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592428" y="1767286"/>
            <a:ext cx="1115829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 smtClean="0">
                <a:solidFill>
                  <a:schemeClr val="bg1"/>
                </a:solidFill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</a:rPr>
              <a:t>Un système de pompage PV est généralement constitué de :</a:t>
            </a:r>
          </a:p>
          <a:p>
            <a:pPr algn="just"/>
            <a:endParaRPr lang="fr-FR" sz="2000" b="1" dirty="0" smtClean="0">
              <a:solidFill>
                <a:schemeClr val="bg1"/>
              </a:solidFill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fr-FR" sz="2000" b="1" dirty="0" smtClean="0">
                <a:solidFill>
                  <a:srgbClr val="FFFF00"/>
                </a:solidFill>
              </a:rPr>
              <a:t>Le générateur PV</a:t>
            </a:r>
            <a:r>
              <a:rPr lang="fr-FR" sz="2000" b="1" dirty="0" smtClean="0">
                <a:solidFill>
                  <a:schemeClr val="bg1"/>
                </a:solidFill>
              </a:rPr>
              <a:t>:  c’est un ensemble de modules PV  connecté en série et /ou en parallèle</a:t>
            </a:r>
            <a:endParaRPr lang="fr-FR" sz="2000" b="1" dirty="0" smtClean="0">
              <a:solidFill>
                <a:srgbClr val="FFFF00"/>
              </a:solidFill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fr-FR" sz="2000" b="1" dirty="0" smtClean="0">
                <a:solidFill>
                  <a:srgbClr val="FFFF00"/>
                </a:solidFill>
              </a:rPr>
              <a:t>Le groupe </a:t>
            </a:r>
            <a:r>
              <a:rPr lang="fr-FR" sz="2000" b="1" dirty="0" err="1" smtClean="0">
                <a:solidFill>
                  <a:srgbClr val="FFFF00"/>
                </a:solidFill>
              </a:rPr>
              <a:t>moto-pompe</a:t>
            </a:r>
            <a:r>
              <a:rPr lang="fr-FR" sz="2000" b="1" dirty="0" smtClean="0">
                <a:solidFill>
                  <a:srgbClr val="FFFF00"/>
                </a:solidFill>
              </a:rPr>
              <a:t> : </a:t>
            </a:r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</a:rPr>
              <a:t>c’est la charge comportant  le moteur et la pompe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fr-FR" sz="2000" b="1" dirty="0" smtClean="0">
                <a:solidFill>
                  <a:srgbClr val="FFFF00"/>
                </a:solidFill>
              </a:rPr>
              <a:t>L’</a:t>
            </a:r>
            <a:r>
              <a:rPr lang="fr-FR" sz="2000" b="1" dirty="0">
                <a:solidFill>
                  <a:srgbClr val="FFFF00"/>
                </a:solidFill>
              </a:rPr>
              <a:t>é</a:t>
            </a:r>
            <a:r>
              <a:rPr lang="fr-FR" sz="2000" b="1" dirty="0" smtClean="0">
                <a:solidFill>
                  <a:srgbClr val="FFFF00"/>
                </a:solidFill>
              </a:rPr>
              <a:t>lectronique de puissance</a:t>
            </a:r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</a:rPr>
              <a:t> : c’est le convertisseur DC/DC (hacheur) et le convertisseur DC/AC( Onduleur)</a:t>
            </a:r>
            <a:endParaRPr lang="fr-FR" sz="2000" b="1" dirty="0">
              <a:solidFill>
                <a:schemeClr val="bg1"/>
              </a:solidFill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fr-FR" sz="2000" b="1" dirty="0" smtClean="0">
                <a:solidFill>
                  <a:srgbClr val="FFFF00"/>
                </a:solidFill>
              </a:rPr>
              <a:t>L’</a:t>
            </a:r>
            <a:r>
              <a:rPr lang="fr-FR" sz="2000" b="1" dirty="0" err="1" smtClean="0">
                <a:solidFill>
                  <a:srgbClr val="FFFF00"/>
                </a:solidFill>
              </a:rPr>
              <a:t>élement</a:t>
            </a:r>
            <a:r>
              <a:rPr lang="fr-FR" sz="2000" b="1" dirty="0" smtClean="0">
                <a:solidFill>
                  <a:srgbClr val="FFFF00"/>
                </a:solidFill>
              </a:rPr>
              <a:t> de stockage</a:t>
            </a:r>
            <a:r>
              <a:rPr lang="fr-FR" sz="2000" b="1" dirty="0" smtClean="0">
                <a:solidFill>
                  <a:schemeClr val="bg1"/>
                </a:solidFill>
              </a:rPr>
              <a:t> : c’est la batterie en cas de stockage électrique, </a:t>
            </a:r>
          </a:p>
          <a:p>
            <a:pPr marL="342900" indent="-342900" algn="just">
              <a:buAutoNum type="alphaLcPeriod"/>
            </a:pPr>
            <a:endParaRPr lang="fr-FR" sz="1600" b="1" dirty="0">
              <a:solidFill>
                <a:schemeClr val="bg1"/>
              </a:solidFill>
            </a:endParaRPr>
          </a:p>
          <a:p>
            <a:pPr marL="342900" indent="-342900" algn="just">
              <a:buAutoNum type="alphaLcPeriod"/>
            </a:pPr>
            <a:endParaRPr lang="fr-FR" sz="1600" b="1" dirty="0" smtClean="0">
              <a:solidFill>
                <a:schemeClr val="bg1"/>
              </a:solidFill>
            </a:endParaRPr>
          </a:p>
          <a:p>
            <a:pPr marL="342900" indent="-342900" algn="just">
              <a:buAutoNum type="alphaLcPeriod"/>
            </a:pPr>
            <a:endParaRPr lang="fr-FR" sz="1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59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70456" y="399242"/>
            <a:ext cx="11153105" cy="73500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smtClean="0">
                <a:solidFill>
                  <a:schemeClr val="bg1"/>
                </a:solidFill>
              </a:rPr>
              <a:t>5.3  Classification des pompes </a:t>
            </a:r>
            <a:endParaRPr lang="fr-F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373488" y="1468187"/>
            <a:ext cx="11127347" cy="1288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399244" y="1468190"/>
            <a:ext cx="815232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65267" y="1694299"/>
            <a:ext cx="1115829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600" b="1" dirty="0" smtClean="0">
                <a:solidFill>
                  <a:schemeClr val="bg1"/>
                </a:solidFill>
              </a:rPr>
              <a:t>La </a:t>
            </a:r>
            <a:r>
              <a:rPr lang="fr-FR" sz="1600" b="1" dirty="0">
                <a:solidFill>
                  <a:schemeClr val="bg1"/>
                </a:solidFill>
              </a:rPr>
              <a:t>classification des pompe peut se faire selon différents critères : </a:t>
            </a:r>
          </a:p>
          <a:p>
            <a:pPr algn="just">
              <a:lnSpc>
                <a:spcPct val="150000"/>
              </a:lnSpc>
            </a:pPr>
            <a:r>
              <a:rPr lang="fr-FR" sz="1600" b="1" dirty="0">
                <a:solidFill>
                  <a:schemeClr val="bg1"/>
                </a:solidFill>
              </a:rPr>
              <a:t>       conception de la pompe, sa position dans le système et le type de moteur utilisé</a:t>
            </a:r>
            <a:endParaRPr lang="fr-FR" sz="1600" b="1" dirty="0" smtClean="0">
              <a:solidFill>
                <a:schemeClr val="bg1"/>
              </a:solidFill>
            </a:endParaRPr>
          </a:p>
          <a:p>
            <a:pPr marL="342900" indent="-342900" algn="just">
              <a:buAutoNum type="alphaLcPeriod"/>
            </a:pPr>
            <a:endParaRPr lang="fr-FR" sz="1600" b="1" dirty="0">
              <a:solidFill>
                <a:schemeClr val="bg1"/>
              </a:solidFill>
            </a:endParaRPr>
          </a:p>
          <a:p>
            <a:pPr marL="342900" indent="-342900" algn="just">
              <a:buAutoNum type="alphaLcPeriod"/>
            </a:pPr>
            <a:endParaRPr lang="fr-FR" sz="1600" b="1" dirty="0" smtClean="0">
              <a:solidFill>
                <a:schemeClr val="bg1"/>
              </a:solidFill>
            </a:endParaRPr>
          </a:p>
          <a:p>
            <a:pPr marL="342900" indent="-342900" algn="just">
              <a:buAutoNum type="alphaLcPeriod"/>
            </a:pPr>
            <a:endParaRPr lang="fr-FR" sz="1600" b="1" dirty="0">
              <a:solidFill>
                <a:schemeClr val="bg1"/>
              </a:solidFill>
            </a:endParaRPr>
          </a:p>
          <a:p>
            <a:pPr marL="342900" indent="-342900" algn="just">
              <a:buAutoNum type="alphaLcPeriod"/>
            </a:pPr>
            <a:endParaRPr lang="fr-FR" sz="1600" b="1" dirty="0" smtClean="0">
              <a:solidFill>
                <a:schemeClr val="bg1"/>
              </a:solidFill>
            </a:endParaRPr>
          </a:p>
          <a:p>
            <a:pPr marL="342900" indent="-342900" algn="just">
              <a:buAutoNum type="alphaLcPeriod"/>
            </a:pPr>
            <a:endParaRPr lang="fr-FR" sz="1600" b="1" dirty="0">
              <a:solidFill>
                <a:schemeClr val="bg1"/>
              </a:solidFill>
            </a:endParaRPr>
          </a:p>
          <a:p>
            <a:pPr marL="342900" indent="-342900" algn="just">
              <a:buAutoNum type="alphaLcPeriod"/>
            </a:pPr>
            <a:endParaRPr lang="fr-FR" sz="1600" b="1" dirty="0" smtClean="0">
              <a:solidFill>
                <a:schemeClr val="bg1"/>
              </a:solidFill>
            </a:endParaRPr>
          </a:p>
          <a:p>
            <a:pPr marL="342900" indent="-342900" algn="just">
              <a:buAutoNum type="alphaLcPeriod"/>
            </a:pPr>
            <a:endParaRPr lang="fr-FR" sz="1600" b="1" dirty="0">
              <a:solidFill>
                <a:schemeClr val="bg1"/>
              </a:solidFill>
            </a:endParaRPr>
          </a:p>
          <a:p>
            <a:pPr marL="342900" indent="-342900" algn="just">
              <a:buAutoNum type="alphaLcPeriod"/>
            </a:pPr>
            <a:endParaRPr lang="fr-FR" sz="1600" b="1" dirty="0" smtClean="0">
              <a:solidFill>
                <a:schemeClr val="bg1"/>
              </a:solidFill>
            </a:endParaRPr>
          </a:p>
          <a:p>
            <a:pPr marL="342900" indent="-342900" algn="just">
              <a:buAutoNum type="alphaLcPeriod"/>
            </a:pPr>
            <a:endParaRPr lang="fr-FR" sz="1600" b="1" dirty="0">
              <a:solidFill>
                <a:schemeClr val="bg1"/>
              </a:solidFill>
            </a:endParaRPr>
          </a:p>
          <a:p>
            <a:pPr algn="just"/>
            <a:endParaRPr lang="fr-FR" sz="1600" b="1" dirty="0" smtClean="0">
              <a:solidFill>
                <a:schemeClr val="bg1"/>
              </a:solidFill>
            </a:endParaRPr>
          </a:p>
          <a:p>
            <a:pPr algn="just"/>
            <a:r>
              <a:rPr lang="fr-FR" sz="1600" b="1" dirty="0" smtClean="0">
                <a:solidFill>
                  <a:schemeClr val="bg1"/>
                </a:solidFill>
              </a:rPr>
              <a:t>                                                                </a:t>
            </a:r>
            <a:r>
              <a:rPr lang="fr-FR" sz="1400" b="1" dirty="0" smtClean="0">
                <a:solidFill>
                  <a:schemeClr val="bg1"/>
                </a:solidFill>
              </a:rPr>
              <a:t>fig. 3  Classification des pompes</a:t>
            </a:r>
          </a:p>
          <a:p>
            <a:pPr algn="just">
              <a:lnSpc>
                <a:spcPct val="150000"/>
              </a:lnSpc>
            </a:pPr>
            <a:r>
              <a:rPr lang="fr-FR" sz="1600" b="1" dirty="0" smtClean="0">
                <a:solidFill>
                  <a:srgbClr val="FFFF00"/>
                </a:solidFill>
              </a:rPr>
              <a:t>1. </a:t>
            </a:r>
            <a:r>
              <a:rPr lang="fr-FR" sz="1600" b="1" dirty="0" err="1" smtClean="0">
                <a:solidFill>
                  <a:srgbClr val="FFFF00"/>
                </a:solidFill>
              </a:rPr>
              <a:t>lassification</a:t>
            </a:r>
            <a:r>
              <a:rPr lang="fr-FR" sz="1600" b="1" dirty="0" smtClean="0">
                <a:solidFill>
                  <a:srgbClr val="FFFF00"/>
                </a:solidFill>
              </a:rPr>
              <a:t> selon la conception de la pompe :  </a:t>
            </a:r>
          </a:p>
          <a:p>
            <a:pPr algn="just">
              <a:lnSpc>
                <a:spcPct val="150000"/>
              </a:lnSpc>
            </a:pPr>
            <a:r>
              <a:rPr lang="fr-FR" sz="1600" b="1" dirty="0" smtClean="0">
                <a:solidFill>
                  <a:schemeClr val="bg1"/>
                </a:solidFill>
              </a:rPr>
              <a:t>     La pompe est un dispositif qui permet d’aspirer et de refouler un fluide, les pompes se divise généralement en deux types : les pompes centrifuges et volumétriques.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004" y="2661318"/>
            <a:ext cx="9648966" cy="225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70456" y="112634"/>
            <a:ext cx="11153105" cy="73500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b="1" dirty="0" smtClean="0">
                <a:solidFill>
                  <a:schemeClr val="bg1"/>
                </a:solidFill>
              </a:rPr>
              <a:t> </a:t>
            </a:r>
            <a:r>
              <a:rPr lang="fr-FR" sz="2600" b="1" dirty="0" smtClean="0">
                <a:solidFill>
                  <a:schemeClr val="bg1"/>
                </a:solidFill>
              </a:rPr>
              <a:t>5.3 Classification des pompes</a:t>
            </a:r>
            <a:endParaRPr lang="fr-FR" sz="2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373488" y="854029"/>
            <a:ext cx="11127347" cy="1288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399244" y="867682"/>
            <a:ext cx="815232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65267" y="943664"/>
            <a:ext cx="111582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 algn="just">
              <a:buAutoNum type="alphaLcPeriod"/>
            </a:pPr>
            <a:r>
              <a:rPr lang="fr-FR" sz="1600" b="1" dirty="0" smtClean="0">
                <a:solidFill>
                  <a:schemeClr val="bg1"/>
                </a:solidFill>
              </a:rPr>
              <a:t>Les pompes centrifuge :</a:t>
            </a:r>
            <a:endParaRPr lang="fr-FR" sz="1600" b="1" dirty="0">
              <a:solidFill>
                <a:schemeClr val="bg1"/>
              </a:solidFill>
            </a:endParaRPr>
          </a:p>
          <a:p>
            <a:pPr marL="342900" indent="-342900" algn="just">
              <a:buAutoNum type="alphaLcPeriod"/>
            </a:pPr>
            <a:endParaRPr lang="fr-FR" sz="1600" b="1" dirty="0" smtClean="0">
              <a:solidFill>
                <a:schemeClr val="bg1"/>
              </a:solidFill>
            </a:endParaRPr>
          </a:p>
          <a:p>
            <a:pPr marL="342900" indent="-342900" algn="just">
              <a:buAutoNum type="alphaLcPeriod"/>
            </a:pPr>
            <a:endParaRPr lang="fr-FR" sz="1600" b="1" dirty="0">
              <a:solidFill>
                <a:schemeClr val="bg1"/>
              </a:solidFill>
            </a:endParaRPr>
          </a:p>
          <a:p>
            <a:pPr marL="342900" indent="-342900" algn="just">
              <a:buAutoNum type="alphaLcPeriod"/>
            </a:pPr>
            <a:endParaRPr lang="fr-FR" sz="1600" b="1" dirty="0" smtClean="0">
              <a:solidFill>
                <a:schemeClr val="bg1"/>
              </a:solidFill>
            </a:endParaRPr>
          </a:p>
          <a:p>
            <a:pPr marL="342900" indent="-342900" algn="just">
              <a:buAutoNum type="alphaLcPeriod"/>
            </a:pPr>
            <a:endParaRPr lang="fr-FR" sz="1600" b="1" dirty="0">
              <a:solidFill>
                <a:schemeClr val="bg1"/>
              </a:solidFill>
            </a:endParaRPr>
          </a:p>
          <a:p>
            <a:pPr marL="342900" indent="-342900" algn="just">
              <a:buAutoNum type="alphaLcPeriod"/>
            </a:pPr>
            <a:endParaRPr lang="fr-FR" sz="1600" b="1" dirty="0" smtClean="0">
              <a:solidFill>
                <a:schemeClr val="bg1"/>
              </a:solidFill>
            </a:endParaRPr>
          </a:p>
          <a:p>
            <a:pPr marL="342900" indent="-342900" algn="just">
              <a:buAutoNum type="alphaLcPeriod"/>
            </a:pPr>
            <a:endParaRPr lang="fr-FR" sz="1600" b="1" dirty="0">
              <a:solidFill>
                <a:schemeClr val="bg1"/>
              </a:solidFill>
            </a:endParaRPr>
          </a:p>
          <a:p>
            <a:pPr marL="342900" indent="-342900" algn="just">
              <a:buAutoNum type="alphaLcPeriod"/>
            </a:pPr>
            <a:endParaRPr lang="fr-FR" sz="16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fr-FR" sz="1600" b="1" dirty="0" smtClean="0">
              <a:solidFill>
                <a:srgbClr val="FFFF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sz="1600" b="1" dirty="0" smtClean="0">
                <a:solidFill>
                  <a:schemeClr val="bg1"/>
                </a:solidFill>
              </a:rPr>
              <a:t>b. Les pompes volumétriques :</a:t>
            </a:r>
          </a:p>
          <a:p>
            <a:pPr algn="just">
              <a:lnSpc>
                <a:spcPct val="150000"/>
              </a:lnSpc>
            </a:pPr>
            <a:endParaRPr lang="fr-FR" sz="1600" b="1" dirty="0">
              <a:solidFill>
                <a:srgbClr val="FFFF00"/>
              </a:solidFill>
            </a:endParaRPr>
          </a:p>
          <a:p>
            <a:pPr algn="just">
              <a:lnSpc>
                <a:spcPct val="150000"/>
              </a:lnSpc>
            </a:pPr>
            <a:endParaRPr lang="fr-FR" sz="1600" b="1" dirty="0" smtClean="0">
              <a:solidFill>
                <a:srgbClr val="FFFF00"/>
              </a:solidFill>
            </a:endParaRPr>
          </a:p>
          <a:p>
            <a:pPr algn="just">
              <a:lnSpc>
                <a:spcPct val="150000"/>
              </a:lnSpc>
            </a:pPr>
            <a:endParaRPr lang="fr-FR" sz="1600" b="1" dirty="0">
              <a:solidFill>
                <a:srgbClr val="FFFF00"/>
              </a:solidFill>
            </a:endParaRPr>
          </a:p>
          <a:p>
            <a:pPr algn="just">
              <a:lnSpc>
                <a:spcPct val="150000"/>
              </a:lnSpc>
            </a:pPr>
            <a:endParaRPr lang="fr-FR" sz="1600" b="1" dirty="0" smtClean="0">
              <a:solidFill>
                <a:srgbClr val="FFFF00"/>
              </a:solidFill>
            </a:endParaRPr>
          </a:p>
          <a:p>
            <a:pPr algn="just">
              <a:lnSpc>
                <a:spcPct val="150000"/>
              </a:lnSpc>
            </a:pPr>
            <a:endParaRPr lang="fr-FR" sz="1600" b="1" dirty="0">
              <a:solidFill>
                <a:srgbClr val="FFFF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sz="1600" b="1" dirty="0" smtClean="0">
                <a:solidFill>
                  <a:srgbClr val="FFFF00"/>
                </a:solidFill>
              </a:rPr>
              <a:t>  </a:t>
            </a:r>
          </a:p>
          <a:p>
            <a:pPr algn="just">
              <a:lnSpc>
                <a:spcPct val="150000"/>
              </a:lnSpc>
            </a:pPr>
            <a:r>
              <a:rPr lang="fr-FR" sz="1600" b="1" dirty="0" smtClean="0">
                <a:solidFill>
                  <a:schemeClr val="bg1"/>
                </a:solidFill>
              </a:rPr>
              <a:t>    </a:t>
            </a:r>
          </a:p>
        </p:txBody>
      </p:sp>
      <p:pic>
        <p:nvPicPr>
          <p:cNvPr id="8" name="BaEHVpKc-1Q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741762" y="928466"/>
            <a:ext cx="4572000" cy="2571750"/>
          </a:xfrm>
          <a:prstGeom prst="rect">
            <a:avLst/>
          </a:prstGeom>
        </p:spPr>
      </p:pic>
      <p:pic>
        <p:nvPicPr>
          <p:cNvPr id="9" name="-8Ams2Ba6gg"/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3810000" y="3739919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6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28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70456" y="399242"/>
            <a:ext cx="11153105" cy="73500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smtClean="0">
                <a:solidFill>
                  <a:schemeClr val="bg1"/>
                </a:solidFill>
              </a:rPr>
              <a:t>5.3  Classification des pompes</a:t>
            </a:r>
            <a:endParaRPr lang="fr-F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373488" y="1345355"/>
            <a:ext cx="11127347" cy="1288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399244" y="1359006"/>
            <a:ext cx="815232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592428" y="1562566"/>
            <a:ext cx="1115829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FF00"/>
                </a:solidFill>
              </a:rPr>
              <a:t>2. Classification selon la position de la pompe :</a:t>
            </a:r>
          </a:p>
          <a:p>
            <a:pPr algn="just">
              <a:lnSpc>
                <a:spcPct val="150000"/>
              </a:lnSpc>
            </a:pPr>
            <a:r>
              <a:rPr lang="fr-FR" b="1" dirty="0" smtClean="0">
                <a:solidFill>
                  <a:schemeClr val="bg1"/>
                </a:solidFill>
              </a:rPr>
              <a:t>En fonction de l’emplacement physique de la pompe, on distingue deux types de pompes : pompe de surface et pompes immergé</a:t>
            </a:r>
            <a:endParaRPr lang="fr-FR" b="1" dirty="0">
              <a:solidFill>
                <a:schemeClr val="bg1"/>
              </a:solidFill>
            </a:endParaRPr>
          </a:p>
          <a:p>
            <a:pPr algn="just"/>
            <a:endParaRPr lang="fr-FR" sz="2000" b="1" dirty="0" smtClean="0">
              <a:solidFill>
                <a:srgbClr val="FFFF00"/>
              </a:solidFill>
            </a:endParaRPr>
          </a:p>
          <a:p>
            <a:pPr algn="just"/>
            <a:endParaRPr lang="fr-FR" sz="2000" b="1" dirty="0">
              <a:solidFill>
                <a:srgbClr val="FFFF00"/>
              </a:solidFill>
            </a:endParaRPr>
          </a:p>
          <a:p>
            <a:pPr algn="just"/>
            <a:endParaRPr lang="fr-FR" sz="2000" b="1" dirty="0" smtClean="0">
              <a:solidFill>
                <a:srgbClr val="FFFF00"/>
              </a:solidFill>
            </a:endParaRPr>
          </a:p>
          <a:p>
            <a:pPr algn="just"/>
            <a:endParaRPr lang="fr-FR" sz="2000" b="1" dirty="0">
              <a:solidFill>
                <a:srgbClr val="FFFF00"/>
              </a:solidFill>
            </a:endParaRPr>
          </a:p>
          <a:p>
            <a:pPr algn="just"/>
            <a:endParaRPr lang="fr-FR" sz="2000" b="1" dirty="0" smtClean="0">
              <a:solidFill>
                <a:srgbClr val="FFFF00"/>
              </a:solidFill>
            </a:endParaRPr>
          </a:p>
          <a:p>
            <a:pPr algn="just"/>
            <a:endParaRPr lang="fr-FR" sz="2000" b="1" dirty="0">
              <a:solidFill>
                <a:srgbClr val="FFFF00"/>
              </a:solidFill>
            </a:endParaRPr>
          </a:p>
          <a:p>
            <a:pPr algn="just"/>
            <a:endParaRPr lang="fr-FR" sz="2000" b="1" dirty="0" smtClean="0">
              <a:solidFill>
                <a:srgbClr val="FFFF00"/>
              </a:solidFill>
            </a:endParaRPr>
          </a:p>
          <a:p>
            <a:pPr algn="just"/>
            <a:endParaRPr lang="fr-FR" sz="2000" b="1" dirty="0" smtClean="0">
              <a:solidFill>
                <a:srgbClr val="FFFF00"/>
              </a:solidFill>
            </a:endParaRPr>
          </a:p>
          <a:p>
            <a:pPr algn="just"/>
            <a:endParaRPr lang="fr-FR" sz="2000" b="1" dirty="0" smtClean="0">
              <a:solidFill>
                <a:srgbClr val="FFFF00"/>
              </a:solidFill>
            </a:endParaRPr>
          </a:p>
          <a:p>
            <a:pPr algn="just"/>
            <a:endParaRPr lang="fr-FR" sz="1600" b="1" dirty="0" smtClean="0">
              <a:solidFill>
                <a:schemeClr val="bg1"/>
              </a:solidFill>
            </a:endParaRPr>
          </a:p>
          <a:p>
            <a:pPr algn="just"/>
            <a:endParaRPr lang="fr-FR" sz="1600" b="1" dirty="0" smtClean="0">
              <a:solidFill>
                <a:schemeClr val="bg1"/>
              </a:solidFill>
            </a:endParaRPr>
          </a:p>
          <a:p>
            <a:pPr algn="just"/>
            <a:r>
              <a:rPr lang="fr-FR" sz="1600" b="1" dirty="0">
                <a:solidFill>
                  <a:schemeClr val="bg1"/>
                </a:solidFill>
              </a:rPr>
              <a:t> </a:t>
            </a:r>
            <a:r>
              <a:rPr lang="fr-FR" sz="1600" b="1" dirty="0" smtClean="0">
                <a:solidFill>
                  <a:schemeClr val="bg1"/>
                </a:solidFill>
              </a:rPr>
              <a:t>                  Fig.4  Pompe  de surface                                                                  Fig.5 pompe immergée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628" y="2929980"/>
            <a:ext cx="3857625" cy="302357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5781" y="2929981"/>
            <a:ext cx="3981450" cy="302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8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70456" y="399242"/>
            <a:ext cx="11153105" cy="73500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smtClean="0">
                <a:solidFill>
                  <a:schemeClr val="bg1"/>
                </a:solidFill>
              </a:rPr>
              <a:t>5.3  Classification des pompes</a:t>
            </a:r>
            <a:endParaRPr lang="fr-F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373488" y="1345355"/>
            <a:ext cx="11127347" cy="1288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399244" y="1359006"/>
            <a:ext cx="815232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592428" y="1671750"/>
            <a:ext cx="11158294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>
                <a:solidFill>
                  <a:srgbClr val="FFFF00"/>
                </a:solidFill>
              </a:rPr>
              <a:t>3. Classification selon le moteur utilisé</a:t>
            </a:r>
            <a:endParaRPr lang="fr-FR" sz="2000" b="1" dirty="0" smtClean="0">
              <a:solidFill>
                <a:srgbClr val="FFFF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b="1" dirty="0" smtClean="0">
                <a:solidFill>
                  <a:schemeClr val="bg1"/>
                </a:solidFill>
              </a:rPr>
              <a:t>Il y’a deux types de moteur utilisé pour les système de pompage ceux à courant continu</a:t>
            </a:r>
          </a:p>
          <a:p>
            <a:pPr algn="just">
              <a:lnSpc>
                <a:spcPct val="150000"/>
              </a:lnSpc>
            </a:pPr>
            <a:r>
              <a:rPr lang="fr-FR" b="1" dirty="0" smtClean="0">
                <a:solidFill>
                  <a:schemeClr val="bg1"/>
                </a:solidFill>
              </a:rPr>
              <a:t>Et le moteurs à courant alternatif notamment le moteur asynchrone</a:t>
            </a:r>
          </a:p>
          <a:p>
            <a:pPr algn="just">
              <a:lnSpc>
                <a:spcPct val="150000"/>
              </a:lnSpc>
            </a:pPr>
            <a:endParaRPr lang="fr-FR" b="1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fr-FR" b="1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fr-FR" b="1" dirty="0">
              <a:solidFill>
                <a:schemeClr val="bg1"/>
              </a:solidFill>
            </a:endParaRPr>
          </a:p>
          <a:p>
            <a:pPr algn="just"/>
            <a:endParaRPr lang="fr-FR" sz="2000" b="1" dirty="0" smtClean="0">
              <a:solidFill>
                <a:srgbClr val="FFFF00"/>
              </a:solidFill>
            </a:endParaRPr>
          </a:p>
          <a:p>
            <a:pPr algn="just"/>
            <a:endParaRPr lang="fr-FR" sz="2000" b="1" dirty="0">
              <a:solidFill>
                <a:srgbClr val="FFFF00"/>
              </a:solidFill>
            </a:endParaRPr>
          </a:p>
          <a:p>
            <a:pPr algn="just"/>
            <a:endParaRPr lang="fr-FR" sz="2000" b="1" dirty="0" smtClean="0">
              <a:solidFill>
                <a:srgbClr val="FFFF00"/>
              </a:solidFill>
            </a:endParaRPr>
          </a:p>
          <a:p>
            <a:pPr algn="just"/>
            <a:endParaRPr lang="fr-FR" sz="2000" b="1" dirty="0" smtClean="0">
              <a:solidFill>
                <a:srgbClr val="FFFF00"/>
              </a:solidFill>
            </a:endParaRPr>
          </a:p>
          <a:p>
            <a:pPr algn="just"/>
            <a:endParaRPr lang="fr-FR" sz="2000" b="1" dirty="0">
              <a:solidFill>
                <a:srgbClr val="FFFF00"/>
              </a:solidFill>
            </a:endParaRPr>
          </a:p>
          <a:p>
            <a:pPr algn="just"/>
            <a:endParaRPr lang="fr-FR" sz="2000" b="1" dirty="0" smtClean="0">
              <a:solidFill>
                <a:srgbClr val="FFFF00"/>
              </a:solidFill>
            </a:endParaRPr>
          </a:p>
          <a:p>
            <a:pPr algn="just"/>
            <a:r>
              <a:rPr lang="fr-FR" sz="1600" b="1" dirty="0" smtClean="0">
                <a:solidFill>
                  <a:schemeClr val="bg1"/>
                </a:solidFill>
              </a:rPr>
              <a:t>        Fig. 6  Moteur à courant continu                                          Fig. 7  Moteur à courant alternatif</a:t>
            </a:r>
          </a:p>
          <a:p>
            <a:pPr marL="342900" indent="-342900" algn="just">
              <a:buAutoNum type="alphaLcPeriod"/>
            </a:pPr>
            <a:endParaRPr lang="fr-FR" sz="1600" b="1" dirty="0" smtClean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397" y="3220872"/>
            <a:ext cx="3745322" cy="247579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162" y="3111692"/>
            <a:ext cx="4796407" cy="258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70456" y="139930"/>
            <a:ext cx="11153105" cy="73500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smtClean="0">
                <a:solidFill>
                  <a:schemeClr val="bg1"/>
                </a:solidFill>
              </a:rPr>
              <a:t>5.3  Classification des pompes </a:t>
            </a:r>
            <a:endParaRPr lang="fr-F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373488" y="990510"/>
            <a:ext cx="11127347" cy="1288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399244" y="1004163"/>
            <a:ext cx="815232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78913" y="1192736"/>
            <a:ext cx="1167652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LcPeriod"/>
            </a:pPr>
            <a:endParaRPr lang="fr-FR" sz="1600" b="1" dirty="0" smtClean="0">
              <a:solidFill>
                <a:schemeClr val="bg1"/>
              </a:solidFill>
            </a:endParaRPr>
          </a:p>
          <a:p>
            <a:pPr algn="just"/>
            <a:r>
              <a:rPr lang="fr-FR" sz="1600" b="1" dirty="0" smtClean="0">
                <a:solidFill>
                  <a:schemeClr val="bg1"/>
                </a:solidFill>
              </a:rPr>
              <a:t>La fig.8  montre le couplage avec moteur</a:t>
            </a:r>
          </a:p>
          <a:p>
            <a:pPr algn="just"/>
            <a:r>
              <a:rPr lang="fr-FR" sz="1600" b="1" dirty="0" smtClean="0">
                <a:solidFill>
                  <a:schemeClr val="bg1"/>
                </a:solidFill>
              </a:rPr>
              <a:t> à courant continu  avec le hacheur ( convertisseur DC/DC) </a:t>
            </a:r>
            <a:endParaRPr lang="fr-FR" sz="1600" b="1" dirty="0">
              <a:solidFill>
                <a:schemeClr val="bg1"/>
              </a:solidFill>
            </a:endParaRPr>
          </a:p>
          <a:p>
            <a:pPr marL="342900" indent="-342900" algn="just">
              <a:buAutoNum type="alphaLcPeriod"/>
            </a:pPr>
            <a:endParaRPr lang="fr-FR" sz="1600" b="1" dirty="0" smtClean="0">
              <a:solidFill>
                <a:schemeClr val="bg1"/>
              </a:solidFill>
            </a:endParaRPr>
          </a:p>
          <a:p>
            <a:pPr marL="342900" indent="-342900" algn="just">
              <a:buAutoNum type="alphaLcPeriod"/>
            </a:pPr>
            <a:endParaRPr lang="fr-FR" sz="1600" b="1" dirty="0">
              <a:solidFill>
                <a:schemeClr val="bg1"/>
              </a:solidFill>
            </a:endParaRPr>
          </a:p>
          <a:p>
            <a:pPr marL="342900" indent="-342900" algn="just">
              <a:buAutoNum type="alphaLcPeriod"/>
            </a:pPr>
            <a:endParaRPr lang="fr-FR" sz="1600" b="1" dirty="0" smtClean="0">
              <a:solidFill>
                <a:schemeClr val="bg1"/>
              </a:solidFill>
            </a:endParaRPr>
          </a:p>
          <a:p>
            <a:pPr algn="just"/>
            <a:endParaRPr lang="fr-FR" sz="1600" b="1" dirty="0" smtClean="0">
              <a:solidFill>
                <a:schemeClr val="bg1"/>
              </a:solidFill>
            </a:endParaRPr>
          </a:p>
          <a:p>
            <a:pPr algn="just"/>
            <a:endParaRPr lang="fr-FR" sz="1600" b="1" dirty="0">
              <a:solidFill>
                <a:schemeClr val="bg1"/>
              </a:solidFill>
            </a:endParaRPr>
          </a:p>
          <a:p>
            <a:pPr algn="just"/>
            <a:r>
              <a:rPr lang="fr-FR" sz="1600" b="1" dirty="0" smtClean="0">
                <a:solidFill>
                  <a:schemeClr val="bg1"/>
                </a:solidFill>
              </a:rPr>
              <a:t>La fig.9  </a:t>
            </a:r>
            <a:r>
              <a:rPr lang="fr-FR" sz="1600" b="1" dirty="0">
                <a:solidFill>
                  <a:schemeClr val="bg1"/>
                </a:solidFill>
              </a:rPr>
              <a:t>montre le couplage avec moteur</a:t>
            </a:r>
          </a:p>
          <a:p>
            <a:pPr algn="just"/>
            <a:r>
              <a:rPr lang="fr-FR" sz="1600" b="1" dirty="0">
                <a:solidFill>
                  <a:schemeClr val="bg1"/>
                </a:solidFill>
              </a:rPr>
              <a:t> à courant </a:t>
            </a:r>
            <a:r>
              <a:rPr lang="fr-FR" sz="1600" b="1" dirty="0" smtClean="0">
                <a:solidFill>
                  <a:schemeClr val="bg1"/>
                </a:solidFill>
              </a:rPr>
              <a:t>Alternatif  </a:t>
            </a:r>
            <a:r>
              <a:rPr lang="fr-FR" sz="1600" b="1" dirty="0">
                <a:solidFill>
                  <a:schemeClr val="bg1"/>
                </a:solidFill>
              </a:rPr>
              <a:t>avec </a:t>
            </a:r>
            <a:r>
              <a:rPr lang="fr-FR" sz="1600" b="1" dirty="0" smtClean="0">
                <a:solidFill>
                  <a:schemeClr val="bg1"/>
                </a:solidFill>
              </a:rPr>
              <a:t>l’onduleur </a:t>
            </a:r>
            <a:r>
              <a:rPr lang="fr-FR" sz="1600" b="1" dirty="0">
                <a:solidFill>
                  <a:schemeClr val="bg1"/>
                </a:solidFill>
              </a:rPr>
              <a:t>( convertisseur </a:t>
            </a:r>
            <a:r>
              <a:rPr lang="fr-FR" sz="1600" b="1" dirty="0" smtClean="0">
                <a:solidFill>
                  <a:schemeClr val="bg1"/>
                </a:solidFill>
              </a:rPr>
              <a:t>DC/AC) </a:t>
            </a:r>
            <a:endParaRPr lang="fr-FR" sz="1600" b="1" dirty="0">
              <a:solidFill>
                <a:schemeClr val="bg1"/>
              </a:solidFill>
            </a:endParaRPr>
          </a:p>
          <a:p>
            <a:pPr algn="just"/>
            <a:endParaRPr lang="fr-FR" sz="1600" b="1" dirty="0">
              <a:solidFill>
                <a:schemeClr val="bg1"/>
              </a:solidFill>
            </a:endParaRPr>
          </a:p>
          <a:p>
            <a:pPr marL="342900" indent="-342900" algn="just">
              <a:buAutoNum type="alphaLcPeriod"/>
            </a:pPr>
            <a:endParaRPr lang="fr-FR" sz="1600" b="1" dirty="0" smtClean="0">
              <a:solidFill>
                <a:schemeClr val="bg1"/>
              </a:solidFill>
            </a:endParaRPr>
          </a:p>
          <a:p>
            <a:pPr algn="just"/>
            <a:endParaRPr lang="fr-FR" sz="1600" b="1" dirty="0" smtClean="0">
              <a:solidFill>
                <a:schemeClr val="bg1"/>
              </a:solidFill>
            </a:endParaRPr>
          </a:p>
          <a:p>
            <a:pPr algn="just"/>
            <a:endParaRPr lang="fr-FR" sz="1600" b="1" dirty="0">
              <a:solidFill>
                <a:schemeClr val="bg1"/>
              </a:solidFill>
            </a:endParaRPr>
          </a:p>
          <a:p>
            <a:pPr algn="just"/>
            <a:endParaRPr lang="fr-FR" sz="1600" b="1" dirty="0" smtClean="0">
              <a:solidFill>
                <a:schemeClr val="bg1"/>
              </a:solidFill>
            </a:endParaRPr>
          </a:p>
          <a:p>
            <a:pPr algn="just"/>
            <a:endParaRPr lang="fr-FR" sz="1600" b="1" dirty="0">
              <a:solidFill>
                <a:schemeClr val="bg1"/>
              </a:solidFill>
            </a:endParaRPr>
          </a:p>
          <a:p>
            <a:pPr algn="just"/>
            <a:r>
              <a:rPr lang="fr-FR" sz="1600" b="1" smtClean="0">
                <a:solidFill>
                  <a:schemeClr val="bg1"/>
                </a:solidFill>
              </a:rPr>
              <a:t>La fig.10  </a:t>
            </a:r>
            <a:r>
              <a:rPr lang="fr-FR" sz="1600" b="1" dirty="0">
                <a:solidFill>
                  <a:schemeClr val="bg1"/>
                </a:solidFill>
              </a:rPr>
              <a:t>montre le couplage avec </a:t>
            </a:r>
            <a:r>
              <a:rPr lang="fr-FR" sz="1600" b="1" dirty="0" smtClean="0">
                <a:solidFill>
                  <a:schemeClr val="bg1"/>
                </a:solidFill>
              </a:rPr>
              <a:t>moteur</a:t>
            </a:r>
          </a:p>
          <a:p>
            <a:pPr algn="just"/>
            <a:r>
              <a:rPr lang="fr-FR" sz="1600" b="1" dirty="0" smtClean="0">
                <a:solidFill>
                  <a:schemeClr val="bg1"/>
                </a:solidFill>
              </a:rPr>
              <a:t> </a:t>
            </a:r>
            <a:r>
              <a:rPr lang="fr-FR" sz="1600" b="1" dirty="0">
                <a:solidFill>
                  <a:schemeClr val="bg1"/>
                </a:solidFill>
              </a:rPr>
              <a:t>à courant Alternatif  le hacheur ( convertisseur DC/DC) </a:t>
            </a:r>
          </a:p>
          <a:p>
            <a:pPr algn="just"/>
            <a:r>
              <a:rPr lang="fr-FR" sz="1600" b="1" dirty="0" smtClean="0">
                <a:solidFill>
                  <a:schemeClr val="bg1"/>
                </a:solidFill>
              </a:rPr>
              <a:t> et avec </a:t>
            </a:r>
            <a:r>
              <a:rPr lang="fr-FR" sz="1600" b="1" dirty="0">
                <a:solidFill>
                  <a:schemeClr val="bg1"/>
                </a:solidFill>
              </a:rPr>
              <a:t>l’onduleur ( convertisseur DC/AC) </a:t>
            </a:r>
          </a:p>
          <a:p>
            <a:pPr algn="just"/>
            <a:endParaRPr lang="fr-FR" sz="1600" b="1" dirty="0" smtClean="0">
              <a:solidFill>
                <a:schemeClr val="bg1"/>
              </a:solidFill>
            </a:endParaRPr>
          </a:p>
          <a:p>
            <a:pPr marL="342900" indent="-342900" algn="just">
              <a:buAutoNum type="alphaLcPeriod"/>
            </a:pPr>
            <a:endParaRPr lang="fr-FR" sz="1600" b="1" dirty="0">
              <a:solidFill>
                <a:schemeClr val="bg1"/>
              </a:solidFill>
            </a:endParaRPr>
          </a:p>
          <a:p>
            <a:pPr algn="just"/>
            <a:r>
              <a:rPr lang="fr-FR" sz="1600" b="1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256" y="3065471"/>
            <a:ext cx="5022376" cy="120553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016" y="1288665"/>
            <a:ext cx="5022376" cy="107585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7200" y="4872248"/>
            <a:ext cx="5022376" cy="131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0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rection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1598</TotalTime>
  <Words>454</Words>
  <Application>Microsoft Office PowerPoint</Application>
  <PresentationFormat>Grand écran</PresentationFormat>
  <Paragraphs>149</Paragraphs>
  <Slides>10</Slides>
  <Notes>8</Notes>
  <HiddenSlides>0</HiddenSlides>
  <MMClips>2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Verdana</vt:lpstr>
      <vt:lpstr>Wingdings 3</vt:lpstr>
      <vt:lpstr>Direction 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client</dc:creator>
  <cp:lastModifiedBy>TAREK</cp:lastModifiedBy>
  <cp:revision>156</cp:revision>
  <dcterms:created xsi:type="dcterms:W3CDTF">2016-04-13T20:32:17Z</dcterms:created>
  <dcterms:modified xsi:type="dcterms:W3CDTF">2020-04-12T21:05:33Z</dcterms:modified>
</cp:coreProperties>
</file>