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1" r:id="rId2"/>
    <p:sldId id="256" r:id="rId3"/>
    <p:sldId id="257" r:id="rId4"/>
    <p:sldId id="258" r:id="rId5"/>
    <p:sldId id="259" r:id="rId6"/>
    <p:sldId id="261" r:id="rId7"/>
    <p:sldId id="262" r:id="rId8"/>
    <p:sldId id="293" r:id="rId9"/>
    <p:sldId id="264" r:id="rId10"/>
    <p:sldId id="265" r:id="rId11"/>
    <p:sldId id="266" r:id="rId12"/>
    <p:sldId id="267" r:id="rId13"/>
    <p:sldId id="271" r:id="rId14"/>
    <p:sldId id="273" r:id="rId15"/>
    <p:sldId id="275" r:id="rId16"/>
    <p:sldId id="277" r:id="rId17"/>
    <p:sldId id="279" r:id="rId18"/>
    <p:sldId id="281" r:id="rId19"/>
    <p:sldId id="283" r:id="rId20"/>
    <p:sldId id="285" r:id="rId21"/>
    <p:sldId id="287" r:id="rId22"/>
    <p:sldId id="289"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19" name="Espace réservé du pied de page 18"/>
          <p:cNvSpPr>
            <a:spLocks noGrp="1"/>
          </p:cNvSpPr>
          <p:nvPr>
            <p:ph type="ftr" sz="quarter" idx="11"/>
          </p:nvPr>
        </p:nvSpPr>
        <p:spPr/>
        <p:txBody>
          <a:bodyPr/>
          <a:lstStyle/>
          <a:p>
            <a:endParaRPr lang="fr-FR" dirty="0"/>
          </a:p>
        </p:txBody>
      </p:sp>
      <p:sp>
        <p:nvSpPr>
          <p:cNvPr id="27" name="Espace réservé du numéro de diapositive 26"/>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66418334-8649-4A5C-A91A-25FA7121CDB3}"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0B43A5E-4DC1-49D6-9F49-9B3D31F10D22}" type="datetimeFigureOut">
              <a:rPr lang="fr-FR" smtClean="0"/>
              <a:pPr/>
              <a:t>18/05/2021</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a:xfrm>
            <a:off x="8077200" y="6356350"/>
            <a:ext cx="609600" cy="365125"/>
          </a:xfrm>
        </p:spPr>
        <p:txBody>
          <a:bodyPr/>
          <a:lstStyle/>
          <a:p>
            <a:fld id="{66418334-8649-4A5C-A91A-25FA7121CDB3}" type="slidenum">
              <a:rPr lang="fr-FR" smtClean="0"/>
              <a:pPr/>
              <a:t>‹N°›</a:t>
            </a:fld>
            <a:endParaRPr lang="fr-FR" dirty="0"/>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0B43A5E-4DC1-49D6-9F49-9B3D31F10D22}" type="datetimeFigureOut">
              <a:rPr lang="fr-FR" smtClean="0"/>
              <a:pPr/>
              <a:t>18/05/2021</a:t>
            </a:fld>
            <a:endParaRPr lang="fr-FR" dirty="0"/>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dirty="0"/>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6418334-8649-4A5C-A91A-25FA7121CDB3}" type="slidenum">
              <a:rPr lang="fr-FR" smtClean="0"/>
              <a:pPr/>
              <a:t>‹N°›</a:t>
            </a:fld>
            <a:endParaRPr lang="fr-FR" dirty="0"/>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grpSp>
        <p:nvGrpSpPr>
          <p:cNvPr id="4" name="Group 2">
            <a:extLst>
              <a:ext uri="{FF2B5EF4-FFF2-40B4-BE49-F238E27FC236}">
                <a16:creationId xmlns="" xmlns:a16="http://schemas.microsoft.com/office/drawing/2014/main" id="{AC9F0C3D-B736-404C-B103-77F2FD43C27C}"/>
              </a:ext>
            </a:extLst>
          </p:cNvPr>
          <p:cNvGrpSpPr>
            <a:grpSpLocks/>
          </p:cNvGrpSpPr>
          <p:nvPr/>
        </p:nvGrpSpPr>
        <p:grpSpPr bwMode="auto">
          <a:xfrm>
            <a:off x="7572396" y="357166"/>
            <a:ext cx="1078410" cy="1548766"/>
            <a:chOff x="4041" y="5842"/>
            <a:chExt cx="1056" cy="1375"/>
          </a:xfrm>
        </p:grpSpPr>
        <p:sp>
          <p:nvSpPr>
            <p:cNvPr id="5" name="Oval 3">
              <a:extLst>
                <a:ext uri="{FF2B5EF4-FFF2-40B4-BE49-F238E27FC236}">
                  <a16:creationId xmlns="" xmlns:a16="http://schemas.microsoft.com/office/drawing/2014/main" id="{97153225-31A5-4483-B580-7F3C064717DF}"/>
                </a:ext>
              </a:extLst>
            </p:cNvPr>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6" name="Picture 4" descr="SigleUNI4">
              <a:extLst>
                <a:ext uri="{FF2B5EF4-FFF2-40B4-BE49-F238E27FC236}">
                  <a16:creationId xmlns="" xmlns:a16="http://schemas.microsoft.com/office/drawing/2014/main" id="{A91A7DE8-B3D5-493C-B359-3375E1424AD8}"/>
                </a:ext>
              </a:extLst>
            </p:cNvPr>
            <p:cNvPicPr>
              <a:picLocks noChangeAspect="1" noChangeArrowheads="1"/>
            </p:cNvPicPr>
            <p:nvPr/>
          </p:nvPicPr>
          <p:blipFill>
            <a:blip r:embed="rId2" cstate="print"/>
            <a:srcRect l="2623" t="1465" r="1811"/>
            <a:stretch>
              <a:fillRect/>
            </a:stretch>
          </p:blipFill>
          <p:spPr bwMode="auto">
            <a:xfrm>
              <a:off x="4193" y="6073"/>
              <a:ext cx="742" cy="904"/>
            </a:xfrm>
            <a:prstGeom prst="rect">
              <a:avLst/>
            </a:prstGeom>
            <a:noFill/>
          </p:spPr>
        </p:pic>
        <p:sp>
          <p:nvSpPr>
            <p:cNvPr id="7" name="WordArt 5">
              <a:extLst>
                <a:ext uri="{FF2B5EF4-FFF2-40B4-BE49-F238E27FC236}">
                  <a16:creationId xmlns="" xmlns:a16="http://schemas.microsoft.com/office/drawing/2014/main" id="{E0F77808-A37B-463F-9554-0FA0F110EBB8}"/>
                </a:ext>
              </a:extLst>
            </p:cNvPr>
            <p:cNvSpPr>
              <a:spLocks noChangeArrowheads="1" noChangeShapeType="1" noTextEdit="1"/>
            </p:cNvSpPr>
            <p:nvPr/>
          </p:nvSpPr>
          <p:spPr bwMode="auto">
            <a:xfrm>
              <a:off x="4190" y="5978"/>
              <a:ext cx="733" cy="746"/>
            </a:xfrm>
            <a:prstGeom prst="rect">
              <a:avLst/>
            </a:prstGeom>
          </p:spPr>
          <p:txBody>
            <a:bodyPr wrap="none" fromWordArt="1">
              <a:prstTxWarp prst="textArchUp">
                <a:avLst>
                  <a:gd name="adj" fmla="val 10800000"/>
                </a:avLst>
              </a:prstTxWarp>
            </a:bodyPr>
            <a:lstStyle/>
            <a:p>
              <a:pPr algn="ctr" rtl="1"/>
              <a:r>
                <a:rPr lang="ar-DZ" sz="3600" kern="10" spc="0" dirty="0">
                  <a:ln w="9525">
                    <a:noFill/>
                    <a:round/>
                    <a:headEnd/>
                    <a:tailEnd/>
                  </a:ln>
                  <a:solidFill>
                    <a:srgbClr val="000080"/>
                  </a:solidFill>
                  <a:effectLst/>
                  <a:latin typeface="AF_Aseer"/>
                </a:rPr>
                <a:t>جامعــــــة محمد خيضــــــــــــر</a:t>
              </a:r>
              <a:endParaRPr lang="fr-FR" sz="3600" kern="10" spc="0" dirty="0">
                <a:ln w="9525">
                  <a:noFill/>
                  <a:round/>
                  <a:headEnd/>
                  <a:tailEnd/>
                </a:ln>
                <a:solidFill>
                  <a:srgbClr val="000080"/>
                </a:solidFill>
                <a:effectLst/>
                <a:latin typeface="AF_Aseer"/>
              </a:endParaRPr>
            </a:p>
          </p:txBody>
        </p:sp>
        <p:sp>
          <p:nvSpPr>
            <p:cNvPr id="8" name="WordArt 6">
              <a:extLst>
                <a:ext uri="{FF2B5EF4-FFF2-40B4-BE49-F238E27FC236}">
                  <a16:creationId xmlns="" xmlns:a16="http://schemas.microsoft.com/office/drawing/2014/main" id="{87DD9EBF-9C04-463A-B79D-175B05052B95}"/>
                </a:ext>
              </a:extLst>
            </p:cNvPr>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spc="0">
                  <a:ln w="9525">
                    <a:noFill/>
                    <a:round/>
                    <a:headEnd/>
                    <a:tailEnd/>
                  </a:ln>
                  <a:solidFill>
                    <a:srgbClr val="000080"/>
                  </a:solidFill>
                  <a:effectLst/>
                  <a:latin typeface="AF_Aseer"/>
                </a:rPr>
                <a:t>بــســكــــــــــــرة</a:t>
              </a:r>
              <a:endParaRPr lang="fr-FR" sz="3600" kern="10" spc="0">
                <a:ln w="9525">
                  <a:noFill/>
                  <a:round/>
                  <a:headEnd/>
                  <a:tailEnd/>
                </a:ln>
                <a:solidFill>
                  <a:srgbClr val="000080"/>
                </a:solidFill>
                <a:effectLst/>
                <a:latin typeface="AF_Aseer"/>
              </a:endParaRPr>
            </a:p>
          </p:txBody>
        </p:sp>
      </p:grpSp>
      <p:grpSp>
        <p:nvGrpSpPr>
          <p:cNvPr id="9" name="Group 2">
            <a:extLst>
              <a:ext uri="{FF2B5EF4-FFF2-40B4-BE49-F238E27FC236}">
                <a16:creationId xmlns="" xmlns:a16="http://schemas.microsoft.com/office/drawing/2014/main" id="{195BC378-2020-4C32-BCA1-778C22923724}"/>
              </a:ext>
            </a:extLst>
          </p:cNvPr>
          <p:cNvGrpSpPr>
            <a:grpSpLocks/>
          </p:cNvGrpSpPr>
          <p:nvPr/>
        </p:nvGrpSpPr>
        <p:grpSpPr bwMode="auto">
          <a:xfrm>
            <a:off x="714348" y="357166"/>
            <a:ext cx="1000132" cy="1548766"/>
            <a:chOff x="4041" y="5842"/>
            <a:chExt cx="1056" cy="1375"/>
          </a:xfrm>
        </p:grpSpPr>
        <p:sp>
          <p:nvSpPr>
            <p:cNvPr id="10" name="Oval 3">
              <a:extLst>
                <a:ext uri="{FF2B5EF4-FFF2-40B4-BE49-F238E27FC236}">
                  <a16:creationId xmlns="" xmlns:a16="http://schemas.microsoft.com/office/drawing/2014/main" id="{0F24A071-581F-4DF7-8002-7BAC62AE55C5}"/>
                </a:ext>
              </a:extLst>
            </p:cNvPr>
            <p:cNvSpPr>
              <a:spLocks noChangeArrowheads="1"/>
            </p:cNvSpPr>
            <p:nvPr/>
          </p:nvSpPr>
          <p:spPr bwMode="auto">
            <a:xfrm>
              <a:off x="4041" y="5842"/>
              <a:ext cx="1056" cy="1375"/>
            </a:xfrm>
            <a:prstGeom prst="ellipse">
              <a:avLst/>
            </a:prstGeom>
            <a:solidFill>
              <a:srgbClr val="FFFFFF"/>
            </a:solidFill>
            <a:ln w="19050">
              <a:solidFill>
                <a:srgbClr val="333399"/>
              </a:solidFill>
              <a:round/>
              <a:headEnd/>
              <a:tailEnd/>
            </a:ln>
          </p:spPr>
          <p:txBody>
            <a:bodyPr vert="horz" wrap="square" lIns="91440" tIns="45720" rIns="91440" bIns="45720" numCol="1" anchor="t" anchorCtr="0" compatLnSpc="1">
              <a:prstTxWarp prst="textNoShape">
                <a:avLst/>
              </a:prstTxWarp>
            </a:bodyPr>
            <a:lstStyle/>
            <a:p>
              <a:endParaRPr lang="fr-FR"/>
            </a:p>
          </p:txBody>
        </p:sp>
        <p:pic>
          <p:nvPicPr>
            <p:cNvPr id="11" name="Picture 4" descr="SigleUNI4">
              <a:extLst>
                <a:ext uri="{FF2B5EF4-FFF2-40B4-BE49-F238E27FC236}">
                  <a16:creationId xmlns="" xmlns:a16="http://schemas.microsoft.com/office/drawing/2014/main" id="{C7690FD4-03BC-413E-8B03-1932D237767F}"/>
                </a:ext>
              </a:extLst>
            </p:cNvPr>
            <p:cNvPicPr>
              <a:picLocks noChangeAspect="1" noChangeArrowheads="1"/>
            </p:cNvPicPr>
            <p:nvPr/>
          </p:nvPicPr>
          <p:blipFill>
            <a:blip r:embed="rId2" cstate="print"/>
            <a:srcRect l="2623" t="1465" r="1811"/>
            <a:stretch>
              <a:fillRect/>
            </a:stretch>
          </p:blipFill>
          <p:spPr bwMode="auto">
            <a:xfrm>
              <a:off x="4193" y="6073"/>
              <a:ext cx="742" cy="904"/>
            </a:xfrm>
            <a:prstGeom prst="rect">
              <a:avLst/>
            </a:prstGeom>
            <a:noFill/>
          </p:spPr>
        </p:pic>
        <p:sp>
          <p:nvSpPr>
            <p:cNvPr id="12" name="WordArt 5">
              <a:extLst>
                <a:ext uri="{FF2B5EF4-FFF2-40B4-BE49-F238E27FC236}">
                  <a16:creationId xmlns="" xmlns:a16="http://schemas.microsoft.com/office/drawing/2014/main" id="{1214EEB1-5824-49EE-A3A1-DCF0465A234F}"/>
                </a:ext>
              </a:extLst>
            </p:cNvPr>
            <p:cNvSpPr>
              <a:spLocks noChangeArrowheads="1" noChangeShapeType="1" noTextEdit="1"/>
            </p:cNvSpPr>
            <p:nvPr/>
          </p:nvSpPr>
          <p:spPr bwMode="auto">
            <a:xfrm>
              <a:off x="4190" y="5978"/>
              <a:ext cx="733" cy="746"/>
            </a:xfrm>
            <a:prstGeom prst="rect">
              <a:avLst/>
            </a:prstGeom>
          </p:spPr>
          <p:txBody>
            <a:bodyPr wrap="none" fromWordArt="1">
              <a:prstTxWarp prst="textArchUp">
                <a:avLst>
                  <a:gd name="adj" fmla="val 10800000"/>
                </a:avLst>
              </a:prstTxWarp>
            </a:bodyPr>
            <a:lstStyle/>
            <a:p>
              <a:pPr algn="ctr" rtl="1"/>
              <a:r>
                <a:rPr lang="ar-DZ" sz="3600" kern="10" spc="0" dirty="0">
                  <a:ln w="9525">
                    <a:noFill/>
                    <a:round/>
                    <a:headEnd/>
                    <a:tailEnd/>
                  </a:ln>
                  <a:solidFill>
                    <a:srgbClr val="000080"/>
                  </a:solidFill>
                  <a:effectLst/>
                  <a:latin typeface="AF_Aseer"/>
                </a:rPr>
                <a:t>جامعــــــة محمد خيضــــــــــــر</a:t>
              </a:r>
              <a:endParaRPr lang="fr-FR" sz="3600" kern="10" spc="0" dirty="0">
                <a:ln w="9525">
                  <a:noFill/>
                  <a:round/>
                  <a:headEnd/>
                  <a:tailEnd/>
                </a:ln>
                <a:solidFill>
                  <a:srgbClr val="000080"/>
                </a:solidFill>
                <a:effectLst/>
                <a:latin typeface="AF_Aseer"/>
              </a:endParaRPr>
            </a:p>
          </p:txBody>
        </p:sp>
        <p:sp>
          <p:nvSpPr>
            <p:cNvPr id="13" name="WordArt 6">
              <a:extLst>
                <a:ext uri="{FF2B5EF4-FFF2-40B4-BE49-F238E27FC236}">
                  <a16:creationId xmlns="" xmlns:a16="http://schemas.microsoft.com/office/drawing/2014/main" id="{651D2A13-D10E-4745-BC4F-35A5D0196143}"/>
                </a:ext>
              </a:extLst>
            </p:cNvPr>
            <p:cNvSpPr>
              <a:spLocks noChangeArrowheads="1" noChangeShapeType="1" noTextEdit="1"/>
            </p:cNvSpPr>
            <p:nvPr/>
          </p:nvSpPr>
          <p:spPr bwMode="auto">
            <a:xfrm>
              <a:off x="4316" y="7018"/>
              <a:ext cx="490" cy="123"/>
            </a:xfrm>
            <a:prstGeom prst="rect">
              <a:avLst/>
            </a:prstGeom>
          </p:spPr>
          <p:txBody>
            <a:bodyPr wrap="none" fromWordArt="1">
              <a:prstTxWarp prst="textPlain">
                <a:avLst>
                  <a:gd name="adj" fmla="val 50000"/>
                </a:avLst>
              </a:prstTxWarp>
            </a:bodyPr>
            <a:lstStyle/>
            <a:p>
              <a:pPr algn="ctr" rtl="1"/>
              <a:r>
                <a:rPr lang="ar-DZ" sz="3600" kern="10" spc="0">
                  <a:ln w="9525">
                    <a:noFill/>
                    <a:round/>
                    <a:headEnd/>
                    <a:tailEnd/>
                  </a:ln>
                  <a:solidFill>
                    <a:srgbClr val="000080"/>
                  </a:solidFill>
                  <a:effectLst/>
                  <a:latin typeface="AF_Aseer"/>
                </a:rPr>
                <a:t>بــســكــــــــــــرة</a:t>
              </a:r>
              <a:endParaRPr lang="fr-FR" sz="3600" kern="10" spc="0">
                <a:ln w="9525">
                  <a:noFill/>
                  <a:round/>
                  <a:headEnd/>
                  <a:tailEnd/>
                </a:ln>
                <a:solidFill>
                  <a:srgbClr val="000080"/>
                </a:solidFill>
                <a:effectLst/>
                <a:latin typeface="AF_Aseer"/>
              </a:endParaRPr>
            </a:p>
          </p:txBody>
        </p:sp>
      </p:grpSp>
      <p:sp>
        <p:nvSpPr>
          <p:cNvPr id="14" name="Rectangle 13"/>
          <p:cNvSpPr/>
          <p:nvPr/>
        </p:nvSpPr>
        <p:spPr>
          <a:xfrm>
            <a:off x="1714480" y="428604"/>
            <a:ext cx="5857916" cy="1477328"/>
          </a:xfrm>
          <a:prstGeom prst="rect">
            <a:avLst/>
          </a:prstGeom>
        </p:spPr>
        <p:txBody>
          <a:bodyPr wrap="square">
            <a:spAutoFit/>
          </a:bodyPr>
          <a:lstStyle/>
          <a:p>
            <a:pPr algn="r" rtl="1"/>
            <a:r>
              <a:rPr lang="ar-DZ" b="1" dirty="0" smtClean="0">
                <a:solidFill>
                  <a:srgbClr val="FFFF00"/>
                </a:solidFill>
                <a:latin typeface="Times New Roman" pitchFamily="18" charset="0"/>
                <a:cs typeface="Times New Roman" pitchFamily="18" charset="0"/>
              </a:rPr>
              <a:t>                      </a:t>
            </a:r>
            <a:r>
              <a:rPr lang="ar-DZ" b="1" dirty="0" smtClean="0">
                <a:latin typeface="Times New Roman" pitchFamily="18" charset="0"/>
                <a:cs typeface="Times New Roman" pitchFamily="18" charset="0"/>
              </a:rPr>
              <a:t>الجمهورية الجزائرية الديمقراطية الشعبية</a:t>
            </a:r>
          </a:p>
          <a:p>
            <a:pPr algn="r" rtl="1"/>
            <a:r>
              <a:rPr lang="ar-DZ" b="1" dirty="0" smtClean="0">
                <a:latin typeface="Times New Roman" pitchFamily="18" charset="0"/>
                <a:cs typeface="Times New Roman" pitchFamily="18" charset="0"/>
              </a:rPr>
              <a:t>                         وزارة التعليم العالي والبحث العلمي </a:t>
            </a:r>
          </a:p>
          <a:p>
            <a:pPr algn="r" rtl="1"/>
            <a:r>
              <a:rPr lang="ar-DZ" b="1" dirty="0" smtClean="0">
                <a:latin typeface="Times New Roman" pitchFamily="18" charset="0"/>
                <a:cs typeface="Times New Roman" pitchFamily="18" charset="0"/>
              </a:rPr>
              <a:t>                           جامعة محمد </a:t>
            </a:r>
            <a:r>
              <a:rPr lang="ar-DZ" b="1" dirty="0" err="1" smtClean="0">
                <a:latin typeface="Times New Roman" pitchFamily="18" charset="0"/>
                <a:cs typeface="Times New Roman" pitchFamily="18" charset="0"/>
              </a:rPr>
              <a:t>خيضر</a:t>
            </a:r>
            <a:r>
              <a:rPr lang="ar-DZ" b="1" dirty="0" smtClean="0">
                <a:latin typeface="Times New Roman" pitchFamily="18" charset="0"/>
                <a:cs typeface="Times New Roman" pitchFamily="18" charset="0"/>
              </a:rPr>
              <a:t>— بسكرة —</a:t>
            </a:r>
          </a:p>
          <a:p>
            <a:pPr algn="r" rtl="1"/>
            <a:r>
              <a:rPr lang="ar-DZ" dirty="0" smtClean="0">
                <a:cs typeface="Calibri"/>
              </a:rPr>
              <a:t>                    </a:t>
            </a:r>
            <a:r>
              <a:rPr lang="ar-DZ" b="1" dirty="0" smtClean="0">
                <a:cs typeface="Calibri"/>
              </a:rPr>
              <a:t>كلية العلوم الاقتصادية والتجارية وعلوم التسيير</a:t>
            </a:r>
          </a:p>
          <a:p>
            <a:pPr algn="r" rtl="1"/>
            <a:r>
              <a:rPr lang="ar-DZ" b="1" dirty="0" smtClean="0">
                <a:cs typeface="Calibri"/>
              </a:rPr>
              <a:t>                                    قسم علوم التسيير </a:t>
            </a:r>
            <a:endParaRPr lang="fr-FR" dirty="0"/>
          </a:p>
        </p:txBody>
      </p:sp>
      <p:sp>
        <p:nvSpPr>
          <p:cNvPr id="15" name="Rectangle 14"/>
          <p:cNvSpPr/>
          <p:nvPr/>
        </p:nvSpPr>
        <p:spPr>
          <a:xfrm>
            <a:off x="3357554" y="2071678"/>
            <a:ext cx="2643206" cy="523220"/>
          </a:xfrm>
          <a:prstGeom prst="rect">
            <a:avLst/>
          </a:prstGeom>
        </p:spPr>
        <p:txBody>
          <a:bodyPr wrap="square">
            <a:spAutoFit/>
          </a:bodyPr>
          <a:lstStyle/>
          <a:p>
            <a:pPr algn="ctr" rtl="1"/>
            <a:r>
              <a:rPr lang="ar-DZ" sz="2800" b="1" i="1" kern="10" dirty="0" smtClean="0">
                <a:ln w="9525">
                  <a:noFill/>
                  <a:round/>
                  <a:headEnd/>
                  <a:tailEnd/>
                </a:ln>
                <a:solidFill>
                  <a:srgbClr val="000000"/>
                </a:solidFill>
                <a:effectLst>
                  <a:outerShdw dist="45791" dir="2021404" algn="ctr" rotWithShape="0">
                    <a:srgbClr val="B2B2B2">
                      <a:alpha val="80000"/>
                    </a:srgbClr>
                  </a:outerShdw>
                </a:effectLst>
                <a:latin typeface="Traditional Arabic" pitchFamily="18" charset="-78"/>
                <a:cs typeface="Traditional Arabic" pitchFamily="18" charset="-78"/>
              </a:rPr>
              <a:t>المــــوضـــوع</a:t>
            </a:r>
            <a:endParaRPr lang="fr-FR" sz="2800" b="1" i="1" kern="10" dirty="0">
              <a:ln w="9525">
                <a:noFill/>
                <a:round/>
                <a:headEnd/>
                <a:tailEnd/>
              </a:ln>
              <a:solidFill>
                <a:srgbClr val="000000"/>
              </a:solidFill>
              <a:effectLst>
                <a:outerShdw dist="45791" dir="2021404" algn="ctr" rotWithShape="0">
                  <a:srgbClr val="B2B2B2">
                    <a:alpha val="80000"/>
                  </a:srgbClr>
                </a:outerShdw>
              </a:effectLst>
              <a:latin typeface="Traditional Arabic" pitchFamily="18" charset="-78"/>
              <a:cs typeface="Traditional Arabic" pitchFamily="18" charset="-78"/>
            </a:endParaRPr>
          </a:p>
        </p:txBody>
      </p:sp>
      <p:graphicFrame>
        <p:nvGraphicFramePr>
          <p:cNvPr id="16" name="Tableau 19">
            <a:extLst>
              <a:ext uri="{FF2B5EF4-FFF2-40B4-BE49-F238E27FC236}">
                <a16:creationId xmlns="" xmlns:a16="http://schemas.microsoft.com/office/drawing/2014/main" id="{BCB45778-1769-470C-AAA2-5494C9EE82D1}"/>
              </a:ext>
            </a:extLst>
          </p:cNvPr>
          <p:cNvGraphicFramePr>
            <a:graphicFrameLocks noGrp="1"/>
          </p:cNvGraphicFramePr>
          <p:nvPr>
            <p:extLst>
              <p:ext uri="{D42A27DB-BD31-4B8C-83A1-F6EECF244321}">
                <p14:modId xmlns:p14="http://schemas.microsoft.com/office/powerpoint/2010/main" val="936916013"/>
              </p:ext>
            </p:extLst>
          </p:nvPr>
        </p:nvGraphicFramePr>
        <p:xfrm>
          <a:off x="714348" y="2708920"/>
          <a:ext cx="7724601" cy="1374992"/>
        </p:xfrm>
        <a:graphic>
          <a:graphicData uri="http://schemas.openxmlformats.org/drawingml/2006/table">
            <a:tbl>
              <a:tblPr rtl="1"/>
              <a:tblGrid>
                <a:gridCol w="7724601">
                  <a:extLst>
                    <a:ext uri="{9D8B030D-6E8A-4147-A177-3AD203B41FA5}">
                      <a16:colId xmlns="" xmlns:a16="http://schemas.microsoft.com/office/drawing/2014/main" val="20000"/>
                    </a:ext>
                  </a:extLst>
                </a:gridCol>
              </a:tblGrid>
              <a:tr h="1374992">
                <a:tc>
                  <a:txBody>
                    <a:bodyPr/>
                    <a:lstStyle/>
                    <a:p>
                      <a:pPr algn="ctr" rtl="1">
                        <a:spcAft>
                          <a:spcPts val="0"/>
                        </a:spcAft>
                      </a:pPr>
                      <a:r>
                        <a:rPr lang="ar-DZ" sz="3600" b="1" i="1" dirty="0" smtClean="0">
                          <a:latin typeface="Brush Script MT" pitchFamily="66" charset="0"/>
                          <a:ea typeface="Times New Roman"/>
                          <a:cs typeface="Arial" pitchFamily="34" charset="0"/>
                        </a:rPr>
                        <a:t>خطر الاجهاد في العمل</a:t>
                      </a:r>
                      <a:endParaRPr lang="fr-FR" sz="3600" b="1" i="1" dirty="0">
                        <a:latin typeface="Brush Script MT" pitchFamily="66" charset="0"/>
                        <a:ea typeface="Times New Roman"/>
                        <a:cs typeface="Arial" pitchFamily="34" charset="0"/>
                      </a:endParaRPr>
                    </a:p>
                  </a:txBody>
                  <a:tcPr marL="68580" marR="68580" marT="0" marB="0" anchor="ctr">
                    <a:lnL w="114300" cap="flat" cmpd="sng" algn="ctr">
                      <a:solidFill>
                        <a:srgbClr val="000000"/>
                      </a:solidFill>
                      <a:prstDash val="solid"/>
                      <a:round/>
                      <a:headEnd type="none" w="med" len="med"/>
                      <a:tailEnd type="none" w="med" len="med"/>
                    </a:lnL>
                    <a:lnR w="114300" cap="flat" cmpd="sng" algn="ctr">
                      <a:solidFill>
                        <a:srgbClr val="000000"/>
                      </a:solidFill>
                      <a:prstDash val="solid"/>
                      <a:round/>
                      <a:headEnd type="none" w="med" len="med"/>
                      <a:tailEnd type="none" w="med" len="med"/>
                    </a:lnR>
                    <a:lnT w="114300" cap="flat" cmpd="sng" algn="ctr">
                      <a:solidFill>
                        <a:srgbClr val="000000"/>
                      </a:solidFill>
                      <a:prstDash val="solid"/>
                      <a:round/>
                      <a:headEnd type="none" w="med" len="med"/>
                      <a:tailEnd type="none" w="med" len="med"/>
                    </a:lnT>
                    <a:lnB w="1143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 xmlns:a16="http://schemas.microsoft.com/office/drawing/2014/main" val="10000"/>
                  </a:ext>
                </a:extLst>
              </a:tr>
            </a:tbl>
          </a:graphicData>
        </a:graphic>
      </p:graphicFrame>
      <p:sp>
        <p:nvSpPr>
          <p:cNvPr id="17" name="Rectangle 16"/>
          <p:cNvSpPr/>
          <p:nvPr/>
        </p:nvSpPr>
        <p:spPr>
          <a:xfrm>
            <a:off x="7263352" y="4361090"/>
            <a:ext cx="1857356" cy="400110"/>
          </a:xfrm>
          <a:prstGeom prst="rect">
            <a:avLst/>
          </a:prstGeom>
        </p:spPr>
        <p:txBody>
          <a:bodyPr wrap="square">
            <a:spAutoFit/>
          </a:bodyPr>
          <a:lstStyle/>
          <a:p>
            <a:pPr algn="ctr" rtl="1"/>
            <a:r>
              <a:rPr lang="ar-DZ" sz="2000" b="1" i="1" kern="10" dirty="0" smtClean="0">
                <a:ln w="9525">
                  <a:noFill/>
                  <a:round/>
                  <a:headEnd/>
                  <a:tailEnd/>
                </a:ln>
                <a:solidFill>
                  <a:schemeClr val="accent2">
                    <a:lumMod val="50000"/>
                  </a:schemeClr>
                </a:solidFill>
                <a:effectLst>
                  <a:outerShdw dist="45791" dir="2021404" algn="ctr" rotWithShape="0">
                    <a:srgbClr val="B2B2B2">
                      <a:alpha val="80000"/>
                    </a:srgbClr>
                  </a:outerShdw>
                </a:effectLst>
                <a:latin typeface="Traditional Arabic"/>
                <a:cs typeface="Traditional Arabic"/>
              </a:rPr>
              <a:t>إعـداد الطـلبة </a:t>
            </a:r>
            <a:r>
              <a:rPr lang="ar-DZ" b="1" i="1" kern="10" dirty="0" smtClean="0">
                <a:ln w="9525">
                  <a:noFill/>
                  <a:round/>
                  <a:headEnd/>
                  <a:tailEnd/>
                </a:ln>
                <a:solidFill>
                  <a:srgbClr val="FFFF00"/>
                </a:solidFill>
                <a:effectLst>
                  <a:outerShdw dist="45791" dir="2021404" algn="ctr" rotWithShape="0">
                    <a:srgbClr val="B2B2B2">
                      <a:alpha val="80000"/>
                    </a:srgbClr>
                  </a:outerShdw>
                </a:effectLst>
                <a:latin typeface="Traditional Arabic"/>
                <a:cs typeface="Traditional Arabic"/>
              </a:rPr>
              <a:t>:</a:t>
            </a:r>
            <a:endParaRPr lang="fr-FR" b="1" i="1" kern="10" dirty="0">
              <a:ln w="9525">
                <a:noFill/>
                <a:round/>
                <a:headEnd/>
                <a:tailEnd/>
              </a:ln>
              <a:solidFill>
                <a:srgbClr val="FFFF00"/>
              </a:solidFill>
              <a:effectLst>
                <a:outerShdw dist="45791" dir="2021404" algn="ctr" rotWithShape="0">
                  <a:srgbClr val="B2B2B2">
                    <a:alpha val="80000"/>
                  </a:srgbClr>
                </a:outerShdw>
              </a:effectLst>
              <a:latin typeface="Traditional Arabic"/>
              <a:cs typeface="Traditional Arabic"/>
            </a:endParaRPr>
          </a:p>
        </p:txBody>
      </p:sp>
      <p:sp>
        <p:nvSpPr>
          <p:cNvPr id="18" name="Rectangle 17"/>
          <p:cNvSpPr/>
          <p:nvPr/>
        </p:nvSpPr>
        <p:spPr>
          <a:xfrm>
            <a:off x="1785919" y="6357958"/>
            <a:ext cx="3571899" cy="369332"/>
          </a:xfrm>
          <a:prstGeom prst="rect">
            <a:avLst/>
          </a:prstGeom>
        </p:spPr>
        <p:txBody>
          <a:bodyPr wrap="square">
            <a:spAutoFit/>
          </a:bodyPr>
          <a:lstStyle/>
          <a:p>
            <a:pPr algn="ctr" rtl="1"/>
            <a:r>
              <a:rPr lang="ar-DZ" b="1" i="1" kern="10" dirty="0" smtClean="0">
                <a:ln w="9525">
                  <a:noFill/>
                  <a:round/>
                  <a:headEnd/>
                  <a:tailEnd/>
                </a:ln>
                <a:solidFill>
                  <a:srgbClr val="000000"/>
                </a:solidFill>
                <a:effectLst>
                  <a:outerShdw dist="45791" dir="2021404" algn="ctr" rotWithShape="0">
                    <a:srgbClr val="B2B2B2">
                      <a:alpha val="80000"/>
                    </a:srgbClr>
                  </a:outerShdw>
                </a:effectLst>
                <a:latin typeface="Traditional Arabic" pitchFamily="18" charset="-78"/>
                <a:cs typeface="Traditional Arabic" pitchFamily="18" charset="-78"/>
              </a:rPr>
              <a:t>المـــوسم الجــامعي:  2021/2020</a:t>
            </a:r>
            <a:endParaRPr lang="fr-FR" b="1" i="1" kern="10" dirty="0">
              <a:ln w="9525">
                <a:noFill/>
                <a:round/>
                <a:headEnd/>
                <a:tailEnd/>
              </a:ln>
              <a:solidFill>
                <a:srgbClr val="000000"/>
              </a:solidFill>
              <a:effectLst>
                <a:outerShdw dist="45791" dir="2021404" algn="ctr" rotWithShape="0">
                  <a:srgbClr val="B2B2B2">
                    <a:alpha val="80000"/>
                  </a:srgbClr>
                </a:outerShdw>
              </a:effectLst>
              <a:latin typeface="Traditional Arabic" pitchFamily="18" charset="-78"/>
              <a:cs typeface="Traditional Arabic" pitchFamily="18" charset="-78"/>
            </a:endParaRPr>
          </a:p>
        </p:txBody>
      </p:sp>
      <p:sp>
        <p:nvSpPr>
          <p:cNvPr id="19" name="Rectangle à coins arrondis 18"/>
          <p:cNvSpPr/>
          <p:nvPr/>
        </p:nvSpPr>
        <p:spPr>
          <a:xfrm>
            <a:off x="6300192" y="4965698"/>
            <a:ext cx="2814116" cy="155964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r" rtl="1">
              <a:buFont typeface="Wingdings" pitchFamily="2" charset="2"/>
              <a:buChar char="ü"/>
            </a:pPr>
            <a:r>
              <a:rPr lang="ar-DZ" sz="2400" b="1" dirty="0" smtClean="0">
                <a:solidFill>
                  <a:schemeClr val="tx1"/>
                </a:solidFill>
                <a:effectLst>
                  <a:outerShdw blurRad="38100" dist="38100" dir="2700000" algn="tl">
                    <a:srgbClr val="000000">
                      <a:alpha val="43137"/>
                    </a:srgbClr>
                  </a:outerShdw>
                </a:effectLst>
                <a:cs typeface="+mj-cs"/>
              </a:rPr>
              <a:t> ركيبي عبد الكريم</a:t>
            </a:r>
          </a:p>
          <a:p>
            <a:pPr algn="r" rtl="1">
              <a:buFont typeface="Wingdings" pitchFamily="2" charset="2"/>
              <a:buChar char="ü"/>
            </a:pPr>
            <a:r>
              <a:rPr lang="ar-DZ" sz="2400" b="1" dirty="0" smtClean="0">
                <a:solidFill>
                  <a:schemeClr val="tx1"/>
                </a:solidFill>
                <a:effectLst>
                  <a:outerShdw blurRad="38100" dist="38100" dir="2700000" algn="tl">
                    <a:srgbClr val="000000">
                      <a:alpha val="43137"/>
                    </a:srgbClr>
                  </a:outerShdw>
                </a:effectLst>
                <a:cs typeface="+mj-cs"/>
              </a:rPr>
              <a:t> زيطوط سليم</a:t>
            </a:r>
          </a:p>
          <a:p>
            <a:pPr algn="r" rtl="1">
              <a:buFont typeface="Wingdings" pitchFamily="2" charset="2"/>
              <a:buChar char="ü"/>
            </a:pPr>
            <a:r>
              <a:rPr lang="ar-DZ" sz="2400" b="1" dirty="0" smtClean="0">
                <a:solidFill>
                  <a:schemeClr val="tx1"/>
                </a:solidFill>
                <a:effectLst>
                  <a:outerShdw blurRad="38100" dist="38100" dir="2700000" algn="tl">
                    <a:srgbClr val="000000">
                      <a:alpha val="43137"/>
                    </a:srgbClr>
                  </a:outerShdw>
                </a:effectLst>
                <a:cs typeface="+mj-cs"/>
              </a:rPr>
              <a:t> دحمان عصام</a:t>
            </a:r>
          </a:p>
        </p:txBody>
      </p:sp>
      <p:sp>
        <p:nvSpPr>
          <p:cNvPr id="20" name="Rectangle à coins arrondis 19"/>
          <p:cNvSpPr/>
          <p:nvPr/>
        </p:nvSpPr>
        <p:spPr>
          <a:xfrm>
            <a:off x="357158" y="4964917"/>
            <a:ext cx="4286850" cy="78581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b="1" u="sng" dirty="0" smtClean="0">
                <a:latin typeface="Arial" pitchFamily="34" charset="0"/>
                <a:cs typeface="Arial" pitchFamily="34" charset="0"/>
              </a:rPr>
              <a:t>تحت إشراف الأستاذة </a:t>
            </a:r>
            <a:r>
              <a:rPr lang="ar-DZ" b="1" i="1" kern="10" dirty="0" smtClean="0">
                <a:ln w="9525">
                  <a:noFill/>
                  <a:round/>
                  <a:headEnd/>
                  <a:tailEnd/>
                </a:ln>
                <a:solidFill>
                  <a:srgbClr val="000000"/>
                </a:solidFill>
                <a:effectLst>
                  <a:outerShdw dist="45791" dir="2021404" algn="ctr" rotWithShape="0">
                    <a:srgbClr val="B2B2B2">
                      <a:alpha val="80000"/>
                    </a:srgbClr>
                  </a:outerShdw>
                </a:effectLst>
                <a:latin typeface="Arial" pitchFamily="34" charset="0"/>
                <a:cs typeface="Arial" pitchFamily="34" charset="0"/>
              </a:rPr>
              <a:t>: طاهري فاطمة الزهراء</a:t>
            </a:r>
            <a:endParaRPr lang="fr-FR" sz="2400" b="1" dirty="0">
              <a:effectLst>
                <a:outerShdw blurRad="38100" dist="38100" dir="2700000" algn="tl">
                  <a:srgbClr val="000000">
                    <a:alpha val="43137"/>
                  </a:srgbClr>
                </a:outerShdw>
              </a:effectLst>
              <a:latin typeface="Arial" pitchFamily="34" charset="0"/>
              <a:cs typeface="Arial" pitchFamily="34" charset="0"/>
            </a:endParaRPr>
          </a:p>
        </p:txBody>
      </p:sp>
      <p:sp>
        <p:nvSpPr>
          <p:cNvPr id="2" name="Rectangle à coins arrondis 1"/>
          <p:cNvSpPr/>
          <p:nvPr/>
        </p:nvSpPr>
        <p:spPr>
          <a:xfrm>
            <a:off x="3779912" y="4221088"/>
            <a:ext cx="2376264" cy="540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الفوج 04</a:t>
            </a:r>
            <a:endParaRPr lang="fr-FR" dirty="0"/>
          </a:p>
        </p:txBody>
      </p:sp>
    </p:spTree>
    <p:extLst>
      <p:ext uri="{BB962C8B-B14F-4D97-AF65-F5344CB8AC3E}">
        <p14:creationId xmlns:p14="http://schemas.microsoft.com/office/powerpoint/2010/main" val="2876503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amond(in)">
                                      <p:cBhvr>
                                        <p:cTn id="7" dur="2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diamond(in)">
                                      <p:cBhvr>
                                        <p:cTn id="12" dur="2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heel(4)">
                                      <p:cBhvr>
                                        <p:cTn id="17" dur="2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slide(fromBottom)">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7" presetClass="entr" presetSubtype="4"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0" fill="hold"/>
                                        <p:tgtEl>
                                          <p:spTgt spid="19"/>
                                        </p:tgtEl>
                                        <p:attrNameLst>
                                          <p:attrName>ppt_x</p:attrName>
                                        </p:attrNameLst>
                                      </p:cBhvr>
                                      <p:tavLst>
                                        <p:tav tm="0">
                                          <p:val>
                                            <p:strVal val="#ppt_x"/>
                                          </p:val>
                                        </p:tav>
                                        <p:tav tm="100000">
                                          <p:val>
                                            <p:strVal val="#ppt_x"/>
                                          </p:val>
                                        </p:tav>
                                      </p:tavLst>
                                    </p:anim>
                                    <p:anim calcmode="lin" valueType="num">
                                      <p:cBhvr additive="base">
                                        <p:cTn id="28" dur="50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P spid="1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buFont typeface="Wingdings" pitchFamily="2" charset="2"/>
              <a:buChar char="Ø"/>
            </a:pPr>
            <a:r>
              <a:rPr lang="ar-DZ" b="1" dirty="0" smtClean="0">
                <a:solidFill>
                  <a:srgbClr val="FF0000"/>
                </a:solidFill>
              </a:rPr>
              <a:t>1</a:t>
            </a:r>
            <a:r>
              <a:rPr lang="fr-FR" b="1" dirty="0" smtClean="0">
                <a:solidFill>
                  <a:srgbClr val="FF0000"/>
                </a:solidFill>
              </a:rPr>
              <a:t> </a:t>
            </a:r>
            <a:r>
              <a:rPr lang="ar-DZ" b="1" dirty="0" smtClean="0">
                <a:solidFill>
                  <a:srgbClr val="FF0000"/>
                </a:solidFill>
              </a:rPr>
              <a:t> / مرحلة التشخيص المسبق</a:t>
            </a:r>
            <a:br>
              <a:rPr lang="ar-DZ" b="1"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457200" y="1340768"/>
            <a:ext cx="8229600" cy="4983832"/>
          </a:xfrm>
        </p:spPr>
        <p:txBody>
          <a:bodyPr/>
          <a:lstStyle/>
          <a:p>
            <a:pPr algn="r" rtl="1">
              <a:buFont typeface="Arial" pitchFamily="34" charset="0"/>
              <a:buChar char="•"/>
            </a:pPr>
            <a:r>
              <a:rPr lang="ar-DZ" dirty="0" smtClean="0"/>
              <a:t>تبدأ عملية الوقاية من الإجهاد بشكل عام بتشخيص أولي و يتم  جمع المعلومات المتعلقة بمشكل الاجهاد :</a:t>
            </a:r>
          </a:p>
          <a:p>
            <a:pPr algn="r" rtl="1"/>
            <a:r>
              <a:rPr lang="ar-DZ" dirty="0" smtClean="0"/>
              <a:t>دعم والتكفل بالموظفين الذين يتعرضون الى الاجهاد (عدوان , عنف خطير , قد يكون لمحاولات الانتحار... ) و تتطلب هذه الأحداث استجابة عاجلة حتى قبل (أو أثناء)</a:t>
            </a:r>
            <a:r>
              <a:rPr lang="ar-DZ" dirty="0"/>
              <a:t> </a:t>
            </a:r>
            <a:r>
              <a:rPr lang="ar-DZ" dirty="0" smtClean="0"/>
              <a:t>التشخيص المسبق </a:t>
            </a:r>
          </a:p>
          <a:p>
            <a:pPr algn="r" rtl="1"/>
            <a:r>
              <a:rPr lang="ar-DZ" dirty="0" smtClean="0"/>
              <a:t>يسعى التشخيص المسبق إلى:  تحديد مشاكل </a:t>
            </a:r>
            <a:r>
              <a:rPr lang="ar-DZ" dirty="0" err="1" smtClean="0"/>
              <a:t>الإجهاد </a:t>
            </a:r>
            <a:r>
              <a:rPr lang="ar-DZ" dirty="0" smtClean="0"/>
              <a:t>، وتقييم البعد الجماعي</a:t>
            </a:r>
            <a:endParaRPr lang="fr-FR" dirty="0" smtClean="0"/>
          </a:p>
          <a:p>
            <a:pPr algn="r" rtl="1">
              <a:buNone/>
            </a:pPr>
            <a:r>
              <a:rPr lang="ar-DZ" dirty="0" smtClean="0"/>
              <a:t>  وإقناع الشركة بالمضي قدمًا.</a:t>
            </a:r>
          </a:p>
          <a:p>
            <a:pPr algn="r" rtl="1"/>
            <a:r>
              <a:rPr lang="ar-DZ" dirty="0" smtClean="0"/>
              <a:t>تشكل الشكاوى التي يقدمها الموظفون إلى الطبيب المهني وممثلي الموظفين وأعضاء الإدارة مصدرًا رئيسيًا للمعلومات المفيدة للتشخيص </a:t>
            </a:r>
            <a:r>
              <a:rPr lang="ar-DZ" dirty="0" err="1" smtClean="0"/>
              <a:t>المسبق.</a:t>
            </a:r>
            <a:r>
              <a:rPr lang="ar-DZ" dirty="0" smtClean="0"/>
              <a:t> لكن عندما تتكاثر هذه الشكاوى تكون بمثابة علامات تحذيرية.</a:t>
            </a:r>
            <a:endParaRPr lang="fr-FR" dirty="0" smtClean="0"/>
          </a:p>
          <a:p>
            <a:pPr algn="r" rtl="1">
              <a:buNone/>
            </a:pPr>
            <a:endParaRPr lang="fr-FR" dirty="0" smtClean="0"/>
          </a:p>
          <a:p>
            <a:pPr algn="r" rtl="1"/>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640960" cy="5991944"/>
          </a:xfrm>
        </p:spPr>
        <p:txBody>
          <a:bodyPr>
            <a:normAutofit/>
          </a:bodyPr>
          <a:lstStyle/>
          <a:p>
            <a:pPr algn="r" rtl="1"/>
            <a:r>
              <a:rPr lang="ar-DZ" sz="2800" u="sng" dirty="0" smtClean="0">
                <a:solidFill>
                  <a:srgbClr val="FF0000"/>
                </a:solidFill>
              </a:rPr>
              <a:t>مثال </a:t>
            </a:r>
            <a:r>
              <a:rPr lang="ar-DZ" sz="2800" dirty="0" smtClean="0">
                <a:solidFill>
                  <a:srgbClr val="FF0000"/>
                </a:solidFill>
              </a:rPr>
              <a:t>على المؤشرات التي يمكن استخدامها في وقت التشخيص المسبق</a:t>
            </a:r>
          </a:p>
          <a:p>
            <a:pPr algn="r" rtl="1">
              <a:buNone/>
            </a:pPr>
            <a:r>
              <a:rPr lang="ar-DZ" sz="2800" u="sng" dirty="0" smtClean="0">
                <a:solidFill>
                  <a:srgbClr val="7030A0"/>
                </a:solidFill>
              </a:rPr>
              <a:t>وقت العمل: </a:t>
            </a:r>
            <a:r>
              <a:rPr lang="ar-DZ" sz="2800" dirty="0" smtClean="0"/>
              <a:t>متوسط ​​عدد أيام </a:t>
            </a:r>
            <a:r>
              <a:rPr lang="ar-DZ" sz="2800" dirty="0" err="1" smtClean="0"/>
              <a:t>الغياب </a:t>
            </a:r>
            <a:r>
              <a:rPr lang="ar-DZ" sz="2800" dirty="0" smtClean="0"/>
              <a:t>، عدد الموظفين الذين يعملون بساعات غير </a:t>
            </a:r>
            <a:r>
              <a:rPr lang="ar-DZ" sz="2800" dirty="0" err="1" smtClean="0"/>
              <a:t>اعتيادية ...</a:t>
            </a:r>
            <a:endParaRPr lang="fr-FR" sz="2800" dirty="0" smtClean="0"/>
          </a:p>
          <a:p>
            <a:pPr algn="r" rtl="1">
              <a:buNone/>
            </a:pPr>
            <a:r>
              <a:rPr lang="ar-DZ" sz="2800" u="sng" dirty="0" smtClean="0">
                <a:solidFill>
                  <a:srgbClr val="7030A0"/>
                </a:solidFill>
              </a:rPr>
              <a:t>حركة الموظفين: </a:t>
            </a:r>
            <a:r>
              <a:rPr lang="ar-DZ" sz="2800" dirty="0" smtClean="0"/>
              <a:t>معدل </a:t>
            </a:r>
            <a:r>
              <a:rPr lang="ar-DZ" sz="2800" dirty="0" err="1" smtClean="0"/>
              <a:t>الدوران </a:t>
            </a:r>
            <a:r>
              <a:rPr lang="ar-DZ" sz="2800" dirty="0" smtClean="0"/>
              <a:t>، وجود وظائف </a:t>
            </a:r>
            <a:r>
              <a:rPr lang="ar-DZ" sz="2800" dirty="0" err="1" smtClean="0"/>
              <a:t>شاغرة </a:t>
            </a:r>
            <a:r>
              <a:rPr lang="ar-DZ" sz="2800" dirty="0" smtClean="0"/>
              <a:t>، </a:t>
            </a:r>
            <a:r>
              <a:rPr lang="ar-DZ" sz="2800" dirty="0" err="1" smtClean="0"/>
              <a:t>إلخ.</a:t>
            </a:r>
            <a:endParaRPr lang="fr-FR" sz="2800" dirty="0" smtClean="0"/>
          </a:p>
          <a:p>
            <a:pPr algn="r" rtl="1">
              <a:buNone/>
            </a:pPr>
            <a:r>
              <a:rPr lang="ar-DZ" sz="2800" dirty="0" smtClean="0">
                <a:solidFill>
                  <a:srgbClr val="7030A0"/>
                </a:solidFill>
              </a:rPr>
              <a:t>نشاط الشركة: </a:t>
            </a:r>
            <a:r>
              <a:rPr lang="ar-DZ" sz="2800" dirty="0" smtClean="0"/>
              <a:t>عيوب انتاجية ، تأخيرات في الانتاج ... الخ.</a:t>
            </a:r>
            <a:endParaRPr lang="fr-FR" sz="2800" dirty="0" smtClean="0"/>
          </a:p>
          <a:p>
            <a:pPr algn="r" rtl="1">
              <a:buNone/>
            </a:pPr>
            <a:r>
              <a:rPr lang="ar-DZ" sz="2800" u="sng" dirty="0" smtClean="0">
                <a:solidFill>
                  <a:srgbClr val="7030A0"/>
                </a:solidFill>
              </a:rPr>
              <a:t>المصادر: </a:t>
            </a:r>
            <a:r>
              <a:rPr lang="ar-DZ" sz="2800" dirty="0" smtClean="0"/>
              <a:t>التقرير </a:t>
            </a:r>
            <a:r>
              <a:rPr lang="ar-DZ" sz="2800" dirty="0" err="1" smtClean="0"/>
              <a:t>الاجتماعي </a:t>
            </a:r>
            <a:r>
              <a:rPr lang="ar-DZ" sz="2800" dirty="0" smtClean="0"/>
              <a:t>، إدارة الموارد </a:t>
            </a:r>
            <a:r>
              <a:rPr lang="ar-DZ" sz="2800" dirty="0" err="1" smtClean="0"/>
              <a:t>البشرية </a:t>
            </a:r>
            <a:r>
              <a:rPr lang="ar-DZ" sz="2800" dirty="0" smtClean="0"/>
              <a:t>، محاضر اجتماعات الهيئات التمثيلية للموظفين </a:t>
            </a:r>
            <a:endParaRPr lang="fr-FR" sz="2800" dirty="0" smtClean="0"/>
          </a:p>
          <a:p>
            <a:pPr algn="r" rtl="1">
              <a:buNone/>
            </a:pPr>
            <a:r>
              <a:rPr lang="ar-DZ" sz="2800" dirty="0" smtClean="0"/>
              <a:t>  </a:t>
            </a:r>
            <a:r>
              <a:rPr lang="ar-DZ" sz="2800" dirty="0" smtClean="0">
                <a:solidFill>
                  <a:srgbClr val="FF0000"/>
                </a:solidFill>
              </a:rPr>
              <a:t>من بين المؤشرات المتعلقة بصحة الموظفين وسلامتهم:</a:t>
            </a:r>
            <a:endParaRPr lang="fr-FR" sz="2800" dirty="0" smtClean="0">
              <a:solidFill>
                <a:srgbClr val="FF0000"/>
              </a:solidFill>
            </a:endParaRPr>
          </a:p>
          <a:p>
            <a:pPr algn="r" rtl="1">
              <a:buNone/>
            </a:pPr>
            <a:r>
              <a:rPr lang="ar-DZ" sz="2800" u="sng" dirty="0" smtClean="0">
                <a:solidFill>
                  <a:srgbClr val="7030A0"/>
                </a:solidFill>
              </a:rPr>
              <a:t>حوادث العمل: </a:t>
            </a:r>
            <a:r>
              <a:rPr lang="ar-DZ" sz="2800" dirty="0" smtClean="0"/>
              <a:t>معدل التردد ومعدل </a:t>
            </a:r>
            <a:r>
              <a:rPr lang="ar-DZ" sz="2800" dirty="0" err="1" smtClean="0"/>
              <a:t>الخطورة ...</a:t>
            </a:r>
            <a:endParaRPr lang="fr-FR" sz="2800" dirty="0" smtClean="0"/>
          </a:p>
          <a:p>
            <a:pPr algn="r" rtl="1">
              <a:buNone/>
            </a:pPr>
            <a:r>
              <a:rPr lang="ar-DZ" sz="2800" u="sng" dirty="0" smtClean="0">
                <a:solidFill>
                  <a:srgbClr val="7030A0"/>
                </a:solidFill>
              </a:rPr>
              <a:t>الأمراض المهنية: </a:t>
            </a:r>
            <a:r>
              <a:rPr lang="ar-DZ" sz="2800" dirty="0" smtClean="0"/>
              <a:t>عدد الاضطرابات العضلية </a:t>
            </a:r>
            <a:r>
              <a:rPr lang="ar-DZ" sz="2800" dirty="0" err="1" smtClean="0"/>
              <a:t>الهيكلية ...</a:t>
            </a:r>
            <a:endParaRPr lang="fr-FR" sz="2800" dirty="0" smtClean="0"/>
          </a:p>
          <a:p>
            <a:pPr algn="r">
              <a:buNone/>
            </a:pPr>
            <a:r>
              <a:rPr lang="ar-DZ" sz="2800" u="sng" dirty="0" smtClean="0">
                <a:solidFill>
                  <a:srgbClr val="7030A0"/>
                </a:solidFill>
              </a:rPr>
              <a:t>علامات عدم الراحة: </a:t>
            </a:r>
            <a:r>
              <a:rPr lang="ar-DZ" sz="2800" dirty="0" smtClean="0"/>
              <a:t>الانهيارات العصبية أو نوبات البكاء التي تحدث أثناء الفحص الطبي مع طبيب </a:t>
            </a:r>
            <a:r>
              <a:rPr lang="ar-DZ" sz="2800" dirty="0" err="1" smtClean="0"/>
              <a:t>العمل </a:t>
            </a:r>
            <a:r>
              <a:rPr lang="ar-DZ" sz="2800" dirty="0" smtClean="0"/>
              <a:t>، واستهلاك المؤثرات العقلية </a:t>
            </a:r>
            <a:endParaRPr lang="fr-FR" sz="2800" dirty="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648072"/>
          </a:xfrm>
        </p:spPr>
        <p:txBody>
          <a:bodyPr>
            <a:normAutofit fontScale="90000"/>
          </a:bodyPr>
          <a:lstStyle/>
          <a:p>
            <a:pPr algn="ctr" rtl="1">
              <a:buFont typeface="Wingdings" pitchFamily="2" charset="2"/>
              <a:buChar char="Ø"/>
            </a:pPr>
            <a:r>
              <a:rPr lang="ar-DZ" sz="4400" b="1" dirty="0" smtClean="0">
                <a:solidFill>
                  <a:srgbClr val="FF0000"/>
                </a:solidFill>
              </a:rPr>
              <a:t>2/  مرحلة انشاء مجموعة المشروع</a:t>
            </a:r>
            <a:endParaRPr lang="fr-FR" sz="4400" dirty="0">
              <a:solidFill>
                <a:srgbClr val="FF0000"/>
              </a:solidFill>
            </a:endParaRPr>
          </a:p>
        </p:txBody>
      </p:sp>
      <p:sp>
        <p:nvSpPr>
          <p:cNvPr id="3" name="Espace réservé du contenu 2"/>
          <p:cNvSpPr>
            <a:spLocks noGrp="1"/>
          </p:cNvSpPr>
          <p:nvPr>
            <p:ph idx="1"/>
          </p:nvPr>
        </p:nvSpPr>
        <p:spPr>
          <a:xfrm>
            <a:off x="0" y="764704"/>
            <a:ext cx="9144000" cy="5832648"/>
          </a:xfrm>
        </p:spPr>
        <p:txBody>
          <a:bodyPr>
            <a:normAutofit lnSpcReduction="10000"/>
          </a:bodyPr>
          <a:lstStyle/>
          <a:p>
            <a:pPr algn="r" rtl="1"/>
            <a:endParaRPr lang="ar-DZ" sz="2200" b="1" dirty="0" smtClean="0"/>
          </a:p>
          <a:p>
            <a:pPr algn="r" rtl="1"/>
            <a:r>
              <a:rPr lang="ar-DZ" sz="2200" b="1" dirty="0" smtClean="0"/>
              <a:t>عندما ترغب الإدارة في الانخراط في نهج وقائي، </a:t>
            </a:r>
            <a:r>
              <a:rPr lang="ar-DZ" sz="2200" b="1" dirty="0"/>
              <a:t>خاصة اذا أكدت المؤشرات التي جمعتها في المرحلة السابقة وجود مشكلة توتر </a:t>
            </a:r>
            <a:r>
              <a:rPr lang="ar-DZ" sz="2200" b="1" dirty="0" smtClean="0"/>
              <a:t>فانه يوصى بإنشاء مجموعة مشاريع داخلية في الشركة.</a:t>
            </a:r>
            <a:endParaRPr lang="fr-FR" sz="2200" dirty="0" smtClean="0"/>
          </a:p>
          <a:p>
            <a:pPr algn="r" rtl="1"/>
            <a:r>
              <a:rPr lang="ar-DZ" sz="2200" b="1" dirty="0" smtClean="0"/>
              <a:t>وهذا </a:t>
            </a:r>
            <a:r>
              <a:rPr lang="ar-DZ" sz="2200" b="1" dirty="0" err="1" smtClean="0"/>
              <a:t>لاجل</a:t>
            </a:r>
            <a:r>
              <a:rPr lang="ar-DZ" sz="2200" b="1" dirty="0" smtClean="0"/>
              <a:t> :  توجيه نهج الوقاية </a:t>
            </a:r>
          </a:p>
          <a:p>
            <a:pPr algn="r" rtl="1"/>
            <a:r>
              <a:rPr lang="ar-DZ" sz="2200" b="1" dirty="0"/>
              <a:t>التأكد من تحقيق الأهداف ،   </a:t>
            </a:r>
            <a:r>
              <a:rPr lang="ar-DZ" sz="2200" b="1" dirty="0" smtClean="0"/>
              <a:t>وإشراك الجميع </a:t>
            </a:r>
          </a:p>
          <a:p>
            <a:pPr algn="r" rtl="1">
              <a:buNone/>
            </a:pPr>
            <a:r>
              <a:rPr lang="ar-DZ" sz="2200" b="1" dirty="0" smtClean="0"/>
              <a:t>يختلف تكوين مجموعة المشروع حسب حجم وهيكل </a:t>
            </a:r>
            <a:r>
              <a:rPr lang="ar-DZ" sz="2200" b="1" dirty="0" err="1" smtClean="0"/>
              <a:t>الشركة.</a:t>
            </a:r>
            <a:r>
              <a:rPr lang="ar-DZ" sz="2200" b="1" dirty="0" smtClean="0"/>
              <a:t> يتضمن على الأقل:     </a:t>
            </a:r>
          </a:p>
          <a:p>
            <a:pPr algn="r" rtl="1">
              <a:buNone/>
            </a:pPr>
            <a:r>
              <a:rPr lang="ar-DZ" sz="2200" b="1" dirty="0"/>
              <a:t> </a:t>
            </a:r>
            <a:r>
              <a:rPr lang="ar-DZ" sz="2200" b="1" dirty="0" smtClean="0"/>
              <a:t>                -عضو من الإدارة. </a:t>
            </a:r>
          </a:p>
          <a:p>
            <a:pPr algn="r" rtl="1">
              <a:buNone/>
            </a:pPr>
            <a:r>
              <a:rPr lang="ar-DZ" sz="2200" b="1" dirty="0" smtClean="0"/>
              <a:t>                 -  العاملين في مجال الصحة المهنية (ممرضة أو طبيب مهني).                     </a:t>
            </a:r>
            <a:endParaRPr lang="fr-FR" sz="2200" dirty="0" smtClean="0"/>
          </a:p>
          <a:p>
            <a:pPr algn="r" rtl="1">
              <a:buNone/>
            </a:pPr>
            <a:r>
              <a:rPr lang="ar-DZ" sz="2200" dirty="0" smtClean="0"/>
              <a:t>                - </a:t>
            </a:r>
            <a:r>
              <a:rPr lang="ar-DZ" sz="2200" b="1" dirty="0" smtClean="0"/>
              <a:t>ممثلو الموظفين </a:t>
            </a:r>
          </a:p>
          <a:p>
            <a:pPr algn="r" rtl="1">
              <a:buNone/>
            </a:pPr>
            <a:r>
              <a:rPr lang="ar-DZ" sz="2200" b="1" dirty="0" smtClean="0"/>
              <a:t>                 - موظفين متطوعين يمثلون مختلف قطاعات الشركة. معترف بهم كممثلين وشرعيين</a:t>
            </a:r>
          </a:p>
          <a:p>
            <a:pPr algn="r" rtl="1">
              <a:buNone/>
            </a:pPr>
            <a:r>
              <a:rPr lang="ar-DZ" sz="2200" b="1" dirty="0"/>
              <a:t> </a:t>
            </a:r>
            <a:r>
              <a:rPr lang="ar-DZ" sz="2200" b="1" dirty="0">
                <a:solidFill>
                  <a:srgbClr val="FF0000"/>
                </a:solidFill>
              </a:rPr>
              <a:t>مهمة مجموعة المشروع هي:</a:t>
            </a:r>
          </a:p>
          <a:p>
            <a:pPr algn="r" rtl="1"/>
            <a:r>
              <a:rPr lang="ar-DZ" sz="2200" b="1" dirty="0"/>
              <a:t>	إبلاغ جميع الموظفين: العرض </a:t>
            </a:r>
            <a:r>
              <a:rPr lang="ar-DZ" sz="2200" b="1" dirty="0" err="1"/>
              <a:t>التقديمي</a:t>
            </a:r>
            <a:r>
              <a:rPr lang="ar-DZ" sz="2200" b="1" dirty="0"/>
              <a:t> ، والتقدم ، والنتائج ، وما إلى ذلك ،</a:t>
            </a:r>
          </a:p>
          <a:p>
            <a:pPr algn="r" rtl="1"/>
            <a:r>
              <a:rPr lang="ar-DZ" sz="2200" b="1" dirty="0"/>
              <a:t>	لتوجيه أصحاب المصلحة الخارجيين ،</a:t>
            </a:r>
          </a:p>
          <a:p>
            <a:pPr algn="r" rtl="1"/>
            <a:r>
              <a:rPr lang="ar-DZ" sz="2200" b="1" dirty="0"/>
              <a:t>	لضمان متابعة الإجراءات ومتابعة المؤشرات.</a:t>
            </a:r>
          </a:p>
          <a:p>
            <a:pPr algn="r" rtl="1">
              <a:buNone/>
            </a:pPr>
            <a:r>
              <a:rPr lang="ar-DZ" sz="2200" b="1" dirty="0"/>
              <a:t>مجموعة المشروع ليست صانع القرار ، حتى لو </a:t>
            </a:r>
            <a:r>
              <a:rPr lang="ar-DZ" sz="2200" b="1" dirty="0" smtClean="0"/>
              <a:t>شارك فيها </a:t>
            </a:r>
            <a:r>
              <a:rPr lang="ar-DZ" sz="2200" b="1" dirty="0"/>
              <a:t>ممثلو الإدارة. </a:t>
            </a:r>
            <a:r>
              <a:rPr lang="ar-DZ" sz="2200" b="1" dirty="0" smtClean="0"/>
              <a:t>تبلغ وتنصح </a:t>
            </a:r>
            <a:r>
              <a:rPr lang="ar-DZ" sz="2200" b="1" dirty="0"/>
              <a:t>الإدارة. بعد ذلك ، إذا توقفت مجموعة المشروع ، يمكن لـ </a:t>
            </a:r>
            <a:r>
              <a:rPr lang="fr-FR" sz="2200" b="1" dirty="0"/>
              <a:t>CHSCT </a:t>
            </a:r>
            <a:r>
              <a:rPr lang="ar-DZ" sz="2200" b="1" dirty="0" smtClean="0"/>
              <a:t> ضمان </a:t>
            </a:r>
            <a:r>
              <a:rPr lang="ar-DZ" sz="2200" b="1" dirty="0"/>
              <a:t>مراقبة واستدامة العملية.</a:t>
            </a:r>
          </a:p>
          <a:p>
            <a:pPr algn="r" rtl="1">
              <a:buNone/>
            </a:pPr>
            <a:endParaRPr lang="fr-F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597845"/>
            <a:ext cx="9004465" cy="62601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r>
              <a:rPr lang="ar-DZ" b="1" dirty="0">
                <a:solidFill>
                  <a:schemeClr val="tx1">
                    <a:lumMod val="95000"/>
                    <a:lumOff val="5000"/>
                  </a:schemeClr>
                </a:solidFill>
              </a:rPr>
              <a:t>اهداف التشخيص المتعمق</a:t>
            </a:r>
          </a:p>
          <a:p>
            <a:pPr marL="214313" indent="-214313" algn="r" rtl="1">
              <a:buFont typeface="Wingdings" panose="05000000000000000000" pitchFamily="2" charset="2"/>
              <a:buChar char="ü"/>
            </a:pPr>
            <a:r>
              <a:rPr lang="ar-DZ" sz="1500" dirty="0"/>
              <a:t>  </a:t>
            </a:r>
            <a:r>
              <a:rPr lang="ar-DZ" dirty="0"/>
              <a:t>تقييم مستوى التوتر.</a:t>
            </a:r>
          </a:p>
          <a:p>
            <a:pPr marL="214313" indent="-214313" algn="r" rtl="1">
              <a:buFont typeface="Wingdings" panose="05000000000000000000" pitchFamily="2" charset="2"/>
              <a:buChar char="ü"/>
            </a:pPr>
            <a:r>
              <a:rPr lang="ar-DZ" dirty="0"/>
              <a:t>تحديد مصادر التوتر </a:t>
            </a:r>
            <a:r>
              <a:rPr lang="ar-DZ" dirty="0" smtClean="0"/>
              <a:t>.</a:t>
            </a:r>
            <a:endParaRPr lang="ar-DZ" dirty="0"/>
          </a:p>
          <a:p>
            <a:pPr marL="214313" indent="-214313" algn="r" rtl="1">
              <a:buFont typeface="Wingdings" panose="05000000000000000000" pitchFamily="2" charset="2"/>
              <a:buChar char="ü"/>
            </a:pPr>
            <a:r>
              <a:rPr lang="ar-DZ" dirty="0"/>
              <a:t>تحدد أكثر مجموعات الموظفين تأثراً.</a:t>
            </a:r>
          </a:p>
          <a:p>
            <a:pPr algn="r" rtl="1"/>
            <a:endParaRPr lang="ar-DZ" dirty="0"/>
          </a:p>
          <a:p>
            <a:pPr algn="r" rtl="1"/>
            <a:endParaRPr lang="ar-DZ" dirty="0"/>
          </a:p>
          <a:p>
            <a:pPr algn="r" rtl="1"/>
            <a:endParaRPr lang="ar-DZ" dirty="0"/>
          </a:p>
          <a:p>
            <a:pPr algn="r" rtl="1"/>
            <a:r>
              <a:rPr lang="ar-DZ" dirty="0"/>
              <a:t>بهدف التعرف على مصادر التوتر وفهم الاختلالات الموجودة في العمل ، يمكن لأصحاب المصلحة استخدام مجموعة متنوعة من الأدوات:</a:t>
            </a:r>
          </a:p>
          <a:p>
            <a:pPr algn="r" rtl="1"/>
            <a:endParaRPr lang="ar-DZ" dirty="0"/>
          </a:p>
          <a:p>
            <a:pPr marL="214313" indent="-214313" algn="r" rtl="1">
              <a:buFont typeface="Wingdings" panose="05000000000000000000" pitchFamily="2" charset="2"/>
              <a:buChar char="Ø"/>
            </a:pPr>
            <a:r>
              <a:rPr lang="ar-DZ" dirty="0"/>
              <a:t>	ملاحظات النشاط (حسب الممارسة المريحة) ،</a:t>
            </a:r>
          </a:p>
          <a:p>
            <a:pPr marL="214313" indent="-214313" algn="r" rtl="1">
              <a:buFont typeface="Wingdings" panose="05000000000000000000" pitchFamily="2" charset="2"/>
              <a:buChar char="Ø"/>
            </a:pPr>
            <a:r>
              <a:rPr lang="ar-DZ" dirty="0"/>
              <a:t>	مقابلات فردية أو جماعية (وجهاً لوجه، أو عن طريق الجمع بين عدة موظفين من نفس </a:t>
            </a:r>
            <a:r>
              <a:rPr lang="ar-DZ" dirty="0" smtClean="0"/>
              <a:t>ورشات </a:t>
            </a:r>
            <a:r>
              <a:rPr lang="ar-DZ" dirty="0"/>
              <a:t>العمل أو القسم أو ما إلى ذلك) ،</a:t>
            </a:r>
          </a:p>
          <a:p>
            <a:pPr marL="214313" indent="-214313" algn="r" rtl="1">
              <a:buFont typeface="Wingdings" panose="05000000000000000000" pitchFamily="2" charset="2"/>
              <a:buChar char="Ø"/>
            </a:pPr>
            <a:r>
              <a:rPr lang="ar-DZ" dirty="0"/>
              <a:t>	استبيانات</a:t>
            </a:r>
          </a:p>
          <a:p>
            <a:pPr marL="214313" indent="-214313" algn="r" rtl="1">
              <a:buFont typeface="Wingdings" panose="05000000000000000000" pitchFamily="2" charset="2"/>
              <a:buChar char="Ø"/>
            </a:pPr>
            <a:r>
              <a:rPr lang="ar-DZ" dirty="0"/>
              <a:t>	قياسات المؤشرات الصحية (ضغط الدم ، الاستهلاك الأدوية ذات التأثير النفساني ...).</a:t>
            </a:r>
          </a:p>
          <a:p>
            <a:pPr algn="r" rtl="1"/>
            <a:endParaRPr lang="ar-DZ" dirty="0"/>
          </a:p>
          <a:p>
            <a:pPr algn="r" rtl="1"/>
            <a:endParaRPr lang="ar-DZ"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6" name="Rectangle à coins arrondis 5"/>
          <p:cNvSpPr/>
          <p:nvPr/>
        </p:nvSpPr>
        <p:spPr>
          <a:xfrm>
            <a:off x="312126" y="690149"/>
            <a:ext cx="8755083" cy="66538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rtl="1"/>
            <a:endParaRPr lang="ar-DZ" sz="1350" b="1" i="1" dirty="0"/>
          </a:p>
          <a:p>
            <a:pPr algn="r" rtl="1"/>
            <a:r>
              <a:rPr lang="ar-DZ" sz="2000" b="1" i="1" dirty="0"/>
              <a:t>      بعد ان</a:t>
            </a:r>
            <a:r>
              <a:rPr lang="ar-SA" sz="2000" b="1" i="1" dirty="0"/>
              <a:t> تم تحديد وجود مش</a:t>
            </a:r>
            <a:r>
              <a:rPr lang="ar-DZ" sz="2000" b="1" i="1" dirty="0"/>
              <a:t>ا</a:t>
            </a:r>
            <a:r>
              <a:rPr lang="ar-SA" sz="2000" b="1" i="1" dirty="0"/>
              <a:t>كل مرتبطة بالتوتر في </a:t>
            </a:r>
            <a:r>
              <a:rPr lang="ar-DZ" sz="2000" b="1" i="1" dirty="0"/>
              <a:t>ال</a:t>
            </a:r>
            <a:r>
              <a:rPr lang="ar-SA" sz="2000" b="1" i="1" dirty="0"/>
              <a:t>ع</a:t>
            </a:r>
            <a:r>
              <a:rPr lang="ar-DZ" sz="2000" b="1" i="1" dirty="0"/>
              <a:t>مل</a:t>
            </a:r>
            <a:r>
              <a:rPr lang="ar-SA" sz="2000" b="1" i="1" dirty="0"/>
              <a:t>. في هذه المرحلة </a:t>
            </a:r>
            <a:r>
              <a:rPr lang="ar-DZ" sz="2000" b="1" i="1" dirty="0"/>
              <a:t>يتم </a:t>
            </a:r>
            <a:r>
              <a:rPr lang="ar-SA" sz="2000" b="1" i="1" dirty="0"/>
              <a:t>الذهاب إلى أبعد من ذلك لتحديد أسبابها والسماح بالتحسينات.</a:t>
            </a:r>
            <a:endParaRPr lang="fr-FR" sz="2000" b="1" i="1" dirty="0"/>
          </a:p>
          <a:p>
            <a:pPr rtl="1"/>
            <a:r>
              <a:rPr lang="ar-SA" sz="1350" dirty="0"/>
              <a:t> </a:t>
            </a:r>
            <a:endParaRPr lang="fr-FR" sz="1350" dirty="0"/>
          </a:p>
        </p:txBody>
      </p:sp>
      <p:sp>
        <p:nvSpPr>
          <p:cNvPr id="10" name="Rectangle à coins arrondis 9"/>
          <p:cNvSpPr/>
          <p:nvPr/>
        </p:nvSpPr>
        <p:spPr>
          <a:xfrm>
            <a:off x="2483768" y="130704"/>
            <a:ext cx="4667003" cy="467141"/>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800" b="1" dirty="0">
                <a:solidFill>
                  <a:srgbClr val="FF0000"/>
                </a:solidFill>
              </a:rPr>
              <a:t>3/ </a:t>
            </a:r>
            <a:r>
              <a:rPr lang="ar-DZ" sz="2800" b="1" dirty="0" smtClean="0">
                <a:solidFill>
                  <a:srgbClr val="FF0000"/>
                </a:solidFill>
              </a:rPr>
              <a:t>مرحلة التشخيص </a:t>
            </a:r>
            <a:r>
              <a:rPr lang="ar-DZ" sz="2800" b="1" dirty="0">
                <a:solidFill>
                  <a:srgbClr val="FF0000"/>
                </a:solidFill>
              </a:rPr>
              <a:t>المتعمق</a:t>
            </a:r>
            <a:endParaRPr lang="fr-FR" sz="2800" b="1" dirty="0">
              <a:solidFill>
                <a:srgbClr val="FF0000"/>
              </a:solidFill>
            </a:endParaRPr>
          </a:p>
        </p:txBody>
      </p:sp>
      <p:sp>
        <p:nvSpPr>
          <p:cNvPr id="11" name="Rectangle à coins arrondis 10"/>
          <p:cNvSpPr/>
          <p:nvPr/>
        </p:nvSpPr>
        <p:spPr>
          <a:xfrm>
            <a:off x="4932040" y="3693032"/>
            <a:ext cx="4015483" cy="37497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2000" dirty="0"/>
              <a:t>الأدوات المستخدمة في التشخيص المتعمق</a:t>
            </a:r>
            <a:endParaRPr lang="fr-FR" sz="2000" dirty="0"/>
          </a:p>
        </p:txBody>
      </p:sp>
      <p:sp>
        <p:nvSpPr>
          <p:cNvPr id="12" name="Rectangle à coins arrondis 11"/>
          <p:cNvSpPr/>
          <p:nvPr/>
        </p:nvSpPr>
        <p:spPr>
          <a:xfrm>
            <a:off x="329266" y="1394034"/>
            <a:ext cx="8755083" cy="87374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1600" b="1" dirty="0"/>
              <a:t>منظمة الصحة العالمية ؟</a:t>
            </a:r>
          </a:p>
          <a:p>
            <a:pPr algn="r" rtl="1"/>
            <a:r>
              <a:rPr lang="ar-DZ" sz="1600" b="1" dirty="0"/>
              <a:t>من الضروري استخدام المساهمين الخارجيين لهذه المرحلة. يتطلب التشخيص مهارات محددة لكي يكون التشخيص ذا مصداقية ، </a:t>
            </a:r>
          </a:p>
          <a:p>
            <a:pPr algn="r" rtl="1"/>
            <a:r>
              <a:rPr lang="ar-DZ" sz="1600" b="1" dirty="0"/>
              <a:t>يجب أيضًا اعتبار الأشخاص المسؤولين عن تنفيذه على أنهم غير متحيزين.</a:t>
            </a:r>
          </a:p>
        </p:txBody>
      </p:sp>
    </p:spTree>
    <p:extLst>
      <p:ext uri="{BB962C8B-B14F-4D97-AF65-F5344CB8AC3E}">
        <p14:creationId xmlns:p14="http://schemas.microsoft.com/office/powerpoint/2010/main" val="1226023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119745" y="0"/>
            <a:ext cx="4667003" cy="7303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400" b="1" dirty="0" smtClean="0"/>
              <a:t>الهدف من </a:t>
            </a:r>
            <a:r>
              <a:rPr lang="ar-DZ" sz="2400" b="1" dirty="0"/>
              <a:t>استخدام أدوات </a:t>
            </a:r>
            <a:r>
              <a:rPr lang="ar-DZ" sz="2400" b="1" dirty="0" smtClean="0"/>
              <a:t>التشخيص</a:t>
            </a:r>
            <a:endParaRPr lang="fr-FR" sz="2400" b="1" dirty="0"/>
          </a:p>
        </p:txBody>
      </p:sp>
      <p:sp>
        <p:nvSpPr>
          <p:cNvPr id="5" name="Rectangle 4"/>
          <p:cNvSpPr/>
          <p:nvPr/>
        </p:nvSpPr>
        <p:spPr>
          <a:xfrm>
            <a:off x="0" y="822879"/>
            <a:ext cx="9004465" cy="5918489"/>
          </a:xfrm>
          <a:prstGeom prst="rect">
            <a:avLst/>
          </a:prstGeom>
          <a:solidFill>
            <a:schemeClr val="accent6">
              <a:lumMod val="20000"/>
              <a:lumOff val="80000"/>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a:t>
            </a:r>
          </a:p>
          <a:p>
            <a:pPr algn="r" rtl="1"/>
            <a:endParaRPr lang="ar-DZ" sz="1350" dirty="0"/>
          </a:p>
          <a:p>
            <a:pPr algn="r" rtl="1"/>
            <a:endParaRPr lang="ar-DZ" sz="1350" dirty="0"/>
          </a:p>
          <a:p>
            <a:pPr algn="r" rtl="1"/>
            <a:r>
              <a:rPr lang="ar-DZ" sz="1350" dirty="0"/>
              <a:t> </a:t>
            </a:r>
          </a:p>
          <a:p>
            <a:pPr algn="ctr"/>
            <a:endParaRPr lang="fr-FR" sz="1350" dirty="0"/>
          </a:p>
        </p:txBody>
      </p:sp>
      <p:sp>
        <p:nvSpPr>
          <p:cNvPr id="3" name="Rectangle à coins arrondis 2"/>
          <p:cNvSpPr/>
          <p:nvPr/>
        </p:nvSpPr>
        <p:spPr>
          <a:xfrm>
            <a:off x="4932040" y="1743961"/>
            <a:ext cx="3760698" cy="39610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SA" sz="2400" dirty="0"/>
              <a:t>تتيح ملاحظات النشاط والمقابلات معرفة ما تطلبه الشركة من الموظفين ، ومحتوى مهمتهم ، وكيف يفترض بهم المضي قدمًا ، والصعوبات التي يواجهونها ، وكيف ينظمون عملهم ومصلحتهم ، وشكاو</a:t>
            </a:r>
            <a:r>
              <a:rPr lang="ar-DZ" sz="2400" dirty="0"/>
              <a:t>ي</a:t>
            </a:r>
            <a:r>
              <a:rPr lang="ar-SA" sz="2400" dirty="0"/>
              <a:t>هم. ..</a:t>
            </a:r>
            <a:endParaRPr lang="fr-FR" sz="2400" dirty="0"/>
          </a:p>
        </p:txBody>
      </p:sp>
      <p:sp>
        <p:nvSpPr>
          <p:cNvPr id="7" name="Rectangle à coins arrondis 6"/>
          <p:cNvSpPr/>
          <p:nvPr/>
        </p:nvSpPr>
        <p:spPr>
          <a:xfrm>
            <a:off x="395536" y="1743961"/>
            <a:ext cx="3816424" cy="39610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  </a:t>
            </a:r>
            <a:r>
              <a:rPr lang="ar-SA" dirty="0"/>
              <a:t> </a:t>
            </a:r>
            <a:r>
              <a:rPr lang="ar-SA" sz="2400" dirty="0"/>
              <a:t>الاستبيان هو الذي سيستخدمونه أولاً لقياس حالة التوتر وتحديد مصادر التوتر. </a:t>
            </a:r>
            <a:endParaRPr lang="ar-DZ" sz="2400" dirty="0"/>
          </a:p>
          <a:p>
            <a:pPr algn="ctr"/>
            <a:r>
              <a:rPr lang="ar-DZ" sz="2400" dirty="0"/>
              <a:t>مثال</a:t>
            </a:r>
            <a:r>
              <a:rPr lang="ar-SA" sz="2400" dirty="0"/>
              <a:t> تحديد حالة الإجهاد المزمن ، وتقييم قيود العمل ، أو قياس حالة الاكتئاب ، وتحديد الموارد المتاحة للموظف للقيام بعمله </a:t>
            </a:r>
            <a:endParaRPr lang="ar-DZ" sz="2400" dirty="0"/>
          </a:p>
          <a:p>
            <a:pPr algn="ctr"/>
            <a:r>
              <a:rPr lang="ar-DZ" sz="2400" dirty="0"/>
              <a:t>وفي الأخير يمكن المقارنة بين الاداتين وتحديد الاختلالات الممكنة ومعالجتها</a:t>
            </a:r>
            <a:endParaRPr lang="fr-FR" sz="2400" dirty="0"/>
          </a:p>
        </p:txBody>
      </p:sp>
      <p:sp>
        <p:nvSpPr>
          <p:cNvPr id="8" name="Rectangle à coins arrondis 7"/>
          <p:cNvSpPr/>
          <p:nvPr/>
        </p:nvSpPr>
        <p:spPr>
          <a:xfrm>
            <a:off x="5364088" y="909799"/>
            <a:ext cx="2812568" cy="454231"/>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SA" sz="2000" b="1" dirty="0"/>
              <a:t>ملاحظات النشاط والمقابلات </a:t>
            </a:r>
            <a:endParaRPr lang="fr-FR" sz="2000" b="1" dirty="0"/>
          </a:p>
        </p:txBody>
      </p:sp>
      <p:sp>
        <p:nvSpPr>
          <p:cNvPr id="9" name="Rectangle à coins arrondis 8"/>
          <p:cNvSpPr/>
          <p:nvPr/>
        </p:nvSpPr>
        <p:spPr>
          <a:xfrm>
            <a:off x="1032176" y="909799"/>
            <a:ext cx="2315688" cy="454231"/>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sz="2000" b="1" dirty="0"/>
              <a:t>الاستبيان</a:t>
            </a:r>
            <a:endParaRPr lang="fr-FR" sz="2000" b="1" dirty="0"/>
          </a:p>
        </p:txBody>
      </p:sp>
    </p:spTree>
    <p:extLst>
      <p:ext uri="{BB962C8B-B14F-4D97-AF65-F5344CB8AC3E}">
        <p14:creationId xmlns:p14="http://schemas.microsoft.com/office/powerpoint/2010/main" val="2322239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051720" y="51938"/>
            <a:ext cx="4667003" cy="496742"/>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SA" sz="2400" b="1" dirty="0"/>
              <a:t>دور مجموعة المشروع</a:t>
            </a:r>
            <a:endParaRPr lang="fr-FR" sz="2400" b="1" dirty="0"/>
          </a:p>
        </p:txBody>
      </p:sp>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692696"/>
            <a:ext cx="9004465" cy="61653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2000" dirty="0" smtClean="0"/>
              <a:t> </a:t>
            </a:r>
            <a:r>
              <a:rPr lang="ar-DZ" sz="2000" dirty="0"/>
              <a:t>تتمثل مهمة مجموعة المشروع في مساعدة الافراد المسؤولين </a:t>
            </a:r>
            <a:r>
              <a:rPr lang="ar-DZ" sz="2000" dirty="0" smtClean="0"/>
              <a:t>على </a:t>
            </a:r>
            <a:r>
              <a:rPr lang="ar-DZ" sz="2000" dirty="0"/>
              <a:t>التشخيص:</a:t>
            </a:r>
          </a:p>
          <a:p>
            <a:pPr marL="214313" indent="-214313" algn="r" rtl="1">
              <a:buFont typeface="Wingdings" panose="05000000000000000000" pitchFamily="2" charset="2"/>
              <a:buChar char="Ø"/>
            </a:pPr>
            <a:r>
              <a:rPr lang="ar-DZ" sz="2000" dirty="0"/>
              <a:t>	التعرف على الشركة من خلال تزويدهم بالبيانات اللازمة وتحديد الأشخاص الذين يمكن الاتصال بهم </a:t>
            </a:r>
          </a:p>
          <a:p>
            <a:pPr marL="214313" indent="-214313" algn="r" rtl="1">
              <a:buFont typeface="Wingdings" panose="05000000000000000000" pitchFamily="2" charset="2"/>
              <a:buChar char="Ø"/>
            </a:pPr>
            <a:r>
              <a:rPr lang="ar-DZ" sz="2000" dirty="0"/>
              <a:t>	ثم تكييف الأدوات المختارة للتشخيص (الموضوعات التي يتم تناولها عن طريق شبكات المقابلة ، أسئلة خاصة بالشركة ...).</a:t>
            </a:r>
          </a:p>
          <a:p>
            <a:pPr marL="214313" indent="-214313" algn="r" rtl="1">
              <a:buFont typeface="Wingdings" panose="05000000000000000000" pitchFamily="2" charset="2"/>
              <a:buChar char="Ø"/>
            </a:pPr>
            <a:r>
              <a:rPr lang="ar-DZ" sz="2000" dirty="0"/>
              <a:t>	شرح أهداف هذه الخطوة للموظفين ، وتحقيقا لهذه الغاية ، يتم تصميم أساليب إعلام الموظفين (حملات التواصل الداخلي والملصقات والعروض التقديمية الشفوية وما إلى ذلك).، فهي تضمن أن نظام جمع المعلومات منظم ( يضمن </a:t>
            </a:r>
            <a:r>
              <a:rPr lang="ar-DZ" sz="2000" dirty="0" smtClean="0"/>
              <a:t>للموظفين </a:t>
            </a:r>
            <a:r>
              <a:rPr lang="ar-DZ" sz="2000" dirty="0"/>
              <a:t>المتطوعين عدم الكشف عن هويتهم ).</a:t>
            </a:r>
          </a:p>
          <a:p>
            <a:pPr marL="214313" indent="-214313" algn="r" rtl="1">
              <a:buFont typeface="Wingdings" panose="05000000000000000000" pitchFamily="2" charset="2"/>
              <a:buChar char="Ø"/>
            </a:pPr>
            <a:endParaRPr lang="ar-DZ" sz="2000" dirty="0"/>
          </a:p>
          <a:p>
            <a:pPr marL="214313" indent="-214313" algn="r" rtl="1">
              <a:buFont typeface="Wingdings" panose="05000000000000000000" pitchFamily="2" charset="2"/>
              <a:buChar char="Ø"/>
            </a:pPr>
            <a:endParaRPr lang="ar-DZ" sz="200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a:p>
            <a:pPr marL="214313" indent="-214313" algn="r" rtl="1">
              <a:buFont typeface="Wingdings" panose="05000000000000000000" pitchFamily="2" charset="2"/>
              <a:buChar char="Ø"/>
            </a:pPr>
            <a:endParaRPr lang="ar-DZ" sz="1350" dirty="0"/>
          </a:p>
        </p:txBody>
      </p:sp>
      <p:sp>
        <p:nvSpPr>
          <p:cNvPr id="3" name="Rectangle à coins arrondis 2"/>
          <p:cNvSpPr/>
          <p:nvPr/>
        </p:nvSpPr>
        <p:spPr>
          <a:xfrm>
            <a:off x="258288" y="3429000"/>
            <a:ext cx="8817429" cy="3497036"/>
          </a:xfrm>
          <a:prstGeom prst="roundRect">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400" b="1" dirty="0" smtClean="0">
                <a:solidFill>
                  <a:srgbClr val="FF0000"/>
                </a:solidFill>
              </a:rPr>
              <a:t>أخطاء</a:t>
            </a:r>
            <a:r>
              <a:rPr lang="ar-SA" sz="2400" b="1" dirty="0" smtClean="0">
                <a:solidFill>
                  <a:srgbClr val="FF0000"/>
                </a:solidFill>
              </a:rPr>
              <a:t> </a:t>
            </a:r>
            <a:r>
              <a:rPr lang="ar-SA" sz="2400" b="1" dirty="0" smtClean="0">
                <a:solidFill>
                  <a:srgbClr val="FF0000"/>
                </a:solidFill>
              </a:rPr>
              <a:t>التشخيص</a:t>
            </a:r>
            <a:endParaRPr lang="fr-FR" sz="2400" b="1" dirty="0">
              <a:solidFill>
                <a:srgbClr val="FF0000"/>
              </a:solidFill>
            </a:endParaRPr>
          </a:p>
          <a:p>
            <a:pPr marL="214313" indent="-214313" algn="r" rtl="1">
              <a:buFont typeface="Wingdings" panose="05000000000000000000" pitchFamily="2" charset="2"/>
              <a:buChar char="ü"/>
            </a:pPr>
            <a:r>
              <a:rPr lang="ar-SA" sz="2000" dirty="0"/>
              <a:t>منح وقتًا قصيرًا جدًا أو كثيرًا جدًا للتشخيص. بالطبع ، عليك أن تأخذ الوقت الكافي لفهم كيفية عمل الشركة من أجل تحديد مصادر التوتر في العمل ، دون إجراء تشخيص جاهز. ومع ذلك ، فإن التدخل لا يقتصر على التشخيص ويجب أن تؤدي هذه المرحلة إلى اتخاذ إجراء في غضون فترة زمنية معقولة. في نظر الأفراد الذين تم الاتصال بهم </a:t>
            </a:r>
            <a:endParaRPr lang="ar-DZ" sz="2000" dirty="0"/>
          </a:p>
          <a:p>
            <a:pPr marL="214313" indent="-214313" algn="r" rtl="1">
              <a:buFont typeface="Wingdings" panose="05000000000000000000" pitchFamily="2" charset="2"/>
              <a:buChar char="ü"/>
            </a:pPr>
            <a:r>
              <a:rPr lang="ar-SA" sz="2000" dirty="0"/>
              <a:t>جمع الكثير من المعلومات أثناء التشخيص ، مع خطر عدم القدرة على تحديد البيانات التي يجب العمل على أساسها كأولوية.</a:t>
            </a:r>
            <a:endParaRPr lang="fr-FR" sz="2000" dirty="0"/>
          </a:p>
          <a:p>
            <a:pPr marL="214313" indent="-214313" algn="r" rtl="1">
              <a:buFont typeface="Wingdings" panose="05000000000000000000" pitchFamily="2" charset="2"/>
              <a:buChar char="ü"/>
            </a:pPr>
            <a:r>
              <a:rPr lang="ar-SA" sz="2000" dirty="0"/>
              <a:t>يجب ملاحظ</a:t>
            </a:r>
            <a:r>
              <a:rPr lang="ar-DZ" sz="2000" dirty="0"/>
              <a:t>ة</a:t>
            </a:r>
            <a:r>
              <a:rPr lang="ar-SA" sz="2000" dirty="0"/>
              <a:t> </a:t>
            </a:r>
            <a:r>
              <a:rPr lang="ar-DZ" sz="2000" dirty="0"/>
              <a:t>وتقييم </a:t>
            </a:r>
            <a:r>
              <a:rPr lang="ar-SA" sz="2000" dirty="0"/>
              <a:t>الأدوات المستخدمة ولا سيما استخدام مجموعات التشخيص التي لم يتم التحقق من صحتها. على سبيل المثال ، نرى العديد من استبيانات التقييم الذاتي للإجهاد على الإنترنت ، والتي لم يتم إثبات موثوقيتها علميًا. بعد مقارنة نفسها بالبيانات التي لا تمثل </a:t>
            </a:r>
            <a:r>
              <a:rPr lang="ar-DZ" sz="2000" dirty="0"/>
              <a:t>ردود</a:t>
            </a:r>
            <a:r>
              <a:rPr lang="ar-SA" sz="2000" dirty="0"/>
              <a:t> الموظفين ، فإن </a:t>
            </a:r>
            <a:r>
              <a:rPr lang="ar-DZ" sz="2000" dirty="0"/>
              <a:t>النتائج يمكن ان تعطي</a:t>
            </a:r>
            <a:r>
              <a:rPr lang="ar-SA" sz="2000" dirty="0"/>
              <a:t>، خطر ضئيل من الإجهاد. </a:t>
            </a:r>
            <a:endParaRPr lang="fr-FR" sz="2000" dirty="0"/>
          </a:p>
        </p:txBody>
      </p:sp>
    </p:spTree>
    <p:extLst>
      <p:ext uri="{BB962C8B-B14F-4D97-AF65-F5344CB8AC3E}">
        <p14:creationId xmlns:p14="http://schemas.microsoft.com/office/powerpoint/2010/main" val="2249449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116632"/>
            <a:ext cx="9004465" cy="66247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dirty="0"/>
          </a:p>
          <a:p>
            <a:pPr marL="214313" indent="-214313" algn="r" rtl="1">
              <a:buFont typeface="Wingdings" panose="05000000000000000000" pitchFamily="2" charset="2"/>
              <a:buChar char="ü"/>
            </a:pPr>
            <a:r>
              <a:rPr lang="ar-DZ" dirty="0"/>
              <a:t> </a:t>
            </a:r>
            <a:r>
              <a:rPr lang="ar-DZ" sz="2400" dirty="0"/>
              <a:t>وضع الاقتصاد الكلي : خطر الانتقال ، عدم استقرار التوظيف ، أهمية المنافسة ... ،</a:t>
            </a:r>
          </a:p>
          <a:p>
            <a:pPr marL="214313" indent="-214313" algn="r" rtl="1">
              <a:buFont typeface="Wingdings" panose="05000000000000000000" pitchFamily="2" charset="2"/>
              <a:buChar char="ü"/>
            </a:pPr>
            <a:r>
              <a:rPr lang="ar-DZ" sz="2400" dirty="0"/>
              <a:t>  التطورات الاجتماعية : زيادة استخدام تقنيات الاتصال عن بعد ، وإضفاء الطابع الفردي على النشاط المهني ، والمساءلة الزائدة  أو عدوانية العملاء ... ،</a:t>
            </a:r>
          </a:p>
          <a:p>
            <a:pPr marL="214313" indent="-214313" algn="r" rtl="1">
              <a:buFont typeface="Wingdings" panose="05000000000000000000" pitchFamily="2" charset="2"/>
              <a:buChar char="ü"/>
            </a:pPr>
            <a:r>
              <a:rPr lang="ar-DZ" sz="2400" dirty="0"/>
              <a:t>  تنظيم العمل : زيادة أو حمل العمل ، الانقطاعات المتكررة في تدفق العمل ، ساعات العمل غير المعتادة  ... ،</a:t>
            </a:r>
          </a:p>
          <a:p>
            <a:pPr marL="214313" indent="-214313" algn="r" rtl="1">
              <a:buFont typeface="Wingdings" panose="05000000000000000000" pitchFamily="2" charset="2"/>
              <a:buChar char="ü"/>
            </a:pPr>
            <a:r>
              <a:rPr lang="ar-DZ" sz="2400" dirty="0"/>
              <a:t>  مصادر إدارية : غموض أو تضارب في الأدوار ، عدم دقة المهمات ، الترقيات الغير مدروسة، وعدم الاعتراف بالعمل ، وما إلى ذلك.</a:t>
            </a:r>
          </a:p>
          <a:p>
            <a:pPr marL="214313" indent="-214313" algn="r" rtl="1">
              <a:buFont typeface="Wingdings" panose="05000000000000000000" pitchFamily="2" charset="2"/>
              <a:buChar char="ü"/>
            </a:pPr>
            <a:r>
              <a:rPr lang="ar-DZ" sz="2400" dirty="0"/>
              <a:t>  العلاقات المهنية : التواصل غير الكافي ، قلة الدعم من الزملاء والمشرفين ، العزلة ، إلخ.</a:t>
            </a:r>
          </a:p>
          <a:p>
            <a:pPr marL="214313" indent="-214313" algn="r" rtl="1">
              <a:buFont typeface="Wingdings" panose="05000000000000000000" pitchFamily="2" charset="2"/>
              <a:buChar char="ü"/>
            </a:pPr>
            <a:r>
              <a:rPr lang="ar-DZ" sz="2400" dirty="0"/>
              <a:t>  البيئة المادية : ضوضاء ، قلة المساحة ...</a:t>
            </a:r>
          </a:p>
          <a:p>
            <a:pPr marL="214313" indent="-214313" algn="r" rtl="1">
              <a:buFont typeface="Wingdings" panose="05000000000000000000" pitchFamily="2" charset="2"/>
              <a:buChar char="ü"/>
            </a:pPr>
            <a:endParaRPr lang="ar-DZ" sz="240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6" name="Rectangle à coins arrondis 5"/>
          <p:cNvSpPr/>
          <p:nvPr/>
        </p:nvSpPr>
        <p:spPr>
          <a:xfrm>
            <a:off x="179512" y="720995"/>
            <a:ext cx="8755083" cy="77486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SA" sz="2400" dirty="0"/>
              <a:t>مهما كانت الأدوات المستخدمة أثناء التشخيص ، فإن أحد تحديات هذه الخطوة هو تحديد العناصر التي تشكل مصادر التوتر للموظفين في مواق</a:t>
            </a:r>
            <a:r>
              <a:rPr lang="ar-DZ" sz="2400" dirty="0"/>
              <a:t>ع</a:t>
            </a:r>
            <a:r>
              <a:rPr lang="ar-SA" sz="2400" dirty="0"/>
              <a:t> العمل</a:t>
            </a:r>
            <a:endParaRPr lang="ar-DZ" sz="2400" dirty="0"/>
          </a:p>
        </p:txBody>
      </p:sp>
      <p:sp>
        <p:nvSpPr>
          <p:cNvPr id="10" name="Rectangle à coins arrondis 9"/>
          <p:cNvSpPr/>
          <p:nvPr/>
        </p:nvSpPr>
        <p:spPr>
          <a:xfrm>
            <a:off x="4283968" y="185243"/>
            <a:ext cx="4667003" cy="467141"/>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400" b="1" dirty="0"/>
              <a:t>تحديد مصادر التوتر</a:t>
            </a:r>
            <a:endParaRPr lang="fr-FR" sz="2400" b="1" dirty="0"/>
          </a:p>
        </p:txBody>
      </p:sp>
      <p:sp>
        <p:nvSpPr>
          <p:cNvPr id="11" name="Rectangle à coins arrondis 10"/>
          <p:cNvSpPr/>
          <p:nvPr/>
        </p:nvSpPr>
        <p:spPr>
          <a:xfrm>
            <a:off x="5639192" y="1629783"/>
            <a:ext cx="3295403" cy="37497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400" dirty="0"/>
              <a:t>المصادر الرئيسة للتوتر</a:t>
            </a:r>
            <a:endParaRPr lang="fr-FR" sz="2400" dirty="0"/>
          </a:p>
        </p:txBody>
      </p:sp>
    </p:spTree>
    <p:extLst>
      <p:ext uri="{BB962C8B-B14F-4D97-AF65-F5344CB8AC3E}">
        <p14:creationId xmlns:p14="http://schemas.microsoft.com/office/powerpoint/2010/main" val="3763958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548680"/>
            <a:ext cx="9004465" cy="6192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350" dirty="0"/>
          </a:p>
          <a:p>
            <a:pPr algn="r" rtl="1"/>
            <a:endParaRPr lang="ar-DZ" sz="1350" dirty="0"/>
          </a:p>
          <a:p>
            <a:pPr algn="r" rtl="1"/>
            <a:endParaRPr lang="ar-DZ" sz="1350" b="1" dirty="0"/>
          </a:p>
          <a:p>
            <a:pPr algn="r" rtl="1"/>
            <a:endParaRPr lang="ar-DZ" sz="1350" b="1" dirty="0"/>
          </a:p>
          <a:p>
            <a:pPr algn="r" rtl="1"/>
            <a:endParaRPr lang="ar-DZ" sz="1350" b="1" dirty="0"/>
          </a:p>
          <a:p>
            <a:pPr algn="r" rtl="1"/>
            <a:endParaRPr lang="ar-DZ" sz="1350" b="1" dirty="0"/>
          </a:p>
          <a:p>
            <a:pPr algn="r" rtl="1"/>
            <a:endParaRPr lang="ar-DZ" sz="1350" b="1" dirty="0"/>
          </a:p>
          <a:p>
            <a:pPr algn="r" rtl="1"/>
            <a:endParaRPr lang="ar-DZ" sz="1350" b="1" dirty="0"/>
          </a:p>
          <a:p>
            <a:pPr algn="r" rtl="1"/>
            <a:endParaRPr lang="ar-DZ" sz="1350" b="1" dirty="0"/>
          </a:p>
          <a:p>
            <a:pPr algn="r" rtl="1"/>
            <a:endParaRPr lang="ar-DZ" sz="1350" b="1" dirty="0"/>
          </a:p>
          <a:p>
            <a:pPr algn="r" rtl="1"/>
            <a:endParaRPr lang="ar-DZ" sz="1350" b="1" dirty="0"/>
          </a:p>
          <a:p>
            <a:pPr algn="r" rtl="1"/>
            <a:endParaRPr lang="ar-DZ" sz="1350" b="1" dirty="0"/>
          </a:p>
          <a:p>
            <a:pPr marL="257175" indent="-257175" algn="r" rtl="1">
              <a:buFont typeface="Wingdings" panose="05000000000000000000" pitchFamily="2" charset="2"/>
              <a:buChar char="v"/>
            </a:pPr>
            <a:r>
              <a:rPr lang="ar-SA" sz="2000" b="1" dirty="0">
                <a:solidFill>
                  <a:srgbClr val="FF0000"/>
                </a:solidFill>
              </a:rPr>
              <a:t>مصادر التوتر التي تحدث مرة واحدة أو دائمة</a:t>
            </a:r>
            <a:r>
              <a:rPr lang="ar-SA" sz="2000" dirty="0"/>
              <a:t>: مصادر التوتر التي تسجل </a:t>
            </a:r>
            <a:r>
              <a:rPr lang="ar-DZ" sz="2000" dirty="0"/>
              <a:t>مرارا ( دائمة )</a:t>
            </a:r>
            <a:r>
              <a:rPr lang="ar-SA" sz="2000" dirty="0"/>
              <a:t> تخلق حالة من التوتر المزمن ومن المعروف أنها تشكل خطراً على الصحة. </a:t>
            </a:r>
            <a:r>
              <a:rPr lang="ar-DZ" sz="2000" dirty="0"/>
              <a:t>اما التي تحدث مرة واحدة </a:t>
            </a:r>
            <a:r>
              <a:rPr lang="ar-SA" sz="2000" dirty="0"/>
              <a:t>يمكن أن </a:t>
            </a:r>
            <a:r>
              <a:rPr lang="ar-DZ" sz="2000" dirty="0"/>
              <a:t>ت</a:t>
            </a:r>
            <a:r>
              <a:rPr lang="ar-SA" sz="2000" dirty="0"/>
              <a:t>كون بالطبع مصدرًا للضغط الحاد. لكن هذه الحالة المجهدة، ستختفي عندما ينتهي الحدث المجهد.</a:t>
            </a:r>
            <a:endParaRPr lang="fr-FR" sz="2000" dirty="0"/>
          </a:p>
          <a:p>
            <a:pPr marL="214313" indent="-214313" algn="r" rtl="1">
              <a:buFont typeface="Wingdings" panose="05000000000000000000" pitchFamily="2" charset="2"/>
              <a:buChar char="v"/>
            </a:pPr>
            <a:r>
              <a:rPr lang="ar-SA" sz="2000" b="1" dirty="0">
                <a:solidFill>
                  <a:srgbClr val="FF0000"/>
                </a:solidFill>
              </a:rPr>
              <a:t>مصادر التوتر</a:t>
            </a:r>
            <a:r>
              <a:rPr lang="ar-DZ" sz="2000" b="1" dirty="0">
                <a:solidFill>
                  <a:srgbClr val="FF0000"/>
                </a:solidFill>
              </a:rPr>
              <a:t>التي يتم اختيارها</a:t>
            </a:r>
            <a:r>
              <a:rPr lang="ar-SA" sz="2000" b="1" dirty="0">
                <a:solidFill>
                  <a:srgbClr val="FF0000"/>
                </a:solidFill>
              </a:rPr>
              <a:t> </a:t>
            </a:r>
            <a:r>
              <a:rPr lang="ar-DZ" sz="2000" b="1" dirty="0">
                <a:solidFill>
                  <a:srgbClr val="FF0000"/>
                </a:solidFill>
              </a:rPr>
              <a:t>( او اختبارها )</a:t>
            </a:r>
            <a:r>
              <a:rPr lang="ar-SA" sz="2000" b="1" dirty="0">
                <a:solidFill>
                  <a:srgbClr val="FF0000"/>
                </a:solidFill>
              </a:rPr>
              <a:t> : </a:t>
            </a:r>
            <a:r>
              <a:rPr lang="ar-SA" sz="2000" dirty="0"/>
              <a:t>تكون مصادر التوتر أكثر صعوبة</a:t>
            </a:r>
            <a:r>
              <a:rPr lang="ar-DZ" sz="2000" dirty="0"/>
              <a:t> عندما يتم اختبارها</a:t>
            </a:r>
            <a:r>
              <a:rPr lang="ar-SA" sz="2000" dirty="0"/>
              <a:t>. </a:t>
            </a:r>
            <a:endParaRPr lang="ar-DZ" sz="2000" dirty="0"/>
          </a:p>
          <a:p>
            <a:pPr marL="257175" indent="-257175" algn="r" rtl="1">
              <a:buFont typeface="Arial" panose="020B0604020202020204" pitchFamily="34" charset="0"/>
              <a:buChar char="•"/>
            </a:pPr>
            <a:r>
              <a:rPr lang="ar-DZ" sz="2000" dirty="0"/>
              <a:t>ستكون ممرضة المستشفى ، على سبيل المثال ، قادرة على تحمل المواجهة اليومية للمرض ، بقدر ما تعرف ذلك باختيارها هذه المهنة. من ناحية أخرى ، لن تتأقلم مع عدم وجود فترة زمنية مخططة لتقييم حالة المرضى مع زملائها.</a:t>
            </a:r>
          </a:p>
          <a:p>
            <a:pPr marL="214313" indent="-214313" algn="r" rtl="1">
              <a:buFont typeface="Wingdings" panose="05000000000000000000" pitchFamily="2" charset="2"/>
              <a:buChar char="v"/>
            </a:pPr>
            <a:r>
              <a:rPr lang="ar-SA" sz="2000" b="1" dirty="0">
                <a:solidFill>
                  <a:srgbClr val="FF0000"/>
                </a:solidFill>
              </a:rPr>
              <a:t>مصادر متعددة للتوتر</a:t>
            </a:r>
            <a:r>
              <a:rPr lang="ar-SA" sz="2000" dirty="0"/>
              <a:t>: تراكم مصادر التوتر .</a:t>
            </a:r>
            <a:endParaRPr lang="ar-DZ" sz="2000" dirty="0"/>
          </a:p>
          <a:p>
            <a:pPr marL="257175" indent="-257175" algn="r" rtl="1">
              <a:buFont typeface="Arial" panose="020B0604020202020204" pitchFamily="34" charset="0"/>
              <a:buChar char="•"/>
            </a:pPr>
            <a:r>
              <a:rPr lang="ar-DZ" sz="2000" dirty="0"/>
              <a:t>على سبيل المثال ، في بعض مراكز الاتصال الهاتفي ، يجب على عامل الهاتف ، في غضون فترة زمنية قصيرة، الالتزام بدقة نص محادثة مع العميل أثناء الإجابة على أسئلته وملء نموذج كمبيوتر ، في بيئة صوتية مزعجة أحيانًا ، مع عرض عدد العملاء المنتظرين على الشاشة.</a:t>
            </a:r>
          </a:p>
          <a:p>
            <a:pPr marL="214313" indent="-214313" algn="r" rtl="1">
              <a:buFont typeface="Wingdings" panose="05000000000000000000" pitchFamily="2" charset="2"/>
              <a:buChar char="v"/>
            </a:pPr>
            <a:r>
              <a:rPr lang="ar-SA" sz="2000" b="1" dirty="0">
                <a:solidFill>
                  <a:srgbClr val="FF0000"/>
                </a:solidFill>
              </a:rPr>
              <a:t>مصادر الإجهاد العدائي</a:t>
            </a:r>
            <a:r>
              <a:rPr lang="ar-SA" sz="2000" dirty="0"/>
              <a:t>: تعايش بعض مصادر التوتر يؤثر بشكل خاص على الصحة.</a:t>
            </a:r>
            <a:endParaRPr lang="fr-FR" sz="2000" dirty="0"/>
          </a:p>
          <a:p>
            <a:pPr marL="257175" indent="-257175" algn="r" rtl="1">
              <a:buFont typeface="Arial" panose="020B0604020202020204" pitchFamily="34" charset="0"/>
              <a:buChar char="•"/>
            </a:pPr>
            <a:r>
              <a:rPr lang="ar-DZ" sz="2000" dirty="0"/>
              <a:t>أظهرت العديد من الدراسات أن عدم التوازن بين المطالب القوية للإنتاجية ، ومحدودية مساحة المناورة ، ونقص الدعم الاجتماعي  يمكن أن يولد أمراضًا مثل أمراض القلب والأوعية الدموية ، واضطرابات القلق. والاكتئاب.</a:t>
            </a:r>
          </a:p>
          <a:p>
            <a:pPr algn="r" rtl="1"/>
            <a:endParaRPr lang="ar-DZ" sz="2000" dirty="0"/>
          </a:p>
          <a:p>
            <a:pPr algn="r" rtl="1"/>
            <a:endParaRPr lang="ar-DZ" sz="200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10" name="Rectangle à coins arrondis 9"/>
          <p:cNvSpPr/>
          <p:nvPr/>
        </p:nvSpPr>
        <p:spPr>
          <a:xfrm>
            <a:off x="2627784" y="15528"/>
            <a:ext cx="4667003" cy="467141"/>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SA" sz="2400" b="1" i="1" dirty="0"/>
              <a:t>فهم كي</a:t>
            </a:r>
            <a:r>
              <a:rPr lang="ar-DZ" sz="2400" b="1" i="1" dirty="0"/>
              <a:t>فية </a:t>
            </a:r>
            <a:r>
              <a:rPr lang="ar-SA" sz="2400" b="1" i="1" dirty="0"/>
              <a:t>عمل مصادر التوتر</a:t>
            </a:r>
            <a:endParaRPr lang="fr-FR" sz="2400" b="1" i="1" dirty="0"/>
          </a:p>
        </p:txBody>
      </p:sp>
      <p:sp>
        <p:nvSpPr>
          <p:cNvPr id="12" name="Rectangle à coins arrondis 11"/>
          <p:cNvSpPr/>
          <p:nvPr/>
        </p:nvSpPr>
        <p:spPr>
          <a:xfrm>
            <a:off x="195943" y="631863"/>
            <a:ext cx="8755083" cy="87374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SA" sz="2000" dirty="0"/>
              <a:t>عندما يتم تحديد مصادر التوتر ، من المثير للاهتمام معرفة ما </a:t>
            </a:r>
            <a:r>
              <a:rPr lang="ar-SA" sz="2000" dirty="0" smtClean="0"/>
              <a:t>ه</a:t>
            </a:r>
            <a:r>
              <a:rPr lang="ar-DZ" sz="2000" dirty="0" smtClean="0"/>
              <a:t>ي</a:t>
            </a:r>
            <a:r>
              <a:rPr lang="ar-SA" sz="2000" dirty="0" smtClean="0"/>
              <a:t> </a:t>
            </a:r>
            <a:r>
              <a:rPr lang="ar-SA" sz="2000" dirty="0"/>
              <a:t>أهمية كل </a:t>
            </a:r>
            <a:r>
              <a:rPr lang="ar-DZ" sz="2000" dirty="0"/>
              <a:t>عنصر</a:t>
            </a:r>
            <a:r>
              <a:rPr lang="ar-SA" sz="2000" dirty="0" smtClean="0"/>
              <a:t>من</a:t>
            </a:r>
            <a:r>
              <a:rPr lang="ar-DZ" sz="2000" dirty="0" smtClean="0"/>
              <a:t> هذه العناصر</a:t>
            </a:r>
            <a:r>
              <a:rPr lang="ar-SA" sz="2000" dirty="0" smtClean="0"/>
              <a:t> </a:t>
            </a:r>
            <a:r>
              <a:rPr lang="ar-SA" sz="2000" dirty="0"/>
              <a:t>، وكيف</a:t>
            </a:r>
            <a:r>
              <a:rPr lang="ar-DZ" sz="2000" dirty="0" err="1"/>
              <a:t>ية</a:t>
            </a:r>
            <a:r>
              <a:rPr lang="ar-SA" sz="2000" dirty="0"/>
              <a:t> </a:t>
            </a:r>
            <a:r>
              <a:rPr lang="ar-DZ" sz="2000" dirty="0"/>
              <a:t>تفاعلهم</a:t>
            </a:r>
            <a:r>
              <a:rPr lang="ar-SA" sz="2000" dirty="0"/>
              <a:t> وكيف يتم إدراكهم. تشير الدراسات على وجه الخصوص إلى أن مصادر التوتر </a:t>
            </a:r>
            <a:r>
              <a:rPr lang="ar-DZ" sz="2000" dirty="0"/>
              <a:t>مضرة </a:t>
            </a:r>
            <a:r>
              <a:rPr lang="ar-SA" sz="2000" dirty="0"/>
              <a:t>أكثر للصحة عندما تكون طويلة الأمد ، أو متعددة ، أو حتى معادية ...</a:t>
            </a:r>
            <a:endParaRPr lang="fr-FR" sz="2000" dirty="0"/>
          </a:p>
        </p:txBody>
      </p:sp>
    </p:spTree>
    <p:extLst>
      <p:ext uri="{BB962C8B-B14F-4D97-AF65-F5344CB8AC3E}">
        <p14:creationId xmlns:p14="http://schemas.microsoft.com/office/powerpoint/2010/main" val="589500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57399" y="620688"/>
            <a:ext cx="9004465" cy="61206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smtClean="0"/>
          </a:p>
          <a:p>
            <a:pPr algn="r" rtl="1"/>
            <a:endParaRPr lang="ar-DZ" sz="1350" dirty="0"/>
          </a:p>
          <a:p>
            <a:pPr algn="r" rtl="1"/>
            <a:endParaRPr lang="ar-DZ" sz="1350" dirty="0" smtClean="0"/>
          </a:p>
          <a:p>
            <a:pPr algn="r" rtl="1"/>
            <a:endParaRPr lang="ar-DZ" sz="1350" dirty="0"/>
          </a:p>
          <a:p>
            <a:pPr algn="r" rtl="1"/>
            <a:endParaRPr lang="ar-DZ" sz="1350" dirty="0"/>
          </a:p>
          <a:p>
            <a:pPr marL="257175" indent="-257175" algn="r" rtl="1">
              <a:buFont typeface="Arial" panose="020B0604020202020204" pitchFamily="34" charset="0"/>
              <a:buChar char="•"/>
            </a:pPr>
            <a:r>
              <a:rPr lang="ar-DZ" sz="2000" dirty="0"/>
              <a:t>عرض شفهي للإدارة ولجنة الصحة والسلامة وظروف العمل </a:t>
            </a:r>
            <a:r>
              <a:rPr lang="ar-DZ" sz="2000" dirty="0" smtClean="0"/>
              <a:t> أو </a:t>
            </a:r>
            <a:r>
              <a:rPr lang="ar-DZ" sz="2000" dirty="0"/>
              <a:t>لممثلي الموظفين ، </a:t>
            </a:r>
          </a:p>
          <a:p>
            <a:pPr marL="257175" indent="-257175" algn="r" rtl="1">
              <a:buFont typeface="Arial" panose="020B0604020202020204" pitchFamily="34" charset="0"/>
              <a:buChar char="•"/>
            </a:pPr>
            <a:r>
              <a:rPr lang="ar-DZ" sz="2000" dirty="0"/>
              <a:t>اجتماعات إعلامية لجميع الموظفين </a:t>
            </a:r>
          </a:p>
          <a:p>
            <a:pPr marL="257175" indent="-257175" algn="r" rtl="1">
              <a:buFont typeface="Arial" panose="020B0604020202020204" pitchFamily="34" charset="0"/>
              <a:buChar char="•"/>
            </a:pPr>
            <a:r>
              <a:rPr lang="ar-DZ" sz="2000" dirty="0"/>
              <a:t> تقرير مكتوب للتوزيع داخل الشركة .</a:t>
            </a:r>
          </a:p>
          <a:p>
            <a:pPr algn="r" rtl="1"/>
            <a:endParaRPr lang="ar-DZ" sz="2000" dirty="0"/>
          </a:p>
          <a:p>
            <a:pPr algn="r" rtl="1"/>
            <a:endParaRPr lang="ar-DZ" sz="2000" dirty="0"/>
          </a:p>
          <a:p>
            <a:pPr marL="257175" indent="-257175" algn="r" rtl="1">
              <a:buFont typeface="Arial" panose="020B0604020202020204" pitchFamily="34" charset="0"/>
              <a:buChar char="•"/>
            </a:pPr>
            <a:r>
              <a:rPr lang="ar-DZ" sz="2000" dirty="0"/>
              <a:t>السماح للموظفين والمديرين بالتعرف على التشخيص المطروح ( أهمية المشكلة ، الأسباب المحددة ، الفئات المعرضة للخطر ...)</a:t>
            </a:r>
          </a:p>
          <a:p>
            <a:pPr marL="257175" indent="-257175" algn="r" rtl="1">
              <a:buFont typeface="Arial" panose="020B0604020202020204" pitchFamily="34" charset="0"/>
              <a:buChar char="•"/>
            </a:pPr>
            <a:r>
              <a:rPr lang="ar-DZ" sz="2000" dirty="0"/>
              <a:t>تشجيعهم على متابعة التشخيص ووضع خطة عمل.</a:t>
            </a:r>
          </a:p>
          <a:p>
            <a:pPr algn="r" rtl="1"/>
            <a:endParaRPr lang="ar-DZ" sz="2000" dirty="0"/>
          </a:p>
          <a:p>
            <a:pPr algn="r" rtl="1"/>
            <a:endParaRPr lang="ar-DZ" sz="2000" dirty="0"/>
          </a:p>
          <a:p>
            <a:pPr algn="r" rtl="1"/>
            <a:endParaRPr lang="ar-DZ" sz="2000" dirty="0"/>
          </a:p>
          <a:p>
            <a:pPr marL="257175" indent="-257175" algn="r" rtl="1">
              <a:buFont typeface="Wingdings" panose="05000000000000000000" pitchFamily="2" charset="2"/>
              <a:buChar char="v"/>
            </a:pPr>
            <a:r>
              <a:rPr lang="ar-DZ" sz="2000" dirty="0"/>
              <a:t>	يمكن أن تكشف عن الخلل الوظيفي الذي هو موضوع الإنكار في الشركة ،</a:t>
            </a:r>
          </a:p>
          <a:p>
            <a:pPr marL="257175" indent="-257175" algn="r" rtl="1">
              <a:buFont typeface="Wingdings" panose="05000000000000000000" pitchFamily="2" charset="2"/>
              <a:buChar char="v"/>
            </a:pPr>
            <a:r>
              <a:rPr lang="ar-DZ" sz="2000" dirty="0"/>
              <a:t>	يمكن أن تظهر أيضًا انحرافات مهمة بين الواقع المفترض  ونتائج التشخيص.</a:t>
            </a:r>
          </a:p>
          <a:p>
            <a:pPr algn="r" rtl="1"/>
            <a:r>
              <a:rPr lang="ar-DZ" sz="2000" dirty="0"/>
              <a:t>  ولذلك يتطلب أن تكون المشاركة من قبل أعضاء الإدارة والموظفين ضرورية في البحث عن الحلول الممكنة بالإضافة إلى تنفيذها.</a:t>
            </a:r>
          </a:p>
          <a:p>
            <a:pPr algn="r" rtl="1"/>
            <a:r>
              <a:rPr lang="ar-DZ" sz="2000" dirty="0"/>
              <a:t>   يتم تضمين نتائج التشخيص التي يتم إرجاعها إلى الشركة في مستند وحيد.</a:t>
            </a:r>
          </a:p>
          <a:p>
            <a:pPr algn="r" rtl="1"/>
            <a:endParaRPr lang="ar-DZ" sz="2000" dirty="0"/>
          </a:p>
          <a:p>
            <a:pPr algn="r" rtl="1"/>
            <a:endParaRPr lang="ar-DZ" sz="200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6" name="Rectangle à coins arrondis 5"/>
          <p:cNvSpPr/>
          <p:nvPr/>
        </p:nvSpPr>
        <p:spPr>
          <a:xfrm>
            <a:off x="187036" y="738134"/>
            <a:ext cx="8755083" cy="77415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2000" dirty="0"/>
          </a:p>
          <a:p>
            <a:pPr algn="r" rtl="1"/>
            <a:r>
              <a:rPr lang="ar-DZ" sz="2000" dirty="0"/>
              <a:t>  </a:t>
            </a:r>
            <a:r>
              <a:rPr lang="ar-SA" sz="2000" dirty="0"/>
              <a:t>بمجرد إجراء التشخيص المتعمق بمشاركة  </a:t>
            </a:r>
            <a:r>
              <a:rPr lang="ar-DZ" sz="2000" dirty="0"/>
              <a:t>اعضاء</a:t>
            </a:r>
            <a:r>
              <a:rPr lang="ar-SA" sz="2000" dirty="0"/>
              <a:t> مجموعة المشروع ،</a:t>
            </a:r>
            <a:r>
              <a:rPr lang="ar-DZ" sz="2000" dirty="0"/>
              <a:t> يتم ابلاغ</a:t>
            </a:r>
            <a:r>
              <a:rPr lang="ar-SA" sz="2000" dirty="0"/>
              <a:t> النتائج إلى مختلف الجهات الفاعلة في الشركة</a:t>
            </a:r>
            <a:r>
              <a:rPr lang="ar-DZ" sz="2000" dirty="0"/>
              <a:t> من خلال</a:t>
            </a:r>
            <a:r>
              <a:rPr lang="ar-SA" sz="2000" dirty="0"/>
              <a:t>.</a:t>
            </a:r>
          </a:p>
          <a:p>
            <a:pPr algn="r" rtl="1"/>
            <a:endParaRPr lang="ar-SA" sz="1500" dirty="0"/>
          </a:p>
        </p:txBody>
      </p:sp>
      <p:sp>
        <p:nvSpPr>
          <p:cNvPr id="10" name="Rectangle à coins arrondis 9"/>
          <p:cNvSpPr/>
          <p:nvPr/>
        </p:nvSpPr>
        <p:spPr>
          <a:xfrm>
            <a:off x="2339752" y="68459"/>
            <a:ext cx="4667003" cy="467141"/>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800" b="1" dirty="0">
                <a:solidFill>
                  <a:srgbClr val="FF0000"/>
                </a:solidFill>
              </a:rPr>
              <a:t>4/ مرحلة </a:t>
            </a:r>
            <a:r>
              <a:rPr lang="ar-DZ" sz="2800" b="1" dirty="0" smtClean="0">
                <a:solidFill>
                  <a:srgbClr val="FF0000"/>
                </a:solidFill>
              </a:rPr>
              <a:t>اعادة </a:t>
            </a:r>
            <a:r>
              <a:rPr lang="ar-DZ" sz="2800" b="1" dirty="0">
                <a:solidFill>
                  <a:srgbClr val="FF0000"/>
                </a:solidFill>
              </a:rPr>
              <a:t>النتائج</a:t>
            </a:r>
            <a:endParaRPr lang="fr-FR" sz="2800" b="1" dirty="0">
              <a:solidFill>
                <a:srgbClr val="FF0000"/>
              </a:solidFill>
            </a:endParaRPr>
          </a:p>
        </p:txBody>
      </p:sp>
      <p:sp>
        <p:nvSpPr>
          <p:cNvPr id="11" name="Rectangle à coins arrondis 10"/>
          <p:cNvSpPr/>
          <p:nvPr/>
        </p:nvSpPr>
        <p:spPr>
          <a:xfrm>
            <a:off x="7006755" y="2812273"/>
            <a:ext cx="1690603" cy="37497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2000" dirty="0"/>
              <a:t>وذلك من اجل</a:t>
            </a:r>
            <a:r>
              <a:rPr lang="ar-SA" sz="2000" dirty="0"/>
              <a:t>:</a:t>
            </a:r>
            <a:endParaRPr lang="fr-FR" sz="2000" dirty="0"/>
          </a:p>
        </p:txBody>
      </p:sp>
      <p:sp>
        <p:nvSpPr>
          <p:cNvPr id="12" name="Rectangle à coins arrondis 11"/>
          <p:cNvSpPr/>
          <p:nvPr/>
        </p:nvSpPr>
        <p:spPr>
          <a:xfrm>
            <a:off x="5220072" y="4406659"/>
            <a:ext cx="3477286" cy="37497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2000" dirty="0"/>
              <a:t>يعتبر عرض النتائج خطوة حساسة لأنها </a:t>
            </a:r>
            <a:r>
              <a:rPr lang="ar-SA" sz="2000" dirty="0"/>
              <a:t>:</a:t>
            </a:r>
            <a:endParaRPr lang="fr-FR" sz="2000" dirty="0"/>
          </a:p>
        </p:txBody>
      </p:sp>
    </p:spTree>
    <p:extLst>
      <p:ext uri="{BB962C8B-B14F-4D97-AF65-F5344CB8AC3E}">
        <p14:creationId xmlns:p14="http://schemas.microsoft.com/office/powerpoint/2010/main" val="485836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548680"/>
            <a:ext cx="9004465" cy="6309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marL="214313" indent="-214313" algn="r" rtl="1">
              <a:buFont typeface="Wingdings" panose="05000000000000000000" pitchFamily="2" charset="2"/>
              <a:buChar char="ü"/>
            </a:pPr>
            <a:endParaRPr lang="ar-DZ" sz="1500" dirty="0" smtClean="0"/>
          </a:p>
          <a:p>
            <a:pPr algn="r" rtl="1"/>
            <a:endParaRPr lang="ar-DZ" sz="1500" dirty="0"/>
          </a:p>
          <a:p>
            <a:pPr algn="r" rtl="1"/>
            <a:endParaRPr lang="ar-DZ" sz="1500" dirty="0"/>
          </a:p>
          <a:p>
            <a:pPr marL="214313" indent="-214313" algn="r" rtl="1">
              <a:buFont typeface="Wingdings" panose="05000000000000000000" pitchFamily="2" charset="2"/>
              <a:buChar char="ü"/>
            </a:pPr>
            <a:r>
              <a:rPr lang="ar-DZ" sz="2000" dirty="0"/>
              <a:t>اعطاء مجموعة المشروع الأولوية للمواضيع التي سيتم التعامل معها بناءً على نتائج التشخيص (الضغوطات الأكثر شيوعًا ، والأخطر ، وتلك التي تهم معظم الناس ، إلخ).</a:t>
            </a:r>
          </a:p>
          <a:p>
            <a:pPr marL="214313" indent="-214313" algn="r" rtl="1">
              <a:buFont typeface="Wingdings" panose="05000000000000000000" pitchFamily="2" charset="2"/>
              <a:buChar char="ü"/>
            </a:pPr>
            <a:r>
              <a:rPr lang="ar-DZ" sz="2000" dirty="0"/>
              <a:t>	بالنسبة للموضوعات ذات الأولوية ، يتم تكوين مجموعات عمل محددة لتنفيذ الإجراءات المستعجلة.</a:t>
            </a:r>
          </a:p>
          <a:p>
            <a:pPr marL="214313" indent="-214313" algn="r" rtl="1">
              <a:buFont typeface="Wingdings" panose="05000000000000000000" pitchFamily="2" charset="2"/>
              <a:buChar char="ü"/>
            </a:pPr>
            <a:r>
              <a:rPr lang="ar-DZ" sz="2000" dirty="0"/>
              <a:t>	يعود تجميع هذا العمل إلى الإدارة ، التي تقرر التنفيذ والتخطيط.</a:t>
            </a:r>
          </a:p>
          <a:p>
            <a:pPr algn="r" rtl="1"/>
            <a:r>
              <a:rPr lang="ar-DZ" sz="2000" dirty="0"/>
              <a:t>قد تكون هذه الحلول مستعجلة (سريعة للتنفيذ) أو حلولًا لها آثار فقط على المدى المتوسط.</a:t>
            </a:r>
          </a:p>
          <a:p>
            <a:pPr algn="r" rtl="1"/>
            <a:r>
              <a:rPr lang="ar-DZ" sz="2000" dirty="0"/>
              <a:t>يتم وضع جميع الإجراءات في خطة عمل تسهل مراقبتها.</a:t>
            </a:r>
          </a:p>
          <a:p>
            <a:pPr algn="r" rtl="1"/>
            <a:endParaRPr lang="ar-DZ" sz="2000" dirty="0"/>
          </a:p>
          <a:p>
            <a:pPr algn="r" rtl="1"/>
            <a:endParaRPr lang="ar-DZ" sz="2000" dirty="0"/>
          </a:p>
          <a:p>
            <a:pPr algn="r" rtl="1"/>
            <a:endParaRPr lang="ar-DZ" sz="2000" dirty="0"/>
          </a:p>
          <a:p>
            <a:pPr marL="257175" indent="-257175" algn="r" rtl="1">
              <a:buFont typeface="Wingdings" panose="05000000000000000000" pitchFamily="2" charset="2"/>
              <a:buChar char="Ø"/>
            </a:pPr>
            <a:r>
              <a:rPr lang="ar-DZ" sz="2000" dirty="0"/>
              <a:t>	نوع الإجراءات التي يتعين القيام بها ،</a:t>
            </a:r>
          </a:p>
          <a:p>
            <a:pPr marL="257175" indent="-257175" algn="r" rtl="1">
              <a:buFont typeface="Wingdings" panose="05000000000000000000" pitchFamily="2" charset="2"/>
              <a:buChar char="Ø"/>
            </a:pPr>
            <a:r>
              <a:rPr lang="ar-DZ" sz="2000" dirty="0"/>
              <a:t>	الأهداف المراد تحقيقها ،</a:t>
            </a:r>
          </a:p>
          <a:p>
            <a:pPr marL="257175" indent="-257175" algn="r" rtl="1">
              <a:buFont typeface="Wingdings" panose="05000000000000000000" pitchFamily="2" charset="2"/>
              <a:buChar char="Ø"/>
            </a:pPr>
            <a:r>
              <a:rPr lang="ar-DZ" sz="2000" dirty="0"/>
              <a:t>	الأشخاص المسؤولين،</a:t>
            </a:r>
          </a:p>
          <a:p>
            <a:pPr marL="257175" indent="-257175" algn="r" rtl="1">
              <a:buFont typeface="Wingdings" panose="05000000000000000000" pitchFamily="2" charset="2"/>
              <a:buChar char="Ø"/>
            </a:pPr>
            <a:r>
              <a:rPr lang="ar-DZ" sz="2000" dirty="0"/>
              <a:t>	المصاريف،</a:t>
            </a:r>
          </a:p>
          <a:p>
            <a:pPr marL="257175" indent="-257175" algn="r" rtl="1">
              <a:buFont typeface="Wingdings" panose="05000000000000000000" pitchFamily="2" charset="2"/>
              <a:buChar char="Ø"/>
            </a:pPr>
            <a:r>
              <a:rPr lang="ar-DZ" sz="2000" dirty="0"/>
              <a:t>	الجدول،</a:t>
            </a:r>
          </a:p>
          <a:p>
            <a:pPr marL="257175" indent="-257175" algn="r" rtl="1">
              <a:buFont typeface="Wingdings" panose="05000000000000000000" pitchFamily="2" charset="2"/>
              <a:buChar char="Ø"/>
            </a:pPr>
            <a:r>
              <a:rPr lang="ar-DZ" sz="2000" dirty="0"/>
              <a:t>	معايير التقييم ،</a:t>
            </a:r>
          </a:p>
          <a:p>
            <a:pPr marL="257175" indent="-257175" algn="r" rtl="1">
              <a:buFont typeface="Wingdings" panose="05000000000000000000" pitchFamily="2" charset="2"/>
              <a:buChar char="Ø"/>
            </a:pPr>
            <a:r>
              <a:rPr lang="ar-DZ" sz="2000" dirty="0"/>
              <a:t>	كيفية إبلاغ الموظفين ...</a:t>
            </a:r>
          </a:p>
          <a:p>
            <a:pPr algn="r" rtl="1"/>
            <a:endParaRPr lang="ar-DZ" sz="2000" dirty="0"/>
          </a:p>
          <a:p>
            <a:pPr algn="r" rtl="1"/>
            <a:endParaRPr lang="ar-DZ" sz="2000" dirty="0"/>
          </a:p>
          <a:p>
            <a:pPr algn="r" rtl="1"/>
            <a:endParaRPr lang="ar-DZ" sz="2000" dirty="0"/>
          </a:p>
          <a:p>
            <a:pPr algn="r" rtl="1"/>
            <a:endParaRPr lang="ar-DZ" sz="200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6" name="Rectangle à coins arrondis 5"/>
          <p:cNvSpPr/>
          <p:nvPr/>
        </p:nvSpPr>
        <p:spPr>
          <a:xfrm>
            <a:off x="187036" y="682915"/>
            <a:ext cx="8755083" cy="67222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1350" dirty="0"/>
              <a:t>  </a:t>
            </a:r>
            <a:r>
              <a:rPr lang="ar-SA" sz="2000" dirty="0"/>
              <a:t>اعتمادًا على مصادر الإجهاد التي تم تحديدها أثناء التشخيص ، يتم البحث عن سبل للتحسين بمشاركة الأشخاص المعنيين</a:t>
            </a:r>
            <a:r>
              <a:rPr lang="ar-DZ" sz="2000" dirty="0"/>
              <a:t> من خلال</a:t>
            </a:r>
            <a:endParaRPr lang="ar-DZ" sz="2000" b="1" i="1" dirty="0"/>
          </a:p>
        </p:txBody>
      </p:sp>
      <p:sp>
        <p:nvSpPr>
          <p:cNvPr id="10" name="Rectangle à coins arrondis 9"/>
          <p:cNvSpPr/>
          <p:nvPr/>
        </p:nvSpPr>
        <p:spPr>
          <a:xfrm>
            <a:off x="2297874" y="0"/>
            <a:ext cx="4667003" cy="467142"/>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800" b="1" dirty="0">
                <a:solidFill>
                  <a:srgbClr val="FF0000"/>
                </a:solidFill>
              </a:rPr>
              <a:t>5/ مرحلة </a:t>
            </a:r>
            <a:r>
              <a:rPr lang="ar-SA" sz="2800" b="1" dirty="0">
                <a:solidFill>
                  <a:srgbClr val="FF0000"/>
                </a:solidFill>
              </a:rPr>
              <a:t>التطوير والتنفيذ</a:t>
            </a:r>
            <a:endParaRPr lang="fr-FR" sz="2800" b="1" dirty="0">
              <a:solidFill>
                <a:srgbClr val="FF0000"/>
              </a:solidFill>
            </a:endParaRPr>
          </a:p>
        </p:txBody>
      </p:sp>
      <p:sp>
        <p:nvSpPr>
          <p:cNvPr id="11" name="Rectangle à coins arrondis 10"/>
          <p:cNvSpPr/>
          <p:nvPr/>
        </p:nvSpPr>
        <p:spPr>
          <a:xfrm>
            <a:off x="2123728" y="3608368"/>
            <a:ext cx="6951989" cy="37497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2000" dirty="0"/>
              <a:t>هذه الخطة (</a:t>
            </a:r>
            <a:r>
              <a:rPr lang="ar-SA" sz="2000" dirty="0"/>
              <a:t>خطة العمل </a:t>
            </a:r>
            <a:r>
              <a:rPr lang="ar-DZ" sz="2000" dirty="0"/>
              <a:t>) </a:t>
            </a:r>
            <a:r>
              <a:rPr lang="ar-SA" sz="2000" dirty="0"/>
              <a:t>يجب أن تكون عملية ودقيقة. </a:t>
            </a:r>
            <a:r>
              <a:rPr lang="ar-DZ" sz="2000" dirty="0"/>
              <a:t>من خلال  تضمنها</a:t>
            </a:r>
            <a:r>
              <a:rPr lang="ar-SA" sz="2000" dirty="0"/>
              <a:t> </a:t>
            </a:r>
            <a:r>
              <a:rPr lang="ar-DZ" sz="2000" dirty="0"/>
              <a:t>على </a:t>
            </a:r>
            <a:r>
              <a:rPr lang="ar-SA" sz="2000" dirty="0"/>
              <a:t>:</a:t>
            </a:r>
            <a:endParaRPr lang="fr-FR" sz="2000" dirty="0"/>
          </a:p>
        </p:txBody>
      </p:sp>
    </p:spTree>
    <p:extLst>
      <p:ext uri="{BB962C8B-B14F-4D97-AF65-F5344CB8AC3E}">
        <p14:creationId xmlns:p14="http://schemas.microsoft.com/office/powerpoint/2010/main" val="1001609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23528" y="404664"/>
            <a:ext cx="8352928" cy="6264696"/>
          </a:xfrm>
        </p:spPr>
        <p:txBody>
          <a:bodyPr/>
          <a:lstStyle/>
          <a:p>
            <a:endParaRPr lang="fr-FR" dirty="0"/>
          </a:p>
        </p:txBody>
      </p:sp>
      <p:pic>
        <p:nvPicPr>
          <p:cNvPr id="4" name="Image 3" descr="ض.jpg"/>
          <p:cNvPicPr>
            <a:picLocks noChangeAspect="1"/>
          </p:cNvPicPr>
          <p:nvPr/>
        </p:nvPicPr>
        <p:blipFill>
          <a:blip r:embed="rId2" cstate="print"/>
          <a:stretch>
            <a:fillRect/>
          </a:stretch>
        </p:blipFill>
        <p:spPr>
          <a:xfrm>
            <a:off x="323528" y="433710"/>
            <a:ext cx="8280920" cy="6324205"/>
          </a:xfrm>
          <a:prstGeom prst="rect">
            <a:avLst/>
          </a:prstGeom>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477872"/>
            <a:ext cx="9004465" cy="62634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marL="257175" indent="-257175" algn="r" rtl="1">
              <a:buFont typeface="Wingdings" panose="05000000000000000000" pitchFamily="2" charset="2"/>
              <a:buChar char="q"/>
            </a:pPr>
            <a:r>
              <a:rPr lang="ar-DZ" sz="2400" dirty="0" smtClean="0"/>
              <a:t> من </a:t>
            </a:r>
            <a:r>
              <a:rPr lang="ar-DZ" sz="2400" dirty="0"/>
              <a:t>خلال المراقبة السنوية للمؤشرات المختارة خلال مرحلة التشخيص المسبق. هذه </a:t>
            </a:r>
            <a:r>
              <a:rPr lang="ar-DZ" sz="2400" dirty="0" smtClean="0"/>
              <a:t>  المتابعة </a:t>
            </a:r>
            <a:r>
              <a:rPr lang="ar-DZ" sz="2400" dirty="0"/>
              <a:t>تغذي تحديث </a:t>
            </a:r>
            <a:r>
              <a:rPr lang="ar-DZ" sz="2400" dirty="0" smtClean="0"/>
              <a:t>المستند الوحيد وتجعل </a:t>
            </a:r>
            <a:r>
              <a:rPr lang="ar-DZ" sz="2400" dirty="0"/>
              <a:t>التقييم طويل الأمد لمخا طر الإجهاد.</a:t>
            </a:r>
          </a:p>
          <a:p>
            <a:pPr marL="257175" indent="-257175" algn="r" rtl="1">
              <a:buFont typeface="Wingdings" panose="05000000000000000000" pitchFamily="2" charset="2"/>
              <a:buChar char="q"/>
            </a:pPr>
            <a:r>
              <a:rPr lang="ar-DZ" sz="2400" dirty="0" smtClean="0"/>
              <a:t> في </a:t>
            </a:r>
            <a:r>
              <a:rPr lang="ar-DZ" sz="2400" dirty="0"/>
              <a:t>نهاية عملية الوقاية ، اكتسبت مجموعة المشروع ، التي تم اطلاعها على أساليب التحقيق النفسي والاجتماعي ، </a:t>
            </a:r>
            <a:r>
              <a:rPr lang="ar-DZ" sz="2400" dirty="0" smtClean="0"/>
              <a:t>زيادة خبرتها </a:t>
            </a:r>
            <a:r>
              <a:rPr lang="ar-DZ" sz="2400" dirty="0"/>
              <a:t>الخاصة ، وبالتالي أصبحت أكثر استقلالية في مراقبة ومنع هذه المخاطر. </a:t>
            </a:r>
          </a:p>
          <a:p>
            <a:pPr marL="257175" indent="-257175" algn="r" rtl="1">
              <a:buFont typeface="Wingdings" panose="05000000000000000000" pitchFamily="2" charset="2"/>
              <a:buChar char="q"/>
            </a:pPr>
            <a:r>
              <a:rPr lang="ar-DZ" sz="2400" dirty="0" smtClean="0"/>
              <a:t> في </a:t>
            </a:r>
            <a:r>
              <a:rPr lang="ar-DZ" sz="2400" dirty="0"/>
              <a:t>بعض الشركات ، يتم تنظيم تناوب بين مجموعة المشروع و </a:t>
            </a:r>
            <a:r>
              <a:rPr lang="fr-FR" sz="2400" dirty="0"/>
              <a:t>CHSCT.</a:t>
            </a:r>
            <a:r>
              <a:rPr lang="ar-DZ" sz="2400" dirty="0"/>
              <a:t> التي تهتم برصد ومراقبة مؤشرات الإجهاد.</a:t>
            </a:r>
          </a:p>
          <a:p>
            <a:pPr algn="r" rtl="1"/>
            <a:endParaRPr lang="ar-DZ" sz="2400" dirty="0"/>
          </a:p>
          <a:p>
            <a:pPr algn="r" rtl="1"/>
            <a:endParaRPr lang="ar-DZ" sz="24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6" name="Rectangle à coins arrondis 5"/>
          <p:cNvSpPr/>
          <p:nvPr/>
        </p:nvSpPr>
        <p:spPr>
          <a:xfrm>
            <a:off x="320634" y="603439"/>
            <a:ext cx="8755083" cy="44737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1350" dirty="0"/>
              <a:t>  </a:t>
            </a:r>
            <a:r>
              <a:rPr lang="ar-DZ" dirty="0"/>
              <a:t>وفي الاخير</a:t>
            </a:r>
            <a:r>
              <a:rPr lang="ar-SA" dirty="0"/>
              <a:t>، يجب أن يتضمن نهج الوقاية من الإجهاد مراقبة المؤشرات المختارة في وقت التشخيص المسبق</a:t>
            </a:r>
            <a:r>
              <a:rPr lang="ar-SA" sz="1500" dirty="0"/>
              <a:t>.</a:t>
            </a:r>
            <a:endParaRPr lang="fr-FR" sz="1500" dirty="0"/>
          </a:p>
        </p:txBody>
      </p:sp>
      <p:sp>
        <p:nvSpPr>
          <p:cNvPr id="10" name="Rectangle à coins arrondis 9"/>
          <p:cNvSpPr/>
          <p:nvPr/>
        </p:nvSpPr>
        <p:spPr>
          <a:xfrm>
            <a:off x="2555776" y="10731"/>
            <a:ext cx="4667003" cy="467141"/>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400" b="1" dirty="0">
                <a:solidFill>
                  <a:srgbClr val="C00000"/>
                </a:solidFill>
              </a:rPr>
              <a:t>6/ مرحلة المراقبة والمتابعة</a:t>
            </a:r>
            <a:endParaRPr lang="fr-FR" sz="2400" b="1" dirty="0">
              <a:solidFill>
                <a:srgbClr val="C00000"/>
              </a:solidFill>
            </a:endParaRPr>
          </a:p>
        </p:txBody>
      </p:sp>
    </p:spTree>
    <p:extLst>
      <p:ext uri="{BB962C8B-B14F-4D97-AF65-F5344CB8AC3E}">
        <p14:creationId xmlns:p14="http://schemas.microsoft.com/office/powerpoint/2010/main" val="1775331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504276"/>
            <a:ext cx="9004465" cy="63537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marL="257175" indent="-257175" algn="r" rtl="1">
              <a:buFont typeface="Wingdings" panose="05000000000000000000" pitchFamily="2" charset="2"/>
              <a:buChar char="ü"/>
            </a:pPr>
            <a:r>
              <a:rPr lang="ar-DZ" sz="2100" dirty="0" smtClean="0"/>
              <a:t>   عنف </a:t>
            </a:r>
            <a:r>
              <a:rPr lang="ar-DZ" sz="2100" dirty="0"/>
              <a:t>من أصل داخلي ، صادر عن الزملاء أو المديرين المباشرين ، بما في ذلك التحرش الأخلاقي </a:t>
            </a:r>
          </a:p>
          <a:p>
            <a:pPr marL="257175" indent="-257175" algn="r" rtl="1">
              <a:buFont typeface="Wingdings" panose="05000000000000000000" pitchFamily="2" charset="2"/>
              <a:buChar char="ü"/>
            </a:pPr>
            <a:r>
              <a:rPr lang="ar-DZ" sz="2100" dirty="0"/>
              <a:t> </a:t>
            </a:r>
            <a:r>
              <a:rPr lang="ar-DZ" sz="2100" dirty="0" smtClean="0"/>
              <a:t>  عنف </a:t>
            </a:r>
            <a:r>
              <a:rPr lang="ar-DZ" sz="2100" dirty="0"/>
              <a:t>من أصل خارجي يأتي من العملاء والمستخدمين والمرضى ...</a:t>
            </a:r>
          </a:p>
          <a:p>
            <a:pPr algn="r" rtl="1"/>
            <a:r>
              <a:rPr lang="ar-DZ" sz="2100" dirty="0"/>
              <a:t>في حالات العمل حيث لا يوجد ضغط أو عنف ، فإن ظاهرة الانزعاج والمعاناة ، المرتبطة بتدهور مناخ العمل يمكن أن تؤدي إلى مشاكل صحية (الاكتئاب والقلق وما إلى ذلك) يجب أن تجذب انتباه أخصائي الوقاية.</a:t>
            </a:r>
          </a:p>
          <a:p>
            <a:pPr algn="r" rtl="1"/>
            <a:endParaRPr lang="ar-DZ" sz="2100" dirty="0"/>
          </a:p>
          <a:p>
            <a:pPr algn="r" rtl="1"/>
            <a:endParaRPr lang="ar-DZ" sz="2100" dirty="0"/>
          </a:p>
          <a:p>
            <a:pPr algn="r" rtl="1"/>
            <a:r>
              <a:rPr lang="ar-DZ" sz="2100" dirty="0"/>
              <a:t>نفس العوامل يمكن أن تكون مصدر جميع المواقف الثلاثة. بالإضافة إلى ذلك ، يمكن أن تؤدي حالة العنف إلى حالة من التوتر للضحية وعلى العكس من ذلك ، فإن حالة العمل المجهدة (ارتفاع الطلب على الإنتاجية ، وما إلى ذلك) يمكن أن تساعد في حالات العنف. يمكن أن تتفاعل أعمال التحرش والتوتر الخارجي بنفس الطريقة.</a:t>
            </a:r>
          </a:p>
          <a:p>
            <a:pPr algn="r" rtl="1"/>
            <a:endParaRPr lang="ar-DZ" sz="2100" dirty="0"/>
          </a:p>
          <a:p>
            <a:pPr algn="r" rtl="1"/>
            <a:endParaRPr lang="ar-DZ" sz="2100" dirty="0"/>
          </a:p>
          <a:p>
            <a:pPr algn="r" rtl="1"/>
            <a:r>
              <a:rPr lang="ar-DZ" sz="2100" dirty="0"/>
              <a:t>في حين أن التوتر والعنف والتحرش مرتبطان أحيانًا ، إلا أن درجة خطورتهما ليست بالدرجة نفسها. إن وجود حالة تحرش ، أو عنف بشكل خاص ، عنف جسدي ، أو انتحار ، أو محاولة انتحار في مكان العمل أو متعلقة بالعمل ، هي ظاهرة خطيرة  بشكل خاص. إذا لم تكن الشركة قد عالجت المشكلة بعد ، فيجب أن تنبه مثل هذه المواقف جميع أخصائيي الوقاية ، وقبل كل شيء ، الطبيب المهني.</a:t>
            </a:r>
          </a:p>
          <a:p>
            <a:pPr algn="r" rtl="1"/>
            <a:endParaRPr lang="ar-DZ" sz="2100" dirty="0"/>
          </a:p>
          <a:p>
            <a:pPr algn="r" rtl="1"/>
            <a:endParaRPr lang="ar-DZ" sz="2000" dirty="0"/>
          </a:p>
          <a:p>
            <a:pPr algn="r" rtl="1"/>
            <a:endParaRPr lang="ar-DZ" sz="20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6" name="Rectangle à coins arrondis 5"/>
          <p:cNvSpPr/>
          <p:nvPr/>
        </p:nvSpPr>
        <p:spPr>
          <a:xfrm>
            <a:off x="187036" y="605362"/>
            <a:ext cx="8755083" cy="44737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b="1" i="1" dirty="0"/>
              <a:t>    </a:t>
            </a:r>
            <a:r>
              <a:rPr lang="ar-SA" b="1" i="1" dirty="0"/>
              <a:t>بالإضافة إلى الإجهاد ، يجب أن يهتم اختصاصي الوقاية بالمخاطر الأخرى مثل:</a:t>
            </a:r>
            <a:endParaRPr lang="fr-FR" b="1" i="1" dirty="0"/>
          </a:p>
        </p:txBody>
      </p:sp>
      <p:sp>
        <p:nvSpPr>
          <p:cNvPr id="10" name="Rectangle à coins arrondis 9"/>
          <p:cNvSpPr/>
          <p:nvPr/>
        </p:nvSpPr>
        <p:spPr>
          <a:xfrm>
            <a:off x="2555776" y="37135"/>
            <a:ext cx="4667003" cy="467141"/>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800" b="1" dirty="0">
                <a:solidFill>
                  <a:srgbClr val="FF0000"/>
                </a:solidFill>
              </a:rPr>
              <a:t>المخاطر الأخرى  « النفسية »</a:t>
            </a:r>
            <a:endParaRPr lang="fr-FR" sz="2800" b="1" dirty="0">
              <a:solidFill>
                <a:srgbClr val="FF0000"/>
              </a:solidFill>
            </a:endParaRPr>
          </a:p>
        </p:txBody>
      </p:sp>
      <p:sp>
        <p:nvSpPr>
          <p:cNvPr id="11" name="Rectangle à coins arrondis 10"/>
          <p:cNvSpPr/>
          <p:nvPr/>
        </p:nvSpPr>
        <p:spPr>
          <a:xfrm>
            <a:off x="2122024" y="2852936"/>
            <a:ext cx="6820095" cy="37497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500" dirty="0"/>
          </a:p>
          <a:p>
            <a:pPr algn="r" rtl="1"/>
            <a:r>
              <a:rPr lang="ar-DZ" sz="2000" dirty="0"/>
              <a:t>الإجهاد والمضايقات والعنف في العمل ليست دائمًا مستقلة عن بعضها البعض</a:t>
            </a:r>
            <a:r>
              <a:rPr lang="ar-DZ" sz="1500" dirty="0"/>
              <a:t>.</a:t>
            </a:r>
          </a:p>
          <a:p>
            <a:pPr algn="r" rtl="1"/>
            <a:endParaRPr lang="fr-FR" sz="1500" dirty="0"/>
          </a:p>
        </p:txBody>
      </p:sp>
      <p:sp>
        <p:nvSpPr>
          <p:cNvPr id="7" name="Rectangle à coins arrondis 6"/>
          <p:cNvSpPr/>
          <p:nvPr/>
        </p:nvSpPr>
        <p:spPr>
          <a:xfrm>
            <a:off x="2987824" y="4797152"/>
            <a:ext cx="5864432" cy="374973"/>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r>
              <a:rPr lang="ar-DZ" sz="2000" dirty="0"/>
              <a:t>السمات المحددة للوقاية من التحرش والعنف</a:t>
            </a:r>
          </a:p>
        </p:txBody>
      </p:sp>
    </p:spTree>
    <p:extLst>
      <p:ext uri="{BB962C8B-B14F-4D97-AF65-F5344CB8AC3E}">
        <p14:creationId xmlns:p14="http://schemas.microsoft.com/office/powerpoint/2010/main" val="31305243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ZoneTexte 3"/>
          <p:cNvSpPr txBox="1"/>
          <p:nvPr/>
        </p:nvSpPr>
        <p:spPr>
          <a:xfrm>
            <a:off x="187036" y="2006188"/>
            <a:ext cx="8888681" cy="300082"/>
          </a:xfrm>
          <a:prstGeom prst="rect">
            <a:avLst/>
          </a:prstGeom>
          <a:noFill/>
        </p:spPr>
        <p:txBody>
          <a:bodyPr wrap="square" rtlCol="0">
            <a:spAutoFit/>
          </a:bodyPr>
          <a:lstStyle/>
          <a:p>
            <a:pPr algn="r"/>
            <a:r>
              <a:rPr lang="ar-DZ" sz="1350" dirty="0"/>
              <a:t>      </a:t>
            </a:r>
            <a:r>
              <a:rPr lang="ar-SA" sz="1350" dirty="0"/>
              <a:t>في هذه المرحلة </a:t>
            </a:r>
            <a:r>
              <a:rPr lang="ar-DZ" sz="1350" dirty="0"/>
              <a:t>وبعد ان </a:t>
            </a:r>
            <a:r>
              <a:rPr lang="ar-SA" sz="1350" dirty="0"/>
              <a:t>تم تحديد وجود مش</a:t>
            </a:r>
            <a:r>
              <a:rPr lang="ar-DZ" sz="1350" dirty="0"/>
              <a:t>ا</a:t>
            </a:r>
            <a:r>
              <a:rPr lang="ar-SA" sz="1350" dirty="0"/>
              <a:t>كل</a:t>
            </a:r>
            <a:r>
              <a:rPr lang="ar-DZ" sz="1350" dirty="0"/>
              <a:t> </a:t>
            </a:r>
            <a:r>
              <a:rPr lang="ar-SA" sz="1350" dirty="0"/>
              <a:t>مرتبطة بالتوتر في </a:t>
            </a:r>
            <a:r>
              <a:rPr lang="ar-DZ" sz="1350" dirty="0"/>
              <a:t>ال</a:t>
            </a:r>
            <a:r>
              <a:rPr lang="ar-SA" sz="1350" dirty="0"/>
              <a:t>عمل. </a:t>
            </a:r>
            <a:r>
              <a:rPr lang="ar-DZ" sz="1350" dirty="0"/>
              <a:t>يمكن </a:t>
            </a:r>
            <a:r>
              <a:rPr lang="ar-SA" sz="1350" dirty="0"/>
              <a:t>الذهاب إلى أبعد من ذلك لتحديد أسبابها والسماح بالتحسينات</a:t>
            </a:r>
            <a:endParaRPr lang="fr-FR" sz="1350" dirty="0"/>
          </a:p>
        </p:txBody>
      </p:sp>
      <p:sp>
        <p:nvSpPr>
          <p:cNvPr id="5" name="Rectangle 4"/>
          <p:cNvSpPr/>
          <p:nvPr/>
        </p:nvSpPr>
        <p:spPr>
          <a:xfrm>
            <a:off x="71253" y="620688"/>
            <a:ext cx="9004465" cy="6120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r" rtl="1"/>
            <a:endParaRPr lang="ar-DZ" sz="1350" dirty="0"/>
          </a:p>
          <a:p>
            <a:pPr algn="r" rtl="1"/>
            <a:endParaRPr lang="ar-DZ" sz="1350" dirty="0"/>
          </a:p>
          <a:p>
            <a:pPr algn="r" rtl="1"/>
            <a:r>
              <a:rPr lang="ar-DZ" sz="1350" dirty="0"/>
              <a:t>   </a:t>
            </a:r>
          </a:p>
          <a:p>
            <a:pPr algn="r" rtl="1"/>
            <a:endParaRPr lang="ar-DZ" sz="1350" dirty="0"/>
          </a:p>
          <a:p>
            <a:pPr algn="r" rtl="1"/>
            <a:r>
              <a:rPr lang="ar-DZ" sz="1350" dirty="0"/>
              <a:t> </a:t>
            </a:r>
          </a:p>
          <a:p>
            <a:pPr algn="r" rtl="1"/>
            <a:endParaRPr lang="ar-DZ" sz="1350" dirty="0"/>
          </a:p>
          <a:p>
            <a:pPr algn="r" rtl="1"/>
            <a:endParaRPr lang="ar-DZ" sz="135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50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algn="r" rtl="1"/>
            <a:endParaRPr lang="ar-DZ" sz="1350" dirty="0"/>
          </a:p>
          <a:p>
            <a:pPr marL="214313" indent="-214313" algn="r" rtl="1">
              <a:buFont typeface="Wingdings" panose="05000000000000000000" pitchFamily="2" charset="2"/>
              <a:buChar char="ü"/>
            </a:pPr>
            <a:endParaRPr lang="ar-DZ" sz="1350" dirty="0"/>
          </a:p>
          <a:p>
            <a:pPr marL="214313" indent="-214313" algn="r" rtl="1">
              <a:buFont typeface="Wingdings" panose="05000000000000000000" pitchFamily="2" charset="2"/>
              <a:buChar char="ü"/>
            </a:pPr>
            <a:endParaRPr lang="ar-DZ" sz="1350" dirty="0"/>
          </a:p>
          <a:p>
            <a:pPr algn="ctr"/>
            <a:endParaRPr lang="fr-FR" sz="1350" dirty="0"/>
          </a:p>
        </p:txBody>
      </p:sp>
      <p:sp>
        <p:nvSpPr>
          <p:cNvPr id="6" name="Rectangle à coins arrondis 5"/>
          <p:cNvSpPr/>
          <p:nvPr/>
        </p:nvSpPr>
        <p:spPr>
          <a:xfrm>
            <a:off x="253835" y="620688"/>
            <a:ext cx="8821882" cy="6120680"/>
          </a:xfrm>
          <a:prstGeom prst="roundRect">
            <a:avLst/>
          </a:prstGeom>
          <a:solidFill>
            <a:srgbClr val="002060"/>
          </a:solidFill>
        </p:spPr>
        <p:style>
          <a:lnRef idx="2">
            <a:schemeClr val="accent6">
              <a:shade val="50000"/>
            </a:schemeClr>
          </a:lnRef>
          <a:fillRef idx="1">
            <a:schemeClr val="accent6"/>
          </a:fillRef>
          <a:effectRef idx="0">
            <a:schemeClr val="accent6"/>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257175" indent="-257175" algn="r" rtl="1">
              <a:buFont typeface="Wingdings" panose="05000000000000000000" pitchFamily="2" charset="2"/>
              <a:buChar char="q"/>
            </a:pPr>
            <a:r>
              <a:rPr lang="ar-DZ" sz="2000" dirty="0"/>
              <a:t>كخطوة أولى ، من الضروري اتباع نهج علاجي لضحايا المضايقة أو العنف وأيضًا للحاشية المهنية المباشرة. غالبًا ما يشار إلى رعاية العلاج النفسي الفردية </a:t>
            </a:r>
            <a:r>
              <a:rPr lang="ar-DZ" sz="2000" dirty="0" smtClean="0"/>
              <a:t> ودور </a:t>
            </a:r>
            <a:r>
              <a:rPr lang="ar-DZ" sz="2000" dirty="0"/>
              <a:t>طبيب العمل هو إحالة الأشخاص الذين يعانون من الألم إلى هياكل الرعاية المناسبة. اعتمادًا على جدية الحقائق ، يمكننا دمج هذا العلاج مع نهج جماعي من خلال تقديم اجتماعات استخلاص المعلومات بقيادة واحد أو أكثر من المتخصصين الذين سيسمحون بتوضيح الموقف الصادم بالكلمات وتحديد الأشخاص ضحايا العنف والمضايقات.</a:t>
            </a:r>
          </a:p>
          <a:p>
            <a:pPr algn="r" rtl="1"/>
            <a:endParaRPr lang="ar-DZ" sz="2000" dirty="0"/>
          </a:p>
          <a:p>
            <a:pPr marL="257175" indent="-257175" algn="r" rtl="1">
              <a:buFont typeface="Wingdings" panose="05000000000000000000" pitchFamily="2" charset="2"/>
              <a:buChar char="q"/>
            </a:pPr>
            <a:r>
              <a:rPr lang="ar-DZ" sz="2000" dirty="0"/>
              <a:t>يجب أن تكون حالات العنف الجسدي موضوع شهادة طبية أولية (يمكن أن يحررها طبيب العمل) وإعلان عن حادث مهني لضمان علاج عواقب ما بعد الصدمة. بالنسبة لحالات الانتحار أو محاولات الانتحار في مكان العمل ، سيتم وضع إعلان عن وقوع حادث في العمل. بعد ذلك ، </a:t>
            </a:r>
          </a:p>
          <a:p>
            <a:pPr algn="r" rtl="1"/>
            <a:r>
              <a:rPr lang="ar-DZ" sz="2000" b="1" dirty="0">
                <a:solidFill>
                  <a:srgbClr val="FF0000"/>
                </a:solidFill>
              </a:rPr>
              <a:t>فيما بعد…</a:t>
            </a:r>
          </a:p>
          <a:p>
            <a:pPr marL="257175" indent="-257175" algn="r" rtl="1">
              <a:buFont typeface="Wingdings" panose="05000000000000000000" pitchFamily="2" charset="2"/>
              <a:buChar char="q"/>
            </a:pPr>
            <a:r>
              <a:rPr lang="ar-DZ" sz="2000" dirty="0"/>
              <a:t>يجب على مديري الشركات والمتخصصين في الوقاية السعي لتحديد العوامل المؤثرة (كيف وصلنا إلى هناك؟) واقتراح سبل للوقاية. </a:t>
            </a:r>
          </a:p>
          <a:p>
            <a:pPr algn="r" rtl="1"/>
            <a:r>
              <a:rPr lang="ar-DZ" sz="2000" dirty="0"/>
              <a:t>  </a:t>
            </a:r>
          </a:p>
          <a:p>
            <a:pPr marL="257175" indent="-257175" algn="r" rtl="1">
              <a:buFont typeface="Wingdings" panose="05000000000000000000" pitchFamily="2" charset="2"/>
              <a:buChar char="q"/>
            </a:pPr>
            <a:r>
              <a:rPr lang="ar-DZ" sz="2000" dirty="0"/>
              <a:t>فيما يتعلق بالعنف الخارجي ، يوصى بعدد من التدابير الوقائية للموظفين الذين هم على اتصال مباشر مع الجمهور. هؤلاء تهدف التوصيات إلى تخطيط  وتنظيم العمل وتدريب الموظفين على إدارة الصراع أو الكشف المبكر عن المعتدين والتحليل المنهجي للمعتدين.</a:t>
            </a:r>
            <a:endParaRPr lang="fr-FR" sz="2000" dirty="0"/>
          </a:p>
        </p:txBody>
      </p:sp>
      <p:sp>
        <p:nvSpPr>
          <p:cNvPr id="10" name="Rectangle à coins arrondis 9"/>
          <p:cNvSpPr/>
          <p:nvPr/>
        </p:nvSpPr>
        <p:spPr>
          <a:xfrm>
            <a:off x="2483768" y="13482"/>
            <a:ext cx="4667003" cy="467141"/>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rtl="1"/>
            <a:r>
              <a:rPr lang="ar-DZ" sz="2400" b="1" dirty="0"/>
              <a:t>بعد الازمة مباشرة</a:t>
            </a:r>
            <a:endParaRPr lang="fr-FR" sz="2400" b="1" dirty="0"/>
          </a:p>
        </p:txBody>
      </p:sp>
    </p:spTree>
    <p:extLst>
      <p:ext uri="{BB962C8B-B14F-4D97-AF65-F5344CB8AC3E}">
        <p14:creationId xmlns:p14="http://schemas.microsoft.com/office/powerpoint/2010/main" val="1783087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5343872"/>
          </a:xfrm>
        </p:spPr>
        <p:txBody>
          <a:bodyPr>
            <a:normAutofit/>
          </a:bodyPr>
          <a:lstStyle/>
          <a:p>
            <a:pPr algn="ctr" rtl="1">
              <a:buNone/>
            </a:pPr>
            <a:r>
              <a:rPr lang="ar-DZ" sz="4000" dirty="0" smtClean="0">
                <a:solidFill>
                  <a:srgbClr val="FF0000"/>
                </a:solidFill>
              </a:rPr>
              <a:t>مقدمة</a:t>
            </a:r>
            <a:endParaRPr lang="fr-FR" sz="4000" dirty="0" smtClean="0">
              <a:solidFill>
                <a:srgbClr val="FF0000"/>
              </a:solidFill>
            </a:endParaRPr>
          </a:p>
          <a:p>
            <a:pPr algn="ctr" rtl="1">
              <a:buNone/>
            </a:pPr>
            <a:r>
              <a:rPr lang="fr-FR" sz="4000" b="1" dirty="0" smtClean="0"/>
              <a:t> </a:t>
            </a:r>
            <a:r>
              <a:rPr lang="fr-FR" sz="2800" dirty="0" smtClean="0"/>
              <a:t>يعتقد </a:t>
            </a:r>
            <a:r>
              <a:rPr lang="fr-FR" sz="3200" b="1" dirty="0" smtClean="0"/>
              <a:t>22</a:t>
            </a:r>
            <a:r>
              <a:rPr lang="fr-FR" sz="2000" b="1" dirty="0" smtClean="0"/>
              <a:t>٪</a:t>
            </a:r>
            <a:r>
              <a:rPr lang="fr-FR" sz="2800" b="1" dirty="0" smtClean="0"/>
              <a:t> </a:t>
            </a:r>
            <a:r>
              <a:rPr lang="fr-FR" sz="2800" dirty="0" smtClean="0"/>
              <a:t>من الموظفين الأوروبيين في عام 2005 </a:t>
            </a:r>
            <a:r>
              <a:rPr lang="ar-DZ" sz="2800" dirty="0" smtClean="0"/>
              <a:t> </a:t>
            </a:r>
            <a:r>
              <a:rPr lang="fr-FR" sz="2800" dirty="0" smtClean="0"/>
              <a:t>أن صحتهم تتأثر بمشاكل الإجهاد في العمل ،   مما يجعل الإجهاد في العمل أحد المشاكل الصحية الرئيسية في العمل ، </a:t>
            </a:r>
            <a:r>
              <a:rPr lang="ar-DZ" sz="2800" dirty="0" smtClean="0"/>
              <a:t>مثل</a:t>
            </a:r>
            <a:r>
              <a:rPr lang="fr-FR" sz="2800" dirty="0" smtClean="0"/>
              <a:t> آلام الظهر والاضطرابات العضلية الهيكلية</a:t>
            </a:r>
            <a:r>
              <a:rPr lang="en-US" sz="2800" dirty="0" smtClean="0"/>
              <a:t>. </a:t>
            </a:r>
            <a:r>
              <a:rPr lang="ar-DZ" sz="2800" dirty="0" smtClean="0"/>
              <a:t>كما ان </a:t>
            </a:r>
            <a:r>
              <a:rPr lang="ar-DZ" sz="2800" b="1" dirty="0" smtClean="0"/>
              <a:t>للإجهاد تأثيرات </a:t>
            </a:r>
            <a:r>
              <a:rPr lang="fr-FR" sz="2800" b="1" dirty="0" smtClean="0"/>
              <a:t>نفسية</a:t>
            </a:r>
            <a:r>
              <a:rPr lang="ar-DZ" sz="2800" b="1" dirty="0" smtClean="0"/>
              <a:t> ايضا </a:t>
            </a:r>
            <a:r>
              <a:rPr lang="ar-DZ" sz="2800" dirty="0" smtClean="0"/>
              <a:t>وهناك حالات للإجهاد </a:t>
            </a:r>
            <a:r>
              <a:rPr lang="ar-DZ" sz="2800" dirty="0" smtClean="0">
                <a:sym typeface="Symbol"/>
              </a:rPr>
              <a:t>منها </a:t>
            </a:r>
            <a:r>
              <a:rPr lang="en-US" sz="2800" dirty="0" smtClean="0"/>
              <a:t> </a:t>
            </a:r>
            <a:r>
              <a:rPr lang="fr-FR" sz="2800" dirty="0" smtClean="0"/>
              <a:t>حالات الإجهاد المزمن ، عندما يواجه الشخص لقيود العمل الدائمة</a:t>
            </a:r>
            <a:endParaRPr lang="fr-FR" sz="4000" dirty="0" smtClean="0"/>
          </a:p>
          <a:p>
            <a:pPr algn="r" rtl="1">
              <a:buNone/>
            </a:pPr>
            <a:r>
              <a:rPr lang="ar-DZ" sz="4000" dirty="0" smtClean="0">
                <a:latin typeface="+mj-lt"/>
              </a:rPr>
              <a:t> </a:t>
            </a:r>
            <a:r>
              <a:rPr lang="ar-DZ" sz="2400" dirty="0" smtClean="0"/>
              <a:t>لذى سنتطرق الى معرفة ما هو النهج المتبع للوقاية ومنع الاجهاد في العمل</a:t>
            </a:r>
            <a:r>
              <a:rPr lang="ar-DZ" sz="2400" dirty="0" smtClean="0">
                <a:latin typeface="Arial" panose="020B0604020202020204" pitchFamily="34" charset="0"/>
                <a:cs typeface="Arial" panose="020B0604020202020204" pitchFamily="34" charset="0"/>
              </a:rPr>
              <a:t>?</a:t>
            </a:r>
            <a:endParaRPr lang="fr-FR"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124744"/>
            <a:ext cx="8229600" cy="1296144"/>
          </a:xfrm>
        </p:spPr>
        <p:txBody>
          <a:bodyPr>
            <a:normAutofit fontScale="90000"/>
          </a:bodyPr>
          <a:lstStyle/>
          <a:p>
            <a:pPr algn="ctr"/>
            <a:r>
              <a:rPr lang="ar-DZ" sz="5400" dirty="0" smtClean="0">
                <a:solidFill>
                  <a:srgbClr val="FF0000"/>
                </a:solidFill>
              </a:rPr>
              <a:t>مفهوم الاجهاد في العمل </a:t>
            </a:r>
            <a:r>
              <a:rPr lang="ar-DZ" dirty="0" smtClean="0"/>
              <a:t/>
            </a:r>
            <a:br>
              <a:rPr lang="ar-DZ" dirty="0" smtClean="0"/>
            </a:br>
            <a:endParaRPr lang="fr-FR" dirty="0"/>
          </a:p>
        </p:txBody>
      </p:sp>
      <p:sp>
        <p:nvSpPr>
          <p:cNvPr id="3" name="Espace réservé du contenu 2"/>
          <p:cNvSpPr>
            <a:spLocks noGrp="1"/>
          </p:cNvSpPr>
          <p:nvPr>
            <p:ph idx="1"/>
          </p:nvPr>
        </p:nvSpPr>
        <p:spPr/>
        <p:txBody>
          <a:bodyPr/>
          <a:lstStyle/>
          <a:p>
            <a:pPr algn="ctr" rtl="1">
              <a:buNone/>
            </a:pPr>
            <a:endParaRPr lang="ar-DZ" dirty="0" smtClean="0"/>
          </a:p>
          <a:p>
            <a:pPr algn="ctr" rtl="1">
              <a:buNone/>
            </a:pPr>
            <a:endParaRPr lang="ar-DZ" dirty="0" smtClean="0"/>
          </a:p>
          <a:p>
            <a:pPr algn="ctr" rtl="1">
              <a:buNone/>
            </a:pPr>
            <a:endParaRPr lang="ar-DZ" dirty="0" smtClean="0"/>
          </a:p>
          <a:p>
            <a:pPr algn="ctr" rtl="1">
              <a:buNone/>
            </a:pPr>
            <a:r>
              <a:rPr lang="ar-DZ" dirty="0" smtClean="0"/>
              <a:t>هو الضغط والتوتر الذي يشعر به الشخص في العمل  </a:t>
            </a:r>
            <a:r>
              <a:rPr lang="ar-DZ" dirty="0" smtClean="0"/>
              <a:t>وهو نوعان التوتر الايجابي: فقد </a:t>
            </a:r>
            <a:r>
              <a:rPr lang="ar-DZ" dirty="0" smtClean="0"/>
              <a:t>يكون الشخص مكلفا بإنجاز عمله في موعده النهائي ثم </a:t>
            </a:r>
            <a:r>
              <a:rPr lang="fr-FR" sz="2400" dirty="0" smtClean="0"/>
              <a:t>يختفي التوتر مع نهاية </a:t>
            </a:r>
            <a:r>
              <a:rPr lang="fr-FR" sz="2400" dirty="0" err="1" smtClean="0"/>
              <a:t>الحدث</a:t>
            </a:r>
            <a:r>
              <a:rPr lang="fr-FR" sz="2400" dirty="0" smtClean="0"/>
              <a:t> </a:t>
            </a:r>
            <a:r>
              <a:rPr lang="fr-FR" sz="2400" dirty="0" err="1" smtClean="0"/>
              <a:t>المجهد</a:t>
            </a:r>
            <a:r>
              <a:rPr lang="fr-FR" sz="2400" dirty="0" smtClean="0"/>
              <a:t>. </a:t>
            </a:r>
            <a:r>
              <a:rPr lang="ar-DZ" sz="2400" dirty="0" smtClean="0"/>
              <a:t> </a:t>
            </a:r>
            <a:r>
              <a:rPr lang="ar-DZ" dirty="0" smtClean="0"/>
              <a:t>لكن </a:t>
            </a:r>
            <a:r>
              <a:rPr lang="ar-DZ" dirty="0" smtClean="0"/>
              <a:t>عندما يصبح ضغط وتوتر العمل روتينيا مستمرا فقد يصعب على الشخص تحمله مما يؤدي الى ضرر في صحته ويصبح </a:t>
            </a:r>
            <a:r>
              <a:rPr lang="ar-DZ" dirty="0" smtClean="0"/>
              <a:t>مزمنا وهو ما يسمى التوتر السلبي</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36496" cy="6741368"/>
          </a:xfrm>
        </p:spPr>
        <p:txBody>
          <a:bodyPr>
            <a:normAutofit lnSpcReduction="10000"/>
          </a:bodyPr>
          <a:lstStyle/>
          <a:p>
            <a:pPr algn="ctr" rtl="1">
              <a:buNone/>
            </a:pPr>
            <a:endParaRPr lang="ar-DZ" sz="2800" dirty="0" smtClean="0">
              <a:solidFill>
                <a:srgbClr val="FF0000"/>
              </a:solidFill>
            </a:endParaRPr>
          </a:p>
          <a:p>
            <a:pPr algn="ctr" rtl="1">
              <a:buNone/>
            </a:pPr>
            <a:r>
              <a:rPr lang="fr-FR" sz="2800" dirty="0" smtClean="0">
                <a:solidFill>
                  <a:srgbClr val="FF0000"/>
                </a:solidFill>
              </a:rPr>
              <a:t>ما النهج </a:t>
            </a:r>
            <a:r>
              <a:rPr lang="ar-DZ" sz="2800" dirty="0" smtClean="0">
                <a:solidFill>
                  <a:srgbClr val="FF0000"/>
                </a:solidFill>
              </a:rPr>
              <a:t>المتبع </a:t>
            </a:r>
            <a:r>
              <a:rPr lang="fr-FR" sz="2800" dirty="0" smtClean="0">
                <a:solidFill>
                  <a:srgbClr val="FF0000"/>
                </a:solidFill>
              </a:rPr>
              <a:t>لمنع الإجهاد في العمل</a:t>
            </a:r>
            <a:r>
              <a:rPr lang="fr-FR" dirty="0" smtClean="0"/>
              <a:t>؟</a:t>
            </a:r>
            <a:endParaRPr lang="ar-DZ" dirty="0" smtClean="0"/>
          </a:p>
          <a:p>
            <a:pPr algn="ctr" rtl="1">
              <a:buNone/>
            </a:pPr>
            <a:endParaRPr lang="ar-DZ" dirty="0" smtClean="0"/>
          </a:p>
          <a:p>
            <a:pPr algn="ctr" rtl="1">
              <a:buNone/>
            </a:pPr>
            <a:r>
              <a:rPr lang="fr-FR" b="1" dirty="0" smtClean="0"/>
              <a:t>توجد عدة </a:t>
            </a:r>
            <a:r>
              <a:rPr lang="ar-DZ" b="1" dirty="0" smtClean="0"/>
              <a:t> </a:t>
            </a:r>
            <a:r>
              <a:rPr lang="fr-FR" b="1" dirty="0" smtClean="0"/>
              <a:t>إجراءات </a:t>
            </a:r>
            <a:r>
              <a:rPr lang="ar-DZ" b="1" dirty="0" smtClean="0"/>
              <a:t>لل</a:t>
            </a:r>
            <a:r>
              <a:rPr lang="ar-DZ" b="1" dirty="0"/>
              <a:t>و</a:t>
            </a:r>
            <a:r>
              <a:rPr lang="fr-FR" b="1" dirty="0" smtClean="0"/>
              <a:t>قاية من الإجهاد </a:t>
            </a:r>
            <a:endParaRPr lang="ar-DZ" b="1" dirty="0" smtClean="0"/>
          </a:p>
          <a:p>
            <a:pPr algn="r" rtl="1"/>
            <a:r>
              <a:rPr lang="fr-FR" dirty="0" err="1" smtClean="0"/>
              <a:t>الوقاية</a:t>
            </a:r>
            <a:r>
              <a:rPr lang="fr-FR" dirty="0" smtClean="0"/>
              <a:t> </a:t>
            </a:r>
            <a:r>
              <a:rPr lang="fr-FR" dirty="0" smtClean="0"/>
              <a:t>التصحيحية من الإجهاد أو إدارة الإجهاد الفردي</a:t>
            </a:r>
            <a:r>
              <a:rPr lang="ar-DZ" dirty="0" smtClean="0"/>
              <a:t>:هو عملية صممت للتقليل من اثر الاجهادات في مكان العمل.و</a:t>
            </a:r>
            <a:r>
              <a:rPr lang="fr-FR" dirty="0" smtClean="0"/>
              <a:t>الحد من عواقب الإجهاد </a:t>
            </a:r>
            <a:r>
              <a:rPr lang="fr-FR" dirty="0" err="1" smtClean="0"/>
              <a:t>على</a:t>
            </a:r>
            <a:r>
              <a:rPr lang="fr-FR" dirty="0" smtClean="0"/>
              <a:t> </a:t>
            </a:r>
            <a:r>
              <a:rPr lang="fr-FR" dirty="0" err="1" smtClean="0"/>
              <a:t>الناس</a:t>
            </a:r>
            <a:r>
              <a:rPr lang="ar-DZ" dirty="0" smtClean="0"/>
              <a:t>:</a:t>
            </a:r>
            <a:r>
              <a:rPr lang="fr-FR" dirty="0" smtClean="0"/>
              <a:t> </a:t>
            </a:r>
            <a:endParaRPr lang="ar-DZ" dirty="0" smtClean="0"/>
          </a:p>
          <a:p>
            <a:pPr marL="514350" indent="-514350" algn="r" rtl="1">
              <a:buFont typeface="+mj-lt"/>
              <a:buAutoNum type="arabicPeriod"/>
            </a:pPr>
            <a:r>
              <a:rPr lang="fr-FR" dirty="0" smtClean="0"/>
              <a:t>التأمل والاسترخاء والعلاجات المعرفية والسلوكية </a:t>
            </a:r>
            <a:endParaRPr lang="ar-DZ" dirty="0" smtClean="0"/>
          </a:p>
          <a:p>
            <a:pPr marL="514350" indent="-514350" algn="r" rtl="1">
              <a:buFont typeface="+mj-lt"/>
              <a:buAutoNum type="arabicPeriod"/>
            </a:pPr>
            <a:r>
              <a:rPr lang="ar-DZ" dirty="0" smtClean="0"/>
              <a:t>تعليم</a:t>
            </a:r>
            <a:r>
              <a:rPr lang="fr-FR" dirty="0" smtClean="0"/>
              <a:t> الموظفين كيفية إدارة عواطفهم حتى يتمكنوا من تعديل ردود أفعالهم </a:t>
            </a:r>
            <a:r>
              <a:rPr lang="ar-DZ" dirty="0" smtClean="0"/>
              <a:t>ا</a:t>
            </a:r>
            <a:r>
              <a:rPr lang="fr-FR" dirty="0" smtClean="0"/>
              <a:t>تجاه المواقف العصيبة</a:t>
            </a:r>
            <a:endParaRPr lang="ar-DZ" dirty="0" smtClean="0"/>
          </a:p>
          <a:p>
            <a:pPr marL="514350" indent="-514350" algn="r" rtl="1">
              <a:buFont typeface="+mj-lt"/>
              <a:buAutoNum type="arabicPeriod"/>
            </a:pPr>
            <a:r>
              <a:rPr lang="ar-DZ" dirty="0" smtClean="0"/>
              <a:t>الر</a:t>
            </a:r>
            <a:r>
              <a:rPr lang="fr-FR" dirty="0" smtClean="0"/>
              <a:t>عاية </a:t>
            </a:r>
            <a:r>
              <a:rPr lang="ar-DZ" dirty="0" smtClean="0"/>
              <a:t>الط</a:t>
            </a:r>
            <a:r>
              <a:rPr lang="fr-FR" dirty="0" smtClean="0"/>
              <a:t>بية أو </a:t>
            </a:r>
            <a:r>
              <a:rPr lang="ar-DZ" dirty="0" smtClean="0"/>
              <a:t>النفسية</a:t>
            </a:r>
            <a:r>
              <a:rPr lang="fr-FR" dirty="0" smtClean="0"/>
              <a:t> </a:t>
            </a:r>
            <a:endParaRPr lang="ar-DZ" dirty="0" smtClean="0"/>
          </a:p>
          <a:p>
            <a:pPr marL="514350" indent="-514350" algn="r" rtl="1">
              <a:buFont typeface="+mj-lt"/>
              <a:buAutoNum type="arabicPeriod"/>
            </a:pPr>
            <a:r>
              <a:rPr lang="fr-FR" dirty="0" smtClean="0"/>
              <a:t>توفير استجابة طارئة للأشخاص الذين يعانون من الألم لمنع تدهور صحتهم أكثر</a:t>
            </a:r>
            <a:endParaRPr lang="ar-DZ" dirty="0" smtClean="0"/>
          </a:p>
          <a:p>
            <a:pPr algn="r" rtl="1"/>
            <a:r>
              <a:rPr lang="ar-DZ" dirty="0"/>
              <a:t>الوقاية الجماعية من الإجهاد: وذلك من خلال التقليل من  مصادر التوتر في الشركة وتقييم مخاطر الإجهاد ’الهدف هنا ليس تعليم الأفراد كيفية التعامل مع التوتر ولكن القيام بذلك للقضاء  عليه أو على الأقل تقليله من خلال العمل مباشرة على مصادر التوتر الموجودة في الشركة</a:t>
            </a:r>
          </a:p>
          <a:p>
            <a:pPr algn="r" rtl="1"/>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052736"/>
            <a:ext cx="8363272" cy="5472608"/>
          </a:xfrm>
        </p:spPr>
        <p:txBody>
          <a:bodyPr>
            <a:normAutofit/>
          </a:bodyPr>
          <a:lstStyle/>
          <a:p>
            <a:pPr algn="ctr" rtl="1"/>
            <a:r>
              <a:rPr lang="fr-FR" sz="2800" b="1" dirty="0" smtClean="0">
                <a:solidFill>
                  <a:srgbClr val="FF0000"/>
                </a:solidFill>
              </a:rPr>
              <a:t>الوقاية من الإجهاد </a:t>
            </a:r>
            <a:endParaRPr lang="ar-DZ" sz="2800" b="1" dirty="0" smtClean="0">
              <a:solidFill>
                <a:srgbClr val="FF0000"/>
              </a:solidFill>
            </a:endParaRPr>
          </a:p>
          <a:p>
            <a:pPr algn="r" rtl="1">
              <a:buFont typeface="Wingdings" pitchFamily="2" charset="2"/>
              <a:buChar char="q"/>
            </a:pPr>
            <a:r>
              <a:rPr lang="fr-FR" sz="2800" dirty="0" smtClean="0"/>
              <a:t>أسباب التفكير في نهج الوقاية من الإجهاد. قد تكون نتيجة لعمل تطوعي من قبل الشركة أو يتم تشغيلها بواسطة متخصصين في الوقاية من خارج الشركة</a:t>
            </a:r>
            <a:r>
              <a:rPr lang="ar-DZ" sz="2800" dirty="0" smtClean="0"/>
              <a:t> فاذا أرادت الإدارة تقييم المخاطر  الزم القانون  صاحب العمل ما يلي :</a:t>
            </a:r>
          </a:p>
          <a:p>
            <a:pPr algn="r" rtl="1">
              <a:buFont typeface="Wingdings" pitchFamily="2" charset="2"/>
              <a:buChar char="Ø"/>
            </a:pPr>
            <a:r>
              <a:rPr lang="fr-FR" sz="2400" dirty="0" smtClean="0"/>
              <a:t>تقييم جميع المخاطر التي يتعرض لها موظفو شركته ، والتي تشمل المخاطر النفسية والاجتماعية </a:t>
            </a:r>
            <a:r>
              <a:rPr lang="ar-DZ" sz="2400" dirty="0" smtClean="0"/>
              <a:t>و</a:t>
            </a:r>
            <a:r>
              <a:rPr lang="fr-FR" sz="2400" dirty="0" smtClean="0"/>
              <a:t> بما في ذلك الإجهاد</a:t>
            </a:r>
            <a:endParaRPr lang="ar-DZ" sz="2400" dirty="0" smtClean="0"/>
          </a:p>
          <a:p>
            <a:pPr algn="r" rtl="1">
              <a:buFont typeface="Wingdings" pitchFamily="2" charset="2"/>
              <a:buChar char="Ø"/>
            </a:pPr>
            <a:r>
              <a:rPr lang="fr-FR" sz="2400" dirty="0" smtClean="0"/>
              <a:t>حماية الصحة البدنية والعقلية للموظفين. </a:t>
            </a:r>
            <a:endParaRPr lang="ar-DZ" sz="2400" dirty="0" smtClean="0"/>
          </a:p>
          <a:p>
            <a:pPr algn="r" rtl="1">
              <a:buFont typeface="Wingdings" pitchFamily="2" charset="2"/>
              <a:buChar char="Ø"/>
            </a:pPr>
            <a:r>
              <a:rPr lang="ar-DZ" sz="2400" dirty="0" smtClean="0"/>
              <a:t>مو</a:t>
            </a:r>
            <a:r>
              <a:rPr lang="fr-FR" sz="2400" dirty="0" smtClean="0"/>
              <a:t>ا</a:t>
            </a:r>
            <a:r>
              <a:rPr lang="ar-DZ" sz="2400" dirty="0" smtClean="0"/>
              <a:t>فقة</a:t>
            </a:r>
            <a:r>
              <a:rPr lang="fr-FR" sz="2400" dirty="0" smtClean="0"/>
              <a:t> الإدارة على البحث عن مصادر التوتر المحتملة في تنظيم العمل</a:t>
            </a:r>
            <a:endParaRPr lang="ar-DZ" sz="2400" dirty="0" smtClean="0"/>
          </a:p>
          <a:p>
            <a:pPr algn="r" rtl="1">
              <a:buFont typeface="Wingdings" pitchFamily="2" charset="2"/>
              <a:buChar char="Ø"/>
            </a:pPr>
            <a:r>
              <a:rPr lang="ar-DZ" sz="2400" dirty="0" smtClean="0"/>
              <a:t>مشاركة</a:t>
            </a:r>
            <a:r>
              <a:rPr lang="fr-FR" sz="2400" dirty="0" smtClean="0"/>
              <a:t> الموظفون في العملية: من أجل أن يكون تقييم مخاطر الإجهاد موثوقًا به </a:t>
            </a:r>
            <a:endParaRPr lang="fr-FR"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052736"/>
            <a:ext cx="8424936" cy="5472608"/>
          </a:xfrm>
        </p:spPr>
        <p:txBody>
          <a:bodyPr/>
          <a:lstStyle/>
          <a:p>
            <a:pPr algn="r" rtl="1">
              <a:buFont typeface="Wingdings" pitchFamily="2" charset="2"/>
              <a:buChar char="q"/>
            </a:pPr>
            <a:r>
              <a:rPr lang="ar-DZ" dirty="0" smtClean="0"/>
              <a:t> فاذا عجزت الإدارة </a:t>
            </a:r>
            <a:r>
              <a:rPr lang="fr-FR" dirty="0" smtClean="0"/>
              <a:t>حيال خطر الإجهاد فقد ترغب في اللجوء إلى الغرباء</a:t>
            </a:r>
            <a:r>
              <a:rPr lang="ar-DZ" dirty="0" smtClean="0"/>
              <a:t> </a:t>
            </a:r>
            <a:r>
              <a:rPr lang="ar-DZ" dirty="0" err="1" smtClean="0"/>
              <a:t>.</a:t>
            </a:r>
            <a:r>
              <a:rPr lang="ar-DZ" dirty="0" smtClean="0"/>
              <a:t>  </a:t>
            </a:r>
            <a:r>
              <a:rPr lang="fr-FR" dirty="0" smtClean="0"/>
              <a:t>مثل العديد من الشركات ، </a:t>
            </a:r>
            <a:r>
              <a:rPr lang="ar-DZ" dirty="0" smtClean="0"/>
              <a:t>وذلك </a:t>
            </a:r>
            <a:r>
              <a:rPr lang="fr-FR" dirty="0" smtClean="0"/>
              <a:t> </a:t>
            </a:r>
            <a:r>
              <a:rPr lang="ar-DZ" dirty="0" smtClean="0"/>
              <a:t>بتدخل </a:t>
            </a:r>
            <a:r>
              <a:rPr lang="fr-FR" dirty="0" smtClean="0"/>
              <a:t> المهنيين </a:t>
            </a:r>
            <a:r>
              <a:rPr lang="ar-DZ" dirty="0" smtClean="0"/>
              <a:t>المتخصصين لإجراء </a:t>
            </a:r>
            <a:r>
              <a:rPr lang="fr-FR" dirty="0" smtClean="0"/>
              <a:t>تشخيص متعمق للتوتر في </a:t>
            </a:r>
            <a:r>
              <a:rPr lang="ar-DZ" dirty="0" smtClean="0"/>
              <a:t>الشركة  (</a:t>
            </a:r>
            <a:r>
              <a:rPr lang="fr-FR" dirty="0" smtClean="0"/>
              <a:t>طبيب ، خبير بيئة عمل ، عالم نفس ، </a:t>
            </a:r>
            <a:r>
              <a:rPr lang="ar-DZ" dirty="0" smtClean="0"/>
              <a:t>خبير</a:t>
            </a:r>
            <a:r>
              <a:rPr lang="fr-FR" dirty="0" smtClean="0"/>
              <a:t> في مسألة المخاطر. نفسي – اجتماعي</a:t>
            </a:r>
            <a:r>
              <a:rPr lang="ar-DZ" dirty="0" smtClean="0"/>
              <a:t> ....) او الاستعانة  :</a:t>
            </a:r>
          </a:p>
          <a:p>
            <a:pPr algn="r" rtl="1">
              <a:buFont typeface="Wingdings" pitchFamily="2" charset="2"/>
              <a:buChar char="q"/>
            </a:pPr>
            <a:endParaRPr lang="ar-DZ" dirty="0" smtClean="0"/>
          </a:p>
          <a:p>
            <a:pPr algn="r" rtl="1">
              <a:buFont typeface="Arial" pitchFamily="34" charset="0"/>
              <a:buChar char="•"/>
            </a:pPr>
            <a:r>
              <a:rPr lang="ar-DZ" dirty="0" smtClean="0"/>
              <a:t>بعامل </a:t>
            </a:r>
            <a:r>
              <a:rPr lang="fr-FR" dirty="0" smtClean="0"/>
              <a:t>الوقاية من المخاطر المهنية</a:t>
            </a:r>
            <a:r>
              <a:rPr lang="en-US" dirty="0" smtClean="0"/>
              <a:t> </a:t>
            </a:r>
            <a:r>
              <a:rPr lang="ar-DZ" dirty="0" smtClean="0"/>
              <a:t> </a:t>
            </a:r>
            <a:r>
              <a:rPr lang="fr-FR" dirty="0" smtClean="0"/>
              <a:t>متخصص في بيئة العمل ، أو بيئة العمل النفسية أو تنظيم العمل</a:t>
            </a:r>
            <a:endParaRPr lang="ar-DZ" dirty="0" smtClean="0"/>
          </a:p>
          <a:p>
            <a:pPr algn="r" rtl="1">
              <a:buFont typeface="Arial" pitchFamily="34" charset="0"/>
              <a:buChar char="•"/>
            </a:pPr>
            <a:r>
              <a:rPr lang="ar-DZ" dirty="0" smtClean="0"/>
              <a:t>الاستعانة </a:t>
            </a:r>
            <a:r>
              <a:rPr lang="fr-FR" dirty="0" smtClean="0"/>
              <a:t>بمديري المشاريع </a:t>
            </a:r>
            <a:r>
              <a:rPr lang="ar-DZ" dirty="0" err="1" smtClean="0"/>
              <a:t>(</a:t>
            </a:r>
            <a:r>
              <a:rPr lang="fr-FR" dirty="0" smtClean="0"/>
              <a:t>الوكالات الإقليمية لتحسين ظروف العمل </a:t>
            </a:r>
            <a:r>
              <a:rPr lang="ar-DZ" dirty="0" err="1" smtClean="0"/>
              <a:t>)</a:t>
            </a:r>
            <a:endParaRPr lang="ar-DZ" dirty="0" smtClean="0"/>
          </a:p>
          <a:p>
            <a:pPr algn="r" rtl="1">
              <a:buFont typeface="Arial" pitchFamily="34" charset="0"/>
              <a:buChar char="•"/>
            </a:pPr>
            <a:r>
              <a:rPr lang="ar-DZ" dirty="0" smtClean="0"/>
              <a:t>بالشركات</a:t>
            </a:r>
            <a:r>
              <a:rPr lang="fr-FR" dirty="0" smtClean="0"/>
              <a:t> الاستشارية الخاصة ذات الخبرة في دعم نهج جماعي للوقاية من الإجهاد</a:t>
            </a:r>
          </a:p>
          <a:p>
            <a:pPr algn="r" rtl="1">
              <a:buNone/>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trellis">
          <a:fgClr>
            <a:srgbClr val="7030A0"/>
          </a:fgClr>
          <a:bgClr>
            <a:schemeClr val="bg1"/>
          </a:bgClr>
        </a:pattFill>
        <a:effectLst/>
      </p:bgPr>
    </p:bg>
    <p:spTree>
      <p:nvGrpSpPr>
        <p:cNvPr id="1" name=""/>
        <p:cNvGrpSpPr/>
        <p:nvPr/>
      </p:nvGrpSpPr>
      <p:grpSpPr>
        <a:xfrm>
          <a:off x="0" y="0"/>
          <a:ext cx="0" cy="0"/>
          <a:chOff x="0" y="0"/>
          <a:chExt cx="0" cy="0"/>
        </a:xfrm>
      </p:grpSpPr>
      <p:pic>
        <p:nvPicPr>
          <p:cNvPr id="4" name="Picture 382"/>
          <p:cNvPicPr/>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8496944" cy="6264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à coins arrondis 4"/>
          <p:cNvSpPr/>
          <p:nvPr/>
        </p:nvSpPr>
        <p:spPr>
          <a:xfrm>
            <a:off x="6121450" y="443697"/>
            <a:ext cx="1399996" cy="374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علامات تحذيرية</a:t>
            </a:r>
            <a:endParaRPr lang="fr-FR" dirty="0"/>
          </a:p>
        </p:txBody>
      </p:sp>
      <p:sp>
        <p:nvSpPr>
          <p:cNvPr id="7" name="Rectangle à coins arrondis 6"/>
          <p:cNvSpPr/>
          <p:nvPr/>
        </p:nvSpPr>
        <p:spPr>
          <a:xfrm>
            <a:off x="3731868" y="2293418"/>
            <a:ext cx="2619247" cy="704839"/>
          </a:xfrm>
          <a:prstGeom prst="roundRect">
            <a:avLst/>
          </a:prstGeom>
          <a:solidFill>
            <a:schemeClr val="accent1">
              <a:alpha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sz="1350" dirty="0"/>
              <a:t>ا</a:t>
            </a:r>
            <a:r>
              <a:rPr lang="ar-DZ" dirty="0"/>
              <a:t>لتشخيص المسبق للوضع داخليا وخارجيا</a:t>
            </a:r>
            <a:endParaRPr lang="fr-FR" dirty="0"/>
          </a:p>
        </p:txBody>
      </p:sp>
      <p:sp>
        <p:nvSpPr>
          <p:cNvPr id="8" name="Rectangle à coins arrondis 7"/>
          <p:cNvSpPr/>
          <p:nvPr/>
        </p:nvSpPr>
        <p:spPr>
          <a:xfrm>
            <a:off x="7114449" y="2542993"/>
            <a:ext cx="1899220" cy="5942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دعم الموظفون الذين يعانون الاجهاد</a:t>
            </a:r>
            <a:endParaRPr lang="fr-FR" dirty="0"/>
          </a:p>
        </p:txBody>
      </p:sp>
      <p:sp>
        <p:nvSpPr>
          <p:cNvPr id="9" name="Rectangle à coins arrondis 8"/>
          <p:cNvSpPr/>
          <p:nvPr/>
        </p:nvSpPr>
        <p:spPr>
          <a:xfrm>
            <a:off x="5624450" y="1396269"/>
            <a:ext cx="2979998" cy="510417"/>
          </a:xfrm>
          <a:prstGeom prst="round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المشكلة التي رصدها متخصصو الوقاية الخارجيون</a:t>
            </a:r>
            <a:endParaRPr lang="fr-FR" dirty="0"/>
          </a:p>
        </p:txBody>
      </p:sp>
      <p:sp>
        <p:nvSpPr>
          <p:cNvPr id="10" name="Rectangle à coins arrondis 9"/>
          <p:cNvSpPr/>
          <p:nvPr/>
        </p:nvSpPr>
        <p:spPr>
          <a:xfrm>
            <a:off x="2123728" y="1545318"/>
            <a:ext cx="1852716" cy="479361"/>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 طلب من أصحاب المصلحة في الشركة</a:t>
            </a:r>
            <a:endParaRPr lang="fr-FR" dirty="0"/>
          </a:p>
        </p:txBody>
      </p:sp>
      <p:sp>
        <p:nvSpPr>
          <p:cNvPr id="11" name="Rectangle à coins arrondis 10"/>
          <p:cNvSpPr/>
          <p:nvPr/>
        </p:nvSpPr>
        <p:spPr>
          <a:xfrm>
            <a:off x="3130809" y="558375"/>
            <a:ext cx="1806391" cy="37407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smtClean="0"/>
              <a:t>مناقشة ظروف </a:t>
            </a:r>
            <a:r>
              <a:rPr lang="ar-DZ" dirty="0"/>
              <a:t>العمل</a:t>
            </a:r>
            <a:endParaRPr lang="fr-FR" dirty="0"/>
          </a:p>
        </p:txBody>
      </p:sp>
      <p:sp>
        <p:nvSpPr>
          <p:cNvPr id="12" name="Rectangle à coins arrondis 11"/>
          <p:cNvSpPr/>
          <p:nvPr/>
        </p:nvSpPr>
        <p:spPr>
          <a:xfrm>
            <a:off x="711160" y="528911"/>
            <a:ext cx="1440160" cy="37407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smtClean="0"/>
              <a:t>المستند الوحيد</a:t>
            </a:r>
            <a:endParaRPr lang="fr-FR" dirty="0"/>
          </a:p>
        </p:txBody>
      </p:sp>
      <p:sp>
        <p:nvSpPr>
          <p:cNvPr id="17" name="Rectangle à coins arrondis 16"/>
          <p:cNvSpPr/>
          <p:nvPr/>
        </p:nvSpPr>
        <p:spPr>
          <a:xfrm>
            <a:off x="1325168" y="5388464"/>
            <a:ext cx="1086592" cy="374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المتابعة</a:t>
            </a:r>
            <a:endParaRPr lang="fr-FR" dirty="0"/>
          </a:p>
        </p:txBody>
      </p:sp>
      <p:sp>
        <p:nvSpPr>
          <p:cNvPr id="18" name="Rectangle à coins arrondis 17"/>
          <p:cNvSpPr/>
          <p:nvPr/>
        </p:nvSpPr>
        <p:spPr>
          <a:xfrm>
            <a:off x="1153487" y="3645024"/>
            <a:ext cx="1546305" cy="5519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الإجراءات الوقائية الاولية</a:t>
            </a:r>
            <a:endParaRPr lang="fr-FR" dirty="0"/>
          </a:p>
        </p:txBody>
      </p:sp>
      <p:sp>
        <p:nvSpPr>
          <p:cNvPr id="19" name="Freeform 385"/>
          <p:cNvSpPr>
            <a:spLocks/>
          </p:cNvSpPr>
          <p:nvPr/>
        </p:nvSpPr>
        <p:spPr bwMode="auto">
          <a:xfrm>
            <a:off x="3457743" y="3216194"/>
            <a:ext cx="2986465" cy="2373046"/>
          </a:xfrm>
          <a:custGeom>
            <a:avLst/>
            <a:gdLst>
              <a:gd name="T0" fmla="+- 0 8287 4411"/>
              <a:gd name="T1" fmla="*/ T0 w 3876"/>
              <a:gd name="T2" fmla="+- 0 2974 2974"/>
              <a:gd name="T3" fmla="*/ 2974 h 3553"/>
              <a:gd name="T4" fmla="+- 0 7779 4411"/>
              <a:gd name="T5" fmla="*/ T4 w 3876"/>
              <a:gd name="T6" fmla="+- 0 2974 2974"/>
              <a:gd name="T7" fmla="*/ 2974 h 3553"/>
              <a:gd name="T8" fmla="+- 0 7508 4411"/>
              <a:gd name="T9" fmla="*/ T8 w 3876"/>
              <a:gd name="T10" fmla="+- 0 3824 2974"/>
              <a:gd name="T11" fmla="*/ 3824 h 3553"/>
              <a:gd name="T12" fmla="+- 0 6665 4411"/>
              <a:gd name="T13" fmla="*/ T12 w 3876"/>
              <a:gd name="T14" fmla="+- 0 3442 2974"/>
              <a:gd name="T15" fmla="*/ 3442 h 3553"/>
              <a:gd name="T16" fmla="+- 0 6663 4411"/>
              <a:gd name="T17" fmla="*/ T16 w 3876"/>
              <a:gd name="T18" fmla="+- 0 3853 2974"/>
              <a:gd name="T19" fmla="*/ 3853 h 3553"/>
              <a:gd name="T20" fmla="+- 0 5437 4411"/>
              <a:gd name="T21" fmla="*/ T20 w 3876"/>
              <a:gd name="T22" fmla="+- 0 3410 2974"/>
              <a:gd name="T23" fmla="*/ 3410 h 3553"/>
              <a:gd name="T24" fmla="+- 0 5449 4411"/>
              <a:gd name="T25" fmla="*/ T24 w 3876"/>
              <a:gd name="T26" fmla="+- 0 3825 2974"/>
              <a:gd name="T27" fmla="*/ 3825 h 3553"/>
              <a:gd name="T28" fmla="+- 0 4414 4411"/>
              <a:gd name="T29" fmla="*/ T28 w 3876"/>
              <a:gd name="T30" fmla="+- 0 3424 2974"/>
              <a:gd name="T31" fmla="*/ 3424 h 3553"/>
              <a:gd name="T32" fmla="+- 0 4411 4411"/>
              <a:gd name="T33" fmla="*/ T32 w 3876"/>
              <a:gd name="T34" fmla="+- 0 6527 2974"/>
              <a:gd name="T35" fmla="*/ 6527 h 3553"/>
              <a:gd name="T36" fmla="+- 0 8287 4411"/>
              <a:gd name="T37" fmla="*/ T36 w 3876"/>
              <a:gd name="T38" fmla="+- 0 6524 2974"/>
              <a:gd name="T39" fmla="*/ 6524 h 3553"/>
              <a:gd name="T40" fmla="+- 0 8287 4411"/>
              <a:gd name="T41" fmla="*/ T40 w 3876"/>
              <a:gd name="T42" fmla="+- 0 2974 2974"/>
              <a:gd name="T43" fmla="*/ 2974 h 3553"/>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Lst>
            <a:rect l="0" t="0" r="r" b="b"/>
            <a:pathLst>
              <a:path w="3876" h="3553">
                <a:moveTo>
                  <a:pt x="3876" y="0"/>
                </a:moveTo>
                <a:lnTo>
                  <a:pt x="3368" y="0"/>
                </a:lnTo>
                <a:lnTo>
                  <a:pt x="3097" y="850"/>
                </a:lnTo>
                <a:lnTo>
                  <a:pt x="2254" y="468"/>
                </a:lnTo>
                <a:lnTo>
                  <a:pt x="2252" y="879"/>
                </a:lnTo>
                <a:lnTo>
                  <a:pt x="1026" y="436"/>
                </a:lnTo>
                <a:lnTo>
                  <a:pt x="1038" y="851"/>
                </a:lnTo>
                <a:lnTo>
                  <a:pt x="3" y="450"/>
                </a:lnTo>
                <a:lnTo>
                  <a:pt x="0" y="3553"/>
                </a:lnTo>
                <a:lnTo>
                  <a:pt x="3876" y="3550"/>
                </a:lnTo>
                <a:lnTo>
                  <a:pt x="3876" y="0"/>
                </a:lnTo>
                <a:close/>
              </a:path>
            </a:pathLst>
          </a:custGeom>
          <a:solidFill>
            <a:srgbClr val="7F7D9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endParaRPr lang="fr-FR" sz="1350"/>
          </a:p>
        </p:txBody>
      </p:sp>
      <p:sp>
        <p:nvSpPr>
          <p:cNvPr id="20" name="Rectangle à coins arrondis 19"/>
          <p:cNvSpPr/>
          <p:nvPr/>
        </p:nvSpPr>
        <p:spPr>
          <a:xfrm>
            <a:off x="3752952" y="3775008"/>
            <a:ext cx="2368497" cy="374072"/>
          </a:xfrm>
          <a:prstGeom prst="roundRect">
            <a:avLst/>
          </a:prstGeom>
          <a:solidFill>
            <a:srgbClr val="C00000">
              <a:alpha val="45000"/>
            </a:srgb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SA" dirty="0" smtClean="0"/>
              <a:t> </a:t>
            </a:r>
            <a:r>
              <a:rPr lang="ar-DZ" dirty="0" smtClean="0"/>
              <a:t>انشاء </a:t>
            </a:r>
            <a:r>
              <a:rPr lang="ar-SA" dirty="0" smtClean="0"/>
              <a:t>مجموعة </a:t>
            </a:r>
            <a:r>
              <a:rPr lang="ar-SA" dirty="0"/>
              <a:t>المشروع </a:t>
            </a:r>
            <a:endParaRPr lang="fr-FR" dirty="0"/>
          </a:p>
        </p:txBody>
      </p:sp>
      <p:sp>
        <p:nvSpPr>
          <p:cNvPr id="21" name="Rectangle à coins arrondis 20"/>
          <p:cNvSpPr/>
          <p:nvPr/>
        </p:nvSpPr>
        <p:spPr>
          <a:xfrm>
            <a:off x="3563888" y="4207056"/>
            <a:ext cx="2619247" cy="374072"/>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SA" dirty="0"/>
              <a:t>التشخيص المتعمق </a:t>
            </a:r>
            <a:r>
              <a:rPr lang="ar-DZ" dirty="0" smtClean="0"/>
              <a:t>و</a:t>
            </a:r>
            <a:r>
              <a:rPr lang="ar-SA" dirty="0" smtClean="0"/>
              <a:t>إعادة </a:t>
            </a:r>
            <a:r>
              <a:rPr lang="ar-SA" dirty="0"/>
              <a:t>النتائج </a:t>
            </a:r>
            <a:endParaRPr lang="fr-FR" dirty="0"/>
          </a:p>
        </p:txBody>
      </p:sp>
      <p:sp>
        <p:nvSpPr>
          <p:cNvPr id="22" name="Rectangle à coins arrondis 21"/>
          <p:cNvSpPr/>
          <p:nvPr/>
        </p:nvSpPr>
        <p:spPr>
          <a:xfrm>
            <a:off x="3976444" y="4639104"/>
            <a:ext cx="1808323" cy="374072"/>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SA" dirty="0"/>
              <a:t>وضع خطة عمل</a:t>
            </a:r>
            <a:endParaRPr lang="fr-FR" dirty="0"/>
          </a:p>
        </p:txBody>
      </p:sp>
      <p:sp>
        <p:nvSpPr>
          <p:cNvPr id="23" name="Rectangle à coins arrondis 22"/>
          <p:cNvSpPr/>
          <p:nvPr/>
        </p:nvSpPr>
        <p:spPr>
          <a:xfrm>
            <a:off x="4095614" y="5071152"/>
            <a:ext cx="1556506" cy="374072"/>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ar-DZ" dirty="0"/>
              <a:t>التطبيق</a:t>
            </a:r>
            <a:endParaRPr lang="fr-FR" dirty="0"/>
          </a:p>
        </p:txBody>
      </p:sp>
      <p:cxnSp>
        <p:nvCxnSpPr>
          <p:cNvPr id="25" name="Connecteur droit avec flèche 24"/>
          <p:cNvCxnSpPr/>
          <p:nvPr/>
        </p:nvCxnSpPr>
        <p:spPr>
          <a:xfrm flipH="1">
            <a:off x="3270706" y="1067456"/>
            <a:ext cx="187037" cy="267195"/>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28" name="Ellipse 27"/>
          <p:cNvSpPr/>
          <p:nvPr/>
        </p:nvSpPr>
        <p:spPr>
          <a:xfrm>
            <a:off x="477135" y="289636"/>
            <a:ext cx="231569" cy="1870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fr-FR" sz="1350" dirty="0"/>
              <a:t>a</a:t>
            </a:r>
          </a:p>
        </p:txBody>
      </p:sp>
      <p:sp>
        <p:nvSpPr>
          <p:cNvPr id="29" name="Ellipse 28"/>
          <p:cNvSpPr/>
          <p:nvPr/>
        </p:nvSpPr>
        <p:spPr>
          <a:xfrm>
            <a:off x="2987824" y="289636"/>
            <a:ext cx="231569" cy="1870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fr-FR" sz="1350" dirty="0"/>
              <a:t>b</a:t>
            </a:r>
          </a:p>
        </p:txBody>
      </p:sp>
      <p:sp>
        <p:nvSpPr>
          <p:cNvPr id="30" name="Ellipse 29"/>
          <p:cNvSpPr/>
          <p:nvPr/>
        </p:nvSpPr>
        <p:spPr>
          <a:xfrm>
            <a:off x="5852599" y="289636"/>
            <a:ext cx="231569" cy="1870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fr-FR" sz="1350" dirty="0"/>
              <a:t>c</a:t>
            </a:r>
          </a:p>
        </p:txBody>
      </p:sp>
      <p:cxnSp>
        <p:nvCxnSpPr>
          <p:cNvPr id="3" name="Connecteur droit avec flèche 2"/>
          <p:cNvCxnSpPr/>
          <p:nvPr/>
        </p:nvCxnSpPr>
        <p:spPr>
          <a:xfrm>
            <a:off x="5784767" y="2419817"/>
            <a:ext cx="1329682" cy="43311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4" name="Connecteur droit avec flèche 23"/>
          <p:cNvCxnSpPr/>
          <p:nvPr/>
        </p:nvCxnSpPr>
        <p:spPr>
          <a:xfrm>
            <a:off x="7012813" y="2152622"/>
            <a:ext cx="389231" cy="140796"/>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264949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solidFill>
                  <a:srgbClr val="FF0000"/>
                </a:solidFill>
              </a:rPr>
              <a:t>المراحل المختلفة لنهج الوقاية من الاجهاد</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lgn="r" rtl="1">
              <a:buFont typeface="Wingdings" pitchFamily="2" charset="2"/>
              <a:buChar char="Ø"/>
            </a:pPr>
            <a:r>
              <a:rPr lang="ar-DZ" sz="3600" b="1" dirty="0" smtClean="0">
                <a:solidFill>
                  <a:srgbClr val="00B0F0"/>
                </a:solidFill>
              </a:rPr>
              <a:t>  التشخيص المسبق</a:t>
            </a:r>
          </a:p>
          <a:p>
            <a:pPr algn="r" rtl="1">
              <a:buFont typeface="Wingdings" pitchFamily="2" charset="2"/>
              <a:buChar char="Ø"/>
            </a:pPr>
            <a:r>
              <a:rPr lang="ar-DZ" sz="3600" b="1" dirty="0" smtClean="0">
                <a:solidFill>
                  <a:srgbClr val="00B0F0"/>
                </a:solidFill>
              </a:rPr>
              <a:t>  انشاء مجموعة المشروع</a:t>
            </a:r>
          </a:p>
          <a:p>
            <a:pPr algn="r" rtl="1">
              <a:buFont typeface="Wingdings" pitchFamily="2" charset="2"/>
              <a:buChar char="Ø"/>
            </a:pPr>
            <a:r>
              <a:rPr lang="ar-DZ" sz="3600" b="1" dirty="0" smtClean="0">
                <a:solidFill>
                  <a:srgbClr val="00B0F0"/>
                </a:solidFill>
              </a:rPr>
              <a:t>  التشخيص المتعمق</a:t>
            </a:r>
          </a:p>
          <a:p>
            <a:pPr algn="r" rtl="1">
              <a:buFont typeface="Wingdings" pitchFamily="2" charset="2"/>
              <a:buChar char="Ø"/>
            </a:pPr>
            <a:r>
              <a:rPr lang="ar-DZ" sz="3600" b="1" dirty="0" smtClean="0">
                <a:solidFill>
                  <a:srgbClr val="00B0F0"/>
                </a:solidFill>
              </a:rPr>
              <a:t>  عرض النتائج</a:t>
            </a:r>
          </a:p>
          <a:p>
            <a:pPr algn="r" rtl="1">
              <a:buFont typeface="Wingdings" pitchFamily="2" charset="2"/>
              <a:buChar char="Ø"/>
            </a:pPr>
            <a:r>
              <a:rPr lang="ar-DZ" sz="3600" b="1" dirty="0" smtClean="0">
                <a:solidFill>
                  <a:srgbClr val="00B0F0"/>
                </a:solidFill>
              </a:rPr>
              <a:t>  التطوير والتنفيذ</a:t>
            </a:r>
          </a:p>
          <a:p>
            <a:pPr algn="r" rtl="1">
              <a:buFont typeface="Wingdings" pitchFamily="2" charset="2"/>
              <a:buChar char="Ø"/>
            </a:pPr>
            <a:r>
              <a:rPr lang="ar-DZ" sz="3600" b="1" dirty="0" smtClean="0">
                <a:solidFill>
                  <a:srgbClr val="00B0F0"/>
                </a:solidFill>
              </a:rPr>
              <a:t>  المراقبة</a:t>
            </a:r>
            <a:endParaRPr lang="fr-FR" sz="3600" dirty="0">
              <a:solidFill>
                <a:srgbClr val="00B0F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972</TotalTime>
  <Words>2647</Words>
  <Application>Microsoft Office PowerPoint</Application>
  <PresentationFormat>Affichage à l'écran (4:3)</PresentationFormat>
  <Paragraphs>474</Paragraphs>
  <Slides>22</Slides>
  <Notes>0</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Débit</vt:lpstr>
      <vt:lpstr>Présentation PowerPoint</vt:lpstr>
      <vt:lpstr>Présentation PowerPoint</vt:lpstr>
      <vt:lpstr>Présentation PowerPoint</vt:lpstr>
      <vt:lpstr>مفهوم الاجهاد في العمل  </vt:lpstr>
      <vt:lpstr>Présentation PowerPoint</vt:lpstr>
      <vt:lpstr>Présentation PowerPoint</vt:lpstr>
      <vt:lpstr>Présentation PowerPoint</vt:lpstr>
      <vt:lpstr>Présentation PowerPoint</vt:lpstr>
      <vt:lpstr>المراحل المختلفة لنهج الوقاية من الاجهاد</vt:lpstr>
      <vt:lpstr>1  / مرحلة التشخيص المسبق </vt:lpstr>
      <vt:lpstr>Présentation PowerPoint</vt:lpstr>
      <vt:lpstr>2/  مرحلة انشاء مجموعة المشروع</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ahmed</dc:creator>
  <cp:lastModifiedBy>TAHRI</cp:lastModifiedBy>
  <cp:revision>81</cp:revision>
  <cp:lastPrinted>2021-05-01T16:51:21Z</cp:lastPrinted>
  <dcterms:created xsi:type="dcterms:W3CDTF">2021-04-30T09:06:19Z</dcterms:created>
  <dcterms:modified xsi:type="dcterms:W3CDTF">2021-05-18T16:06:34Z</dcterms:modified>
</cp:coreProperties>
</file>