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57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09" autoAdjust="0"/>
    <p:restoredTop sz="94660"/>
  </p:normalViewPr>
  <p:slideViewPr>
    <p:cSldViewPr>
      <p:cViewPr>
        <p:scale>
          <a:sx n="66" d="100"/>
          <a:sy n="66" d="100"/>
        </p:scale>
        <p:origin x="-13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231451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Enseignant:</a:t>
            </a:r>
            <a:r>
              <a:rPr lang="fr-FR" sz="2000" b="1" dirty="0" smtClean="0">
                <a:solidFill>
                  <a:srgbClr val="7030A0"/>
                </a:solidFill>
              </a:rPr>
              <a:t> 	</a:t>
            </a:r>
            <a:r>
              <a:rPr lang="fr-FR" sz="2000" dirty="0" err="1" smtClean="0">
                <a:solidFill>
                  <a:srgbClr val="7030A0"/>
                </a:solidFill>
              </a:rPr>
              <a:t>Benferhat</a:t>
            </a:r>
            <a:r>
              <a:rPr lang="fr-FR" sz="2000" dirty="0" smtClean="0">
                <a:solidFill>
                  <a:srgbClr val="7030A0"/>
                </a:solidFill>
              </a:rPr>
              <a:t> Mohamed </a:t>
            </a:r>
            <a:r>
              <a:rPr lang="fr-FR" sz="2000" dirty="0" err="1" smtClean="0">
                <a:solidFill>
                  <a:srgbClr val="7030A0"/>
                </a:solidFill>
              </a:rPr>
              <a:t>Ladaoui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7422" y="620294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Année Universitaire </a:t>
            </a:r>
            <a:r>
              <a:rPr lang="fr-FR" b="1" dirty="0" smtClean="0">
                <a:solidFill>
                  <a:srgbClr val="FF0000"/>
                </a:solidFill>
              </a:rPr>
              <a:t>2018-2019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5984" y="996719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Département d’Architecture.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ère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Année Master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3108" y="29167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 N°7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Electricité et Climatisation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5984" y="28572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de Biskra.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Faculté des Sciences et de la Technologie.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28662" y="188588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Matière:</a:t>
            </a:r>
            <a:r>
              <a:rPr lang="fr-FR" sz="2000" b="1" dirty="0" smtClean="0">
                <a:solidFill>
                  <a:srgbClr val="7030A0"/>
                </a:solidFill>
              </a:rPr>
              <a:t> 	Initiations aux Détails et Corps d’Etat Secondaire</a:t>
            </a:r>
            <a:endParaRPr lang="fr-FR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903" t="20508" r="26976" b="29687"/>
          <a:stretch>
            <a:fillRect/>
          </a:stretch>
        </p:blipFill>
        <p:spPr bwMode="auto">
          <a:xfrm>
            <a:off x="2214546" y="3357563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1332" t="34375" r="52745" b="31445"/>
          <a:stretch>
            <a:fillRect/>
          </a:stretch>
        </p:blipFill>
        <p:spPr bwMode="auto">
          <a:xfrm>
            <a:off x="285720" y="3286124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40" y="3286124"/>
            <a:ext cx="3143240" cy="26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71504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Raccordement Souterrain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 rot="5400000">
            <a:off x="3068230" y="860804"/>
            <a:ext cx="507210" cy="21431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095" y="4000504"/>
            <a:ext cx="47718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4282" y="5211561"/>
            <a:ext cx="307183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C’est le type de raccordement qui respecte l’environnement</a:t>
            </a:r>
            <a:endParaRPr lang="fr-FR" dirty="0"/>
          </a:p>
        </p:txBody>
      </p:sp>
      <p:pic>
        <p:nvPicPr>
          <p:cNvPr id="24578" name="Picture 2" descr="E:\2018 2019\Matière CES\électricité et climatisation\photos du livre Gérard Calvat\20190623_165341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22656" t="2777" r="13281"/>
          <a:stretch>
            <a:fillRect/>
          </a:stretch>
        </p:blipFill>
        <p:spPr bwMode="auto">
          <a:xfrm>
            <a:off x="-32" y="1428737"/>
            <a:ext cx="3643338" cy="3110156"/>
          </a:xfrm>
          <a:prstGeom prst="rect">
            <a:avLst/>
          </a:prstGeom>
          <a:noFill/>
        </p:spPr>
      </p:pic>
      <p:sp>
        <p:nvSpPr>
          <p:cNvPr id="8" name="Triangle isocèle 7"/>
          <p:cNvSpPr/>
          <p:nvPr/>
        </p:nvSpPr>
        <p:spPr>
          <a:xfrm rot="10800000">
            <a:off x="1285852" y="214314"/>
            <a:ext cx="857256" cy="15716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71868" y="714356"/>
            <a:ext cx="2571768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Coffret extérieur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428736"/>
            <a:ext cx="364330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Coffret intégré dans un muret</a:t>
            </a:r>
            <a:endParaRPr lang="fr-FR" sz="2000" b="1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207" y="1428736"/>
            <a:ext cx="35528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2018 2019\Matière CES\électricité et climatisation\photos du livre Gérard Calvat\20190623_165354.jpg"/>
          <p:cNvPicPr>
            <a:picLocks noChangeAspect="1" noChangeArrowheads="1"/>
          </p:cNvPicPr>
          <p:nvPr/>
        </p:nvPicPr>
        <p:blipFill>
          <a:blip r:embed="rId2" cstate="print"/>
          <a:srcRect l="24074" t="37562" r="5555" b="22916"/>
          <a:stretch>
            <a:fillRect/>
          </a:stretch>
        </p:blipFill>
        <p:spPr bwMode="auto">
          <a:xfrm>
            <a:off x="5500694" y="2285992"/>
            <a:ext cx="2714644" cy="321471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072198" y="1428736"/>
            <a:ext cx="271464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Coffret Isolé</a:t>
            </a: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00034" y="571504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Raccordement Souterrain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Triangle isocèle 4"/>
          <p:cNvSpPr/>
          <p:nvPr/>
        </p:nvSpPr>
        <p:spPr>
          <a:xfrm rot="5400000">
            <a:off x="3068230" y="860804"/>
            <a:ext cx="507210" cy="21431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71868" y="714356"/>
            <a:ext cx="2571768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Coffret extérieur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428736"/>
            <a:ext cx="364330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Coffret intégré dans un muret</a:t>
            </a:r>
            <a:endParaRPr lang="fr-FR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 rot="10800000">
            <a:off x="1285852" y="214314"/>
            <a:ext cx="857256" cy="15716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4" name="Picture 4" descr="https://encrypted-tbn0.gstatic.com/images?q=tbn:ANd9GcThDq223pH6YhjmjDZ25APWWV78FJOgdUILKiYmoFXMO1f8V1Hr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85992"/>
            <a:ext cx="4333888" cy="3233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4"/>
          <p:cNvSpPr/>
          <p:nvPr/>
        </p:nvSpPr>
        <p:spPr>
          <a:xfrm rot="10800000">
            <a:off x="1285852" y="214291"/>
            <a:ext cx="857256" cy="15716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8596" y="571481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Raccordement </a:t>
            </a:r>
            <a:r>
              <a:rPr lang="fr-FR" sz="2400" b="1" dirty="0" err="1" smtClean="0">
                <a:solidFill>
                  <a:srgbClr val="FF0000"/>
                </a:solidFill>
              </a:rPr>
              <a:t>Aéro</a:t>
            </a:r>
            <a:r>
              <a:rPr lang="fr-FR" sz="2400" b="1" dirty="0" smtClean="0">
                <a:solidFill>
                  <a:srgbClr val="FF0000"/>
                </a:solidFill>
              </a:rPr>
              <a:t>-Souterrain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1294" y="3714752"/>
            <a:ext cx="2781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en angle 10"/>
          <p:cNvCxnSpPr/>
          <p:nvPr/>
        </p:nvCxnSpPr>
        <p:spPr>
          <a:xfrm rot="5400000">
            <a:off x="607191" y="1464455"/>
            <a:ext cx="1643074" cy="1571636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643306" y="2300109"/>
            <a:ext cx="550069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Partie b:</a:t>
            </a:r>
          </a:p>
          <a:p>
            <a:r>
              <a:rPr lang="fr-FR" dirty="0" smtClean="0"/>
              <a:t>Câble enterré, situé dans le </a:t>
            </a:r>
            <a:r>
              <a:rPr lang="fr-FR" b="1" dirty="0" smtClean="0"/>
              <a:t>domaine privé</a:t>
            </a:r>
          </a:p>
          <a:p>
            <a:r>
              <a:rPr lang="fr-FR" dirty="0" smtClean="0"/>
              <a:t>Reliant le </a:t>
            </a:r>
            <a:r>
              <a:rPr lang="fr-FR" dirty="0" smtClean="0">
                <a:solidFill>
                  <a:srgbClr val="FF0000"/>
                </a:solidFill>
              </a:rPr>
              <a:t>coffret extérieur  </a:t>
            </a:r>
            <a:r>
              <a:rPr lang="fr-FR" dirty="0" smtClean="0"/>
              <a:t>au </a:t>
            </a:r>
            <a:r>
              <a:rPr lang="fr-FR" dirty="0" smtClean="0">
                <a:solidFill>
                  <a:srgbClr val="FF0000"/>
                </a:solidFill>
              </a:rPr>
              <a:t>disjoncteur</a:t>
            </a:r>
            <a:r>
              <a:rPr lang="fr-FR" dirty="0" smtClean="0"/>
              <a:t> de branchement de l’usager</a:t>
            </a:r>
            <a:endParaRPr lang="fr-FR" dirty="0"/>
          </a:p>
        </p:txBody>
      </p:sp>
      <p:cxnSp>
        <p:nvCxnSpPr>
          <p:cNvPr id="13" name="Connecteur en angle 12"/>
          <p:cNvCxnSpPr/>
          <p:nvPr/>
        </p:nvCxnSpPr>
        <p:spPr>
          <a:xfrm rot="16200000" flipH="1">
            <a:off x="2035951" y="1607331"/>
            <a:ext cx="1643074" cy="1285884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14282" y="3143248"/>
            <a:ext cx="314327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Partie a:</a:t>
            </a:r>
          </a:p>
          <a:p>
            <a:r>
              <a:rPr lang="fr-FR" dirty="0" smtClean="0"/>
              <a:t>Câble partiellement enterré, situé dans le </a:t>
            </a:r>
            <a:r>
              <a:rPr lang="fr-FR" b="1" dirty="0" smtClean="0"/>
              <a:t>domaine public</a:t>
            </a:r>
          </a:p>
          <a:p>
            <a:r>
              <a:rPr lang="fr-FR" dirty="0" smtClean="0"/>
              <a:t>Reliant le </a:t>
            </a:r>
            <a:r>
              <a:rPr lang="fr-FR" b="1" dirty="0" smtClean="0">
                <a:solidFill>
                  <a:srgbClr val="FF0000"/>
                </a:solidFill>
              </a:rPr>
              <a:t>Poteau électrique </a:t>
            </a:r>
            <a:r>
              <a:rPr lang="fr-FR" dirty="0" smtClean="0"/>
              <a:t>au </a:t>
            </a:r>
            <a:r>
              <a:rPr lang="fr-FR" dirty="0" smtClean="0">
                <a:solidFill>
                  <a:srgbClr val="FF0000"/>
                </a:solidFill>
              </a:rPr>
              <a:t>coffret extérieur </a:t>
            </a:r>
            <a:r>
              <a:rPr lang="fr-FR" dirty="0" smtClean="0"/>
              <a:t>installé en limite de propriété.</a:t>
            </a:r>
            <a:endParaRPr lang="fr-FR" dirty="0"/>
          </a:p>
        </p:txBody>
      </p:sp>
      <p:pic>
        <p:nvPicPr>
          <p:cNvPr id="22530" name="Picture 2" descr="http://idata.over-blog.com/0/18/60/75/agrandissement-de-la-maison/P20120831erdf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66156"/>
            <a:ext cx="2109781" cy="2810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045" y="642919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Raccordement Aérien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 rot="10800000">
            <a:off x="1666863" y="285729"/>
            <a:ext cx="857256" cy="15716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71821"/>
            <a:ext cx="33813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www.mayenne-fibre.fr/upimg/diapo/zoom/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3000394"/>
            <a:ext cx="5027950" cy="3357563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643306" y="642918"/>
            <a:ext cx="500066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Un câble situé en hauteur</a:t>
            </a:r>
          </a:p>
          <a:p>
            <a:r>
              <a:rPr lang="fr-FR" b="1" dirty="0" smtClean="0"/>
              <a:t>Reliant le Poteau électrique au Coffret de comptage encastré dans une façade ou un muret.</a:t>
            </a:r>
          </a:p>
          <a:p>
            <a:r>
              <a:rPr lang="fr-FR" b="1" dirty="0" smtClean="0"/>
              <a:t>C’est un type de raccordement peu esthétique, tend à disparaitre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Les Appareillages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6" name="Picture 2" descr="http://metasite.fournisseur-energie.com/wp-content/uploads/2016/12/compteurs-electriques-illustr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309823"/>
            <a:ext cx="4429125" cy="276225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71472" y="2845354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Appareil mesurant la quantité d’énergie électrique en (kWh) consommée par l’utilisateur afin de pouvoir en assurer la facturation.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472" y="221455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A- Le Compteur: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Les Appareillages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76" y="3165835"/>
            <a:ext cx="53578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Est généralement </a:t>
            </a:r>
            <a:r>
              <a:rPr lang="fr-FR" sz="2000" b="1" dirty="0" smtClean="0">
                <a:solidFill>
                  <a:srgbClr val="FF0000"/>
                </a:solidFill>
              </a:rPr>
              <a:t>différentiel </a:t>
            </a:r>
            <a:r>
              <a:rPr lang="fr-FR" sz="2000" dirty="0" smtClean="0"/>
              <a:t>avec une sensibilité de 500mA.</a:t>
            </a:r>
          </a:p>
          <a:p>
            <a:r>
              <a:rPr lang="fr-FR" sz="2000" dirty="0" smtClean="0"/>
              <a:t>En cas de </a:t>
            </a:r>
            <a:r>
              <a:rPr lang="fr-FR" sz="2000" b="1" dirty="0" smtClean="0">
                <a:solidFill>
                  <a:srgbClr val="FF0000"/>
                </a:solidFill>
              </a:rPr>
              <a:t>défaut d’Isolement</a:t>
            </a:r>
            <a:r>
              <a:rPr lang="fr-FR" sz="2000" dirty="0" smtClean="0"/>
              <a:t>, tout courant de fuite vers la terre au moins égale à 0.5 ampère provoque le </a:t>
            </a:r>
            <a:r>
              <a:rPr lang="fr-FR" sz="2000" u="sng" dirty="0" smtClean="0">
                <a:solidFill>
                  <a:srgbClr val="FF0000"/>
                </a:solidFill>
              </a:rPr>
              <a:t>déclenchement du disjoncteur. </a:t>
            </a:r>
            <a:r>
              <a:rPr lang="fr-FR" sz="2000" dirty="0" smtClean="0"/>
              <a:t>Il est souvent situé près du compteur.</a:t>
            </a:r>
          </a:p>
          <a:p>
            <a:r>
              <a:rPr lang="fr-FR" sz="2000" dirty="0" smtClean="0"/>
              <a:t>Il assure la </a:t>
            </a:r>
            <a:r>
              <a:rPr lang="fr-FR" sz="2000" b="1" dirty="0" smtClean="0">
                <a:solidFill>
                  <a:srgbClr val="FF0000"/>
                </a:solidFill>
              </a:rPr>
              <a:t>protection</a:t>
            </a:r>
            <a:r>
              <a:rPr lang="fr-FR" sz="2000" dirty="0" smtClean="0"/>
              <a:t> de tous les circuits électriques.</a:t>
            </a:r>
          </a:p>
          <a:p>
            <a:r>
              <a:rPr lang="fr-FR" sz="2000" dirty="0" smtClean="0"/>
              <a:t>Il est réglé en fonction de la </a:t>
            </a:r>
            <a:r>
              <a:rPr lang="fr-FR" sz="2000" b="1" dirty="0" smtClean="0">
                <a:solidFill>
                  <a:srgbClr val="FF0000"/>
                </a:solidFill>
              </a:rPr>
              <a:t>puissance souscrite </a:t>
            </a:r>
            <a:r>
              <a:rPr lang="fr-FR" sz="2000" dirty="0" smtClean="0"/>
              <a:t>par l’usager.</a:t>
            </a:r>
          </a:p>
          <a:p>
            <a:r>
              <a:rPr lang="fr-FR" sz="2000" dirty="0" smtClean="0"/>
              <a:t>Il est muni d’un </a:t>
            </a:r>
            <a:r>
              <a:rPr lang="fr-FR" sz="2000" b="1" dirty="0" smtClean="0">
                <a:solidFill>
                  <a:srgbClr val="FF0000"/>
                </a:solidFill>
              </a:rPr>
              <a:t>dispositif de coupure d’urgence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472" y="221455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B- Le Disjoncteur de Branchement (Disjoncteur Général):</a:t>
            </a:r>
          </a:p>
        </p:txBody>
      </p:sp>
      <p:pic>
        <p:nvPicPr>
          <p:cNvPr id="27652" name="Picture 4" descr="https://i0.wp.com/electricite-online.fr/wp-content/uploads/2019/05/Branchement-13.jpg?fit=891%2C499&amp;ssl=1"/>
          <p:cNvPicPr>
            <a:picLocks noChangeAspect="1" noChangeArrowheads="1"/>
          </p:cNvPicPr>
          <p:nvPr/>
        </p:nvPicPr>
        <p:blipFill>
          <a:blip r:embed="rId2"/>
          <a:srcRect l="1695" t="3156" r="1694" b="3025"/>
          <a:stretch>
            <a:fillRect/>
          </a:stretch>
        </p:blipFill>
        <p:spPr bwMode="auto">
          <a:xfrm>
            <a:off x="4737921" y="642918"/>
            <a:ext cx="4334673" cy="2357454"/>
          </a:xfrm>
          <a:prstGeom prst="rect">
            <a:avLst/>
          </a:prstGeom>
          <a:noFill/>
        </p:spPr>
      </p:pic>
      <p:pic>
        <p:nvPicPr>
          <p:cNvPr id="27654" name="Picture 6" descr="https://www.installation-renovation-electrique.com/images/disjoncteur-de-branchement-EDF-500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86100"/>
            <a:ext cx="3000420" cy="300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Les Appareillages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596" y="3786190"/>
            <a:ext cx="535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Destinés à protéger les personnes contre les fuite de courant.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Il est placé à la tête de plusieurs circuits dans le tableau de répartition, </a:t>
            </a:r>
            <a:r>
              <a:rPr lang="fr-FR" sz="2000" dirty="0" smtClean="0"/>
              <a:t>entre le </a:t>
            </a:r>
            <a:r>
              <a:rPr lang="fr-FR" sz="2000" b="1" dirty="0" smtClean="0">
                <a:solidFill>
                  <a:srgbClr val="FF0000"/>
                </a:solidFill>
              </a:rPr>
              <a:t>disjoncteur de branchement </a:t>
            </a:r>
            <a:r>
              <a:rPr lang="fr-FR" sz="2000" dirty="0" smtClean="0"/>
              <a:t>et les </a:t>
            </a:r>
            <a:r>
              <a:rPr lang="fr-FR" sz="2000" b="1" dirty="0" smtClean="0">
                <a:solidFill>
                  <a:srgbClr val="FF0000"/>
                </a:solidFill>
              </a:rPr>
              <a:t>dispositifs de protection des circuits </a:t>
            </a:r>
            <a:r>
              <a:rPr lang="fr-FR" sz="2000" dirty="0" smtClean="0"/>
              <a:t>(disjoncteur divisionnaire et coupe-circuit)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1472" y="221455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C- Les Dispositifs différentiels résiduels:</a:t>
            </a:r>
          </a:p>
        </p:txBody>
      </p:sp>
      <p:pic>
        <p:nvPicPr>
          <p:cNvPr id="28674" name="Picture 2" descr="https://professionnels.promotelec.com/wp-content/uploads/sites/3/2017/12/Dispositifs-Diff%C3%A9rentiels_Illustration7.jpg"/>
          <p:cNvPicPr>
            <a:picLocks noChangeAspect="1" noChangeArrowheads="1"/>
          </p:cNvPicPr>
          <p:nvPr/>
        </p:nvPicPr>
        <p:blipFill>
          <a:blip r:embed="rId2"/>
          <a:srcRect l="20755" r="20754"/>
          <a:stretch>
            <a:fillRect/>
          </a:stretch>
        </p:blipFill>
        <p:spPr bwMode="auto">
          <a:xfrm>
            <a:off x="6715140" y="1357298"/>
            <a:ext cx="2214578" cy="378619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28596" y="2643182"/>
            <a:ext cx="535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existe deux modèles: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	- Interrupteur différentiel.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	- Disjoncteur différentiel.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Les Appareillages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596" y="3786190"/>
            <a:ext cx="535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choix d’un fusible se fait en fonction de la grosseur du fil à protéger.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1472" y="221455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D- Le Coupe-circuit à Cartouche </a:t>
            </a:r>
            <a:r>
              <a:rPr lang="fr-FR" dirty="0" smtClean="0"/>
              <a:t>fusible</a:t>
            </a:r>
            <a:r>
              <a:rPr lang="fr-FR" b="1" dirty="0" smtClean="0"/>
              <a:t>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596" y="2643182"/>
            <a:ext cx="535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Dispositif Installé en tête de Circuit pour assurer la protection contre les surcharges et les courts-circuits par fusion d’un fusible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29698" name="Picture 2" descr="RÃ©sultat de recherche d'images pour &quot;Les coupes-circuits/ Ã©lectricitÃ©&quot;"/>
          <p:cNvPicPr>
            <a:picLocks noChangeAspect="1" noChangeArrowheads="1"/>
          </p:cNvPicPr>
          <p:nvPr/>
        </p:nvPicPr>
        <p:blipFill>
          <a:blip r:embed="rId2"/>
          <a:srcRect l="26250" r="23125"/>
          <a:stretch>
            <a:fillRect/>
          </a:stretch>
        </p:blipFill>
        <p:spPr bwMode="auto">
          <a:xfrm>
            <a:off x="6929454" y="1500174"/>
            <a:ext cx="1928826" cy="3810000"/>
          </a:xfrm>
          <a:prstGeom prst="rect">
            <a:avLst/>
          </a:prstGeom>
          <a:noFill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28596" y="4929198"/>
          <a:ext cx="6500858" cy="12858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15289"/>
                <a:gridCol w="738734"/>
                <a:gridCol w="664860"/>
                <a:gridCol w="590987"/>
                <a:gridCol w="59098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Courant</a:t>
                      </a:r>
                      <a:r>
                        <a:rPr lang="fr-FR" baseline="0" dirty="0" smtClean="0"/>
                        <a:t> nominal maximal (A)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</a:t>
                      </a:r>
                      <a:endParaRPr lang="fr-FR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Section du conducteur à protéger (mm²)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Les Appareillages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78592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E- Le Disjoncteur Divisionnaire: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406" y="4572008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disjoncteur est choisi en fonction de l’intensité du courant qui le traverse et la nature du circuit à protéger (section du conducteur et nature des équipements installés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929057" y="5357826"/>
          <a:ext cx="5143505" cy="12858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4644"/>
                <a:gridCol w="500067"/>
                <a:gridCol w="500065"/>
                <a:gridCol w="500067"/>
                <a:gridCol w="461070"/>
                <a:gridCol w="46759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Courant</a:t>
                      </a:r>
                      <a:r>
                        <a:rPr lang="fr-FR" baseline="0" dirty="0" smtClean="0"/>
                        <a:t> nominal maximal (A)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</a:t>
                      </a:r>
                      <a:endParaRPr lang="fr-FR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Section du conducteur à protéger (mm²)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2844" y="2285992"/>
            <a:ext cx="5357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Dispositif Installé en tête de Circuit, équivalent eu Coupe-circuit à cartouche fusible. Lorsqu’une surcharge ou un court-circuit le disjoncteur divisionnaire concerné se déclenche automatiquement. Après élimination du défaut, il suffit, de réenclencher le disjoncteur en remettant le levier en place. </a:t>
            </a:r>
          </a:p>
        </p:txBody>
      </p:sp>
      <p:pic>
        <p:nvPicPr>
          <p:cNvPr id="30722" name="Picture 2" descr="https://i.pinimg.com/originals/5e/3b/23/5e3b23739c96cbbcf3bf3419caa793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8" y="1785926"/>
            <a:ext cx="3500422" cy="3500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Les Appareillages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221455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F- Le Parafoudre: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5286388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mise en place de Parafoudre est obligatoire dans les région dont le niveau </a:t>
            </a:r>
            <a:r>
              <a:rPr lang="fr-FR" sz="2000" b="1" u="sng" dirty="0" err="1" smtClean="0"/>
              <a:t>Kéraunique</a:t>
            </a:r>
            <a:r>
              <a:rPr lang="fr-FR" sz="2000" b="1" u="sng" dirty="0" smtClean="0"/>
              <a:t> ≥25 </a:t>
            </a:r>
            <a:r>
              <a:rPr lang="fr-FR" sz="2000" dirty="0" smtClean="0"/>
              <a:t>(Nombre de jour/an pendant lesquels on entend le Tonnerre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31746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748" name="Picture 4" descr="Image associÃ©e"/>
          <p:cNvPicPr>
            <a:picLocks noChangeAspect="1" noChangeArrowheads="1"/>
          </p:cNvPicPr>
          <p:nvPr/>
        </p:nvPicPr>
        <p:blipFill>
          <a:blip r:embed="rId2"/>
          <a:srcRect l="1171" t="1316" r="1562" b="1973"/>
          <a:stretch>
            <a:fillRect/>
          </a:stretch>
        </p:blipFill>
        <p:spPr bwMode="auto">
          <a:xfrm>
            <a:off x="4572000" y="3772419"/>
            <a:ext cx="4500594" cy="2656977"/>
          </a:xfrm>
          <a:prstGeom prst="rect">
            <a:avLst/>
          </a:prstGeom>
          <a:noFill/>
        </p:spPr>
      </p:pic>
      <p:sp>
        <p:nvSpPr>
          <p:cNvPr id="31750" name="AutoShape 6" descr="legrand-parafoudre-tableau-electrique-protection-ma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52" name="AutoShape 8" descr="legrand-parafoudre-tableau-electrique-protection-ma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54" name="AutoShape 10" descr="legrand-parafoudre-tableau-electrique-protection-ma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28596" y="2643182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foudre peut provoquer des surtensions dans les installations pouvant endommager gravement les équipements électriques (téléviseurs, ordinateurs, électroménager, …</a:t>
            </a:r>
            <a:r>
              <a:rPr lang="fr-FR" sz="2000" dirty="0" err="1" smtClean="0"/>
              <a:t>etc</a:t>
            </a:r>
            <a:r>
              <a:rPr lang="fr-FR" sz="2000" dirty="0" smtClean="0"/>
              <a:t>)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8596" y="3714752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paratonnerre protège contre la foudre qui tombe directement sur un bâtiment, mais il est sans aucune utilité si une ligne électrique est touchée. 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1. Choix de Puissance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323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Consommation Electrique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60508" y="1357298"/>
            <a:ext cx="20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Comment Calculer?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929322" y="5286388"/>
            <a:ext cx="3065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La puissance est beaucoup </a:t>
            </a:r>
          </a:p>
          <a:p>
            <a:pPr algn="ctr"/>
            <a:r>
              <a:rPr lang="fr-FR" sz="2000" b="1" dirty="0" smtClean="0"/>
              <a:t>plus </a:t>
            </a:r>
            <a:r>
              <a:rPr lang="fr-FR" sz="2400" b="1" dirty="0" smtClean="0">
                <a:solidFill>
                  <a:srgbClr val="FF0000"/>
                </a:solidFill>
              </a:rPr>
              <a:t>Inférieure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Un appareil Ã©lectrique sur six dÃ©fectueux"/>
          <p:cNvPicPr>
            <a:picLocks noChangeAspect="1" noChangeArrowheads="1"/>
          </p:cNvPicPr>
          <p:nvPr/>
        </p:nvPicPr>
        <p:blipFill>
          <a:blip r:embed="rId2"/>
          <a:srcRect t="15521" b="16014"/>
          <a:stretch>
            <a:fillRect/>
          </a:stretch>
        </p:blipFill>
        <p:spPr bwMode="auto">
          <a:xfrm>
            <a:off x="142844" y="2500306"/>
            <a:ext cx="5214974" cy="3000396"/>
          </a:xfrm>
          <a:prstGeom prst="rect">
            <a:avLst/>
          </a:prstGeom>
          <a:noFill/>
        </p:spPr>
      </p:pic>
      <p:sp>
        <p:nvSpPr>
          <p:cNvPr id="6" name="Interdiction 5"/>
          <p:cNvSpPr/>
          <p:nvPr/>
        </p:nvSpPr>
        <p:spPr>
          <a:xfrm>
            <a:off x="3143240" y="1571612"/>
            <a:ext cx="2214578" cy="1357322"/>
          </a:xfrm>
          <a:prstGeom prst="noSmoking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6858016" y="2214554"/>
            <a:ext cx="473894" cy="1651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7072330" y="4857760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57290" y="2000240"/>
            <a:ext cx="552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∑ </a:t>
            </a:r>
            <a:r>
              <a:rPr lang="fr-FR" sz="2000" b="1" dirty="0" smtClean="0"/>
              <a:t>des </a:t>
            </a:r>
            <a:r>
              <a:rPr lang="fr-FR" sz="2000" b="1" dirty="0" smtClean="0">
                <a:solidFill>
                  <a:srgbClr val="FF0000"/>
                </a:solidFill>
              </a:rPr>
              <a:t>puissances</a:t>
            </a:r>
            <a:r>
              <a:rPr lang="fr-FR" sz="2000" b="1" dirty="0" smtClean="0"/>
              <a:t> de tous les appareils électriques </a:t>
            </a:r>
            <a:endParaRPr lang="fr-FR" sz="20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6751653" y="2821777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979342" y="3500438"/>
            <a:ext cx="28075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les appareils électriques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ne fonctionnent pas </a:t>
            </a:r>
          </a:p>
          <a:p>
            <a:pPr algn="ctr"/>
            <a:r>
              <a:rPr lang="fr-FR" sz="2000" b="1" dirty="0" smtClean="0"/>
              <a:t>en même temps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fr.cdn.v5.futura-sciences.com/buildsv6/images/mediumoriginal/5/2/d/52df978f98_125641_parafoudre-01.jpg"/>
          <p:cNvPicPr>
            <a:picLocks noChangeAspect="1" noChangeArrowheads="1"/>
          </p:cNvPicPr>
          <p:nvPr/>
        </p:nvPicPr>
        <p:blipFill>
          <a:blip r:embed="rId2"/>
          <a:srcRect l="5624" r="13482"/>
          <a:stretch>
            <a:fillRect/>
          </a:stretch>
        </p:blipFill>
        <p:spPr bwMode="auto">
          <a:xfrm>
            <a:off x="4500562" y="857232"/>
            <a:ext cx="4286280" cy="478634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2844" y="2857496"/>
            <a:ext cx="4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doit être relié au </a:t>
            </a:r>
            <a:r>
              <a:rPr lang="fr-FR" sz="2000" dirty="0" err="1" smtClean="0"/>
              <a:t>bornier</a:t>
            </a:r>
            <a:r>
              <a:rPr lang="fr-FR" sz="2000" dirty="0" smtClean="0"/>
              <a:t> de terre de l’installation (mise à la terre)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438" y="1000108"/>
            <a:ext cx="4071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Parafoudre doit être installé directement après le disjoncteur de branchement différentiel avec son propre dispositif de coupure (dispositif bipolaire)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40005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Algérie</a:t>
            </a:r>
            <a:r>
              <a:rPr lang="fr-FR" dirty="0" smtClean="0"/>
              <a:t> :  </a:t>
            </a:r>
            <a:r>
              <a:rPr lang="fr-FR" b="1" dirty="0" smtClean="0">
                <a:solidFill>
                  <a:srgbClr val="FF0000"/>
                </a:solidFill>
              </a:rPr>
              <a:t>15</a:t>
            </a:r>
            <a:r>
              <a:rPr lang="fr-FR" dirty="0" smtClean="0"/>
              <a:t> .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Floride (USA): 100 </a:t>
            </a:r>
          </a:p>
          <a:p>
            <a:r>
              <a:rPr lang="fr-FR" dirty="0" smtClean="0"/>
              <a:t>Certaines régions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d’Afrique tropicale </a:t>
            </a:r>
            <a:r>
              <a:rPr lang="fr-FR" dirty="0" smtClean="0"/>
              <a:t>et en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Indonésie: dépasse 180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Les Appareillages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221455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G- Le Délesteur: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264318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Appareillage qui gère automatiquement l’alimentation électrique des appareils.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3429000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Lorsque la consommation électrique risque de dépasser le seuil fixé, le </a:t>
            </a:r>
            <a:r>
              <a:rPr lang="fr-FR" sz="2000" dirty="0" err="1" smtClean="0"/>
              <a:t>délesteur</a:t>
            </a:r>
            <a:r>
              <a:rPr lang="fr-FR" sz="2000" dirty="0" smtClean="0"/>
              <a:t> coupe l’alimentation des circuits jugés non prioritaires (ex: le chauffage électrique des chambre)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32770" name="Picture 2" descr="https://www.habitamat.com/26334-large_default/contacteur-delesteur-cds-monophase-2-voies.jpg"/>
          <p:cNvPicPr>
            <a:picLocks noChangeAspect="1" noChangeArrowheads="1"/>
          </p:cNvPicPr>
          <p:nvPr/>
        </p:nvPicPr>
        <p:blipFill>
          <a:blip r:embed="rId2"/>
          <a:srcRect t="13101" b="13209"/>
          <a:stretch>
            <a:fillRect/>
          </a:stretch>
        </p:blipFill>
        <p:spPr bwMode="auto">
          <a:xfrm>
            <a:off x="4781550" y="3286124"/>
            <a:ext cx="436245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Les Appareillages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8662" y="185736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b="1" dirty="0" err="1" smtClean="0"/>
              <a:t>Télérupteur</a:t>
            </a:r>
            <a:r>
              <a:rPr lang="fr-FR" b="1" dirty="0" smtClean="0"/>
              <a:t>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786" y="2285992"/>
            <a:ext cx="3143272" cy="19288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Dispositif permettant de commander l’allumage et l’extinction d’un point lumineux depuis plusieurs endroits, à partir d’un bouton poussoir.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34818" name="Picture 2" descr="http://s1.lmcdn.fr/multimedia/2a4467369/produits/telerupteur-unipolaire-legrand-16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256"/>
            <a:ext cx="2285992" cy="228599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000628" y="186753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Contacteur Jour/Nuit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00628" y="2285992"/>
            <a:ext cx="3357586" cy="19389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Appareillage qui met en marche automatiquement les appareils à consommation électrique Importante (ex: lave-vaisselle) pendant les périodes creuses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34822" name="Picture 6" descr="RÃ©sultat de recherche d'images pour &quot;contacteur jour nuit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1521"/>
            <a:ext cx="2060240" cy="250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476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3. La Gaine Technique GTL (Logement):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3143248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elle doit être installée à proximité de l’entrée principale (ou de service) ou dans un garage ou un local annexe directement accessible</a:t>
            </a:r>
          </a:p>
        </p:txBody>
      </p:sp>
      <p:pic>
        <p:nvPicPr>
          <p:cNvPr id="35842" name="Picture 2" descr="http://www.forum-electricite.com/schemas/avis-passage-consuel-2.jpg"/>
          <p:cNvPicPr>
            <a:picLocks noChangeAspect="1" noChangeArrowheads="1"/>
          </p:cNvPicPr>
          <p:nvPr/>
        </p:nvPicPr>
        <p:blipFill>
          <a:blip r:embed="rId2"/>
          <a:srcRect l="23077" r="10256"/>
          <a:stretch>
            <a:fillRect/>
          </a:stretch>
        </p:blipFill>
        <p:spPr bwMode="auto">
          <a:xfrm>
            <a:off x="5286380" y="3143225"/>
            <a:ext cx="1857388" cy="3714775"/>
          </a:xfrm>
          <a:prstGeom prst="rect">
            <a:avLst/>
          </a:prstGeom>
          <a:noFill/>
        </p:spPr>
      </p:pic>
      <p:pic>
        <p:nvPicPr>
          <p:cNvPr id="35846" name="Picture 6" descr="http://idata.over-blog.com/1/88/75/04/GTL-complete.jpg"/>
          <p:cNvPicPr>
            <a:picLocks noChangeAspect="1" noChangeArrowheads="1"/>
          </p:cNvPicPr>
          <p:nvPr/>
        </p:nvPicPr>
        <p:blipFill>
          <a:blip r:embed="rId3" cstate="print"/>
          <a:srcRect l="25641" r="10255"/>
          <a:stretch>
            <a:fillRect/>
          </a:stretch>
        </p:blipFill>
        <p:spPr bwMode="auto">
          <a:xfrm>
            <a:off x="7358082" y="3143266"/>
            <a:ext cx="1785950" cy="371473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71472" y="1928802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Elle est obligatoire tous les logements (individuels ou collectifs). Elle regroupe en un emplacement unique toutes les arrivées du réseaux électriques.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 appareil Ã©lectrique sur six dÃ©fectueux"/>
          <p:cNvPicPr>
            <a:picLocks noChangeAspect="1" noChangeArrowheads="1"/>
          </p:cNvPicPr>
          <p:nvPr/>
        </p:nvPicPr>
        <p:blipFill>
          <a:blip r:embed="rId2"/>
          <a:srcRect t="15521" b="16014"/>
          <a:stretch>
            <a:fillRect/>
          </a:stretch>
        </p:blipFill>
        <p:spPr bwMode="auto">
          <a:xfrm>
            <a:off x="3857620" y="0"/>
            <a:ext cx="3500462" cy="20139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5786454"/>
            <a:ext cx="2428892" cy="7143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Chauffage électrique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642918"/>
            <a:ext cx="2428892" cy="7143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Appareils à usage courant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2428868"/>
            <a:ext cx="2428892" cy="7143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Gros électroménager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4143380"/>
            <a:ext cx="2428892" cy="7143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Audio-visuel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s://i2.cdscdn.com/pdt2/7/2/j/1/115x115/bravh1772j/rw/brandt-vh1772j-lave-vaisselle-encastrable-12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1428759" cy="1428760"/>
          </a:xfrm>
          <a:prstGeom prst="rect">
            <a:avLst/>
          </a:prstGeom>
          <a:noFill/>
        </p:spPr>
      </p:pic>
      <p:pic>
        <p:nvPicPr>
          <p:cNvPr id="16388" name="Picture 4" descr="PLAQUE INDUCTION SIEMENS EX651FEB1F - Table de cuisson induction -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71678"/>
            <a:ext cx="1643074" cy="1643074"/>
          </a:xfrm>
          <a:prstGeom prst="rect">
            <a:avLst/>
          </a:prstGeom>
          <a:noFill/>
        </p:spPr>
      </p:pic>
      <p:pic>
        <p:nvPicPr>
          <p:cNvPr id="16392" name="Picture 8" descr="https://i.ytimg.com/vi/hDmy3JKKcms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000372"/>
            <a:ext cx="3857652" cy="2169930"/>
          </a:xfrm>
          <a:prstGeom prst="rect">
            <a:avLst/>
          </a:prstGeom>
          <a:noFill/>
        </p:spPr>
      </p:pic>
      <p:pic>
        <p:nvPicPr>
          <p:cNvPr id="16394" name="Picture 10" descr="http://www.papillonjaune.fr/images/plancherchauffantelec/plancher%20chauffant.jpg"/>
          <p:cNvPicPr>
            <a:picLocks noChangeAspect="1" noChangeArrowheads="1"/>
          </p:cNvPicPr>
          <p:nvPr/>
        </p:nvPicPr>
        <p:blipFill>
          <a:blip r:embed="rId6"/>
          <a:srcRect l="6563" t="8654" r="9062" b="13461"/>
          <a:stretch>
            <a:fillRect/>
          </a:stretch>
        </p:blipFill>
        <p:spPr bwMode="auto">
          <a:xfrm>
            <a:off x="6572232" y="5314939"/>
            <a:ext cx="2571768" cy="1543061"/>
          </a:xfrm>
          <a:prstGeom prst="rect">
            <a:avLst/>
          </a:prstGeom>
          <a:noFill/>
        </p:spPr>
      </p:pic>
      <p:pic>
        <p:nvPicPr>
          <p:cNvPr id="16396" name="Picture 12" descr="https://images-na.ssl-images-amazon.com/images/I/61z1TIlSVoL._SY355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7" y="507205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5143512"/>
            <a:ext cx="2428892" cy="1571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&gt;12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1802" y="5143512"/>
            <a:ext cx="5500726" cy="1571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Les puissances supérieures à 12 (15, 24, 30 et 36) </a:t>
            </a:r>
            <a:r>
              <a:rPr lang="fr-FR" dirty="0" smtClean="0">
                <a:solidFill>
                  <a:schemeClr val="tx1"/>
                </a:solidFill>
              </a:rPr>
              <a:t>concernant</a:t>
            </a:r>
            <a:r>
              <a:rPr lang="fr-FR" b="1" dirty="0" smtClean="0">
                <a:solidFill>
                  <a:schemeClr val="tx1"/>
                </a:solidFill>
              </a:rPr>
              <a:t> Un très grand nombre de logements ; suréquipés et chauffés </a:t>
            </a:r>
            <a:r>
              <a:rPr lang="fr-FR" dirty="0" smtClean="0">
                <a:solidFill>
                  <a:schemeClr val="tx1"/>
                </a:solidFill>
              </a:rPr>
              <a:t>à l’électricité </a:t>
            </a:r>
            <a:r>
              <a:rPr lang="fr-FR" b="1" dirty="0" smtClean="0">
                <a:solidFill>
                  <a:schemeClr val="tx1"/>
                </a:solidFill>
              </a:rPr>
              <a:t>par </a:t>
            </a:r>
            <a:r>
              <a:rPr lang="fr-FR" b="1" dirty="0" smtClean="0">
                <a:solidFill>
                  <a:srgbClr val="FF0000"/>
                </a:solidFill>
              </a:rPr>
              <a:t>plancher rayonnant électrique (PRE) </a:t>
            </a:r>
            <a:r>
              <a:rPr lang="fr-FR" b="1" dirty="0" smtClean="0">
                <a:solidFill>
                  <a:schemeClr val="tx1"/>
                </a:solidFill>
              </a:rPr>
              <a:t>et/ou par </a:t>
            </a:r>
            <a:r>
              <a:rPr lang="fr-FR" b="1" dirty="0" smtClean="0">
                <a:solidFill>
                  <a:srgbClr val="FF0000"/>
                </a:solidFill>
              </a:rPr>
              <a:t>plafond rayonnant plâtre (PRP)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928670"/>
            <a:ext cx="2428892" cy="7143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3714752"/>
            <a:ext cx="2428892" cy="1357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12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500306"/>
            <a:ext cx="2428892" cy="1143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9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1714488"/>
            <a:ext cx="2428892" cy="7143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6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42852"/>
            <a:ext cx="2428892" cy="7143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Puissance maximale Souscrite (kW)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071802" y="142852"/>
            <a:ext cx="5500726" cy="7143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Remarques et observations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071802" y="2500306"/>
            <a:ext cx="5500726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Logement &gt;100²</a:t>
            </a:r>
            <a:r>
              <a:rPr lang="fr-FR" dirty="0" smtClean="0">
                <a:solidFill>
                  <a:schemeClr val="tx1"/>
                </a:solidFill>
              </a:rPr>
              <a:t>: appareils électriques d’usage courant+ plusieurs équipements audio-visuels et Informatiques+ chauffé à l’électricité (convecteurs et/ou panneaux rayonnants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71802" y="1714488"/>
            <a:ext cx="550072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Logement de 100²</a:t>
            </a:r>
            <a:r>
              <a:rPr lang="fr-FR" dirty="0" smtClean="0">
                <a:solidFill>
                  <a:schemeClr val="tx1"/>
                </a:solidFill>
              </a:rPr>
              <a:t>: appareils électriques d’usage courant non chauffé à l’électricité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1802" y="928670"/>
            <a:ext cx="550072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Petit Logement: Studio</a:t>
            </a:r>
            <a:r>
              <a:rPr lang="fr-FR" dirty="0" smtClean="0">
                <a:solidFill>
                  <a:schemeClr val="tx1"/>
                </a:solidFill>
              </a:rPr>
              <a:t>, logement secondaire; appareils électriques d’usage courant (non chauffé à l’électricité)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1802" y="3714752"/>
            <a:ext cx="5500726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Un grand nombre de logements </a:t>
            </a:r>
            <a:r>
              <a:rPr lang="fr-FR" dirty="0" smtClean="0">
                <a:solidFill>
                  <a:schemeClr val="tx1"/>
                </a:solidFill>
              </a:rPr>
              <a:t>chauffés à l’électricité (convecteurs et/ou accumulateurs électriques), possédant un équipement électroménager très complet et un grand nombre d’équipements audio-visuels susceptibles de fonctionnés en même temps.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5" y="228599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Le Disjoncteur de branchement se déclenche et l’Alimentation électrique se coupe dans tous le logement.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57224" y="1000108"/>
            <a:ext cx="772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Qu’est ce qui se passe si on dépasse la puissance souscrite?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https://www.legrand.fr/sites/default/files/styles/lar_700/public/interdifferentiel-test-700x700.jpg?itok=EWJc2QXh"/>
          <p:cNvPicPr>
            <a:picLocks noChangeAspect="1" noChangeArrowheads="1"/>
          </p:cNvPicPr>
          <p:nvPr/>
        </p:nvPicPr>
        <p:blipFill>
          <a:blip r:embed="rId2"/>
          <a:srcRect b="19354"/>
          <a:stretch>
            <a:fillRect/>
          </a:stretch>
        </p:blipFill>
        <p:spPr bwMode="auto">
          <a:xfrm>
            <a:off x="3143240" y="3295372"/>
            <a:ext cx="2952724" cy="238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0232" y="1571612"/>
            <a:ext cx="5077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Appareils électriques.       Combien de Types?  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 rot="5400000">
            <a:off x="1856562" y="3642520"/>
            <a:ext cx="3143272" cy="15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805" t="17578" r="58213" b="30664"/>
          <a:stretch>
            <a:fillRect/>
          </a:stretch>
        </p:blipFill>
        <p:spPr bwMode="auto">
          <a:xfrm>
            <a:off x="71438" y="392461"/>
            <a:ext cx="3286116" cy="598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7075" t="17578" r="38756" b="66042"/>
          <a:stretch>
            <a:fillRect/>
          </a:stretch>
        </p:blipFill>
        <p:spPr bwMode="auto">
          <a:xfrm>
            <a:off x="6429388" y="392461"/>
            <a:ext cx="857256" cy="189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1245" t="17578" r="29722" b="66660"/>
          <a:stretch>
            <a:fillRect/>
          </a:stretch>
        </p:blipFill>
        <p:spPr bwMode="auto">
          <a:xfrm>
            <a:off x="7286644" y="392461"/>
            <a:ext cx="1857356" cy="182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1245" t="33958" r="29722" b="54300"/>
          <a:stretch>
            <a:fillRect/>
          </a:stretch>
        </p:blipFill>
        <p:spPr bwMode="auto">
          <a:xfrm>
            <a:off x="7286644" y="2285992"/>
            <a:ext cx="18573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61245" t="46936" r="29722" b="41322"/>
          <a:stretch>
            <a:fillRect/>
          </a:stretch>
        </p:blipFill>
        <p:spPr bwMode="auto">
          <a:xfrm>
            <a:off x="7286644" y="3786190"/>
            <a:ext cx="18573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1245" t="59914" r="29722" b="30664"/>
          <a:stretch>
            <a:fillRect/>
          </a:stretch>
        </p:blipFill>
        <p:spPr bwMode="auto">
          <a:xfrm>
            <a:off x="7286644" y="5286388"/>
            <a:ext cx="1857356" cy="108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57075" t="32722" r="38756" b="53682"/>
          <a:stretch>
            <a:fillRect/>
          </a:stretch>
        </p:blipFill>
        <p:spPr bwMode="auto">
          <a:xfrm>
            <a:off x="6429388" y="2143116"/>
            <a:ext cx="8572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57075" t="48790" r="38756" b="41940"/>
          <a:stretch>
            <a:fillRect/>
          </a:stretch>
        </p:blipFill>
        <p:spPr bwMode="auto">
          <a:xfrm>
            <a:off x="6429388" y="4000504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7075" t="59914" r="38756" b="30664"/>
          <a:stretch>
            <a:fillRect/>
          </a:stretch>
        </p:blipFill>
        <p:spPr bwMode="auto">
          <a:xfrm>
            <a:off x="6429388" y="5286388"/>
            <a:ext cx="857256" cy="108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18"/>
          <p:cNvCxnSpPr/>
          <p:nvPr/>
        </p:nvCxnSpPr>
        <p:spPr>
          <a:xfrm rot="5400000">
            <a:off x="3465505" y="3606801"/>
            <a:ext cx="364333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428992" y="5213362"/>
            <a:ext cx="18573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428992" y="2070090"/>
            <a:ext cx="18573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428992" y="3641726"/>
            <a:ext cx="18573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1440" t="17578" r="42925" b="69132"/>
          <a:stretch>
            <a:fillRect/>
          </a:stretch>
        </p:blipFill>
        <p:spPr bwMode="auto">
          <a:xfrm>
            <a:off x="3214678" y="392461"/>
            <a:ext cx="3214710" cy="153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45957" t="33340" r="42925" b="55536"/>
          <a:stretch>
            <a:fillRect/>
          </a:stretch>
        </p:blipFill>
        <p:spPr bwMode="auto">
          <a:xfrm>
            <a:off x="4143372" y="2214554"/>
            <a:ext cx="22860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45609" t="46936" r="42925" b="41322"/>
          <a:stretch>
            <a:fillRect/>
          </a:stretch>
        </p:blipFill>
        <p:spPr bwMode="auto">
          <a:xfrm>
            <a:off x="4071934" y="3786190"/>
            <a:ext cx="23574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45957" t="60532" r="42925" b="30664"/>
          <a:stretch>
            <a:fillRect/>
          </a:stretch>
        </p:blipFill>
        <p:spPr bwMode="auto">
          <a:xfrm>
            <a:off x="4143372" y="5357826"/>
            <a:ext cx="2286016" cy="101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489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1. Le raccordement au réseau électrique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appareils et les canalisations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12" y="2500306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Raccordement Aérien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 rot="10800000">
            <a:off x="7072330" y="2143116"/>
            <a:ext cx="857256" cy="15716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34" y="2500306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Raccordement Souterrain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 rot="10800000">
            <a:off x="1285852" y="2143116"/>
            <a:ext cx="857256" cy="15716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28992" y="2500306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Raccordement </a:t>
            </a:r>
            <a:r>
              <a:rPr lang="fr-FR" sz="2400" b="1" dirty="0" err="1" smtClean="0">
                <a:solidFill>
                  <a:srgbClr val="FF0000"/>
                </a:solidFill>
              </a:rPr>
              <a:t>Aéro</a:t>
            </a:r>
            <a:r>
              <a:rPr lang="fr-FR" sz="2400" b="1" dirty="0" smtClean="0">
                <a:solidFill>
                  <a:srgbClr val="FF0000"/>
                </a:solidFill>
              </a:rPr>
              <a:t>-Souterrain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Triangle isocèle 9"/>
          <p:cNvSpPr/>
          <p:nvPr/>
        </p:nvSpPr>
        <p:spPr>
          <a:xfrm rot="10800000">
            <a:off x="4214810" y="2143116"/>
            <a:ext cx="857256" cy="15716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643314"/>
            <a:ext cx="47718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3400425"/>
            <a:ext cx="33813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71876"/>
            <a:ext cx="2781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571504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Raccordement Souterrain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Triangle isocèle 4"/>
          <p:cNvSpPr/>
          <p:nvPr/>
        </p:nvSpPr>
        <p:spPr>
          <a:xfrm rot="10800000">
            <a:off x="1285852" y="214314"/>
            <a:ext cx="857256" cy="15716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095" y="4000504"/>
            <a:ext cx="47718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en angle 11"/>
          <p:cNvCxnSpPr/>
          <p:nvPr/>
        </p:nvCxnSpPr>
        <p:spPr>
          <a:xfrm rot="5400000">
            <a:off x="607191" y="1464455"/>
            <a:ext cx="1643074" cy="1571636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643306" y="2300109"/>
            <a:ext cx="550069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Partie b:</a:t>
            </a:r>
          </a:p>
          <a:p>
            <a:r>
              <a:rPr lang="fr-FR" dirty="0" smtClean="0"/>
              <a:t>Câble enterré, situé dans le </a:t>
            </a:r>
            <a:r>
              <a:rPr lang="fr-FR" b="1" dirty="0" smtClean="0"/>
              <a:t>domaine privé</a:t>
            </a:r>
          </a:p>
          <a:p>
            <a:r>
              <a:rPr lang="fr-FR" dirty="0" smtClean="0"/>
              <a:t>Reliant le </a:t>
            </a:r>
            <a:r>
              <a:rPr lang="fr-FR" dirty="0" smtClean="0">
                <a:solidFill>
                  <a:srgbClr val="FF0000"/>
                </a:solidFill>
              </a:rPr>
              <a:t>coffret extérieur  </a:t>
            </a:r>
            <a:r>
              <a:rPr lang="fr-FR" dirty="0" smtClean="0"/>
              <a:t>au </a:t>
            </a:r>
            <a:r>
              <a:rPr lang="fr-FR" dirty="0" smtClean="0">
                <a:solidFill>
                  <a:srgbClr val="FF0000"/>
                </a:solidFill>
              </a:rPr>
              <a:t>disjoncteur</a:t>
            </a:r>
            <a:r>
              <a:rPr lang="fr-FR" dirty="0" smtClean="0"/>
              <a:t> de branchement de l’usager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19" idx="2"/>
          </p:cNvCxnSpPr>
          <p:nvPr/>
        </p:nvCxnSpPr>
        <p:spPr>
          <a:xfrm rot="5400000">
            <a:off x="5089917" y="4482720"/>
            <a:ext cx="2286018" cy="321455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/>
          <p:nvPr/>
        </p:nvCxnSpPr>
        <p:spPr>
          <a:xfrm rot="16200000" flipH="1">
            <a:off x="2035951" y="1607331"/>
            <a:ext cx="1643074" cy="1285884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14282" y="3143248"/>
            <a:ext cx="314327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Partie a:</a:t>
            </a:r>
          </a:p>
          <a:p>
            <a:r>
              <a:rPr lang="fr-FR" dirty="0" smtClean="0"/>
              <a:t>Câble enterré, situé dans le </a:t>
            </a:r>
            <a:r>
              <a:rPr lang="fr-FR" b="1" dirty="0" smtClean="0"/>
              <a:t>domaine public</a:t>
            </a:r>
          </a:p>
          <a:p>
            <a:r>
              <a:rPr lang="fr-FR" dirty="0" smtClean="0"/>
              <a:t>Reliant le </a:t>
            </a:r>
            <a:r>
              <a:rPr lang="fr-FR" dirty="0" smtClean="0">
                <a:solidFill>
                  <a:srgbClr val="FF0000"/>
                </a:solidFill>
              </a:rPr>
              <a:t>réseau de distribution </a:t>
            </a:r>
            <a:r>
              <a:rPr lang="fr-FR" dirty="0" smtClean="0"/>
              <a:t>existant au </a:t>
            </a:r>
            <a:r>
              <a:rPr lang="fr-FR" dirty="0" smtClean="0">
                <a:solidFill>
                  <a:srgbClr val="FF0000"/>
                </a:solidFill>
              </a:rPr>
              <a:t>coffret extérieur </a:t>
            </a:r>
            <a:r>
              <a:rPr lang="fr-FR" dirty="0" smtClean="0"/>
              <a:t>(de branchement et de comptage)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rot="16200000" flipH="1">
            <a:off x="3306023" y="3377469"/>
            <a:ext cx="1388946" cy="4429156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s://cdn.123elec.com/media/wysiwyg/Dossiers/equipement_electrique/pose-enterr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52850"/>
            <a:ext cx="6191250" cy="3105150"/>
          </a:xfrm>
          <a:prstGeom prst="rect">
            <a:avLst/>
          </a:prstGeom>
          <a:noFill/>
        </p:spPr>
      </p:pic>
      <p:pic>
        <p:nvPicPr>
          <p:cNvPr id="23555" name="Picture 3" descr="E:\2018 2019\Matière CES\électricité et climatisation\photos du livre Gérard Calvat\20190623_165404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22656" t="11111" r="12500" b="6944"/>
          <a:stretch>
            <a:fillRect/>
          </a:stretch>
        </p:blipFill>
        <p:spPr bwMode="auto">
          <a:xfrm>
            <a:off x="4714876" y="3709585"/>
            <a:ext cx="4429124" cy="3148414"/>
          </a:xfrm>
          <a:prstGeom prst="rect">
            <a:avLst/>
          </a:prstGeom>
          <a:noFill/>
        </p:spPr>
      </p:pic>
      <p:cxnSp>
        <p:nvCxnSpPr>
          <p:cNvPr id="42" name="Connecteur droit avec flèche 41"/>
          <p:cNvCxnSpPr/>
          <p:nvPr/>
        </p:nvCxnSpPr>
        <p:spPr>
          <a:xfrm rot="16200000" flipH="1">
            <a:off x="7750991" y="5464983"/>
            <a:ext cx="2000264" cy="7143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8060049" y="3714752"/>
            <a:ext cx="108395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P=60cm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    100cm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1118</Words>
  <PresentationFormat>Affichage à l'écran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ladaoui</dc:creator>
  <cp:lastModifiedBy>ladaoui</cp:lastModifiedBy>
  <cp:revision>32</cp:revision>
  <dcterms:created xsi:type="dcterms:W3CDTF">2019-06-23T09:20:19Z</dcterms:created>
  <dcterms:modified xsi:type="dcterms:W3CDTF">2021-06-13T09:55:35Z</dcterms:modified>
</cp:coreProperties>
</file>