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10" r:id="rId2"/>
    <p:sldId id="335" r:id="rId3"/>
    <p:sldId id="358" r:id="rId4"/>
    <p:sldId id="334" r:id="rId5"/>
    <p:sldId id="359" r:id="rId6"/>
    <p:sldId id="361" r:id="rId7"/>
    <p:sldId id="369" r:id="rId8"/>
    <p:sldId id="371" r:id="rId9"/>
    <p:sldId id="360" r:id="rId10"/>
    <p:sldId id="372" r:id="rId11"/>
    <p:sldId id="370" r:id="rId12"/>
    <p:sldId id="365" r:id="rId13"/>
    <p:sldId id="373" r:id="rId14"/>
    <p:sldId id="375" r:id="rId15"/>
    <p:sldId id="374" r:id="rId16"/>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33"/>
    <a:srgbClr val="013E36"/>
    <a:srgbClr val="009900"/>
    <a:srgbClr val="D9791B"/>
    <a:srgbClr val="FF3300"/>
    <a:srgbClr val="FFCC66"/>
    <a:srgbClr val="00263A"/>
    <a:srgbClr val="AB1A25"/>
    <a:srgbClr val="3B84AF"/>
    <a:srgbClr val="AD99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4" autoAdjust="0"/>
  </p:normalViewPr>
  <p:slideViewPr>
    <p:cSldViewPr>
      <p:cViewPr varScale="1">
        <p:scale>
          <a:sx n="62" d="100"/>
          <a:sy n="62" d="100"/>
        </p:scale>
        <p:origin x="1236" y="40"/>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stacked"/>
        <c:varyColors val="0"/>
        <c:ser>
          <c:idx val="0"/>
          <c:order val="0"/>
          <c:tx>
            <c:strRef>
              <c:f>Sheet1!$P$16</c:f>
              <c:strCache>
                <c:ptCount val="1"/>
                <c:pt idx="0">
                  <c:v>المجموع </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Sheet1!$Q$15:$R$15</c:f>
              <c:strCache>
                <c:ptCount val="2"/>
                <c:pt idx="0">
                  <c:v>الذكور </c:v>
                </c:pt>
                <c:pt idx="1">
                  <c:v>الاناث</c:v>
                </c:pt>
              </c:strCache>
            </c:strRef>
          </c:cat>
          <c:val>
            <c:numRef>
              <c:f>Sheet1!$Q$16:$R$16</c:f>
              <c:numCache>
                <c:formatCode>General</c:formatCode>
                <c:ptCount val="2"/>
                <c:pt idx="0">
                  <c:v>6</c:v>
                </c:pt>
                <c:pt idx="1">
                  <c:v>5</c:v>
                </c:pt>
              </c:numCache>
            </c:numRef>
          </c:val>
          <c:extLst>
            <c:ext xmlns:c16="http://schemas.microsoft.com/office/drawing/2014/chart" uri="{C3380CC4-5D6E-409C-BE32-E72D297353CC}">
              <c16:uniqueId val="{00000000-B03D-436F-94C1-17D45FF34451}"/>
            </c:ext>
          </c:extLst>
        </c:ser>
        <c:dLbls>
          <c:dLblPos val="ctr"/>
          <c:showLegendKey val="0"/>
          <c:showVal val="1"/>
          <c:showCatName val="0"/>
          <c:showSerName val="0"/>
          <c:showPercent val="0"/>
          <c:showBubbleSize val="0"/>
        </c:dLbls>
        <c:gapWidth val="150"/>
        <c:overlap val="100"/>
        <c:axId val="-683038128"/>
        <c:axId val="-683037584"/>
      </c:barChart>
      <c:catAx>
        <c:axId val="-683038128"/>
        <c:scaling>
          <c:orientation val="maxMin"/>
        </c:scaling>
        <c:delete val="0"/>
        <c:axPos val="b"/>
        <c:title>
          <c:overlay val="0"/>
          <c:spPr>
            <a:noFill/>
            <a:ln>
              <a:noFill/>
            </a:ln>
            <a:effectLst/>
          </c:spPr>
          <c:txPr>
            <a:bodyPr rot="0" spcFirstLastPara="1" vertOverflow="ellipsis" vert="horz" wrap="square" anchor="ctr" anchorCtr="1"/>
            <a:lstStyle/>
            <a:p>
              <a:pPr>
                <a:defRPr sz="900" b="1" i="0" u="none" strike="noStrike" kern="1200" cap="all" baseline="0">
                  <a:solidFill>
                    <a:schemeClr val="lt1">
                      <a:lumMod val="85000"/>
                    </a:schemeClr>
                  </a:solidFill>
                  <a:latin typeface="+mn-lt"/>
                  <a:ea typeface="+mn-ea"/>
                  <a:cs typeface="+mn-cs"/>
                </a:defRPr>
              </a:pPr>
              <a:endParaRPr lang="en-US"/>
            </a:p>
          </c:txPr>
        </c:title>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683037584"/>
        <c:crosses val="autoZero"/>
        <c:auto val="1"/>
        <c:lblAlgn val="ctr"/>
        <c:lblOffset val="100"/>
        <c:noMultiLvlLbl val="0"/>
      </c:catAx>
      <c:valAx>
        <c:axId val="-683037584"/>
        <c:scaling>
          <c:orientation val="minMax"/>
        </c:scaling>
        <c:delete val="0"/>
        <c:axPos val="r"/>
        <c:majorGridlines>
          <c:spPr>
            <a:ln w="9525" cap="flat" cmpd="sng" algn="ctr">
              <a:solidFill>
                <a:schemeClr val="lt1">
                  <a:lumMod val="95000"/>
                  <a:alpha val="10000"/>
                </a:schemeClr>
              </a:solidFill>
              <a:round/>
            </a:ln>
            <a:effectLst/>
          </c:spPr>
        </c:majorGridlines>
        <c:title>
          <c:overlay val="0"/>
          <c:spPr>
            <a:noFill/>
            <a:ln>
              <a:noFill/>
            </a:ln>
            <a:effectLst/>
          </c:spPr>
          <c:txPr>
            <a:bodyPr rot="-5400000" spcFirstLastPara="1" vertOverflow="ellipsis" vert="horz" wrap="square" anchor="ctr" anchorCtr="1"/>
            <a:lstStyle/>
            <a:p>
              <a:pPr>
                <a:defRPr sz="900" b="1" i="0" u="none" strike="noStrike" kern="1200" cap="all" baseline="0">
                  <a:solidFill>
                    <a:schemeClr val="lt1">
                      <a:lumMod val="8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683038128"/>
        <c:crosses val="autoZero"/>
        <c:crossBetween val="between"/>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4">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12/25/2020</a:t>
            </a:fld>
            <a:endParaRPr lang="en-US" dirty="0"/>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dirty="0"/>
          </a:p>
        </p:txBody>
      </p:sp>
    </p:spTree>
    <p:extLst>
      <p:ext uri="{BB962C8B-B14F-4D97-AF65-F5344CB8AC3E}">
        <p14:creationId xmlns:p14="http://schemas.microsoft.com/office/powerpoint/2010/main" val="26642472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Rectangle 9"/>
          <p:cNvSpPr/>
          <p:nvPr/>
        </p:nvSpPr>
        <p:spPr>
          <a:xfrm>
            <a:off x="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 name="Rectangle 11"/>
          <p:cNvSpPr/>
          <p:nvPr/>
        </p:nvSpPr>
        <p:spPr>
          <a:xfrm>
            <a:off x="916305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rgbClr val="AD9968"/>
                </a:solidFill>
              </a:defRPr>
            </a:lvl1pPr>
          </a:lstStyle>
          <a:p>
            <a:r>
              <a:rPr lang="en-US"/>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baseline="0">
                <a:solidFill>
                  <a:srgbClr val="AD9968"/>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rgbClr val="013E36"/>
                </a:solidFill>
              </a:defRPr>
            </a:lvl1pPr>
            <a:lvl2pPr algn="r">
              <a:buFont typeface="Arial" pitchFamily="34" charset="0"/>
              <a:buNone/>
              <a:defRPr>
                <a:solidFill>
                  <a:srgbClr val="013E36"/>
                </a:solidFill>
              </a:defRPr>
            </a:lvl2pPr>
            <a:lvl3pPr algn="r">
              <a:buFont typeface="Arial" pitchFamily="34" charset="0"/>
              <a:buNone/>
              <a:defRPr>
                <a:solidFill>
                  <a:srgbClr val="013E36"/>
                </a:solidFill>
              </a:defRPr>
            </a:lvl3pPr>
            <a:lvl4pPr algn="r">
              <a:buFont typeface="Arial" pitchFamily="34" charset="0"/>
              <a:buNone/>
              <a:defRPr>
                <a:solidFill>
                  <a:srgbClr val="013E36"/>
                </a:solidFill>
              </a:defRPr>
            </a:lvl4pPr>
            <a:lvl5pPr algn="r">
              <a:buFont typeface="Arial" pitchFamily="34" charset="0"/>
              <a:buNone/>
              <a:defRPr>
                <a:solidFill>
                  <a:srgbClr val="013E3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dirty="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a:solidFill>
                  <a:srgbClr val="AD9968"/>
                </a:solidFill>
              </a:defRPr>
            </a:lvl1pPr>
          </a:lstStyle>
          <a:p>
            <a:r>
              <a:rPr lang="en-US"/>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10"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10"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1"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5"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6"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7"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a:t>العنوان الرئيسي</a:t>
            </a:r>
            <a:endParaRPr lang="en-US"/>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dirty="0"/>
              <a:t>المحتوى المستوى الأول</a:t>
            </a:r>
            <a:endParaRPr lang="en-US" dirty="0"/>
          </a:p>
          <a:p>
            <a:pPr lvl="1"/>
            <a:r>
              <a:rPr lang="ar-EG" dirty="0"/>
              <a:t>المحتوى المستوى الثاني</a:t>
            </a:r>
            <a:endParaRPr lang="en-US" dirty="0"/>
          </a:p>
          <a:p>
            <a:pPr lvl="2"/>
            <a:r>
              <a:rPr lang="ar-EG" dirty="0"/>
              <a:t>المحتوى المستوى الثالث</a:t>
            </a:r>
            <a:endParaRPr lang="en-US" dirty="0"/>
          </a:p>
          <a:p>
            <a:pPr lvl="3"/>
            <a:r>
              <a:rPr lang="ar-EG" dirty="0"/>
              <a:t>المحتوى المستوى الرابع</a:t>
            </a:r>
            <a:endParaRPr lang="en-US" dirty="0"/>
          </a:p>
          <a:p>
            <a:pPr lvl="4"/>
            <a:r>
              <a:rPr lang="ar-EG" dirty="0"/>
              <a:t>المحتوى المستوى الخامس</a:t>
            </a:r>
            <a:endParaRPr lang="en-US" dirty="0"/>
          </a:p>
        </p:txBody>
      </p:sp>
      <p:sp>
        <p:nvSpPr>
          <p:cNvPr id="10" name="Rectangle 9"/>
          <p:cNvSpPr/>
          <p:nvPr userDrawn="1"/>
        </p:nvSpPr>
        <p:spPr>
          <a:xfrm>
            <a:off x="0" y="6324600"/>
            <a:ext cx="9906000" cy="5334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King Faisal University</a:t>
            </a: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304" y="5964270"/>
            <a:ext cx="838200" cy="712470"/>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a:solidFill>
                  <a:schemeClr val="bg1"/>
                </a:solidFill>
                <a:latin typeface="+mn-lt"/>
                <a:cs typeface="+mn-cs"/>
              </a:rPr>
              <a:t>Deanship of E-Learning and Distance Education</a:t>
            </a:r>
          </a:p>
        </p:txBody>
      </p:sp>
      <p:sp>
        <p:nvSpPr>
          <p:cNvPr id="20" name="Rectangle 19"/>
          <p:cNvSpPr/>
          <p:nvPr userDrawn="1"/>
        </p:nvSpPr>
        <p:spPr>
          <a:xfrm>
            <a:off x="1183042" y="6290846"/>
            <a:ext cx="27959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عمادة التعلم</a:t>
            </a:r>
            <a:r>
              <a:rPr lang="ar-SA" sz="1600" b="1" baseline="0" dirty="0">
                <a:solidFill>
                  <a:schemeClr val="bg1"/>
                </a:solidFill>
                <a:latin typeface="+mn-lt"/>
                <a:cs typeface="+mn-cs"/>
              </a:rPr>
              <a:t> الإلكتروني والتعليم عن بعد</a:t>
            </a:r>
            <a:endParaRPr lang="en-US" sz="1600" b="1" dirty="0">
              <a:solidFill>
                <a:schemeClr val="bg1"/>
              </a:solidFill>
              <a:latin typeface="+mn-lt"/>
              <a:cs typeface="+mn-cs"/>
            </a:endParaRPr>
          </a:p>
        </p:txBody>
      </p:sp>
      <p:sp>
        <p:nvSpPr>
          <p:cNvPr id="11"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2"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rgbClr val="013E36"/>
          </a:solidFill>
          <a:latin typeface="+mn-lt"/>
          <a:ea typeface="+mn-ea"/>
          <a:cs typeface="Arial" charset="0"/>
        </a:defRPr>
      </a:lvl1pPr>
      <a:lvl2pPr marL="742950" indent="-285750" algn="r" rtl="1" eaLnBrk="1" fontAlgn="base" hangingPunct="1">
        <a:spcBef>
          <a:spcPct val="20000"/>
        </a:spcBef>
        <a:spcAft>
          <a:spcPct val="0"/>
        </a:spcAft>
        <a:buFont typeface="Arial" pitchFamily="34" charset="0"/>
        <a:buChar char="–"/>
        <a:defRPr sz="2800" kern="1200">
          <a:solidFill>
            <a:srgbClr val="013E36"/>
          </a:solidFill>
          <a:latin typeface="+mn-lt"/>
          <a:ea typeface="+mn-ea"/>
          <a:cs typeface="Arial" charset="0"/>
        </a:defRPr>
      </a:lvl2pPr>
      <a:lvl3pPr marL="1143000" indent="-228600" algn="r" rtl="1" eaLnBrk="1" fontAlgn="base" hangingPunct="1">
        <a:spcBef>
          <a:spcPct val="20000"/>
        </a:spcBef>
        <a:spcAft>
          <a:spcPct val="0"/>
        </a:spcAft>
        <a:buFont typeface="Arial" pitchFamily="34" charset="0"/>
        <a:buChar char="•"/>
        <a:defRPr sz="2400" kern="1200">
          <a:solidFill>
            <a:srgbClr val="013E36"/>
          </a:solidFill>
          <a:latin typeface="+mn-lt"/>
          <a:ea typeface="+mn-ea"/>
          <a:cs typeface="Arial" charset="0"/>
        </a:defRPr>
      </a:lvl3pPr>
      <a:lvl4pPr marL="16002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4pPr>
      <a:lvl5pPr marL="20574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4"/>
          <p:cNvSpPr>
            <a:spLocks noGrp="1"/>
          </p:cNvSpPr>
          <p:nvPr>
            <p:ph type="ctrTitle"/>
          </p:nvPr>
        </p:nvSpPr>
        <p:spPr>
          <a:xfrm>
            <a:off x="1424608" y="3140968"/>
            <a:ext cx="6504086" cy="1470025"/>
          </a:xfrm>
        </p:spPr>
        <p:txBody>
          <a:bodyPr/>
          <a:lstStyle/>
          <a:p>
            <a:r>
              <a:rPr lang="ar-SA" sz="5400" b="1" dirty="0">
                <a:solidFill>
                  <a:srgbClr val="FF0000"/>
                </a:solidFill>
                <a:cs typeface="Akhbar MT" pitchFamily="2" charset="-78"/>
              </a:rPr>
              <a:t>تحليل البيانات وشرحها</a:t>
            </a:r>
            <a:endParaRPr lang="en-US" sz="5400" spc="-150" dirty="0">
              <a:solidFill>
                <a:srgbClr val="FF000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7" name="Subtitle 5"/>
          <p:cNvSpPr txBox="1">
            <a:spLocks/>
          </p:cNvSpPr>
          <p:nvPr/>
        </p:nvSpPr>
        <p:spPr bwMode="auto">
          <a:xfrm>
            <a:off x="1835537" y="2206166"/>
            <a:ext cx="547260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المحاضرة الثا</a:t>
            </a:r>
            <a:r>
              <a:rPr lang="ar-DZ"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ني</a:t>
            </a: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ة عشر</a:t>
            </a: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3" name="Slide Number Placeholder 2"/>
          <p:cNvSpPr>
            <a:spLocks noGrp="1"/>
          </p:cNvSpPr>
          <p:nvPr>
            <p:ph type="sldNum" sz="quarter" idx="10"/>
          </p:nvPr>
        </p:nvSpPr>
        <p:spPr/>
        <p:txBody>
          <a:bodyPr/>
          <a:lstStyle/>
          <a:p>
            <a:pPr>
              <a:defRPr/>
            </a:pPr>
            <a:fld id="{7B8EA862-7DD5-4A06-BDE1-DB7EC5FAA60C}" type="slidenum">
              <a:rPr lang="ar-SA" smtClean="0"/>
              <a:pPr>
                <a:defRPr/>
              </a:pPr>
              <a:t>1</a:t>
            </a:fld>
            <a:endParaRPr lang="en-US" dirty="0"/>
          </a:p>
        </p:txBody>
      </p:sp>
      <p:sp>
        <p:nvSpPr>
          <p:cNvPr id="2" name="Rectangle 1"/>
          <p:cNvSpPr/>
          <p:nvPr/>
        </p:nvSpPr>
        <p:spPr>
          <a:xfrm>
            <a:off x="2076884" y="4942594"/>
            <a:ext cx="4989913" cy="461665"/>
          </a:xfrm>
          <a:prstGeom prst="rect">
            <a:avLst/>
          </a:prstGeom>
          <a:solidFill>
            <a:schemeClr val="bg1"/>
          </a:solidFill>
          <a:ln>
            <a:solidFill>
              <a:schemeClr val="bg1"/>
            </a:solidFill>
          </a:ln>
        </p:spPr>
        <p:txBody>
          <a:bodyPr wrap="square">
            <a:spAutoFit/>
          </a:bodyPr>
          <a:lstStyle/>
          <a:p>
            <a:pPr algn="ctr"/>
            <a:r>
              <a:rPr lang="ar-SA" sz="2400" b="1" dirty="0">
                <a:cs typeface="Akhbar MT" pitchFamily="2" charset="-78"/>
              </a:rPr>
              <a:t>(كتاب  </a:t>
            </a:r>
            <a:r>
              <a:rPr lang="ar-DZ" sz="2400" b="1" dirty="0">
                <a:cs typeface="Akhbar MT" pitchFamily="2" charset="-78"/>
              </a:rPr>
              <a:t>أوما سيكاران</a:t>
            </a:r>
            <a:r>
              <a:rPr lang="ar-SA" sz="2400" b="1" dirty="0">
                <a:cs typeface="Akhbar MT" pitchFamily="2" charset="-78"/>
              </a:rPr>
              <a:t> ص 429-479)</a:t>
            </a:r>
            <a:endParaRPr lang="ar-SA" sz="2400" dirty="0"/>
          </a:p>
        </p:txBody>
      </p:sp>
      <p:sp>
        <p:nvSpPr>
          <p:cNvPr id="6" name="Rectangle 5">
            <a:extLst>
              <a:ext uri="{FF2B5EF4-FFF2-40B4-BE49-F238E27FC236}">
                <a16:creationId xmlns:a16="http://schemas.microsoft.com/office/drawing/2014/main" id="{6CE8F9EE-5EFA-4FA8-B3D6-98AF5254A707}"/>
              </a:ext>
            </a:extLst>
          </p:cNvPr>
          <p:cNvSpPr/>
          <p:nvPr/>
        </p:nvSpPr>
        <p:spPr>
          <a:xfrm>
            <a:off x="416496" y="5805264"/>
            <a:ext cx="9376286" cy="400110"/>
          </a:xfrm>
          <a:prstGeom prst="rect">
            <a:avLst/>
          </a:prstGeom>
        </p:spPr>
        <p:txBody>
          <a:bodyPr wrap="none">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r>
              <a:rPr lang="ar-DZ" sz="2000" b="1" dirty="0">
                <a:highlight>
                  <a:srgbClr val="FFFF00"/>
                </a:highlight>
                <a:cs typeface="Akhbar MT" pitchFamily="2" charset="-78"/>
              </a:rPr>
              <a:t>د دبلة فاتح 2020- 2021 موجهة لطلبة الماستر 2 ادارة موارد بشرية، مقاولاتية وادارة استراتيجية للمنظمات</a:t>
            </a:r>
            <a:endParaRPr lang="en-GB" sz="2000" dirty="0">
              <a:highlight>
                <a:srgbClr val="FFFF00"/>
              </a:highlight>
            </a:endParaRPr>
          </a:p>
        </p:txBody>
      </p:sp>
    </p:spTree>
    <p:extLst>
      <p:ext uri="{BB962C8B-B14F-4D97-AF65-F5344CB8AC3E}">
        <p14:creationId xmlns:p14="http://schemas.microsoft.com/office/powerpoint/2010/main" val="32723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6146"/>
                                        </p:tgtEl>
                                        <p:attrNameLst>
                                          <p:attrName>style.visibility</p:attrName>
                                        </p:attrNameLst>
                                      </p:cBhvr>
                                      <p:to>
                                        <p:strVal val="visible"/>
                                      </p:to>
                                    </p:set>
                                    <p:animEffect transition="in" filter="wipe(down)">
                                      <p:cBhvr>
                                        <p:cTn id="23" dur="580">
                                          <p:stCondLst>
                                            <p:cond delay="0"/>
                                          </p:stCondLst>
                                        </p:cTn>
                                        <p:tgtEl>
                                          <p:spTgt spid="6146"/>
                                        </p:tgtEl>
                                      </p:cBhvr>
                                    </p:animEffect>
                                    <p:anim calcmode="lin" valueType="num">
                                      <p:cBhvr>
                                        <p:cTn id="24" dur="1822" tmFilter="0,0; 0.14,0.36; 0.43,0.73; 0.71,0.91; 1.0,1.0">
                                          <p:stCondLst>
                                            <p:cond delay="0"/>
                                          </p:stCondLst>
                                        </p:cTn>
                                        <p:tgtEl>
                                          <p:spTgt spid="6146"/>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6146"/>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6146"/>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6146"/>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6146"/>
                                        </p:tgtEl>
                                        <p:attrNameLst>
                                          <p:attrName>ppt_y</p:attrName>
                                        </p:attrNameLst>
                                      </p:cBhvr>
                                      <p:tavLst>
                                        <p:tav tm="0" fmla="#ppt_y-sin(pi*$)/81">
                                          <p:val>
                                            <p:fltVal val="0"/>
                                          </p:val>
                                        </p:tav>
                                        <p:tav tm="100000">
                                          <p:val>
                                            <p:fltVal val="1"/>
                                          </p:val>
                                        </p:tav>
                                      </p:tavLst>
                                    </p:anim>
                                    <p:animScale>
                                      <p:cBhvr>
                                        <p:cTn id="29" dur="26">
                                          <p:stCondLst>
                                            <p:cond delay="650"/>
                                          </p:stCondLst>
                                        </p:cTn>
                                        <p:tgtEl>
                                          <p:spTgt spid="6146"/>
                                        </p:tgtEl>
                                      </p:cBhvr>
                                      <p:to x="100000" y="60000"/>
                                    </p:animScale>
                                    <p:animScale>
                                      <p:cBhvr>
                                        <p:cTn id="30" dur="166" decel="50000">
                                          <p:stCondLst>
                                            <p:cond delay="676"/>
                                          </p:stCondLst>
                                        </p:cTn>
                                        <p:tgtEl>
                                          <p:spTgt spid="6146"/>
                                        </p:tgtEl>
                                      </p:cBhvr>
                                      <p:to x="100000" y="100000"/>
                                    </p:animScale>
                                    <p:animScale>
                                      <p:cBhvr>
                                        <p:cTn id="31" dur="26">
                                          <p:stCondLst>
                                            <p:cond delay="1312"/>
                                          </p:stCondLst>
                                        </p:cTn>
                                        <p:tgtEl>
                                          <p:spTgt spid="6146"/>
                                        </p:tgtEl>
                                      </p:cBhvr>
                                      <p:to x="100000" y="80000"/>
                                    </p:animScale>
                                    <p:animScale>
                                      <p:cBhvr>
                                        <p:cTn id="32" dur="166" decel="50000">
                                          <p:stCondLst>
                                            <p:cond delay="1338"/>
                                          </p:stCondLst>
                                        </p:cTn>
                                        <p:tgtEl>
                                          <p:spTgt spid="6146"/>
                                        </p:tgtEl>
                                      </p:cBhvr>
                                      <p:to x="100000" y="100000"/>
                                    </p:animScale>
                                    <p:animScale>
                                      <p:cBhvr>
                                        <p:cTn id="33" dur="26">
                                          <p:stCondLst>
                                            <p:cond delay="1642"/>
                                          </p:stCondLst>
                                        </p:cTn>
                                        <p:tgtEl>
                                          <p:spTgt spid="6146"/>
                                        </p:tgtEl>
                                      </p:cBhvr>
                                      <p:to x="100000" y="90000"/>
                                    </p:animScale>
                                    <p:animScale>
                                      <p:cBhvr>
                                        <p:cTn id="34" dur="166" decel="50000">
                                          <p:stCondLst>
                                            <p:cond delay="1668"/>
                                          </p:stCondLst>
                                        </p:cTn>
                                        <p:tgtEl>
                                          <p:spTgt spid="6146"/>
                                        </p:tgtEl>
                                      </p:cBhvr>
                                      <p:to x="100000" y="100000"/>
                                    </p:animScale>
                                    <p:animScale>
                                      <p:cBhvr>
                                        <p:cTn id="35" dur="26">
                                          <p:stCondLst>
                                            <p:cond delay="1808"/>
                                          </p:stCondLst>
                                        </p:cTn>
                                        <p:tgtEl>
                                          <p:spTgt spid="6146"/>
                                        </p:tgtEl>
                                      </p:cBhvr>
                                      <p:to x="100000" y="95000"/>
                                    </p:animScale>
                                    <p:animScale>
                                      <p:cBhvr>
                                        <p:cTn id="36" dur="166" decel="50000">
                                          <p:stCondLst>
                                            <p:cond delay="1834"/>
                                          </p:stCondLst>
                                        </p:cTn>
                                        <p:tgtEl>
                                          <p:spTgt spid="6146"/>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2"/>
                                        </p:tgtEl>
                                        <p:attrNameLst>
                                          <p:attrName>style.visibility</p:attrName>
                                        </p:attrNameLst>
                                      </p:cBhvr>
                                      <p:to>
                                        <p:strVal val="visible"/>
                                      </p:to>
                                    </p:set>
                                    <p:animEffect transition="in" filter="wipe(down)">
                                      <p:cBhvr>
                                        <p:cTn id="39" dur="580">
                                          <p:stCondLst>
                                            <p:cond delay="0"/>
                                          </p:stCondLst>
                                        </p:cTn>
                                        <p:tgtEl>
                                          <p:spTgt spid="2"/>
                                        </p:tgtEl>
                                      </p:cBhvr>
                                    </p:animEffect>
                                    <p:anim calcmode="lin" valueType="num">
                                      <p:cBhvr>
                                        <p:cTn id="40"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gtEl>
                                      </p:cBhvr>
                                      <p:to x="100000" y="60000"/>
                                    </p:animScale>
                                    <p:animScale>
                                      <p:cBhvr>
                                        <p:cTn id="46" dur="166" decel="50000">
                                          <p:stCondLst>
                                            <p:cond delay="676"/>
                                          </p:stCondLst>
                                        </p:cTn>
                                        <p:tgtEl>
                                          <p:spTgt spid="2"/>
                                        </p:tgtEl>
                                      </p:cBhvr>
                                      <p:to x="100000" y="100000"/>
                                    </p:animScale>
                                    <p:animScale>
                                      <p:cBhvr>
                                        <p:cTn id="47" dur="26">
                                          <p:stCondLst>
                                            <p:cond delay="1312"/>
                                          </p:stCondLst>
                                        </p:cTn>
                                        <p:tgtEl>
                                          <p:spTgt spid="2"/>
                                        </p:tgtEl>
                                      </p:cBhvr>
                                      <p:to x="100000" y="80000"/>
                                    </p:animScale>
                                    <p:animScale>
                                      <p:cBhvr>
                                        <p:cTn id="48" dur="166" decel="50000">
                                          <p:stCondLst>
                                            <p:cond delay="1338"/>
                                          </p:stCondLst>
                                        </p:cTn>
                                        <p:tgtEl>
                                          <p:spTgt spid="2"/>
                                        </p:tgtEl>
                                      </p:cBhvr>
                                      <p:to x="100000" y="100000"/>
                                    </p:animScale>
                                    <p:animScale>
                                      <p:cBhvr>
                                        <p:cTn id="49" dur="26">
                                          <p:stCondLst>
                                            <p:cond delay="1642"/>
                                          </p:stCondLst>
                                        </p:cTn>
                                        <p:tgtEl>
                                          <p:spTgt spid="2"/>
                                        </p:tgtEl>
                                      </p:cBhvr>
                                      <p:to x="100000" y="90000"/>
                                    </p:animScale>
                                    <p:animScale>
                                      <p:cBhvr>
                                        <p:cTn id="50" dur="166" decel="50000">
                                          <p:stCondLst>
                                            <p:cond delay="1668"/>
                                          </p:stCondLst>
                                        </p:cTn>
                                        <p:tgtEl>
                                          <p:spTgt spid="2"/>
                                        </p:tgtEl>
                                      </p:cBhvr>
                                      <p:to x="100000" y="100000"/>
                                    </p:animScale>
                                    <p:animScale>
                                      <p:cBhvr>
                                        <p:cTn id="51" dur="26">
                                          <p:stCondLst>
                                            <p:cond delay="1808"/>
                                          </p:stCondLst>
                                        </p:cTn>
                                        <p:tgtEl>
                                          <p:spTgt spid="2"/>
                                        </p:tgtEl>
                                      </p:cBhvr>
                                      <p:to x="100000" y="95000"/>
                                    </p:animScale>
                                    <p:animScale>
                                      <p:cBhvr>
                                        <p:cTn id="52"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7" grpId="0"/>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10</a:t>
            </a:fld>
            <a:endParaRPr lang="en-US" dirty="0"/>
          </a:p>
        </p:txBody>
      </p:sp>
      <p:sp>
        <p:nvSpPr>
          <p:cNvPr id="4" name="Rectangle 3"/>
          <p:cNvSpPr/>
          <p:nvPr/>
        </p:nvSpPr>
        <p:spPr>
          <a:xfrm>
            <a:off x="3569551" y="583801"/>
            <a:ext cx="5464977" cy="584775"/>
          </a:xfrm>
          <a:prstGeom prst="rect">
            <a:avLst/>
          </a:prstGeom>
          <a:solidFill>
            <a:srgbClr val="00B050"/>
          </a:solidFill>
        </p:spPr>
        <p:txBody>
          <a:bodyPr wrap="square">
            <a:spAutoFit/>
          </a:bodyPr>
          <a:lstStyle/>
          <a:p>
            <a:pPr marL="457200" indent="-457200">
              <a:buFont typeface="Wingdings" panose="05000000000000000000" pitchFamily="2" charset="2"/>
              <a:buChar char="§"/>
            </a:pPr>
            <a:r>
              <a:rPr lang="ar-SA" sz="3200" b="1" dirty="0"/>
              <a:t>تصنيف البيانات </a:t>
            </a:r>
            <a:r>
              <a:rPr lang="fr-FR" sz="2800" b="1" dirty="0"/>
              <a:t>Categorization</a:t>
            </a:r>
            <a:endParaRPr lang="ar-SA" sz="3200" b="1" dirty="0"/>
          </a:p>
        </p:txBody>
      </p:sp>
      <p:sp>
        <p:nvSpPr>
          <p:cNvPr id="5" name="Title 2"/>
          <p:cNvSpPr txBox="1">
            <a:spLocks/>
          </p:cNvSpPr>
          <p:nvPr/>
        </p:nvSpPr>
        <p:spPr bwMode="auto">
          <a:xfrm>
            <a:off x="408744" y="1628800"/>
            <a:ext cx="9131424"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Wingdings" panose="05000000000000000000" pitchFamily="2" charset="2"/>
              <a:buChar char="ü"/>
            </a:pPr>
            <a:r>
              <a:rPr lang="ar-SA" sz="2800" b="1" dirty="0">
                <a:solidFill>
                  <a:srgbClr val="0070C0"/>
                </a:solidFill>
                <a:cs typeface="Akhbar MT" pitchFamily="2" charset="-78"/>
              </a:rPr>
              <a:t>تسمح عملية التصنيف بترتيب المتغيرات البحثية في مجموعات متجانسة قبل ادخال البيانات للحاسب</a:t>
            </a:r>
          </a:p>
        </p:txBody>
      </p:sp>
      <p:sp>
        <p:nvSpPr>
          <p:cNvPr id="6" name="Title 2"/>
          <p:cNvSpPr txBox="1">
            <a:spLocks/>
          </p:cNvSpPr>
          <p:nvPr/>
        </p:nvSpPr>
        <p:spPr bwMode="auto">
          <a:xfrm>
            <a:off x="408744" y="2555265"/>
            <a:ext cx="9131424" cy="7020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Wingdings" panose="05000000000000000000" pitchFamily="2" charset="2"/>
              <a:buChar char="ü"/>
            </a:pPr>
            <a:r>
              <a:rPr lang="ar-SA" sz="2800" b="1" dirty="0">
                <a:solidFill>
                  <a:srgbClr val="0070C0"/>
                </a:solidFill>
                <a:cs typeface="Akhbar MT" pitchFamily="2" charset="-78"/>
              </a:rPr>
              <a:t>قد يلجأ الباحث لتغيير اتجاهات الأسئلة التي تمت صياغتها بطريقة النفي لتكون الإجابات كلها في صورة واحدة</a:t>
            </a:r>
          </a:p>
        </p:txBody>
      </p:sp>
      <p:sp>
        <p:nvSpPr>
          <p:cNvPr id="7" name="Title 2"/>
          <p:cNvSpPr txBox="1">
            <a:spLocks/>
          </p:cNvSpPr>
          <p:nvPr/>
        </p:nvSpPr>
        <p:spPr bwMode="auto">
          <a:xfrm>
            <a:off x="7543619" y="3553758"/>
            <a:ext cx="1642592" cy="540060"/>
          </a:xfrm>
          <a:prstGeom prst="rect">
            <a:avLst/>
          </a:prstGeom>
          <a:solidFill>
            <a:srgbClr val="FFFF00"/>
          </a:solid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Wingdings" panose="05000000000000000000" pitchFamily="2" charset="2"/>
              <a:buChar char="§"/>
            </a:pPr>
            <a:r>
              <a:rPr lang="ar-SA" sz="2800" b="1" dirty="0">
                <a:solidFill>
                  <a:srgbClr val="0070C0"/>
                </a:solidFill>
                <a:cs typeface="Akhbar MT" pitchFamily="2" charset="-78"/>
              </a:rPr>
              <a:t>مثال:</a:t>
            </a:r>
          </a:p>
        </p:txBody>
      </p:sp>
      <p:graphicFrame>
        <p:nvGraphicFramePr>
          <p:cNvPr id="12" name="Table 11"/>
          <p:cNvGraphicFramePr>
            <a:graphicFrameLocks noGrp="1"/>
          </p:cNvGraphicFramePr>
          <p:nvPr>
            <p:extLst>
              <p:ext uri="{D42A27DB-BD31-4B8C-83A1-F6EECF244321}">
                <p14:modId xmlns:p14="http://schemas.microsoft.com/office/powerpoint/2010/main" val="3985212177"/>
              </p:ext>
            </p:extLst>
          </p:nvPr>
        </p:nvGraphicFramePr>
        <p:xfrm>
          <a:off x="519345" y="5346034"/>
          <a:ext cx="8864736" cy="539264"/>
        </p:xfrm>
        <a:graphic>
          <a:graphicData uri="http://schemas.openxmlformats.org/drawingml/2006/table">
            <a:tbl>
              <a:tblPr rtl="1" firstRow="1" bandRow="1">
                <a:tableStyleId>{5C22544A-7EE6-4342-B048-85BDC9FD1C3A}</a:tableStyleId>
              </a:tblPr>
              <a:tblGrid>
                <a:gridCol w="4371280">
                  <a:extLst>
                    <a:ext uri="{9D8B030D-6E8A-4147-A177-3AD203B41FA5}">
                      <a16:colId xmlns:a16="http://schemas.microsoft.com/office/drawing/2014/main" val="20000"/>
                    </a:ext>
                  </a:extLst>
                </a:gridCol>
                <a:gridCol w="4493456">
                  <a:extLst>
                    <a:ext uri="{9D8B030D-6E8A-4147-A177-3AD203B41FA5}">
                      <a16:colId xmlns:a16="http://schemas.microsoft.com/office/drawing/2014/main" val="20001"/>
                    </a:ext>
                  </a:extLst>
                </a:gridCol>
              </a:tblGrid>
              <a:tr h="539264">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2400" b="1" dirty="0">
                          <a:solidFill>
                            <a:schemeClr val="tx1"/>
                          </a:solidFill>
                        </a:rPr>
                        <a:t>1     2     3     4     5     6     7 </a:t>
                      </a:r>
                    </a:p>
                  </a:txBody>
                  <a:tcPr>
                    <a:solidFill>
                      <a:srgbClr val="FFFF00"/>
                    </a:solidFill>
                  </a:tcPr>
                </a:tc>
                <a:tc>
                  <a:txBody>
                    <a:bodyPr/>
                    <a:lstStyle/>
                    <a:p>
                      <a:pPr algn="ctr" rtl="1"/>
                      <a:r>
                        <a:rPr lang="ar-SA" sz="2400" b="1" dirty="0">
                          <a:solidFill>
                            <a:schemeClr val="tx1"/>
                          </a:solidFill>
                        </a:rPr>
                        <a:t>7     6     5     4     3     2     1</a:t>
                      </a:r>
                    </a:p>
                  </a:txBody>
                  <a:tcPr>
                    <a:solidFill>
                      <a:srgbClr val="00B050"/>
                    </a:solidFill>
                  </a:tcPr>
                </a:tc>
                <a:extLst>
                  <a:ext uri="{0D108BD9-81ED-4DB2-BD59-A6C34878D82A}">
                    <a16:rowId xmlns:a16="http://schemas.microsoft.com/office/drawing/2014/main" val="10000"/>
                  </a:ext>
                </a:extLst>
              </a:tr>
            </a:tbl>
          </a:graphicData>
        </a:graphic>
      </p:graphicFrame>
      <p:sp>
        <p:nvSpPr>
          <p:cNvPr id="14" name="Rectangle 13"/>
          <p:cNvSpPr/>
          <p:nvPr/>
        </p:nvSpPr>
        <p:spPr>
          <a:xfrm>
            <a:off x="2994210" y="4782345"/>
            <a:ext cx="1613324" cy="584775"/>
          </a:xfrm>
          <a:prstGeom prst="rect">
            <a:avLst/>
          </a:prstGeom>
        </p:spPr>
        <p:txBody>
          <a:bodyPr wrap="square">
            <a:spAutoFit/>
          </a:bodyPr>
          <a:lstStyle/>
          <a:p>
            <a:pPr algn="ctr"/>
            <a:r>
              <a:rPr lang="ar-SA" sz="3200" b="1" dirty="0">
                <a:solidFill>
                  <a:srgbClr val="FF0000"/>
                </a:solidFill>
                <a:cs typeface="Akhbar MT" pitchFamily="2" charset="-78"/>
              </a:rPr>
              <a:t>تصبح </a:t>
            </a:r>
          </a:p>
        </p:txBody>
      </p:sp>
      <p:sp>
        <p:nvSpPr>
          <p:cNvPr id="15" name="Curved Down Arrow 14"/>
          <p:cNvSpPr/>
          <p:nvPr/>
        </p:nvSpPr>
        <p:spPr>
          <a:xfrm flipH="1">
            <a:off x="4160912" y="4202224"/>
            <a:ext cx="1296144" cy="705171"/>
          </a:xfrm>
          <a:prstGeom prst="curvedDownArrow">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FF0000"/>
              </a:solidFill>
            </a:endParaRPr>
          </a:p>
        </p:txBody>
      </p:sp>
      <p:sp>
        <p:nvSpPr>
          <p:cNvPr id="3" name="Rectangle 2"/>
          <p:cNvSpPr/>
          <p:nvPr/>
        </p:nvSpPr>
        <p:spPr>
          <a:xfrm>
            <a:off x="3800872" y="3618165"/>
            <a:ext cx="3456384" cy="369332"/>
          </a:xfrm>
          <a:prstGeom prst="rect">
            <a:avLst/>
          </a:prstGeom>
          <a:ln w="28575">
            <a:solidFill>
              <a:schemeClr val="accent1"/>
            </a:solidFill>
          </a:ln>
        </p:spPr>
        <p:txBody>
          <a:bodyPr wrap="square">
            <a:spAutoFit/>
          </a:bodyPr>
          <a:lstStyle/>
          <a:p>
            <a:r>
              <a:rPr lang="ar-SA" b="1" dirty="0">
                <a:solidFill>
                  <a:srgbClr val="002060"/>
                </a:solidFill>
              </a:rPr>
              <a:t>السؤال : لا يمضي الوقت في العمل بسرعة </a:t>
            </a:r>
          </a:p>
        </p:txBody>
      </p:sp>
      <p:sp>
        <p:nvSpPr>
          <p:cNvPr id="8" name="Rectangle 7"/>
          <p:cNvSpPr/>
          <p:nvPr/>
        </p:nvSpPr>
        <p:spPr>
          <a:xfrm>
            <a:off x="4416997" y="4926659"/>
            <a:ext cx="5489003" cy="400110"/>
          </a:xfrm>
          <a:prstGeom prst="rect">
            <a:avLst/>
          </a:prstGeom>
        </p:spPr>
        <p:txBody>
          <a:bodyPr wrap="none">
            <a:spAutoFit/>
          </a:bodyPr>
          <a:lstStyle/>
          <a:p>
            <a:pPr marL="285750" indent="-285750">
              <a:buFont typeface="Wingdings" panose="05000000000000000000" pitchFamily="2" charset="2"/>
              <a:buChar char="ü"/>
            </a:pPr>
            <a:r>
              <a:rPr lang="ar-SA" sz="2000" b="1" dirty="0">
                <a:solidFill>
                  <a:srgbClr val="FF0000"/>
                </a:solidFill>
              </a:rPr>
              <a:t>1 يعني موافقة منخفضة جدا و07 يشير الى الموافقة الكاملة.</a:t>
            </a:r>
          </a:p>
        </p:txBody>
      </p:sp>
    </p:spTree>
    <p:extLst>
      <p:ext uri="{BB962C8B-B14F-4D97-AF65-F5344CB8AC3E}">
        <p14:creationId xmlns:p14="http://schemas.microsoft.com/office/powerpoint/2010/main" val="2361852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wipe(down)">
                                      <p:cBhvr>
                                        <p:cTn id="41" dur="580">
                                          <p:stCondLst>
                                            <p:cond delay="0"/>
                                          </p:stCondLst>
                                        </p:cTn>
                                        <p:tgtEl>
                                          <p:spTgt spid="6"/>
                                        </p:tgtEl>
                                      </p:cBhvr>
                                    </p:animEffect>
                                    <p:anim calcmode="lin" valueType="num">
                                      <p:cBhvr>
                                        <p:cTn id="4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7" dur="26">
                                          <p:stCondLst>
                                            <p:cond delay="650"/>
                                          </p:stCondLst>
                                        </p:cTn>
                                        <p:tgtEl>
                                          <p:spTgt spid="6"/>
                                        </p:tgtEl>
                                      </p:cBhvr>
                                      <p:to x="100000" y="60000"/>
                                    </p:animScale>
                                    <p:animScale>
                                      <p:cBhvr>
                                        <p:cTn id="48" dur="166" decel="50000">
                                          <p:stCondLst>
                                            <p:cond delay="676"/>
                                          </p:stCondLst>
                                        </p:cTn>
                                        <p:tgtEl>
                                          <p:spTgt spid="6"/>
                                        </p:tgtEl>
                                      </p:cBhvr>
                                      <p:to x="100000" y="100000"/>
                                    </p:animScale>
                                    <p:animScale>
                                      <p:cBhvr>
                                        <p:cTn id="49" dur="26">
                                          <p:stCondLst>
                                            <p:cond delay="1312"/>
                                          </p:stCondLst>
                                        </p:cTn>
                                        <p:tgtEl>
                                          <p:spTgt spid="6"/>
                                        </p:tgtEl>
                                      </p:cBhvr>
                                      <p:to x="100000" y="80000"/>
                                    </p:animScale>
                                    <p:animScale>
                                      <p:cBhvr>
                                        <p:cTn id="50" dur="166" decel="50000">
                                          <p:stCondLst>
                                            <p:cond delay="1338"/>
                                          </p:stCondLst>
                                        </p:cTn>
                                        <p:tgtEl>
                                          <p:spTgt spid="6"/>
                                        </p:tgtEl>
                                      </p:cBhvr>
                                      <p:to x="100000" y="100000"/>
                                    </p:animScale>
                                    <p:animScale>
                                      <p:cBhvr>
                                        <p:cTn id="51" dur="26">
                                          <p:stCondLst>
                                            <p:cond delay="1642"/>
                                          </p:stCondLst>
                                        </p:cTn>
                                        <p:tgtEl>
                                          <p:spTgt spid="6"/>
                                        </p:tgtEl>
                                      </p:cBhvr>
                                      <p:to x="100000" y="90000"/>
                                    </p:animScale>
                                    <p:animScale>
                                      <p:cBhvr>
                                        <p:cTn id="52" dur="166" decel="50000">
                                          <p:stCondLst>
                                            <p:cond delay="1668"/>
                                          </p:stCondLst>
                                        </p:cTn>
                                        <p:tgtEl>
                                          <p:spTgt spid="6"/>
                                        </p:tgtEl>
                                      </p:cBhvr>
                                      <p:to x="100000" y="100000"/>
                                    </p:animScale>
                                    <p:animScale>
                                      <p:cBhvr>
                                        <p:cTn id="53" dur="26">
                                          <p:stCondLst>
                                            <p:cond delay="1808"/>
                                          </p:stCondLst>
                                        </p:cTn>
                                        <p:tgtEl>
                                          <p:spTgt spid="6"/>
                                        </p:tgtEl>
                                      </p:cBhvr>
                                      <p:to x="100000" y="95000"/>
                                    </p:animScale>
                                    <p:animScale>
                                      <p:cBhvr>
                                        <p:cTn id="54" dur="166" decel="50000">
                                          <p:stCondLst>
                                            <p:cond delay="1834"/>
                                          </p:stCondLst>
                                        </p:cTn>
                                        <p:tgtEl>
                                          <p:spTgt spid="6"/>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ipe(down)">
                                      <p:cBhvr>
                                        <p:cTn id="59" dur="580">
                                          <p:stCondLst>
                                            <p:cond delay="0"/>
                                          </p:stCondLst>
                                        </p:cTn>
                                        <p:tgtEl>
                                          <p:spTgt spid="14"/>
                                        </p:tgtEl>
                                      </p:cBhvr>
                                    </p:animEffect>
                                    <p:anim calcmode="lin" valueType="num">
                                      <p:cBhvr>
                                        <p:cTn id="6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65" dur="26">
                                          <p:stCondLst>
                                            <p:cond delay="650"/>
                                          </p:stCondLst>
                                        </p:cTn>
                                        <p:tgtEl>
                                          <p:spTgt spid="14"/>
                                        </p:tgtEl>
                                      </p:cBhvr>
                                      <p:to x="100000" y="60000"/>
                                    </p:animScale>
                                    <p:animScale>
                                      <p:cBhvr>
                                        <p:cTn id="66" dur="166" decel="50000">
                                          <p:stCondLst>
                                            <p:cond delay="676"/>
                                          </p:stCondLst>
                                        </p:cTn>
                                        <p:tgtEl>
                                          <p:spTgt spid="14"/>
                                        </p:tgtEl>
                                      </p:cBhvr>
                                      <p:to x="100000" y="100000"/>
                                    </p:animScale>
                                    <p:animScale>
                                      <p:cBhvr>
                                        <p:cTn id="67" dur="26">
                                          <p:stCondLst>
                                            <p:cond delay="1312"/>
                                          </p:stCondLst>
                                        </p:cTn>
                                        <p:tgtEl>
                                          <p:spTgt spid="14"/>
                                        </p:tgtEl>
                                      </p:cBhvr>
                                      <p:to x="100000" y="80000"/>
                                    </p:animScale>
                                    <p:animScale>
                                      <p:cBhvr>
                                        <p:cTn id="68" dur="166" decel="50000">
                                          <p:stCondLst>
                                            <p:cond delay="1338"/>
                                          </p:stCondLst>
                                        </p:cTn>
                                        <p:tgtEl>
                                          <p:spTgt spid="14"/>
                                        </p:tgtEl>
                                      </p:cBhvr>
                                      <p:to x="100000" y="100000"/>
                                    </p:animScale>
                                    <p:animScale>
                                      <p:cBhvr>
                                        <p:cTn id="69" dur="26">
                                          <p:stCondLst>
                                            <p:cond delay="1642"/>
                                          </p:stCondLst>
                                        </p:cTn>
                                        <p:tgtEl>
                                          <p:spTgt spid="14"/>
                                        </p:tgtEl>
                                      </p:cBhvr>
                                      <p:to x="100000" y="90000"/>
                                    </p:animScale>
                                    <p:animScale>
                                      <p:cBhvr>
                                        <p:cTn id="70" dur="166" decel="50000">
                                          <p:stCondLst>
                                            <p:cond delay="1668"/>
                                          </p:stCondLst>
                                        </p:cTn>
                                        <p:tgtEl>
                                          <p:spTgt spid="14"/>
                                        </p:tgtEl>
                                      </p:cBhvr>
                                      <p:to x="100000" y="100000"/>
                                    </p:animScale>
                                    <p:animScale>
                                      <p:cBhvr>
                                        <p:cTn id="71" dur="26">
                                          <p:stCondLst>
                                            <p:cond delay="1808"/>
                                          </p:stCondLst>
                                        </p:cTn>
                                        <p:tgtEl>
                                          <p:spTgt spid="14"/>
                                        </p:tgtEl>
                                      </p:cBhvr>
                                      <p:to x="100000" y="95000"/>
                                    </p:animScale>
                                    <p:animScale>
                                      <p:cBhvr>
                                        <p:cTn id="72" dur="166" decel="50000">
                                          <p:stCondLst>
                                            <p:cond delay="1834"/>
                                          </p:stCondLst>
                                        </p:cTn>
                                        <p:tgtEl>
                                          <p:spTgt spid="14"/>
                                        </p:tgtEl>
                                      </p:cBhvr>
                                      <p:to x="100000" y="100000"/>
                                    </p:animScale>
                                  </p:childTnLst>
                                </p:cTn>
                              </p:par>
                              <p:par>
                                <p:cTn id="73" presetID="26" presetClass="entr" presetSubtype="0" fill="hold" grpId="0" nodeType="with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wipe(down)">
                                      <p:cBhvr>
                                        <p:cTn id="75" dur="580">
                                          <p:stCondLst>
                                            <p:cond delay="0"/>
                                          </p:stCondLst>
                                        </p:cTn>
                                        <p:tgtEl>
                                          <p:spTgt spid="15"/>
                                        </p:tgtEl>
                                      </p:cBhvr>
                                    </p:animEffect>
                                    <p:anim calcmode="lin" valueType="num">
                                      <p:cBhvr>
                                        <p:cTn id="76"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81" dur="26">
                                          <p:stCondLst>
                                            <p:cond delay="650"/>
                                          </p:stCondLst>
                                        </p:cTn>
                                        <p:tgtEl>
                                          <p:spTgt spid="15"/>
                                        </p:tgtEl>
                                      </p:cBhvr>
                                      <p:to x="100000" y="60000"/>
                                    </p:animScale>
                                    <p:animScale>
                                      <p:cBhvr>
                                        <p:cTn id="82" dur="166" decel="50000">
                                          <p:stCondLst>
                                            <p:cond delay="676"/>
                                          </p:stCondLst>
                                        </p:cTn>
                                        <p:tgtEl>
                                          <p:spTgt spid="15"/>
                                        </p:tgtEl>
                                      </p:cBhvr>
                                      <p:to x="100000" y="100000"/>
                                    </p:animScale>
                                    <p:animScale>
                                      <p:cBhvr>
                                        <p:cTn id="83" dur="26">
                                          <p:stCondLst>
                                            <p:cond delay="1312"/>
                                          </p:stCondLst>
                                        </p:cTn>
                                        <p:tgtEl>
                                          <p:spTgt spid="15"/>
                                        </p:tgtEl>
                                      </p:cBhvr>
                                      <p:to x="100000" y="80000"/>
                                    </p:animScale>
                                    <p:animScale>
                                      <p:cBhvr>
                                        <p:cTn id="84" dur="166" decel="50000">
                                          <p:stCondLst>
                                            <p:cond delay="1338"/>
                                          </p:stCondLst>
                                        </p:cTn>
                                        <p:tgtEl>
                                          <p:spTgt spid="15"/>
                                        </p:tgtEl>
                                      </p:cBhvr>
                                      <p:to x="100000" y="100000"/>
                                    </p:animScale>
                                    <p:animScale>
                                      <p:cBhvr>
                                        <p:cTn id="85" dur="26">
                                          <p:stCondLst>
                                            <p:cond delay="1642"/>
                                          </p:stCondLst>
                                        </p:cTn>
                                        <p:tgtEl>
                                          <p:spTgt spid="15"/>
                                        </p:tgtEl>
                                      </p:cBhvr>
                                      <p:to x="100000" y="90000"/>
                                    </p:animScale>
                                    <p:animScale>
                                      <p:cBhvr>
                                        <p:cTn id="86" dur="166" decel="50000">
                                          <p:stCondLst>
                                            <p:cond delay="1668"/>
                                          </p:stCondLst>
                                        </p:cTn>
                                        <p:tgtEl>
                                          <p:spTgt spid="15"/>
                                        </p:tgtEl>
                                      </p:cBhvr>
                                      <p:to x="100000" y="100000"/>
                                    </p:animScale>
                                    <p:animScale>
                                      <p:cBhvr>
                                        <p:cTn id="87" dur="26">
                                          <p:stCondLst>
                                            <p:cond delay="1808"/>
                                          </p:stCondLst>
                                        </p:cTn>
                                        <p:tgtEl>
                                          <p:spTgt spid="15"/>
                                        </p:tgtEl>
                                      </p:cBhvr>
                                      <p:to x="100000" y="95000"/>
                                    </p:animScale>
                                    <p:animScale>
                                      <p:cBhvr>
                                        <p:cTn id="88" dur="166" decel="50000">
                                          <p:stCondLst>
                                            <p:cond delay="1834"/>
                                          </p:stCondLst>
                                        </p:cTn>
                                        <p:tgtEl>
                                          <p:spTgt spid="15"/>
                                        </p:tgtEl>
                                      </p:cBhvr>
                                      <p:to x="100000" y="100000"/>
                                    </p:animScale>
                                  </p:childTnLst>
                                </p:cTn>
                              </p:par>
                              <p:par>
                                <p:cTn id="89" presetID="26" presetClass="entr" presetSubtype="0" fill="hold" grpId="0" nodeType="with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wipe(down)">
                                      <p:cBhvr>
                                        <p:cTn id="91" dur="580">
                                          <p:stCondLst>
                                            <p:cond delay="0"/>
                                          </p:stCondLst>
                                        </p:cTn>
                                        <p:tgtEl>
                                          <p:spTgt spid="7"/>
                                        </p:tgtEl>
                                      </p:cBhvr>
                                    </p:animEffect>
                                    <p:anim calcmode="lin" valueType="num">
                                      <p:cBhvr>
                                        <p:cTn id="9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97" dur="26">
                                          <p:stCondLst>
                                            <p:cond delay="650"/>
                                          </p:stCondLst>
                                        </p:cTn>
                                        <p:tgtEl>
                                          <p:spTgt spid="7"/>
                                        </p:tgtEl>
                                      </p:cBhvr>
                                      <p:to x="100000" y="60000"/>
                                    </p:animScale>
                                    <p:animScale>
                                      <p:cBhvr>
                                        <p:cTn id="98" dur="166" decel="50000">
                                          <p:stCondLst>
                                            <p:cond delay="676"/>
                                          </p:stCondLst>
                                        </p:cTn>
                                        <p:tgtEl>
                                          <p:spTgt spid="7"/>
                                        </p:tgtEl>
                                      </p:cBhvr>
                                      <p:to x="100000" y="100000"/>
                                    </p:animScale>
                                    <p:animScale>
                                      <p:cBhvr>
                                        <p:cTn id="99" dur="26">
                                          <p:stCondLst>
                                            <p:cond delay="1312"/>
                                          </p:stCondLst>
                                        </p:cTn>
                                        <p:tgtEl>
                                          <p:spTgt spid="7"/>
                                        </p:tgtEl>
                                      </p:cBhvr>
                                      <p:to x="100000" y="80000"/>
                                    </p:animScale>
                                    <p:animScale>
                                      <p:cBhvr>
                                        <p:cTn id="100" dur="166" decel="50000">
                                          <p:stCondLst>
                                            <p:cond delay="1338"/>
                                          </p:stCondLst>
                                        </p:cTn>
                                        <p:tgtEl>
                                          <p:spTgt spid="7"/>
                                        </p:tgtEl>
                                      </p:cBhvr>
                                      <p:to x="100000" y="100000"/>
                                    </p:animScale>
                                    <p:animScale>
                                      <p:cBhvr>
                                        <p:cTn id="101" dur="26">
                                          <p:stCondLst>
                                            <p:cond delay="1642"/>
                                          </p:stCondLst>
                                        </p:cTn>
                                        <p:tgtEl>
                                          <p:spTgt spid="7"/>
                                        </p:tgtEl>
                                      </p:cBhvr>
                                      <p:to x="100000" y="90000"/>
                                    </p:animScale>
                                    <p:animScale>
                                      <p:cBhvr>
                                        <p:cTn id="102" dur="166" decel="50000">
                                          <p:stCondLst>
                                            <p:cond delay="1668"/>
                                          </p:stCondLst>
                                        </p:cTn>
                                        <p:tgtEl>
                                          <p:spTgt spid="7"/>
                                        </p:tgtEl>
                                      </p:cBhvr>
                                      <p:to x="100000" y="100000"/>
                                    </p:animScale>
                                    <p:animScale>
                                      <p:cBhvr>
                                        <p:cTn id="103" dur="26">
                                          <p:stCondLst>
                                            <p:cond delay="1808"/>
                                          </p:stCondLst>
                                        </p:cTn>
                                        <p:tgtEl>
                                          <p:spTgt spid="7"/>
                                        </p:tgtEl>
                                      </p:cBhvr>
                                      <p:to x="100000" y="95000"/>
                                    </p:animScale>
                                    <p:animScale>
                                      <p:cBhvr>
                                        <p:cTn id="104" dur="166" decel="50000">
                                          <p:stCondLst>
                                            <p:cond delay="1834"/>
                                          </p:stCondLst>
                                        </p:cTn>
                                        <p:tgtEl>
                                          <p:spTgt spid="7"/>
                                        </p:tgtEl>
                                      </p:cBhvr>
                                      <p:to x="100000" y="100000"/>
                                    </p:animScale>
                                  </p:childTnLst>
                                </p:cTn>
                              </p:par>
                              <p:par>
                                <p:cTn id="105" presetID="26" presetClass="entr" presetSubtype="0" fill="hold" nodeType="withEffect">
                                  <p:stCondLst>
                                    <p:cond delay="0"/>
                                  </p:stCondLst>
                                  <p:childTnLst>
                                    <p:set>
                                      <p:cBhvr>
                                        <p:cTn id="106" dur="1" fill="hold">
                                          <p:stCondLst>
                                            <p:cond delay="0"/>
                                          </p:stCondLst>
                                        </p:cTn>
                                        <p:tgtEl>
                                          <p:spTgt spid="12"/>
                                        </p:tgtEl>
                                        <p:attrNameLst>
                                          <p:attrName>style.visibility</p:attrName>
                                        </p:attrNameLst>
                                      </p:cBhvr>
                                      <p:to>
                                        <p:strVal val="visible"/>
                                      </p:to>
                                    </p:set>
                                    <p:animEffect transition="in" filter="wipe(down)">
                                      <p:cBhvr>
                                        <p:cTn id="107" dur="580">
                                          <p:stCondLst>
                                            <p:cond delay="0"/>
                                          </p:stCondLst>
                                        </p:cTn>
                                        <p:tgtEl>
                                          <p:spTgt spid="12"/>
                                        </p:tgtEl>
                                      </p:cBhvr>
                                    </p:animEffect>
                                    <p:anim calcmode="lin" valueType="num">
                                      <p:cBhvr>
                                        <p:cTn id="10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0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13" dur="26">
                                          <p:stCondLst>
                                            <p:cond delay="650"/>
                                          </p:stCondLst>
                                        </p:cTn>
                                        <p:tgtEl>
                                          <p:spTgt spid="12"/>
                                        </p:tgtEl>
                                      </p:cBhvr>
                                      <p:to x="100000" y="60000"/>
                                    </p:animScale>
                                    <p:animScale>
                                      <p:cBhvr>
                                        <p:cTn id="114" dur="166" decel="50000">
                                          <p:stCondLst>
                                            <p:cond delay="676"/>
                                          </p:stCondLst>
                                        </p:cTn>
                                        <p:tgtEl>
                                          <p:spTgt spid="12"/>
                                        </p:tgtEl>
                                      </p:cBhvr>
                                      <p:to x="100000" y="100000"/>
                                    </p:animScale>
                                    <p:animScale>
                                      <p:cBhvr>
                                        <p:cTn id="115" dur="26">
                                          <p:stCondLst>
                                            <p:cond delay="1312"/>
                                          </p:stCondLst>
                                        </p:cTn>
                                        <p:tgtEl>
                                          <p:spTgt spid="12"/>
                                        </p:tgtEl>
                                      </p:cBhvr>
                                      <p:to x="100000" y="80000"/>
                                    </p:animScale>
                                    <p:animScale>
                                      <p:cBhvr>
                                        <p:cTn id="116" dur="166" decel="50000">
                                          <p:stCondLst>
                                            <p:cond delay="1338"/>
                                          </p:stCondLst>
                                        </p:cTn>
                                        <p:tgtEl>
                                          <p:spTgt spid="12"/>
                                        </p:tgtEl>
                                      </p:cBhvr>
                                      <p:to x="100000" y="100000"/>
                                    </p:animScale>
                                    <p:animScale>
                                      <p:cBhvr>
                                        <p:cTn id="117" dur="26">
                                          <p:stCondLst>
                                            <p:cond delay="1642"/>
                                          </p:stCondLst>
                                        </p:cTn>
                                        <p:tgtEl>
                                          <p:spTgt spid="12"/>
                                        </p:tgtEl>
                                      </p:cBhvr>
                                      <p:to x="100000" y="90000"/>
                                    </p:animScale>
                                    <p:animScale>
                                      <p:cBhvr>
                                        <p:cTn id="118" dur="166" decel="50000">
                                          <p:stCondLst>
                                            <p:cond delay="1668"/>
                                          </p:stCondLst>
                                        </p:cTn>
                                        <p:tgtEl>
                                          <p:spTgt spid="12"/>
                                        </p:tgtEl>
                                      </p:cBhvr>
                                      <p:to x="100000" y="100000"/>
                                    </p:animScale>
                                    <p:animScale>
                                      <p:cBhvr>
                                        <p:cTn id="119" dur="26">
                                          <p:stCondLst>
                                            <p:cond delay="1808"/>
                                          </p:stCondLst>
                                        </p:cTn>
                                        <p:tgtEl>
                                          <p:spTgt spid="12"/>
                                        </p:tgtEl>
                                      </p:cBhvr>
                                      <p:to x="100000" y="95000"/>
                                    </p:animScale>
                                    <p:animScale>
                                      <p:cBhvr>
                                        <p:cTn id="120" dur="166" decel="50000">
                                          <p:stCondLst>
                                            <p:cond delay="1834"/>
                                          </p:stCondLst>
                                        </p:cTn>
                                        <p:tgtEl>
                                          <p:spTgt spid="12"/>
                                        </p:tgtEl>
                                      </p:cBhvr>
                                      <p:to x="100000" y="100000"/>
                                    </p:animScale>
                                  </p:childTnLst>
                                </p:cTn>
                              </p:par>
                              <p:par>
                                <p:cTn id="121" presetID="26" presetClass="entr" presetSubtype="0" fill="hold" grpId="0" nodeType="withEffect">
                                  <p:stCondLst>
                                    <p:cond delay="0"/>
                                  </p:stCondLst>
                                  <p:childTnLst>
                                    <p:set>
                                      <p:cBhvr>
                                        <p:cTn id="122" dur="1" fill="hold">
                                          <p:stCondLst>
                                            <p:cond delay="0"/>
                                          </p:stCondLst>
                                        </p:cTn>
                                        <p:tgtEl>
                                          <p:spTgt spid="8"/>
                                        </p:tgtEl>
                                        <p:attrNameLst>
                                          <p:attrName>style.visibility</p:attrName>
                                        </p:attrNameLst>
                                      </p:cBhvr>
                                      <p:to>
                                        <p:strVal val="visible"/>
                                      </p:to>
                                    </p:set>
                                    <p:animEffect transition="in" filter="wipe(down)">
                                      <p:cBhvr>
                                        <p:cTn id="123" dur="580">
                                          <p:stCondLst>
                                            <p:cond delay="0"/>
                                          </p:stCondLst>
                                        </p:cTn>
                                        <p:tgtEl>
                                          <p:spTgt spid="8"/>
                                        </p:tgtEl>
                                      </p:cBhvr>
                                    </p:animEffect>
                                    <p:anim calcmode="lin" valueType="num">
                                      <p:cBhvr>
                                        <p:cTn id="1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29" dur="26">
                                          <p:stCondLst>
                                            <p:cond delay="650"/>
                                          </p:stCondLst>
                                        </p:cTn>
                                        <p:tgtEl>
                                          <p:spTgt spid="8"/>
                                        </p:tgtEl>
                                      </p:cBhvr>
                                      <p:to x="100000" y="60000"/>
                                    </p:animScale>
                                    <p:animScale>
                                      <p:cBhvr>
                                        <p:cTn id="130" dur="166" decel="50000">
                                          <p:stCondLst>
                                            <p:cond delay="676"/>
                                          </p:stCondLst>
                                        </p:cTn>
                                        <p:tgtEl>
                                          <p:spTgt spid="8"/>
                                        </p:tgtEl>
                                      </p:cBhvr>
                                      <p:to x="100000" y="100000"/>
                                    </p:animScale>
                                    <p:animScale>
                                      <p:cBhvr>
                                        <p:cTn id="131" dur="26">
                                          <p:stCondLst>
                                            <p:cond delay="1312"/>
                                          </p:stCondLst>
                                        </p:cTn>
                                        <p:tgtEl>
                                          <p:spTgt spid="8"/>
                                        </p:tgtEl>
                                      </p:cBhvr>
                                      <p:to x="100000" y="80000"/>
                                    </p:animScale>
                                    <p:animScale>
                                      <p:cBhvr>
                                        <p:cTn id="132" dur="166" decel="50000">
                                          <p:stCondLst>
                                            <p:cond delay="1338"/>
                                          </p:stCondLst>
                                        </p:cTn>
                                        <p:tgtEl>
                                          <p:spTgt spid="8"/>
                                        </p:tgtEl>
                                      </p:cBhvr>
                                      <p:to x="100000" y="100000"/>
                                    </p:animScale>
                                    <p:animScale>
                                      <p:cBhvr>
                                        <p:cTn id="133" dur="26">
                                          <p:stCondLst>
                                            <p:cond delay="1642"/>
                                          </p:stCondLst>
                                        </p:cTn>
                                        <p:tgtEl>
                                          <p:spTgt spid="8"/>
                                        </p:tgtEl>
                                      </p:cBhvr>
                                      <p:to x="100000" y="90000"/>
                                    </p:animScale>
                                    <p:animScale>
                                      <p:cBhvr>
                                        <p:cTn id="134" dur="166" decel="50000">
                                          <p:stCondLst>
                                            <p:cond delay="1668"/>
                                          </p:stCondLst>
                                        </p:cTn>
                                        <p:tgtEl>
                                          <p:spTgt spid="8"/>
                                        </p:tgtEl>
                                      </p:cBhvr>
                                      <p:to x="100000" y="100000"/>
                                    </p:animScale>
                                    <p:animScale>
                                      <p:cBhvr>
                                        <p:cTn id="135" dur="26">
                                          <p:stCondLst>
                                            <p:cond delay="1808"/>
                                          </p:stCondLst>
                                        </p:cTn>
                                        <p:tgtEl>
                                          <p:spTgt spid="8"/>
                                        </p:tgtEl>
                                      </p:cBhvr>
                                      <p:to x="100000" y="95000"/>
                                    </p:animScale>
                                    <p:animScale>
                                      <p:cBhvr>
                                        <p:cTn id="136" dur="166" decel="50000">
                                          <p:stCondLst>
                                            <p:cond delay="1834"/>
                                          </p:stCondLst>
                                        </p:cTn>
                                        <p:tgtEl>
                                          <p:spTgt spid="8"/>
                                        </p:tgtEl>
                                      </p:cBhvr>
                                      <p:to x="100000" y="100000"/>
                                    </p:animScale>
                                  </p:childTnLst>
                                </p:cTn>
                              </p:par>
                              <p:par>
                                <p:cTn id="137" presetID="26" presetClass="entr" presetSubtype="0" fill="hold" grpId="0" nodeType="withEffect">
                                  <p:stCondLst>
                                    <p:cond delay="0"/>
                                  </p:stCondLst>
                                  <p:childTnLst>
                                    <p:set>
                                      <p:cBhvr>
                                        <p:cTn id="138" dur="1" fill="hold">
                                          <p:stCondLst>
                                            <p:cond delay="0"/>
                                          </p:stCondLst>
                                        </p:cTn>
                                        <p:tgtEl>
                                          <p:spTgt spid="3"/>
                                        </p:tgtEl>
                                        <p:attrNameLst>
                                          <p:attrName>style.visibility</p:attrName>
                                        </p:attrNameLst>
                                      </p:cBhvr>
                                      <p:to>
                                        <p:strVal val="visible"/>
                                      </p:to>
                                    </p:set>
                                    <p:animEffect transition="in" filter="wipe(down)">
                                      <p:cBhvr>
                                        <p:cTn id="139" dur="580">
                                          <p:stCondLst>
                                            <p:cond delay="0"/>
                                          </p:stCondLst>
                                        </p:cTn>
                                        <p:tgtEl>
                                          <p:spTgt spid="3"/>
                                        </p:tgtEl>
                                      </p:cBhvr>
                                    </p:animEffect>
                                    <p:anim calcmode="lin" valueType="num">
                                      <p:cBhvr>
                                        <p:cTn id="140"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1"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42"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43"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44"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45" dur="26">
                                          <p:stCondLst>
                                            <p:cond delay="650"/>
                                          </p:stCondLst>
                                        </p:cTn>
                                        <p:tgtEl>
                                          <p:spTgt spid="3"/>
                                        </p:tgtEl>
                                      </p:cBhvr>
                                      <p:to x="100000" y="60000"/>
                                    </p:animScale>
                                    <p:animScale>
                                      <p:cBhvr>
                                        <p:cTn id="146" dur="166" decel="50000">
                                          <p:stCondLst>
                                            <p:cond delay="676"/>
                                          </p:stCondLst>
                                        </p:cTn>
                                        <p:tgtEl>
                                          <p:spTgt spid="3"/>
                                        </p:tgtEl>
                                      </p:cBhvr>
                                      <p:to x="100000" y="100000"/>
                                    </p:animScale>
                                    <p:animScale>
                                      <p:cBhvr>
                                        <p:cTn id="147" dur="26">
                                          <p:stCondLst>
                                            <p:cond delay="1312"/>
                                          </p:stCondLst>
                                        </p:cTn>
                                        <p:tgtEl>
                                          <p:spTgt spid="3"/>
                                        </p:tgtEl>
                                      </p:cBhvr>
                                      <p:to x="100000" y="80000"/>
                                    </p:animScale>
                                    <p:animScale>
                                      <p:cBhvr>
                                        <p:cTn id="148" dur="166" decel="50000">
                                          <p:stCondLst>
                                            <p:cond delay="1338"/>
                                          </p:stCondLst>
                                        </p:cTn>
                                        <p:tgtEl>
                                          <p:spTgt spid="3"/>
                                        </p:tgtEl>
                                      </p:cBhvr>
                                      <p:to x="100000" y="100000"/>
                                    </p:animScale>
                                    <p:animScale>
                                      <p:cBhvr>
                                        <p:cTn id="149" dur="26">
                                          <p:stCondLst>
                                            <p:cond delay="1642"/>
                                          </p:stCondLst>
                                        </p:cTn>
                                        <p:tgtEl>
                                          <p:spTgt spid="3"/>
                                        </p:tgtEl>
                                      </p:cBhvr>
                                      <p:to x="100000" y="90000"/>
                                    </p:animScale>
                                    <p:animScale>
                                      <p:cBhvr>
                                        <p:cTn id="150" dur="166" decel="50000">
                                          <p:stCondLst>
                                            <p:cond delay="1668"/>
                                          </p:stCondLst>
                                        </p:cTn>
                                        <p:tgtEl>
                                          <p:spTgt spid="3"/>
                                        </p:tgtEl>
                                      </p:cBhvr>
                                      <p:to x="100000" y="100000"/>
                                    </p:animScale>
                                    <p:animScale>
                                      <p:cBhvr>
                                        <p:cTn id="151" dur="26">
                                          <p:stCondLst>
                                            <p:cond delay="1808"/>
                                          </p:stCondLst>
                                        </p:cTn>
                                        <p:tgtEl>
                                          <p:spTgt spid="3"/>
                                        </p:tgtEl>
                                      </p:cBhvr>
                                      <p:to x="100000" y="95000"/>
                                    </p:animScale>
                                    <p:animScale>
                                      <p:cBhvr>
                                        <p:cTn id="152"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animBg="1"/>
      <p:bldP spid="14" grpId="0"/>
      <p:bldP spid="15" grpId="0" animBg="1"/>
      <p:bldP spid="3" grpId="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11</a:t>
            </a:fld>
            <a:endParaRPr lang="en-US" dirty="0"/>
          </a:p>
        </p:txBody>
      </p:sp>
      <p:sp>
        <p:nvSpPr>
          <p:cNvPr id="4" name="Rectangle 3"/>
          <p:cNvSpPr/>
          <p:nvPr/>
        </p:nvSpPr>
        <p:spPr>
          <a:xfrm>
            <a:off x="4304928" y="489370"/>
            <a:ext cx="4600881" cy="584775"/>
          </a:xfrm>
          <a:prstGeom prst="rect">
            <a:avLst/>
          </a:prstGeom>
          <a:solidFill>
            <a:srgbClr val="00B0F0"/>
          </a:solidFill>
        </p:spPr>
        <p:txBody>
          <a:bodyPr wrap="square">
            <a:spAutoFit/>
          </a:bodyPr>
          <a:lstStyle/>
          <a:p>
            <a:pPr marL="457200" indent="-457200">
              <a:buFont typeface="Wingdings" panose="05000000000000000000" pitchFamily="2" charset="2"/>
              <a:buChar char="§"/>
            </a:pPr>
            <a:r>
              <a:rPr lang="ar-SA" sz="3200" b="1" dirty="0"/>
              <a:t>ادخال البيانات الى الحاسب </a:t>
            </a:r>
          </a:p>
        </p:txBody>
      </p:sp>
      <p:sp>
        <p:nvSpPr>
          <p:cNvPr id="6" name="Rectangle 5"/>
          <p:cNvSpPr/>
          <p:nvPr/>
        </p:nvSpPr>
        <p:spPr>
          <a:xfrm>
            <a:off x="272480" y="1772816"/>
            <a:ext cx="9145016" cy="1569660"/>
          </a:xfrm>
          <a:prstGeom prst="rect">
            <a:avLst/>
          </a:prstGeom>
          <a:ln>
            <a:solidFill>
              <a:srgbClr val="00B050"/>
            </a:solidFill>
          </a:ln>
        </p:spPr>
        <p:txBody>
          <a:bodyPr wrap="square">
            <a:spAutoFit/>
          </a:bodyPr>
          <a:lstStyle/>
          <a:p>
            <a:pPr marL="576263" indent="-457200">
              <a:buAutoNum type="arabicPeriod"/>
            </a:pPr>
            <a:r>
              <a:rPr lang="ar-SA" sz="2400" b="1" dirty="0">
                <a:solidFill>
                  <a:srgbClr val="C00000"/>
                </a:solidFill>
                <a:cs typeface="Akhbar MT" pitchFamily="2" charset="-78"/>
              </a:rPr>
              <a:t>يتم ادخال البيانات الى الحاسب اما عن طريق السكانر اذا استخدم الباحث الأوراق الممغنطة للإجابة</a:t>
            </a:r>
            <a:br>
              <a:rPr lang="ar-SA" sz="2400" b="1" dirty="0">
                <a:solidFill>
                  <a:srgbClr val="C00000"/>
                </a:solidFill>
                <a:cs typeface="Akhbar MT" pitchFamily="2" charset="-78"/>
              </a:rPr>
            </a:br>
            <a:r>
              <a:rPr lang="ar-SA" sz="2400" b="1" dirty="0">
                <a:solidFill>
                  <a:srgbClr val="C00000"/>
                </a:solidFill>
                <a:cs typeface="Akhbar MT" pitchFamily="2" charset="-78"/>
              </a:rPr>
              <a:t>2. أو يدويا اذا لم يستخدم الأوراق الممغنطة. </a:t>
            </a:r>
            <a:endParaRPr lang="ar-DZ" sz="2400" b="1" dirty="0">
              <a:solidFill>
                <a:srgbClr val="C00000"/>
              </a:solidFill>
              <a:cs typeface="Akhbar MT" pitchFamily="2" charset="-78"/>
            </a:endParaRPr>
          </a:p>
          <a:p>
            <a:pPr marL="576263" indent="-457200">
              <a:buAutoNum type="arabicPeriod"/>
            </a:pPr>
            <a:endParaRPr lang="ar-SA" sz="2400" b="1" dirty="0">
              <a:solidFill>
                <a:srgbClr val="C00000"/>
              </a:solidFill>
              <a:cs typeface="Akhbar MT" pitchFamily="2" charset="-78"/>
            </a:endParaRPr>
          </a:p>
        </p:txBody>
      </p:sp>
      <p:sp>
        <p:nvSpPr>
          <p:cNvPr id="8" name="Rounded Rectangle 7"/>
          <p:cNvSpPr/>
          <p:nvPr/>
        </p:nvSpPr>
        <p:spPr>
          <a:xfrm>
            <a:off x="498834" y="4021053"/>
            <a:ext cx="8928992" cy="1944216"/>
          </a:xfrm>
          <a:prstGeom prst="roundRect">
            <a:avLst/>
          </a:prstGeom>
          <a:ln w="76200"/>
        </p:spPr>
        <p:style>
          <a:lnRef idx="2">
            <a:schemeClr val="accent6"/>
          </a:lnRef>
          <a:fillRef idx="1">
            <a:schemeClr val="lt1"/>
          </a:fillRef>
          <a:effectRef idx="0">
            <a:schemeClr val="accent6"/>
          </a:effectRef>
          <a:fontRef idx="minor">
            <a:schemeClr val="dk1"/>
          </a:fontRef>
        </p:style>
        <p:txBody>
          <a:bodyPr rtlCol="1" anchor="ctr"/>
          <a:lstStyle/>
          <a:p>
            <a:pPr marL="342900" indent="-342900" algn="just">
              <a:buFont typeface="Wingdings" panose="05000000000000000000" pitchFamily="2" charset="2"/>
              <a:buChar char="ü"/>
            </a:pPr>
            <a:r>
              <a:rPr lang="ar-SA" sz="2400" b="1" dirty="0">
                <a:solidFill>
                  <a:srgbClr val="002060"/>
                </a:solidFill>
              </a:rPr>
              <a:t>بعد معالجة الإجابات المتروكة وتسجيل كل البيانات واجراء التغييرات التي يراها الباحث فان البيانات تصبح جاهزة لعملية التحليل.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496" y="458125"/>
            <a:ext cx="1746089" cy="576065"/>
          </a:xfrm>
          <a:prstGeom prst="rect">
            <a:avLst/>
          </a:prstGeom>
        </p:spPr>
      </p:pic>
    </p:spTree>
    <p:extLst>
      <p:ext uri="{BB962C8B-B14F-4D97-AF65-F5344CB8AC3E}">
        <p14:creationId xmlns:p14="http://schemas.microsoft.com/office/powerpoint/2010/main" val="334513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12</a:t>
            </a:fld>
            <a:endParaRPr lang="en-US" dirty="0"/>
          </a:p>
        </p:txBody>
      </p:sp>
      <p:sp>
        <p:nvSpPr>
          <p:cNvPr id="4" name="Rectangle 3"/>
          <p:cNvSpPr/>
          <p:nvPr/>
        </p:nvSpPr>
        <p:spPr>
          <a:xfrm>
            <a:off x="1640632" y="492522"/>
            <a:ext cx="6570368" cy="707886"/>
          </a:xfrm>
          <a:prstGeom prst="rect">
            <a:avLst/>
          </a:prstGeom>
          <a:solidFill>
            <a:srgbClr val="D9791B"/>
          </a:solidFill>
        </p:spPr>
        <p:txBody>
          <a:bodyPr wrap="square">
            <a:spAutoFit/>
          </a:bodyPr>
          <a:lstStyle/>
          <a:p>
            <a:pPr marL="457200" indent="-457200" algn="ctr">
              <a:buFont typeface="Wingdings" panose="05000000000000000000" pitchFamily="2" charset="2"/>
              <a:buChar char="§"/>
            </a:pPr>
            <a:r>
              <a:rPr lang="ar-SA" sz="4000" b="1" dirty="0"/>
              <a:t>تحليل البيانات </a:t>
            </a:r>
            <a:r>
              <a:rPr lang="en-US" sz="3600" b="1" dirty="0"/>
              <a:t>Data Analysis</a:t>
            </a:r>
            <a:r>
              <a:rPr lang="ar-SA" sz="3600" b="1" dirty="0"/>
              <a:t> </a:t>
            </a:r>
            <a:endParaRPr lang="ar-SA" sz="4000" b="1" dirty="0"/>
          </a:p>
        </p:txBody>
      </p:sp>
      <p:sp>
        <p:nvSpPr>
          <p:cNvPr id="6" name="Bent Arrow 5"/>
          <p:cNvSpPr/>
          <p:nvPr/>
        </p:nvSpPr>
        <p:spPr>
          <a:xfrm rot="10800000">
            <a:off x="6969224" y="2447953"/>
            <a:ext cx="1897484" cy="1664905"/>
          </a:xfrm>
          <a:prstGeom prst="ben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7" name="Rectangle 6"/>
          <p:cNvSpPr/>
          <p:nvPr/>
        </p:nvSpPr>
        <p:spPr>
          <a:xfrm>
            <a:off x="5961948" y="1799881"/>
            <a:ext cx="3448752" cy="461665"/>
          </a:xfrm>
          <a:prstGeom prst="rect">
            <a:avLst/>
          </a:prstGeom>
          <a:solidFill>
            <a:srgbClr val="00B0F0"/>
          </a:solidFill>
        </p:spPr>
        <p:txBody>
          <a:bodyPr wrap="square">
            <a:spAutoFit/>
          </a:bodyPr>
          <a:lstStyle/>
          <a:p>
            <a:pPr marL="285750" indent="-285750">
              <a:buFont typeface="Arial" panose="020B0604020202020204" pitchFamily="34" charset="0"/>
              <a:buChar char="•"/>
            </a:pPr>
            <a:r>
              <a:rPr lang="ar-SA" sz="2400" b="1" dirty="0"/>
              <a:t>التعرف على البيانات</a:t>
            </a:r>
          </a:p>
        </p:txBody>
      </p:sp>
      <p:sp>
        <p:nvSpPr>
          <p:cNvPr id="8" name="Rectangle 7"/>
          <p:cNvSpPr/>
          <p:nvPr/>
        </p:nvSpPr>
        <p:spPr>
          <a:xfrm>
            <a:off x="488504" y="2527527"/>
            <a:ext cx="6041041" cy="1477328"/>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285750" indent="-285750" algn="just">
              <a:buFont typeface="Arial" panose="020B0604020202020204" pitchFamily="34" charset="0"/>
              <a:buChar char="•"/>
            </a:pPr>
            <a:r>
              <a:rPr lang="ar-SA" b="1" dirty="0"/>
              <a:t>يمكننا استخدام مقاييس النزعة المركزية و التشتت، المتوسط الحسابي والمدى والانحراف المعياري</a:t>
            </a:r>
          </a:p>
          <a:p>
            <a:pPr marL="285750" indent="-285750" algn="just">
              <a:buFont typeface="Arial" panose="020B0604020202020204" pitchFamily="34" charset="0"/>
              <a:buChar char="•"/>
            </a:pPr>
            <a:r>
              <a:rPr lang="ar-SA" b="1" dirty="0"/>
              <a:t>يمكننا كذلك الاستعانة بالرسوم البيانية و الجداول والمدرجات التكرارية  التي تشير الى مدى توزع الإجابات على المقياس وتتطلب شرحا من طرف الباحث</a:t>
            </a:r>
          </a:p>
          <a:p>
            <a:pPr marL="285750" indent="-285750" algn="just">
              <a:buFont typeface="Arial" panose="020B0604020202020204" pitchFamily="34" charset="0"/>
              <a:buChar char="•"/>
            </a:pPr>
            <a:r>
              <a:rPr lang="ar-SA" b="1" dirty="0"/>
              <a:t>وكذلك من المهم التعرف على الارتباطات المحتملة بين متغيرات البحث   </a:t>
            </a:r>
          </a:p>
        </p:txBody>
      </p:sp>
      <p:sp>
        <p:nvSpPr>
          <p:cNvPr id="12" name="Rectangle 11"/>
          <p:cNvSpPr/>
          <p:nvPr/>
        </p:nvSpPr>
        <p:spPr>
          <a:xfrm>
            <a:off x="6635926" y="4579957"/>
            <a:ext cx="3100529" cy="400110"/>
          </a:xfrm>
          <a:prstGeom prst="rect">
            <a:avLst/>
          </a:prstGeom>
        </p:spPr>
        <p:txBody>
          <a:bodyPr wrap="none">
            <a:spAutoFit/>
          </a:bodyPr>
          <a:lstStyle/>
          <a:p>
            <a:pPr marL="285750" indent="-285750">
              <a:buFont typeface="Arial" panose="020B0604020202020204" pitchFamily="34" charset="0"/>
              <a:buChar char="•"/>
            </a:pPr>
            <a:r>
              <a:rPr lang="ar-SA" sz="2000" b="1" u="sng" dirty="0">
                <a:solidFill>
                  <a:srgbClr val="C00000"/>
                </a:solidFill>
              </a:rPr>
              <a:t>من الحكمة  دائما الحصول على </a:t>
            </a:r>
          </a:p>
        </p:txBody>
      </p:sp>
      <p:sp>
        <p:nvSpPr>
          <p:cNvPr id="13" name="Left Arrow 12"/>
          <p:cNvSpPr/>
          <p:nvPr/>
        </p:nvSpPr>
        <p:spPr>
          <a:xfrm>
            <a:off x="7495852" y="4939397"/>
            <a:ext cx="1368152" cy="504056"/>
          </a:xfrm>
          <a:prstGeom prst="leftArrow">
            <a:avLst/>
          </a:prstGeom>
          <a:solidFill>
            <a:srgbClr val="D9791B"/>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4" name="Rounded Rectangle 13"/>
          <p:cNvSpPr/>
          <p:nvPr/>
        </p:nvSpPr>
        <p:spPr>
          <a:xfrm>
            <a:off x="277981" y="4327329"/>
            <a:ext cx="6332596" cy="1728192"/>
          </a:xfrm>
          <a:prstGeom prst="roundRect">
            <a:avLst/>
          </a:prstGeom>
          <a:solidFill>
            <a:srgbClr val="99FF33"/>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marL="342900" indent="-342900">
              <a:buFont typeface="+mj-lt"/>
              <a:buAutoNum type="arabicPeriod"/>
            </a:pPr>
            <a:r>
              <a:rPr lang="ar-SA" sz="2000" dirty="0">
                <a:solidFill>
                  <a:srgbClr val="C00000"/>
                </a:solidFill>
              </a:rPr>
              <a:t>التوزيع التكراري للمتغيرات الديموغرافية</a:t>
            </a:r>
          </a:p>
          <a:p>
            <a:pPr marL="342900" indent="-342900">
              <a:buFont typeface="+mj-lt"/>
              <a:buAutoNum type="arabicPeriod"/>
            </a:pPr>
            <a:r>
              <a:rPr lang="ar-SA" sz="2000" dirty="0">
                <a:solidFill>
                  <a:srgbClr val="C00000"/>
                </a:solidFill>
              </a:rPr>
              <a:t>المتوسط الحسابي و الانحراف المعياري والمدى والتشتت بالنسبة للمتغيرات الأخرى التابعة والمستقلة</a:t>
            </a:r>
          </a:p>
          <a:p>
            <a:pPr marL="342900" indent="-342900">
              <a:buFont typeface="+mj-lt"/>
              <a:buAutoNum type="arabicPeriod"/>
            </a:pPr>
            <a:r>
              <a:rPr lang="ar-SA" sz="2000" dirty="0">
                <a:solidFill>
                  <a:srgbClr val="C00000"/>
                </a:solidFill>
              </a:rPr>
              <a:t>القائمة الخاصة بالارتباط بين المتغيرات المختلفة لمعرفة مدى قوة الارتباط بينها</a:t>
            </a:r>
          </a:p>
        </p:txBody>
      </p:sp>
    </p:spTree>
    <p:extLst>
      <p:ext uri="{BB962C8B-B14F-4D97-AF65-F5344CB8AC3E}">
        <p14:creationId xmlns:p14="http://schemas.microsoft.com/office/powerpoint/2010/main" val="114561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wipe(down)">
                                      <p:cBhvr>
                                        <p:cTn id="41" dur="580">
                                          <p:stCondLst>
                                            <p:cond delay="0"/>
                                          </p:stCondLst>
                                        </p:cTn>
                                        <p:tgtEl>
                                          <p:spTgt spid="6"/>
                                        </p:tgtEl>
                                      </p:cBhvr>
                                    </p:animEffect>
                                    <p:anim calcmode="lin" valueType="num">
                                      <p:cBhvr>
                                        <p:cTn id="4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7" dur="26">
                                          <p:stCondLst>
                                            <p:cond delay="650"/>
                                          </p:stCondLst>
                                        </p:cTn>
                                        <p:tgtEl>
                                          <p:spTgt spid="6"/>
                                        </p:tgtEl>
                                      </p:cBhvr>
                                      <p:to x="100000" y="60000"/>
                                    </p:animScale>
                                    <p:animScale>
                                      <p:cBhvr>
                                        <p:cTn id="48" dur="166" decel="50000">
                                          <p:stCondLst>
                                            <p:cond delay="676"/>
                                          </p:stCondLst>
                                        </p:cTn>
                                        <p:tgtEl>
                                          <p:spTgt spid="6"/>
                                        </p:tgtEl>
                                      </p:cBhvr>
                                      <p:to x="100000" y="100000"/>
                                    </p:animScale>
                                    <p:animScale>
                                      <p:cBhvr>
                                        <p:cTn id="49" dur="26">
                                          <p:stCondLst>
                                            <p:cond delay="1312"/>
                                          </p:stCondLst>
                                        </p:cTn>
                                        <p:tgtEl>
                                          <p:spTgt spid="6"/>
                                        </p:tgtEl>
                                      </p:cBhvr>
                                      <p:to x="100000" y="80000"/>
                                    </p:animScale>
                                    <p:animScale>
                                      <p:cBhvr>
                                        <p:cTn id="50" dur="166" decel="50000">
                                          <p:stCondLst>
                                            <p:cond delay="1338"/>
                                          </p:stCondLst>
                                        </p:cTn>
                                        <p:tgtEl>
                                          <p:spTgt spid="6"/>
                                        </p:tgtEl>
                                      </p:cBhvr>
                                      <p:to x="100000" y="100000"/>
                                    </p:animScale>
                                    <p:animScale>
                                      <p:cBhvr>
                                        <p:cTn id="51" dur="26">
                                          <p:stCondLst>
                                            <p:cond delay="1642"/>
                                          </p:stCondLst>
                                        </p:cTn>
                                        <p:tgtEl>
                                          <p:spTgt spid="6"/>
                                        </p:tgtEl>
                                      </p:cBhvr>
                                      <p:to x="100000" y="90000"/>
                                    </p:animScale>
                                    <p:animScale>
                                      <p:cBhvr>
                                        <p:cTn id="52" dur="166" decel="50000">
                                          <p:stCondLst>
                                            <p:cond delay="1668"/>
                                          </p:stCondLst>
                                        </p:cTn>
                                        <p:tgtEl>
                                          <p:spTgt spid="6"/>
                                        </p:tgtEl>
                                      </p:cBhvr>
                                      <p:to x="100000" y="100000"/>
                                    </p:animScale>
                                    <p:animScale>
                                      <p:cBhvr>
                                        <p:cTn id="53" dur="26">
                                          <p:stCondLst>
                                            <p:cond delay="1808"/>
                                          </p:stCondLst>
                                        </p:cTn>
                                        <p:tgtEl>
                                          <p:spTgt spid="6"/>
                                        </p:tgtEl>
                                      </p:cBhvr>
                                      <p:to x="100000" y="95000"/>
                                    </p:animScale>
                                    <p:animScale>
                                      <p:cBhvr>
                                        <p:cTn id="54" dur="166" decel="50000">
                                          <p:stCondLst>
                                            <p:cond delay="1834"/>
                                          </p:stCondLst>
                                        </p:cTn>
                                        <p:tgtEl>
                                          <p:spTgt spid="6"/>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wipe(down)">
                                      <p:cBhvr>
                                        <p:cTn id="57" dur="580">
                                          <p:stCondLst>
                                            <p:cond delay="0"/>
                                          </p:stCondLst>
                                        </p:cTn>
                                        <p:tgtEl>
                                          <p:spTgt spid="8"/>
                                        </p:tgtEl>
                                      </p:cBhvr>
                                    </p:animEffect>
                                    <p:anim calcmode="lin" valueType="num">
                                      <p:cBhvr>
                                        <p:cTn id="5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63" dur="26">
                                          <p:stCondLst>
                                            <p:cond delay="650"/>
                                          </p:stCondLst>
                                        </p:cTn>
                                        <p:tgtEl>
                                          <p:spTgt spid="8"/>
                                        </p:tgtEl>
                                      </p:cBhvr>
                                      <p:to x="100000" y="60000"/>
                                    </p:animScale>
                                    <p:animScale>
                                      <p:cBhvr>
                                        <p:cTn id="64" dur="166" decel="50000">
                                          <p:stCondLst>
                                            <p:cond delay="676"/>
                                          </p:stCondLst>
                                        </p:cTn>
                                        <p:tgtEl>
                                          <p:spTgt spid="8"/>
                                        </p:tgtEl>
                                      </p:cBhvr>
                                      <p:to x="100000" y="100000"/>
                                    </p:animScale>
                                    <p:animScale>
                                      <p:cBhvr>
                                        <p:cTn id="65" dur="26">
                                          <p:stCondLst>
                                            <p:cond delay="1312"/>
                                          </p:stCondLst>
                                        </p:cTn>
                                        <p:tgtEl>
                                          <p:spTgt spid="8"/>
                                        </p:tgtEl>
                                      </p:cBhvr>
                                      <p:to x="100000" y="80000"/>
                                    </p:animScale>
                                    <p:animScale>
                                      <p:cBhvr>
                                        <p:cTn id="66" dur="166" decel="50000">
                                          <p:stCondLst>
                                            <p:cond delay="1338"/>
                                          </p:stCondLst>
                                        </p:cTn>
                                        <p:tgtEl>
                                          <p:spTgt spid="8"/>
                                        </p:tgtEl>
                                      </p:cBhvr>
                                      <p:to x="100000" y="100000"/>
                                    </p:animScale>
                                    <p:animScale>
                                      <p:cBhvr>
                                        <p:cTn id="67" dur="26">
                                          <p:stCondLst>
                                            <p:cond delay="1642"/>
                                          </p:stCondLst>
                                        </p:cTn>
                                        <p:tgtEl>
                                          <p:spTgt spid="8"/>
                                        </p:tgtEl>
                                      </p:cBhvr>
                                      <p:to x="100000" y="90000"/>
                                    </p:animScale>
                                    <p:animScale>
                                      <p:cBhvr>
                                        <p:cTn id="68" dur="166" decel="50000">
                                          <p:stCondLst>
                                            <p:cond delay="1668"/>
                                          </p:stCondLst>
                                        </p:cTn>
                                        <p:tgtEl>
                                          <p:spTgt spid="8"/>
                                        </p:tgtEl>
                                      </p:cBhvr>
                                      <p:to x="100000" y="100000"/>
                                    </p:animScale>
                                    <p:animScale>
                                      <p:cBhvr>
                                        <p:cTn id="69" dur="26">
                                          <p:stCondLst>
                                            <p:cond delay="1808"/>
                                          </p:stCondLst>
                                        </p:cTn>
                                        <p:tgtEl>
                                          <p:spTgt spid="8"/>
                                        </p:tgtEl>
                                      </p:cBhvr>
                                      <p:to x="100000" y="95000"/>
                                    </p:animScale>
                                    <p:animScale>
                                      <p:cBhvr>
                                        <p:cTn id="70" dur="166" decel="50000">
                                          <p:stCondLst>
                                            <p:cond delay="1834"/>
                                          </p:stCondLst>
                                        </p:cTn>
                                        <p:tgtEl>
                                          <p:spTgt spid="8"/>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2"/>
                                        </p:tgtEl>
                                        <p:attrNameLst>
                                          <p:attrName>style.visibility</p:attrName>
                                        </p:attrNameLst>
                                      </p:cBhvr>
                                      <p:to>
                                        <p:strVal val="visible"/>
                                      </p:to>
                                    </p:set>
                                    <p:anim calcmode="lin" valueType="num">
                                      <p:cBhvr additive="base">
                                        <p:cTn id="75" dur="500" fill="hold"/>
                                        <p:tgtEl>
                                          <p:spTgt spid="12"/>
                                        </p:tgtEl>
                                        <p:attrNameLst>
                                          <p:attrName>ppt_x</p:attrName>
                                        </p:attrNameLst>
                                      </p:cBhvr>
                                      <p:tavLst>
                                        <p:tav tm="0">
                                          <p:val>
                                            <p:strVal val="#ppt_x"/>
                                          </p:val>
                                        </p:tav>
                                        <p:tav tm="100000">
                                          <p:val>
                                            <p:strVal val="#ppt_x"/>
                                          </p:val>
                                        </p:tav>
                                      </p:tavLst>
                                    </p:anim>
                                    <p:anim calcmode="lin" valueType="num">
                                      <p:cBhvr additive="base">
                                        <p:cTn id="76" dur="500" fill="hold"/>
                                        <p:tgtEl>
                                          <p:spTgt spid="12"/>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13"/>
                                        </p:tgtEl>
                                        <p:attrNameLst>
                                          <p:attrName>style.visibility</p:attrName>
                                        </p:attrNameLst>
                                      </p:cBhvr>
                                      <p:to>
                                        <p:strVal val="visible"/>
                                      </p:to>
                                    </p:set>
                                    <p:anim calcmode="lin" valueType="num">
                                      <p:cBhvr additive="base">
                                        <p:cTn id="79" dur="500" fill="hold"/>
                                        <p:tgtEl>
                                          <p:spTgt spid="13"/>
                                        </p:tgtEl>
                                        <p:attrNameLst>
                                          <p:attrName>ppt_x</p:attrName>
                                        </p:attrNameLst>
                                      </p:cBhvr>
                                      <p:tavLst>
                                        <p:tav tm="0">
                                          <p:val>
                                            <p:strVal val="#ppt_x"/>
                                          </p:val>
                                        </p:tav>
                                        <p:tav tm="100000">
                                          <p:val>
                                            <p:strVal val="#ppt_x"/>
                                          </p:val>
                                        </p:tav>
                                      </p:tavLst>
                                    </p:anim>
                                    <p:anim calcmode="lin" valueType="num">
                                      <p:cBhvr additive="base">
                                        <p:cTn id="80" dur="500" fill="hold"/>
                                        <p:tgtEl>
                                          <p:spTgt spid="13"/>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14"/>
                                        </p:tgtEl>
                                        <p:attrNameLst>
                                          <p:attrName>style.visibility</p:attrName>
                                        </p:attrNameLst>
                                      </p:cBhvr>
                                      <p:to>
                                        <p:strVal val="visible"/>
                                      </p:to>
                                    </p:set>
                                    <p:anim calcmode="lin" valueType="num">
                                      <p:cBhvr additive="base">
                                        <p:cTn id="83" dur="500" fill="hold"/>
                                        <p:tgtEl>
                                          <p:spTgt spid="14"/>
                                        </p:tgtEl>
                                        <p:attrNameLst>
                                          <p:attrName>ppt_x</p:attrName>
                                        </p:attrNameLst>
                                      </p:cBhvr>
                                      <p:tavLst>
                                        <p:tav tm="0">
                                          <p:val>
                                            <p:strVal val="#ppt_x"/>
                                          </p:val>
                                        </p:tav>
                                        <p:tav tm="100000">
                                          <p:val>
                                            <p:strVal val="#ppt_x"/>
                                          </p:val>
                                        </p:tav>
                                      </p:tavLst>
                                    </p:anim>
                                    <p:anim calcmode="lin" valueType="num">
                                      <p:cBhvr additive="base">
                                        <p:cTn id="8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12" grpId="0"/>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13</a:t>
            </a:fld>
            <a:endParaRPr lang="en-US" dirty="0"/>
          </a:p>
        </p:txBody>
      </p:sp>
      <p:graphicFrame>
        <p:nvGraphicFramePr>
          <p:cNvPr id="11" name="Chart 10"/>
          <p:cNvGraphicFramePr>
            <a:graphicFrameLocks/>
          </p:cNvGraphicFramePr>
          <p:nvPr>
            <p:extLst>
              <p:ext uri="{D42A27DB-BD31-4B8C-83A1-F6EECF244321}">
                <p14:modId xmlns:p14="http://schemas.microsoft.com/office/powerpoint/2010/main" val="3244072898"/>
              </p:ext>
            </p:extLst>
          </p:nvPr>
        </p:nvGraphicFramePr>
        <p:xfrm>
          <a:off x="4098032" y="1484784"/>
          <a:ext cx="2235448" cy="158417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71051831"/>
              </p:ext>
            </p:extLst>
          </p:nvPr>
        </p:nvGraphicFramePr>
        <p:xfrm>
          <a:off x="7548075" y="1819672"/>
          <a:ext cx="2057400" cy="914400"/>
        </p:xfrm>
        <a:graphic>
          <a:graphicData uri="http://schemas.openxmlformats.org/drawingml/2006/table">
            <a:tbl>
              <a:tblPr rtl="1"/>
              <a:tblGrid>
                <a:gridCol w="685800">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tblGrid>
              <a:tr h="228600">
                <a:tc>
                  <a:txBody>
                    <a:bodyPr/>
                    <a:lstStyle/>
                    <a:p>
                      <a:pPr algn="r" rtl="1" fontAlgn="b"/>
                      <a:r>
                        <a:rPr lang="ar-SA" sz="1400" b="1" i="0" u="none" strike="noStrike" dirty="0">
                          <a:solidFill>
                            <a:srgbClr val="000000"/>
                          </a:solidFill>
                          <a:effectLst/>
                          <a:latin typeface="Arial" panose="020B0604020202020204" pitchFamily="34" charset="0"/>
                        </a:rPr>
                        <a:t>الرقم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1" fontAlgn="b"/>
                      <a:r>
                        <a:rPr lang="ar-SA" sz="1200" b="1" i="0" u="none" strike="noStrike" dirty="0">
                          <a:solidFill>
                            <a:srgbClr val="000000"/>
                          </a:solidFill>
                          <a:effectLst/>
                          <a:latin typeface="Arial" panose="020B0604020202020204" pitchFamily="34" charset="0"/>
                        </a:rPr>
                        <a:t>التكرار</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1" fontAlgn="b"/>
                      <a:r>
                        <a:rPr lang="ar-SA" sz="1200" b="1" i="0" u="none" strike="noStrike">
                          <a:solidFill>
                            <a:srgbClr val="000000"/>
                          </a:solidFill>
                          <a:effectLst/>
                          <a:latin typeface="Arial" panose="020B0604020202020204" pitchFamily="34" charset="0"/>
                        </a:rPr>
                        <a:t>النسبة</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228600">
                <a:tc>
                  <a:txBody>
                    <a:bodyPr/>
                    <a:lstStyle/>
                    <a:p>
                      <a:pPr algn="r" rtl="1" fontAlgn="b"/>
                      <a:r>
                        <a:rPr lang="ar-SA" sz="1400" b="1" i="0" u="none" strike="noStrike">
                          <a:solidFill>
                            <a:srgbClr val="000000"/>
                          </a:solidFill>
                          <a:effectLst/>
                          <a:latin typeface="Arial" panose="020B0604020202020204" pitchFamily="34" charset="0"/>
                        </a:rPr>
                        <a:t>الذكور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ar-SA" sz="1100" b="0" i="0" u="none" strike="noStrike" dirty="0">
                          <a:solidFill>
                            <a:srgbClr val="000000"/>
                          </a:solidFill>
                          <a:effectLst/>
                          <a:latin typeface="Arial" panose="020B060402020202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ar-SA" sz="1100" b="0" i="0" u="none" strike="noStrike" dirty="0">
                          <a:solidFill>
                            <a:srgbClr val="000000"/>
                          </a:solidFill>
                          <a:effectLst/>
                          <a:latin typeface="Arial" panose="020B0604020202020204" pitchFamily="34" charset="0"/>
                        </a:rPr>
                        <a:t>54.54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8600">
                <a:tc>
                  <a:txBody>
                    <a:bodyPr/>
                    <a:lstStyle/>
                    <a:p>
                      <a:pPr algn="r" rtl="1" fontAlgn="b"/>
                      <a:r>
                        <a:rPr lang="ar-SA" sz="1400" b="1" i="0" u="none" strike="noStrike">
                          <a:solidFill>
                            <a:srgbClr val="000000"/>
                          </a:solidFill>
                          <a:effectLst/>
                          <a:latin typeface="Arial" panose="020B0604020202020204" pitchFamily="34" charset="0"/>
                        </a:rPr>
                        <a:t>الاناث</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ar-SA" sz="1100" b="0" i="0" u="none" strike="noStrike">
                          <a:solidFill>
                            <a:srgbClr val="000000"/>
                          </a:solidFill>
                          <a:effectLst/>
                          <a:latin typeface="Arial" panose="020B060402020202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ar-SA" sz="1100" b="0" i="0" u="none" strike="noStrike" dirty="0">
                          <a:solidFill>
                            <a:srgbClr val="000000"/>
                          </a:solidFill>
                          <a:effectLst/>
                          <a:latin typeface="Arial" panose="020B0604020202020204" pitchFamily="34" charset="0"/>
                        </a:rPr>
                        <a:t>45.46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28600">
                <a:tc>
                  <a:txBody>
                    <a:bodyPr/>
                    <a:lstStyle/>
                    <a:p>
                      <a:pPr algn="r" rtl="1" fontAlgn="b"/>
                      <a:r>
                        <a:rPr lang="ar-SA" sz="1400" b="1" i="0" u="none" strike="noStrike" dirty="0">
                          <a:solidFill>
                            <a:srgbClr val="000000"/>
                          </a:solidFill>
                          <a:effectLst/>
                          <a:latin typeface="Arial" panose="020B0604020202020204" pitchFamily="34" charset="0"/>
                        </a:rPr>
                        <a:t>المجموع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ar-SA" sz="1100" b="1" i="0" u="none" strike="noStrike" dirty="0">
                          <a:solidFill>
                            <a:srgbClr val="000000"/>
                          </a:solidFill>
                          <a:effectLst/>
                          <a:latin typeface="Arial" panose="020B060402020202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ar-SA" sz="1100" b="1" i="0" u="none" strike="noStrike" dirty="0">
                          <a:solidFill>
                            <a:srgbClr val="000000"/>
                          </a:solidFill>
                          <a:effectLst/>
                          <a:latin typeface="Arial" panose="020B0604020202020204" pitchFamily="34"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pic>
        <p:nvPicPr>
          <p:cNvPr id="6" name="Picture 5"/>
          <p:cNvPicPr>
            <a:picLocks noChangeAspect="1"/>
          </p:cNvPicPr>
          <p:nvPr/>
        </p:nvPicPr>
        <p:blipFill>
          <a:blip r:embed="rId3"/>
          <a:stretch>
            <a:fillRect/>
          </a:stretch>
        </p:blipFill>
        <p:spPr>
          <a:xfrm>
            <a:off x="704528" y="1484784"/>
            <a:ext cx="3084382" cy="2016224"/>
          </a:xfrm>
          <a:prstGeom prst="rect">
            <a:avLst/>
          </a:prstGeom>
        </p:spPr>
      </p:pic>
      <p:pic>
        <p:nvPicPr>
          <p:cNvPr id="9" name="Picture 8"/>
          <p:cNvPicPr>
            <a:picLocks noChangeAspect="1"/>
          </p:cNvPicPr>
          <p:nvPr/>
        </p:nvPicPr>
        <p:blipFill>
          <a:blip r:embed="rId4"/>
          <a:stretch>
            <a:fillRect/>
          </a:stretch>
        </p:blipFill>
        <p:spPr>
          <a:xfrm>
            <a:off x="704528" y="4034586"/>
            <a:ext cx="3136145" cy="1957387"/>
          </a:xfrm>
          <a:prstGeom prst="rect">
            <a:avLst/>
          </a:prstGeom>
          <a:solidFill>
            <a:schemeClr val="bg1"/>
          </a:solidFill>
        </p:spPr>
      </p:pic>
      <p:sp>
        <p:nvSpPr>
          <p:cNvPr id="16" name="Left Arrow 15"/>
          <p:cNvSpPr/>
          <p:nvPr/>
        </p:nvSpPr>
        <p:spPr>
          <a:xfrm>
            <a:off x="6472725" y="1839475"/>
            <a:ext cx="936104" cy="7200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7" name="Left Arrow 16"/>
          <p:cNvSpPr/>
          <p:nvPr/>
        </p:nvSpPr>
        <p:spPr>
          <a:xfrm>
            <a:off x="4322938" y="4509120"/>
            <a:ext cx="936104" cy="720080"/>
          </a:xfrm>
          <a:prstGeom prst="leftArrow">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A"/>
          </a:p>
        </p:txBody>
      </p:sp>
      <p:graphicFrame>
        <p:nvGraphicFramePr>
          <p:cNvPr id="18" name="Table 17"/>
          <p:cNvGraphicFramePr>
            <a:graphicFrameLocks noGrp="1"/>
          </p:cNvGraphicFramePr>
          <p:nvPr>
            <p:extLst>
              <p:ext uri="{D42A27DB-BD31-4B8C-83A1-F6EECF244321}">
                <p14:modId xmlns:p14="http://schemas.microsoft.com/office/powerpoint/2010/main" val="2623116429"/>
              </p:ext>
            </p:extLst>
          </p:nvPr>
        </p:nvGraphicFramePr>
        <p:xfrm>
          <a:off x="5569177" y="4344624"/>
          <a:ext cx="2743200" cy="1337310"/>
        </p:xfrm>
        <a:graphic>
          <a:graphicData uri="http://schemas.openxmlformats.org/drawingml/2006/table">
            <a:tbl>
              <a:tblPr rtl="1">
                <a:tableStyleId>{D7AC3CCA-C797-4891-BE02-D94E43425B78}</a:tableStyleId>
              </a:tblPr>
              <a:tblGrid>
                <a:gridCol w="685800">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tblGrid>
              <a:tr h="190500">
                <a:tc>
                  <a:txBody>
                    <a:bodyPr/>
                    <a:lstStyle/>
                    <a:p>
                      <a:pPr algn="ctr" rtl="1" fontAlgn="b"/>
                      <a:r>
                        <a:rPr lang="ar-SA" sz="1400" b="1" u="none" strike="noStrike" dirty="0">
                          <a:effectLst/>
                        </a:rPr>
                        <a:t>الوظائف </a:t>
                      </a:r>
                      <a:endParaRPr lang="ar-SA" sz="1400" b="1" i="0" u="none" strike="noStrike" dirty="0">
                        <a:solidFill>
                          <a:srgbClr val="000000"/>
                        </a:solidFill>
                        <a:effectLst/>
                        <a:latin typeface="Arial" panose="020B0604020202020204" pitchFamily="34" charset="0"/>
                      </a:endParaRPr>
                    </a:p>
                  </a:txBody>
                  <a:tcPr marL="9525" marR="9525" marT="9525" marB="0" anchor="b">
                    <a:solidFill>
                      <a:schemeClr val="accent6">
                        <a:lumMod val="90000"/>
                      </a:schemeClr>
                    </a:solidFill>
                  </a:tcPr>
                </a:tc>
                <a:tc>
                  <a:txBody>
                    <a:bodyPr/>
                    <a:lstStyle/>
                    <a:p>
                      <a:pPr algn="ctr" rtl="1" fontAlgn="b"/>
                      <a:r>
                        <a:rPr lang="ar-SA" sz="1400" b="1" u="none" strike="noStrike" dirty="0">
                          <a:effectLst/>
                        </a:rPr>
                        <a:t>الذكور </a:t>
                      </a:r>
                      <a:endParaRPr lang="ar-SA" sz="1400" b="1" i="0" u="none" strike="noStrike" dirty="0">
                        <a:solidFill>
                          <a:srgbClr val="000000"/>
                        </a:solidFill>
                        <a:effectLst/>
                        <a:latin typeface="Arial" panose="020B0604020202020204" pitchFamily="34" charset="0"/>
                      </a:endParaRPr>
                    </a:p>
                  </a:txBody>
                  <a:tcPr marL="9525" marR="9525" marT="9525" marB="0" anchor="b">
                    <a:solidFill>
                      <a:schemeClr val="accent6">
                        <a:lumMod val="90000"/>
                      </a:schemeClr>
                    </a:solidFill>
                  </a:tcPr>
                </a:tc>
                <a:tc>
                  <a:txBody>
                    <a:bodyPr/>
                    <a:lstStyle/>
                    <a:p>
                      <a:pPr algn="ctr" rtl="1" fontAlgn="b"/>
                      <a:r>
                        <a:rPr lang="ar-SA" sz="1400" b="1" u="none" strike="noStrike" dirty="0">
                          <a:effectLst/>
                        </a:rPr>
                        <a:t>الاناث </a:t>
                      </a:r>
                      <a:endParaRPr lang="ar-SA" sz="1400" b="1" i="0" u="none" strike="noStrike" dirty="0">
                        <a:solidFill>
                          <a:srgbClr val="000000"/>
                        </a:solidFill>
                        <a:effectLst/>
                        <a:latin typeface="Arial" panose="020B0604020202020204" pitchFamily="34" charset="0"/>
                      </a:endParaRPr>
                    </a:p>
                  </a:txBody>
                  <a:tcPr marL="9525" marR="9525" marT="9525" marB="0" anchor="b">
                    <a:solidFill>
                      <a:schemeClr val="accent6">
                        <a:lumMod val="90000"/>
                      </a:schemeClr>
                    </a:solidFill>
                  </a:tcPr>
                </a:tc>
                <a:tc>
                  <a:txBody>
                    <a:bodyPr/>
                    <a:lstStyle/>
                    <a:p>
                      <a:pPr algn="ctr" rtl="1" fontAlgn="b"/>
                      <a:r>
                        <a:rPr lang="ar-SA" sz="1400" b="1" u="none" strike="noStrike" dirty="0">
                          <a:effectLst/>
                        </a:rPr>
                        <a:t>المجموع </a:t>
                      </a:r>
                      <a:endParaRPr lang="ar-SA" sz="1400" b="1" i="0" u="none" strike="noStrike" dirty="0">
                        <a:solidFill>
                          <a:srgbClr val="000000"/>
                        </a:solidFill>
                        <a:effectLst/>
                        <a:latin typeface="Arial" panose="020B0604020202020204" pitchFamily="34" charset="0"/>
                      </a:endParaRPr>
                    </a:p>
                  </a:txBody>
                  <a:tcPr marL="9525" marR="9525" marT="9525" marB="0" anchor="b">
                    <a:solidFill>
                      <a:schemeClr val="accent6">
                        <a:lumMod val="90000"/>
                      </a:schemeClr>
                    </a:solidFill>
                  </a:tcPr>
                </a:tc>
                <a:extLst>
                  <a:ext uri="{0D108BD9-81ED-4DB2-BD59-A6C34878D82A}">
                    <a16:rowId xmlns:a16="http://schemas.microsoft.com/office/drawing/2014/main" val="10000"/>
                  </a:ext>
                </a:extLst>
              </a:tr>
              <a:tr h="190500">
                <a:tc>
                  <a:txBody>
                    <a:bodyPr/>
                    <a:lstStyle/>
                    <a:p>
                      <a:pPr marL="0" algn="ctr" defTabSz="914400" rtl="1" eaLnBrk="1" fontAlgn="b" latinLnBrk="0" hangingPunct="1"/>
                      <a:r>
                        <a:rPr lang="ar-SA" sz="1400" b="1" u="none" strike="noStrike" kern="1200" dirty="0">
                          <a:solidFill>
                            <a:schemeClr val="dk1"/>
                          </a:solidFill>
                          <a:effectLst/>
                          <a:latin typeface="+mn-lt"/>
                          <a:ea typeface="+mn-ea"/>
                          <a:cs typeface="+mn-cs"/>
                        </a:rPr>
                        <a:t>مدير</a:t>
                      </a:r>
                    </a:p>
                  </a:txBody>
                  <a:tcPr marL="9525" marR="9525" marT="9525" marB="0" anchor="b">
                    <a:solidFill>
                      <a:schemeClr val="accent6">
                        <a:lumMod val="90000"/>
                      </a:schemeClr>
                    </a:solidFill>
                  </a:tcPr>
                </a:tc>
                <a:tc>
                  <a:txBody>
                    <a:bodyPr/>
                    <a:lstStyle/>
                    <a:p>
                      <a:pPr algn="r" rtl="0" fontAlgn="b"/>
                      <a:r>
                        <a:rPr lang="ar-SA" sz="1100" u="none" strike="noStrike">
                          <a:effectLst/>
                        </a:rPr>
                        <a:t>1</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a:effectLst/>
                        </a:rPr>
                        <a:t>0</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dirty="0">
                          <a:effectLst/>
                        </a:rPr>
                        <a:t>1</a:t>
                      </a:r>
                      <a:endParaRPr lang="ar-SA" sz="1100" b="0"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001"/>
                  </a:ext>
                </a:extLst>
              </a:tr>
              <a:tr h="190500">
                <a:tc>
                  <a:txBody>
                    <a:bodyPr/>
                    <a:lstStyle/>
                    <a:p>
                      <a:pPr marL="0" algn="ctr" defTabSz="914400" rtl="1" eaLnBrk="1" fontAlgn="b" latinLnBrk="0" hangingPunct="1"/>
                      <a:r>
                        <a:rPr lang="ar-SA" sz="1400" b="1" u="none" strike="noStrike" kern="1200" dirty="0">
                          <a:solidFill>
                            <a:schemeClr val="dk1"/>
                          </a:solidFill>
                          <a:effectLst/>
                          <a:latin typeface="+mn-lt"/>
                          <a:ea typeface="+mn-ea"/>
                          <a:cs typeface="+mn-cs"/>
                        </a:rPr>
                        <a:t>مشرف</a:t>
                      </a:r>
                    </a:p>
                  </a:txBody>
                  <a:tcPr marL="9525" marR="9525" marT="9525" marB="0" anchor="b">
                    <a:solidFill>
                      <a:schemeClr val="accent6">
                        <a:lumMod val="90000"/>
                      </a:schemeClr>
                    </a:solidFill>
                  </a:tcPr>
                </a:tc>
                <a:tc>
                  <a:txBody>
                    <a:bodyPr/>
                    <a:lstStyle/>
                    <a:p>
                      <a:pPr algn="r" rtl="0" fontAlgn="b"/>
                      <a:r>
                        <a:rPr lang="ar-SA" sz="1100" u="none" strike="noStrike">
                          <a:effectLst/>
                        </a:rPr>
                        <a:t>3</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a:effectLst/>
                        </a:rPr>
                        <a:t>9</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a:effectLst/>
                        </a:rPr>
                        <a:t>12</a:t>
                      </a:r>
                      <a:endParaRPr lang="ar-SA"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002"/>
                  </a:ext>
                </a:extLst>
              </a:tr>
              <a:tr h="190500">
                <a:tc>
                  <a:txBody>
                    <a:bodyPr/>
                    <a:lstStyle/>
                    <a:p>
                      <a:pPr marL="0" algn="ctr" defTabSz="914400" rtl="1" eaLnBrk="1" fontAlgn="b" latinLnBrk="0" hangingPunct="1"/>
                      <a:r>
                        <a:rPr lang="ar-SA" sz="1400" b="1" u="none" strike="noStrike" kern="1200" dirty="0">
                          <a:solidFill>
                            <a:schemeClr val="dk1"/>
                          </a:solidFill>
                          <a:effectLst/>
                          <a:latin typeface="+mn-lt"/>
                          <a:ea typeface="+mn-ea"/>
                          <a:cs typeface="+mn-cs"/>
                        </a:rPr>
                        <a:t>اداري</a:t>
                      </a:r>
                    </a:p>
                  </a:txBody>
                  <a:tcPr marL="9525" marR="9525" marT="9525" marB="0" anchor="b">
                    <a:solidFill>
                      <a:schemeClr val="accent6">
                        <a:lumMod val="90000"/>
                      </a:schemeClr>
                    </a:solidFill>
                  </a:tcPr>
                </a:tc>
                <a:tc>
                  <a:txBody>
                    <a:bodyPr/>
                    <a:lstStyle/>
                    <a:p>
                      <a:pPr algn="r" rtl="0" fontAlgn="b"/>
                      <a:r>
                        <a:rPr lang="ar-SA" sz="1100" u="none" strike="noStrike">
                          <a:effectLst/>
                        </a:rPr>
                        <a:t>7</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a:effectLst/>
                        </a:rPr>
                        <a:t>3</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a:effectLst/>
                        </a:rPr>
                        <a:t>10</a:t>
                      </a:r>
                      <a:endParaRPr lang="ar-SA"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003"/>
                  </a:ext>
                </a:extLst>
              </a:tr>
              <a:tr h="190500">
                <a:tc>
                  <a:txBody>
                    <a:bodyPr/>
                    <a:lstStyle/>
                    <a:p>
                      <a:pPr marL="0" algn="ctr" defTabSz="914400" rtl="1" eaLnBrk="1" fontAlgn="b" latinLnBrk="0" hangingPunct="1"/>
                      <a:r>
                        <a:rPr lang="ar-SA" sz="1400" b="1" u="none" strike="noStrike" kern="1200" dirty="0">
                          <a:solidFill>
                            <a:schemeClr val="dk1"/>
                          </a:solidFill>
                          <a:effectLst/>
                          <a:latin typeface="+mn-lt"/>
                          <a:ea typeface="+mn-ea"/>
                          <a:cs typeface="+mn-cs"/>
                        </a:rPr>
                        <a:t>فني أخرى </a:t>
                      </a:r>
                    </a:p>
                  </a:txBody>
                  <a:tcPr marL="9525" marR="9525" marT="9525" marB="0" anchor="b">
                    <a:solidFill>
                      <a:schemeClr val="accent6">
                        <a:lumMod val="90000"/>
                      </a:schemeClr>
                    </a:solidFill>
                  </a:tcPr>
                </a:tc>
                <a:tc>
                  <a:txBody>
                    <a:bodyPr/>
                    <a:lstStyle/>
                    <a:p>
                      <a:pPr algn="r" rtl="0" fontAlgn="b"/>
                      <a:r>
                        <a:rPr lang="ar-SA" sz="1100" u="none" strike="noStrike">
                          <a:effectLst/>
                        </a:rPr>
                        <a:t>8</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a:effectLst/>
                        </a:rPr>
                        <a:t>6</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a:effectLst/>
                        </a:rPr>
                        <a:t>14</a:t>
                      </a:r>
                      <a:endParaRPr lang="ar-SA" sz="1100" b="0" i="0" u="none" strike="noStrike">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004"/>
                  </a:ext>
                </a:extLst>
              </a:tr>
              <a:tr h="190500">
                <a:tc>
                  <a:txBody>
                    <a:bodyPr/>
                    <a:lstStyle/>
                    <a:p>
                      <a:pPr marL="0" algn="ctr" defTabSz="914400" rtl="1" eaLnBrk="1" fontAlgn="b" latinLnBrk="0" hangingPunct="1"/>
                      <a:r>
                        <a:rPr lang="ar-SA" sz="1400" b="1" u="none" strike="noStrike" kern="1200" dirty="0">
                          <a:solidFill>
                            <a:schemeClr val="dk1"/>
                          </a:solidFill>
                          <a:effectLst/>
                          <a:latin typeface="+mn-lt"/>
                          <a:ea typeface="+mn-ea"/>
                          <a:cs typeface="+mn-cs"/>
                        </a:rPr>
                        <a:t>المجموع</a:t>
                      </a:r>
                    </a:p>
                  </a:txBody>
                  <a:tcPr marL="9525" marR="9525" marT="9525" marB="0" anchor="b">
                    <a:solidFill>
                      <a:schemeClr val="accent6">
                        <a:lumMod val="90000"/>
                      </a:schemeClr>
                    </a:solidFill>
                  </a:tcPr>
                </a:tc>
                <a:tc>
                  <a:txBody>
                    <a:bodyPr/>
                    <a:lstStyle/>
                    <a:p>
                      <a:pPr algn="r" rtl="0" fontAlgn="b"/>
                      <a:r>
                        <a:rPr lang="ar-SA" sz="1100" u="none" strike="noStrike">
                          <a:effectLst/>
                        </a:rPr>
                        <a:t>19</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a:effectLst/>
                        </a:rPr>
                        <a:t>18</a:t>
                      </a:r>
                      <a:endParaRPr lang="ar-SA" sz="1100" b="0" i="0" u="none" strike="noStrike">
                        <a:solidFill>
                          <a:srgbClr val="000000"/>
                        </a:solidFill>
                        <a:effectLst/>
                        <a:latin typeface="Arial" panose="020B0604020202020204" pitchFamily="34" charset="0"/>
                      </a:endParaRPr>
                    </a:p>
                  </a:txBody>
                  <a:tcPr marL="9525" marR="9525" marT="9525" marB="0" anchor="b"/>
                </a:tc>
                <a:tc>
                  <a:txBody>
                    <a:bodyPr/>
                    <a:lstStyle/>
                    <a:p>
                      <a:pPr algn="r" rtl="0" fontAlgn="b"/>
                      <a:r>
                        <a:rPr lang="ar-SA" sz="1100" u="none" strike="noStrike" dirty="0">
                          <a:effectLst/>
                        </a:rPr>
                        <a:t>37</a:t>
                      </a:r>
                      <a:endParaRPr lang="ar-SA" sz="1100" b="0" i="0" u="none" strike="noStrike" dirty="0">
                        <a:solidFill>
                          <a:srgbClr val="000000"/>
                        </a:solidFill>
                        <a:effectLst/>
                        <a:latin typeface="Arial" panose="020B0604020202020204" pitchFamily="34" charset="0"/>
                      </a:endParaRPr>
                    </a:p>
                  </a:txBody>
                  <a:tcPr marL="9525" marR="9525" marT="9525" marB="0" anchor="b"/>
                </a:tc>
                <a:extLst>
                  <a:ext uri="{0D108BD9-81ED-4DB2-BD59-A6C34878D82A}">
                    <a16:rowId xmlns:a16="http://schemas.microsoft.com/office/drawing/2014/main" val="10005"/>
                  </a:ext>
                </a:extLst>
              </a:tr>
            </a:tbl>
          </a:graphicData>
        </a:graphic>
      </p:graphicFrame>
      <p:sp>
        <p:nvSpPr>
          <p:cNvPr id="19" name="Rectangle 18"/>
          <p:cNvSpPr/>
          <p:nvPr/>
        </p:nvSpPr>
        <p:spPr>
          <a:xfrm>
            <a:off x="7408829" y="814620"/>
            <a:ext cx="1504536" cy="461665"/>
          </a:xfrm>
          <a:prstGeom prst="rect">
            <a:avLst/>
          </a:prstGeom>
          <a:solidFill>
            <a:srgbClr val="FFFF00"/>
          </a:solidFill>
        </p:spPr>
        <p:txBody>
          <a:bodyPr wrap="square">
            <a:spAutoFit/>
          </a:bodyPr>
          <a:lstStyle/>
          <a:p>
            <a:pPr marL="285750" indent="-285750">
              <a:buFont typeface="Arial" panose="020B0604020202020204" pitchFamily="34" charset="0"/>
              <a:buChar char="•"/>
            </a:pPr>
            <a:r>
              <a:rPr lang="ar-SA" sz="2400" b="1" dirty="0"/>
              <a:t>مثال 01</a:t>
            </a:r>
          </a:p>
        </p:txBody>
      </p:sp>
      <p:sp>
        <p:nvSpPr>
          <p:cNvPr id="20" name="Rectangle 19"/>
          <p:cNvSpPr/>
          <p:nvPr/>
        </p:nvSpPr>
        <p:spPr>
          <a:xfrm>
            <a:off x="7512319" y="3501008"/>
            <a:ext cx="1504536" cy="461665"/>
          </a:xfrm>
          <a:prstGeom prst="rect">
            <a:avLst/>
          </a:prstGeom>
          <a:solidFill>
            <a:srgbClr val="FFFF00"/>
          </a:solidFill>
        </p:spPr>
        <p:txBody>
          <a:bodyPr wrap="square">
            <a:spAutoFit/>
          </a:bodyPr>
          <a:lstStyle/>
          <a:p>
            <a:pPr marL="285750" indent="-285750">
              <a:buFont typeface="Arial" panose="020B0604020202020204" pitchFamily="34" charset="0"/>
              <a:buChar char="•"/>
            </a:pPr>
            <a:r>
              <a:rPr lang="ar-SA" sz="2400" b="1" dirty="0"/>
              <a:t>مثال 02</a:t>
            </a:r>
          </a:p>
        </p:txBody>
      </p:sp>
    </p:spTree>
    <p:extLst>
      <p:ext uri="{BB962C8B-B14F-4D97-AF65-F5344CB8AC3E}">
        <p14:creationId xmlns:p14="http://schemas.microsoft.com/office/powerpoint/2010/main" val="3391896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14</a:t>
            </a:fld>
            <a:endParaRPr lang="en-US" dirty="0"/>
          </a:p>
        </p:txBody>
      </p:sp>
      <p:sp>
        <p:nvSpPr>
          <p:cNvPr id="4" name="Rectangle 3"/>
          <p:cNvSpPr/>
          <p:nvPr/>
        </p:nvSpPr>
        <p:spPr>
          <a:xfrm>
            <a:off x="1640632" y="492522"/>
            <a:ext cx="6570368" cy="707886"/>
          </a:xfrm>
          <a:prstGeom prst="rect">
            <a:avLst/>
          </a:prstGeom>
          <a:solidFill>
            <a:srgbClr val="D9791B"/>
          </a:solidFill>
        </p:spPr>
        <p:txBody>
          <a:bodyPr wrap="square">
            <a:spAutoFit/>
          </a:bodyPr>
          <a:lstStyle/>
          <a:p>
            <a:pPr marL="457200" indent="-457200" algn="ctr">
              <a:buFont typeface="Wingdings" panose="05000000000000000000" pitchFamily="2" charset="2"/>
              <a:buChar char="§"/>
            </a:pPr>
            <a:r>
              <a:rPr lang="ar-SA" sz="4000" b="1" dirty="0"/>
              <a:t>تحليل البيانات </a:t>
            </a:r>
            <a:r>
              <a:rPr lang="en-US" sz="3600" b="1" dirty="0"/>
              <a:t>Data Analysis</a:t>
            </a:r>
            <a:r>
              <a:rPr lang="ar-SA" sz="3600" b="1" dirty="0"/>
              <a:t> </a:t>
            </a:r>
            <a:endParaRPr lang="ar-SA" sz="4000" b="1" dirty="0"/>
          </a:p>
        </p:txBody>
      </p:sp>
      <p:sp>
        <p:nvSpPr>
          <p:cNvPr id="7" name="Rectangle 6"/>
          <p:cNvSpPr/>
          <p:nvPr/>
        </p:nvSpPr>
        <p:spPr>
          <a:xfrm>
            <a:off x="6465168" y="1772816"/>
            <a:ext cx="2945532" cy="461665"/>
          </a:xfrm>
          <a:prstGeom prst="rect">
            <a:avLst/>
          </a:prstGeom>
          <a:solidFill>
            <a:srgbClr val="009900"/>
          </a:solidFill>
        </p:spPr>
        <p:txBody>
          <a:bodyPr wrap="square">
            <a:spAutoFit/>
          </a:bodyPr>
          <a:lstStyle/>
          <a:p>
            <a:pPr marL="285750" indent="-285750">
              <a:buFont typeface="Arial" panose="020B0604020202020204" pitchFamily="34" charset="0"/>
              <a:buChar char="•"/>
            </a:pPr>
            <a:r>
              <a:rPr lang="ar-SA" sz="2400" b="1" dirty="0"/>
              <a:t>اختبار جودة البيانات</a:t>
            </a:r>
          </a:p>
        </p:txBody>
      </p:sp>
      <p:sp>
        <p:nvSpPr>
          <p:cNvPr id="8" name="Rectangle 7"/>
          <p:cNvSpPr/>
          <p:nvPr/>
        </p:nvSpPr>
        <p:spPr>
          <a:xfrm>
            <a:off x="352872" y="1818982"/>
            <a:ext cx="6032657" cy="40011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285750" indent="-285750" algn="just">
              <a:buFont typeface="Arial" panose="020B0604020202020204" pitchFamily="34" charset="0"/>
              <a:buChar char="•"/>
            </a:pPr>
            <a:r>
              <a:rPr lang="ar-SA" sz="2000" b="1" dirty="0"/>
              <a:t>يعني ذلك قياس دقة المقياس (تماسك واستقرار مكوناته) وصلاحيته   </a:t>
            </a:r>
          </a:p>
        </p:txBody>
      </p:sp>
      <p:sp>
        <p:nvSpPr>
          <p:cNvPr id="13" name="Left Arrow 12"/>
          <p:cNvSpPr/>
          <p:nvPr/>
        </p:nvSpPr>
        <p:spPr>
          <a:xfrm>
            <a:off x="6969224" y="3043651"/>
            <a:ext cx="1368152" cy="2178561"/>
          </a:xfrm>
          <a:prstGeom prst="leftArrow">
            <a:avLst/>
          </a:prstGeom>
          <a:solidFill>
            <a:srgbClr val="D9791B"/>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4" name="Rounded Rectangle 13"/>
          <p:cNvSpPr/>
          <p:nvPr/>
        </p:nvSpPr>
        <p:spPr>
          <a:xfrm>
            <a:off x="344488" y="2376916"/>
            <a:ext cx="6332596" cy="1857619"/>
          </a:xfrm>
          <a:prstGeom prst="roundRect">
            <a:avLst/>
          </a:prstGeom>
          <a:solidFill>
            <a:srgbClr val="99FF33"/>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marL="342900" indent="-342900" algn="just">
              <a:buFont typeface="+mj-lt"/>
              <a:buAutoNum type="arabicPeriod"/>
            </a:pPr>
            <a:r>
              <a:rPr lang="ar-SA" sz="2000" b="1" dirty="0">
                <a:solidFill>
                  <a:srgbClr val="C00000"/>
                </a:solidFill>
              </a:rPr>
              <a:t>التماسك : </a:t>
            </a:r>
            <a:r>
              <a:rPr lang="ar-SA" sz="2400" dirty="0">
                <a:solidFill>
                  <a:schemeClr val="tx1"/>
                </a:solidFill>
                <a:cs typeface="Akhbar MT" pitchFamily="2" charset="-78"/>
              </a:rPr>
              <a:t>يشير الى مدى الترابط بين المفردات التي تقيس مفهوما معينا بحيث تكون مع بعضها مجموعة واحدة ونستخدم هنا معامل كرونباخ لقياس دقة المقياس أي قوة الارتباط الداخلي الإيجابي بين متغيرات البحث، كلما اقترب المعامل من </a:t>
            </a:r>
            <a:r>
              <a:rPr lang="ar-SA" sz="2000" b="1" dirty="0">
                <a:solidFill>
                  <a:schemeClr val="tx1"/>
                </a:solidFill>
                <a:cs typeface="Akhbar MT" pitchFamily="2" charset="-78"/>
              </a:rPr>
              <a:t>01</a:t>
            </a:r>
            <a:r>
              <a:rPr lang="ar-SA" sz="2000" dirty="0">
                <a:solidFill>
                  <a:schemeClr val="tx1"/>
                </a:solidFill>
                <a:cs typeface="Akhbar MT" pitchFamily="2" charset="-78"/>
              </a:rPr>
              <a:t> </a:t>
            </a:r>
            <a:r>
              <a:rPr lang="ar-SA" sz="2400" dirty="0">
                <a:solidFill>
                  <a:schemeClr val="tx1"/>
                </a:solidFill>
                <a:cs typeface="Akhbar MT" pitchFamily="2" charset="-78"/>
              </a:rPr>
              <a:t>كلما كان دليلا عن قوة التماسك. </a:t>
            </a:r>
          </a:p>
        </p:txBody>
      </p:sp>
      <p:sp>
        <p:nvSpPr>
          <p:cNvPr id="10" name="Rounded Rectangle 9"/>
          <p:cNvSpPr/>
          <p:nvPr/>
        </p:nvSpPr>
        <p:spPr>
          <a:xfrm>
            <a:off x="352872" y="4423138"/>
            <a:ext cx="6332596" cy="1598149"/>
          </a:xfrm>
          <a:prstGeom prst="roundRect">
            <a:avLst/>
          </a:prstGeom>
          <a:solidFill>
            <a:srgbClr val="00B0F0"/>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just"/>
            <a:r>
              <a:rPr lang="ar-SA" sz="2000" b="1" dirty="0">
                <a:solidFill>
                  <a:srgbClr val="C00000"/>
                </a:solidFill>
              </a:rPr>
              <a:t>2. الصلاحية: </a:t>
            </a:r>
            <a:r>
              <a:rPr lang="ar-SA" sz="2400" dirty="0">
                <a:solidFill>
                  <a:schemeClr val="tx1"/>
                </a:solidFill>
                <a:cs typeface="Akhbar MT" pitchFamily="2" charset="-78"/>
              </a:rPr>
              <a:t>تشير الى مدى الترابط بين أبعاد البحث و النظرية يعني اذا ما تم فعلا قياس هذه الأبعاد المعبرة عن المفهوم عن طريق الأسئلة المصاغة؟</a:t>
            </a:r>
          </a:p>
        </p:txBody>
      </p:sp>
    </p:spTree>
    <p:extLst>
      <p:ext uri="{BB962C8B-B14F-4D97-AF65-F5344CB8AC3E}">
        <p14:creationId xmlns:p14="http://schemas.microsoft.com/office/powerpoint/2010/main" val="3214202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wipe(down)">
                                      <p:cBhvr>
                                        <p:cTn id="41" dur="580">
                                          <p:stCondLst>
                                            <p:cond delay="0"/>
                                          </p:stCondLst>
                                        </p:cTn>
                                        <p:tgtEl>
                                          <p:spTgt spid="8"/>
                                        </p:tgtEl>
                                      </p:cBhvr>
                                    </p:animEffect>
                                    <p:anim calcmode="lin" valueType="num">
                                      <p:cBhvr>
                                        <p:cTn id="4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7" dur="26">
                                          <p:stCondLst>
                                            <p:cond delay="650"/>
                                          </p:stCondLst>
                                        </p:cTn>
                                        <p:tgtEl>
                                          <p:spTgt spid="8"/>
                                        </p:tgtEl>
                                      </p:cBhvr>
                                      <p:to x="100000" y="60000"/>
                                    </p:animScale>
                                    <p:animScale>
                                      <p:cBhvr>
                                        <p:cTn id="48" dur="166" decel="50000">
                                          <p:stCondLst>
                                            <p:cond delay="676"/>
                                          </p:stCondLst>
                                        </p:cTn>
                                        <p:tgtEl>
                                          <p:spTgt spid="8"/>
                                        </p:tgtEl>
                                      </p:cBhvr>
                                      <p:to x="100000" y="100000"/>
                                    </p:animScale>
                                    <p:animScale>
                                      <p:cBhvr>
                                        <p:cTn id="49" dur="26">
                                          <p:stCondLst>
                                            <p:cond delay="1312"/>
                                          </p:stCondLst>
                                        </p:cTn>
                                        <p:tgtEl>
                                          <p:spTgt spid="8"/>
                                        </p:tgtEl>
                                      </p:cBhvr>
                                      <p:to x="100000" y="80000"/>
                                    </p:animScale>
                                    <p:animScale>
                                      <p:cBhvr>
                                        <p:cTn id="50" dur="166" decel="50000">
                                          <p:stCondLst>
                                            <p:cond delay="1338"/>
                                          </p:stCondLst>
                                        </p:cTn>
                                        <p:tgtEl>
                                          <p:spTgt spid="8"/>
                                        </p:tgtEl>
                                      </p:cBhvr>
                                      <p:to x="100000" y="100000"/>
                                    </p:animScale>
                                    <p:animScale>
                                      <p:cBhvr>
                                        <p:cTn id="51" dur="26">
                                          <p:stCondLst>
                                            <p:cond delay="1642"/>
                                          </p:stCondLst>
                                        </p:cTn>
                                        <p:tgtEl>
                                          <p:spTgt spid="8"/>
                                        </p:tgtEl>
                                      </p:cBhvr>
                                      <p:to x="100000" y="90000"/>
                                    </p:animScale>
                                    <p:animScale>
                                      <p:cBhvr>
                                        <p:cTn id="52" dur="166" decel="50000">
                                          <p:stCondLst>
                                            <p:cond delay="1668"/>
                                          </p:stCondLst>
                                        </p:cTn>
                                        <p:tgtEl>
                                          <p:spTgt spid="8"/>
                                        </p:tgtEl>
                                      </p:cBhvr>
                                      <p:to x="100000" y="100000"/>
                                    </p:animScale>
                                    <p:animScale>
                                      <p:cBhvr>
                                        <p:cTn id="53" dur="26">
                                          <p:stCondLst>
                                            <p:cond delay="1808"/>
                                          </p:stCondLst>
                                        </p:cTn>
                                        <p:tgtEl>
                                          <p:spTgt spid="8"/>
                                        </p:tgtEl>
                                      </p:cBhvr>
                                      <p:to x="100000" y="95000"/>
                                    </p:animScale>
                                    <p:animScale>
                                      <p:cBhvr>
                                        <p:cTn id="54" dur="166" decel="50000">
                                          <p:stCondLst>
                                            <p:cond delay="1834"/>
                                          </p:stCondLst>
                                        </p:cTn>
                                        <p:tgtEl>
                                          <p:spTgt spid="8"/>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fade">
                                      <p:cBhvr>
                                        <p:cTn id="59" dur="1000"/>
                                        <p:tgtEl>
                                          <p:spTgt spid="13"/>
                                        </p:tgtEl>
                                      </p:cBhvr>
                                    </p:animEffect>
                                    <p:anim calcmode="lin" valueType="num">
                                      <p:cBhvr>
                                        <p:cTn id="60" dur="1000" fill="hold"/>
                                        <p:tgtEl>
                                          <p:spTgt spid="13"/>
                                        </p:tgtEl>
                                        <p:attrNameLst>
                                          <p:attrName>ppt_x</p:attrName>
                                        </p:attrNameLst>
                                      </p:cBhvr>
                                      <p:tavLst>
                                        <p:tav tm="0">
                                          <p:val>
                                            <p:strVal val="#ppt_x"/>
                                          </p:val>
                                        </p:tav>
                                        <p:tav tm="100000">
                                          <p:val>
                                            <p:strVal val="#ppt_x"/>
                                          </p:val>
                                        </p:tav>
                                      </p:tavLst>
                                    </p:anim>
                                    <p:anim calcmode="lin" valueType="num">
                                      <p:cBhvr>
                                        <p:cTn id="61" dur="1000" fill="hold"/>
                                        <p:tgtEl>
                                          <p:spTgt spid="13"/>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1000"/>
                                        <p:tgtEl>
                                          <p:spTgt spid="14"/>
                                        </p:tgtEl>
                                      </p:cBhvr>
                                    </p:animEffect>
                                    <p:anim calcmode="lin" valueType="num">
                                      <p:cBhvr>
                                        <p:cTn id="65" dur="1000" fill="hold"/>
                                        <p:tgtEl>
                                          <p:spTgt spid="14"/>
                                        </p:tgtEl>
                                        <p:attrNameLst>
                                          <p:attrName>ppt_x</p:attrName>
                                        </p:attrNameLst>
                                      </p:cBhvr>
                                      <p:tavLst>
                                        <p:tav tm="0">
                                          <p:val>
                                            <p:strVal val="#ppt_x"/>
                                          </p:val>
                                        </p:tav>
                                        <p:tav tm="100000">
                                          <p:val>
                                            <p:strVal val="#ppt_x"/>
                                          </p:val>
                                        </p:tav>
                                      </p:tavLst>
                                    </p:anim>
                                    <p:anim calcmode="lin" valueType="num">
                                      <p:cBhvr>
                                        <p:cTn id="66" dur="1000" fill="hold"/>
                                        <p:tgtEl>
                                          <p:spTgt spid="14"/>
                                        </p:tgtEl>
                                        <p:attrNameLst>
                                          <p:attrName>ppt_y</p:attrName>
                                        </p:attrNameLst>
                                      </p:cBhvr>
                                      <p:tavLst>
                                        <p:tav tm="0">
                                          <p:val>
                                            <p:strVal val="#ppt_y+.1"/>
                                          </p:val>
                                        </p:tav>
                                        <p:tav tm="100000">
                                          <p:val>
                                            <p:strVal val="#ppt_y"/>
                                          </p:val>
                                        </p:tav>
                                      </p:tavLst>
                                    </p:anim>
                                  </p:childTnLst>
                                </p:cTn>
                              </p:par>
                              <p:par>
                                <p:cTn id="67" presetID="42" presetClass="entr" presetSubtype="0" fill="hold" grpId="0" nodeType="withEffect">
                                  <p:stCondLst>
                                    <p:cond delay="0"/>
                                  </p:stCondLst>
                                  <p:childTnLst>
                                    <p:set>
                                      <p:cBhvr>
                                        <p:cTn id="68" dur="1" fill="hold">
                                          <p:stCondLst>
                                            <p:cond delay="0"/>
                                          </p:stCondLst>
                                        </p:cTn>
                                        <p:tgtEl>
                                          <p:spTgt spid="10"/>
                                        </p:tgtEl>
                                        <p:attrNameLst>
                                          <p:attrName>style.visibility</p:attrName>
                                        </p:attrNameLst>
                                      </p:cBhvr>
                                      <p:to>
                                        <p:strVal val="visible"/>
                                      </p:to>
                                    </p:set>
                                    <p:animEffect transition="in" filter="fade">
                                      <p:cBhvr>
                                        <p:cTn id="69" dur="1000"/>
                                        <p:tgtEl>
                                          <p:spTgt spid="10"/>
                                        </p:tgtEl>
                                      </p:cBhvr>
                                    </p:animEffect>
                                    <p:anim calcmode="lin" valueType="num">
                                      <p:cBhvr>
                                        <p:cTn id="70" dur="1000" fill="hold"/>
                                        <p:tgtEl>
                                          <p:spTgt spid="10"/>
                                        </p:tgtEl>
                                        <p:attrNameLst>
                                          <p:attrName>ppt_x</p:attrName>
                                        </p:attrNameLst>
                                      </p:cBhvr>
                                      <p:tavLst>
                                        <p:tav tm="0">
                                          <p:val>
                                            <p:strVal val="#ppt_x"/>
                                          </p:val>
                                        </p:tav>
                                        <p:tav tm="100000">
                                          <p:val>
                                            <p:strVal val="#ppt_x"/>
                                          </p:val>
                                        </p:tav>
                                      </p:tavLst>
                                    </p:anim>
                                    <p:anim calcmode="lin" valueType="num">
                                      <p:cBhvr>
                                        <p:cTn id="7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13" grpId="0" animBg="1"/>
      <p:bldP spid="14"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15</a:t>
            </a:fld>
            <a:endParaRPr lang="en-US" dirty="0"/>
          </a:p>
        </p:txBody>
      </p:sp>
      <p:sp>
        <p:nvSpPr>
          <p:cNvPr id="4" name="Rectangle 3"/>
          <p:cNvSpPr/>
          <p:nvPr/>
        </p:nvSpPr>
        <p:spPr>
          <a:xfrm>
            <a:off x="1640632" y="492522"/>
            <a:ext cx="6570368" cy="707886"/>
          </a:xfrm>
          <a:prstGeom prst="rect">
            <a:avLst/>
          </a:prstGeom>
          <a:solidFill>
            <a:srgbClr val="D9791B"/>
          </a:solidFill>
        </p:spPr>
        <p:txBody>
          <a:bodyPr wrap="square">
            <a:spAutoFit/>
          </a:bodyPr>
          <a:lstStyle/>
          <a:p>
            <a:pPr marL="457200" indent="-457200" algn="ctr">
              <a:buFont typeface="Wingdings" panose="05000000000000000000" pitchFamily="2" charset="2"/>
              <a:buChar char="§"/>
            </a:pPr>
            <a:r>
              <a:rPr lang="ar-SA" sz="4000" b="1" dirty="0"/>
              <a:t>تحليل البيانات </a:t>
            </a:r>
            <a:r>
              <a:rPr lang="en-US" sz="3600" b="1" dirty="0"/>
              <a:t>Data Analysis</a:t>
            </a:r>
            <a:r>
              <a:rPr lang="ar-SA" sz="3600" b="1" dirty="0"/>
              <a:t> </a:t>
            </a:r>
            <a:endParaRPr lang="ar-SA" sz="4000" b="1" dirty="0"/>
          </a:p>
        </p:txBody>
      </p:sp>
      <p:sp>
        <p:nvSpPr>
          <p:cNvPr id="7" name="Rectangle 6"/>
          <p:cNvSpPr/>
          <p:nvPr/>
        </p:nvSpPr>
        <p:spPr>
          <a:xfrm>
            <a:off x="6105128" y="1772816"/>
            <a:ext cx="3305572" cy="461665"/>
          </a:xfrm>
          <a:prstGeom prst="rect">
            <a:avLst/>
          </a:prstGeom>
          <a:solidFill>
            <a:srgbClr val="FFC000"/>
          </a:solidFill>
        </p:spPr>
        <p:txBody>
          <a:bodyPr wrap="square">
            <a:spAutoFit/>
          </a:bodyPr>
          <a:lstStyle/>
          <a:p>
            <a:pPr marL="285750" indent="-285750">
              <a:buFont typeface="Arial" panose="020B0604020202020204" pitchFamily="34" charset="0"/>
              <a:buChar char="•"/>
            </a:pPr>
            <a:r>
              <a:rPr lang="ar-SA" sz="2400" b="1" dirty="0"/>
              <a:t>اختبار صحة الفروض</a:t>
            </a:r>
          </a:p>
        </p:txBody>
      </p:sp>
      <p:sp>
        <p:nvSpPr>
          <p:cNvPr id="8" name="Rectangle 7"/>
          <p:cNvSpPr/>
          <p:nvPr/>
        </p:nvSpPr>
        <p:spPr>
          <a:xfrm>
            <a:off x="2576736" y="2544910"/>
            <a:ext cx="6796153"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lgn="just">
              <a:buFont typeface="Arial" panose="020B0604020202020204" pitchFamily="34" charset="0"/>
              <a:buChar char="•"/>
            </a:pPr>
            <a:r>
              <a:rPr lang="ar-SA" b="1" dirty="0"/>
              <a:t>هناك الكثير من الاختبار الإحصائية حسب نوعية البيانات و أهداف البحث</a:t>
            </a:r>
          </a:p>
          <a:p>
            <a:pPr marL="285750" indent="-285750" algn="just">
              <a:buFont typeface="Arial" panose="020B0604020202020204" pitchFamily="34" charset="0"/>
              <a:buChar char="•"/>
            </a:pPr>
            <a:endParaRPr lang="ar-SA" b="1" dirty="0"/>
          </a:p>
        </p:txBody>
      </p:sp>
      <p:sp>
        <p:nvSpPr>
          <p:cNvPr id="13" name="Left Arrow 12"/>
          <p:cNvSpPr/>
          <p:nvPr/>
        </p:nvSpPr>
        <p:spPr>
          <a:xfrm rot="16200000">
            <a:off x="5878757" y="3398771"/>
            <a:ext cx="757516" cy="565405"/>
          </a:xfrm>
          <a:prstGeom prst="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Rounded Rectangle 9"/>
          <p:cNvSpPr/>
          <p:nvPr/>
        </p:nvSpPr>
        <p:spPr>
          <a:xfrm>
            <a:off x="2648744" y="4114343"/>
            <a:ext cx="6332596" cy="988482"/>
          </a:xfrm>
          <a:prstGeom prst="roundRect">
            <a:avLst/>
          </a:prstGeom>
          <a:solidFill>
            <a:schemeClr val="accent3">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r>
              <a:rPr lang="ar-SA" sz="2000" b="1" dirty="0">
                <a:solidFill>
                  <a:srgbClr val="C00000"/>
                </a:solidFill>
              </a:rPr>
              <a:t>معامل ارتباط بيرسون، سبيرمان، اختبارات المعنوية، كا2، تحليل الانحدار المركب،</a:t>
            </a:r>
          </a:p>
          <a:p>
            <a:pPr algn="ctr"/>
            <a:r>
              <a:rPr lang="ar-SA" sz="2000" b="1" dirty="0">
                <a:solidFill>
                  <a:srgbClr val="C00000"/>
                </a:solidFill>
              </a:rPr>
              <a:t> تحليل التباين </a:t>
            </a:r>
            <a:r>
              <a:rPr lang="fr-FR" sz="2000" b="1" dirty="0" err="1">
                <a:solidFill>
                  <a:srgbClr val="C00000"/>
                </a:solidFill>
              </a:rPr>
              <a:t>Anova</a:t>
            </a:r>
            <a:r>
              <a:rPr lang="fr-FR" sz="2000" b="1" dirty="0">
                <a:solidFill>
                  <a:srgbClr val="C00000"/>
                </a:solidFill>
              </a:rPr>
              <a:t> ; </a:t>
            </a:r>
            <a:r>
              <a:rPr lang="fr-FR" sz="2000" b="1" dirty="0" err="1">
                <a:solidFill>
                  <a:srgbClr val="C00000"/>
                </a:solidFill>
              </a:rPr>
              <a:t>Manova</a:t>
            </a:r>
            <a:r>
              <a:rPr lang="fr-FR" sz="2000" b="1" dirty="0">
                <a:solidFill>
                  <a:srgbClr val="C00000"/>
                </a:solidFill>
              </a:rPr>
              <a:t>……………</a:t>
            </a:r>
            <a:endParaRPr lang="ar-SA" sz="2400" dirty="0">
              <a:solidFill>
                <a:srgbClr val="C00000"/>
              </a:solidFill>
              <a:cs typeface="Akhbar MT" pitchFamily="2" charset="-78"/>
            </a:endParaRPr>
          </a:p>
        </p:txBody>
      </p:sp>
      <p:sp>
        <p:nvSpPr>
          <p:cNvPr id="3" name="Rectangle 2"/>
          <p:cNvSpPr/>
          <p:nvPr/>
        </p:nvSpPr>
        <p:spPr>
          <a:xfrm>
            <a:off x="64719" y="5669641"/>
            <a:ext cx="3151825" cy="369332"/>
          </a:xfrm>
          <a:prstGeom prst="rect">
            <a:avLst/>
          </a:prstGeom>
          <a:solidFill>
            <a:srgbClr val="FFFF00"/>
          </a:solidFill>
        </p:spPr>
        <p:txBody>
          <a:bodyPr wrap="none">
            <a:spAutoFit/>
          </a:bodyPr>
          <a:lstStyle/>
          <a:p>
            <a:r>
              <a:rPr lang="ar-SA" b="1" dirty="0"/>
              <a:t>لمزيد من التفصيل أنظر المثال ص 442</a:t>
            </a:r>
            <a:endParaRPr lang="ar-SA" dirty="0"/>
          </a:p>
        </p:txBody>
      </p:sp>
      <p:sp>
        <p:nvSpPr>
          <p:cNvPr id="11" name="Left Arrow 10"/>
          <p:cNvSpPr/>
          <p:nvPr/>
        </p:nvSpPr>
        <p:spPr>
          <a:xfrm>
            <a:off x="3296816" y="5571604"/>
            <a:ext cx="757516" cy="565405"/>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3241724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wipe(down)">
                                      <p:cBhvr>
                                        <p:cTn id="41" dur="580">
                                          <p:stCondLst>
                                            <p:cond delay="0"/>
                                          </p:stCondLst>
                                        </p:cTn>
                                        <p:tgtEl>
                                          <p:spTgt spid="8"/>
                                        </p:tgtEl>
                                      </p:cBhvr>
                                    </p:animEffect>
                                    <p:anim calcmode="lin" valueType="num">
                                      <p:cBhvr>
                                        <p:cTn id="4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7" dur="26">
                                          <p:stCondLst>
                                            <p:cond delay="650"/>
                                          </p:stCondLst>
                                        </p:cTn>
                                        <p:tgtEl>
                                          <p:spTgt spid="8"/>
                                        </p:tgtEl>
                                      </p:cBhvr>
                                      <p:to x="100000" y="60000"/>
                                    </p:animScale>
                                    <p:animScale>
                                      <p:cBhvr>
                                        <p:cTn id="48" dur="166" decel="50000">
                                          <p:stCondLst>
                                            <p:cond delay="676"/>
                                          </p:stCondLst>
                                        </p:cTn>
                                        <p:tgtEl>
                                          <p:spTgt spid="8"/>
                                        </p:tgtEl>
                                      </p:cBhvr>
                                      <p:to x="100000" y="100000"/>
                                    </p:animScale>
                                    <p:animScale>
                                      <p:cBhvr>
                                        <p:cTn id="49" dur="26">
                                          <p:stCondLst>
                                            <p:cond delay="1312"/>
                                          </p:stCondLst>
                                        </p:cTn>
                                        <p:tgtEl>
                                          <p:spTgt spid="8"/>
                                        </p:tgtEl>
                                      </p:cBhvr>
                                      <p:to x="100000" y="80000"/>
                                    </p:animScale>
                                    <p:animScale>
                                      <p:cBhvr>
                                        <p:cTn id="50" dur="166" decel="50000">
                                          <p:stCondLst>
                                            <p:cond delay="1338"/>
                                          </p:stCondLst>
                                        </p:cTn>
                                        <p:tgtEl>
                                          <p:spTgt spid="8"/>
                                        </p:tgtEl>
                                      </p:cBhvr>
                                      <p:to x="100000" y="100000"/>
                                    </p:animScale>
                                    <p:animScale>
                                      <p:cBhvr>
                                        <p:cTn id="51" dur="26">
                                          <p:stCondLst>
                                            <p:cond delay="1642"/>
                                          </p:stCondLst>
                                        </p:cTn>
                                        <p:tgtEl>
                                          <p:spTgt spid="8"/>
                                        </p:tgtEl>
                                      </p:cBhvr>
                                      <p:to x="100000" y="90000"/>
                                    </p:animScale>
                                    <p:animScale>
                                      <p:cBhvr>
                                        <p:cTn id="52" dur="166" decel="50000">
                                          <p:stCondLst>
                                            <p:cond delay="1668"/>
                                          </p:stCondLst>
                                        </p:cTn>
                                        <p:tgtEl>
                                          <p:spTgt spid="8"/>
                                        </p:tgtEl>
                                      </p:cBhvr>
                                      <p:to x="100000" y="100000"/>
                                    </p:animScale>
                                    <p:animScale>
                                      <p:cBhvr>
                                        <p:cTn id="53" dur="26">
                                          <p:stCondLst>
                                            <p:cond delay="1808"/>
                                          </p:stCondLst>
                                        </p:cTn>
                                        <p:tgtEl>
                                          <p:spTgt spid="8"/>
                                        </p:tgtEl>
                                      </p:cBhvr>
                                      <p:to x="100000" y="95000"/>
                                    </p:animScale>
                                    <p:animScale>
                                      <p:cBhvr>
                                        <p:cTn id="54" dur="166" decel="50000">
                                          <p:stCondLst>
                                            <p:cond delay="1834"/>
                                          </p:stCondLst>
                                        </p:cTn>
                                        <p:tgtEl>
                                          <p:spTgt spid="8"/>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wipe(down)">
                                      <p:cBhvr>
                                        <p:cTn id="59" dur="580">
                                          <p:stCondLst>
                                            <p:cond delay="0"/>
                                          </p:stCondLst>
                                        </p:cTn>
                                        <p:tgtEl>
                                          <p:spTgt spid="13"/>
                                        </p:tgtEl>
                                      </p:cBhvr>
                                    </p:animEffect>
                                    <p:anim calcmode="lin" valueType="num">
                                      <p:cBhvr>
                                        <p:cTn id="6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65" dur="26">
                                          <p:stCondLst>
                                            <p:cond delay="650"/>
                                          </p:stCondLst>
                                        </p:cTn>
                                        <p:tgtEl>
                                          <p:spTgt spid="13"/>
                                        </p:tgtEl>
                                      </p:cBhvr>
                                      <p:to x="100000" y="60000"/>
                                    </p:animScale>
                                    <p:animScale>
                                      <p:cBhvr>
                                        <p:cTn id="66" dur="166" decel="50000">
                                          <p:stCondLst>
                                            <p:cond delay="676"/>
                                          </p:stCondLst>
                                        </p:cTn>
                                        <p:tgtEl>
                                          <p:spTgt spid="13"/>
                                        </p:tgtEl>
                                      </p:cBhvr>
                                      <p:to x="100000" y="100000"/>
                                    </p:animScale>
                                    <p:animScale>
                                      <p:cBhvr>
                                        <p:cTn id="67" dur="26">
                                          <p:stCondLst>
                                            <p:cond delay="1312"/>
                                          </p:stCondLst>
                                        </p:cTn>
                                        <p:tgtEl>
                                          <p:spTgt spid="13"/>
                                        </p:tgtEl>
                                      </p:cBhvr>
                                      <p:to x="100000" y="80000"/>
                                    </p:animScale>
                                    <p:animScale>
                                      <p:cBhvr>
                                        <p:cTn id="68" dur="166" decel="50000">
                                          <p:stCondLst>
                                            <p:cond delay="1338"/>
                                          </p:stCondLst>
                                        </p:cTn>
                                        <p:tgtEl>
                                          <p:spTgt spid="13"/>
                                        </p:tgtEl>
                                      </p:cBhvr>
                                      <p:to x="100000" y="100000"/>
                                    </p:animScale>
                                    <p:animScale>
                                      <p:cBhvr>
                                        <p:cTn id="69" dur="26">
                                          <p:stCondLst>
                                            <p:cond delay="1642"/>
                                          </p:stCondLst>
                                        </p:cTn>
                                        <p:tgtEl>
                                          <p:spTgt spid="13"/>
                                        </p:tgtEl>
                                      </p:cBhvr>
                                      <p:to x="100000" y="90000"/>
                                    </p:animScale>
                                    <p:animScale>
                                      <p:cBhvr>
                                        <p:cTn id="70" dur="166" decel="50000">
                                          <p:stCondLst>
                                            <p:cond delay="1668"/>
                                          </p:stCondLst>
                                        </p:cTn>
                                        <p:tgtEl>
                                          <p:spTgt spid="13"/>
                                        </p:tgtEl>
                                      </p:cBhvr>
                                      <p:to x="100000" y="100000"/>
                                    </p:animScale>
                                    <p:animScale>
                                      <p:cBhvr>
                                        <p:cTn id="71" dur="26">
                                          <p:stCondLst>
                                            <p:cond delay="1808"/>
                                          </p:stCondLst>
                                        </p:cTn>
                                        <p:tgtEl>
                                          <p:spTgt spid="13"/>
                                        </p:tgtEl>
                                      </p:cBhvr>
                                      <p:to x="100000" y="95000"/>
                                    </p:animScale>
                                    <p:animScale>
                                      <p:cBhvr>
                                        <p:cTn id="72" dur="166" decel="50000">
                                          <p:stCondLst>
                                            <p:cond delay="1834"/>
                                          </p:stCondLst>
                                        </p:cTn>
                                        <p:tgtEl>
                                          <p:spTgt spid="13"/>
                                        </p:tgtEl>
                                      </p:cBhvr>
                                      <p:to x="100000" y="100000"/>
                                    </p:animScale>
                                  </p:childTnLst>
                                </p:cTn>
                              </p:par>
                              <p:par>
                                <p:cTn id="73" presetID="26" presetClass="entr" presetSubtype="0" fill="hold" grpId="0" nodeType="with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wipe(down)">
                                      <p:cBhvr>
                                        <p:cTn id="75" dur="580">
                                          <p:stCondLst>
                                            <p:cond delay="0"/>
                                          </p:stCondLst>
                                        </p:cTn>
                                        <p:tgtEl>
                                          <p:spTgt spid="10"/>
                                        </p:tgtEl>
                                      </p:cBhvr>
                                    </p:animEffect>
                                    <p:anim calcmode="lin" valueType="num">
                                      <p:cBhvr>
                                        <p:cTn id="7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81" dur="26">
                                          <p:stCondLst>
                                            <p:cond delay="650"/>
                                          </p:stCondLst>
                                        </p:cTn>
                                        <p:tgtEl>
                                          <p:spTgt spid="10"/>
                                        </p:tgtEl>
                                      </p:cBhvr>
                                      <p:to x="100000" y="60000"/>
                                    </p:animScale>
                                    <p:animScale>
                                      <p:cBhvr>
                                        <p:cTn id="82" dur="166" decel="50000">
                                          <p:stCondLst>
                                            <p:cond delay="676"/>
                                          </p:stCondLst>
                                        </p:cTn>
                                        <p:tgtEl>
                                          <p:spTgt spid="10"/>
                                        </p:tgtEl>
                                      </p:cBhvr>
                                      <p:to x="100000" y="100000"/>
                                    </p:animScale>
                                    <p:animScale>
                                      <p:cBhvr>
                                        <p:cTn id="83" dur="26">
                                          <p:stCondLst>
                                            <p:cond delay="1312"/>
                                          </p:stCondLst>
                                        </p:cTn>
                                        <p:tgtEl>
                                          <p:spTgt spid="10"/>
                                        </p:tgtEl>
                                      </p:cBhvr>
                                      <p:to x="100000" y="80000"/>
                                    </p:animScale>
                                    <p:animScale>
                                      <p:cBhvr>
                                        <p:cTn id="84" dur="166" decel="50000">
                                          <p:stCondLst>
                                            <p:cond delay="1338"/>
                                          </p:stCondLst>
                                        </p:cTn>
                                        <p:tgtEl>
                                          <p:spTgt spid="10"/>
                                        </p:tgtEl>
                                      </p:cBhvr>
                                      <p:to x="100000" y="100000"/>
                                    </p:animScale>
                                    <p:animScale>
                                      <p:cBhvr>
                                        <p:cTn id="85" dur="26">
                                          <p:stCondLst>
                                            <p:cond delay="1642"/>
                                          </p:stCondLst>
                                        </p:cTn>
                                        <p:tgtEl>
                                          <p:spTgt spid="10"/>
                                        </p:tgtEl>
                                      </p:cBhvr>
                                      <p:to x="100000" y="90000"/>
                                    </p:animScale>
                                    <p:animScale>
                                      <p:cBhvr>
                                        <p:cTn id="86" dur="166" decel="50000">
                                          <p:stCondLst>
                                            <p:cond delay="1668"/>
                                          </p:stCondLst>
                                        </p:cTn>
                                        <p:tgtEl>
                                          <p:spTgt spid="10"/>
                                        </p:tgtEl>
                                      </p:cBhvr>
                                      <p:to x="100000" y="100000"/>
                                    </p:animScale>
                                    <p:animScale>
                                      <p:cBhvr>
                                        <p:cTn id="87" dur="26">
                                          <p:stCondLst>
                                            <p:cond delay="1808"/>
                                          </p:stCondLst>
                                        </p:cTn>
                                        <p:tgtEl>
                                          <p:spTgt spid="10"/>
                                        </p:tgtEl>
                                      </p:cBhvr>
                                      <p:to x="100000" y="95000"/>
                                    </p:animScale>
                                    <p:animScale>
                                      <p:cBhvr>
                                        <p:cTn id="88" dur="166" decel="50000">
                                          <p:stCondLst>
                                            <p:cond delay="1834"/>
                                          </p:stCondLst>
                                        </p:cTn>
                                        <p:tgtEl>
                                          <p:spTgt spid="10"/>
                                        </p:tgtEl>
                                      </p:cBhvr>
                                      <p:to x="100000" y="100000"/>
                                    </p:animScale>
                                  </p:childTnLst>
                                </p:cTn>
                              </p:par>
                            </p:childTnLst>
                          </p:cTn>
                        </p:par>
                      </p:childTnLst>
                    </p:cTn>
                  </p:par>
                  <p:par>
                    <p:cTn id="89" fill="hold">
                      <p:stCondLst>
                        <p:cond delay="indefinite"/>
                      </p:stCondLst>
                      <p:childTnLst>
                        <p:par>
                          <p:cTn id="90" fill="hold">
                            <p:stCondLst>
                              <p:cond delay="0"/>
                            </p:stCondLst>
                            <p:childTnLst>
                              <p:par>
                                <p:cTn id="91" presetID="31" presetClass="entr" presetSubtype="0" fill="hold" grpId="0" nodeType="clickEffect">
                                  <p:stCondLst>
                                    <p:cond delay="0"/>
                                  </p:stCondLst>
                                  <p:childTnLst>
                                    <p:set>
                                      <p:cBhvr>
                                        <p:cTn id="92" dur="1" fill="hold">
                                          <p:stCondLst>
                                            <p:cond delay="0"/>
                                          </p:stCondLst>
                                        </p:cTn>
                                        <p:tgtEl>
                                          <p:spTgt spid="11"/>
                                        </p:tgtEl>
                                        <p:attrNameLst>
                                          <p:attrName>style.visibility</p:attrName>
                                        </p:attrNameLst>
                                      </p:cBhvr>
                                      <p:to>
                                        <p:strVal val="visible"/>
                                      </p:to>
                                    </p:set>
                                    <p:anim calcmode="lin" valueType="num">
                                      <p:cBhvr>
                                        <p:cTn id="93" dur="1000" fill="hold"/>
                                        <p:tgtEl>
                                          <p:spTgt spid="11"/>
                                        </p:tgtEl>
                                        <p:attrNameLst>
                                          <p:attrName>ppt_w</p:attrName>
                                        </p:attrNameLst>
                                      </p:cBhvr>
                                      <p:tavLst>
                                        <p:tav tm="0">
                                          <p:val>
                                            <p:fltVal val="0"/>
                                          </p:val>
                                        </p:tav>
                                        <p:tav tm="100000">
                                          <p:val>
                                            <p:strVal val="#ppt_w"/>
                                          </p:val>
                                        </p:tav>
                                      </p:tavLst>
                                    </p:anim>
                                    <p:anim calcmode="lin" valueType="num">
                                      <p:cBhvr>
                                        <p:cTn id="94" dur="1000" fill="hold"/>
                                        <p:tgtEl>
                                          <p:spTgt spid="11"/>
                                        </p:tgtEl>
                                        <p:attrNameLst>
                                          <p:attrName>ppt_h</p:attrName>
                                        </p:attrNameLst>
                                      </p:cBhvr>
                                      <p:tavLst>
                                        <p:tav tm="0">
                                          <p:val>
                                            <p:fltVal val="0"/>
                                          </p:val>
                                        </p:tav>
                                        <p:tav tm="100000">
                                          <p:val>
                                            <p:strVal val="#ppt_h"/>
                                          </p:val>
                                        </p:tav>
                                      </p:tavLst>
                                    </p:anim>
                                    <p:anim calcmode="lin" valueType="num">
                                      <p:cBhvr>
                                        <p:cTn id="95" dur="1000" fill="hold"/>
                                        <p:tgtEl>
                                          <p:spTgt spid="11"/>
                                        </p:tgtEl>
                                        <p:attrNameLst>
                                          <p:attrName>style.rotation</p:attrName>
                                        </p:attrNameLst>
                                      </p:cBhvr>
                                      <p:tavLst>
                                        <p:tav tm="0">
                                          <p:val>
                                            <p:fltVal val="90"/>
                                          </p:val>
                                        </p:tav>
                                        <p:tav tm="100000">
                                          <p:val>
                                            <p:fltVal val="0"/>
                                          </p:val>
                                        </p:tav>
                                      </p:tavLst>
                                    </p:anim>
                                    <p:animEffect transition="in" filter="fade">
                                      <p:cBhvr>
                                        <p:cTn id="96" dur="1000"/>
                                        <p:tgtEl>
                                          <p:spTgt spid="11"/>
                                        </p:tgtEl>
                                      </p:cBhvr>
                                    </p:animEffect>
                                  </p:childTnLst>
                                </p:cTn>
                              </p:par>
                              <p:par>
                                <p:cTn id="97" presetID="31" presetClass="entr" presetSubtype="0" fill="hold" grpId="0" nodeType="withEffect">
                                  <p:stCondLst>
                                    <p:cond delay="0"/>
                                  </p:stCondLst>
                                  <p:childTnLst>
                                    <p:set>
                                      <p:cBhvr>
                                        <p:cTn id="98" dur="1" fill="hold">
                                          <p:stCondLst>
                                            <p:cond delay="0"/>
                                          </p:stCondLst>
                                        </p:cTn>
                                        <p:tgtEl>
                                          <p:spTgt spid="3"/>
                                        </p:tgtEl>
                                        <p:attrNameLst>
                                          <p:attrName>style.visibility</p:attrName>
                                        </p:attrNameLst>
                                      </p:cBhvr>
                                      <p:to>
                                        <p:strVal val="visible"/>
                                      </p:to>
                                    </p:set>
                                    <p:anim calcmode="lin" valueType="num">
                                      <p:cBhvr>
                                        <p:cTn id="99" dur="1000" fill="hold"/>
                                        <p:tgtEl>
                                          <p:spTgt spid="3"/>
                                        </p:tgtEl>
                                        <p:attrNameLst>
                                          <p:attrName>ppt_w</p:attrName>
                                        </p:attrNameLst>
                                      </p:cBhvr>
                                      <p:tavLst>
                                        <p:tav tm="0">
                                          <p:val>
                                            <p:fltVal val="0"/>
                                          </p:val>
                                        </p:tav>
                                        <p:tav tm="100000">
                                          <p:val>
                                            <p:strVal val="#ppt_w"/>
                                          </p:val>
                                        </p:tav>
                                      </p:tavLst>
                                    </p:anim>
                                    <p:anim calcmode="lin" valueType="num">
                                      <p:cBhvr>
                                        <p:cTn id="100" dur="1000" fill="hold"/>
                                        <p:tgtEl>
                                          <p:spTgt spid="3"/>
                                        </p:tgtEl>
                                        <p:attrNameLst>
                                          <p:attrName>ppt_h</p:attrName>
                                        </p:attrNameLst>
                                      </p:cBhvr>
                                      <p:tavLst>
                                        <p:tav tm="0">
                                          <p:val>
                                            <p:fltVal val="0"/>
                                          </p:val>
                                        </p:tav>
                                        <p:tav tm="100000">
                                          <p:val>
                                            <p:strVal val="#ppt_h"/>
                                          </p:val>
                                        </p:tav>
                                      </p:tavLst>
                                    </p:anim>
                                    <p:anim calcmode="lin" valueType="num">
                                      <p:cBhvr>
                                        <p:cTn id="101" dur="1000" fill="hold"/>
                                        <p:tgtEl>
                                          <p:spTgt spid="3"/>
                                        </p:tgtEl>
                                        <p:attrNameLst>
                                          <p:attrName>style.rotation</p:attrName>
                                        </p:attrNameLst>
                                      </p:cBhvr>
                                      <p:tavLst>
                                        <p:tav tm="0">
                                          <p:val>
                                            <p:fltVal val="90"/>
                                          </p:val>
                                        </p:tav>
                                        <p:tav tm="100000">
                                          <p:val>
                                            <p:fltVal val="0"/>
                                          </p:val>
                                        </p:tav>
                                      </p:tavLst>
                                    </p:anim>
                                    <p:animEffect transition="in" filter="fade">
                                      <p:cBhvr>
                                        <p:cTn id="10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13" grpId="0" animBg="1"/>
      <p:bldP spid="10" grpId="0" animBg="1"/>
      <p:bldP spid="3"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571500" indent="-571500">
              <a:buFont typeface="Wingdings" panose="05000000000000000000" pitchFamily="2" charset="2"/>
              <a:buChar char="§"/>
            </a:pPr>
            <a:r>
              <a:rPr lang="ar-SA" sz="4000" b="1" dirty="0">
                <a:solidFill>
                  <a:srgbClr val="013E36"/>
                </a:solidFill>
              </a:rPr>
              <a:t>محاور و أهداف المحاضرة</a:t>
            </a:r>
            <a:endParaRPr lang="en-US" sz="4000" b="1" dirty="0">
              <a:solidFill>
                <a:srgbClr val="013E36"/>
              </a:solidFill>
            </a:endParaRPr>
          </a:p>
        </p:txBody>
      </p:sp>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2</a:t>
            </a:fld>
            <a:endParaRPr lang="en-US" dirty="0"/>
          </a:p>
        </p:txBody>
      </p:sp>
      <p:sp>
        <p:nvSpPr>
          <p:cNvPr id="7" name="Title 1"/>
          <p:cNvSpPr txBox="1">
            <a:spLocks/>
          </p:cNvSpPr>
          <p:nvPr/>
        </p:nvSpPr>
        <p:spPr bwMode="auto">
          <a:xfrm>
            <a:off x="5457056" y="2953677"/>
            <a:ext cx="3884458" cy="2131507"/>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2000" b="1" dirty="0">
                <a:solidFill>
                  <a:srgbClr val="013E36"/>
                </a:solidFill>
                <a:cs typeface="Akhbar MT" pitchFamily="2" charset="-78"/>
              </a:rPr>
              <a:t>تجهيز البيانات للتحليل</a:t>
            </a:r>
          </a:p>
          <a:p>
            <a:pPr marL="342900" indent="-342900" algn="just">
              <a:buFont typeface="+mj-lt"/>
              <a:buAutoNum type="arabicPeriod"/>
            </a:pPr>
            <a:r>
              <a:rPr lang="ar-SA" altLang="en-US" sz="2000" b="1" dirty="0">
                <a:solidFill>
                  <a:srgbClr val="013E36"/>
                </a:solidFill>
                <a:cs typeface="Akhbar MT" pitchFamily="2" charset="-78"/>
              </a:rPr>
              <a:t>تحليل البيانات </a:t>
            </a:r>
          </a:p>
          <a:p>
            <a:pPr marL="342900" indent="-342900" algn="just">
              <a:buFont typeface="+mj-lt"/>
              <a:buAutoNum type="arabicPeriod"/>
            </a:pPr>
            <a:r>
              <a:rPr lang="ar-SA" altLang="en-US" sz="2000" b="1" dirty="0">
                <a:solidFill>
                  <a:srgbClr val="013E36"/>
                </a:solidFill>
                <a:cs typeface="Akhbar MT" pitchFamily="2" charset="-78"/>
              </a:rPr>
              <a:t>شرح البيانات</a:t>
            </a:r>
          </a:p>
          <a:p>
            <a:pPr marL="342900" indent="-342900" algn="just">
              <a:buFont typeface="+mj-lt"/>
              <a:buAutoNum type="arabicPeriod"/>
            </a:pPr>
            <a:r>
              <a:rPr lang="ar-SA" altLang="en-US" sz="2000" b="1" dirty="0">
                <a:solidFill>
                  <a:srgbClr val="013E36"/>
                </a:solidFill>
                <a:cs typeface="Akhbar MT" pitchFamily="2" charset="-78"/>
              </a:rPr>
              <a:t>بعض برامج التحليل الاحصائي للبيانات </a:t>
            </a:r>
          </a:p>
        </p:txBody>
      </p:sp>
      <p:sp>
        <p:nvSpPr>
          <p:cNvPr id="11" name="Title 1"/>
          <p:cNvSpPr txBox="1">
            <a:spLocks/>
          </p:cNvSpPr>
          <p:nvPr/>
        </p:nvSpPr>
        <p:spPr bwMode="auto">
          <a:xfrm>
            <a:off x="6249144" y="1693032"/>
            <a:ext cx="2592686" cy="360040"/>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AB1A25"/>
                </a:solidFill>
              </a:rPr>
              <a:t>محاور المحاضرة</a:t>
            </a:r>
            <a:endParaRPr lang="en-US" sz="2800" b="1" dirty="0">
              <a:solidFill>
                <a:srgbClr val="AB1A25"/>
              </a:solidFill>
            </a:endParaRPr>
          </a:p>
        </p:txBody>
      </p:sp>
      <p:sp>
        <p:nvSpPr>
          <p:cNvPr id="13" name="Diagonal Stripe 12"/>
          <p:cNvSpPr/>
          <p:nvPr/>
        </p:nvSpPr>
        <p:spPr>
          <a:xfrm rot="21438118">
            <a:off x="5014464" y="1435631"/>
            <a:ext cx="166103" cy="3503570"/>
          </a:xfrm>
          <a:prstGeom prst="diagStrip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endParaRPr lang="ar-SA">
              <a:solidFill>
                <a:schemeClr val="tx1"/>
              </a:solidFill>
            </a:endParaRPr>
          </a:p>
        </p:txBody>
      </p:sp>
      <p:sp>
        <p:nvSpPr>
          <p:cNvPr id="14" name="Right Arrow 13"/>
          <p:cNvSpPr/>
          <p:nvPr/>
        </p:nvSpPr>
        <p:spPr>
          <a:xfrm rot="5400000">
            <a:off x="7376008" y="2107664"/>
            <a:ext cx="638536" cy="972307"/>
          </a:xfrm>
          <a:prstGeom prst="righ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5" name="Title 1"/>
          <p:cNvSpPr txBox="1">
            <a:spLocks/>
          </p:cNvSpPr>
          <p:nvPr/>
        </p:nvSpPr>
        <p:spPr bwMode="auto">
          <a:xfrm>
            <a:off x="1521376" y="1628800"/>
            <a:ext cx="2592686" cy="36004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3B84AF"/>
                </a:solidFill>
              </a:rPr>
              <a:t>أهداف المحاضرة</a:t>
            </a:r>
            <a:endParaRPr lang="en-US" sz="2800" b="1" dirty="0">
              <a:solidFill>
                <a:srgbClr val="3B84AF"/>
              </a:solidFill>
            </a:endParaRPr>
          </a:p>
        </p:txBody>
      </p:sp>
      <p:sp>
        <p:nvSpPr>
          <p:cNvPr id="16" name="Title 1"/>
          <p:cNvSpPr txBox="1">
            <a:spLocks/>
          </p:cNvSpPr>
          <p:nvPr/>
        </p:nvSpPr>
        <p:spPr bwMode="auto">
          <a:xfrm>
            <a:off x="778170" y="2913086"/>
            <a:ext cx="3884458" cy="2172098"/>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1800" b="1" dirty="0">
                <a:solidFill>
                  <a:srgbClr val="013E36"/>
                </a:solidFill>
              </a:rPr>
              <a:t>بعد هذا الفصل ينبغي أن تكون قادرا على:</a:t>
            </a:r>
          </a:p>
          <a:p>
            <a:pPr marL="342900" indent="-342900" algn="just">
              <a:buFont typeface="+mj-lt"/>
              <a:buAutoNum type="arabicPeriod"/>
            </a:pPr>
            <a:r>
              <a:rPr lang="ar-SA" sz="2000" b="1" dirty="0">
                <a:solidFill>
                  <a:srgbClr val="013E36"/>
                </a:solidFill>
                <a:cs typeface="Akhbar MT" pitchFamily="2" charset="-78"/>
              </a:rPr>
              <a:t>مراجعة الاستقصاءات المستخدمة في جمع البيانات</a:t>
            </a:r>
          </a:p>
          <a:p>
            <a:pPr marL="342900" indent="-342900" algn="just">
              <a:buFont typeface="+mj-lt"/>
              <a:buAutoNum type="arabicPeriod"/>
            </a:pPr>
            <a:r>
              <a:rPr lang="ar-SA" sz="2000" b="1" dirty="0">
                <a:solidFill>
                  <a:srgbClr val="013E36"/>
                </a:solidFill>
                <a:cs typeface="Akhbar MT" pitchFamily="2" charset="-78"/>
              </a:rPr>
              <a:t>التعامل مع الأسئلة التي تركت بدون إجابة</a:t>
            </a:r>
          </a:p>
          <a:p>
            <a:pPr marL="342900" indent="-342900" algn="just">
              <a:buFont typeface="+mj-lt"/>
              <a:buAutoNum type="arabicPeriod"/>
            </a:pPr>
            <a:r>
              <a:rPr lang="ar-SA" sz="2000" b="1" dirty="0">
                <a:solidFill>
                  <a:srgbClr val="013E36"/>
                </a:solidFill>
                <a:cs typeface="Akhbar MT" pitchFamily="2" charset="-78"/>
              </a:rPr>
              <a:t>تصنيف وعمل ملفات للبيانات</a:t>
            </a:r>
          </a:p>
          <a:p>
            <a:pPr marL="342900" indent="-342900" algn="just">
              <a:buFont typeface="+mj-lt"/>
              <a:buAutoNum type="arabicPeriod"/>
            </a:pPr>
            <a:r>
              <a:rPr lang="ar-SA" sz="2000" b="1" dirty="0">
                <a:solidFill>
                  <a:srgbClr val="013E36"/>
                </a:solidFill>
                <a:cs typeface="Akhbar MT" pitchFamily="2" charset="-78"/>
              </a:rPr>
              <a:t>استخدام البرامج الإحصائية لإدخال ومعالجة البيانات</a:t>
            </a:r>
            <a:endParaRPr lang="en-US" sz="2400" b="1" dirty="0">
              <a:solidFill>
                <a:srgbClr val="013E36"/>
              </a:solidFill>
              <a:cs typeface="Akhbar MT" pitchFamily="2" charset="-78"/>
            </a:endParaRPr>
          </a:p>
        </p:txBody>
      </p:sp>
      <p:sp>
        <p:nvSpPr>
          <p:cNvPr id="17" name="Right Arrow 16"/>
          <p:cNvSpPr/>
          <p:nvPr/>
        </p:nvSpPr>
        <p:spPr>
          <a:xfrm rot="5400000">
            <a:off x="2401130" y="2014752"/>
            <a:ext cx="638536" cy="972307"/>
          </a:xfrm>
          <a:prstGeom prst="rightArrow">
            <a:avLst/>
          </a:prstGeom>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Tree>
    <p:extLst>
      <p:ext uri="{BB962C8B-B14F-4D97-AF65-F5344CB8AC3E}">
        <p14:creationId xmlns:p14="http://schemas.microsoft.com/office/powerpoint/2010/main" val="397134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80">
                                          <p:stCondLst>
                                            <p:cond delay="0"/>
                                          </p:stCondLst>
                                        </p:cTn>
                                        <p:tgtEl>
                                          <p:spTgt spid="11"/>
                                        </p:tgtEl>
                                      </p:cBhvr>
                                    </p:animEffect>
                                    <p:anim calcmode="lin" valueType="num">
                                      <p:cBhvr>
                                        <p:cTn id="2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1" dur="26">
                                          <p:stCondLst>
                                            <p:cond delay="650"/>
                                          </p:stCondLst>
                                        </p:cTn>
                                        <p:tgtEl>
                                          <p:spTgt spid="11"/>
                                        </p:tgtEl>
                                      </p:cBhvr>
                                      <p:to x="100000" y="60000"/>
                                    </p:animScale>
                                    <p:animScale>
                                      <p:cBhvr>
                                        <p:cTn id="32" dur="166" decel="50000">
                                          <p:stCondLst>
                                            <p:cond delay="676"/>
                                          </p:stCondLst>
                                        </p:cTn>
                                        <p:tgtEl>
                                          <p:spTgt spid="11"/>
                                        </p:tgtEl>
                                      </p:cBhvr>
                                      <p:to x="100000" y="100000"/>
                                    </p:animScale>
                                    <p:animScale>
                                      <p:cBhvr>
                                        <p:cTn id="33" dur="26">
                                          <p:stCondLst>
                                            <p:cond delay="1312"/>
                                          </p:stCondLst>
                                        </p:cTn>
                                        <p:tgtEl>
                                          <p:spTgt spid="11"/>
                                        </p:tgtEl>
                                      </p:cBhvr>
                                      <p:to x="100000" y="80000"/>
                                    </p:animScale>
                                    <p:animScale>
                                      <p:cBhvr>
                                        <p:cTn id="34" dur="166" decel="50000">
                                          <p:stCondLst>
                                            <p:cond delay="1338"/>
                                          </p:stCondLst>
                                        </p:cTn>
                                        <p:tgtEl>
                                          <p:spTgt spid="11"/>
                                        </p:tgtEl>
                                      </p:cBhvr>
                                      <p:to x="100000" y="100000"/>
                                    </p:animScale>
                                    <p:animScale>
                                      <p:cBhvr>
                                        <p:cTn id="35" dur="26">
                                          <p:stCondLst>
                                            <p:cond delay="1642"/>
                                          </p:stCondLst>
                                        </p:cTn>
                                        <p:tgtEl>
                                          <p:spTgt spid="11"/>
                                        </p:tgtEl>
                                      </p:cBhvr>
                                      <p:to x="100000" y="90000"/>
                                    </p:animScale>
                                    <p:animScale>
                                      <p:cBhvr>
                                        <p:cTn id="36" dur="166" decel="50000">
                                          <p:stCondLst>
                                            <p:cond delay="1668"/>
                                          </p:stCondLst>
                                        </p:cTn>
                                        <p:tgtEl>
                                          <p:spTgt spid="11"/>
                                        </p:tgtEl>
                                      </p:cBhvr>
                                      <p:to x="100000" y="100000"/>
                                    </p:animScale>
                                    <p:animScale>
                                      <p:cBhvr>
                                        <p:cTn id="37" dur="26">
                                          <p:stCondLst>
                                            <p:cond delay="1808"/>
                                          </p:stCondLst>
                                        </p:cTn>
                                        <p:tgtEl>
                                          <p:spTgt spid="11"/>
                                        </p:tgtEl>
                                      </p:cBhvr>
                                      <p:to x="100000" y="95000"/>
                                    </p:animScale>
                                    <p:animScale>
                                      <p:cBhvr>
                                        <p:cTn id="38" dur="166" decel="50000">
                                          <p:stCondLst>
                                            <p:cond delay="1834"/>
                                          </p:stCondLst>
                                        </p:cTn>
                                        <p:tgtEl>
                                          <p:spTgt spid="11"/>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down)">
                                      <p:cBhvr>
                                        <p:cTn id="41" dur="580">
                                          <p:stCondLst>
                                            <p:cond delay="0"/>
                                          </p:stCondLst>
                                        </p:cTn>
                                        <p:tgtEl>
                                          <p:spTgt spid="14"/>
                                        </p:tgtEl>
                                      </p:cBhvr>
                                    </p:animEffect>
                                    <p:anim calcmode="lin" valueType="num">
                                      <p:cBhvr>
                                        <p:cTn id="42"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47" dur="26">
                                          <p:stCondLst>
                                            <p:cond delay="650"/>
                                          </p:stCondLst>
                                        </p:cTn>
                                        <p:tgtEl>
                                          <p:spTgt spid="14"/>
                                        </p:tgtEl>
                                      </p:cBhvr>
                                      <p:to x="100000" y="60000"/>
                                    </p:animScale>
                                    <p:animScale>
                                      <p:cBhvr>
                                        <p:cTn id="48" dur="166" decel="50000">
                                          <p:stCondLst>
                                            <p:cond delay="676"/>
                                          </p:stCondLst>
                                        </p:cTn>
                                        <p:tgtEl>
                                          <p:spTgt spid="14"/>
                                        </p:tgtEl>
                                      </p:cBhvr>
                                      <p:to x="100000" y="100000"/>
                                    </p:animScale>
                                    <p:animScale>
                                      <p:cBhvr>
                                        <p:cTn id="49" dur="26">
                                          <p:stCondLst>
                                            <p:cond delay="1312"/>
                                          </p:stCondLst>
                                        </p:cTn>
                                        <p:tgtEl>
                                          <p:spTgt spid="14"/>
                                        </p:tgtEl>
                                      </p:cBhvr>
                                      <p:to x="100000" y="80000"/>
                                    </p:animScale>
                                    <p:animScale>
                                      <p:cBhvr>
                                        <p:cTn id="50" dur="166" decel="50000">
                                          <p:stCondLst>
                                            <p:cond delay="1338"/>
                                          </p:stCondLst>
                                        </p:cTn>
                                        <p:tgtEl>
                                          <p:spTgt spid="14"/>
                                        </p:tgtEl>
                                      </p:cBhvr>
                                      <p:to x="100000" y="100000"/>
                                    </p:animScale>
                                    <p:animScale>
                                      <p:cBhvr>
                                        <p:cTn id="51" dur="26">
                                          <p:stCondLst>
                                            <p:cond delay="1642"/>
                                          </p:stCondLst>
                                        </p:cTn>
                                        <p:tgtEl>
                                          <p:spTgt spid="14"/>
                                        </p:tgtEl>
                                      </p:cBhvr>
                                      <p:to x="100000" y="90000"/>
                                    </p:animScale>
                                    <p:animScale>
                                      <p:cBhvr>
                                        <p:cTn id="52" dur="166" decel="50000">
                                          <p:stCondLst>
                                            <p:cond delay="1668"/>
                                          </p:stCondLst>
                                        </p:cTn>
                                        <p:tgtEl>
                                          <p:spTgt spid="14"/>
                                        </p:tgtEl>
                                      </p:cBhvr>
                                      <p:to x="100000" y="100000"/>
                                    </p:animScale>
                                    <p:animScale>
                                      <p:cBhvr>
                                        <p:cTn id="53" dur="26">
                                          <p:stCondLst>
                                            <p:cond delay="1808"/>
                                          </p:stCondLst>
                                        </p:cTn>
                                        <p:tgtEl>
                                          <p:spTgt spid="14"/>
                                        </p:tgtEl>
                                      </p:cBhvr>
                                      <p:to x="100000" y="95000"/>
                                    </p:animScale>
                                    <p:animScale>
                                      <p:cBhvr>
                                        <p:cTn id="54" dur="166" decel="50000">
                                          <p:stCondLst>
                                            <p:cond delay="1834"/>
                                          </p:stCondLst>
                                        </p:cTn>
                                        <p:tgtEl>
                                          <p:spTgt spid="14"/>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down)">
                                      <p:cBhvr>
                                        <p:cTn id="57" dur="580">
                                          <p:stCondLst>
                                            <p:cond delay="0"/>
                                          </p:stCondLst>
                                        </p:cTn>
                                        <p:tgtEl>
                                          <p:spTgt spid="7"/>
                                        </p:tgtEl>
                                      </p:cBhvr>
                                    </p:animEffect>
                                    <p:anim calcmode="lin" valueType="num">
                                      <p:cBhvr>
                                        <p:cTn id="5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3" dur="26">
                                          <p:stCondLst>
                                            <p:cond delay="650"/>
                                          </p:stCondLst>
                                        </p:cTn>
                                        <p:tgtEl>
                                          <p:spTgt spid="7"/>
                                        </p:tgtEl>
                                      </p:cBhvr>
                                      <p:to x="100000" y="60000"/>
                                    </p:animScale>
                                    <p:animScale>
                                      <p:cBhvr>
                                        <p:cTn id="64" dur="166" decel="50000">
                                          <p:stCondLst>
                                            <p:cond delay="676"/>
                                          </p:stCondLst>
                                        </p:cTn>
                                        <p:tgtEl>
                                          <p:spTgt spid="7"/>
                                        </p:tgtEl>
                                      </p:cBhvr>
                                      <p:to x="100000" y="100000"/>
                                    </p:animScale>
                                    <p:animScale>
                                      <p:cBhvr>
                                        <p:cTn id="65" dur="26">
                                          <p:stCondLst>
                                            <p:cond delay="1312"/>
                                          </p:stCondLst>
                                        </p:cTn>
                                        <p:tgtEl>
                                          <p:spTgt spid="7"/>
                                        </p:tgtEl>
                                      </p:cBhvr>
                                      <p:to x="100000" y="80000"/>
                                    </p:animScale>
                                    <p:animScale>
                                      <p:cBhvr>
                                        <p:cTn id="66" dur="166" decel="50000">
                                          <p:stCondLst>
                                            <p:cond delay="1338"/>
                                          </p:stCondLst>
                                        </p:cTn>
                                        <p:tgtEl>
                                          <p:spTgt spid="7"/>
                                        </p:tgtEl>
                                      </p:cBhvr>
                                      <p:to x="100000" y="100000"/>
                                    </p:animScale>
                                    <p:animScale>
                                      <p:cBhvr>
                                        <p:cTn id="67" dur="26">
                                          <p:stCondLst>
                                            <p:cond delay="1642"/>
                                          </p:stCondLst>
                                        </p:cTn>
                                        <p:tgtEl>
                                          <p:spTgt spid="7"/>
                                        </p:tgtEl>
                                      </p:cBhvr>
                                      <p:to x="100000" y="90000"/>
                                    </p:animScale>
                                    <p:animScale>
                                      <p:cBhvr>
                                        <p:cTn id="68" dur="166" decel="50000">
                                          <p:stCondLst>
                                            <p:cond delay="1668"/>
                                          </p:stCondLst>
                                        </p:cTn>
                                        <p:tgtEl>
                                          <p:spTgt spid="7"/>
                                        </p:tgtEl>
                                      </p:cBhvr>
                                      <p:to x="100000" y="100000"/>
                                    </p:animScale>
                                    <p:animScale>
                                      <p:cBhvr>
                                        <p:cTn id="69" dur="26">
                                          <p:stCondLst>
                                            <p:cond delay="1808"/>
                                          </p:stCondLst>
                                        </p:cTn>
                                        <p:tgtEl>
                                          <p:spTgt spid="7"/>
                                        </p:tgtEl>
                                      </p:cBhvr>
                                      <p:to x="100000" y="95000"/>
                                    </p:animScale>
                                    <p:animScale>
                                      <p:cBhvr>
                                        <p:cTn id="70" dur="166" decel="50000">
                                          <p:stCondLst>
                                            <p:cond delay="1834"/>
                                          </p:stCondLst>
                                        </p:cTn>
                                        <p:tgtEl>
                                          <p:spTgt spid="7"/>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5"/>
                                        </p:tgtEl>
                                        <p:attrNameLst>
                                          <p:attrName>style.visibility</p:attrName>
                                        </p:attrNameLst>
                                      </p:cBhvr>
                                      <p:to>
                                        <p:strVal val="visible"/>
                                      </p:to>
                                    </p:set>
                                    <p:anim calcmode="lin" valueType="num">
                                      <p:cBhvr additive="base">
                                        <p:cTn id="75" dur="500" fill="hold"/>
                                        <p:tgtEl>
                                          <p:spTgt spid="15"/>
                                        </p:tgtEl>
                                        <p:attrNameLst>
                                          <p:attrName>ppt_x</p:attrName>
                                        </p:attrNameLst>
                                      </p:cBhvr>
                                      <p:tavLst>
                                        <p:tav tm="0">
                                          <p:val>
                                            <p:strVal val="#ppt_x"/>
                                          </p:val>
                                        </p:tav>
                                        <p:tav tm="100000">
                                          <p:val>
                                            <p:strVal val="#ppt_x"/>
                                          </p:val>
                                        </p:tav>
                                      </p:tavLst>
                                    </p:anim>
                                    <p:anim calcmode="lin" valueType="num">
                                      <p:cBhvr additive="base">
                                        <p:cTn id="76" dur="500" fill="hold"/>
                                        <p:tgtEl>
                                          <p:spTgt spid="15"/>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16"/>
                                        </p:tgtEl>
                                        <p:attrNameLst>
                                          <p:attrName>style.visibility</p:attrName>
                                        </p:attrNameLst>
                                      </p:cBhvr>
                                      <p:to>
                                        <p:strVal val="visible"/>
                                      </p:to>
                                    </p:set>
                                    <p:anim calcmode="lin" valueType="num">
                                      <p:cBhvr additive="base">
                                        <p:cTn id="83" dur="500" fill="hold"/>
                                        <p:tgtEl>
                                          <p:spTgt spid="16"/>
                                        </p:tgtEl>
                                        <p:attrNameLst>
                                          <p:attrName>ppt_x</p:attrName>
                                        </p:attrNameLst>
                                      </p:cBhvr>
                                      <p:tavLst>
                                        <p:tav tm="0">
                                          <p:val>
                                            <p:strVal val="#ppt_x"/>
                                          </p:val>
                                        </p:tav>
                                        <p:tav tm="100000">
                                          <p:val>
                                            <p:strVal val="#ppt_x"/>
                                          </p:val>
                                        </p:tav>
                                      </p:tavLst>
                                    </p:anim>
                                    <p:anim calcmode="lin" valueType="num">
                                      <p:cBhvr additive="base">
                                        <p:cTn id="84" dur="500" fill="hold"/>
                                        <p:tgtEl>
                                          <p:spTgt spid="16"/>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13"/>
                                        </p:tgtEl>
                                        <p:attrNameLst>
                                          <p:attrName>style.visibility</p:attrName>
                                        </p:attrNameLst>
                                      </p:cBhvr>
                                      <p:to>
                                        <p:strVal val="visible"/>
                                      </p:to>
                                    </p:set>
                                    <p:anim calcmode="lin" valueType="num">
                                      <p:cBhvr additive="base">
                                        <p:cTn id="87" dur="500" fill="hold"/>
                                        <p:tgtEl>
                                          <p:spTgt spid="13"/>
                                        </p:tgtEl>
                                        <p:attrNameLst>
                                          <p:attrName>ppt_x</p:attrName>
                                        </p:attrNameLst>
                                      </p:cBhvr>
                                      <p:tavLst>
                                        <p:tav tm="0">
                                          <p:val>
                                            <p:strVal val="#ppt_x"/>
                                          </p:val>
                                        </p:tav>
                                        <p:tav tm="100000">
                                          <p:val>
                                            <p:strVal val="#ppt_x"/>
                                          </p:val>
                                        </p:tav>
                                      </p:tavLst>
                                    </p:anim>
                                    <p:anim calcmode="lin" valueType="num">
                                      <p:cBhvr additive="base">
                                        <p:cTn id="8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1" grpId="0" animBg="1"/>
      <p:bldP spid="13" grpId="0" animBg="1"/>
      <p:bldP spid="14"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1352600" y="530299"/>
            <a:ext cx="7097216" cy="646331"/>
          </a:xfrm>
          <a:prstGeom prst="rect">
            <a:avLst/>
          </a:prstGeom>
          <a:solidFill>
            <a:srgbClr val="00B0F0"/>
          </a:solidFill>
        </p:spPr>
        <p:txBody>
          <a:bodyPr wrap="square" rtlCol="1">
            <a:spAutoFit/>
          </a:bodyPr>
          <a:lstStyle/>
          <a:p>
            <a:pPr marL="571500" indent="-571500" algn="ctr">
              <a:buFont typeface="Wingdings" panose="05000000000000000000" pitchFamily="2" charset="2"/>
              <a:buChar char="§"/>
            </a:pPr>
            <a:r>
              <a:rPr lang="ar-SA" sz="3600" b="1" dirty="0">
                <a:cs typeface="Akhbar MT" pitchFamily="2" charset="-78"/>
              </a:rPr>
              <a:t>الخطوات الأربع لتحليل البيانات</a:t>
            </a:r>
          </a:p>
        </p:txBody>
      </p:sp>
      <p:sp>
        <p:nvSpPr>
          <p:cNvPr id="7" name="Rectangle 6"/>
          <p:cNvSpPr/>
          <p:nvPr/>
        </p:nvSpPr>
        <p:spPr>
          <a:xfrm>
            <a:off x="344488" y="1757857"/>
            <a:ext cx="9094297" cy="954107"/>
          </a:xfrm>
          <a:prstGeom prst="rect">
            <a:avLst/>
          </a:prstGeom>
        </p:spPr>
        <p:txBody>
          <a:bodyPr wrap="square">
            <a:spAutoFit/>
          </a:bodyPr>
          <a:lstStyle/>
          <a:p>
            <a:pPr marL="457200" indent="-457200" algn="just">
              <a:buFont typeface="Wingdings" panose="05000000000000000000" pitchFamily="2" charset="2"/>
              <a:buChar char="ü"/>
            </a:pPr>
            <a:r>
              <a:rPr lang="ar-SA" sz="2800" b="1" dirty="0">
                <a:latin typeface="Andalus" panose="02020603050405020304" pitchFamily="18" charset="-78"/>
                <a:cs typeface="Akhbar MT" pitchFamily="2" charset="-78"/>
              </a:rPr>
              <a:t>تحليل البيانات لاختبار الفروض يتطلب قبل ذلك اختبار جودة البيانات و صلاحيتها للتحليل ويتم ذلك بــ: </a:t>
            </a:r>
            <a:endParaRPr lang="ar-SA" sz="2800" b="1" dirty="0">
              <a:cs typeface="Akhbar MT" pitchFamily="2" charset="-78"/>
            </a:endParaRPr>
          </a:p>
        </p:txBody>
      </p:sp>
      <p:sp>
        <p:nvSpPr>
          <p:cNvPr id="8" name="Bent Arrow 7"/>
          <p:cNvSpPr/>
          <p:nvPr/>
        </p:nvSpPr>
        <p:spPr>
          <a:xfrm rot="10800000">
            <a:off x="5134094" y="3111216"/>
            <a:ext cx="1897484" cy="1664905"/>
          </a:xfrm>
          <a:prstGeom prst="ben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9" name="Slide Number Placeholder 2"/>
          <p:cNvSpPr>
            <a:spLocks noGrp="1"/>
          </p:cNvSpPr>
          <p:nvPr>
            <p:ph type="sldNum" sz="quarter" idx="10"/>
          </p:nvPr>
        </p:nvSpPr>
        <p:spPr>
          <a:xfrm>
            <a:off x="4974456" y="6356350"/>
            <a:ext cx="482600" cy="365125"/>
          </a:xfrm>
        </p:spPr>
        <p:txBody>
          <a:bodyPr/>
          <a:lstStyle/>
          <a:p>
            <a:pPr>
              <a:defRPr/>
            </a:pPr>
            <a:r>
              <a:rPr lang="ar-SA" dirty="0"/>
              <a:t>6</a:t>
            </a:r>
            <a:endParaRPr lang="en-US" dirty="0"/>
          </a:p>
        </p:txBody>
      </p:sp>
      <p:sp>
        <p:nvSpPr>
          <p:cNvPr id="2" name="Rectangle 1"/>
          <p:cNvSpPr/>
          <p:nvPr/>
        </p:nvSpPr>
        <p:spPr>
          <a:xfrm>
            <a:off x="1352600" y="3123296"/>
            <a:ext cx="3448752" cy="461665"/>
          </a:xfrm>
          <a:prstGeom prst="rect">
            <a:avLst/>
          </a:prstGeom>
          <a:solidFill>
            <a:srgbClr val="99FF33"/>
          </a:solidFill>
        </p:spPr>
        <p:txBody>
          <a:bodyPr wrap="square">
            <a:spAutoFit/>
          </a:bodyPr>
          <a:lstStyle/>
          <a:p>
            <a:pPr marL="285750" indent="-285750">
              <a:buFont typeface="Arial" panose="020B0604020202020204" pitchFamily="34" charset="0"/>
              <a:buChar char="•"/>
            </a:pPr>
            <a:r>
              <a:rPr lang="ar-SA" sz="2400" b="1" dirty="0"/>
              <a:t>تجهيز البيانات للتحليل </a:t>
            </a:r>
          </a:p>
        </p:txBody>
      </p:sp>
      <p:sp>
        <p:nvSpPr>
          <p:cNvPr id="5" name="Rectangle 4"/>
          <p:cNvSpPr/>
          <p:nvPr/>
        </p:nvSpPr>
        <p:spPr>
          <a:xfrm>
            <a:off x="1352600" y="3615760"/>
            <a:ext cx="3448753" cy="461665"/>
          </a:xfrm>
          <a:prstGeom prst="rect">
            <a:avLst/>
          </a:prstGeom>
          <a:solidFill>
            <a:schemeClr val="accent5">
              <a:lumMod val="75000"/>
            </a:schemeClr>
          </a:solidFill>
        </p:spPr>
        <p:txBody>
          <a:bodyPr wrap="square">
            <a:spAutoFit/>
          </a:bodyPr>
          <a:lstStyle/>
          <a:p>
            <a:pPr marL="285750" indent="-285750">
              <a:buFont typeface="Arial" panose="020B0604020202020204" pitchFamily="34" charset="0"/>
              <a:buChar char="•"/>
            </a:pPr>
            <a:r>
              <a:rPr lang="ar-SA" sz="2400" b="1" dirty="0"/>
              <a:t>التعرف على البيانات</a:t>
            </a:r>
          </a:p>
        </p:txBody>
      </p:sp>
      <p:sp>
        <p:nvSpPr>
          <p:cNvPr id="10" name="Rectangle 9"/>
          <p:cNvSpPr/>
          <p:nvPr/>
        </p:nvSpPr>
        <p:spPr>
          <a:xfrm>
            <a:off x="1352600" y="4134122"/>
            <a:ext cx="3448752" cy="461665"/>
          </a:xfrm>
          <a:prstGeom prst="rect">
            <a:avLst/>
          </a:prstGeom>
          <a:solidFill>
            <a:srgbClr val="FFC000"/>
          </a:solidFill>
        </p:spPr>
        <p:txBody>
          <a:bodyPr wrap="square">
            <a:spAutoFit/>
          </a:bodyPr>
          <a:lstStyle/>
          <a:p>
            <a:pPr marL="285750" indent="-285750">
              <a:buFont typeface="Arial" panose="020B0604020202020204" pitchFamily="34" charset="0"/>
              <a:buChar char="•"/>
            </a:pPr>
            <a:r>
              <a:rPr lang="ar-SA" sz="2400" b="1" dirty="0"/>
              <a:t>اختبار جودة البيانات</a:t>
            </a:r>
          </a:p>
        </p:txBody>
      </p:sp>
      <p:sp>
        <p:nvSpPr>
          <p:cNvPr id="11" name="Rectangle 10"/>
          <p:cNvSpPr/>
          <p:nvPr/>
        </p:nvSpPr>
        <p:spPr>
          <a:xfrm>
            <a:off x="1352600" y="4658652"/>
            <a:ext cx="3448753" cy="461665"/>
          </a:xfrm>
          <a:prstGeom prst="rect">
            <a:avLst/>
          </a:prstGeom>
          <a:solidFill>
            <a:srgbClr val="FF3300"/>
          </a:solidFill>
        </p:spPr>
        <p:txBody>
          <a:bodyPr wrap="square">
            <a:spAutoFit/>
          </a:bodyPr>
          <a:lstStyle/>
          <a:p>
            <a:pPr marL="285750" indent="-285750">
              <a:buFont typeface="Arial" panose="020B0604020202020204" pitchFamily="34" charset="0"/>
              <a:buChar char="•"/>
            </a:pPr>
            <a:r>
              <a:rPr lang="ar-SA" sz="2400" b="1" dirty="0"/>
              <a:t>اختبار صحة الفروض</a:t>
            </a:r>
          </a:p>
        </p:txBody>
      </p:sp>
      <p:pic>
        <p:nvPicPr>
          <p:cNvPr id="4" name="Picture 3"/>
          <p:cNvPicPr>
            <a:picLocks noChangeAspect="1"/>
          </p:cNvPicPr>
          <p:nvPr/>
        </p:nvPicPr>
        <p:blipFill>
          <a:blip r:embed="rId2"/>
          <a:stretch>
            <a:fillRect/>
          </a:stretch>
        </p:blipFill>
        <p:spPr>
          <a:xfrm>
            <a:off x="7178228" y="4364954"/>
            <a:ext cx="2543175" cy="1800225"/>
          </a:xfrm>
          <a:prstGeom prst="rect">
            <a:avLst/>
          </a:prstGeom>
        </p:spPr>
      </p:pic>
    </p:spTree>
    <p:extLst>
      <p:ext uri="{BB962C8B-B14F-4D97-AF65-F5344CB8AC3E}">
        <p14:creationId xmlns:p14="http://schemas.microsoft.com/office/powerpoint/2010/main" val="2826464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80">
                                          <p:stCondLst>
                                            <p:cond delay="0"/>
                                          </p:stCondLst>
                                        </p:cTn>
                                        <p:tgtEl>
                                          <p:spTgt spid="7"/>
                                        </p:tgtEl>
                                      </p:cBhvr>
                                    </p:animEffect>
                                    <p:anim calcmode="lin" valueType="num">
                                      <p:cBhvr>
                                        <p:cTn id="2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9" dur="26">
                                          <p:stCondLst>
                                            <p:cond delay="650"/>
                                          </p:stCondLst>
                                        </p:cTn>
                                        <p:tgtEl>
                                          <p:spTgt spid="7"/>
                                        </p:tgtEl>
                                      </p:cBhvr>
                                      <p:to x="100000" y="60000"/>
                                    </p:animScale>
                                    <p:animScale>
                                      <p:cBhvr>
                                        <p:cTn id="30" dur="166" decel="50000">
                                          <p:stCondLst>
                                            <p:cond delay="676"/>
                                          </p:stCondLst>
                                        </p:cTn>
                                        <p:tgtEl>
                                          <p:spTgt spid="7"/>
                                        </p:tgtEl>
                                      </p:cBhvr>
                                      <p:to x="100000" y="100000"/>
                                    </p:animScale>
                                    <p:animScale>
                                      <p:cBhvr>
                                        <p:cTn id="31" dur="26">
                                          <p:stCondLst>
                                            <p:cond delay="1312"/>
                                          </p:stCondLst>
                                        </p:cTn>
                                        <p:tgtEl>
                                          <p:spTgt spid="7"/>
                                        </p:tgtEl>
                                      </p:cBhvr>
                                      <p:to x="100000" y="80000"/>
                                    </p:animScale>
                                    <p:animScale>
                                      <p:cBhvr>
                                        <p:cTn id="32" dur="166" decel="50000">
                                          <p:stCondLst>
                                            <p:cond delay="1338"/>
                                          </p:stCondLst>
                                        </p:cTn>
                                        <p:tgtEl>
                                          <p:spTgt spid="7"/>
                                        </p:tgtEl>
                                      </p:cBhvr>
                                      <p:to x="100000" y="100000"/>
                                    </p:animScale>
                                    <p:animScale>
                                      <p:cBhvr>
                                        <p:cTn id="33" dur="26">
                                          <p:stCondLst>
                                            <p:cond delay="1642"/>
                                          </p:stCondLst>
                                        </p:cTn>
                                        <p:tgtEl>
                                          <p:spTgt spid="7"/>
                                        </p:tgtEl>
                                      </p:cBhvr>
                                      <p:to x="100000" y="90000"/>
                                    </p:animScale>
                                    <p:animScale>
                                      <p:cBhvr>
                                        <p:cTn id="34" dur="166" decel="50000">
                                          <p:stCondLst>
                                            <p:cond delay="1668"/>
                                          </p:stCondLst>
                                        </p:cTn>
                                        <p:tgtEl>
                                          <p:spTgt spid="7"/>
                                        </p:tgtEl>
                                      </p:cBhvr>
                                      <p:to x="100000" y="100000"/>
                                    </p:animScale>
                                    <p:animScale>
                                      <p:cBhvr>
                                        <p:cTn id="35" dur="26">
                                          <p:stCondLst>
                                            <p:cond delay="1808"/>
                                          </p:stCondLst>
                                        </p:cTn>
                                        <p:tgtEl>
                                          <p:spTgt spid="7"/>
                                        </p:tgtEl>
                                      </p:cBhvr>
                                      <p:to x="100000" y="95000"/>
                                    </p:animScale>
                                    <p:animScale>
                                      <p:cBhvr>
                                        <p:cTn id="36" dur="166" decel="50000">
                                          <p:stCondLst>
                                            <p:cond delay="1834"/>
                                          </p:stCondLst>
                                        </p:cTn>
                                        <p:tgtEl>
                                          <p:spTgt spid="7"/>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ipe(down)">
                                      <p:cBhvr>
                                        <p:cTn id="39" dur="580">
                                          <p:stCondLst>
                                            <p:cond delay="0"/>
                                          </p:stCondLst>
                                        </p:cTn>
                                        <p:tgtEl>
                                          <p:spTgt spid="8"/>
                                        </p:tgtEl>
                                      </p:cBhvr>
                                    </p:animEffect>
                                    <p:anim calcmode="lin" valueType="num">
                                      <p:cBhvr>
                                        <p:cTn id="40"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5" dur="26">
                                          <p:stCondLst>
                                            <p:cond delay="650"/>
                                          </p:stCondLst>
                                        </p:cTn>
                                        <p:tgtEl>
                                          <p:spTgt spid="8"/>
                                        </p:tgtEl>
                                      </p:cBhvr>
                                      <p:to x="100000" y="60000"/>
                                    </p:animScale>
                                    <p:animScale>
                                      <p:cBhvr>
                                        <p:cTn id="46" dur="166" decel="50000">
                                          <p:stCondLst>
                                            <p:cond delay="676"/>
                                          </p:stCondLst>
                                        </p:cTn>
                                        <p:tgtEl>
                                          <p:spTgt spid="8"/>
                                        </p:tgtEl>
                                      </p:cBhvr>
                                      <p:to x="100000" y="100000"/>
                                    </p:animScale>
                                    <p:animScale>
                                      <p:cBhvr>
                                        <p:cTn id="47" dur="26">
                                          <p:stCondLst>
                                            <p:cond delay="1312"/>
                                          </p:stCondLst>
                                        </p:cTn>
                                        <p:tgtEl>
                                          <p:spTgt spid="8"/>
                                        </p:tgtEl>
                                      </p:cBhvr>
                                      <p:to x="100000" y="80000"/>
                                    </p:animScale>
                                    <p:animScale>
                                      <p:cBhvr>
                                        <p:cTn id="48" dur="166" decel="50000">
                                          <p:stCondLst>
                                            <p:cond delay="1338"/>
                                          </p:stCondLst>
                                        </p:cTn>
                                        <p:tgtEl>
                                          <p:spTgt spid="8"/>
                                        </p:tgtEl>
                                      </p:cBhvr>
                                      <p:to x="100000" y="100000"/>
                                    </p:animScale>
                                    <p:animScale>
                                      <p:cBhvr>
                                        <p:cTn id="49" dur="26">
                                          <p:stCondLst>
                                            <p:cond delay="1642"/>
                                          </p:stCondLst>
                                        </p:cTn>
                                        <p:tgtEl>
                                          <p:spTgt spid="8"/>
                                        </p:tgtEl>
                                      </p:cBhvr>
                                      <p:to x="100000" y="90000"/>
                                    </p:animScale>
                                    <p:animScale>
                                      <p:cBhvr>
                                        <p:cTn id="50" dur="166" decel="50000">
                                          <p:stCondLst>
                                            <p:cond delay="1668"/>
                                          </p:stCondLst>
                                        </p:cTn>
                                        <p:tgtEl>
                                          <p:spTgt spid="8"/>
                                        </p:tgtEl>
                                      </p:cBhvr>
                                      <p:to x="100000" y="100000"/>
                                    </p:animScale>
                                    <p:animScale>
                                      <p:cBhvr>
                                        <p:cTn id="51" dur="26">
                                          <p:stCondLst>
                                            <p:cond delay="1808"/>
                                          </p:stCondLst>
                                        </p:cTn>
                                        <p:tgtEl>
                                          <p:spTgt spid="8"/>
                                        </p:tgtEl>
                                      </p:cBhvr>
                                      <p:to x="100000" y="95000"/>
                                    </p:animScale>
                                    <p:animScale>
                                      <p:cBhvr>
                                        <p:cTn id="52" dur="166" decel="50000">
                                          <p:stCondLst>
                                            <p:cond delay="1834"/>
                                          </p:stCondLst>
                                        </p:cTn>
                                        <p:tgtEl>
                                          <p:spTgt spid="8"/>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grpId="0" nodeType="clickEffect">
                                  <p:stCondLst>
                                    <p:cond delay="0"/>
                                  </p:stCondLst>
                                  <p:childTnLst>
                                    <p:set>
                                      <p:cBhvr>
                                        <p:cTn id="56" dur="1" fill="hold">
                                          <p:stCondLst>
                                            <p:cond delay="0"/>
                                          </p:stCondLst>
                                        </p:cTn>
                                        <p:tgtEl>
                                          <p:spTgt spid="2"/>
                                        </p:tgtEl>
                                        <p:attrNameLst>
                                          <p:attrName>style.visibility</p:attrName>
                                        </p:attrNameLst>
                                      </p:cBhvr>
                                      <p:to>
                                        <p:strVal val="visible"/>
                                      </p:to>
                                    </p:set>
                                    <p:anim calcmode="lin" valueType="num">
                                      <p:cBhvr>
                                        <p:cTn id="57" dur="1000" fill="hold"/>
                                        <p:tgtEl>
                                          <p:spTgt spid="2"/>
                                        </p:tgtEl>
                                        <p:attrNameLst>
                                          <p:attrName>ppt_w</p:attrName>
                                        </p:attrNameLst>
                                      </p:cBhvr>
                                      <p:tavLst>
                                        <p:tav tm="0">
                                          <p:val>
                                            <p:fltVal val="0"/>
                                          </p:val>
                                        </p:tav>
                                        <p:tav tm="100000">
                                          <p:val>
                                            <p:strVal val="#ppt_w"/>
                                          </p:val>
                                        </p:tav>
                                      </p:tavLst>
                                    </p:anim>
                                    <p:anim calcmode="lin" valueType="num">
                                      <p:cBhvr>
                                        <p:cTn id="58" dur="1000" fill="hold"/>
                                        <p:tgtEl>
                                          <p:spTgt spid="2"/>
                                        </p:tgtEl>
                                        <p:attrNameLst>
                                          <p:attrName>ppt_h</p:attrName>
                                        </p:attrNameLst>
                                      </p:cBhvr>
                                      <p:tavLst>
                                        <p:tav tm="0">
                                          <p:val>
                                            <p:fltVal val="0"/>
                                          </p:val>
                                        </p:tav>
                                        <p:tav tm="100000">
                                          <p:val>
                                            <p:strVal val="#ppt_h"/>
                                          </p:val>
                                        </p:tav>
                                      </p:tavLst>
                                    </p:anim>
                                    <p:anim calcmode="lin" valueType="num">
                                      <p:cBhvr>
                                        <p:cTn id="59" dur="1000" fill="hold"/>
                                        <p:tgtEl>
                                          <p:spTgt spid="2"/>
                                        </p:tgtEl>
                                        <p:attrNameLst>
                                          <p:attrName>style.rotation</p:attrName>
                                        </p:attrNameLst>
                                      </p:cBhvr>
                                      <p:tavLst>
                                        <p:tav tm="0">
                                          <p:val>
                                            <p:fltVal val="90"/>
                                          </p:val>
                                        </p:tav>
                                        <p:tav tm="100000">
                                          <p:val>
                                            <p:fltVal val="0"/>
                                          </p:val>
                                        </p:tav>
                                      </p:tavLst>
                                    </p:anim>
                                    <p:animEffect transition="in" filter="fade">
                                      <p:cBhvr>
                                        <p:cTn id="60" dur="1000"/>
                                        <p:tgtEl>
                                          <p:spTgt spid="2"/>
                                        </p:tgtEl>
                                      </p:cBhvr>
                                    </p:animEffect>
                                  </p:childTnLst>
                                </p:cTn>
                              </p:par>
                              <p:par>
                                <p:cTn id="61" presetID="31" presetClass="entr" presetSubtype="0" fill="hold" grpId="0" nodeType="withEffect">
                                  <p:stCondLst>
                                    <p:cond delay="0"/>
                                  </p:stCondLst>
                                  <p:childTnLst>
                                    <p:set>
                                      <p:cBhvr>
                                        <p:cTn id="62" dur="1" fill="hold">
                                          <p:stCondLst>
                                            <p:cond delay="0"/>
                                          </p:stCondLst>
                                        </p:cTn>
                                        <p:tgtEl>
                                          <p:spTgt spid="5"/>
                                        </p:tgtEl>
                                        <p:attrNameLst>
                                          <p:attrName>style.visibility</p:attrName>
                                        </p:attrNameLst>
                                      </p:cBhvr>
                                      <p:to>
                                        <p:strVal val="visible"/>
                                      </p:to>
                                    </p:set>
                                    <p:anim calcmode="lin" valueType="num">
                                      <p:cBhvr>
                                        <p:cTn id="63" dur="1000" fill="hold"/>
                                        <p:tgtEl>
                                          <p:spTgt spid="5"/>
                                        </p:tgtEl>
                                        <p:attrNameLst>
                                          <p:attrName>ppt_w</p:attrName>
                                        </p:attrNameLst>
                                      </p:cBhvr>
                                      <p:tavLst>
                                        <p:tav tm="0">
                                          <p:val>
                                            <p:fltVal val="0"/>
                                          </p:val>
                                        </p:tav>
                                        <p:tav tm="100000">
                                          <p:val>
                                            <p:strVal val="#ppt_w"/>
                                          </p:val>
                                        </p:tav>
                                      </p:tavLst>
                                    </p:anim>
                                    <p:anim calcmode="lin" valueType="num">
                                      <p:cBhvr>
                                        <p:cTn id="64" dur="1000" fill="hold"/>
                                        <p:tgtEl>
                                          <p:spTgt spid="5"/>
                                        </p:tgtEl>
                                        <p:attrNameLst>
                                          <p:attrName>ppt_h</p:attrName>
                                        </p:attrNameLst>
                                      </p:cBhvr>
                                      <p:tavLst>
                                        <p:tav tm="0">
                                          <p:val>
                                            <p:fltVal val="0"/>
                                          </p:val>
                                        </p:tav>
                                        <p:tav tm="100000">
                                          <p:val>
                                            <p:strVal val="#ppt_h"/>
                                          </p:val>
                                        </p:tav>
                                      </p:tavLst>
                                    </p:anim>
                                    <p:anim calcmode="lin" valueType="num">
                                      <p:cBhvr>
                                        <p:cTn id="65" dur="1000" fill="hold"/>
                                        <p:tgtEl>
                                          <p:spTgt spid="5"/>
                                        </p:tgtEl>
                                        <p:attrNameLst>
                                          <p:attrName>style.rotation</p:attrName>
                                        </p:attrNameLst>
                                      </p:cBhvr>
                                      <p:tavLst>
                                        <p:tav tm="0">
                                          <p:val>
                                            <p:fltVal val="90"/>
                                          </p:val>
                                        </p:tav>
                                        <p:tav tm="100000">
                                          <p:val>
                                            <p:fltVal val="0"/>
                                          </p:val>
                                        </p:tav>
                                      </p:tavLst>
                                    </p:anim>
                                    <p:animEffect transition="in" filter="fade">
                                      <p:cBhvr>
                                        <p:cTn id="66" dur="1000"/>
                                        <p:tgtEl>
                                          <p:spTgt spid="5"/>
                                        </p:tgtEl>
                                      </p:cBhvr>
                                    </p:animEffect>
                                  </p:childTnLst>
                                </p:cTn>
                              </p:par>
                              <p:par>
                                <p:cTn id="67" presetID="31" presetClass="entr" presetSubtype="0" fill="hold" grpId="0" nodeType="withEffect">
                                  <p:stCondLst>
                                    <p:cond delay="0"/>
                                  </p:stCondLst>
                                  <p:childTnLst>
                                    <p:set>
                                      <p:cBhvr>
                                        <p:cTn id="68" dur="1" fill="hold">
                                          <p:stCondLst>
                                            <p:cond delay="0"/>
                                          </p:stCondLst>
                                        </p:cTn>
                                        <p:tgtEl>
                                          <p:spTgt spid="10"/>
                                        </p:tgtEl>
                                        <p:attrNameLst>
                                          <p:attrName>style.visibility</p:attrName>
                                        </p:attrNameLst>
                                      </p:cBhvr>
                                      <p:to>
                                        <p:strVal val="visible"/>
                                      </p:to>
                                    </p:set>
                                    <p:anim calcmode="lin" valueType="num">
                                      <p:cBhvr>
                                        <p:cTn id="69" dur="1000" fill="hold"/>
                                        <p:tgtEl>
                                          <p:spTgt spid="10"/>
                                        </p:tgtEl>
                                        <p:attrNameLst>
                                          <p:attrName>ppt_w</p:attrName>
                                        </p:attrNameLst>
                                      </p:cBhvr>
                                      <p:tavLst>
                                        <p:tav tm="0">
                                          <p:val>
                                            <p:fltVal val="0"/>
                                          </p:val>
                                        </p:tav>
                                        <p:tav tm="100000">
                                          <p:val>
                                            <p:strVal val="#ppt_w"/>
                                          </p:val>
                                        </p:tav>
                                      </p:tavLst>
                                    </p:anim>
                                    <p:anim calcmode="lin" valueType="num">
                                      <p:cBhvr>
                                        <p:cTn id="70" dur="1000" fill="hold"/>
                                        <p:tgtEl>
                                          <p:spTgt spid="10"/>
                                        </p:tgtEl>
                                        <p:attrNameLst>
                                          <p:attrName>ppt_h</p:attrName>
                                        </p:attrNameLst>
                                      </p:cBhvr>
                                      <p:tavLst>
                                        <p:tav tm="0">
                                          <p:val>
                                            <p:fltVal val="0"/>
                                          </p:val>
                                        </p:tav>
                                        <p:tav tm="100000">
                                          <p:val>
                                            <p:strVal val="#ppt_h"/>
                                          </p:val>
                                        </p:tav>
                                      </p:tavLst>
                                    </p:anim>
                                    <p:anim calcmode="lin" valueType="num">
                                      <p:cBhvr>
                                        <p:cTn id="71" dur="1000" fill="hold"/>
                                        <p:tgtEl>
                                          <p:spTgt spid="10"/>
                                        </p:tgtEl>
                                        <p:attrNameLst>
                                          <p:attrName>style.rotation</p:attrName>
                                        </p:attrNameLst>
                                      </p:cBhvr>
                                      <p:tavLst>
                                        <p:tav tm="0">
                                          <p:val>
                                            <p:fltVal val="90"/>
                                          </p:val>
                                        </p:tav>
                                        <p:tav tm="100000">
                                          <p:val>
                                            <p:fltVal val="0"/>
                                          </p:val>
                                        </p:tav>
                                      </p:tavLst>
                                    </p:anim>
                                    <p:animEffect transition="in" filter="fade">
                                      <p:cBhvr>
                                        <p:cTn id="72" dur="1000"/>
                                        <p:tgtEl>
                                          <p:spTgt spid="10"/>
                                        </p:tgtEl>
                                      </p:cBhvr>
                                    </p:animEffect>
                                  </p:childTnLst>
                                </p:cTn>
                              </p:par>
                              <p:par>
                                <p:cTn id="73" presetID="31" presetClass="entr" presetSubtype="0" fill="hold" grpId="0" nodeType="withEffect">
                                  <p:stCondLst>
                                    <p:cond delay="0"/>
                                  </p:stCondLst>
                                  <p:childTnLst>
                                    <p:set>
                                      <p:cBhvr>
                                        <p:cTn id="74" dur="1" fill="hold">
                                          <p:stCondLst>
                                            <p:cond delay="0"/>
                                          </p:stCondLst>
                                        </p:cTn>
                                        <p:tgtEl>
                                          <p:spTgt spid="11"/>
                                        </p:tgtEl>
                                        <p:attrNameLst>
                                          <p:attrName>style.visibility</p:attrName>
                                        </p:attrNameLst>
                                      </p:cBhvr>
                                      <p:to>
                                        <p:strVal val="visible"/>
                                      </p:to>
                                    </p:set>
                                    <p:anim calcmode="lin" valueType="num">
                                      <p:cBhvr>
                                        <p:cTn id="75" dur="1000" fill="hold"/>
                                        <p:tgtEl>
                                          <p:spTgt spid="11"/>
                                        </p:tgtEl>
                                        <p:attrNameLst>
                                          <p:attrName>ppt_w</p:attrName>
                                        </p:attrNameLst>
                                      </p:cBhvr>
                                      <p:tavLst>
                                        <p:tav tm="0">
                                          <p:val>
                                            <p:fltVal val="0"/>
                                          </p:val>
                                        </p:tav>
                                        <p:tav tm="100000">
                                          <p:val>
                                            <p:strVal val="#ppt_w"/>
                                          </p:val>
                                        </p:tav>
                                      </p:tavLst>
                                    </p:anim>
                                    <p:anim calcmode="lin" valueType="num">
                                      <p:cBhvr>
                                        <p:cTn id="76" dur="1000" fill="hold"/>
                                        <p:tgtEl>
                                          <p:spTgt spid="11"/>
                                        </p:tgtEl>
                                        <p:attrNameLst>
                                          <p:attrName>ppt_h</p:attrName>
                                        </p:attrNameLst>
                                      </p:cBhvr>
                                      <p:tavLst>
                                        <p:tav tm="0">
                                          <p:val>
                                            <p:fltVal val="0"/>
                                          </p:val>
                                        </p:tav>
                                        <p:tav tm="100000">
                                          <p:val>
                                            <p:strVal val="#ppt_h"/>
                                          </p:val>
                                        </p:tav>
                                      </p:tavLst>
                                    </p:anim>
                                    <p:anim calcmode="lin" valueType="num">
                                      <p:cBhvr>
                                        <p:cTn id="77" dur="1000" fill="hold"/>
                                        <p:tgtEl>
                                          <p:spTgt spid="11"/>
                                        </p:tgtEl>
                                        <p:attrNameLst>
                                          <p:attrName>style.rotation</p:attrName>
                                        </p:attrNameLst>
                                      </p:cBhvr>
                                      <p:tavLst>
                                        <p:tav tm="0">
                                          <p:val>
                                            <p:fltVal val="90"/>
                                          </p:val>
                                        </p:tav>
                                        <p:tav tm="100000">
                                          <p:val>
                                            <p:fltVal val="0"/>
                                          </p:val>
                                        </p:tav>
                                      </p:tavLst>
                                    </p:anim>
                                    <p:animEffect transition="in" filter="fade">
                                      <p:cBhvr>
                                        <p:cTn id="7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2" grpId="0" animBg="1"/>
      <p:bldP spid="5"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 name="Flowchart: Process 25"/>
          <p:cNvSpPr/>
          <p:nvPr/>
        </p:nvSpPr>
        <p:spPr>
          <a:xfrm>
            <a:off x="4304928" y="1250758"/>
            <a:ext cx="144016" cy="1674186"/>
          </a:xfrm>
          <a:prstGeom prst="flowChartProcess">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29" name="Down Arrow 28"/>
          <p:cNvSpPr/>
          <p:nvPr/>
        </p:nvSpPr>
        <p:spPr>
          <a:xfrm>
            <a:off x="3380163" y="2861972"/>
            <a:ext cx="273969" cy="569082"/>
          </a:xfrm>
          <a:prstGeom prst="downArrow">
            <a:avLst/>
          </a:prstGeom>
          <a:solidFill>
            <a:schemeClr val="bg1">
              <a:lumMod val="65000"/>
            </a:schemeClr>
          </a:solidFill>
          <a:ln>
            <a:solidFill>
              <a:schemeClr val="accent2">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p>
        </p:txBody>
      </p:sp>
      <p:sp>
        <p:nvSpPr>
          <p:cNvPr id="28" name="Bent-Up Arrow 27"/>
          <p:cNvSpPr/>
          <p:nvPr/>
        </p:nvSpPr>
        <p:spPr>
          <a:xfrm rot="10800000">
            <a:off x="1704628" y="2816341"/>
            <a:ext cx="3533451" cy="609689"/>
          </a:xfrm>
          <a:prstGeom prst="bentUp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9" name="Right Arrow 18"/>
          <p:cNvSpPr/>
          <p:nvPr/>
        </p:nvSpPr>
        <p:spPr>
          <a:xfrm>
            <a:off x="7257256" y="2204099"/>
            <a:ext cx="1050925" cy="360805"/>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434" name="عنصر نائب لرقم الشريحة 3"/>
          <p:cNvSpPr>
            <a:spLocks noGrp="1"/>
          </p:cNvSpPr>
          <p:nvPr>
            <p:ph type="sldNum" sz="quarter" idx="4294967295"/>
          </p:nvPr>
        </p:nvSpPr>
        <p:spPr bwMode="auto">
          <a:xfrm>
            <a:off x="2324100" y="6149975"/>
            <a:ext cx="527050" cy="3365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a:spcBef>
                <a:spcPct val="20000"/>
              </a:spcBef>
              <a:buFont typeface="Arial" panose="020B0604020202020204" pitchFamily="34" charset="0"/>
              <a:buChar char="•"/>
              <a:defRPr sz="2954">
                <a:solidFill>
                  <a:schemeClr val="tx1"/>
                </a:solidFill>
                <a:latin typeface="Calibri" panose="020F0502020204030204" pitchFamily="34" charset="0"/>
                <a:cs typeface="Arial" panose="020B0604020202020204" pitchFamily="34" charset="0"/>
              </a:defRPr>
            </a:lvl1pPr>
            <a:lvl2pPr marL="685817" indent="-263776" algn="r">
              <a:spcBef>
                <a:spcPct val="20000"/>
              </a:spcBef>
              <a:buFont typeface="Arial" panose="020B0604020202020204" pitchFamily="34" charset="0"/>
              <a:buChar char="–"/>
              <a:defRPr sz="2585">
                <a:solidFill>
                  <a:schemeClr val="tx1"/>
                </a:solidFill>
                <a:latin typeface="Calibri" panose="020F0502020204030204" pitchFamily="34" charset="0"/>
                <a:cs typeface="Arial" panose="020B0604020202020204" pitchFamily="34" charset="0"/>
              </a:defRPr>
            </a:lvl2pPr>
            <a:lvl3pPr marL="1055103" indent="-211021" algn="r">
              <a:spcBef>
                <a:spcPct val="20000"/>
              </a:spcBef>
              <a:buFont typeface="Arial" panose="020B0604020202020204" pitchFamily="34" charset="0"/>
              <a:buChar char="•"/>
              <a:defRPr sz="2215">
                <a:solidFill>
                  <a:schemeClr val="tx1"/>
                </a:solidFill>
                <a:latin typeface="Calibri" panose="020F0502020204030204" pitchFamily="34" charset="0"/>
                <a:cs typeface="Arial" panose="020B0604020202020204" pitchFamily="34" charset="0"/>
              </a:defRPr>
            </a:lvl3pPr>
            <a:lvl4pPr marL="1477145"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4pPr>
            <a:lvl5pPr marL="1899186"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5pPr>
            <a:lvl6pPr marL="2321227"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6pPr>
            <a:lvl7pPr marL="2743269"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7pPr>
            <a:lvl8pPr marL="3165310"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8pPr>
            <a:lvl9pPr marL="3587351"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9pPr>
          </a:lstStyle>
          <a:p>
            <a:pPr>
              <a:spcBef>
                <a:spcPct val="0"/>
              </a:spcBef>
              <a:buFontTx/>
              <a:buNone/>
              <a:defRPr/>
            </a:pPr>
            <a:fld id="{1CA375F7-40A8-4967-814C-B8ADDFED29A8}" type="slidenum">
              <a:rPr lang="ar-SA" altLang="en-US" sz="1108">
                <a:solidFill>
                  <a:schemeClr val="bg1"/>
                </a:solidFill>
              </a:rPr>
              <a:pPr>
                <a:spcBef>
                  <a:spcPct val="0"/>
                </a:spcBef>
                <a:buFontTx/>
                <a:buNone/>
                <a:defRPr/>
              </a:pPr>
              <a:t>4</a:t>
            </a:fld>
            <a:endParaRPr lang="en-US" altLang="en-US" sz="1108">
              <a:solidFill>
                <a:schemeClr val="bg1"/>
              </a:solidFill>
            </a:endParaRPr>
          </a:p>
        </p:txBody>
      </p:sp>
      <p:sp>
        <p:nvSpPr>
          <p:cNvPr id="21" name="Slide Number Placeholder 2"/>
          <p:cNvSpPr>
            <a:spLocks noGrp="1"/>
          </p:cNvSpPr>
          <p:nvPr>
            <p:ph type="sldNum" sz="quarter" idx="10"/>
          </p:nvPr>
        </p:nvSpPr>
        <p:spPr>
          <a:xfrm>
            <a:off x="4974456" y="6356350"/>
            <a:ext cx="482600" cy="365125"/>
          </a:xfrm>
        </p:spPr>
        <p:txBody>
          <a:bodyPr/>
          <a:lstStyle/>
          <a:p>
            <a:pPr>
              <a:defRPr/>
            </a:pPr>
            <a:r>
              <a:rPr lang="ar-SA" dirty="0"/>
              <a:t>4</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145888685"/>
              </p:ext>
            </p:extLst>
          </p:nvPr>
        </p:nvGraphicFramePr>
        <p:xfrm>
          <a:off x="6265702" y="3339048"/>
          <a:ext cx="1726843" cy="2682240"/>
        </p:xfrm>
        <a:graphic>
          <a:graphicData uri="http://schemas.openxmlformats.org/drawingml/2006/table">
            <a:tbl>
              <a:tblPr rtl="1" firstRow="1" bandRow="1">
                <a:tableStyleId>{93296810-A885-4BE3-A3E7-6D5BEEA58F35}</a:tableStyleId>
              </a:tblPr>
              <a:tblGrid>
                <a:gridCol w="1726843">
                  <a:extLst>
                    <a:ext uri="{9D8B030D-6E8A-4147-A177-3AD203B41FA5}">
                      <a16:colId xmlns:a16="http://schemas.microsoft.com/office/drawing/2014/main" val="20000"/>
                    </a:ext>
                  </a:extLst>
                </a:gridCol>
              </a:tblGrid>
              <a:tr h="370840">
                <a:tc>
                  <a:txBody>
                    <a:bodyPr/>
                    <a:lstStyle/>
                    <a:p>
                      <a:pPr algn="ctr" rtl="1"/>
                      <a:r>
                        <a:rPr lang="ar-SA" dirty="0">
                          <a:solidFill>
                            <a:schemeClr val="tx1"/>
                          </a:solidFill>
                        </a:rPr>
                        <a:t>تجهيز البيانات للتحليل </a:t>
                      </a:r>
                    </a:p>
                  </a:txBody>
                  <a:tcPr/>
                </a:tc>
                <a:extLst>
                  <a:ext uri="{0D108BD9-81ED-4DB2-BD59-A6C34878D82A}">
                    <a16:rowId xmlns:a16="http://schemas.microsoft.com/office/drawing/2014/main" val="10000"/>
                  </a:ext>
                </a:extLst>
              </a:tr>
              <a:tr h="370840">
                <a:tc>
                  <a:txBody>
                    <a:bodyPr/>
                    <a:lstStyle/>
                    <a:p>
                      <a:pPr marL="171450" indent="-171450" rtl="1">
                        <a:buFont typeface="Arial" panose="020B0604020202020204" pitchFamily="34" charset="0"/>
                        <a:buChar char="•"/>
                      </a:pPr>
                      <a:r>
                        <a:rPr lang="ar-SA" sz="1600" b="0" dirty="0"/>
                        <a:t>مراجعة البيانات</a:t>
                      </a:r>
                    </a:p>
                    <a:p>
                      <a:pPr marL="171450" indent="-171450" rtl="1">
                        <a:buFont typeface="Arial" panose="020B0604020202020204" pitchFamily="34" charset="0"/>
                        <a:buChar char="•"/>
                      </a:pPr>
                      <a:r>
                        <a:rPr lang="ar-SA" sz="1600" b="0" dirty="0"/>
                        <a:t>معالجة الأسئلة المتروكة</a:t>
                      </a:r>
                    </a:p>
                    <a:p>
                      <a:pPr marL="171450" indent="-171450" rtl="1">
                        <a:buFont typeface="Arial" panose="020B0604020202020204" pitchFamily="34" charset="0"/>
                        <a:buChar char="•"/>
                      </a:pPr>
                      <a:r>
                        <a:rPr lang="ar-SA" sz="1600" b="0" dirty="0"/>
                        <a:t>ترميز وتصنيف البيانات</a:t>
                      </a:r>
                    </a:p>
                    <a:p>
                      <a:pPr marL="171450" indent="-171450" rtl="1">
                        <a:buFont typeface="Arial" panose="020B0604020202020204" pitchFamily="34" charset="0"/>
                        <a:buChar char="•"/>
                      </a:pPr>
                      <a:r>
                        <a:rPr lang="ar-SA" sz="1600" b="0" dirty="0"/>
                        <a:t>انشاء ملف للبيانات</a:t>
                      </a:r>
                    </a:p>
                    <a:p>
                      <a:pPr marL="171450" indent="-171450" rtl="1">
                        <a:buFont typeface="Arial" panose="020B0604020202020204" pitchFamily="34" charset="0"/>
                        <a:buChar char="•"/>
                      </a:pPr>
                      <a:r>
                        <a:rPr lang="ar-SA" sz="1600" b="0" dirty="0"/>
                        <a:t>تحديد البرنامج الاحصائي</a:t>
                      </a:r>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77612742"/>
              </p:ext>
            </p:extLst>
          </p:nvPr>
        </p:nvGraphicFramePr>
        <p:xfrm>
          <a:off x="1052729" y="3478111"/>
          <a:ext cx="1357784" cy="1463040"/>
        </p:xfrm>
        <a:graphic>
          <a:graphicData uri="http://schemas.openxmlformats.org/drawingml/2006/table">
            <a:tbl>
              <a:tblPr rtl="1" firstRow="1" bandRow="1">
                <a:tableStyleId>{1E171933-4619-4E11-9A3F-F7608DF75F80}</a:tableStyleId>
              </a:tblPr>
              <a:tblGrid>
                <a:gridCol w="1357784">
                  <a:extLst>
                    <a:ext uri="{9D8B030D-6E8A-4147-A177-3AD203B41FA5}">
                      <a16:colId xmlns:a16="http://schemas.microsoft.com/office/drawing/2014/main" val="20000"/>
                    </a:ext>
                  </a:extLst>
                </a:gridCol>
              </a:tblGrid>
              <a:tr h="390516">
                <a:tc>
                  <a:txBody>
                    <a:bodyPr/>
                    <a:lstStyle/>
                    <a:p>
                      <a:pPr algn="ctr" rtl="1"/>
                      <a:r>
                        <a:rPr lang="ar-SA" dirty="0">
                          <a:solidFill>
                            <a:schemeClr val="tx1"/>
                          </a:solidFill>
                        </a:rPr>
                        <a:t>اختبار صحة الفروض</a:t>
                      </a:r>
                    </a:p>
                  </a:txBody>
                  <a:tcPr/>
                </a:tc>
                <a:extLst>
                  <a:ext uri="{0D108BD9-81ED-4DB2-BD59-A6C34878D82A}">
                    <a16:rowId xmlns:a16="http://schemas.microsoft.com/office/drawing/2014/main" val="10000"/>
                  </a:ext>
                </a:extLst>
              </a:tr>
              <a:tr h="360396">
                <a:tc>
                  <a:txBody>
                    <a:bodyPr/>
                    <a:lstStyle/>
                    <a:p>
                      <a:pPr marL="171450" indent="-171450" algn="r" defTabSz="914400" rtl="1" eaLnBrk="1" latinLnBrk="0" hangingPunct="1">
                        <a:buFont typeface="Arial" panose="020B0604020202020204" pitchFamily="34" charset="0"/>
                        <a:buChar char="•"/>
                      </a:pPr>
                      <a:r>
                        <a:rPr lang="ar-SA" sz="1600" kern="1200" dirty="0"/>
                        <a:t>استخدام الإحصاءات المناسبة</a:t>
                      </a:r>
                      <a:endParaRPr lang="ar-SA" sz="1600" b="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522384199"/>
              </p:ext>
            </p:extLst>
          </p:nvPr>
        </p:nvGraphicFramePr>
        <p:xfrm>
          <a:off x="2534812" y="3478111"/>
          <a:ext cx="1357784" cy="1432560"/>
        </p:xfrm>
        <a:graphic>
          <a:graphicData uri="http://schemas.openxmlformats.org/drawingml/2006/table">
            <a:tbl>
              <a:tblPr rtl="1" firstRow="1" bandRow="1">
                <a:tableStyleId>{F5AB1C69-6EDB-4FF4-983F-18BD219EF322}</a:tableStyleId>
              </a:tblPr>
              <a:tblGrid>
                <a:gridCol w="1357784">
                  <a:extLst>
                    <a:ext uri="{9D8B030D-6E8A-4147-A177-3AD203B41FA5}">
                      <a16:colId xmlns:a16="http://schemas.microsoft.com/office/drawing/2014/main" val="20000"/>
                    </a:ext>
                  </a:extLst>
                </a:gridCol>
              </a:tblGrid>
              <a:tr h="360864">
                <a:tc>
                  <a:txBody>
                    <a:bodyPr/>
                    <a:lstStyle/>
                    <a:p>
                      <a:pPr algn="ctr" rtl="1"/>
                      <a:r>
                        <a:rPr lang="ar-SA" dirty="0">
                          <a:solidFill>
                            <a:schemeClr val="tx1"/>
                          </a:solidFill>
                        </a:rPr>
                        <a:t>جودة البيانات</a:t>
                      </a:r>
                    </a:p>
                  </a:txBody>
                  <a:tcPr/>
                </a:tc>
                <a:extLst>
                  <a:ext uri="{0D108BD9-81ED-4DB2-BD59-A6C34878D82A}">
                    <a16:rowId xmlns:a16="http://schemas.microsoft.com/office/drawing/2014/main" val="10000"/>
                  </a:ext>
                </a:extLst>
              </a:tr>
              <a:tr h="360864">
                <a:tc>
                  <a:txBody>
                    <a:bodyPr/>
                    <a:lstStyle/>
                    <a:p>
                      <a:pPr marL="171450" indent="-171450" algn="r" defTabSz="914400" rtl="1" eaLnBrk="1" latinLnBrk="0" hangingPunct="1">
                        <a:buFont typeface="Arial" panose="020B0604020202020204" pitchFamily="34" charset="0"/>
                        <a:buChar char="•"/>
                      </a:pPr>
                      <a:r>
                        <a:rPr lang="ar-SA" sz="1600" kern="1200" dirty="0"/>
                        <a:t>اختبار الصلاحية والثقة </a:t>
                      </a:r>
                      <a:r>
                        <a:rPr lang="fr-FR" sz="1600" kern="1200" dirty="0"/>
                        <a:t>Reliability</a:t>
                      </a:r>
                      <a:endParaRPr lang="ar-SA" sz="1600" b="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131224322"/>
              </p:ext>
            </p:extLst>
          </p:nvPr>
        </p:nvGraphicFramePr>
        <p:xfrm>
          <a:off x="4042604" y="3473031"/>
          <a:ext cx="1980220" cy="1437640"/>
        </p:xfrm>
        <a:graphic>
          <a:graphicData uri="http://schemas.openxmlformats.org/drawingml/2006/table">
            <a:tbl>
              <a:tblPr rtl="1" firstRow="1" bandRow="1">
                <a:tableStyleId>{5C22544A-7EE6-4342-B048-85BDC9FD1C3A}</a:tableStyleId>
              </a:tblPr>
              <a:tblGrid>
                <a:gridCol w="1980220">
                  <a:extLst>
                    <a:ext uri="{9D8B030D-6E8A-4147-A177-3AD203B41FA5}">
                      <a16:colId xmlns:a16="http://schemas.microsoft.com/office/drawing/2014/main" val="20000"/>
                    </a:ext>
                  </a:extLst>
                </a:gridCol>
              </a:tblGrid>
              <a:tr h="370840">
                <a:tc>
                  <a:txBody>
                    <a:bodyPr/>
                    <a:lstStyle/>
                    <a:p>
                      <a:pPr algn="ctr" rtl="1"/>
                      <a:r>
                        <a:rPr lang="ar-SA" dirty="0">
                          <a:solidFill>
                            <a:schemeClr val="tx1"/>
                          </a:solidFill>
                        </a:rPr>
                        <a:t>التعرف على البيانات</a:t>
                      </a:r>
                      <a:endParaRPr lang="ar-SA" b="1" dirty="0">
                        <a:solidFill>
                          <a:schemeClr val="tx1"/>
                        </a:solidFill>
                      </a:endParaRPr>
                    </a:p>
                  </a:txBody>
                  <a:tcPr/>
                </a:tc>
                <a:extLst>
                  <a:ext uri="{0D108BD9-81ED-4DB2-BD59-A6C34878D82A}">
                    <a16:rowId xmlns:a16="http://schemas.microsoft.com/office/drawing/2014/main" val="10000"/>
                  </a:ext>
                </a:extLst>
              </a:tr>
              <a:tr h="370840">
                <a:tc>
                  <a:txBody>
                    <a:bodyPr/>
                    <a:lstStyle/>
                    <a:p>
                      <a:pPr marL="171450" indent="-171450" algn="r" defTabSz="914400" rtl="1" eaLnBrk="1" latinLnBrk="0" hangingPunct="1">
                        <a:buFont typeface="Arial" panose="020B0604020202020204" pitchFamily="34" charset="0"/>
                        <a:buChar char="•"/>
                      </a:pPr>
                      <a:r>
                        <a:rPr lang="ar-SA" sz="1600" kern="1200" dirty="0"/>
                        <a:t>المتوسط</a:t>
                      </a:r>
                    </a:p>
                    <a:p>
                      <a:pPr marL="171450" indent="-171450" algn="r" defTabSz="914400" rtl="1" eaLnBrk="1" latinLnBrk="0" hangingPunct="1">
                        <a:buFont typeface="Arial" panose="020B0604020202020204" pitchFamily="34" charset="0"/>
                        <a:buChar char="•"/>
                      </a:pPr>
                      <a:r>
                        <a:rPr lang="ar-SA" sz="1600" kern="1200" dirty="0"/>
                        <a:t>الانحراف المعياري</a:t>
                      </a:r>
                    </a:p>
                    <a:p>
                      <a:pPr marL="171450" indent="-171450" algn="r" defTabSz="914400" rtl="1" eaLnBrk="1" latinLnBrk="0" hangingPunct="1">
                        <a:buFont typeface="Arial" panose="020B0604020202020204" pitchFamily="34" charset="0"/>
                        <a:buChar char="•"/>
                      </a:pPr>
                      <a:r>
                        <a:rPr lang="ar-SA" sz="1600" kern="1200" dirty="0"/>
                        <a:t>الارتباط</a:t>
                      </a:r>
                    </a:p>
                    <a:p>
                      <a:pPr marL="171450" indent="-171450" algn="r" defTabSz="914400" rtl="1" eaLnBrk="1" latinLnBrk="0" hangingPunct="1">
                        <a:buFont typeface="Arial" panose="020B0604020202020204" pitchFamily="34" charset="0"/>
                        <a:buChar char="•"/>
                      </a:pPr>
                      <a:r>
                        <a:rPr lang="ar-SA" sz="1600" kern="1200" dirty="0"/>
                        <a:t>التوزيع التكراري</a:t>
                      </a:r>
                      <a:endParaRPr lang="ar-SA" sz="1600" b="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bl>
          </a:graphicData>
        </a:graphic>
      </p:graphicFrame>
      <p:sp>
        <p:nvSpPr>
          <p:cNvPr id="4" name="Rounded Rectangle 3"/>
          <p:cNvSpPr/>
          <p:nvPr/>
        </p:nvSpPr>
        <p:spPr>
          <a:xfrm rot="5400000">
            <a:off x="6393160" y="3429000"/>
            <a:ext cx="4536504" cy="648072"/>
          </a:xfrm>
          <a:prstGeom prst="round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3600" b="1" dirty="0">
                <a:solidFill>
                  <a:schemeClr val="tx1"/>
                </a:solidFill>
              </a:rPr>
              <a:t>تجميع البيانات </a:t>
            </a:r>
          </a:p>
        </p:txBody>
      </p:sp>
      <p:sp>
        <p:nvSpPr>
          <p:cNvPr id="15" name="Rounded Rectangle 14"/>
          <p:cNvSpPr/>
          <p:nvPr/>
        </p:nvSpPr>
        <p:spPr>
          <a:xfrm>
            <a:off x="2144688" y="548680"/>
            <a:ext cx="4536504" cy="648072"/>
          </a:xfrm>
          <a:prstGeom prst="roundRect">
            <a:avLst/>
          </a:prstGeom>
          <a:ln>
            <a:solidFill>
              <a:srgbClr val="FF3300"/>
            </a:solidFill>
          </a:ln>
        </p:spPr>
        <p:style>
          <a:lnRef idx="2">
            <a:schemeClr val="accent1"/>
          </a:lnRef>
          <a:fillRef idx="1">
            <a:schemeClr val="lt1"/>
          </a:fillRef>
          <a:effectRef idx="0">
            <a:schemeClr val="accent1"/>
          </a:effectRef>
          <a:fontRef idx="minor">
            <a:schemeClr val="dk1"/>
          </a:fontRef>
        </p:style>
        <p:txBody>
          <a:bodyPr rtlCol="1" anchor="ctr"/>
          <a:lstStyle/>
          <a:p>
            <a:pPr algn="ctr"/>
            <a:r>
              <a:rPr lang="ar-SA" sz="3600" b="1" dirty="0">
                <a:solidFill>
                  <a:schemeClr val="tx1"/>
                </a:solidFill>
              </a:rPr>
              <a:t>تحليل البيانات </a:t>
            </a:r>
          </a:p>
        </p:txBody>
      </p:sp>
      <p:sp>
        <p:nvSpPr>
          <p:cNvPr id="5" name="Rectangle 4"/>
          <p:cNvSpPr/>
          <p:nvPr/>
        </p:nvSpPr>
        <p:spPr>
          <a:xfrm>
            <a:off x="2144688" y="1556792"/>
            <a:ext cx="1512168" cy="432048"/>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SA" sz="2000" b="1" dirty="0">
                <a:solidFill>
                  <a:schemeClr val="tx1"/>
                </a:solidFill>
              </a:rPr>
              <a:t>شرح النتائج</a:t>
            </a:r>
          </a:p>
        </p:txBody>
      </p:sp>
      <p:sp>
        <p:nvSpPr>
          <p:cNvPr id="17" name="Rectangle 16"/>
          <p:cNvSpPr/>
          <p:nvPr/>
        </p:nvSpPr>
        <p:spPr>
          <a:xfrm>
            <a:off x="2095066" y="2312111"/>
            <a:ext cx="1512168"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SA" sz="2000" b="1" dirty="0">
                <a:solidFill>
                  <a:schemeClr val="tx1"/>
                </a:solidFill>
              </a:rPr>
              <a:t>مناقشة النتائج</a:t>
            </a:r>
          </a:p>
        </p:txBody>
      </p:sp>
      <p:sp>
        <p:nvSpPr>
          <p:cNvPr id="18" name="Rectangle 17"/>
          <p:cNvSpPr/>
          <p:nvPr/>
        </p:nvSpPr>
        <p:spPr>
          <a:xfrm>
            <a:off x="163265" y="2204099"/>
            <a:ext cx="1512168" cy="648072"/>
          </a:xfrm>
          <a:prstGeom prst="rect">
            <a:avLst/>
          </a:prstGeom>
          <a:solidFill>
            <a:srgbClr val="99FF33"/>
          </a:solidFill>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r>
              <a:rPr lang="ar-SA" sz="2000" b="1" dirty="0">
                <a:solidFill>
                  <a:schemeClr val="tx1"/>
                </a:solidFill>
              </a:rPr>
              <a:t>إجابة سؤال البحث</a:t>
            </a:r>
          </a:p>
        </p:txBody>
      </p:sp>
      <p:sp>
        <p:nvSpPr>
          <p:cNvPr id="10" name="Down Arrow 9"/>
          <p:cNvSpPr/>
          <p:nvPr/>
        </p:nvSpPr>
        <p:spPr>
          <a:xfrm>
            <a:off x="2851150" y="1250758"/>
            <a:ext cx="157634" cy="288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p>
        </p:txBody>
      </p:sp>
      <p:sp>
        <p:nvSpPr>
          <p:cNvPr id="23" name="Down Arrow 22"/>
          <p:cNvSpPr/>
          <p:nvPr/>
        </p:nvSpPr>
        <p:spPr>
          <a:xfrm>
            <a:off x="2821955" y="2024079"/>
            <a:ext cx="157634" cy="288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p>
        </p:txBody>
      </p:sp>
      <p:sp>
        <p:nvSpPr>
          <p:cNvPr id="24" name="Down Arrow 23"/>
          <p:cNvSpPr/>
          <p:nvPr/>
        </p:nvSpPr>
        <p:spPr>
          <a:xfrm rot="5400000">
            <a:off x="1766908" y="2384119"/>
            <a:ext cx="217459" cy="288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p>
        </p:txBody>
      </p:sp>
      <p:sp>
        <p:nvSpPr>
          <p:cNvPr id="16" name="Bent-Up Arrow 15"/>
          <p:cNvSpPr/>
          <p:nvPr/>
        </p:nvSpPr>
        <p:spPr>
          <a:xfrm rot="10800000" flipH="1">
            <a:off x="6749796" y="764703"/>
            <a:ext cx="778975" cy="2520279"/>
          </a:xfrm>
          <a:prstGeom prst="bentUp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2" name="Bent-Up Arrow 31"/>
          <p:cNvSpPr/>
          <p:nvPr/>
        </p:nvSpPr>
        <p:spPr>
          <a:xfrm rot="10800000" flipH="1">
            <a:off x="3517938" y="2816341"/>
            <a:ext cx="1875992" cy="609689"/>
          </a:xfrm>
          <a:prstGeom prst="bentUp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3" name="Rectangle 32"/>
          <p:cNvSpPr/>
          <p:nvPr/>
        </p:nvSpPr>
        <p:spPr>
          <a:xfrm>
            <a:off x="365093" y="5567091"/>
            <a:ext cx="5386798" cy="432048"/>
          </a:xfrm>
          <a:prstGeom prst="rect">
            <a:avLst/>
          </a:prstGeom>
          <a:solidFill>
            <a:srgbClr val="FFFF00"/>
          </a:solidFill>
          <a:ln>
            <a:solidFill>
              <a:schemeClr val="bg1"/>
            </a:solidFill>
          </a:ln>
          <a:effectLst>
            <a:glow rad="622300">
              <a:srgbClr val="00B0F0">
                <a:alpha val="40000"/>
              </a:srgbClr>
            </a:glow>
          </a:effectLst>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SA" sz="2000" b="1" dirty="0">
                <a:solidFill>
                  <a:schemeClr val="tx1"/>
                </a:solidFill>
              </a:rPr>
              <a:t>شكل : خريطة توضيحية لخطوات تحليل البيانات</a:t>
            </a:r>
          </a:p>
        </p:txBody>
      </p:sp>
      <p:pic>
        <p:nvPicPr>
          <p:cNvPr id="2" name="Picture 1"/>
          <p:cNvPicPr>
            <a:picLocks noChangeAspect="1"/>
          </p:cNvPicPr>
          <p:nvPr/>
        </p:nvPicPr>
        <p:blipFill>
          <a:blip r:embed="rId2"/>
          <a:stretch>
            <a:fillRect/>
          </a:stretch>
        </p:blipFill>
        <p:spPr>
          <a:xfrm>
            <a:off x="184694" y="186830"/>
            <a:ext cx="1207944" cy="1207944"/>
          </a:xfrm>
          <a:prstGeom prst="rect">
            <a:avLst/>
          </a:prstGeom>
        </p:spPr>
      </p:pic>
    </p:spTree>
    <p:extLst>
      <p:ext uri="{BB962C8B-B14F-4D97-AF65-F5344CB8AC3E}">
        <p14:creationId xmlns:p14="http://schemas.microsoft.com/office/powerpoint/2010/main" val="404997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80">
                                          <p:stCondLst>
                                            <p:cond delay="0"/>
                                          </p:stCondLst>
                                        </p:cTn>
                                        <p:tgtEl>
                                          <p:spTgt spid="15"/>
                                        </p:tgtEl>
                                      </p:cBhvr>
                                    </p:animEffect>
                                    <p:anim calcmode="lin" valueType="num">
                                      <p:cBhvr>
                                        <p:cTn id="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3" dur="26">
                                          <p:stCondLst>
                                            <p:cond delay="650"/>
                                          </p:stCondLst>
                                        </p:cTn>
                                        <p:tgtEl>
                                          <p:spTgt spid="15"/>
                                        </p:tgtEl>
                                      </p:cBhvr>
                                      <p:to x="100000" y="60000"/>
                                    </p:animScale>
                                    <p:animScale>
                                      <p:cBhvr>
                                        <p:cTn id="14" dur="166" decel="50000">
                                          <p:stCondLst>
                                            <p:cond delay="676"/>
                                          </p:stCondLst>
                                        </p:cTn>
                                        <p:tgtEl>
                                          <p:spTgt spid="15"/>
                                        </p:tgtEl>
                                      </p:cBhvr>
                                      <p:to x="100000" y="100000"/>
                                    </p:animScale>
                                    <p:animScale>
                                      <p:cBhvr>
                                        <p:cTn id="15" dur="26">
                                          <p:stCondLst>
                                            <p:cond delay="1312"/>
                                          </p:stCondLst>
                                        </p:cTn>
                                        <p:tgtEl>
                                          <p:spTgt spid="15"/>
                                        </p:tgtEl>
                                      </p:cBhvr>
                                      <p:to x="100000" y="80000"/>
                                    </p:animScale>
                                    <p:animScale>
                                      <p:cBhvr>
                                        <p:cTn id="16" dur="166" decel="50000">
                                          <p:stCondLst>
                                            <p:cond delay="1338"/>
                                          </p:stCondLst>
                                        </p:cTn>
                                        <p:tgtEl>
                                          <p:spTgt spid="15"/>
                                        </p:tgtEl>
                                      </p:cBhvr>
                                      <p:to x="100000" y="100000"/>
                                    </p:animScale>
                                    <p:animScale>
                                      <p:cBhvr>
                                        <p:cTn id="17" dur="26">
                                          <p:stCondLst>
                                            <p:cond delay="1642"/>
                                          </p:stCondLst>
                                        </p:cTn>
                                        <p:tgtEl>
                                          <p:spTgt spid="15"/>
                                        </p:tgtEl>
                                      </p:cBhvr>
                                      <p:to x="100000" y="90000"/>
                                    </p:animScale>
                                    <p:animScale>
                                      <p:cBhvr>
                                        <p:cTn id="18" dur="166" decel="50000">
                                          <p:stCondLst>
                                            <p:cond delay="1668"/>
                                          </p:stCondLst>
                                        </p:cTn>
                                        <p:tgtEl>
                                          <p:spTgt spid="15"/>
                                        </p:tgtEl>
                                      </p:cBhvr>
                                      <p:to x="100000" y="100000"/>
                                    </p:animScale>
                                    <p:animScale>
                                      <p:cBhvr>
                                        <p:cTn id="19" dur="26">
                                          <p:stCondLst>
                                            <p:cond delay="1808"/>
                                          </p:stCondLst>
                                        </p:cTn>
                                        <p:tgtEl>
                                          <p:spTgt spid="15"/>
                                        </p:tgtEl>
                                      </p:cBhvr>
                                      <p:to x="100000" y="95000"/>
                                    </p:animScale>
                                    <p:animScale>
                                      <p:cBhvr>
                                        <p:cTn id="20" dur="166" decel="50000">
                                          <p:stCondLst>
                                            <p:cond delay="1834"/>
                                          </p:stCondLst>
                                        </p:cTn>
                                        <p:tgtEl>
                                          <p:spTgt spid="1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down)">
                                      <p:cBhvr>
                                        <p:cTn id="23" dur="580">
                                          <p:stCondLst>
                                            <p:cond delay="0"/>
                                          </p:stCondLst>
                                        </p:cTn>
                                        <p:tgtEl>
                                          <p:spTgt spid="16"/>
                                        </p:tgtEl>
                                      </p:cBhvr>
                                    </p:animEffect>
                                    <p:anim calcmode="lin" valueType="num">
                                      <p:cBhvr>
                                        <p:cTn id="2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29" dur="26">
                                          <p:stCondLst>
                                            <p:cond delay="650"/>
                                          </p:stCondLst>
                                        </p:cTn>
                                        <p:tgtEl>
                                          <p:spTgt spid="16"/>
                                        </p:tgtEl>
                                      </p:cBhvr>
                                      <p:to x="100000" y="60000"/>
                                    </p:animScale>
                                    <p:animScale>
                                      <p:cBhvr>
                                        <p:cTn id="30" dur="166" decel="50000">
                                          <p:stCondLst>
                                            <p:cond delay="676"/>
                                          </p:stCondLst>
                                        </p:cTn>
                                        <p:tgtEl>
                                          <p:spTgt spid="16"/>
                                        </p:tgtEl>
                                      </p:cBhvr>
                                      <p:to x="100000" y="100000"/>
                                    </p:animScale>
                                    <p:animScale>
                                      <p:cBhvr>
                                        <p:cTn id="31" dur="26">
                                          <p:stCondLst>
                                            <p:cond delay="1312"/>
                                          </p:stCondLst>
                                        </p:cTn>
                                        <p:tgtEl>
                                          <p:spTgt spid="16"/>
                                        </p:tgtEl>
                                      </p:cBhvr>
                                      <p:to x="100000" y="80000"/>
                                    </p:animScale>
                                    <p:animScale>
                                      <p:cBhvr>
                                        <p:cTn id="32" dur="166" decel="50000">
                                          <p:stCondLst>
                                            <p:cond delay="1338"/>
                                          </p:stCondLst>
                                        </p:cTn>
                                        <p:tgtEl>
                                          <p:spTgt spid="16"/>
                                        </p:tgtEl>
                                      </p:cBhvr>
                                      <p:to x="100000" y="100000"/>
                                    </p:animScale>
                                    <p:animScale>
                                      <p:cBhvr>
                                        <p:cTn id="33" dur="26">
                                          <p:stCondLst>
                                            <p:cond delay="1642"/>
                                          </p:stCondLst>
                                        </p:cTn>
                                        <p:tgtEl>
                                          <p:spTgt spid="16"/>
                                        </p:tgtEl>
                                      </p:cBhvr>
                                      <p:to x="100000" y="90000"/>
                                    </p:animScale>
                                    <p:animScale>
                                      <p:cBhvr>
                                        <p:cTn id="34" dur="166" decel="50000">
                                          <p:stCondLst>
                                            <p:cond delay="1668"/>
                                          </p:stCondLst>
                                        </p:cTn>
                                        <p:tgtEl>
                                          <p:spTgt spid="16"/>
                                        </p:tgtEl>
                                      </p:cBhvr>
                                      <p:to x="100000" y="100000"/>
                                    </p:animScale>
                                    <p:animScale>
                                      <p:cBhvr>
                                        <p:cTn id="35" dur="26">
                                          <p:stCondLst>
                                            <p:cond delay="1808"/>
                                          </p:stCondLst>
                                        </p:cTn>
                                        <p:tgtEl>
                                          <p:spTgt spid="16"/>
                                        </p:tgtEl>
                                      </p:cBhvr>
                                      <p:to x="100000" y="95000"/>
                                    </p:animScale>
                                    <p:animScale>
                                      <p:cBhvr>
                                        <p:cTn id="36" dur="166" decel="50000">
                                          <p:stCondLst>
                                            <p:cond delay="1834"/>
                                          </p:stCondLst>
                                        </p:cTn>
                                        <p:tgtEl>
                                          <p:spTgt spid="16"/>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wipe(down)">
                                      <p:cBhvr>
                                        <p:cTn id="39" dur="580">
                                          <p:stCondLst>
                                            <p:cond delay="0"/>
                                          </p:stCondLst>
                                        </p:cTn>
                                        <p:tgtEl>
                                          <p:spTgt spid="19"/>
                                        </p:tgtEl>
                                      </p:cBhvr>
                                    </p:animEffect>
                                    <p:anim calcmode="lin" valueType="num">
                                      <p:cBhvr>
                                        <p:cTn id="40"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45" dur="26">
                                          <p:stCondLst>
                                            <p:cond delay="650"/>
                                          </p:stCondLst>
                                        </p:cTn>
                                        <p:tgtEl>
                                          <p:spTgt spid="19"/>
                                        </p:tgtEl>
                                      </p:cBhvr>
                                      <p:to x="100000" y="60000"/>
                                    </p:animScale>
                                    <p:animScale>
                                      <p:cBhvr>
                                        <p:cTn id="46" dur="166" decel="50000">
                                          <p:stCondLst>
                                            <p:cond delay="676"/>
                                          </p:stCondLst>
                                        </p:cTn>
                                        <p:tgtEl>
                                          <p:spTgt spid="19"/>
                                        </p:tgtEl>
                                      </p:cBhvr>
                                      <p:to x="100000" y="100000"/>
                                    </p:animScale>
                                    <p:animScale>
                                      <p:cBhvr>
                                        <p:cTn id="47" dur="26">
                                          <p:stCondLst>
                                            <p:cond delay="1312"/>
                                          </p:stCondLst>
                                        </p:cTn>
                                        <p:tgtEl>
                                          <p:spTgt spid="19"/>
                                        </p:tgtEl>
                                      </p:cBhvr>
                                      <p:to x="100000" y="80000"/>
                                    </p:animScale>
                                    <p:animScale>
                                      <p:cBhvr>
                                        <p:cTn id="48" dur="166" decel="50000">
                                          <p:stCondLst>
                                            <p:cond delay="1338"/>
                                          </p:stCondLst>
                                        </p:cTn>
                                        <p:tgtEl>
                                          <p:spTgt spid="19"/>
                                        </p:tgtEl>
                                      </p:cBhvr>
                                      <p:to x="100000" y="100000"/>
                                    </p:animScale>
                                    <p:animScale>
                                      <p:cBhvr>
                                        <p:cTn id="49" dur="26">
                                          <p:stCondLst>
                                            <p:cond delay="1642"/>
                                          </p:stCondLst>
                                        </p:cTn>
                                        <p:tgtEl>
                                          <p:spTgt spid="19"/>
                                        </p:tgtEl>
                                      </p:cBhvr>
                                      <p:to x="100000" y="90000"/>
                                    </p:animScale>
                                    <p:animScale>
                                      <p:cBhvr>
                                        <p:cTn id="50" dur="166" decel="50000">
                                          <p:stCondLst>
                                            <p:cond delay="1668"/>
                                          </p:stCondLst>
                                        </p:cTn>
                                        <p:tgtEl>
                                          <p:spTgt spid="19"/>
                                        </p:tgtEl>
                                      </p:cBhvr>
                                      <p:to x="100000" y="100000"/>
                                    </p:animScale>
                                    <p:animScale>
                                      <p:cBhvr>
                                        <p:cTn id="51" dur="26">
                                          <p:stCondLst>
                                            <p:cond delay="1808"/>
                                          </p:stCondLst>
                                        </p:cTn>
                                        <p:tgtEl>
                                          <p:spTgt spid="19"/>
                                        </p:tgtEl>
                                      </p:cBhvr>
                                      <p:to x="100000" y="95000"/>
                                    </p:animScale>
                                    <p:animScale>
                                      <p:cBhvr>
                                        <p:cTn id="52" dur="166" decel="50000">
                                          <p:stCondLst>
                                            <p:cond delay="1834"/>
                                          </p:stCondLst>
                                        </p:cTn>
                                        <p:tgtEl>
                                          <p:spTgt spid="19"/>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wipe(down)">
                                      <p:cBhvr>
                                        <p:cTn id="55" dur="580">
                                          <p:stCondLst>
                                            <p:cond delay="0"/>
                                          </p:stCondLst>
                                        </p:cTn>
                                        <p:tgtEl>
                                          <p:spTgt spid="4"/>
                                        </p:tgtEl>
                                      </p:cBhvr>
                                    </p:animEffect>
                                    <p:anim calcmode="lin" valueType="num">
                                      <p:cBhvr>
                                        <p:cTn id="5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61" dur="26">
                                          <p:stCondLst>
                                            <p:cond delay="650"/>
                                          </p:stCondLst>
                                        </p:cTn>
                                        <p:tgtEl>
                                          <p:spTgt spid="4"/>
                                        </p:tgtEl>
                                      </p:cBhvr>
                                      <p:to x="100000" y="60000"/>
                                    </p:animScale>
                                    <p:animScale>
                                      <p:cBhvr>
                                        <p:cTn id="62" dur="166" decel="50000">
                                          <p:stCondLst>
                                            <p:cond delay="676"/>
                                          </p:stCondLst>
                                        </p:cTn>
                                        <p:tgtEl>
                                          <p:spTgt spid="4"/>
                                        </p:tgtEl>
                                      </p:cBhvr>
                                      <p:to x="100000" y="100000"/>
                                    </p:animScale>
                                    <p:animScale>
                                      <p:cBhvr>
                                        <p:cTn id="63" dur="26">
                                          <p:stCondLst>
                                            <p:cond delay="1312"/>
                                          </p:stCondLst>
                                        </p:cTn>
                                        <p:tgtEl>
                                          <p:spTgt spid="4"/>
                                        </p:tgtEl>
                                      </p:cBhvr>
                                      <p:to x="100000" y="80000"/>
                                    </p:animScale>
                                    <p:animScale>
                                      <p:cBhvr>
                                        <p:cTn id="64" dur="166" decel="50000">
                                          <p:stCondLst>
                                            <p:cond delay="1338"/>
                                          </p:stCondLst>
                                        </p:cTn>
                                        <p:tgtEl>
                                          <p:spTgt spid="4"/>
                                        </p:tgtEl>
                                      </p:cBhvr>
                                      <p:to x="100000" y="100000"/>
                                    </p:animScale>
                                    <p:animScale>
                                      <p:cBhvr>
                                        <p:cTn id="65" dur="26">
                                          <p:stCondLst>
                                            <p:cond delay="1642"/>
                                          </p:stCondLst>
                                        </p:cTn>
                                        <p:tgtEl>
                                          <p:spTgt spid="4"/>
                                        </p:tgtEl>
                                      </p:cBhvr>
                                      <p:to x="100000" y="90000"/>
                                    </p:animScale>
                                    <p:animScale>
                                      <p:cBhvr>
                                        <p:cTn id="66" dur="166" decel="50000">
                                          <p:stCondLst>
                                            <p:cond delay="1668"/>
                                          </p:stCondLst>
                                        </p:cTn>
                                        <p:tgtEl>
                                          <p:spTgt spid="4"/>
                                        </p:tgtEl>
                                      </p:cBhvr>
                                      <p:to x="100000" y="100000"/>
                                    </p:animScale>
                                    <p:animScale>
                                      <p:cBhvr>
                                        <p:cTn id="67" dur="26">
                                          <p:stCondLst>
                                            <p:cond delay="1808"/>
                                          </p:stCondLst>
                                        </p:cTn>
                                        <p:tgtEl>
                                          <p:spTgt spid="4"/>
                                        </p:tgtEl>
                                      </p:cBhvr>
                                      <p:to x="100000" y="95000"/>
                                    </p:animScale>
                                    <p:animScale>
                                      <p:cBhvr>
                                        <p:cTn id="68" dur="166" decel="50000">
                                          <p:stCondLst>
                                            <p:cond delay="1834"/>
                                          </p:stCondLst>
                                        </p:cTn>
                                        <p:tgtEl>
                                          <p:spTgt spid="4"/>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0"/>
                                        </p:tgtEl>
                                        <p:attrNameLst>
                                          <p:attrName>style.visibility</p:attrName>
                                        </p:attrNameLst>
                                      </p:cBhvr>
                                      <p:to>
                                        <p:strVal val="visible"/>
                                      </p:to>
                                    </p:set>
                                    <p:anim calcmode="lin" valueType="num">
                                      <p:cBhvr additive="base">
                                        <p:cTn id="73" dur="500" fill="hold"/>
                                        <p:tgtEl>
                                          <p:spTgt spid="10"/>
                                        </p:tgtEl>
                                        <p:attrNameLst>
                                          <p:attrName>ppt_x</p:attrName>
                                        </p:attrNameLst>
                                      </p:cBhvr>
                                      <p:tavLst>
                                        <p:tav tm="0">
                                          <p:val>
                                            <p:strVal val="#ppt_x"/>
                                          </p:val>
                                        </p:tav>
                                        <p:tav tm="100000">
                                          <p:val>
                                            <p:strVal val="#ppt_x"/>
                                          </p:val>
                                        </p:tav>
                                      </p:tavLst>
                                    </p:anim>
                                    <p:anim calcmode="lin" valueType="num">
                                      <p:cBhvr additive="base">
                                        <p:cTn id="74" dur="500" fill="hold"/>
                                        <p:tgtEl>
                                          <p:spTgt spid="10"/>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5"/>
                                        </p:tgtEl>
                                        <p:attrNameLst>
                                          <p:attrName>style.visibility</p:attrName>
                                        </p:attrNameLst>
                                      </p:cBhvr>
                                      <p:to>
                                        <p:strVal val="visible"/>
                                      </p:to>
                                    </p:set>
                                    <p:anim calcmode="lin" valueType="num">
                                      <p:cBhvr additive="base">
                                        <p:cTn id="77" dur="500" fill="hold"/>
                                        <p:tgtEl>
                                          <p:spTgt spid="5"/>
                                        </p:tgtEl>
                                        <p:attrNameLst>
                                          <p:attrName>ppt_x</p:attrName>
                                        </p:attrNameLst>
                                      </p:cBhvr>
                                      <p:tavLst>
                                        <p:tav tm="0">
                                          <p:val>
                                            <p:strVal val="#ppt_x"/>
                                          </p:val>
                                        </p:tav>
                                        <p:tav tm="100000">
                                          <p:val>
                                            <p:strVal val="#ppt_x"/>
                                          </p:val>
                                        </p:tav>
                                      </p:tavLst>
                                    </p:anim>
                                    <p:anim calcmode="lin" valueType="num">
                                      <p:cBhvr additive="base">
                                        <p:cTn id="78" dur="500" fill="hold"/>
                                        <p:tgtEl>
                                          <p:spTgt spid="5"/>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23"/>
                                        </p:tgtEl>
                                        <p:attrNameLst>
                                          <p:attrName>style.visibility</p:attrName>
                                        </p:attrNameLst>
                                      </p:cBhvr>
                                      <p:to>
                                        <p:strVal val="visible"/>
                                      </p:to>
                                    </p:set>
                                    <p:anim calcmode="lin" valueType="num">
                                      <p:cBhvr additive="base">
                                        <p:cTn id="81" dur="500" fill="hold"/>
                                        <p:tgtEl>
                                          <p:spTgt spid="23"/>
                                        </p:tgtEl>
                                        <p:attrNameLst>
                                          <p:attrName>ppt_x</p:attrName>
                                        </p:attrNameLst>
                                      </p:cBhvr>
                                      <p:tavLst>
                                        <p:tav tm="0">
                                          <p:val>
                                            <p:strVal val="#ppt_x"/>
                                          </p:val>
                                        </p:tav>
                                        <p:tav tm="100000">
                                          <p:val>
                                            <p:strVal val="#ppt_x"/>
                                          </p:val>
                                        </p:tav>
                                      </p:tavLst>
                                    </p:anim>
                                    <p:anim calcmode="lin" valueType="num">
                                      <p:cBhvr additive="base">
                                        <p:cTn id="82" dur="500" fill="hold"/>
                                        <p:tgtEl>
                                          <p:spTgt spid="23"/>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24"/>
                                        </p:tgtEl>
                                        <p:attrNameLst>
                                          <p:attrName>style.visibility</p:attrName>
                                        </p:attrNameLst>
                                      </p:cBhvr>
                                      <p:to>
                                        <p:strVal val="visible"/>
                                      </p:to>
                                    </p:set>
                                    <p:anim calcmode="lin" valueType="num">
                                      <p:cBhvr additive="base">
                                        <p:cTn id="89" dur="500" fill="hold"/>
                                        <p:tgtEl>
                                          <p:spTgt spid="24"/>
                                        </p:tgtEl>
                                        <p:attrNameLst>
                                          <p:attrName>ppt_x</p:attrName>
                                        </p:attrNameLst>
                                      </p:cBhvr>
                                      <p:tavLst>
                                        <p:tav tm="0">
                                          <p:val>
                                            <p:strVal val="#ppt_x"/>
                                          </p:val>
                                        </p:tav>
                                        <p:tav tm="100000">
                                          <p:val>
                                            <p:strVal val="#ppt_x"/>
                                          </p:val>
                                        </p:tav>
                                      </p:tavLst>
                                    </p:anim>
                                    <p:anim calcmode="lin" valueType="num">
                                      <p:cBhvr additive="base">
                                        <p:cTn id="90" dur="500" fill="hold"/>
                                        <p:tgtEl>
                                          <p:spTgt spid="24"/>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18"/>
                                        </p:tgtEl>
                                        <p:attrNameLst>
                                          <p:attrName>style.visibility</p:attrName>
                                        </p:attrNameLst>
                                      </p:cBhvr>
                                      <p:to>
                                        <p:strVal val="visible"/>
                                      </p:to>
                                    </p:set>
                                    <p:anim calcmode="lin" valueType="num">
                                      <p:cBhvr additive="base">
                                        <p:cTn id="93" dur="500" fill="hold"/>
                                        <p:tgtEl>
                                          <p:spTgt spid="18"/>
                                        </p:tgtEl>
                                        <p:attrNameLst>
                                          <p:attrName>ppt_x</p:attrName>
                                        </p:attrNameLst>
                                      </p:cBhvr>
                                      <p:tavLst>
                                        <p:tav tm="0">
                                          <p:val>
                                            <p:strVal val="#ppt_x"/>
                                          </p:val>
                                        </p:tav>
                                        <p:tav tm="100000">
                                          <p:val>
                                            <p:strVal val="#ppt_x"/>
                                          </p:val>
                                        </p:tav>
                                      </p:tavLst>
                                    </p:anim>
                                    <p:anim calcmode="lin" valueType="num">
                                      <p:cBhvr additive="base">
                                        <p:cTn id="9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6" presetClass="entr" presetSubtype="0" fill="hold" grpId="0" nodeType="clickEffect">
                                  <p:stCondLst>
                                    <p:cond delay="0"/>
                                  </p:stCondLst>
                                  <p:childTnLst>
                                    <p:set>
                                      <p:cBhvr>
                                        <p:cTn id="98" dur="1" fill="hold">
                                          <p:stCondLst>
                                            <p:cond delay="0"/>
                                          </p:stCondLst>
                                        </p:cTn>
                                        <p:tgtEl>
                                          <p:spTgt spid="26"/>
                                        </p:tgtEl>
                                        <p:attrNameLst>
                                          <p:attrName>style.visibility</p:attrName>
                                        </p:attrNameLst>
                                      </p:cBhvr>
                                      <p:to>
                                        <p:strVal val="visible"/>
                                      </p:to>
                                    </p:set>
                                    <p:animEffect transition="in" filter="wipe(down)">
                                      <p:cBhvr>
                                        <p:cTn id="99" dur="580">
                                          <p:stCondLst>
                                            <p:cond delay="0"/>
                                          </p:stCondLst>
                                        </p:cTn>
                                        <p:tgtEl>
                                          <p:spTgt spid="26"/>
                                        </p:tgtEl>
                                      </p:cBhvr>
                                    </p:animEffect>
                                    <p:anim calcmode="lin" valueType="num">
                                      <p:cBhvr>
                                        <p:cTn id="100"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101"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02"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103"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104"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105" dur="26">
                                          <p:stCondLst>
                                            <p:cond delay="650"/>
                                          </p:stCondLst>
                                        </p:cTn>
                                        <p:tgtEl>
                                          <p:spTgt spid="26"/>
                                        </p:tgtEl>
                                      </p:cBhvr>
                                      <p:to x="100000" y="60000"/>
                                    </p:animScale>
                                    <p:animScale>
                                      <p:cBhvr>
                                        <p:cTn id="106" dur="166" decel="50000">
                                          <p:stCondLst>
                                            <p:cond delay="676"/>
                                          </p:stCondLst>
                                        </p:cTn>
                                        <p:tgtEl>
                                          <p:spTgt spid="26"/>
                                        </p:tgtEl>
                                      </p:cBhvr>
                                      <p:to x="100000" y="100000"/>
                                    </p:animScale>
                                    <p:animScale>
                                      <p:cBhvr>
                                        <p:cTn id="107" dur="26">
                                          <p:stCondLst>
                                            <p:cond delay="1312"/>
                                          </p:stCondLst>
                                        </p:cTn>
                                        <p:tgtEl>
                                          <p:spTgt spid="26"/>
                                        </p:tgtEl>
                                      </p:cBhvr>
                                      <p:to x="100000" y="80000"/>
                                    </p:animScale>
                                    <p:animScale>
                                      <p:cBhvr>
                                        <p:cTn id="108" dur="166" decel="50000">
                                          <p:stCondLst>
                                            <p:cond delay="1338"/>
                                          </p:stCondLst>
                                        </p:cTn>
                                        <p:tgtEl>
                                          <p:spTgt spid="26"/>
                                        </p:tgtEl>
                                      </p:cBhvr>
                                      <p:to x="100000" y="100000"/>
                                    </p:animScale>
                                    <p:animScale>
                                      <p:cBhvr>
                                        <p:cTn id="109" dur="26">
                                          <p:stCondLst>
                                            <p:cond delay="1642"/>
                                          </p:stCondLst>
                                        </p:cTn>
                                        <p:tgtEl>
                                          <p:spTgt spid="26"/>
                                        </p:tgtEl>
                                      </p:cBhvr>
                                      <p:to x="100000" y="90000"/>
                                    </p:animScale>
                                    <p:animScale>
                                      <p:cBhvr>
                                        <p:cTn id="110" dur="166" decel="50000">
                                          <p:stCondLst>
                                            <p:cond delay="1668"/>
                                          </p:stCondLst>
                                        </p:cTn>
                                        <p:tgtEl>
                                          <p:spTgt spid="26"/>
                                        </p:tgtEl>
                                      </p:cBhvr>
                                      <p:to x="100000" y="100000"/>
                                    </p:animScale>
                                    <p:animScale>
                                      <p:cBhvr>
                                        <p:cTn id="111" dur="26">
                                          <p:stCondLst>
                                            <p:cond delay="1808"/>
                                          </p:stCondLst>
                                        </p:cTn>
                                        <p:tgtEl>
                                          <p:spTgt spid="26"/>
                                        </p:tgtEl>
                                      </p:cBhvr>
                                      <p:to x="100000" y="95000"/>
                                    </p:animScale>
                                    <p:animScale>
                                      <p:cBhvr>
                                        <p:cTn id="112" dur="166" decel="50000">
                                          <p:stCondLst>
                                            <p:cond delay="1834"/>
                                          </p:stCondLst>
                                        </p:cTn>
                                        <p:tgtEl>
                                          <p:spTgt spid="26"/>
                                        </p:tgtEl>
                                      </p:cBhvr>
                                      <p:to x="100000" y="100000"/>
                                    </p:animScale>
                                  </p:childTnLst>
                                </p:cTn>
                              </p:par>
                              <p:par>
                                <p:cTn id="113" presetID="26" presetClass="entr" presetSubtype="0" fill="hold" grpId="0" nodeType="withEffect">
                                  <p:stCondLst>
                                    <p:cond delay="0"/>
                                  </p:stCondLst>
                                  <p:childTnLst>
                                    <p:set>
                                      <p:cBhvr>
                                        <p:cTn id="114" dur="1" fill="hold">
                                          <p:stCondLst>
                                            <p:cond delay="0"/>
                                          </p:stCondLst>
                                        </p:cTn>
                                        <p:tgtEl>
                                          <p:spTgt spid="32"/>
                                        </p:tgtEl>
                                        <p:attrNameLst>
                                          <p:attrName>style.visibility</p:attrName>
                                        </p:attrNameLst>
                                      </p:cBhvr>
                                      <p:to>
                                        <p:strVal val="visible"/>
                                      </p:to>
                                    </p:set>
                                    <p:animEffect transition="in" filter="wipe(down)">
                                      <p:cBhvr>
                                        <p:cTn id="115" dur="580">
                                          <p:stCondLst>
                                            <p:cond delay="0"/>
                                          </p:stCondLst>
                                        </p:cTn>
                                        <p:tgtEl>
                                          <p:spTgt spid="32"/>
                                        </p:tgtEl>
                                      </p:cBhvr>
                                    </p:animEffect>
                                    <p:anim calcmode="lin" valueType="num">
                                      <p:cBhvr>
                                        <p:cTn id="116"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121" dur="26">
                                          <p:stCondLst>
                                            <p:cond delay="650"/>
                                          </p:stCondLst>
                                        </p:cTn>
                                        <p:tgtEl>
                                          <p:spTgt spid="32"/>
                                        </p:tgtEl>
                                      </p:cBhvr>
                                      <p:to x="100000" y="60000"/>
                                    </p:animScale>
                                    <p:animScale>
                                      <p:cBhvr>
                                        <p:cTn id="122" dur="166" decel="50000">
                                          <p:stCondLst>
                                            <p:cond delay="676"/>
                                          </p:stCondLst>
                                        </p:cTn>
                                        <p:tgtEl>
                                          <p:spTgt spid="32"/>
                                        </p:tgtEl>
                                      </p:cBhvr>
                                      <p:to x="100000" y="100000"/>
                                    </p:animScale>
                                    <p:animScale>
                                      <p:cBhvr>
                                        <p:cTn id="123" dur="26">
                                          <p:stCondLst>
                                            <p:cond delay="1312"/>
                                          </p:stCondLst>
                                        </p:cTn>
                                        <p:tgtEl>
                                          <p:spTgt spid="32"/>
                                        </p:tgtEl>
                                      </p:cBhvr>
                                      <p:to x="100000" y="80000"/>
                                    </p:animScale>
                                    <p:animScale>
                                      <p:cBhvr>
                                        <p:cTn id="124" dur="166" decel="50000">
                                          <p:stCondLst>
                                            <p:cond delay="1338"/>
                                          </p:stCondLst>
                                        </p:cTn>
                                        <p:tgtEl>
                                          <p:spTgt spid="32"/>
                                        </p:tgtEl>
                                      </p:cBhvr>
                                      <p:to x="100000" y="100000"/>
                                    </p:animScale>
                                    <p:animScale>
                                      <p:cBhvr>
                                        <p:cTn id="125" dur="26">
                                          <p:stCondLst>
                                            <p:cond delay="1642"/>
                                          </p:stCondLst>
                                        </p:cTn>
                                        <p:tgtEl>
                                          <p:spTgt spid="32"/>
                                        </p:tgtEl>
                                      </p:cBhvr>
                                      <p:to x="100000" y="90000"/>
                                    </p:animScale>
                                    <p:animScale>
                                      <p:cBhvr>
                                        <p:cTn id="126" dur="166" decel="50000">
                                          <p:stCondLst>
                                            <p:cond delay="1668"/>
                                          </p:stCondLst>
                                        </p:cTn>
                                        <p:tgtEl>
                                          <p:spTgt spid="32"/>
                                        </p:tgtEl>
                                      </p:cBhvr>
                                      <p:to x="100000" y="100000"/>
                                    </p:animScale>
                                    <p:animScale>
                                      <p:cBhvr>
                                        <p:cTn id="127" dur="26">
                                          <p:stCondLst>
                                            <p:cond delay="1808"/>
                                          </p:stCondLst>
                                        </p:cTn>
                                        <p:tgtEl>
                                          <p:spTgt spid="32"/>
                                        </p:tgtEl>
                                      </p:cBhvr>
                                      <p:to x="100000" y="95000"/>
                                    </p:animScale>
                                    <p:animScale>
                                      <p:cBhvr>
                                        <p:cTn id="128" dur="166" decel="50000">
                                          <p:stCondLst>
                                            <p:cond delay="1834"/>
                                          </p:stCondLst>
                                        </p:cTn>
                                        <p:tgtEl>
                                          <p:spTgt spid="32"/>
                                        </p:tgtEl>
                                      </p:cBhvr>
                                      <p:to x="100000" y="100000"/>
                                    </p:animScale>
                                  </p:childTnLst>
                                </p:cTn>
                              </p:par>
                              <p:par>
                                <p:cTn id="129" presetID="26" presetClass="entr" presetSubtype="0" fill="hold" grpId="0" nodeType="withEffect">
                                  <p:stCondLst>
                                    <p:cond delay="0"/>
                                  </p:stCondLst>
                                  <p:childTnLst>
                                    <p:set>
                                      <p:cBhvr>
                                        <p:cTn id="130" dur="1" fill="hold">
                                          <p:stCondLst>
                                            <p:cond delay="0"/>
                                          </p:stCondLst>
                                        </p:cTn>
                                        <p:tgtEl>
                                          <p:spTgt spid="29"/>
                                        </p:tgtEl>
                                        <p:attrNameLst>
                                          <p:attrName>style.visibility</p:attrName>
                                        </p:attrNameLst>
                                      </p:cBhvr>
                                      <p:to>
                                        <p:strVal val="visible"/>
                                      </p:to>
                                    </p:set>
                                    <p:animEffect transition="in" filter="wipe(down)">
                                      <p:cBhvr>
                                        <p:cTn id="131" dur="580">
                                          <p:stCondLst>
                                            <p:cond delay="0"/>
                                          </p:stCondLst>
                                        </p:cTn>
                                        <p:tgtEl>
                                          <p:spTgt spid="29"/>
                                        </p:tgtEl>
                                      </p:cBhvr>
                                    </p:animEffect>
                                    <p:anim calcmode="lin" valueType="num">
                                      <p:cBhvr>
                                        <p:cTn id="132"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133"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134"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135"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136"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137" dur="26">
                                          <p:stCondLst>
                                            <p:cond delay="650"/>
                                          </p:stCondLst>
                                        </p:cTn>
                                        <p:tgtEl>
                                          <p:spTgt spid="29"/>
                                        </p:tgtEl>
                                      </p:cBhvr>
                                      <p:to x="100000" y="60000"/>
                                    </p:animScale>
                                    <p:animScale>
                                      <p:cBhvr>
                                        <p:cTn id="138" dur="166" decel="50000">
                                          <p:stCondLst>
                                            <p:cond delay="676"/>
                                          </p:stCondLst>
                                        </p:cTn>
                                        <p:tgtEl>
                                          <p:spTgt spid="29"/>
                                        </p:tgtEl>
                                      </p:cBhvr>
                                      <p:to x="100000" y="100000"/>
                                    </p:animScale>
                                    <p:animScale>
                                      <p:cBhvr>
                                        <p:cTn id="139" dur="26">
                                          <p:stCondLst>
                                            <p:cond delay="1312"/>
                                          </p:stCondLst>
                                        </p:cTn>
                                        <p:tgtEl>
                                          <p:spTgt spid="29"/>
                                        </p:tgtEl>
                                      </p:cBhvr>
                                      <p:to x="100000" y="80000"/>
                                    </p:animScale>
                                    <p:animScale>
                                      <p:cBhvr>
                                        <p:cTn id="140" dur="166" decel="50000">
                                          <p:stCondLst>
                                            <p:cond delay="1338"/>
                                          </p:stCondLst>
                                        </p:cTn>
                                        <p:tgtEl>
                                          <p:spTgt spid="29"/>
                                        </p:tgtEl>
                                      </p:cBhvr>
                                      <p:to x="100000" y="100000"/>
                                    </p:animScale>
                                    <p:animScale>
                                      <p:cBhvr>
                                        <p:cTn id="141" dur="26">
                                          <p:stCondLst>
                                            <p:cond delay="1642"/>
                                          </p:stCondLst>
                                        </p:cTn>
                                        <p:tgtEl>
                                          <p:spTgt spid="29"/>
                                        </p:tgtEl>
                                      </p:cBhvr>
                                      <p:to x="100000" y="90000"/>
                                    </p:animScale>
                                    <p:animScale>
                                      <p:cBhvr>
                                        <p:cTn id="142" dur="166" decel="50000">
                                          <p:stCondLst>
                                            <p:cond delay="1668"/>
                                          </p:stCondLst>
                                        </p:cTn>
                                        <p:tgtEl>
                                          <p:spTgt spid="29"/>
                                        </p:tgtEl>
                                      </p:cBhvr>
                                      <p:to x="100000" y="100000"/>
                                    </p:animScale>
                                    <p:animScale>
                                      <p:cBhvr>
                                        <p:cTn id="143" dur="26">
                                          <p:stCondLst>
                                            <p:cond delay="1808"/>
                                          </p:stCondLst>
                                        </p:cTn>
                                        <p:tgtEl>
                                          <p:spTgt spid="29"/>
                                        </p:tgtEl>
                                      </p:cBhvr>
                                      <p:to x="100000" y="95000"/>
                                    </p:animScale>
                                    <p:animScale>
                                      <p:cBhvr>
                                        <p:cTn id="144" dur="166" decel="50000">
                                          <p:stCondLst>
                                            <p:cond delay="1834"/>
                                          </p:stCondLst>
                                        </p:cTn>
                                        <p:tgtEl>
                                          <p:spTgt spid="29"/>
                                        </p:tgtEl>
                                      </p:cBhvr>
                                      <p:to x="100000" y="100000"/>
                                    </p:animScale>
                                  </p:childTnLst>
                                </p:cTn>
                              </p:par>
                              <p:par>
                                <p:cTn id="145" presetID="26" presetClass="entr" presetSubtype="0" fill="hold" grpId="0" nodeType="withEffect">
                                  <p:stCondLst>
                                    <p:cond delay="0"/>
                                  </p:stCondLst>
                                  <p:childTnLst>
                                    <p:set>
                                      <p:cBhvr>
                                        <p:cTn id="146" dur="1" fill="hold">
                                          <p:stCondLst>
                                            <p:cond delay="0"/>
                                          </p:stCondLst>
                                        </p:cTn>
                                        <p:tgtEl>
                                          <p:spTgt spid="28"/>
                                        </p:tgtEl>
                                        <p:attrNameLst>
                                          <p:attrName>style.visibility</p:attrName>
                                        </p:attrNameLst>
                                      </p:cBhvr>
                                      <p:to>
                                        <p:strVal val="visible"/>
                                      </p:to>
                                    </p:set>
                                    <p:animEffect transition="in" filter="wipe(down)">
                                      <p:cBhvr>
                                        <p:cTn id="147" dur="580">
                                          <p:stCondLst>
                                            <p:cond delay="0"/>
                                          </p:stCondLst>
                                        </p:cTn>
                                        <p:tgtEl>
                                          <p:spTgt spid="28"/>
                                        </p:tgtEl>
                                      </p:cBhvr>
                                    </p:animEffect>
                                    <p:anim calcmode="lin" valueType="num">
                                      <p:cBhvr>
                                        <p:cTn id="148"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149"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150"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51"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52"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53" dur="26">
                                          <p:stCondLst>
                                            <p:cond delay="650"/>
                                          </p:stCondLst>
                                        </p:cTn>
                                        <p:tgtEl>
                                          <p:spTgt spid="28"/>
                                        </p:tgtEl>
                                      </p:cBhvr>
                                      <p:to x="100000" y="60000"/>
                                    </p:animScale>
                                    <p:animScale>
                                      <p:cBhvr>
                                        <p:cTn id="154" dur="166" decel="50000">
                                          <p:stCondLst>
                                            <p:cond delay="676"/>
                                          </p:stCondLst>
                                        </p:cTn>
                                        <p:tgtEl>
                                          <p:spTgt spid="28"/>
                                        </p:tgtEl>
                                      </p:cBhvr>
                                      <p:to x="100000" y="100000"/>
                                    </p:animScale>
                                    <p:animScale>
                                      <p:cBhvr>
                                        <p:cTn id="155" dur="26">
                                          <p:stCondLst>
                                            <p:cond delay="1312"/>
                                          </p:stCondLst>
                                        </p:cTn>
                                        <p:tgtEl>
                                          <p:spTgt spid="28"/>
                                        </p:tgtEl>
                                      </p:cBhvr>
                                      <p:to x="100000" y="80000"/>
                                    </p:animScale>
                                    <p:animScale>
                                      <p:cBhvr>
                                        <p:cTn id="156" dur="166" decel="50000">
                                          <p:stCondLst>
                                            <p:cond delay="1338"/>
                                          </p:stCondLst>
                                        </p:cTn>
                                        <p:tgtEl>
                                          <p:spTgt spid="28"/>
                                        </p:tgtEl>
                                      </p:cBhvr>
                                      <p:to x="100000" y="100000"/>
                                    </p:animScale>
                                    <p:animScale>
                                      <p:cBhvr>
                                        <p:cTn id="157" dur="26">
                                          <p:stCondLst>
                                            <p:cond delay="1642"/>
                                          </p:stCondLst>
                                        </p:cTn>
                                        <p:tgtEl>
                                          <p:spTgt spid="28"/>
                                        </p:tgtEl>
                                      </p:cBhvr>
                                      <p:to x="100000" y="90000"/>
                                    </p:animScale>
                                    <p:animScale>
                                      <p:cBhvr>
                                        <p:cTn id="158" dur="166" decel="50000">
                                          <p:stCondLst>
                                            <p:cond delay="1668"/>
                                          </p:stCondLst>
                                        </p:cTn>
                                        <p:tgtEl>
                                          <p:spTgt spid="28"/>
                                        </p:tgtEl>
                                      </p:cBhvr>
                                      <p:to x="100000" y="100000"/>
                                    </p:animScale>
                                    <p:animScale>
                                      <p:cBhvr>
                                        <p:cTn id="159" dur="26">
                                          <p:stCondLst>
                                            <p:cond delay="1808"/>
                                          </p:stCondLst>
                                        </p:cTn>
                                        <p:tgtEl>
                                          <p:spTgt spid="28"/>
                                        </p:tgtEl>
                                      </p:cBhvr>
                                      <p:to x="100000" y="95000"/>
                                    </p:animScale>
                                    <p:animScale>
                                      <p:cBhvr>
                                        <p:cTn id="160" dur="166" decel="50000">
                                          <p:stCondLst>
                                            <p:cond delay="1834"/>
                                          </p:stCondLst>
                                        </p:cTn>
                                        <p:tgtEl>
                                          <p:spTgt spid="28"/>
                                        </p:tgtEl>
                                      </p:cBhvr>
                                      <p:to x="100000" y="100000"/>
                                    </p:animScale>
                                  </p:childTnLst>
                                </p:cTn>
                              </p:par>
                              <p:par>
                                <p:cTn id="161" presetID="26" presetClass="entr" presetSubtype="0" fill="hold" nodeType="withEffect">
                                  <p:stCondLst>
                                    <p:cond delay="0"/>
                                  </p:stCondLst>
                                  <p:childTnLst>
                                    <p:set>
                                      <p:cBhvr>
                                        <p:cTn id="162" dur="1" fill="hold">
                                          <p:stCondLst>
                                            <p:cond delay="0"/>
                                          </p:stCondLst>
                                        </p:cTn>
                                        <p:tgtEl>
                                          <p:spTgt spid="3"/>
                                        </p:tgtEl>
                                        <p:attrNameLst>
                                          <p:attrName>style.visibility</p:attrName>
                                        </p:attrNameLst>
                                      </p:cBhvr>
                                      <p:to>
                                        <p:strVal val="visible"/>
                                      </p:to>
                                    </p:set>
                                    <p:animEffect transition="in" filter="wipe(down)">
                                      <p:cBhvr>
                                        <p:cTn id="163" dur="580">
                                          <p:stCondLst>
                                            <p:cond delay="0"/>
                                          </p:stCondLst>
                                        </p:cTn>
                                        <p:tgtEl>
                                          <p:spTgt spid="3"/>
                                        </p:tgtEl>
                                      </p:cBhvr>
                                    </p:animEffect>
                                    <p:anim calcmode="lin" valueType="num">
                                      <p:cBhvr>
                                        <p:cTn id="16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6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6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69" dur="26">
                                          <p:stCondLst>
                                            <p:cond delay="650"/>
                                          </p:stCondLst>
                                        </p:cTn>
                                        <p:tgtEl>
                                          <p:spTgt spid="3"/>
                                        </p:tgtEl>
                                      </p:cBhvr>
                                      <p:to x="100000" y="60000"/>
                                    </p:animScale>
                                    <p:animScale>
                                      <p:cBhvr>
                                        <p:cTn id="170" dur="166" decel="50000">
                                          <p:stCondLst>
                                            <p:cond delay="676"/>
                                          </p:stCondLst>
                                        </p:cTn>
                                        <p:tgtEl>
                                          <p:spTgt spid="3"/>
                                        </p:tgtEl>
                                      </p:cBhvr>
                                      <p:to x="100000" y="100000"/>
                                    </p:animScale>
                                    <p:animScale>
                                      <p:cBhvr>
                                        <p:cTn id="171" dur="26">
                                          <p:stCondLst>
                                            <p:cond delay="1312"/>
                                          </p:stCondLst>
                                        </p:cTn>
                                        <p:tgtEl>
                                          <p:spTgt spid="3"/>
                                        </p:tgtEl>
                                      </p:cBhvr>
                                      <p:to x="100000" y="80000"/>
                                    </p:animScale>
                                    <p:animScale>
                                      <p:cBhvr>
                                        <p:cTn id="172" dur="166" decel="50000">
                                          <p:stCondLst>
                                            <p:cond delay="1338"/>
                                          </p:stCondLst>
                                        </p:cTn>
                                        <p:tgtEl>
                                          <p:spTgt spid="3"/>
                                        </p:tgtEl>
                                      </p:cBhvr>
                                      <p:to x="100000" y="100000"/>
                                    </p:animScale>
                                    <p:animScale>
                                      <p:cBhvr>
                                        <p:cTn id="173" dur="26">
                                          <p:stCondLst>
                                            <p:cond delay="1642"/>
                                          </p:stCondLst>
                                        </p:cTn>
                                        <p:tgtEl>
                                          <p:spTgt spid="3"/>
                                        </p:tgtEl>
                                      </p:cBhvr>
                                      <p:to x="100000" y="90000"/>
                                    </p:animScale>
                                    <p:animScale>
                                      <p:cBhvr>
                                        <p:cTn id="174" dur="166" decel="50000">
                                          <p:stCondLst>
                                            <p:cond delay="1668"/>
                                          </p:stCondLst>
                                        </p:cTn>
                                        <p:tgtEl>
                                          <p:spTgt spid="3"/>
                                        </p:tgtEl>
                                      </p:cBhvr>
                                      <p:to x="100000" y="100000"/>
                                    </p:animScale>
                                    <p:animScale>
                                      <p:cBhvr>
                                        <p:cTn id="175" dur="26">
                                          <p:stCondLst>
                                            <p:cond delay="1808"/>
                                          </p:stCondLst>
                                        </p:cTn>
                                        <p:tgtEl>
                                          <p:spTgt spid="3"/>
                                        </p:tgtEl>
                                      </p:cBhvr>
                                      <p:to x="100000" y="95000"/>
                                    </p:animScale>
                                    <p:animScale>
                                      <p:cBhvr>
                                        <p:cTn id="176" dur="166" decel="50000">
                                          <p:stCondLst>
                                            <p:cond delay="1834"/>
                                          </p:stCondLst>
                                        </p:cTn>
                                        <p:tgtEl>
                                          <p:spTgt spid="3"/>
                                        </p:tgtEl>
                                      </p:cBhvr>
                                      <p:to x="100000" y="100000"/>
                                    </p:animScale>
                                  </p:childTnLst>
                                </p:cTn>
                              </p:par>
                              <p:par>
                                <p:cTn id="177" presetID="26" presetClass="entr" presetSubtype="0" fill="hold" nodeType="withEffect">
                                  <p:stCondLst>
                                    <p:cond delay="0"/>
                                  </p:stCondLst>
                                  <p:childTnLst>
                                    <p:set>
                                      <p:cBhvr>
                                        <p:cTn id="178" dur="1" fill="hold">
                                          <p:stCondLst>
                                            <p:cond delay="0"/>
                                          </p:stCondLst>
                                        </p:cTn>
                                        <p:tgtEl>
                                          <p:spTgt spid="14"/>
                                        </p:tgtEl>
                                        <p:attrNameLst>
                                          <p:attrName>style.visibility</p:attrName>
                                        </p:attrNameLst>
                                      </p:cBhvr>
                                      <p:to>
                                        <p:strVal val="visible"/>
                                      </p:to>
                                    </p:set>
                                    <p:animEffect transition="in" filter="wipe(down)">
                                      <p:cBhvr>
                                        <p:cTn id="179" dur="580">
                                          <p:stCondLst>
                                            <p:cond delay="0"/>
                                          </p:stCondLst>
                                        </p:cTn>
                                        <p:tgtEl>
                                          <p:spTgt spid="14"/>
                                        </p:tgtEl>
                                      </p:cBhvr>
                                    </p:animEffect>
                                    <p:anim calcmode="lin" valueType="num">
                                      <p:cBhvr>
                                        <p:cTn id="18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8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8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8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8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85" dur="26">
                                          <p:stCondLst>
                                            <p:cond delay="650"/>
                                          </p:stCondLst>
                                        </p:cTn>
                                        <p:tgtEl>
                                          <p:spTgt spid="14"/>
                                        </p:tgtEl>
                                      </p:cBhvr>
                                      <p:to x="100000" y="60000"/>
                                    </p:animScale>
                                    <p:animScale>
                                      <p:cBhvr>
                                        <p:cTn id="186" dur="166" decel="50000">
                                          <p:stCondLst>
                                            <p:cond delay="676"/>
                                          </p:stCondLst>
                                        </p:cTn>
                                        <p:tgtEl>
                                          <p:spTgt spid="14"/>
                                        </p:tgtEl>
                                      </p:cBhvr>
                                      <p:to x="100000" y="100000"/>
                                    </p:animScale>
                                    <p:animScale>
                                      <p:cBhvr>
                                        <p:cTn id="187" dur="26">
                                          <p:stCondLst>
                                            <p:cond delay="1312"/>
                                          </p:stCondLst>
                                        </p:cTn>
                                        <p:tgtEl>
                                          <p:spTgt spid="14"/>
                                        </p:tgtEl>
                                      </p:cBhvr>
                                      <p:to x="100000" y="80000"/>
                                    </p:animScale>
                                    <p:animScale>
                                      <p:cBhvr>
                                        <p:cTn id="188" dur="166" decel="50000">
                                          <p:stCondLst>
                                            <p:cond delay="1338"/>
                                          </p:stCondLst>
                                        </p:cTn>
                                        <p:tgtEl>
                                          <p:spTgt spid="14"/>
                                        </p:tgtEl>
                                      </p:cBhvr>
                                      <p:to x="100000" y="100000"/>
                                    </p:animScale>
                                    <p:animScale>
                                      <p:cBhvr>
                                        <p:cTn id="189" dur="26">
                                          <p:stCondLst>
                                            <p:cond delay="1642"/>
                                          </p:stCondLst>
                                        </p:cTn>
                                        <p:tgtEl>
                                          <p:spTgt spid="14"/>
                                        </p:tgtEl>
                                      </p:cBhvr>
                                      <p:to x="100000" y="90000"/>
                                    </p:animScale>
                                    <p:animScale>
                                      <p:cBhvr>
                                        <p:cTn id="190" dur="166" decel="50000">
                                          <p:stCondLst>
                                            <p:cond delay="1668"/>
                                          </p:stCondLst>
                                        </p:cTn>
                                        <p:tgtEl>
                                          <p:spTgt spid="14"/>
                                        </p:tgtEl>
                                      </p:cBhvr>
                                      <p:to x="100000" y="100000"/>
                                    </p:animScale>
                                    <p:animScale>
                                      <p:cBhvr>
                                        <p:cTn id="191" dur="26">
                                          <p:stCondLst>
                                            <p:cond delay="1808"/>
                                          </p:stCondLst>
                                        </p:cTn>
                                        <p:tgtEl>
                                          <p:spTgt spid="14"/>
                                        </p:tgtEl>
                                      </p:cBhvr>
                                      <p:to x="100000" y="95000"/>
                                    </p:animScale>
                                    <p:animScale>
                                      <p:cBhvr>
                                        <p:cTn id="192" dur="166" decel="50000">
                                          <p:stCondLst>
                                            <p:cond delay="1834"/>
                                          </p:stCondLst>
                                        </p:cTn>
                                        <p:tgtEl>
                                          <p:spTgt spid="14"/>
                                        </p:tgtEl>
                                      </p:cBhvr>
                                      <p:to x="100000" y="100000"/>
                                    </p:animScale>
                                  </p:childTnLst>
                                </p:cTn>
                              </p:par>
                              <p:par>
                                <p:cTn id="193" presetID="26" presetClass="entr" presetSubtype="0" fill="hold" nodeType="withEffect">
                                  <p:stCondLst>
                                    <p:cond delay="0"/>
                                  </p:stCondLst>
                                  <p:childTnLst>
                                    <p:set>
                                      <p:cBhvr>
                                        <p:cTn id="194" dur="1" fill="hold">
                                          <p:stCondLst>
                                            <p:cond delay="0"/>
                                          </p:stCondLst>
                                        </p:cTn>
                                        <p:tgtEl>
                                          <p:spTgt spid="13"/>
                                        </p:tgtEl>
                                        <p:attrNameLst>
                                          <p:attrName>style.visibility</p:attrName>
                                        </p:attrNameLst>
                                      </p:cBhvr>
                                      <p:to>
                                        <p:strVal val="visible"/>
                                      </p:to>
                                    </p:set>
                                    <p:animEffect transition="in" filter="wipe(down)">
                                      <p:cBhvr>
                                        <p:cTn id="195" dur="580">
                                          <p:stCondLst>
                                            <p:cond delay="0"/>
                                          </p:stCondLst>
                                        </p:cTn>
                                        <p:tgtEl>
                                          <p:spTgt spid="13"/>
                                        </p:tgtEl>
                                      </p:cBhvr>
                                    </p:animEffect>
                                    <p:anim calcmode="lin" valueType="num">
                                      <p:cBhvr>
                                        <p:cTn id="196"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97"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98"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99"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00"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01" dur="26">
                                          <p:stCondLst>
                                            <p:cond delay="650"/>
                                          </p:stCondLst>
                                        </p:cTn>
                                        <p:tgtEl>
                                          <p:spTgt spid="13"/>
                                        </p:tgtEl>
                                      </p:cBhvr>
                                      <p:to x="100000" y="60000"/>
                                    </p:animScale>
                                    <p:animScale>
                                      <p:cBhvr>
                                        <p:cTn id="202" dur="166" decel="50000">
                                          <p:stCondLst>
                                            <p:cond delay="676"/>
                                          </p:stCondLst>
                                        </p:cTn>
                                        <p:tgtEl>
                                          <p:spTgt spid="13"/>
                                        </p:tgtEl>
                                      </p:cBhvr>
                                      <p:to x="100000" y="100000"/>
                                    </p:animScale>
                                    <p:animScale>
                                      <p:cBhvr>
                                        <p:cTn id="203" dur="26">
                                          <p:stCondLst>
                                            <p:cond delay="1312"/>
                                          </p:stCondLst>
                                        </p:cTn>
                                        <p:tgtEl>
                                          <p:spTgt spid="13"/>
                                        </p:tgtEl>
                                      </p:cBhvr>
                                      <p:to x="100000" y="80000"/>
                                    </p:animScale>
                                    <p:animScale>
                                      <p:cBhvr>
                                        <p:cTn id="204" dur="166" decel="50000">
                                          <p:stCondLst>
                                            <p:cond delay="1338"/>
                                          </p:stCondLst>
                                        </p:cTn>
                                        <p:tgtEl>
                                          <p:spTgt spid="13"/>
                                        </p:tgtEl>
                                      </p:cBhvr>
                                      <p:to x="100000" y="100000"/>
                                    </p:animScale>
                                    <p:animScale>
                                      <p:cBhvr>
                                        <p:cTn id="205" dur="26">
                                          <p:stCondLst>
                                            <p:cond delay="1642"/>
                                          </p:stCondLst>
                                        </p:cTn>
                                        <p:tgtEl>
                                          <p:spTgt spid="13"/>
                                        </p:tgtEl>
                                      </p:cBhvr>
                                      <p:to x="100000" y="90000"/>
                                    </p:animScale>
                                    <p:animScale>
                                      <p:cBhvr>
                                        <p:cTn id="206" dur="166" decel="50000">
                                          <p:stCondLst>
                                            <p:cond delay="1668"/>
                                          </p:stCondLst>
                                        </p:cTn>
                                        <p:tgtEl>
                                          <p:spTgt spid="13"/>
                                        </p:tgtEl>
                                      </p:cBhvr>
                                      <p:to x="100000" y="100000"/>
                                    </p:animScale>
                                    <p:animScale>
                                      <p:cBhvr>
                                        <p:cTn id="207" dur="26">
                                          <p:stCondLst>
                                            <p:cond delay="1808"/>
                                          </p:stCondLst>
                                        </p:cTn>
                                        <p:tgtEl>
                                          <p:spTgt spid="13"/>
                                        </p:tgtEl>
                                      </p:cBhvr>
                                      <p:to x="100000" y="95000"/>
                                    </p:animScale>
                                    <p:animScale>
                                      <p:cBhvr>
                                        <p:cTn id="208" dur="166" decel="50000">
                                          <p:stCondLst>
                                            <p:cond delay="1834"/>
                                          </p:stCondLst>
                                        </p:cTn>
                                        <p:tgtEl>
                                          <p:spTgt spid="13"/>
                                        </p:tgtEl>
                                      </p:cBhvr>
                                      <p:to x="100000" y="100000"/>
                                    </p:animScale>
                                  </p:childTnLst>
                                </p:cTn>
                              </p:par>
                              <p:par>
                                <p:cTn id="209" presetID="26" presetClass="entr" presetSubtype="0" fill="hold" nodeType="withEffect">
                                  <p:stCondLst>
                                    <p:cond delay="0"/>
                                  </p:stCondLst>
                                  <p:childTnLst>
                                    <p:set>
                                      <p:cBhvr>
                                        <p:cTn id="210" dur="1" fill="hold">
                                          <p:stCondLst>
                                            <p:cond delay="0"/>
                                          </p:stCondLst>
                                        </p:cTn>
                                        <p:tgtEl>
                                          <p:spTgt spid="11"/>
                                        </p:tgtEl>
                                        <p:attrNameLst>
                                          <p:attrName>style.visibility</p:attrName>
                                        </p:attrNameLst>
                                      </p:cBhvr>
                                      <p:to>
                                        <p:strVal val="visible"/>
                                      </p:to>
                                    </p:set>
                                    <p:animEffect transition="in" filter="wipe(down)">
                                      <p:cBhvr>
                                        <p:cTn id="211" dur="580">
                                          <p:stCondLst>
                                            <p:cond delay="0"/>
                                          </p:stCondLst>
                                        </p:cTn>
                                        <p:tgtEl>
                                          <p:spTgt spid="11"/>
                                        </p:tgtEl>
                                      </p:cBhvr>
                                    </p:animEffect>
                                    <p:anim calcmode="lin" valueType="num">
                                      <p:cBhvr>
                                        <p:cTn id="21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1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1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1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1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17" dur="26">
                                          <p:stCondLst>
                                            <p:cond delay="650"/>
                                          </p:stCondLst>
                                        </p:cTn>
                                        <p:tgtEl>
                                          <p:spTgt spid="11"/>
                                        </p:tgtEl>
                                      </p:cBhvr>
                                      <p:to x="100000" y="60000"/>
                                    </p:animScale>
                                    <p:animScale>
                                      <p:cBhvr>
                                        <p:cTn id="218" dur="166" decel="50000">
                                          <p:stCondLst>
                                            <p:cond delay="676"/>
                                          </p:stCondLst>
                                        </p:cTn>
                                        <p:tgtEl>
                                          <p:spTgt spid="11"/>
                                        </p:tgtEl>
                                      </p:cBhvr>
                                      <p:to x="100000" y="100000"/>
                                    </p:animScale>
                                    <p:animScale>
                                      <p:cBhvr>
                                        <p:cTn id="219" dur="26">
                                          <p:stCondLst>
                                            <p:cond delay="1312"/>
                                          </p:stCondLst>
                                        </p:cTn>
                                        <p:tgtEl>
                                          <p:spTgt spid="11"/>
                                        </p:tgtEl>
                                      </p:cBhvr>
                                      <p:to x="100000" y="80000"/>
                                    </p:animScale>
                                    <p:animScale>
                                      <p:cBhvr>
                                        <p:cTn id="220" dur="166" decel="50000">
                                          <p:stCondLst>
                                            <p:cond delay="1338"/>
                                          </p:stCondLst>
                                        </p:cTn>
                                        <p:tgtEl>
                                          <p:spTgt spid="11"/>
                                        </p:tgtEl>
                                      </p:cBhvr>
                                      <p:to x="100000" y="100000"/>
                                    </p:animScale>
                                    <p:animScale>
                                      <p:cBhvr>
                                        <p:cTn id="221" dur="26">
                                          <p:stCondLst>
                                            <p:cond delay="1642"/>
                                          </p:stCondLst>
                                        </p:cTn>
                                        <p:tgtEl>
                                          <p:spTgt spid="11"/>
                                        </p:tgtEl>
                                      </p:cBhvr>
                                      <p:to x="100000" y="90000"/>
                                    </p:animScale>
                                    <p:animScale>
                                      <p:cBhvr>
                                        <p:cTn id="222" dur="166" decel="50000">
                                          <p:stCondLst>
                                            <p:cond delay="1668"/>
                                          </p:stCondLst>
                                        </p:cTn>
                                        <p:tgtEl>
                                          <p:spTgt spid="11"/>
                                        </p:tgtEl>
                                      </p:cBhvr>
                                      <p:to x="100000" y="100000"/>
                                    </p:animScale>
                                    <p:animScale>
                                      <p:cBhvr>
                                        <p:cTn id="223" dur="26">
                                          <p:stCondLst>
                                            <p:cond delay="1808"/>
                                          </p:stCondLst>
                                        </p:cTn>
                                        <p:tgtEl>
                                          <p:spTgt spid="11"/>
                                        </p:tgtEl>
                                      </p:cBhvr>
                                      <p:to x="100000" y="95000"/>
                                    </p:animScale>
                                    <p:animScale>
                                      <p:cBhvr>
                                        <p:cTn id="224" dur="166" decel="50000">
                                          <p:stCondLst>
                                            <p:cond delay="1834"/>
                                          </p:stCondLst>
                                        </p:cTn>
                                        <p:tgtEl>
                                          <p:spTgt spid="11"/>
                                        </p:tgtEl>
                                      </p:cBhvr>
                                      <p:to x="100000" y="100000"/>
                                    </p:animScale>
                                  </p:childTnLst>
                                </p:cTn>
                              </p:par>
                              <p:par>
                                <p:cTn id="225" presetID="26" presetClass="entr" presetSubtype="0" fill="hold" grpId="0" nodeType="withEffect">
                                  <p:stCondLst>
                                    <p:cond delay="0"/>
                                  </p:stCondLst>
                                  <p:childTnLst>
                                    <p:set>
                                      <p:cBhvr>
                                        <p:cTn id="226" dur="1" fill="hold">
                                          <p:stCondLst>
                                            <p:cond delay="0"/>
                                          </p:stCondLst>
                                        </p:cTn>
                                        <p:tgtEl>
                                          <p:spTgt spid="33"/>
                                        </p:tgtEl>
                                        <p:attrNameLst>
                                          <p:attrName>style.visibility</p:attrName>
                                        </p:attrNameLst>
                                      </p:cBhvr>
                                      <p:to>
                                        <p:strVal val="visible"/>
                                      </p:to>
                                    </p:set>
                                    <p:animEffect transition="in" filter="wipe(down)">
                                      <p:cBhvr>
                                        <p:cTn id="227" dur="580">
                                          <p:stCondLst>
                                            <p:cond delay="0"/>
                                          </p:stCondLst>
                                        </p:cTn>
                                        <p:tgtEl>
                                          <p:spTgt spid="33"/>
                                        </p:tgtEl>
                                      </p:cBhvr>
                                    </p:animEffect>
                                    <p:anim calcmode="lin" valueType="num">
                                      <p:cBhvr>
                                        <p:cTn id="228"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229"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230"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231"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232"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233" dur="26">
                                          <p:stCondLst>
                                            <p:cond delay="650"/>
                                          </p:stCondLst>
                                        </p:cTn>
                                        <p:tgtEl>
                                          <p:spTgt spid="33"/>
                                        </p:tgtEl>
                                      </p:cBhvr>
                                      <p:to x="100000" y="60000"/>
                                    </p:animScale>
                                    <p:animScale>
                                      <p:cBhvr>
                                        <p:cTn id="234" dur="166" decel="50000">
                                          <p:stCondLst>
                                            <p:cond delay="676"/>
                                          </p:stCondLst>
                                        </p:cTn>
                                        <p:tgtEl>
                                          <p:spTgt spid="33"/>
                                        </p:tgtEl>
                                      </p:cBhvr>
                                      <p:to x="100000" y="100000"/>
                                    </p:animScale>
                                    <p:animScale>
                                      <p:cBhvr>
                                        <p:cTn id="235" dur="26">
                                          <p:stCondLst>
                                            <p:cond delay="1312"/>
                                          </p:stCondLst>
                                        </p:cTn>
                                        <p:tgtEl>
                                          <p:spTgt spid="33"/>
                                        </p:tgtEl>
                                      </p:cBhvr>
                                      <p:to x="100000" y="80000"/>
                                    </p:animScale>
                                    <p:animScale>
                                      <p:cBhvr>
                                        <p:cTn id="236" dur="166" decel="50000">
                                          <p:stCondLst>
                                            <p:cond delay="1338"/>
                                          </p:stCondLst>
                                        </p:cTn>
                                        <p:tgtEl>
                                          <p:spTgt spid="33"/>
                                        </p:tgtEl>
                                      </p:cBhvr>
                                      <p:to x="100000" y="100000"/>
                                    </p:animScale>
                                    <p:animScale>
                                      <p:cBhvr>
                                        <p:cTn id="237" dur="26">
                                          <p:stCondLst>
                                            <p:cond delay="1642"/>
                                          </p:stCondLst>
                                        </p:cTn>
                                        <p:tgtEl>
                                          <p:spTgt spid="33"/>
                                        </p:tgtEl>
                                      </p:cBhvr>
                                      <p:to x="100000" y="90000"/>
                                    </p:animScale>
                                    <p:animScale>
                                      <p:cBhvr>
                                        <p:cTn id="238" dur="166" decel="50000">
                                          <p:stCondLst>
                                            <p:cond delay="1668"/>
                                          </p:stCondLst>
                                        </p:cTn>
                                        <p:tgtEl>
                                          <p:spTgt spid="33"/>
                                        </p:tgtEl>
                                      </p:cBhvr>
                                      <p:to x="100000" y="100000"/>
                                    </p:animScale>
                                    <p:animScale>
                                      <p:cBhvr>
                                        <p:cTn id="239" dur="26">
                                          <p:stCondLst>
                                            <p:cond delay="1808"/>
                                          </p:stCondLst>
                                        </p:cTn>
                                        <p:tgtEl>
                                          <p:spTgt spid="33"/>
                                        </p:tgtEl>
                                      </p:cBhvr>
                                      <p:to x="100000" y="95000"/>
                                    </p:animScale>
                                    <p:animScale>
                                      <p:cBhvr>
                                        <p:cTn id="240" dur="166" decel="50000">
                                          <p:stCondLst>
                                            <p:cond delay="1834"/>
                                          </p:stCondLst>
                                        </p:cTn>
                                        <p:tgtEl>
                                          <p:spTgt spid="3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9" grpId="0" animBg="1"/>
      <p:bldP spid="28" grpId="0" animBg="1"/>
      <p:bldP spid="19" grpId="0" animBg="1"/>
      <p:bldP spid="4" grpId="0" animBg="1"/>
      <p:bldP spid="15" grpId="0" animBg="1"/>
      <p:bldP spid="5" grpId="0" animBg="1"/>
      <p:bldP spid="17" grpId="0" animBg="1"/>
      <p:bldP spid="18" grpId="0" animBg="1"/>
      <p:bldP spid="10" grpId="0" animBg="1"/>
      <p:bldP spid="23" grpId="0" animBg="1"/>
      <p:bldP spid="24" grpId="0" animBg="1"/>
      <p:bldP spid="16" grpId="0" animBg="1"/>
      <p:bldP spid="32" grpId="0" animBg="1"/>
      <p:bldP spid="33"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5</a:t>
            </a:fld>
            <a:endParaRPr lang="en-US" dirty="0"/>
          </a:p>
        </p:txBody>
      </p:sp>
      <p:sp>
        <p:nvSpPr>
          <p:cNvPr id="3" name="Title 2"/>
          <p:cNvSpPr>
            <a:spLocks noGrp="1"/>
          </p:cNvSpPr>
          <p:nvPr>
            <p:ph type="title"/>
          </p:nvPr>
        </p:nvSpPr>
        <p:spPr>
          <a:xfrm>
            <a:off x="416496" y="1700808"/>
            <a:ext cx="8915400" cy="1800200"/>
          </a:xfrm>
          <a:ln>
            <a:solidFill>
              <a:schemeClr val="accent6">
                <a:lumMod val="50000"/>
              </a:schemeClr>
            </a:solidFill>
          </a:ln>
        </p:spPr>
        <p:txBody>
          <a:bodyPr/>
          <a:lstStyle/>
          <a:p>
            <a:pPr marL="457200" indent="-457200" algn="just">
              <a:buFont typeface="Wingdings" panose="05000000000000000000" pitchFamily="2" charset="2"/>
              <a:buChar char="ü"/>
            </a:pPr>
            <a:r>
              <a:rPr lang="ar-SA" sz="3200" b="1" dirty="0">
                <a:solidFill>
                  <a:schemeClr val="tx1"/>
                </a:solidFill>
                <a:cs typeface="Akhbar MT" pitchFamily="2" charset="-78"/>
              </a:rPr>
              <a:t>بعد الحصول على البيانات في صورتها الخام من المقابلات أو الاستبيانات أو الملاحظات.... </a:t>
            </a:r>
            <a:r>
              <a:rPr lang="ar-SA" sz="3200" b="1" u="sng" dirty="0">
                <a:solidFill>
                  <a:srgbClr val="FF0000"/>
                </a:solidFill>
                <a:cs typeface="Akhbar MT" pitchFamily="2" charset="-78"/>
              </a:rPr>
              <a:t>يجب مراجعتها وتحديد الأسئلة التي تركت بدون إجابة</a:t>
            </a:r>
            <a:r>
              <a:rPr lang="ar-SA" sz="3200" b="1" dirty="0">
                <a:solidFill>
                  <a:schemeClr val="tx1"/>
                </a:solidFill>
                <a:cs typeface="Akhbar MT" pitchFamily="2" charset="-78"/>
              </a:rPr>
              <a:t> و من ثم ترميزها  وتصنيفها وادخالها في البرنامج (</a:t>
            </a:r>
            <a:r>
              <a:rPr lang="fr-FR" sz="3200" b="1" dirty="0">
                <a:solidFill>
                  <a:schemeClr val="tx1"/>
                </a:solidFill>
                <a:cs typeface="Akhbar MT" pitchFamily="2" charset="-78"/>
              </a:rPr>
              <a:t>Excel; SPSS….</a:t>
            </a:r>
            <a:r>
              <a:rPr lang="ar-SA" sz="3200" b="1" dirty="0">
                <a:solidFill>
                  <a:schemeClr val="tx1"/>
                </a:solidFill>
                <a:cs typeface="Akhbar MT" pitchFamily="2" charset="-78"/>
              </a:rPr>
              <a:t>) </a:t>
            </a:r>
          </a:p>
        </p:txBody>
      </p:sp>
      <p:sp>
        <p:nvSpPr>
          <p:cNvPr id="18" name="Title 2"/>
          <p:cNvSpPr txBox="1">
            <a:spLocks/>
          </p:cNvSpPr>
          <p:nvPr/>
        </p:nvSpPr>
        <p:spPr bwMode="auto">
          <a:xfrm>
            <a:off x="399645" y="3645024"/>
            <a:ext cx="8915400" cy="1800200"/>
          </a:xfrm>
          <a:prstGeom prst="rect">
            <a:avLst/>
          </a:prstGeom>
          <a:noFill/>
          <a:ln w="9525">
            <a:solidFill>
              <a:schemeClr val="accent6">
                <a:lumMod val="50000"/>
              </a:schemeClr>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457200" indent="-457200" algn="just">
              <a:buFont typeface="Wingdings" panose="05000000000000000000" pitchFamily="2" charset="2"/>
              <a:buChar char="ü"/>
            </a:pPr>
            <a:r>
              <a:rPr lang="ar-SA" sz="3200" b="1" dirty="0">
                <a:solidFill>
                  <a:schemeClr val="tx1"/>
                </a:solidFill>
                <a:cs typeface="Akhbar MT" pitchFamily="2" charset="-78"/>
              </a:rPr>
              <a:t>قد تتطلب المراجعة معاودة الاتصال بالمستجوبين للاستيضاح منهم، لماذا تركت بعض الأسئلة بدون اجابات. (السؤال غامض، محرج، شخصي، سهو، فيه خطأ....) تدوين الملاحظات بلون مغاير للتمييز بينها وبين البيانات الأصلية، </a:t>
            </a:r>
          </a:p>
        </p:txBody>
      </p:sp>
    </p:spTree>
    <p:extLst>
      <p:ext uri="{BB962C8B-B14F-4D97-AF65-F5344CB8AC3E}">
        <p14:creationId xmlns:p14="http://schemas.microsoft.com/office/powerpoint/2010/main" val="55442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1000"/>
                                        <p:tgtEl>
                                          <p:spTgt spid="18"/>
                                        </p:tgtEl>
                                      </p:cBhvr>
                                    </p:animEffect>
                                    <p:anim calcmode="lin" valueType="num">
                                      <p:cBhvr>
                                        <p:cTn id="26" dur="1000" fill="hold"/>
                                        <p:tgtEl>
                                          <p:spTgt spid="18"/>
                                        </p:tgtEl>
                                        <p:attrNameLst>
                                          <p:attrName>ppt_x</p:attrName>
                                        </p:attrNameLst>
                                      </p:cBhvr>
                                      <p:tavLst>
                                        <p:tav tm="0">
                                          <p:val>
                                            <p:strVal val="#ppt_x"/>
                                          </p:val>
                                        </p:tav>
                                        <p:tav tm="100000">
                                          <p:val>
                                            <p:strVal val="#ppt_x"/>
                                          </p:val>
                                        </p:tav>
                                      </p:tavLst>
                                    </p:anim>
                                    <p:anim calcmode="lin" valueType="num">
                                      <p:cBhvr>
                                        <p:cTn id="2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6</a:t>
            </a:fld>
            <a:endParaRPr lang="en-US" dirty="0"/>
          </a:p>
        </p:txBody>
      </p:sp>
      <p:sp>
        <p:nvSpPr>
          <p:cNvPr id="3" name="Title 2"/>
          <p:cNvSpPr>
            <a:spLocks noGrp="1"/>
          </p:cNvSpPr>
          <p:nvPr>
            <p:ph type="title"/>
          </p:nvPr>
        </p:nvSpPr>
        <p:spPr>
          <a:xfrm>
            <a:off x="560512" y="1339027"/>
            <a:ext cx="8915400" cy="3242101"/>
          </a:xfrm>
          <a:solidFill>
            <a:srgbClr val="FFFF00"/>
          </a:solidFill>
        </p:spPr>
        <p:txBody>
          <a:bodyPr/>
          <a:lstStyle/>
          <a:p>
            <a:pPr algn="ctr"/>
            <a:r>
              <a:rPr lang="ar-SA" sz="3200" dirty="0">
                <a:solidFill>
                  <a:schemeClr val="tx1"/>
                </a:solidFill>
                <a:cs typeface="Akhbar MT" pitchFamily="2" charset="-78"/>
              </a:rPr>
              <a:t>احدى المجيبات قد تكون تركت السؤال الثالث الخاص بحالتها الاجتماعية متزوجة أم لا، ولكنها أجابت في السؤال 15 أن أعمار أولادها 10 و 04 فهذا يعني أنها متزوجة، وقد تكون نسيت سهوا تدوين الإجابة، أو ربما أنها أرملة أو مطلقة؟ هذا يعني هذا أن المقياس المقترح أهمل جزءا من الإجابة...</a:t>
            </a:r>
            <a:br>
              <a:rPr lang="ar-SA" sz="3200" dirty="0">
                <a:solidFill>
                  <a:schemeClr val="tx1"/>
                </a:solidFill>
                <a:cs typeface="Akhbar MT" pitchFamily="2" charset="-78"/>
              </a:rPr>
            </a:br>
            <a:r>
              <a:rPr lang="ar-SA" sz="2400" b="1" dirty="0">
                <a:solidFill>
                  <a:srgbClr val="C00000"/>
                </a:solidFill>
                <a:cs typeface="Akhbar MT" pitchFamily="2" charset="-78"/>
              </a:rPr>
              <a:t>3</a:t>
            </a:r>
            <a:r>
              <a:rPr lang="ar-SA" sz="2800" b="1" u="sng" dirty="0">
                <a:solidFill>
                  <a:srgbClr val="C00000"/>
                </a:solidFill>
                <a:cs typeface="Akhbar MT" pitchFamily="2" charset="-78"/>
              </a:rPr>
              <a:t>. الحالة الاجتماعية : أعزب      متزوج    (يفترض إضافة أرمل، مطلق، أخرى...)     </a:t>
            </a:r>
            <a:endParaRPr lang="ar-SA" sz="3200" b="1" u="sng" dirty="0">
              <a:solidFill>
                <a:srgbClr val="C00000"/>
              </a:solidFill>
              <a:cs typeface="Akhbar MT" pitchFamily="2" charset="-78"/>
            </a:endParaRPr>
          </a:p>
        </p:txBody>
      </p:sp>
      <p:sp>
        <p:nvSpPr>
          <p:cNvPr id="4" name="Rectangle 3"/>
          <p:cNvSpPr/>
          <p:nvPr/>
        </p:nvSpPr>
        <p:spPr>
          <a:xfrm>
            <a:off x="8246986" y="319018"/>
            <a:ext cx="1179367" cy="646331"/>
          </a:xfrm>
          <a:prstGeom prst="rect">
            <a:avLst/>
          </a:prstGeom>
          <a:solidFill>
            <a:srgbClr val="FFFF00"/>
          </a:solidFill>
        </p:spPr>
        <p:txBody>
          <a:bodyPr wrap="square">
            <a:spAutoFit/>
          </a:bodyPr>
          <a:lstStyle/>
          <a:p>
            <a:pPr algn="ctr"/>
            <a:r>
              <a:rPr lang="ar-SA" sz="3600" b="1" dirty="0">
                <a:cs typeface="Akhbar MT" pitchFamily="2" charset="-78"/>
              </a:rPr>
              <a:t>مثال </a:t>
            </a:r>
            <a:endParaRPr lang="ar-SA" sz="3600" b="1" dirty="0"/>
          </a:p>
        </p:txBody>
      </p:sp>
      <p:sp>
        <p:nvSpPr>
          <p:cNvPr id="5" name="Rectangle 4"/>
          <p:cNvSpPr/>
          <p:nvPr/>
        </p:nvSpPr>
        <p:spPr>
          <a:xfrm>
            <a:off x="560513" y="5013176"/>
            <a:ext cx="8891984" cy="107721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ar-SA" sz="3200" b="1" dirty="0">
                <a:solidFill>
                  <a:srgbClr val="002060"/>
                </a:solidFill>
                <a:cs typeface="Akhbar MT" pitchFamily="2" charset="-78"/>
              </a:rPr>
              <a:t>جزء كبير من عملية المراجعة يتم أوتوماتيكيا باستخدام التقنية الحديثة  </a:t>
            </a:r>
            <a:endParaRPr lang="ar-SA" sz="3200" b="1" dirty="0">
              <a:solidFill>
                <a:srgbClr val="002060"/>
              </a:solidFill>
            </a:endParaRPr>
          </a:p>
        </p:txBody>
      </p:sp>
    </p:spTree>
    <p:extLst>
      <p:ext uri="{BB962C8B-B14F-4D97-AF65-F5344CB8AC3E}">
        <p14:creationId xmlns:p14="http://schemas.microsoft.com/office/powerpoint/2010/main" val="3061741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wipe(down)">
                                      <p:cBhvr>
                                        <p:cTn id="39" dur="580">
                                          <p:stCondLst>
                                            <p:cond delay="0"/>
                                          </p:stCondLst>
                                        </p:cTn>
                                        <p:tgtEl>
                                          <p:spTgt spid="5"/>
                                        </p:tgtEl>
                                      </p:cBhvr>
                                    </p:animEffect>
                                    <p:anim calcmode="lin" valueType="num">
                                      <p:cBhvr>
                                        <p:cTn id="40"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5" dur="26">
                                          <p:stCondLst>
                                            <p:cond delay="650"/>
                                          </p:stCondLst>
                                        </p:cTn>
                                        <p:tgtEl>
                                          <p:spTgt spid="5"/>
                                        </p:tgtEl>
                                      </p:cBhvr>
                                      <p:to x="100000" y="60000"/>
                                    </p:animScale>
                                    <p:animScale>
                                      <p:cBhvr>
                                        <p:cTn id="46" dur="166" decel="50000">
                                          <p:stCondLst>
                                            <p:cond delay="676"/>
                                          </p:stCondLst>
                                        </p:cTn>
                                        <p:tgtEl>
                                          <p:spTgt spid="5"/>
                                        </p:tgtEl>
                                      </p:cBhvr>
                                      <p:to x="100000" y="100000"/>
                                    </p:animScale>
                                    <p:animScale>
                                      <p:cBhvr>
                                        <p:cTn id="47" dur="26">
                                          <p:stCondLst>
                                            <p:cond delay="1312"/>
                                          </p:stCondLst>
                                        </p:cTn>
                                        <p:tgtEl>
                                          <p:spTgt spid="5"/>
                                        </p:tgtEl>
                                      </p:cBhvr>
                                      <p:to x="100000" y="80000"/>
                                    </p:animScale>
                                    <p:animScale>
                                      <p:cBhvr>
                                        <p:cTn id="48" dur="166" decel="50000">
                                          <p:stCondLst>
                                            <p:cond delay="1338"/>
                                          </p:stCondLst>
                                        </p:cTn>
                                        <p:tgtEl>
                                          <p:spTgt spid="5"/>
                                        </p:tgtEl>
                                      </p:cBhvr>
                                      <p:to x="100000" y="100000"/>
                                    </p:animScale>
                                    <p:animScale>
                                      <p:cBhvr>
                                        <p:cTn id="49" dur="26">
                                          <p:stCondLst>
                                            <p:cond delay="1642"/>
                                          </p:stCondLst>
                                        </p:cTn>
                                        <p:tgtEl>
                                          <p:spTgt spid="5"/>
                                        </p:tgtEl>
                                      </p:cBhvr>
                                      <p:to x="100000" y="90000"/>
                                    </p:animScale>
                                    <p:animScale>
                                      <p:cBhvr>
                                        <p:cTn id="50" dur="166" decel="50000">
                                          <p:stCondLst>
                                            <p:cond delay="1668"/>
                                          </p:stCondLst>
                                        </p:cTn>
                                        <p:tgtEl>
                                          <p:spTgt spid="5"/>
                                        </p:tgtEl>
                                      </p:cBhvr>
                                      <p:to x="100000" y="100000"/>
                                    </p:animScale>
                                    <p:animScale>
                                      <p:cBhvr>
                                        <p:cTn id="51" dur="26">
                                          <p:stCondLst>
                                            <p:cond delay="1808"/>
                                          </p:stCondLst>
                                        </p:cTn>
                                        <p:tgtEl>
                                          <p:spTgt spid="5"/>
                                        </p:tgtEl>
                                      </p:cBhvr>
                                      <p:to x="100000" y="95000"/>
                                    </p:animScale>
                                    <p:animScale>
                                      <p:cBhvr>
                                        <p:cTn id="52"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7</a:t>
            </a:fld>
            <a:endParaRPr lang="en-US" dirty="0"/>
          </a:p>
        </p:txBody>
      </p:sp>
      <p:sp>
        <p:nvSpPr>
          <p:cNvPr id="3" name="Title 2"/>
          <p:cNvSpPr>
            <a:spLocks noGrp="1"/>
          </p:cNvSpPr>
          <p:nvPr>
            <p:ph type="title"/>
          </p:nvPr>
        </p:nvSpPr>
        <p:spPr>
          <a:xfrm>
            <a:off x="275760" y="2628191"/>
            <a:ext cx="8915400" cy="979181"/>
          </a:xfrm>
          <a:solidFill>
            <a:srgbClr val="92D050"/>
          </a:solidFill>
        </p:spPr>
        <p:txBody>
          <a:bodyPr/>
          <a:lstStyle/>
          <a:p>
            <a:pPr marL="342900" indent="-342900">
              <a:buFont typeface="Arial" panose="020B0604020202020204" pitchFamily="34" charset="0"/>
              <a:buChar char="•"/>
            </a:pPr>
            <a:r>
              <a:rPr lang="ar-SA" sz="2400" b="1" dirty="0">
                <a:solidFill>
                  <a:schemeClr val="tx1"/>
                </a:solidFill>
                <a:cs typeface="Akhbar MT" pitchFamily="2" charset="-78"/>
              </a:rPr>
              <a:t>اما اهمال الإجابة كلية (الاستبيان أو المقابلة) اذا زاد حجم الأسئلة المتروكة عن 25% ويكون هذا الحل مفضلا اذا كانت العينة كبيرة، هذا يحسن من مستوى صلاحية البحث </a:t>
            </a:r>
            <a:endParaRPr lang="ar-SA" sz="2400" b="1" u="sng" dirty="0">
              <a:solidFill>
                <a:srgbClr val="C00000"/>
              </a:solidFill>
              <a:cs typeface="Akhbar MT" pitchFamily="2" charset="-78"/>
            </a:endParaRPr>
          </a:p>
        </p:txBody>
      </p:sp>
      <p:sp>
        <p:nvSpPr>
          <p:cNvPr id="4" name="Rectangle 3"/>
          <p:cNvSpPr/>
          <p:nvPr/>
        </p:nvSpPr>
        <p:spPr>
          <a:xfrm>
            <a:off x="2576736" y="582783"/>
            <a:ext cx="6614424" cy="646331"/>
          </a:xfrm>
          <a:prstGeom prst="rect">
            <a:avLst/>
          </a:prstGeom>
          <a:solidFill>
            <a:schemeClr val="accent6"/>
          </a:solidFill>
        </p:spPr>
        <p:txBody>
          <a:bodyPr wrap="square">
            <a:spAutoFit/>
          </a:bodyPr>
          <a:lstStyle/>
          <a:p>
            <a:pPr marL="571500" indent="-571500" algn="ctr">
              <a:buFont typeface="Wingdings" panose="05000000000000000000" pitchFamily="2" charset="2"/>
              <a:buChar char="§"/>
            </a:pPr>
            <a:r>
              <a:rPr lang="ar-SA" sz="3600" b="1" dirty="0">
                <a:cs typeface="Akhbar MT" pitchFamily="2" charset="-78"/>
              </a:rPr>
              <a:t>معالجة الأسئلة التي تركت دون إجابة </a:t>
            </a:r>
            <a:endParaRPr lang="ar-SA" sz="3600" b="1" dirty="0"/>
          </a:p>
        </p:txBody>
      </p:sp>
      <p:sp>
        <p:nvSpPr>
          <p:cNvPr id="5" name="Rectangle 4"/>
          <p:cNvSpPr/>
          <p:nvPr/>
        </p:nvSpPr>
        <p:spPr>
          <a:xfrm>
            <a:off x="398996" y="4855077"/>
            <a:ext cx="8891984" cy="120032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342900" indent="-342900" algn="just">
              <a:buFont typeface="Wingdings" panose="05000000000000000000" pitchFamily="2" charset="2"/>
              <a:buChar char="ü"/>
            </a:pPr>
            <a:r>
              <a:rPr lang="ar-SA" sz="2400" b="1" dirty="0">
                <a:solidFill>
                  <a:srgbClr val="002060"/>
                </a:solidFill>
                <a:cs typeface="Akhbar MT" pitchFamily="2" charset="-78"/>
              </a:rPr>
              <a:t>رغم ذلك، الباحث هو من يتخذ القرار بشأن التعامل مع الأسئلة المتروكة دون إجابة ويجب عليه بذل جهده لتفسير أسباب ذلك، كما  أنه يجب أن يذكر ذلك و يقدم الاحصائيات المتعلقة بعدد الإجابات المحذوفة والتي وردت دون إجابة. </a:t>
            </a:r>
            <a:endParaRPr lang="ar-SA" sz="2400" b="1" dirty="0">
              <a:solidFill>
                <a:srgbClr val="002060"/>
              </a:solidFill>
            </a:endParaRPr>
          </a:p>
        </p:txBody>
      </p:sp>
      <p:sp>
        <p:nvSpPr>
          <p:cNvPr id="6" name="Rectangle 5"/>
          <p:cNvSpPr/>
          <p:nvPr/>
        </p:nvSpPr>
        <p:spPr>
          <a:xfrm>
            <a:off x="301739" y="1445522"/>
            <a:ext cx="9217025" cy="523220"/>
          </a:xfrm>
          <a:prstGeom prst="rect">
            <a:avLst/>
          </a:prstGeom>
        </p:spPr>
        <p:txBody>
          <a:bodyPr wrap="square">
            <a:spAutoFit/>
          </a:bodyPr>
          <a:lstStyle/>
          <a:p>
            <a:pPr algn="ctr"/>
            <a:r>
              <a:rPr lang="ar-SA" sz="2800" b="1" dirty="0">
                <a:solidFill>
                  <a:srgbClr val="C00000"/>
                </a:solidFill>
                <a:cs typeface="Akhbar MT" pitchFamily="2" charset="-78"/>
              </a:rPr>
              <a:t>هناك الكثير من البدائل للتعامل مع الأسئلة التي لا يجيب عليها المستجوبون الا أن أهمها هي :</a:t>
            </a:r>
            <a:endParaRPr lang="ar-SA" sz="2800" b="1" dirty="0">
              <a:solidFill>
                <a:srgbClr val="C00000"/>
              </a:solidFill>
            </a:endParaRPr>
          </a:p>
        </p:txBody>
      </p:sp>
      <p:sp>
        <p:nvSpPr>
          <p:cNvPr id="7" name="Rectangle 6"/>
          <p:cNvSpPr/>
          <p:nvPr/>
        </p:nvSpPr>
        <p:spPr>
          <a:xfrm>
            <a:off x="275760" y="3729744"/>
            <a:ext cx="8915400" cy="830997"/>
          </a:xfrm>
          <a:prstGeom prst="rect">
            <a:avLst/>
          </a:prstGeom>
          <a:solidFill>
            <a:srgbClr val="00B0F0"/>
          </a:solidFill>
        </p:spPr>
        <p:txBody>
          <a:bodyPr wrap="square">
            <a:spAutoFit/>
          </a:bodyPr>
          <a:lstStyle/>
          <a:p>
            <a:pPr marL="342900" indent="-342900">
              <a:buFont typeface="Wingdings" panose="05000000000000000000" pitchFamily="2" charset="2"/>
              <a:buChar char="§"/>
            </a:pPr>
            <a:r>
              <a:rPr lang="ar-SA" sz="2400" b="1" dirty="0">
                <a:cs typeface="Akhbar MT" pitchFamily="2" charset="-78"/>
              </a:rPr>
              <a:t>او اعطاءها القيمة المتوسطة على سلم القياس المدرج، البرامج الالكترونية تعالج ذلك بسهولة </a:t>
            </a:r>
            <a:br>
              <a:rPr lang="ar-SA" sz="2400" b="1" dirty="0">
                <a:cs typeface="Akhbar MT" pitchFamily="2" charset="-78"/>
              </a:rPr>
            </a:br>
            <a:endParaRPr lang="ar-SA" sz="2400" b="1" dirty="0"/>
          </a:p>
        </p:txBody>
      </p:sp>
      <p:sp>
        <p:nvSpPr>
          <p:cNvPr id="8" name="Left Arrow 7"/>
          <p:cNvSpPr/>
          <p:nvPr/>
        </p:nvSpPr>
        <p:spPr>
          <a:xfrm>
            <a:off x="9265672" y="2800153"/>
            <a:ext cx="511864" cy="63525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9" name="Left Arrow 8"/>
          <p:cNvSpPr/>
          <p:nvPr/>
        </p:nvSpPr>
        <p:spPr>
          <a:xfrm>
            <a:off x="9287075" y="3729744"/>
            <a:ext cx="511864" cy="635255"/>
          </a:xfrm>
          <a:prstGeom prst="lef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204112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80">
                                          <p:stCondLst>
                                            <p:cond delay="0"/>
                                          </p:stCondLst>
                                        </p:cTn>
                                        <p:tgtEl>
                                          <p:spTgt spid="6"/>
                                        </p:tgtEl>
                                      </p:cBhvr>
                                    </p:animEffect>
                                    <p:anim calcmode="lin" valueType="num">
                                      <p:cBhvr>
                                        <p:cTn id="2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gtEl>
                                      </p:cBhvr>
                                      <p:to x="100000" y="60000"/>
                                    </p:animScale>
                                    <p:animScale>
                                      <p:cBhvr>
                                        <p:cTn id="32" dur="166" decel="50000">
                                          <p:stCondLst>
                                            <p:cond delay="676"/>
                                          </p:stCondLst>
                                        </p:cTn>
                                        <p:tgtEl>
                                          <p:spTgt spid="6"/>
                                        </p:tgtEl>
                                      </p:cBhvr>
                                      <p:to x="100000" y="100000"/>
                                    </p:animScale>
                                    <p:animScale>
                                      <p:cBhvr>
                                        <p:cTn id="33" dur="26">
                                          <p:stCondLst>
                                            <p:cond delay="1312"/>
                                          </p:stCondLst>
                                        </p:cTn>
                                        <p:tgtEl>
                                          <p:spTgt spid="6"/>
                                        </p:tgtEl>
                                      </p:cBhvr>
                                      <p:to x="100000" y="80000"/>
                                    </p:animScale>
                                    <p:animScale>
                                      <p:cBhvr>
                                        <p:cTn id="34" dur="166" decel="50000">
                                          <p:stCondLst>
                                            <p:cond delay="1338"/>
                                          </p:stCondLst>
                                        </p:cTn>
                                        <p:tgtEl>
                                          <p:spTgt spid="6"/>
                                        </p:tgtEl>
                                      </p:cBhvr>
                                      <p:to x="100000" y="100000"/>
                                    </p:animScale>
                                    <p:animScale>
                                      <p:cBhvr>
                                        <p:cTn id="35" dur="26">
                                          <p:stCondLst>
                                            <p:cond delay="1642"/>
                                          </p:stCondLst>
                                        </p:cTn>
                                        <p:tgtEl>
                                          <p:spTgt spid="6"/>
                                        </p:tgtEl>
                                      </p:cBhvr>
                                      <p:to x="100000" y="90000"/>
                                    </p:animScale>
                                    <p:animScale>
                                      <p:cBhvr>
                                        <p:cTn id="36" dur="166" decel="50000">
                                          <p:stCondLst>
                                            <p:cond delay="1668"/>
                                          </p:stCondLst>
                                        </p:cTn>
                                        <p:tgtEl>
                                          <p:spTgt spid="6"/>
                                        </p:tgtEl>
                                      </p:cBhvr>
                                      <p:to x="100000" y="100000"/>
                                    </p:animScale>
                                    <p:animScale>
                                      <p:cBhvr>
                                        <p:cTn id="37" dur="26">
                                          <p:stCondLst>
                                            <p:cond delay="1808"/>
                                          </p:stCondLst>
                                        </p:cTn>
                                        <p:tgtEl>
                                          <p:spTgt spid="6"/>
                                        </p:tgtEl>
                                      </p:cBhvr>
                                      <p:to x="100000" y="95000"/>
                                    </p:animScale>
                                    <p:animScale>
                                      <p:cBhvr>
                                        <p:cTn id="38" dur="166" decel="50000">
                                          <p:stCondLst>
                                            <p:cond delay="1834"/>
                                          </p:stCondLst>
                                        </p:cTn>
                                        <p:tgtEl>
                                          <p:spTgt spid="6"/>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wipe(down)">
                                      <p:cBhvr>
                                        <p:cTn id="41" dur="580">
                                          <p:stCondLst>
                                            <p:cond delay="0"/>
                                          </p:stCondLst>
                                        </p:cTn>
                                        <p:tgtEl>
                                          <p:spTgt spid="8"/>
                                        </p:tgtEl>
                                      </p:cBhvr>
                                    </p:animEffect>
                                    <p:anim calcmode="lin" valueType="num">
                                      <p:cBhvr>
                                        <p:cTn id="4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47" dur="26">
                                          <p:stCondLst>
                                            <p:cond delay="650"/>
                                          </p:stCondLst>
                                        </p:cTn>
                                        <p:tgtEl>
                                          <p:spTgt spid="8"/>
                                        </p:tgtEl>
                                      </p:cBhvr>
                                      <p:to x="100000" y="60000"/>
                                    </p:animScale>
                                    <p:animScale>
                                      <p:cBhvr>
                                        <p:cTn id="48" dur="166" decel="50000">
                                          <p:stCondLst>
                                            <p:cond delay="676"/>
                                          </p:stCondLst>
                                        </p:cTn>
                                        <p:tgtEl>
                                          <p:spTgt spid="8"/>
                                        </p:tgtEl>
                                      </p:cBhvr>
                                      <p:to x="100000" y="100000"/>
                                    </p:animScale>
                                    <p:animScale>
                                      <p:cBhvr>
                                        <p:cTn id="49" dur="26">
                                          <p:stCondLst>
                                            <p:cond delay="1312"/>
                                          </p:stCondLst>
                                        </p:cTn>
                                        <p:tgtEl>
                                          <p:spTgt spid="8"/>
                                        </p:tgtEl>
                                      </p:cBhvr>
                                      <p:to x="100000" y="80000"/>
                                    </p:animScale>
                                    <p:animScale>
                                      <p:cBhvr>
                                        <p:cTn id="50" dur="166" decel="50000">
                                          <p:stCondLst>
                                            <p:cond delay="1338"/>
                                          </p:stCondLst>
                                        </p:cTn>
                                        <p:tgtEl>
                                          <p:spTgt spid="8"/>
                                        </p:tgtEl>
                                      </p:cBhvr>
                                      <p:to x="100000" y="100000"/>
                                    </p:animScale>
                                    <p:animScale>
                                      <p:cBhvr>
                                        <p:cTn id="51" dur="26">
                                          <p:stCondLst>
                                            <p:cond delay="1642"/>
                                          </p:stCondLst>
                                        </p:cTn>
                                        <p:tgtEl>
                                          <p:spTgt spid="8"/>
                                        </p:tgtEl>
                                      </p:cBhvr>
                                      <p:to x="100000" y="90000"/>
                                    </p:animScale>
                                    <p:animScale>
                                      <p:cBhvr>
                                        <p:cTn id="52" dur="166" decel="50000">
                                          <p:stCondLst>
                                            <p:cond delay="1668"/>
                                          </p:stCondLst>
                                        </p:cTn>
                                        <p:tgtEl>
                                          <p:spTgt spid="8"/>
                                        </p:tgtEl>
                                      </p:cBhvr>
                                      <p:to x="100000" y="100000"/>
                                    </p:animScale>
                                    <p:animScale>
                                      <p:cBhvr>
                                        <p:cTn id="53" dur="26">
                                          <p:stCondLst>
                                            <p:cond delay="1808"/>
                                          </p:stCondLst>
                                        </p:cTn>
                                        <p:tgtEl>
                                          <p:spTgt spid="8"/>
                                        </p:tgtEl>
                                      </p:cBhvr>
                                      <p:to x="100000" y="95000"/>
                                    </p:animScale>
                                    <p:animScale>
                                      <p:cBhvr>
                                        <p:cTn id="54" dur="166" decel="50000">
                                          <p:stCondLst>
                                            <p:cond delay="1834"/>
                                          </p:stCondLst>
                                        </p:cTn>
                                        <p:tgtEl>
                                          <p:spTgt spid="8"/>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3"/>
                                        </p:tgtEl>
                                        <p:attrNameLst>
                                          <p:attrName>style.visibility</p:attrName>
                                        </p:attrNameLst>
                                      </p:cBhvr>
                                      <p:to>
                                        <p:strVal val="visible"/>
                                      </p:to>
                                    </p:set>
                                    <p:animEffect transition="in" filter="wipe(down)">
                                      <p:cBhvr>
                                        <p:cTn id="57" dur="580">
                                          <p:stCondLst>
                                            <p:cond delay="0"/>
                                          </p:stCondLst>
                                        </p:cTn>
                                        <p:tgtEl>
                                          <p:spTgt spid="3"/>
                                        </p:tgtEl>
                                      </p:cBhvr>
                                    </p:animEffect>
                                    <p:anim calcmode="lin" valueType="num">
                                      <p:cBhvr>
                                        <p:cTn id="5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63" dur="26">
                                          <p:stCondLst>
                                            <p:cond delay="650"/>
                                          </p:stCondLst>
                                        </p:cTn>
                                        <p:tgtEl>
                                          <p:spTgt spid="3"/>
                                        </p:tgtEl>
                                      </p:cBhvr>
                                      <p:to x="100000" y="60000"/>
                                    </p:animScale>
                                    <p:animScale>
                                      <p:cBhvr>
                                        <p:cTn id="64" dur="166" decel="50000">
                                          <p:stCondLst>
                                            <p:cond delay="676"/>
                                          </p:stCondLst>
                                        </p:cTn>
                                        <p:tgtEl>
                                          <p:spTgt spid="3"/>
                                        </p:tgtEl>
                                      </p:cBhvr>
                                      <p:to x="100000" y="100000"/>
                                    </p:animScale>
                                    <p:animScale>
                                      <p:cBhvr>
                                        <p:cTn id="65" dur="26">
                                          <p:stCondLst>
                                            <p:cond delay="1312"/>
                                          </p:stCondLst>
                                        </p:cTn>
                                        <p:tgtEl>
                                          <p:spTgt spid="3"/>
                                        </p:tgtEl>
                                      </p:cBhvr>
                                      <p:to x="100000" y="80000"/>
                                    </p:animScale>
                                    <p:animScale>
                                      <p:cBhvr>
                                        <p:cTn id="66" dur="166" decel="50000">
                                          <p:stCondLst>
                                            <p:cond delay="1338"/>
                                          </p:stCondLst>
                                        </p:cTn>
                                        <p:tgtEl>
                                          <p:spTgt spid="3"/>
                                        </p:tgtEl>
                                      </p:cBhvr>
                                      <p:to x="100000" y="100000"/>
                                    </p:animScale>
                                    <p:animScale>
                                      <p:cBhvr>
                                        <p:cTn id="67" dur="26">
                                          <p:stCondLst>
                                            <p:cond delay="1642"/>
                                          </p:stCondLst>
                                        </p:cTn>
                                        <p:tgtEl>
                                          <p:spTgt spid="3"/>
                                        </p:tgtEl>
                                      </p:cBhvr>
                                      <p:to x="100000" y="90000"/>
                                    </p:animScale>
                                    <p:animScale>
                                      <p:cBhvr>
                                        <p:cTn id="68" dur="166" decel="50000">
                                          <p:stCondLst>
                                            <p:cond delay="1668"/>
                                          </p:stCondLst>
                                        </p:cTn>
                                        <p:tgtEl>
                                          <p:spTgt spid="3"/>
                                        </p:tgtEl>
                                      </p:cBhvr>
                                      <p:to x="100000" y="100000"/>
                                    </p:animScale>
                                    <p:animScale>
                                      <p:cBhvr>
                                        <p:cTn id="69" dur="26">
                                          <p:stCondLst>
                                            <p:cond delay="1808"/>
                                          </p:stCondLst>
                                        </p:cTn>
                                        <p:tgtEl>
                                          <p:spTgt spid="3"/>
                                        </p:tgtEl>
                                      </p:cBhvr>
                                      <p:to x="100000" y="95000"/>
                                    </p:animScale>
                                    <p:animScale>
                                      <p:cBhvr>
                                        <p:cTn id="70" dur="166" decel="50000">
                                          <p:stCondLst>
                                            <p:cond delay="1834"/>
                                          </p:stCondLst>
                                        </p:cTn>
                                        <p:tgtEl>
                                          <p:spTgt spid="3"/>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6" presetClass="entr" presetSubtype="0" fill="hold" grpId="0" nodeType="click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wipe(down)">
                                      <p:cBhvr>
                                        <p:cTn id="75" dur="580">
                                          <p:stCondLst>
                                            <p:cond delay="0"/>
                                          </p:stCondLst>
                                        </p:cTn>
                                        <p:tgtEl>
                                          <p:spTgt spid="9"/>
                                        </p:tgtEl>
                                      </p:cBhvr>
                                    </p:animEffect>
                                    <p:anim calcmode="lin" valueType="num">
                                      <p:cBhvr>
                                        <p:cTn id="76"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81" dur="26">
                                          <p:stCondLst>
                                            <p:cond delay="650"/>
                                          </p:stCondLst>
                                        </p:cTn>
                                        <p:tgtEl>
                                          <p:spTgt spid="9"/>
                                        </p:tgtEl>
                                      </p:cBhvr>
                                      <p:to x="100000" y="60000"/>
                                    </p:animScale>
                                    <p:animScale>
                                      <p:cBhvr>
                                        <p:cTn id="82" dur="166" decel="50000">
                                          <p:stCondLst>
                                            <p:cond delay="676"/>
                                          </p:stCondLst>
                                        </p:cTn>
                                        <p:tgtEl>
                                          <p:spTgt spid="9"/>
                                        </p:tgtEl>
                                      </p:cBhvr>
                                      <p:to x="100000" y="100000"/>
                                    </p:animScale>
                                    <p:animScale>
                                      <p:cBhvr>
                                        <p:cTn id="83" dur="26">
                                          <p:stCondLst>
                                            <p:cond delay="1312"/>
                                          </p:stCondLst>
                                        </p:cTn>
                                        <p:tgtEl>
                                          <p:spTgt spid="9"/>
                                        </p:tgtEl>
                                      </p:cBhvr>
                                      <p:to x="100000" y="80000"/>
                                    </p:animScale>
                                    <p:animScale>
                                      <p:cBhvr>
                                        <p:cTn id="84" dur="166" decel="50000">
                                          <p:stCondLst>
                                            <p:cond delay="1338"/>
                                          </p:stCondLst>
                                        </p:cTn>
                                        <p:tgtEl>
                                          <p:spTgt spid="9"/>
                                        </p:tgtEl>
                                      </p:cBhvr>
                                      <p:to x="100000" y="100000"/>
                                    </p:animScale>
                                    <p:animScale>
                                      <p:cBhvr>
                                        <p:cTn id="85" dur="26">
                                          <p:stCondLst>
                                            <p:cond delay="1642"/>
                                          </p:stCondLst>
                                        </p:cTn>
                                        <p:tgtEl>
                                          <p:spTgt spid="9"/>
                                        </p:tgtEl>
                                      </p:cBhvr>
                                      <p:to x="100000" y="90000"/>
                                    </p:animScale>
                                    <p:animScale>
                                      <p:cBhvr>
                                        <p:cTn id="86" dur="166" decel="50000">
                                          <p:stCondLst>
                                            <p:cond delay="1668"/>
                                          </p:stCondLst>
                                        </p:cTn>
                                        <p:tgtEl>
                                          <p:spTgt spid="9"/>
                                        </p:tgtEl>
                                      </p:cBhvr>
                                      <p:to x="100000" y="100000"/>
                                    </p:animScale>
                                    <p:animScale>
                                      <p:cBhvr>
                                        <p:cTn id="87" dur="26">
                                          <p:stCondLst>
                                            <p:cond delay="1808"/>
                                          </p:stCondLst>
                                        </p:cTn>
                                        <p:tgtEl>
                                          <p:spTgt spid="9"/>
                                        </p:tgtEl>
                                      </p:cBhvr>
                                      <p:to x="100000" y="95000"/>
                                    </p:animScale>
                                    <p:animScale>
                                      <p:cBhvr>
                                        <p:cTn id="88" dur="166" decel="50000">
                                          <p:stCondLst>
                                            <p:cond delay="1834"/>
                                          </p:stCondLst>
                                        </p:cTn>
                                        <p:tgtEl>
                                          <p:spTgt spid="9"/>
                                        </p:tgtEl>
                                      </p:cBhvr>
                                      <p:to x="100000" y="100000"/>
                                    </p:animScale>
                                  </p:childTnLst>
                                </p:cTn>
                              </p:par>
                              <p:par>
                                <p:cTn id="89" presetID="26" presetClass="entr" presetSubtype="0" fill="hold" grpId="0" nodeType="with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wipe(down)">
                                      <p:cBhvr>
                                        <p:cTn id="91" dur="580">
                                          <p:stCondLst>
                                            <p:cond delay="0"/>
                                          </p:stCondLst>
                                        </p:cTn>
                                        <p:tgtEl>
                                          <p:spTgt spid="7"/>
                                        </p:tgtEl>
                                      </p:cBhvr>
                                    </p:animEffect>
                                    <p:anim calcmode="lin" valueType="num">
                                      <p:cBhvr>
                                        <p:cTn id="9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97" dur="26">
                                          <p:stCondLst>
                                            <p:cond delay="650"/>
                                          </p:stCondLst>
                                        </p:cTn>
                                        <p:tgtEl>
                                          <p:spTgt spid="7"/>
                                        </p:tgtEl>
                                      </p:cBhvr>
                                      <p:to x="100000" y="60000"/>
                                    </p:animScale>
                                    <p:animScale>
                                      <p:cBhvr>
                                        <p:cTn id="98" dur="166" decel="50000">
                                          <p:stCondLst>
                                            <p:cond delay="676"/>
                                          </p:stCondLst>
                                        </p:cTn>
                                        <p:tgtEl>
                                          <p:spTgt spid="7"/>
                                        </p:tgtEl>
                                      </p:cBhvr>
                                      <p:to x="100000" y="100000"/>
                                    </p:animScale>
                                    <p:animScale>
                                      <p:cBhvr>
                                        <p:cTn id="99" dur="26">
                                          <p:stCondLst>
                                            <p:cond delay="1312"/>
                                          </p:stCondLst>
                                        </p:cTn>
                                        <p:tgtEl>
                                          <p:spTgt spid="7"/>
                                        </p:tgtEl>
                                      </p:cBhvr>
                                      <p:to x="100000" y="80000"/>
                                    </p:animScale>
                                    <p:animScale>
                                      <p:cBhvr>
                                        <p:cTn id="100" dur="166" decel="50000">
                                          <p:stCondLst>
                                            <p:cond delay="1338"/>
                                          </p:stCondLst>
                                        </p:cTn>
                                        <p:tgtEl>
                                          <p:spTgt spid="7"/>
                                        </p:tgtEl>
                                      </p:cBhvr>
                                      <p:to x="100000" y="100000"/>
                                    </p:animScale>
                                    <p:animScale>
                                      <p:cBhvr>
                                        <p:cTn id="101" dur="26">
                                          <p:stCondLst>
                                            <p:cond delay="1642"/>
                                          </p:stCondLst>
                                        </p:cTn>
                                        <p:tgtEl>
                                          <p:spTgt spid="7"/>
                                        </p:tgtEl>
                                      </p:cBhvr>
                                      <p:to x="100000" y="90000"/>
                                    </p:animScale>
                                    <p:animScale>
                                      <p:cBhvr>
                                        <p:cTn id="102" dur="166" decel="50000">
                                          <p:stCondLst>
                                            <p:cond delay="1668"/>
                                          </p:stCondLst>
                                        </p:cTn>
                                        <p:tgtEl>
                                          <p:spTgt spid="7"/>
                                        </p:tgtEl>
                                      </p:cBhvr>
                                      <p:to x="100000" y="100000"/>
                                    </p:animScale>
                                    <p:animScale>
                                      <p:cBhvr>
                                        <p:cTn id="103" dur="26">
                                          <p:stCondLst>
                                            <p:cond delay="1808"/>
                                          </p:stCondLst>
                                        </p:cTn>
                                        <p:tgtEl>
                                          <p:spTgt spid="7"/>
                                        </p:tgtEl>
                                      </p:cBhvr>
                                      <p:to x="100000" y="95000"/>
                                    </p:animScale>
                                    <p:animScale>
                                      <p:cBhvr>
                                        <p:cTn id="104" dur="166" decel="50000">
                                          <p:stCondLst>
                                            <p:cond delay="1834"/>
                                          </p:stCondLst>
                                        </p:cTn>
                                        <p:tgtEl>
                                          <p:spTgt spid="7"/>
                                        </p:tgtEl>
                                      </p:cBhvr>
                                      <p:to x="100000" y="100000"/>
                                    </p:animScale>
                                  </p:childTnLst>
                                </p:cTn>
                              </p:par>
                            </p:childTnLst>
                          </p:cTn>
                        </p:par>
                      </p:childTnLst>
                    </p:cTn>
                  </p:par>
                  <p:par>
                    <p:cTn id="105" fill="hold">
                      <p:stCondLst>
                        <p:cond delay="indefinite"/>
                      </p:stCondLst>
                      <p:childTnLst>
                        <p:par>
                          <p:cTn id="106" fill="hold">
                            <p:stCondLst>
                              <p:cond delay="0"/>
                            </p:stCondLst>
                            <p:childTnLst>
                              <p:par>
                                <p:cTn id="107" presetID="6" presetClass="entr" presetSubtype="16" fill="hold" grpId="0" nodeType="clickEffect">
                                  <p:stCondLst>
                                    <p:cond delay="0"/>
                                  </p:stCondLst>
                                  <p:childTnLst>
                                    <p:set>
                                      <p:cBhvr>
                                        <p:cTn id="108" dur="1" fill="hold">
                                          <p:stCondLst>
                                            <p:cond delay="0"/>
                                          </p:stCondLst>
                                        </p:cTn>
                                        <p:tgtEl>
                                          <p:spTgt spid="5"/>
                                        </p:tgtEl>
                                        <p:attrNameLst>
                                          <p:attrName>style.visibility</p:attrName>
                                        </p:attrNameLst>
                                      </p:cBhvr>
                                      <p:to>
                                        <p:strVal val="visible"/>
                                      </p:to>
                                    </p:set>
                                    <p:animEffect transition="in" filter="circle(in)">
                                      <p:cBhvr>
                                        <p:cTn id="10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8</a:t>
            </a:fld>
            <a:endParaRPr lang="en-US" dirty="0"/>
          </a:p>
        </p:txBody>
      </p:sp>
      <p:sp>
        <p:nvSpPr>
          <p:cNvPr id="3" name="Title 2"/>
          <p:cNvSpPr>
            <a:spLocks noGrp="1"/>
          </p:cNvSpPr>
          <p:nvPr>
            <p:ph type="title"/>
          </p:nvPr>
        </p:nvSpPr>
        <p:spPr>
          <a:xfrm>
            <a:off x="0" y="732852"/>
            <a:ext cx="4974456" cy="648072"/>
          </a:xfrm>
        </p:spPr>
        <p:txBody>
          <a:bodyPr/>
          <a:lstStyle/>
          <a:p>
            <a:pPr marL="571500" indent="-571500">
              <a:buFont typeface="Wingdings" panose="05000000000000000000" pitchFamily="2" charset="2"/>
              <a:buChar char="ü"/>
            </a:pPr>
            <a:r>
              <a:rPr lang="ar-SA" sz="3200" b="1" dirty="0">
                <a:solidFill>
                  <a:srgbClr val="C00000"/>
                </a:solidFill>
                <a:cs typeface="Akhbar MT" pitchFamily="2" charset="-78"/>
              </a:rPr>
              <a:t>تمثل الخطوة الثانية لمراجعة البيانات </a:t>
            </a:r>
          </a:p>
        </p:txBody>
      </p:sp>
      <p:sp>
        <p:nvSpPr>
          <p:cNvPr id="4" name="Rectangle 3"/>
          <p:cNvSpPr/>
          <p:nvPr/>
        </p:nvSpPr>
        <p:spPr>
          <a:xfrm>
            <a:off x="4974456" y="689830"/>
            <a:ext cx="4075369" cy="584775"/>
          </a:xfrm>
          <a:prstGeom prst="rect">
            <a:avLst/>
          </a:prstGeom>
          <a:solidFill>
            <a:srgbClr val="00B0F0"/>
          </a:solidFill>
        </p:spPr>
        <p:txBody>
          <a:bodyPr wrap="square">
            <a:spAutoFit/>
          </a:bodyPr>
          <a:lstStyle/>
          <a:p>
            <a:pPr marL="457200" indent="-457200">
              <a:buFont typeface="Wingdings" panose="05000000000000000000" pitchFamily="2" charset="2"/>
              <a:buChar char="§"/>
            </a:pPr>
            <a:r>
              <a:rPr lang="ar-SA" sz="3200" b="1" dirty="0"/>
              <a:t>ترميز البيانات </a:t>
            </a:r>
            <a:r>
              <a:rPr lang="fr-FR" sz="2800" b="1" dirty="0"/>
              <a:t>Coding</a:t>
            </a:r>
            <a:r>
              <a:rPr lang="ar-SA" sz="2800" b="1" dirty="0"/>
              <a:t> </a:t>
            </a:r>
            <a:endParaRPr lang="ar-SA" sz="3200" b="1" dirty="0"/>
          </a:p>
        </p:txBody>
      </p:sp>
      <p:sp>
        <p:nvSpPr>
          <p:cNvPr id="5" name="Title 2"/>
          <p:cNvSpPr txBox="1">
            <a:spLocks/>
          </p:cNvSpPr>
          <p:nvPr/>
        </p:nvSpPr>
        <p:spPr bwMode="auto">
          <a:xfrm>
            <a:off x="408744" y="1628800"/>
            <a:ext cx="9131424"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Wingdings" panose="05000000000000000000" pitchFamily="2" charset="2"/>
              <a:buChar char="ü"/>
            </a:pPr>
            <a:r>
              <a:rPr lang="ar-SA" sz="2800" b="1" dirty="0">
                <a:solidFill>
                  <a:srgbClr val="0070C0"/>
                </a:solidFill>
                <a:cs typeface="Akhbar MT" pitchFamily="2" charset="-78"/>
              </a:rPr>
              <a:t>يسمح الترميز بالتعامل معها اليا بطريقة سهلة وبإجراء عملية التحليل الاحصائي</a:t>
            </a:r>
          </a:p>
        </p:txBody>
      </p:sp>
      <p:sp>
        <p:nvSpPr>
          <p:cNvPr id="6" name="Title 2"/>
          <p:cNvSpPr txBox="1">
            <a:spLocks/>
          </p:cNvSpPr>
          <p:nvPr/>
        </p:nvSpPr>
        <p:spPr bwMode="auto">
          <a:xfrm>
            <a:off x="408744" y="2294874"/>
            <a:ext cx="9131424" cy="54006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Wingdings" panose="05000000000000000000" pitchFamily="2" charset="2"/>
              <a:buChar char="ü"/>
            </a:pPr>
            <a:r>
              <a:rPr lang="ar-SA" sz="2800" b="1" dirty="0">
                <a:solidFill>
                  <a:srgbClr val="0070C0"/>
                </a:solidFill>
                <a:cs typeface="Akhbar MT" pitchFamily="2" charset="-78"/>
              </a:rPr>
              <a:t>يسمح الترميز كذلك بتحويل الإجابات الى أرقام متجانسة قابلة للدراسة </a:t>
            </a:r>
          </a:p>
        </p:txBody>
      </p:sp>
      <p:sp>
        <p:nvSpPr>
          <p:cNvPr id="7" name="Title 2"/>
          <p:cNvSpPr txBox="1">
            <a:spLocks/>
          </p:cNvSpPr>
          <p:nvPr/>
        </p:nvSpPr>
        <p:spPr bwMode="auto">
          <a:xfrm>
            <a:off x="7761312" y="2996952"/>
            <a:ext cx="1642592" cy="540060"/>
          </a:xfrm>
          <a:prstGeom prst="rect">
            <a:avLst/>
          </a:prstGeom>
          <a:solidFill>
            <a:srgbClr val="FFFF00"/>
          </a:solid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Wingdings" panose="05000000000000000000" pitchFamily="2" charset="2"/>
              <a:buChar char="§"/>
            </a:pPr>
            <a:r>
              <a:rPr lang="ar-SA" sz="2800" b="1" dirty="0">
                <a:solidFill>
                  <a:srgbClr val="0070C0"/>
                </a:solidFill>
                <a:cs typeface="Akhbar MT" pitchFamily="2" charset="-78"/>
              </a:rPr>
              <a:t>أمثلة :</a:t>
            </a:r>
          </a:p>
        </p:txBody>
      </p:sp>
      <p:graphicFrame>
        <p:nvGraphicFramePr>
          <p:cNvPr id="8" name="Table 7"/>
          <p:cNvGraphicFramePr>
            <a:graphicFrameLocks noGrp="1"/>
          </p:cNvGraphicFramePr>
          <p:nvPr>
            <p:extLst>
              <p:ext uri="{D42A27DB-BD31-4B8C-83A1-F6EECF244321}">
                <p14:modId xmlns:p14="http://schemas.microsoft.com/office/powerpoint/2010/main" val="2553757117"/>
              </p:ext>
            </p:extLst>
          </p:nvPr>
        </p:nvGraphicFramePr>
        <p:xfrm>
          <a:off x="6922261" y="3802914"/>
          <a:ext cx="2448272" cy="1584960"/>
        </p:xfrm>
        <a:graphic>
          <a:graphicData uri="http://schemas.openxmlformats.org/drawingml/2006/table">
            <a:tbl>
              <a:tblPr rtl="1" firstRow="1" bandRow="1">
                <a:tableStyleId>{69CF1AB2-1976-4502-BF36-3FF5EA218861}</a:tableStyleId>
              </a:tblPr>
              <a:tblGrid>
                <a:gridCol w="1378345">
                  <a:extLst>
                    <a:ext uri="{9D8B030D-6E8A-4147-A177-3AD203B41FA5}">
                      <a16:colId xmlns:a16="http://schemas.microsoft.com/office/drawing/2014/main" val="20000"/>
                    </a:ext>
                  </a:extLst>
                </a:gridCol>
                <a:gridCol w="1069927">
                  <a:extLst>
                    <a:ext uri="{9D8B030D-6E8A-4147-A177-3AD203B41FA5}">
                      <a16:colId xmlns:a16="http://schemas.microsoft.com/office/drawing/2014/main" val="20001"/>
                    </a:ext>
                  </a:extLst>
                </a:gridCol>
              </a:tblGrid>
              <a:tr h="370840">
                <a:tc>
                  <a:txBody>
                    <a:bodyPr/>
                    <a:lstStyle/>
                    <a:p>
                      <a:pPr algn="ctr" rtl="1"/>
                      <a:r>
                        <a:rPr lang="ar-SA" dirty="0">
                          <a:solidFill>
                            <a:srgbClr val="C00000"/>
                          </a:solidFill>
                        </a:rPr>
                        <a:t>العمر :</a:t>
                      </a:r>
                    </a:p>
                    <a:p>
                      <a:pPr rtl="1"/>
                      <a:r>
                        <a:rPr lang="ar-SA" sz="1600" b="0" dirty="0"/>
                        <a:t>أقل من 25 سنة</a:t>
                      </a:r>
                    </a:p>
                    <a:p>
                      <a:pPr rtl="1"/>
                      <a:r>
                        <a:rPr lang="ar-SA" sz="1600" b="0" dirty="0"/>
                        <a:t>25- 35</a:t>
                      </a:r>
                    </a:p>
                    <a:p>
                      <a:pPr rtl="1"/>
                      <a:r>
                        <a:rPr lang="ar-SA" sz="1600" b="0" dirty="0"/>
                        <a:t>36-45</a:t>
                      </a:r>
                    </a:p>
                    <a:p>
                      <a:pPr rtl="1"/>
                      <a:r>
                        <a:rPr lang="ar-SA" sz="1600" b="0" dirty="0"/>
                        <a:t>46- 55</a:t>
                      </a:r>
                    </a:p>
                    <a:p>
                      <a:pPr rtl="1"/>
                      <a:r>
                        <a:rPr lang="ar-SA" sz="1600" b="0" dirty="0"/>
                        <a:t>أكبر من 55</a:t>
                      </a:r>
                    </a:p>
                  </a:txBody>
                  <a:tcPr>
                    <a:solidFill>
                      <a:srgbClr val="FFFF00"/>
                    </a:solidFill>
                  </a:tcPr>
                </a:tc>
                <a:tc>
                  <a:txBody>
                    <a:bodyPr/>
                    <a:lstStyle/>
                    <a:p>
                      <a:pPr algn="ctr" rtl="1"/>
                      <a:r>
                        <a:rPr lang="ar-SA" dirty="0">
                          <a:solidFill>
                            <a:srgbClr val="C00000"/>
                          </a:solidFill>
                        </a:rPr>
                        <a:t>الترميز</a:t>
                      </a:r>
                    </a:p>
                    <a:p>
                      <a:pPr algn="ctr" rtl="1"/>
                      <a:r>
                        <a:rPr lang="ar-SA" sz="1600" b="0" dirty="0"/>
                        <a:t>01</a:t>
                      </a:r>
                    </a:p>
                    <a:p>
                      <a:pPr algn="ctr" rtl="1"/>
                      <a:r>
                        <a:rPr lang="ar-SA" sz="1600" b="0" dirty="0"/>
                        <a:t>02</a:t>
                      </a:r>
                    </a:p>
                    <a:p>
                      <a:pPr algn="ctr" rtl="1"/>
                      <a:r>
                        <a:rPr lang="ar-SA" sz="1600" b="0" dirty="0"/>
                        <a:t>03</a:t>
                      </a:r>
                    </a:p>
                    <a:p>
                      <a:pPr algn="ctr" rtl="1"/>
                      <a:r>
                        <a:rPr lang="ar-SA" sz="1600" b="0" dirty="0"/>
                        <a:t>04</a:t>
                      </a:r>
                    </a:p>
                    <a:p>
                      <a:pPr algn="ctr" rtl="1"/>
                      <a:r>
                        <a:rPr lang="ar-SA" sz="1600" b="0" dirty="0"/>
                        <a:t>05</a:t>
                      </a:r>
                    </a:p>
                  </a:txBody>
                  <a:tcPr>
                    <a:solidFill>
                      <a:srgbClr val="FFFF00"/>
                    </a:solidFill>
                  </a:tcPr>
                </a:tc>
                <a:extLst>
                  <a:ext uri="{0D108BD9-81ED-4DB2-BD59-A6C34878D82A}">
                    <a16:rowId xmlns:a16="http://schemas.microsoft.com/office/drawing/2014/main" val="10000"/>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633119184"/>
              </p:ext>
            </p:extLst>
          </p:nvPr>
        </p:nvGraphicFramePr>
        <p:xfrm>
          <a:off x="4129472" y="3789432"/>
          <a:ext cx="2172568" cy="936104"/>
        </p:xfrm>
        <a:graphic>
          <a:graphicData uri="http://schemas.openxmlformats.org/drawingml/2006/table">
            <a:tbl>
              <a:tblPr rtl="1" firstRow="1" bandRow="1">
                <a:tableStyleId>{69CF1AB2-1976-4502-BF36-3FF5EA218861}</a:tableStyleId>
              </a:tblPr>
              <a:tblGrid>
                <a:gridCol w="945786">
                  <a:extLst>
                    <a:ext uri="{9D8B030D-6E8A-4147-A177-3AD203B41FA5}">
                      <a16:colId xmlns:a16="http://schemas.microsoft.com/office/drawing/2014/main" val="20000"/>
                    </a:ext>
                  </a:extLst>
                </a:gridCol>
                <a:gridCol w="1226782">
                  <a:extLst>
                    <a:ext uri="{9D8B030D-6E8A-4147-A177-3AD203B41FA5}">
                      <a16:colId xmlns:a16="http://schemas.microsoft.com/office/drawing/2014/main" val="20001"/>
                    </a:ext>
                  </a:extLst>
                </a:gridCol>
              </a:tblGrid>
              <a:tr h="936104">
                <a:tc>
                  <a:txBody>
                    <a:bodyPr/>
                    <a:lstStyle/>
                    <a:p>
                      <a:pPr algn="ctr" rtl="1"/>
                      <a:r>
                        <a:rPr lang="ar-SA" dirty="0">
                          <a:solidFill>
                            <a:srgbClr val="C00000"/>
                          </a:solidFill>
                        </a:rPr>
                        <a:t>النوع:</a:t>
                      </a:r>
                    </a:p>
                    <a:p>
                      <a:pPr rtl="1"/>
                      <a:r>
                        <a:rPr lang="ar-SA" sz="1600" b="0" dirty="0"/>
                        <a:t>ذكر</a:t>
                      </a:r>
                    </a:p>
                    <a:p>
                      <a:pPr rtl="1"/>
                      <a:r>
                        <a:rPr lang="ar-SA" sz="1600" b="0" dirty="0"/>
                        <a:t>أنثى</a:t>
                      </a:r>
                    </a:p>
                  </a:txBody>
                  <a:tcPr>
                    <a:solidFill>
                      <a:srgbClr val="FFFF00"/>
                    </a:solidFill>
                  </a:tcPr>
                </a:tc>
                <a:tc>
                  <a:txBody>
                    <a:bodyPr/>
                    <a:lstStyle/>
                    <a:p>
                      <a:pPr algn="ctr" rtl="1"/>
                      <a:r>
                        <a:rPr lang="ar-SA" dirty="0">
                          <a:solidFill>
                            <a:srgbClr val="C00000"/>
                          </a:solidFill>
                        </a:rPr>
                        <a:t>الترميز</a:t>
                      </a:r>
                    </a:p>
                    <a:p>
                      <a:pPr algn="ctr" rtl="1"/>
                      <a:r>
                        <a:rPr lang="ar-SA" sz="1600" b="0" dirty="0"/>
                        <a:t>01</a:t>
                      </a:r>
                    </a:p>
                    <a:p>
                      <a:pPr algn="ctr" rtl="1"/>
                      <a:r>
                        <a:rPr lang="ar-SA" sz="1600" b="0" dirty="0"/>
                        <a:t>02</a:t>
                      </a:r>
                    </a:p>
                  </a:txBody>
                  <a:tcPr>
                    <a:solidFill>
                      <a:srgbClr val="FFFF00"/>
                    </a:solidFill>
                  </a:tcPr>
                </a:tc>
                <a:extLst>
                  <a:ext uri="{0D108BD9-81ED-4DB2-BD59-A6C34878D82A}">
                    <a16:rowId xmlns:a16="http://schemas.microsoft.com/office/drawing/2014/main" val="10000"/>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140796450"/>
              </p:ext>
            </p:extLst>
          </p:nvPr>
        </p:nvGraphicFramePr>
        <p:xfrm>
          <a:off x="704528" y="3789184"/>
          <a:ext cx="2573034" cy="1584960"/>
        </p:xfrm>
        <a:graphic>
          <a:graphicData uri="http://schemas.openxmlformats.org/drawingml/2006/table">
            <a:tbl>
              <a:tblPr rtl="1" firstRow="1" bandRow="1">
                <a:tableStyleId>{69CF1AB2-1976-4502-BF36-3FF5EA218861}</a:tableStyleId>
              </a:tblPr>
              <a:tblGrid>
                <a:gridCol w="1744989">
                  <a:extLst>
                    <a:ext uri="{9D8B030D-6E8A-4147-A177-3AD203B41FA5}">
                      <a16:colId xmlns:a16="http://schemas.microsoft.com/office/drawing/2014/main" val="20000"/>
                    </a:ext>
                  </a:extLst>
                </a:gridCol>
                <a:gridCol w="828045">
                  <a:extLst>
                    <a:ext uri="{9D8B030D-6E8A-4147-A177-3AD203B41FA5}">
                      <a16:colId xmlns:a16="http://schemas.microsoft.com/office/drawing/2014/main" val="20001"/>
                    </a:ext>
                  </a:extLst>
                </a:gridCol>
              </a:tblGrid>
              <a:tr h="370840">
                <a:tc>
                  <a:txBody>
                    <a:bodyPr/>
                    <a:lstStyle/>
                    <a:p>
                      <a:pPr algn="ctr" rtl="1"/>
                      <a:r>
                        <a:rPr lang="ar-SA" dirty="0">
                          <a:solidFill>
                            <a:srgbClr val="C00000"/>
                          </a:solidFill>
                        </a:rPr>
                        <a:t>المستوى الوظيفي:</a:t>
                      </a:r>
                    </a:p>
                    <a:p>
                      <a:pPr rtl="1"/>
                      <a:r>
                        <a:rPr lang="ar-SA" sz="1600" b="0" dirty="0"/>
                        <a:t>مدير</a:t>
                      </a:r>
                    </a:p>
                    <a:p>
                      <a:pPr rtl="1"/>
                      <a:r>
                        <a:rPr lang="ar-SA" sz="1600" b="0" dirty="0"/>
                        <a:t>مشرف</a:t>
                      </a:r>
                    </a:p>
                    <a:p>
                      <a:pPr rtl="1"/>
                      <a:r>
                        <a:rPr lang="ar-SA" sz="1600" b="0" dirty="0"/>
                        <a:t>موظف اداري</a:t>
                      </a:r>
                    </a:p>
                    <a:p>
                      <a:pPr rtl="1"/>
                      <a:r>
                        <a:rPr lang="ar-SA" sz="1600" b="0" dirty="0"/>
                        <a:t>سكرتير</a:t>
                      </a:r>
                    </a:p>
                    <a:p>
                      <a:pPr rtl="1"/>
                      <a:r>
                        <a:rPr lang="ar-SA" sz="1600" b="0" dirty="0"/>
                        <a:t>وظيفة أخرى</a:t>
                      </a:r>
                    </a:p>
                  </a:txBody>
                  <a:tcPr>
                    <a:solidFill>
                      <a:srgbClr val="FFFF00"/>
                    </a:solidFill>
                  </a:tcPr>
                </a:tc>
                <a:tc>
                  <a:txBody>
                    <a:bodyPr/>
                    <a:lstStyle/>
                    <a:p>
                      <a:pPr algn="ctr" rtl="1"/>
                      <a:r>
                        <a:rPr lang="ar-SA" dirty="0">
                          <a:solidFill>
                            <a:srgbClr val="C00000"/>
                          </a:solidFill>
                        </a:rPr>
                        <a:t>الترميز</a:t>
                      </a:r>
                    </a:p>
                    <a:p>
                      <a:pPr algn="ctr" rtl="1"/>
                      <a:r>
                        <a:rPr lang="ar-SA" sz="1600" b="0" dirty="0"/>
                        <a:t>01</a:t>
                      </a:r>
                    </a:p>
                    <a:p>
                      <a:pPr algn="ctr" rtl="1"/>
                      <a:r>
                        <a:rPr lang="ar-SA" sz="1600" b="0" dirty="0"/>
                        <a:t>02</a:t>
                      </a:r>
                    </a:p>
                    <a:p>
                      <a:pPr algn="ctr" rtl="1"/>
                      <a:r>
                        <a:rPr lang="ar-SA" sz="1600" b="0" dirty="0"/>
                        <a:t>03</a:t>
                      </a:r>
                    </a:p>
                    <a:p>
                      <a:pPr algn="ctr" rtl="1"/>
                      <a:r>
                        <a:rPr lang="ar-SA" sz="1600" b="0" dirty="0"/>
                        <a:t>04</a:t>
                      </a:r>
                    </a:p>
                    <a:p>
                      <a:pPr algn="ctr" rtl="1"/>
                      <a:r>
                        <a:rPr lang="ar-SA" sz="1600" b="0" dirty="0"/>
                        <a:t>05</a:t>
                      </a:r>
                    </a:p>
                  </a:txBody>
                  <a:tcPr>
                    <a:solidFill>
                      <a:srgbClr val="FFFF00"/>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859688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fade">
                                      <p:cBhvr>
                                        <p:cTn id="41" dur="1000"/>
                                        <p:tgtEl>
                                          <p:spTgt spid="5"/>
                                        </p:tgtEl>
                                      </p:cBhvr>
                                    </p:animEffect>
                                    <p:anim calcmode="lin" valueType="num">
                                      <p:cBhvr>
                                        <p:cTn id="42" dur="1000" fill="hold"/>
                                        <p:tgtEl>
                                          <p:spTgt spid="5"/>
                                        </p:tgtEl>
                                        <p:attrNameLst>
                                          <p:attrName>ppt_x</p:attrName>
                                        </p:attrNameLst>
                                      </p:cBhvr>
                                      <p:tavLst>
                                        <p:tav tm="0">
                                          <p:val>
                                            <p:strVal val="#ppt_x"/>
                                          </p:val>
                                        </p:tav>
                                        <p:tav tm="100000">
                                          <p:val>
                                            <p:strVal val="#ppt_x"/>
                                          </p:val>
                                        </p:tav>
                                      </p:tavLst>
                                    </p:anim>
                                    <p:anim calcmode="lin" valueType="num">
                                      <p:cBhvr>
                                        <p:cTn id="43" dur="1000" fill="hold"/>
                                        <p:tgtEl>
                                          <p:spTgt spid="5"/>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fade">
                                      <p:cBhvr>
                                        <p:cTn id="46" dur="1000"/>
                                        <p:tgtEl>
                                          <p:spTgt spid="6"/>
                                        </p:tgtEl>
                                      </p:cBhvr>
                                    </p:animEffect>
                                    <p:anim calcmode="lin" valueType="num">
                                      <p:cBhvr>
                                        <p:cTn id="47" dur="1000" fill="hold"/>
                                        <p:tgtEl>
                                          <p:spTgt spid="6"/>
                                        </p:tgtEl>
                                        <p:attrNameLst>
                                          <p:attrName>ppt_x</p:attrName>
                                        </p:attrNameLst>
                                      </p:cBhvr>
                                      <p:tavLst>
                                        <p:tav tm="0">
                                          <p:val>
                                            <p:strVal val="#ppt_x"/>
                                          </p:val>
                                        </p:tav>
                                        <p:tav tm="100000">
                                          <p:val>
                                            <p:strVal val="#ppt_x"/>
                                          </p:val>
                                        </p:tav>
                                      </p:tavLst>
                                    </p:anim>
                                    <p:anim calcmode="lin" valueType="num">
                                      <p:cBhvr>
                                        <p:cTn id="4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 calcmode="lin" valueType="num">
                                      <p:cBhvr additive="base">
                                        <p:cTn id="53" dur="500" fill="hold"/>
                                        <p:tgtEl>
                                          <p:spTgt spid="7"/>
                                        </p:tgtEl>
                                        <p:attrNameLst>
                                          <p:attrName>ppt_x</p:attrName>
                                        </p:attrNameLst>
                                      </p:cBhvr>
                                      <p:tavLst>
                                        <p:tav tm="0">
                                          <p:val>
                                            <p:strVal val="#ppt_x"/>
                                          </p:val>
                                        </p:tav>
                                        <p:tav tm="100000">
                                          <p:val>
                                            <p:strVal val="#ppt_x"/>
                                          </p:val>
                                        </p:tav>
                                      </p:tavLst>
                                    </p:anim>
                                    <p:anim calcmode="lin" valueType="num">
                                      <p:cBhvr additive="base">
                                        <p:cTn id="54" dur="500" fill="hold"/>
                                        <p:tgtEl>
                                          <p:spTgt spid="7"/>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8"/>
                                        </p:tgtEl>
                                        <p:attrNameLst>
                                          <p:attrName>style.visibility</p:attrName>
                                        </p:attrNameLst>
                                      </p:cBhvr>
                                      <p:to>
                                        <p:strVal val="visible"/>
                                      </p:to>
                                    </p:set>
                                    <p:anim calcmode="lin" valueType="num">
                                      <p:cBhvr additive="base">
                                        <p:cTn id="57" dur="500" fill="hold"/>
                                        <p:tgtEl>
                                          <p:spTgt spid="8"/>
                                        </p:tgtEl>
                                        <p:attrNameLst>
                                          <p:attrName>ppt_x</p:attrName>
                                        </p:attrNameLst>
                                      </p:cBhvr>
                                      <p:tavLst>
                                        <p:tav tm="0">
                                          <p:val>
                                            <p:strVal val="#ppt_x"/>
                                          </p:val>
                                        </p:tav>
                                        <p:tav tm="100000">
                                          <p:val>
                                            <p:strVal val="#ppt_x"/>
                                          </p:val>
                                        </p:tav>
                                      </p:tavLst>
                                    </p:anim>
                                    <p:anim calcmode="lin" valueType="num">
                                      <p:cBhvr additive="base">
                                        <p:cTn id="58" dur="500" fill="hold"/>
                                        <p:tgtEl>
                                          <p:spTgt spid="8"/>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10"/>
                                        </p:tgtEl>
                                        <p:attrNameLst>
                                          <p:attrName>style.visibility</p:attrName>
                                        </p:attrNameLst>
                                      </p:cBhvr>
                                      <p:to>
                                        <p:strVal val="visible"/>
                                      </p:to>
                                    </p:set>
                                    <p:anim calcmode="lin" valueType="num">
                                      <p:cBhvr additive="base">
                                        <p:cTn id="65" dur="500" fill="hold"/>
                                        <p:tgtEl>
                                          <p:spTgt spid="10"/>
                                        </p:tgtEl>
                                        <p:attrNameLst>
                                          <p:attrName>ppt_x</p:attrName>
                                        </p:attrNameLst>
                                      </p:cBhvr>
                                      <p:tavLst>
                                        <p:tav tm="0">
                                          <p:val>
                                            <p:strVal val="#ppt_x"/>
                                          </p:val>
                                        </p:tav>
                                        <p:tav tm="100000">
                                          <p:val>
                                            <p:strVal val="#ppt_x"/>
                                          </p:val>
                                        </p:tav>
                                      </p:tavLst>
                                    </p:anim>
                                    <p:anim calcmode="lin" valueType="num">
                                      <p:cBhvr additive="base">
                                        <p:cTn id="6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9</a:t>
            </a:fld>
            <a:endParaRPr lang="en-US" dirty="0"/>
          </a:p>
        </p:txBody>
      </p:sp>
      <p:sp>
        <p:nvSpPr>
          <p:cNvPr id="12" name="Rectangle 11"/>
          <p:cNvSpPr/>
          <p:nvPr/>
        </p:nvSpPr>
        <p:spPr>
          <a:xfrm>
            <a:off x="4232920" y="620688"/>
            <a:ext cx="2822651" cy="523220"/>
          </a:xfrm>
          <a:prstGeom prst="rect">
            <a:avLst/>
          </a:prstGeom>
          <a:solidFill>
            <a:schemeClr val="tx1"/>
          </a:solidFill>
        </p:spPr>
        <p:txBody>
          <a:bodyPr wrap="square">
            <a:spAutoFit/>
          </a:bodyPr>
          <a:lstStyle/>
          <a:p>
            <a:r>
              <a:rPr lang="ar-SA" sz="2800" b="1" dirty="0">
                <a:solidFill>
                  <a:srgbClr val="FFFF00"/>
                </a:solidFill>
                <a:cs typeface="Akhbar MT" pitchFamily="2" charset="-78"/>
              </a:rPr>
              <a:t>في حالة السؤال</a:t>
            </a:r>
            <a:endParaRPr lang="ar-SA" sz="2800" dirty="0">
              <a:solidFill>
                <a:srgbClr val="FFFF00"/>
              </a:solidFill>
            </a:endParaRPr>
          </a:p>
        </p:txBody>
      </p:sp>
      <p:sp>
        <p:nvSpPr>
          <p:cNvPr id="13" name="Left Arrow 12"/>
          <p:cNvSpPr/>
          <p:nvPr/>
        </p:nvSpPr>
        <p:spPr>
          <a:xfrm rot="16200000">
            <a:off x="2476992" y="739596"/>
            <a:ext cx="432048" cy="376576"/>
          </a:xfrm>
          <a:prstGeom prst="leftArrow">
            <a:avLst>
              <a:gd name="adj1" fmla="val 50000"/>
              <a:gd name="adj2" fmla="val 114731"/>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p>
        </p:txBody>
      </p:sp>
      <p:graphicFrame>
        <p:nvGraphicFramePr>
          <p:cNvPr id="14" name="Table 13"/>
          <p:cNvGraphicFramePr>
            <a:graphicFrameLocks noGrp="1"/>
          </p:cNvGraphicFramePr>
          <p:nvPr>
            <p:extLst>
              <p:ext uri="{D42A27DB-BD31-4B8C-83A1-F6EECF244321}">
                <p14:modId xmlns:p14="http://schemas.microsoft.com/office/powerpoint/2010/main" val="4145286799"/>
              </p:ext>
            </p:extLst>
          </p:nvPr>
        </p:nvGraphicFramePr>
        <p:xfrm>
          <a:off x="416496" y="1772816"/>
          <a:ext cx="8968832" cy="3291840"/>
        </p:xfrm>
        <a:graphic>
          <a:graphicData uri="http://schemas.openxmlformats.org/drawingml/2006/table">
            <a:tbl>
              <a:tblPr rtl="1" firstRow="1" bandRow="1">
                <a:tableStyleId>{5C22544A-7EE6-4342-B048-85BDC9FD1C3A}</a:tableStyleId>
              </a:tblPr>
              <a:tblGrid>
                <a:gridCol w="4656570">
                  <a:extLst>
                    <a:ext uri="{9D8B030D-6E8A-4147-A177-3AD203B41FA5}">
                      <a16:colId xmlns:a16="http://schemas.microsoft.com/office/drawing/2014/main" val="20000"/>
                    </a:ext>
                  </a:extLst>
                </a:gridCol>
                <a:gridCol w="4312262">
                  <a:extLst>
                    <a:ext uri="{9D8B030D-6E8A-4147-A177-3AD203B41FA5}">
                      <a16:colId xmlns:a16="http://schemas.microsoft.com/office/drawing/2014/main" val="20001"/>
                    </a:ext>
                  </a:extLst>
                </a:gridCol>
              </a:tblGrid>
              <a:tr h="370840">
                <a:tc gridSpan="2">
                  <a:txBody>
                    <a:bodyPr/>
                    <a:lstStyle/>
                    <a:p>
                      <a:pPr marL="285750" indent="-285750" rtl="1">
                        <a:buFont typeface="Wingdings" panose="05000000000000000000" pitchFamily="2" charset="2"/>
                        <a:buChar char="ü"/>
                      </a:pPr>
                      <a:r>
                        <a:rPr lang="ar-SA" sz="2800" b="0" dirty="0">
                          <a:solidFill>
                            <a:schemeClr val="tx1"/>
                          </a:solidFill>
                        </a:rPr>
                        <a:t>لأي مدى توافق على كل تعبير من الاتي؟ استخدم المقياس المدرج من 1 الى 7 لتوضيح اجابتك، علما أن الرقم 1 يعني موافقة منخفضة جدا و07 يشير الى الموافقة الكاملة.</a:t>
                      </a:r>
                    </a:p>
                  </a:txBody>
                  <a:tcPr>
                    <a:solidFill>
                      <a:srgbClr val="FFFF00"/>
                    </a:solidFill>
                  </a:tcPr>
                </a:tc>
                <a:tc hMerge="1">
                  <a:txBody>
                    <a:bodyPr/>
                    <a:lstStyle/>
                    <a:p>
                      <a:pPr rtl="1"/>
                      <a:endParaRPr lang="ar-SA" dirty="0"/>
                    </a:p>
                  </a:txBody>
                  <a:tcPr/>
                </a:tc>
                <a:extLst>
                  <a:ext uri="{0D108BD9-81ED-4DB2-BD59-A6C34878D82A}">
                    <a16:rowId xmlns:a16="http://schemas.microsoft.com/office/drawing/2014/main" val="10000"/>
                  </a:ext>
                </a:extLst>
              </a:tr>
              <a:tr h="370840">
                <a:tc>
                  <a:txBody>
                    <a:bodyPr/>
                    <a:lstStyle/>
                    <a:p>
                      <a:pPr marL="342900" indent="-342900" rtl="1">
                        <a:buFont typeface="+mj-lt"/>
                        <a:buAutoNum type="arabicPeriod"/>
                      </a:pPr>
                      <a:r>
                        <a:rPr lang="ar-SA" sz="2400" b="1" dirty="0"/>
                        <a:t>أحصل</a:t>
                      </a:r>
                      <a:r>
                        <a:rPr lang="ar-SA" sz="2400" b="1" baseline="0" dirty="0"/>
                        <a:t> على أكبر قدر من السعادة في عملي</a:t>
                      </a:r>
                    </a:p>
                    <a:p>
                      <a:pPr marL="342900" indent="-342900" rtl="1">
                        <a:buFont typeface="+mj-lt"/>
                        <a:buAutoNum type="arabicPeriod"/>
                      </a:pPr>
                      <a:r>
                        <a:rPr lang="ar-SA" sz="2400" b="1" baseline="0" dirty="0"/>
                        <a:t>يمضي الوقت في العمل بسرعة </a:t>
                      </a:r>
                    </a:p>
                    <a:p>
                      <a:pPr marL="342900" indent="-342900" rtl="1">
                        <a:buFont typeface="+mj-lt"/>
                        <a:buAutoNum type="arabicPeriod"/>
                      </a:pPr>
                      <a:r>
                        <a:rPr lang="ar-SA" sz="2400" b="1" baseline="0" dirty="0"/>
                        <a:t>عملي رائع</a:t>
                      </a:r>
                    </a:p>
                    <a:p>
                      <a:pPr marL="342900" indent="-342900" rtl="1">
                        <a:buFont typeface="+mj-lt"/>
                        <a:buAutoNum type="arabicPeriod"/>
                      </a:pPr>
                      <a:r>
                        <a:rPr lang="ar-SA" sz="2400" b="1" baseline="0" dirty="0"/>
                        <a:t>أشعر بالإنجاز عند أدائي وظيفتي</a:t>
                      </a:r>
                    </a:p>
                    <a:p>
                      <a:pPr marL="342900" indent="-342900" rtl="1">
                        <a:buFont typeface="+mj-lt"/>
                        <a:buAutoNum type="arabicPeriod"/>
                      </a:pPr>
                      <a:r>
                        <a:rPr lang="ar-SA" sz="2400" b="1" baseline="0" dirty="0"/>
                        <a:t>يطري رئيسي على العمل الجيد دائما</a:t>
                      </a:r>
                      <a:endParaRPr lang="ar-SA" sz="2400" b="1" dirty="0"/>
                    </a:p>
                  </a:txBody>
                  <a:tcPr>
                    <a:solidFill>
                      <a:srgbClr val="FFFF00"/>
                    </a:solidFill>
                  </a:tcPr>
                </a:tc>
                <a:tc>
                  <a:txBody>
                    <a:bodyPr/>
                    <a:lstStyle/>
                    <a:p>
                      <a:pPr algn="ctr" rtl="1"/>
                      <a:r>
                        <a:rPr lang="ar-SA" sz="2400" b="1" dirty="0"/>
                        <a:t>1     2     3     4     5     6     7 </a:t>
                      </a:r>
                    </a:p>
                    <a:p>
                      <a:pPr marL="0" marR="0" indent="0" algn="ctr" defTabSz="914400" rtl="1" eaLnBrk="1" fontAlgn="auto" latinLnBrk="0" hangingPunct="1">
                        <a:lnSpc>
                          <a:spcPct val="100000"/>
                        </a:lnSpc>
                        <a:spcBef>
                          <a:spcPts val="0"/>
                        </a:spcBef>
                        <a:spcAft>
                          <a:spcPts val="0"/>
                        </a:spcAft>
                        <a:buClrTx/>
                        <a:buSzTx/>
                        <a:buFontTx/>
                        <a:buNone/>
                        <a:tabLst/>
                        <a:defRPr/>
                      </a:pPr>
                      <a:r>
                        <a:rPr lang="ar-SA" sz="2400" b="1" dirty="0"/>
                        <a:t>1     2     3     4     5     6     7 </a:t>
                      </a:r>
                    </a:p>
                    <a:p>
                      <a:pPr marL="0" marR="0" indent="0" algn="ctr" defTabSz="914400" rtl="1" eaLnBrk="1" fontAlgn="auto" latinLnBrk="0" hangingPunct="1">
                        <a:lnSpc>
                          <a:spcPct val="100000"/>
                        </a:lnSpc>
                        <a:spcBef>
                          <a:spcPts val="0"/>
                        </a:spcBef>
                        <a:spcAft>
                          <a:spcPts val="0"/>
                        </a:spcAft>
                        <a:buClrTx/>
                        <a:buSzTx/>
                        <a:buFontTx/>
                        <a:buNone/>
                        <a:tabLst/>
                        <a:defRPr/>
                      </a:pPr>
                      <a:r>
                        <a:rPr lang="ar-SA" sz="2400" b="1" dirty="0"/>
                        <a:t>1     2     3     4     5     6     7 </a:t>
                      </a:r>
                    </a:p>
                    <a:p>
                      <a:pPr marL="0" marR="0" indent="0" algn="ctr" defTabSz="914400" rtl="1" eaLnBrk="1" fontAlgn="auto" latinLnBrk="0" hangingPunct="1">
                        <a:lnSpc>
                          <a:spcPct val="100000"/>
                        </a:lnSpc>
                        <a:spcBef>
                          <a:spcPts val="0"/>
                        </a:spcBef>
                        <a:spcAft>
                          <a:spcPts val="0"/>
                        </a:spcAft>
                        <a:buClrTx/>
                        <a:buSzTx/>
                        <a:buFontTx/>
                        <a:buNone/>
                        <a:tabLst/>
                        <a:defRPr/>
                      </a:pPr>
                      <a:r>
                        <a:rPr lang="ar-SA" sz="2400" b="1" dirty="0"/>
                        <a:t>1     2     3     4     5     6     7 </a:t>
                      </a:r>
                    </a:p>
                    <a:p>
                      <a:pPr marL="0" marR="0" indent="0" algn="ctr" defTabSz="914400" rtl="1" eaLnBrk="1" fontAlgn="auto" latinLnBrk="0" hangingPunct="1">
                        <a:lnSpc>
                          <a:spcPct val="100000"/>
                        </a:lnSpc>
                        <a:spcBef>
                          <a:spcPts val="0"/>
                        </a:spcBef>
                        <a:spcAft>
                          <a:spcPts val="0"/>
                        </a:spcAft>
                        <a:buClrTx/>
                        <a:buSzTx/>
                        <a:buFontTx/>
                        <a:buNone/>
                        <a:tabLst/>
                        <a:defRPr/>
                      </a:pPr>
                      <a:r>
                        <a:rPr lang="ar-SA" sz="2400" b="1" dirty="0"/>
                        <a:t>1     2     3     4     5     6     7 </a:t>
                      </a:r>
                    </a:p>
                  </a:txBody>
                  <a:tcPr>
                    <a:solidFill>
                      <a:srgbClr val="FFFF00"/>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37865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80">
                                          <p:stCondLst>
                                            <p:cond delay="0"/>
                                          </p:stCondLst>
                                        </p:cTn>
                                        <p:tgtEl>
                                          <p:spTgt spid="13"/>
                                        </p:tgtEl>
                                      </p:cBhvr>
                                    </p:animEffect>
                                    <p:anim calcmode="lin" valueType="num">
                                      <p:cBhvr>
                                        <p:cTn id="2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9" dur="26">
                                          <p:stCondLst>
                                            <p:cond delay="650"/>
                                          </p:stCondLst>
                                        </p:cTn>
                                        <p:tgtEl>
                                          <p:spTgt spid="13"/>
                                        </p:tgtEl>
                                      </p:cBhvr>
                                      <p:to x="100000" y="60000"/>
                                    </p:animScale>
                                    <p:animScale>
                                      <p:cBhvr>
                                        <p:cTn id="30" dur="166" decel="50000">
                                          <p:stCondLst>
                                            <p:cond delay="676"/>
                                          </p:stCondLst>
                                        </p:cTn>
                                        <p:tgtEl>
                                          <p:spTgt spid="13"/>
                                        </p:tgtEl>
                                      </p:cBhvr>
                                      <p:to x="100000" y="100000"/>
                                    </p:animScale>
                                    <p:animScale>
                                      <p:cBhvr>
                                        <p:cTn id="31" dur="26">
                                          <p:stCondLst>
                                            <p:cond delay="1312"/>
                                          </p:stCondLst>
                                        </p:cTn>
                                        <p:tgtEl>
                                          <p:spTgt spid="13"/>
                                        </p:tgtEl>
                                      </p:cBhvr>
                                      <p:to x="100000" y="80000"/>
                                    </p:animScale>
                                    <p:animScale>
                                      <p:cBhvr>
                                        <p:cTn id="32" dur="166" decel="50000">
                                          <p:stCondLst>
                                            <p:cond delay="1338"/>
                                          </p:stCondLst>
                                        </p:cTn>
                                        <p:tgtEl>
                                          <p:spTgt spid="13"/>
                                        </p:tgtEl>
                                      </p:cBhvr>
                                      <p:to x="100000" y="100000"/>
                                    </p:animScale>
                                    <p:animScale>
                                      <p:cBhvr>
                                        <p:cTn id="33" dur="26">
                                          <p:stCondLst>
                                            <p:cond delay="1642"/>
                                          </p:stCondLst>
                                        </p:cTn>
                                        <p:tgtEl>
                                          <p:spTgt spid="13"/>
                                        </p:tgtEl>
                                      </p:cBhvr>
                                      <p:to x="100000" y="90000"/>
                                    </p:animScale>
                                    <p:animScale>
                                      <p:cBhvr>
                                        <p:cTn id="34" dur="166" decel="50000">
                                          <p:stCondLst>
                                            <p:cond delay="1668"/>
                                          </p:stCondLst>
                                        </p:cTn>
                                        <p:tgtEl>
                                          <p:spTgt spid="13"/>
                                        </p:tgtEl>
                                      </p:cBhvr>
                                      <p:to x="100000" y="100000"/>
                                    </p:animScale>
                                    <p:animScale>
                                      <p:cBhvr>
                                        <p:cTn id="35" dur="26">
                                          <p:stCondLst>
                                            <p:cond delay="1808"/>
                                          </p:stCondLst>
                                        </p:cTn>
                                        <p:tgtEl>
                                          <p:spTgt spid="13"/>
                                        </p:tgtEl>
                                      </p:cBhvr>
                                      <p:to x="100000" y="95000"/>
                                    </p:animScale>
                                    <p:animScale>
                                      <p:cBhvr>
                                        <p:cTn id="36" dur="166" decel="50000">
                                          <p:stCondLst>
                                            <p:cond delay="1834"/>
                                          </p:stCondLst>
                                        </p:cTn>
                                        <p:tgtEl>
                                          <p:spTgt spid="13"/>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down)">
                                      <p:cBhvr>
                                        <p:cTn id="39" dur="580">
                                          <p:stCondLst>
                                            <p:cond delay="0"/>
                                          </p:stCondLst>
                                        </p:cTn>
                                        <p:tgtEl>
                                          <p:spTgt spid="14"/>
                                        </p:tgtEl>
                                      </p:cBhvr>
                                    </p:animEffect>
                                    <p:anim calcmode="lin" valueType="num">
                                      <p:cBhvr>
                                        <p:cTn id="4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45" dur="26">
                                          <p:stCondLst>
                                            <p:cond delay="650"/>
                                          </p:stCondLst>
                                        </p:cTn>
                                        <p:tgtEl>
                                          <p:spTgt spid="14"/>
                                        </p:tgtEl>
                                      </p:cBhvr>
                                      <p:to x="100000" y="60000"/>
                                    </p:animScale>
                                    <p:animScale>
                                      <p:cBhvr>
                                        <p:cTn id="46" dur="166" decel="50000">
                                          <p:stCondLst>
                                            <p:cond delay="676"/>
                                          </p:stCondLst>
                                        </p:cTn>
                                        <p:tgtEl>
                                          <p:spTgt spid="14"/>
                                        </p:tgtEl>
                                      </p:cBhvr>
                                      <p:to x="100000" y="100000"/>
                                    </p:animScale>
                                    <p:animScale>
                                      <p:cBhvr>
                                        <p:cTn id="47" dur="26">
                                          <p:stCondLst>
                                            <p:cond delay="1312"/>
                                          </p:stCondLst>
                                        </p:cTn>
                                        <p:tgtEl>
                                          <p:spTgt spid="14"/>
                                        </p:tgtEl>
                                      </p:cBhvr>
                                      <p:to x="100000" y="80000"/>
                                    </p:animScale>
                                    <p:animScale>
                                      <p:cBhvr>
                                        <p:cTn id="48" dur="166" decel="50000">
                                          <p:stCondLst>
                                            <p:cond delay="1338"/>
                                          </p:stCondLst>
                                        </p:cTn>
                                        <p:tgtEl>
                                          <p:spTgt spid="14"/>
                                        </p:tgtEl>
                                      </p:cBhvr>
                                      <p:to x="100000" y="100000"/>
                                    </p:animScale>
                                    <p:animScale>
                                      <p:cBhvr>
                                        <p:cTn id="49" dur="26">
                                          <p:stCondLst>
                                            <p:cond delay="1642"/>
                                          </p:stCondLst>
                                        </p:cTn>
                                        <p:tgtEl>
                                          <p:spTgt spid="14"/>
                                        </p:tgtEl>
                                      </p:cBhvr>
                                      <p:to x="100000" y="90000"/>
                                    </p:animScale>
                                    <p:animScale>
                                      <p:cBhvr>
                                        <p:cTn id="50" dur="166" decel="50000">
                                          <p:stCondLst>
                                            <p:cond delay="1668"/>
                                          </p:stCondLst>
                                        </p:cTn>
                                        <p:tgtEl>
                                          <p:spTgt spid="14"/>
                                        </p:tgtEl>
                                      </p:cBhvr>
                                      <p:to x="100000" y="100000"/>
                                    </p:animScale>
                                    <p:animScale>
                                      <p:cBhvr>
                                        <p:cTn id="51" dur="26">
                                          <p:stCondLst>
                                            <p:cond delay="1808"/>
                                          </p:stCondLst>
                                        </p:cTn>
                                        <p:tgtEl>
                                          <p:spTgt spid="14"/>
                                        </p:tgtEl>
                                      </p:cBhvr>
                                      <p:to x="100000" y="95000"/>
                                    </p:animScale>
                                    <p:animScale>
                                      <p:cBhvr>
                                        <p:cTn id="52"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nagemnt.pptx" id="{F22824D9-EC34-4A42-AB69-470C0C916A5B}" vid="{538AD247-3A6F-4D20-915D-41AE93FC07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كلية ادارة الاعمال</Template>
  <TotalTime>2771</TotalTime>
  <Words>1018</Words>
  <Application>Microsoft Office PowerPoint</Application>
  <PresentationFormat>A4 Paper (210x297 mm)</PresentationFormat>
  <Paragraphs>189</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ae_AlMateen</vt:lpstr>
      <vt:lpstr>Andalus</vt:lpstr>
      <vt:lpstr>Arial</vt:lpstr>
      <vt:lpstr>Calibri</vt:lpstr>
      <vt:lpstr>Wingdings</vt:lpstr>
      <vt:lpstr>Office Theme</vt:lpstr>
      <vt:lpstr>تحليل البيانات وشرحها</vt:lpstr>
      <vt:lpstr>محاور و أهداف المحاضرة</vt:lpstr>
      <vt:lpstr>PowerPoint Presentation</vt:lpstr>
      <vt:lpstr>PowerPoint Presentation</vt:lpstr>
      <vt:lpstr>بعد الحصول على البيانات في صورتها الخام من المقابلات أو الاستبيانات أو الملاحظات.... يجب مراجعتها وتحديد الأسئلة التي تركت بدون إجابة و من ثم ترميزها  وتصنيفها وادخالها في البرنامج (Excel; SPSS….) </vt:lpstr>
      <vt:lpstr>احدى المجيبات قد تكون تركت السؤال الثالث الخاص بحالتها الاجتماعية متزوجة أم لا، ولكنها أجابت في السؤال 15 أن أعمار أولادها 10 و 04 فهذا يعني أنها متزوجة، وقد تكون نسيت سهوا تدوين الإجابة، أو ربما أنها أرملة أو مطلقة؟ هذا يعني هذا أن المقياس المقترح أهمل جزءا من الإجابة... 3. الحالة الاجتماعية : أعزب      متزوج    (يفترض إضافة أرمل، مطلق، أخرى...)     </vt:lpstr>
      <vt:lpstr>اما اهمال الإجابة كلية (الاستبيان أو المقابلة) اذا زاد حجم الأسئلة المتروكة عن 25% ويكون هذا الحل مفضلا اذا كانت العينة كبيرة، هذا يحسن من مستوى صلاحية البحث </vt:lpstr>
      <vt:lpstr>تمثل الخطوة الثانية لمراجعة البيانات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Bassim Ali Yoseif Alsabbgh</dc:creator>
  <cp:lastModifiedBy>Nawel Debla</cp:lastModifiedBy>
  <cp:revision>105</cp:revision>
  <cp:lastPrinted>2015-09-20T13:24:00Z</cp:lastPrinted>
  <dcterms:created xsi:type="dcterms:W3CDTF">2015-09-03T07:07:53Z</dcterms:created>
  <dcterms:modified xsi:type="dcterms:W3CDTF">2020-12-25T09:52:14Z</dcterms:modified>
</cp:coreProperties>
</file>