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3" r:id="rId4"/>
    <p:sldId id="264" r:id="rId5"/>
    <p:sldId id="265" r:id="rId6"/>
    <p:sldId id="266" r:id="rId7"/>
    <p:sldId id="260" r:id="rId8"/>
    <p:sldId id="261" r:id="rId9"/>
    <p:sldId id="262" r:id="rId10"/>
    <p:sldId id="267" r:id="rId11"/>
    <p:sldId id="268" r:id="rId12"/>
    <p:sldId id="269" r:id="rId13"/>
    <p:sldId id="270"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07" autoAdjust="0"/>
  </p:normalViewPr>
  <p:slideViewPr>
    <p:cSldViewPr>
      <p:cViewPr varScale="1">
        <p:scale>
          <a:sx n="65" d="100"/>
          <a:sy n="65" d="100"/>
        </p:scale>
        <p:origin x="-145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8706C83-6A5A-45EB-A3A1-07778305CB25}" type="datetimeFigureOut">
              <a:rPr lang="fr-FR" smtClean="0"/>
              <a:pPr/>
              <a:t>17/02/2021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EEF0CF0B-3954-4A26-ADAD-549A0FEE187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8706C83-6A5A-45EB-A3A1-07778305CB25}" type="datetimeFigureOut">
              <a:rPr lang="fr-FR" smtClean="0"/>
              <a:pPr/>
              <a:t>17/02/2021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F0CF0B-3954-4A26-ADAD-549A0FEE187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8706C83-6A5A-45EB-A3A1-07778305CB25}" type="datetimeFigureOut">
              <a:rPr lang="fr-FR" smtClean="0"/>
              <a:pPr/>
              <a:t>17/02/2021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F0CF0B-3954-4A26-ADAD-549A0FEE187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8706C83-6A5A-45EB-A3A1-07778305CB25}" type="datetimeFigureOut">
              <a:rPr lang="fr-FR" smtClean="0"/>
              <a:pPr/>
              <a:t>17/02/2021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F0CF0B-3954-4A26-ADAD-549A0FEE187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8706C83-6A5A-45EB-A3A1-07778305CB25}" type="datetimeFigureOut">
              <a:rPr lang="fr-FR" smtClean="0"/>
              <a:pPr/>
              <a:t>17/02/2021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F0CF0B-3954-4A26-ADAD-549A0FEE187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8706C83-6A5A-45EB-A3A1-07778305CB25}" type="datetimeFigureOut">
              <a:rPr lang="fr-FR" smtClean="0"/>
              <a:pPr/>
              <a:t>17/02/2021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F0CF0B-3954-4A26-ADAD-549A0FEE187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8706C83-6A5A-45EB-A3A1-07778305CB25}" type="datetimeFigureOut">
              <a:rPr lang="fr-FR" smtClean="0"/>
              <a:pPr/>
              <a:t>17/02/2021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EF0CF0B-3954-4A26-ADAD-549A0FEE187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8706C83-6A5A-45EB-A3A1-07778305CB25}" type="datetimeFigureOut">
              <a:rPr lang="fr-FR" smtClean="0"/>
              <a:pPr/>
              <a:t>17/02/2021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EF0CF0B-3954-4A26-ADAD-549A0FEE187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8706C83-6A5A-45EB-A3A1-07778305CB25}" type="datetimeFigureOut">
              <a:rPr lang="fr-FR" smtClean="0"/>
              <a:pPr/>
              <a:t>17/02/2021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EF0CF0B-3954-4A26-ADAD-549A0FEE187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8706C83-6A5A-45EB-A3A1-07778305CB25}" type="datetimeFigureOut">
              <a:rPr lang="fr-FR" smtClean="0"/>
              <a:pPr/>
              <a:t>17/02/2021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F0CF0B-3954-4A26-ADAD-549A0FEE187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8706C83-6A5A-45EB-A3A1-07778305CB25}" type="datetimeFigureOut">
              <a:rPr lang="fr-FR" smtClean="0"/>
              <a:pPr/>
              <a:t>17/02/2021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EEF0CF0B-3954-4A26-ADAD-549A0FEE1871}"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8706C83-6A5A-45EB-A3A1-07778305CB25}" type="datetimeFigureOut">
              <a:rPr lang="fr-FR" smtClean="0"/>
              <a:pPr/>
              <a:t>17/02/2021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EF0CF0B-3954-4A26-ADAD-549A0FEE1871}"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idx="4294967295"/>
          </p:nvPr>
        </p:nvSpPr>
        <p:spPr>
          <a:xfrm>
            <a:off x="357158" y="857232"/>
            <a:ext cx="8305800" cy="2581275"/>
          </a:xfrm>
        </p:spPr>
        <p:txBody>
          <a:bodyPr>
            <a:normAutofit fontScale="90000"/>
          </a:bodyPr>
          <a:lstStyle/>
          <a:p>
            <a:pPr algn="ct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rPr>
              <a:t/>
            </a:r>
            <a:b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rPr>
            </a:br>
            <a: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rPr>
              <a:t/>
            </a:r>
            <a:br>
              <a:rPr lang="fr-F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rPr>
            </a:br>
            <a:r>
              <a:rPr lang="fr-FR" sz="5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rPr>
              <a:t>Strategic Thinking</a:t>
            </a:r>
            <a:endParaRPr lang="fr-FR" sz="5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
            </a:r>
            <a:br>
              <a:rPr lang="fr-FR" b="1" dirty="0" smtClean="0"/>
            </a:br>
            <a:r>
              <a:rPr lang="en-US" sz="3100" b="1" dirty="0" smtClean="0">
                <a:latin typeface="Arial Black" pitchFamily="34" charset="0"/>
              </a:rPr>
              <a:t>4)- Ways to Improve Your Strategic Thinking Skills</a:t>
            </a:r>
            <a:endParaRPr lang="fr-FR" sz="3100" dirty="0">
              <a:latin typeface="Arial Black" pitchFamily="34" charset="0"/>
            </a:endParaRPr>
          </a:p>
        </p:txBody>
      </p:sp>
      <p:sp>
        <p:nvSpPr>
          <p:cNvPr id="3" name="Rectangle à coins arrondis 2"/>
          <p:cNvSpPr/>
          <p:nvPr/>
        </p:nvSpPr>
        <p:spPr>
          <a:xfrm>
            <a:off x="285720" y="2071678"/>
            <a:ext cx="3143272" cy="1500198"/>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282828"/>
                </a:solidFill>
                <a:latin typeface="Arial Black" pitchFamily="34" charset="0"/>
                <a:ea typeface="Times New Roman" pitchFamily="18" charset="0"/>
                <a:cs typeface="Times New Roman" pitchFamily="18" charset="0"/>
              </a:rPr>
              <a:t>Know: Observe and Seek Trend</a:t>
            </a:r>
            <a:endParaRPr lang="fr-FR" sz="2400" dirty="0">
              <a:latin typeface="Arial Black" pitchFamily="34" charset="0"/>
            </a:endParaRPr>
          </a:p>
        </p:txBody>
      </p:sp>
      <p:sp>
        <p:nvSpPr>
          <p:cNvPr id="4" name="Rectangle à coins arrondis 3"/>
          <p:cNvSpPr/>
          <p:nvPr/>
        </p:nvSpPr>
        <p:spPr>
          <a:xfrm>
            <a:off x="5715008" y="4857760"/>
            <a:ext cx="3143272" cy="1500198"/>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dirty="0" smtClean="0">
                <a:solidFill>
                  <a:srgbClr val="282828"/>
                </a:solidFill>
                <a:latin typeface="Arial Black" pitchFamily="34" charset="0"/>
                <a:ea typeface="Times New Roman" pitchFamily="18" charset="0"/>
                <a:cs typeface="Times New Roman" pitchFamily="18" charset="0"/>
              </a:rPr>
              <a:t>Think: Ask the Tough Questions</a:t>
            </a:r>
            <a:endParaRPr lang="fr-FR" sz="2400" b="1" dirty="0" smtClean="0">
              <a:solidFill>
                <a:srgbClr val="4F81BD"/>
              </a:solidFill>
              <a:latin typeface="Arial Black" pitchFamily="34" charset="0"/>
              <a:ea typeface="Times New Roman" pitchFamily="18" charset="0"/>
              <a:cs typeface="Times New Roman" pitchFamily="18" charset="0"/>
            </a:endParaRPr>
          </a:p>
          <a:p>
            <a:pPr algn="ctr"/>
            <a:endParaRPr lang="fr-FR" dirty="0"/>
          </a:p>
        </p:txBody>
      </p:sp>
      <p:sp>
        <p:nvSpPr>
          <p:cNvPr id="5" name="Flèche droite 4"/>
          <p:cNvSpPr/>
          <p:nvPr/>
        </p:nvSpPr>
        <p:spPr>
          <a:xfrm>
            <a:off x="3571868" y="2285992"/>
            <a:ext cx="428628" cy="428628"/>
          </a:xfrm>
          <a:prstGeom prst="righ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3571868" y="3000372"/>
            <a:ext cx="428628" cy="428628"/>
          </a:xfrm>
          <a:prstGeom prst="righ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gauche 6"/>
          <p:cNvSpPr/>
          <p:nvPr/>
        </p:nvSpPr>
        <p:spPr>
          <a:xfrm>
            <a:off x="5000628" y="5072074"/>
            <a:ext cx="500066" cy="428628"/>
          </a:xfrm>
          <a:prstGeom prst="lef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gauche 9"/>
          <p:cNvSpPr/>
          <p:nvPr/>
        </p:nvSpPr>
        <p:spPr>
          <a:xfrm>
            <a:off x="5000628" y="5786454"/>
            <a:ext cx="500066" cy="428628"/>
          </a:xfrm>
          <a:prstGeom prst="lef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577" name="Rectangle 1"/>
          <p:cNvSpPr>
            <a:spLocks noChangeArrowheads="1"/>
          </p:cNvSpPr>
          <p:nvPr/>
        </p:nvSpPr>
        <p:spPr bwMode="auto">
          <a:xfrm>
            <a:off x="0" y="0"/>
            <a:ext cx="255198" cy="574476"/>
          </a:xfrm>
          <a:prstGeom prst="rect">
            <a:avLst/>
          </a:prstGeom>
          <a:solidFill>
            <a:srgbClr val="FFFFFF"/>
          </a:solidFill>
          <a:ln w="9525">
            <a:noFill/>
            <a:miter lim="800000"/>
            <a:headEnd/>
            <a:tailEnd/>
          </a:ln>
          <a:effectLst/>
        </p:spPr>
        <p:txBody>
          <a:bodyPr vert="horz" wrap="none" lIns="9144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282828"/>
                </a:solidFill>
                <a:effectLst/>
                <a:latin typeface="GT America"/>
                <a:ea typeface="Times New Roman" pitchFamily="18" charset="0"/>
                <a:cs typeface="Times New Roman" pitchFamily="18" charset="0"/>
              </a:rPr>
              <a:t>s</a:t>
            </a:r>
            <a:endParaRPr kumimoji="0" lang="fr-FR" sz="11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78" name="Rectangle 2"/>
          <p:cNvSpPr>
            <a:spLocks noChangeArrowheads="1"/>
          </p:cNvSpPr>
          <p:nvPr/>
        </p:nvSpPr>
        <p:spPr bwMode="auto">
          <a:xfrm>
            <a:off x="0" y="0"/>
            <a:ext cx="184731" cy="405199"/>
          </a:xfrm>
          <a:prstGeom prst="rect">
            <a:avLst/>
          </a:prstGeom>
          <a:solidFill>
            <a:srgbClr val="FFFFFF"/>
          </a:solidFill>
          <a:ln w="9525">
            <a:noFill/>
            <a:miter lim="800000"/>
            <a:headEnd/>
            <a:tailEnd/>
          </a:ln>
          <a:effectLst/>
        </p:spPr>
        <p:txBody>
          <a:bodyPr vert="horz" wrap="none" lIns="91440" tIns="12696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12"/>
          <p:cNvSpPr/>
          <p:nvPr/>
        </p:nvSpPr>
        <p:spPr>
          <a:xfrm>
            <a:off x="4714876" y="2000240"/>
            <a:ext cx="4143372" cy="2585323"/>
          </a:xfrm>
          <a:prstGeom prst="rect">
            <a:avLst/>
          </a:prstGeom>
        </p:spPr>
        <p:txBody>
          <a:bodyPr wrap="square">
            <a:spAutoFit/>
          </a:bodyPr>
          <a:lstStyle/>
          <a:p>
            <a:pPr algn="just">
              <a:lnSpc>
                <a:spcPct val="150000"/>
              </a:lnSpc>
            </a:pPr>
            <a:r>
              <a:rPr lang="en-US" dirty="0" smtClean="0"/>
              <a:t>     </a:t>
            </a:r>
            <a:r>
              <a:rPr lang="en-US" dirty="0" smtClean="0">
                <a:latin typeface="Aharoni" pitchFamily="2" charset="-79"/>
                <a:cs typeface="Aharoni" pitchFamily="2" charset="-79"/>
              </a:rPr>
              <a:t>you need a solid understanding of the industry context, trends, and business drivers. An intellectual appreciation of the importance of bringing in current data and seeking trends isn’t enough</a:t>
            </a:r>
            <a:r>
              <a:rPr lang="en-US" sz="1600" dirty="0" smtClean="0">
                <a:latin typeface="Arial Black" pitchFamily="34" charset="0"/>
              </a:rPr>
              <a:t>.</a:t>
            </a:r>
            <a:endParaRPr lang="fr-FR" sz="1600" dirty="0">
              <a:latin typeface="Arial Black" pitchFamily="34" charset="0"/>
            </a:endParaRPr>
          </a:p>
        </p:txBody>
      </p:sp>
      <p:sp>
        <p:nvSpPr>
          <p:cNvPr id="14" name="Rectangle 13"/>
          <p:cNvSpPr/>
          <p:nvPr/>
        </p:nvSpPr>
        <p:spPr>
          <a:xfrm>
            <a:off x="0" y="4307302"/>
            <a:ext cx="4429124" cy="2585323"/>
          </a:xfrm>
          <a:prstGeom prst="rect">
            <a:avLst/>
          </a:prstGeom>
        </p:spPr>
        <p:txBody>
          <a:bodyPr wrap="square">
            <a:spAutoFit/>
          </a:bodyPr>
          <a:lstStyle/>
          <a:p>
            <a:pPr algn="just">
              <a:lnSpc>
                <a:spcPct val="150000"/>
              </a:lnSpc>
            </a:pPr>
            <a:r>
              <a:rPr lang="en-US" dirty="0" smtClean="0">
                <a:latin typeface="Aharoni" pitchFamily="2" charset="-79"/>
                <a:cs typeface="Aharoni" pitchFamily="2" charset="-79"/>
              </a:rPr>
              <a:t>       For example, when working on an employee retention project she asked herself, “What does success look like in Year 1?”  “What does it look like in Year 3?” “What could impact the outcome in a negative way?” </a:t>
            </a:r>
            <a:endParaRPr lang="fr-FR" dirty="0">
              <a:latin typeface="Aharoni" pitchFamily="2" charset="-79"/>
              <a:cs typeface="Aharoni" pitchFamily="2" charset="-79"/>
            </a:endParaRPr>
          </a:p>
        </p:txBody>
      </p:sp>
    </p:spTree>
  </p:cSld>
  <p:clrMapOvr>
    <a:masterClrMapping/>
  </p:clrMapOvr>
  <p:transition>
    <p:push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357158" y="1357298"/>
            <a:ext cx="3143272" cy="1500198"/>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Arial Black" pitchFamily="34" charset="0"/>
              </a:rPr>
              <a:t>Speak: Sound Strategic</a:t>
            </a:r>
            <a:endParaRPr lang="fr-FR" sz="2400" dirty="0">
              <a:solidFill>
                <a:schemeClr val="tx1"/>
              </a:solidFill>
              <a:latin typeface="Arial Black" pitchFamily="34" charset="0"/>
            </a:endParaRPr>
          </a:p>
        </p:txBody>
      </p:sp>
      <p:sp>
        <p:nvSpPr>
          <p:cNvPr id="4" name="Rectangle à coins arrondis 3"/>
          <p:cNvSpPr/>
          <p:nvPr/>
        </p:nvSpPr>
        <p:spPr>
          <a:xfrm>
            <a:off x="5643570" y="4429132"/>
            <a:ext cx="3214710" cy="1714512"/>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endParaRPr lang="en-US" sz="2400" dirty="0" smtClean="0">
              <a:solidFill>
                <a:srgbClr val="282828"/>
              </a:solidFill>
              <a:latin typeface="Arial Black" pitchFamily="34" charset="0"/>
              <a:ea typeface="Times New Roman" pitchFamily="18" charset="0"/>
              <a:cs typeface="Times New Roman" pitchFamily="18" charset="0"/>
            </a:endParaRPr>
          </a:p>
          <a:p>
            <a:pPr lvl="0" algn="just"/>
            <a:r>
              <a:rPr lang="en-US" sz="2400" dirty="0" smtClean="0">
                <a:solidFill>
                  <a:srgbClr val="282828"/>
                </a:solidFill>
                <a:latin typeface="Arial Black" pitchFamily="34" charset="0"/>
                <a:ea typeface="Times New Roman" pitchFamily="18" charset="0"/>
                <a:cs typeface="Times New Roman" pitchFamily="18" charset="0"/>
              </a:rPr>
              <a:t>Act: Make Time for Thinking and Embrace Conflict</a:t>
            </a:r>
            <a:endParaRPr lang="fr-FR" sz="2400" b="1" dirty="0" smtClean="0">
              <a:solidFill>
                <a:srgbClr val="4F81BD"/>
              </a:solidFill>
              <a:latin typeface="Arial Black" pitchFamily="34" charset="0"/>
              <a:ea typeface="Times New Roman" pitchFamily="18" charset="0"/>
              <a:cs typeface="Times New Roman" pitchFamily="18" charset="0"/>
            </a:endParaRPr>
          </a:p>
          <a:p>
            <a:pPr algn="ctr"/>
            <a:endParaRPr lang="fr-FR" sz="2400" dirty="0">
              <a:latin typeface="Arial Black" pitchFamily="34" charset="0"/>
            </a:endParaRPr>
          </a:p>
        </p:txBody>
      </p:sp>
      <p:sp>
        <p:nvSpPr>
          <p:cNvPr id="5" name="Flèche droite 4"/>
          <p:cNvSpPr/>
          <p:nvPr/>
        </p:nvSpPr>
        <p:spPr>
          <a:xfrm>
            <a:off x="3786182" y="2214554"/>
            <a:ext cx="428628" cy="428628"/>
          </a:xfrm>
          <a:prstGeom prst="righ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3786182" y="1571612"/>
            <a:ext cx="428628" cy="428628"/>
          </a:xfrm>
          <a:prstGeom prst="righ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gauche 7"/>
          <p:cNvSpPr/>
          <p:nvPr/>
        </p:nvSpPr>
        <p:spPr>
          <a:xfrm>
            <a:off x="4929190" y="4714884"/>
            <a:ext cx="500066" cy="428628"/>
          </a:xfrm>
          <a:prstGeom prst="lef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gauche 8"/>
          <p:cNvSpPr/>
          <p:nvPr/>
        </p:nvSpPr>
        <p:spPr>
          <a:xfrm>
            <a:off x="4929190" y="5500702"/>
            <a:ext cx="500066" cy="428628"/>
          </a:xfrm>
          <a:prstGeom prst="lef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601" name="Rectangle 1"/>
          <p:cNvSpPr>
            <a:spLocks noChangeArrowheads="1"/>
          </p:cNvSpPr>
          <p:nvPr/>
        </p:nvSpPr>
        <p:spPr bwMode="auto">
          <a:xfrm>
            <a:off x="0" y="0"/>
            <a:ext cx="184731" cy="405199"/>
          </a:xfrm>
          <a:prstGeom prst="rect">
            <a:avLst/>
          </a:prstGeom>
          <a:solidFill>
            <a:srgbClr val="FFFFFF"/>
          </a:solidFill>
          <a:ln w="9525">
            <a:noFill/>
            <a:miter lim="800000"/>
            <a:headEnd/>
            <a:tailEnd/>
          </a:ln>
          <a:effectLst/>
        </p:spPr>
        <p:txBody>
          <a:bodyPr vert="horz" wrap="none" lIns="91440" tIns="12696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602" name="Rectangle 2"/>
          <p:cNvSpPr>
            <a:spLocks noChangeArrowheads="1"/>
          </p:cNvSpPr>
          <p:nvPr/>
        </p:nvSpPr>
        <p:spPr bwMode="auto">
          <a:xfrm>
            <a:off x="0" y="0"/>
            <a:ext cx="1847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Rectangle 11"/>
          <p:cNvSpPr/>
          <p:nvPr/>
        </p:nvSpPr>
        <p:spPr>
          <a:xfrm>
            <a:off x="4643438" y="928670"/>
            <a:ext cx="4214842" cy="2135200"/>
          </a:xfrm>
          <a:prstGeom prst="rect">
            <a:avLst/>
          </a:prstGeom>
        </p:spPr>
        <p:txBody>
          <a:bodyPr wrap="square">
            <a:spAutoFit/>
          </a:bodyPr>
          <a:lstStyle/>
          <a:p>
            <a:pPr lvl="0" eaLnBrk="0" fontAlgn="base" hangingPunct="0">
              <a:lnSpc>
                <a:spcPct val="150000"/>
              </a:lnSpc>
              <a:spcBef>
                <a:spcPct val="0"/>
              </a:spcBef>
              <a:spcAft>
                <a:spcPct val="0"/>
              </a:spcAft>
              <a:buFontTx/>
              <a:buChar char="•"/>
            </a:pPr>
            <a:r>
              <a:rPr lang="en-US" dirty="0" smtClean="0">
                <a:solidFill>
                  <a:srgbClr val="282828"/>
                </a:solidFill>
                <a:latin typeface="Aharoni" pitchFamily="2" charset="-79"/>
                <a:ea typeface="Calibri" pitchFamily="34" charset="0"/>
                <a:cs typeface="Aharoni" pitchFamily="2" charset="-79"/>
              </a:rPr>
              <a:t>Add more structure to your written and verbal communication. Group and logically order your main points, and keep things as succinct as possible.</a:t>
            </a:r>
            <a:endParaRPr lang="fr-FR" dirty="0" smtClean="0">
              <a:solidFill>
                <a:prstClr val="black"/>
              </a:solidFill>
              <a:latin typeface="Aharoni" pitchFamily="2" charset="-79"/>
              <a:cs typeface="Aharoni" pitchFamily="2" charset="-79"/>
            </a:endParaRPr>
          </a:p>
        </p:txBody>
      </p:sp>
      <p:sp>
        <p:nvSpPr>
          <p:cNvPr id="13" name="Rectangle 12"/>
          <p:cNvSpPr/>
          <p:nvPr/>
        </p:nvSpPr>
        <p:spPr>
          <a:xfrm>
            <a:off x="0" y="3476305"/>
            <a:ext cx="4572000" cy="3381695"/>
          </a:xfrm>
          <a:prstGeom prst="rect">
            <a:avLst/>
          </a:prstGeom>
        </p:spPr>
        <p:txBody>
          <a:bodyPr>
            <a:spAutoFit/>
          </a:bodyPr>
          <a:lstStyle/>
          <a:p>
            <a:pPr algn="just">
              <a:lnSpc>
                <a:spcPct val="150000"/>
              </a:lnSpc>
            </a:pPr>
            <a:r>
              <a:rPr lang="en-US" dirty="0" smtClean="0">
                <a:latin typeface="Aharoni" pitchFamily="2" charset="-79"/>
                <a:cs typeface="Aharoni" pitchFamily="2" charset="-79"/>
              </a:rPr>
              <a:t>The quest to build your strategic skills can be uncomfortable. At first, you might feel like you’re kicking up sand in the ocean. Your vision will be blurred as you manage through the unsettling feelings that come with challenging your own assumptions and gaining comfort with conflict and curiosity</a:t>
            </a:r>
            <a:endParaRPr lang="fr-FR" dirty="0">
              <a:latin typeface="Aharoni" pitchFamily="2" charset="-79"/>
              <a:cs typeface="Aharoni" pitchFamily="2" charset="-79"/>
            </a:endParaRPr>
          </a:p>
        </p:txBody>
      </p:sp>
    </p:spTree>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dirty="0" smtClean="0">
                <a:latin typeface="Arial Black" pitchFamily="34" charset="0"/>
              </a:rPr>
              <a:t>5)- The Purpose of Strategic Thinking </a:t>
            </a:r>
            <a:endParaRPr lang="fr-FR" sz="3600" dirty="0">
              <a:latin typeface="Arial Black" pitchFamily="34" charset="0"/>
            </a:endParaRPr>
          </a:p>
        </p:txBody>
      </p:sp>
      <p:sp>
        <p:nvSpPr>
          <p:cNvPr id="3" name="Organigramme : Multidocument 2"/>
          <p:cNvSpPr/>
          <p:nvPr/>
        </p:nvSpPr>
        <p:spPr>
          <a:xfrm>
            <a:off x="214282" y="2000240"/>
            <a:ext cx="8643998" cy="3929090"/>
          </a:xfrm>
          <a:prstGeom prst="flowChartMultidocumen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lnSpc>
                <a:spcPct val="150000"/>
              </a:lnSpc>
            </a:pPr>
            <a:r>
              <a:rPr lang="en-US" dirty="0" smtClean="0">
                <a:solidFill>
                  <a:srgbClr val="202124"/>
                </a:solidFill>
                <a:latin typeface="Arial Black" pitchFamily="34" charset="0"/>
                <a:ea typeface="Calibri" pitchFamily="34" charset="0"/>
                <a:cs typeface="Arial" pitchFamily="34" charset="0"/>
              </a:rPr>
              <a:t>       The purpose of </a:t>
            </a:r>
            <a:r>
              <a:rPr lang="en-US" b="1" dirty="0" smtClean="0">
                <a:solidFill>
                  <a:srgbClr val="202124"/>
                </a:solidFill>
                <a:latin typeface="Arial Black" pitchFamily="34" charset="0"/>
                <a:ea typeface="Calibri" pitchFamily="34" charset="0"/>
                <a:cs typeface="Arial" pitchFamily="34" charset="0"/>
              </a:rPr>
              <a:t>Strategic Thinking</a:t>
            </a:r>
            <a:r>
              <a:rPr lang="en-US" dirty="0" smtClean="0">
                <a:solidFill>
                  <a:srgbClr val="202124"/>
                </a:solidFill>
                <a:latin typeface="Arial Black" pitchFamily="34" charset="0"/>
                <a:ea typeface="Calibri" pitchFamily="34" charset="0"/>
                <a:cs typeface="Arial" pitchFamily="34" charset="0"/>
              </a:rPr>
              <a:t> is to create a </a:t>
            </a:r>
            <a:r>
              <a:rPr lang="en-US" b="1" dirty="0" smtClean="0">
                <a:solidFill>
                  <a:srgbClr val="202124"/>
                </a:solidFill>
                <a:latin typeface="Arial Black" pitchFamily="34" charset="0"/>
                <a:ea typeface="Calibri" pitchFamily="34" charset="0"/>
                <a:cs typeface="Arial" pitchFamily="34" charset="0"/>
              </a:rPr>
              <a:t>strategy</a:t>
            </a:r>
            <a:r>
              <a:rPr lang="en-US" dirty="0" smtClean="0">
                <a:solidFill>
                  <a:srgbClr val="202124"/>
                </a:solidFill>
                <a:latin typeface="Arial Black" pitchFamily="34" charset="0"/>
                <a:ea typeface="Calibri" pitchFamily="34" charset="0"/>
                <a:cs typeface="Arial" pitchFamily="34" charset="0"/>
              </a:rPr>
              <a:t> that is a coherent, unifying, integrative framework for decisions especially about direction of the business and resource utilization. To do it, </a:t>
            </a:r>
            <a:r>
              <a:rPr lang="en-US" b="1" dirty="0" smtClean="0">
                <a:solidFill>
                  <a:srgbClr val="202124"/>
                </a:solidFill>
                <a:latin typeface="Arial Black" pitchFamily="34" charset="0"/>
                <a:ea typeface="Calibri" pitchFamily="34" charset="0"/>
                <a:cs typeface="Arial" pitchFamily="34" charset="0"/>
              </a:rPr>
              <a:t>Strategic Thinking</a:t>
            </a:r>
            <a:r>
              <a:rPr lang="en-US" dirty="0" smtClean="0">
                <a:solidFill>
                  <a:srgbClr val="202124"/>
                </a:solidFill>
                <a:latin typeface="Arial Black" pitchFamily="34" charset="0"/>
                <a:ea typeface="Calibri" pitchFamily="34" charset="0"/>
                <a:cs typeface="Arial" pitchFamily="34" charset="0"/>
              </a:rPr>
              <a:t> uses internal and external data, qualitative synthesis of opinions and perceptions.</a:t>
            </a:r>
            <a:endParaRPr lang="en-US" dirty="0" smtClean="0">
              <a:solidFill>
                <a:schemeClr val="tx1"/>
              </a:solidFill>
              <a:latin typeface="Arial Black" pitchFamily="34" charset="0"/>
              <a:cs typeface="Arial" pitchFamily="34" charset="0"/>
            </a:endParaRPr>
          </a:p>
          <a:p>
            <a:pPr algn="ctr"/>
            <a:endParaRPr lang="fr-FR" dirty="0"/>
          </a:p>
        </p:txBody>
      </p:sp>
    </p:spTree>
  </p:cSld>
  <p:clrMapOvr>
    <a:masterClrMapping/>
  </p:clrMapOvr>
  <p:transition>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Question</a:t>
            </a:r>
            <a:r>
              <a:rPr lang="fr-FR" dirty="0" smtClean="0"/>
              <a:t> </a:t>
            </a:r>
            <a:endParaRPr lang="fr-FR" dirty="0"/>
          </a:p>
        </p:txBody>
      </p:sp>
      <p:sp>
        <p:nvSpPr>
          <p:cNvPr id="3" name="Double vague 2"/>
          <p:cNvSpPr/>
          <p:nvPr/>
        </p:nvSpPr>
        <p:spPr>
          <a:xfrm>
            <a:off x="571472" y="2214554"/>
            <a:ext cx="8001056" cy="3000396"/>
          </a:xfrm>
          <a:prstGeom prst="doubleWav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3200" dirty="0" smtClean="0">
                <a:solidFill>
                  <a:schemeClr val="tx1"/>
                </a:solidFill>
                <a:latin typeface="Aharoni" pitchFamily="2" charset="-79"/>
                <a:cs typeface="Aharoni" pitchFamily="2" charset="-79"/>
              </a:rPr>
              <a:t>     Why  a strategic thinking is important in business development?</a:t>
            </a:r>
            <a:endParaRPr lang="fr-FR" sz="3200" dirty="0">
              <a:solidFill>
                <a:schemeClr val="tx1"/>
              </a:solidFill>
              <a:latin typeface="Aharoni" pitchFamily="2" charset="-79"/>
              <a:cs typeface="Aharoni" pitchFamily="2" charset="-79"/>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1214422"/>
            <a:ext cx="8305800" cy="1143000"/>
          </a:xfrm>
        </p:spPr>
        <p:txBody>
          <a:bodyPr>
            <a:normAutofit fontScale="90000"/>
          </a:bodyPr>
          <a:lstStyle/>
          <a:p>
            <a:pPr algn="ctr"/>
            <a:r>
              <a:rPr lang="fr-FR" dirty="0" smtClean="0">
                <a:latin typeface="Arial Black" pitchFamily="34" charset="0"/>
              </a:rPr>
              <a:t>1)- </a:t>
            </a:r>
            <a:r>
              <a:rPr lang="fr-FR" sz="4000" dirty="0" smtClean="0">
                <a:latin typeface="Arial Black" pitchFamily="34" charset="0"/>
              </a:rPr>
              <a:t>Definition of Strategic Thinking</a:t>
            </a:r>
            <a:endParaRPr lang="fr-FR" sz="4000" dirty="0">
              <a:latin typeface="Arial Black" pitchFamily="34" charset="0"/>
            </a:endParaRPr>
          </a:p>
        </p:txBody>
      </p:sp>
      <p:sp>
        <p:nvSpPr>
          <p:cNvPr id="3" name="Ellipse 2"/>
          <p:cNvSpPr/>
          <p:nvPr/>
        </p:nvSpPr>
        <p:spPr>
          <a:xfrm>
            <a:off x="571472" y="2428868"/>
            <a:ext cx="8286808" cy="3571900"/>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kumimoji="0" lang="en-US" sz="2400" b="0" i="0" u="none" strike="noStrike" cap="none" normalizeH="0" baseline="0" dirty="0" smtClean="0">
                <a:ln>
                  <a:noFill/>
                </a:ln>
                <a:solidFill>
                  <a:srgbClr val="202124"/>
                </a:solidFill>
                <a:effectLst/>
                <a:latin typeface="Arial Black" pitchFamily="34" charset="0"/>
                <a:ea typeface="Calibri" pitchFamily="34" charset="0"/>
                <a:cs typeface="Arial" pitchFamily="34" charset="0"/>
              </a:rPr>
              <a:t>     </a:t>
            </a:r>
            <a:r>
              <a:rPr kumimoji="0" lang="en-US" sz="2400" b="0" i="0" u="none" strike="noStrike" cap="none" normalizeH="0" baseline="0" dirty="0" smtClean="0">
                <a:ln>
                  <a:noFill/>
                </a:ln>
                <a:solidFill>
                  <a:schemeClr val="tx1">
                    <a:lumMod val="95000"/>
                    <a:lumOff val="5000"/>
                  </a:schemeClr>
                </a:solidFill>
                <a:effectLst/>
                <a:latin typeface="Arial Black" pitchFamily="34" charset="0"/>
                <a:ea typeface="Calibri" pitchFamily="34" charset="0"/>
                <a:cs typeface="Arial" pitchFamily="34" charset="0"/>
              </a:rPr>
              <a:t>It is</a:t>
            </a:r>
            <a:r>
              <a:rPr kumimoji="0" lang="en-US" sz="2400" b="0" i="0" u="none" strike="noStrike" cap="none" normalizeH="0" baseline="0" dirty="0" smtClean="0">
                <a:ln>
                  <a:noFill/>
                </a:ln>
                <a:solidFill>
                  <a:schemeClr val="tx1">
                    <a:lumMod val="95000"/>
                    <a:lumOff val="5000"/>
                  </a:schemeClr>
                </a:solidFill>
                <a:effectLst/>
                <a:latin typeface="Calibri"/>
                <a:ea typeface="Calibri" pitchFamily="34" charset="0"/>
                <a:cs typeface="Arial" pitchFamily="34" charset="0"/>
              </a:rPr>
              <a:t> </a:t>
            </a:r>
            <a:r>
              <a:rPr kumimoji="0" lang="en-US" sz="2400" b="0" i="0" u="none" strike="noStrike" cap="none" normalizeH="0" baseline="0" dirty="0" smtClean="0">
                <a:ln>
                  <a:noFill/>
                </a:ln>
                <a:solidFill>
                  <a:schemeClr val="tx1">
                    <a:lumMod val="95000"/>
                    <a:lumOff val="5000"/>
                  </a:schemeClr>
                </a:solidFill>
                <a:effectLst/>
                <a:latin typeface="Arial Black" pitchFamily="34" charset="0"/>
                <a:ea typeface="Calibri" pitchFamily="34" charset="0"/>
                <a:cs typeface="Arial" pitchFamily="34" charset="0"/>
              </a:rPr>
              <a:t>defined as a mental or</a:t>
            </a:r>
            <a:r>
              <a:rPr kumimoji="0" lang="en-US" sz="2400" b="0" i="0" u="none" strike="noStrike" cap="none" normalizeH="0" baseline="0" dirty="0" smtClean="0">
                <a:ln>
                  <a:noFill/>
                </a:ln>
                <a:solidFill>
                  <a:schemeClr val="tx1">
                    <a:lumMod val="95000"/>
                    <a:lumOff val="5000"/>
                  </a:schemeClr>
                </a:solidFill>
                <a:effectLst/>
                <a:latin typeface="Calibri"/>
                <a:ea typeface="Calibri" pitchFamily="34" charset="0"/>
                <a:cs typeface="Arial" pitchFamily="34" charset="0"/>
              </a:rPr>
              <a:t> </a:t>
            </a:r>
            <a:r>
              <a:rPr kumimoji="0" lang="en-US" sz="2400" b="0" i="0" u="none" strike="noStrike" cap="none" normalizeH="0" baseline="0" dirty="0" smtClean="0">
                <a:ln>
                  <a:noFill/>
                </a:ln>
                <a:solidFill>
                  <a:schemeClr val="tx1">
                    <a:lumMod val="95000"/>
                    <a:lumOff val="5000"/>
                  </a:schemeClr>
                </a:solidFill>
                <a:effectLst/>
                <a:latin typeface="Arial Black" pitchFamily="34" charset="0"/>
                <a:ea typeface="Calibri" pitchFamily="34" charset="0"/>
                <a:cs typeface="Arial" pitchFamily="34" charset="0"/>
              </a:rPr>
              <a:t>thinking</a:t>
            </a:r>
            <a:r>
              <a:rPr kumimoji="0" lang="en-US" sz="2400" b="0" i="0" u="none" strike="noStrike" cap="none" normalizeH="0" baseline="0" dirty="0" smtClean="0">
                <a:ln>
                  <a:noFill/>
                </a:ln>
                <a:solidFill>
                  <a:schemeClr val="tx1">
                    <a:lumMod val="95000"/>
                    <a:lumOff val="5000"/>
                  </a:schemeClr>
                </a:solidFill>
                <a:effectLst/>
                <a:latin typeface="Calibri"/>
                <a:ea typeface="Calibri" pitchFamily="34" charset="0"/>
                <a:cs typeface="Arial" pitchFamily="34" charset="0"/>
              </a:rPr>
              <a:t> </a:t>
            </a:r>
            <a:r>
              <a:rPr kumimoji="0" lang="en-US" sz="2400" b="0" i="0" u="none" strike="noStrike" cap="none" normalizeH="0" baseline="0" dirty="0" smtClean="0">
                <a:ln>
                  <a:noFill/>
                </a:ln>
                <a:solidFill>
                  <a:schemeClr val="tx1">
                    <a:lumMod val="95000"/>
                    <a:lumOff val="5000"/>
                  </a:schemeClr>
                </a:solidFill>
                <a:effectLst/>
                <a:latin typeface="Arial Black" pitchFamily="34" charset="0"/>
                <a:ea typeface="Calibri" pitchFamily="34" charset="0"/>
                <a:cs typeface="Arial" pitchFamily="34" charset="0"/>
              </a:rPr>
              <a:t>process applied by an individual in the context of achieving a goal or set of goals in a game or other endeavor</a:t>
            </a:r>
            <a:r>
              <a:rPr kumimoji="0" lang="en-US" b="0" i="0" u="none" strike="noStrike" cap="none" normalizeH="0" baseline="0" dirty="0" smtClean="0">
                <a:ln>
                  <a:noFill/>
                </a:ln>
                <a:solidFill>
                  <a:srgbClr val="202124"/>
                </a:solidFill>
                <a:effectLst/>
                <a:latin typeface="Arial Black" pitchFamily="34" charset="0"/>
                <a:ea typeface="Calibri" pitchFamily="34" charset="0"/>
                <a:cs typeface="Arial" pitchFamily="34" charset="0"/>
              </a:rPr>
              <a:t>.</a:t>
            </a:r>
            <a:endParaRPr lang="fr-FR" dirty="0"/>
          </a:p>
        </p:txBody>
      </p:sp>
      <p:sp>
        <p:nvSpPr>
          <p:cNvPr id="1025" name="Rectangle 1"/>
          <p:cNvSpPr>
            <a:spLocks noChangeArrowheads="1"/>
          </p:cNvSpPr>
          <p:nvPr/>
        </p:nvSpPr>
        <p:spPr bwMode="auto">
          <a:xfrm>
            <a:off x="0" y="0"/>
            <a:ext cx="184731"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sz="3200" b="1" dirty="0" smtClean="0">
                <a:latin typeface="Arial Black" pitchFamily="34" charset="0"/>
              </a:rPr>
              <a:t>2)- 07 Signs Shows that  You Are a Strategic Thinker</a:t>
            </a:r>
            <a:endParaRPr lang="fr-FR" sz="3200" dirty="0">
              <a:latin typeface="Arial Black" pitchFamily="34" charset="0"/>
            </a:endParaRPr>
          </a:p>
        </p:txBody>
      </p:sp>
      <p:sp>
        <p:nvSpPr>
          <p:cNvPr id="3" name="Organigramme : Stockage à accès séquentiel 2"/>
          <p:cNvSpPr/>
          <p:nvPr/>
        </p:nvSpPr>
        <p:spPr>
          <a:xfrm>
            <a:off x="500034" y="2500306"/>
            <a:ext cx="3143272" cy="1643074"/>
          </a:xfrm>
          <a:prstGeom prst="flowChartMagneticTap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dirty="0" smtClean="0">
                <a:solidFill>
                  <a:srgbClr val="333333"/>
                </a:solidFill>
                <a:latin typeface="Arial Black" pitchFamily="34" charset="0"/>
                <a:ea typeface="Times New Roman" pitchFamily="18" charset="0"/>
                <a:cs typeface="Arial" pitchFamily="34" charset="0"/>
              </a:rPr>
              <a:t>1. You are Prone to Self-Reflection</a:t>
            </a:r>
            <a:endParaRPr lang="en-US" dirty="0" smtClean="0">
              <a:solidFill>
                <a:schemeClr val="tx1"/>
              </a:solidFill>
              <a:latin typeface="Arial Black" pitchFamily="34" charset="0"/>
              <a:cs typeface="Arial" pitchFamily="34" charset="0"/>
            </a:endParaRPr>
          </a:p>
          <a:p>
            <a:pPr algn="ctr"/>
            <a:endParaRPr lang="fr-FR" dirty="0"/>
          </a:p>
        </p:txBody>
      </p:sp>
      <p:sp>
        <p:nvSpPr>
          <p:cNvPr id="4" name="Organigramme : Stockage à accès séquentiel 3"/>
          <p:cNvSpPr/>
          <p:nvPr/>
        </p:nvSpPr>
        <p:spPr>
          <a:xfrm>
            <a:off x="571472" y="4643446"/>
            <a:ext cx="3000396" cy="1643074"/>
          </a:xfrm>
          <a:prstGeom prst="flowChartMagneticTap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latin typeface="Arial Black" pitchFamily="34" charset="0"/>
              </a:rPr>
              <a:t>2. You Ask More Questions Than Most</a:t>
            </a:r>
            <a:endParaRPr lang="fr-FR" dirty="0">
              <a:solidFill>
                <a:schemeClr val="tx1"/>
              </a:solidFill>
              <a:latin typeface="Arial Black" pitchFamily="34" charset="0"/>
            </a:endParaRPr>
          </a:p>
        </p:txBody>
      </p:sp>
      <p:sp>
        <p:nvSpPr>
          <p:cNvPr id="9" name="Organigramme : Bande perforée 8"/>
          <p:cNvSpPr/>
          <p:nvPr/>
        </p:nvSpPr>
        <p:spPr>
          <a:xfrm>
            <a:off x="4572000" y="2285992"/>
            <a:ext cx="4357718" cy="1928826"/>
          </a:xfrm>
          <a:prstGeom prst="flowChartPunchedTap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tx1"/>
                </a:solidFill>
                <a:latin typeface="Arial Black" pitchFamily="34" charset="0"/>
              </a:rPr>
              <a:t>     Do you regularly find yourself reflecting on tasks you've completed, conversations you've had or experiences you wish had gone differently</a:t>
            </a:r>
            <a:endParaRPr lang="fr-FR" sz="1600" dirty="0">
              <a:solidFill>
                <a:schemeClr val="tx1"/>
              </a:solidFill>
              <a:latin typeface="Arial Black" pitchFamily="34" charset="0"/>
            </a:endParaRPr>
          </a:p>
        </p:txBody>
      </p:sp>
      <p:sp>
        <p:nvSpPr>
          <p:cNvPr id="10" name="Flèche droite 9"/>
          <p:cNvSpPr/>
          <p:nvPr/>
        </p:nvSpPr>
        <p:spPr>
          <a:xfrm>
            <a:off x="3857620" y="3357562"/>
            <a:ext cx="428628" cy="428628"/>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Organigramme : Bande perforée 10"/>
          <p:cNvSpPr/>
          <p:nvPr/>
        </p:nvSpPr>
        <p:spPr>
          <a:xfrm>
            <a:off x="4572000" y="4357694"/>
            <a:ext cx="4357718" cy="2000264"/>
          </a:xfrm>
          <a:prstGeom prst="flowChartPunchedTap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tx1"/>
                </a:solidFill>
                <a:latin typeface="Arial Black" pitchFamily="34" charset="0"/>
              </a:rPr>
              <a:t>     Strategic thinkers ask questions like: "Why is this issue important to us? What factors led to this decision? What's our desired outcome, and who stands to benefit?</a:t>
            </a:r>
            <a:endParaRPr lang="fr-FR" sz="1600" dirty="0">
              <a:solidFill>
                <a:schemeClr val="tx1"/>
              </a:solidFill>
              <a:latin typeface="Arial Black" pitchFamily="34" charset="0"/>
            </a:endParaRPr>
          </a:p>
        </p:txBody>
      </p:sp>
      <p:sp>
        <p:nvSpPr>
          <p:cNvPr id="12" name="Flèche droite 11"/>
          <p:cNvSpPr/>
          <p:nvPr/>
        </p:nvSpPr>
        <p:spPr>
          <a:xfrm>
            <a:off x="3857620" y="5500702"/>
            <a:ext cx="500066" cy="428628"/>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heel spokes="2"/>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rganigramme : Stockage à accès séquentiel 1"/>
          <p:cNvSpPr/>
          <p:nvPr/>
        </p:nvSpPr>
        <p:spPr>
          <a:xfrm>
            <a:off x="428596" y="928670"/>
            <a:ext cx="3286148" cy="1785950"/>
          </a:xfrm>
          <a:prstGeom prst="flowChartMagneticTap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dirty="0" smtClean="0">
                <a:solidFill>
                  <a:srgbClr val="333333"/>
                </a:solidFill>
                <a:latin typeface="Arial Black" pitchFamily="34" charset="0"/>
                <a:ea typeface="Times New Roman" pitchFamily="18" charset="0"/>
                <a:cs typeface="Arial" pitchFamily="34" charset="0"/>
              </a:rPr>
              <a:t>3.You Easily   Compartmentali-ze Distractions</a:t>
            </a:r>
            <a:endParaRPr lang="en-US" dirty="0" smtClean="0">
              <a:solidFill>
                <a:schemeClr val="tx1"/>
              </a:solidFill>
              <a:latin typeface="Arial Black" pitchFamily="34" charset="0"/>
              <a:cs typeface="Arial" pitchFamily="34" charset="0"/>
            </a:endParaRPr>
          </a:p>
          <a:p>
            <a:pPr algn="ctr"/>
            <a:endParaRPr lang="fr-FR" dirty="0">
              <a:solidFill>
                <a:schemeClr val="tx1"/>
              </a:solidFill>
              <a:latin typeface="Arial Black" pitchFamily="34" charset="0"/>
            </a:endParaRPr>
          </a:p>
        </p:txBody>
      </p:sp>
      <p:sp>
        <p:nvSpPr>
          <p:cNvPr id="3" name="Organigramme : Stockage à accès séquentiel 2"/>
          <p:cNvSpPr/>
          <p:nvPr/>
        </p:nvSpPr>
        <p:spPr>
          <a:xfrm>
            <a:off x="500034" y="3786190"/>
            <a:ext cx="3143272" cy="1785950"/>
          </a:xfrm>
          <a:prstGeom prst="flowChartMagneticTap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latin typeface="Arial Black" pitchFamily="34" charset="0"/>
              </a:rPr>
              <a:t>4. You're Decisive When You Need to Be</a:t>
            </a:r>
            <a:endParaRPr lang="fr-FR" dirty="0">
              <a:solidFill>
                <a:schemeClr val="tx1"/>
              </a:solidFill>
              <a:latin typeface="Arial Black" pitchFamily="34" charset="0"/>
            </a:endParaRPr>
          </a:p>
        </p:txBody>
      </p:sp>
      <p:sp>
        <p:nvSpPr>
          <p:cNvPr id="5" name="Organigramme : Bande perforée 4"/>
          <p:cNvSpPr/>
          <p:nvPr/>
        </p:nvSpPr>
        <p:spPr>
          <a:xfrm>
            <a:off x="4572000" y="714356"/>
            <a:ext cx="4357718" cy="2500330"/>
          </a:xfrm>
          <a:prstGeom prst="flowChartPunchedTap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Arial Black" pitchFamily="34" charset="0"/>
              </a:rPr>
              <a:t>If you're a strategic thinker, you probably find it easy to compartmentalize your many responsibilities and push distractions aside to focus on what's immediately relevant. </a:t>
            </a:r>
            <a:endParaRPr lang="fr-FR" sz="1600" dirty="0">
              <a:solidFill>
                <a:schemeClr val="tx1"/>
              </a:solidFill>
              <a:latin typeface="Arial Black" pitchFamily="34" charset="0"/>
            </a:endParaRPr>
          </a:p>
        </p:txBody>
      </p:sp>
      <p:sp>
        <p:nvSpPr>
          <p:cNvPr id="6" name="Organigramme : Bande perforée 5"/>
          <p:cNvSpPr/>
          <p:nvPr/>
        </p:nvSpPr>
        <p:spPr>
          <a:xfrm>
            <a:off x="4643438" y="3786190"/>
            <a:ext cx="4286280" cy="2428892"/>
          </a:xfrm>
          <a:prstGeom prst="flowChartPunchedTap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Arial Black" pitchFamily="34" charset="0"/>
              </a:rPr>
              <a:t>Everybody knows accomplishing anything worthwhile requires</a:t>
            </a:r>
            <a:r>
              <a:rPr lang="en-US" sz="1600" dirty="0" smtClean="0"/>
              <a:t> </a:t>
            </a:r>
            <a:r>
              <a:rPr lang="en-US" sz="1600" dirty="0" smtClean="0">
                <a:solidFill>
                  <a:schemeClr val="tx1"/>
                </a:solidFill>
                <a:latin typeface="Arial Black" pitchFamily="34" charset="0"/>
              </a:rPr>
              <a:t>decisiveness </a:t>
            </a:r>
            <a:endParaRPr lang="fr-FR" sz="1600" dirty="0">
              <a:solidFill>
                <a:schemeClr val="tx1"/>
              </a:solidFill>
              <a:latin typeface="Arial Black" pitchFamily="34" charset="0"/>
            </a:endParaRPr>
          </a:p>
        </p:txBody>
      </p:sp>
      <p:sp>
        <p:nvSpPr>
          <p:cNvPr id="7" name="Flèche droite 6"/>
          <p:cNvSpPr/>
          <p:nvPr/>
        </p:nvSpPr>
        <p:spPr>
          <a:xfrm>
            <a:off x="3857620" y="4643446"/>
            <a:ext cx="500066" cy="428628"/>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droite 7"/>
          <p:cNvSpPr/>
          <p:nvPr/>
        </p:nvSpPr>
        <p:spPr>
          <a:xfrm>
            <a:off x="3857620" y="1714488"/>
            <a:ext cx="500066" cy="428628"/>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rganigramme : Stockage à accès séquentiel 1"/>
          <p:cNvSpPr/>
          <p:nvPr/>
        </p:nvSpPr>
        <p:spPr>
          <a:xfrm>
            <a:off x="357158" y="928670"/>
            <a:ext cx="3214710" cy="1714512"/>
          </a:xfrm>
          <a:prstGeom prst="flowChartMagneticTap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dirty="0" smtClean="0">
                <a:solidFill>
                  <a:srgbClr val="333333"/>
                </a:solidFill>
                <a:latin typeface="Arial Black" pitchFamily="34" charset="0"/>
                <a:ea typeface="Times New Roman" pitchFamily="18" charset="0"/>
                <a:cs typeface="Arial" pitchFamily="34" charset="0"/>
              </a:rPr>
              <a:t>5. You Regularly Set Goals for Yourself</a:t>
            </a:r>
            <a:endParaRPr lang="en-US" dirty="0" smtClean="0">
              <a:solidFill>
                <a:schemeClr val="tx1"/>
              </a:solidFill>
              <a:latin typeface="Arial Black" pitchFamily="34" charset="0"/>
              <a:cs typeface="Arial" pitchFamily="34" charset="0"/>
            </a:endParaRPr>
          </a:p>
          <a:p>
            <a:pPr algn="ctr"/>
            <a:endParaRPr lang="fr-FR" dirty="0">
              <a:solidFill>
                <a:schemeClr val="tx1"/>
              </a:solidFill>
              <a:latin typeface="Arial Black" pitchFamily="34" charset="0"/>
            </a:endParaRPr>
          </a:p>
        </p:txBody>
      </p:sp>
      <p:sp>
        <p:nvSpPr>
          <p:cNvPr id="3" name="Organigramme : Stockage à accès séquentiel 2"/>
          <p:cNvSpPr/>
          <p:nvPr/>
        </p:nvSpPr>
        <p:spPr>
          <a:xfrm>
            <a:off x="357158" y="3857628"/>
            <a:ext cx="3214710" cy="1714512"/>
          </a:xfrm>
          <a:prstGeom prst="flowChartMagneticTap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dirty="0" smtClean="0">
                <a:solidFill>
                  <a:srgbClr val="333333"/>
                </a:solidFill>
                <a:latin typeface="Arial Black" pitchFamily="34" charset="0"/>
                <a:ea typeface="Times New Roman" pitchFamily="18" charset="0"/>
                <a:cs typeface="Arial" pitchFamily="34" charset="0"/>
              </a:rPr>
              <a:t>6. You Enjoy Helping Others Do Their Best Work</a:t>
            </a:r>
            <a:endParaRPr lang="en-US" dirty="0" smtClean="0">
              <a:solidFill>
                <a:schemeClr val="tx1"/>
              </a:solidFill>
              <a:latin typeface="Arial Black" pitchFamily="34" charset="0"/>
              <a:cs typeface="Arial" pitchFamily="34" charset="0"/>
            </a:endParaRPr>
          </a:p>
        </p:txBody>
      </p:sp>
      <p:sp>
        <p:nvSpPr>
          <p:cNvPr id="5" name="Organigramme : Bande perforée 4"/>
          <p:cNvSpPr/>
          <p:nvPr/>
        </p:nvSpPr>
        <p:spPr>
          <a:xfrm>
            <a:off x="4643438" y="857232"/>
            <a:ext cx="4214842" cy="1785950"/>
          </a:xfrm>
          <a:prstGeom prst="flowChartPunchedTap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tx1"/>
                </a:solidFill>
                <a:latin typeface="Arial Black" pitchFamily="34" charset="0"/>
              </a:rPr>
              <a:t>     If you delight in setting personal and professional goals for yourself, it means you have your eye on the future</a:t>
            </a:r>
            <a:endParaRPr lang="fr-FR" sz="1600" dirty="0">
              <a:solidFill>
                <a:schemeClr val="tx1"/>
              </a:solidFill>
              <a:latin typeface="Arial Black" pitchFamily="34" charset="0"/>
            </a:endParaRPr>
          </a:p>
        </p:txBody>
      </p:sp>
      <p:sp>
        <p:nvSpPr>
          <p:cNvPr id="6" name="Organigramme : Bande perforée 5"/>
          <p:cNvSpPr/>
          <p:nvPr/>
        </p:nvSpPr>
        <p:spPr>
          <a:xfrm>
            <a:off x="4643438" y="3714752"/>
            <a:ext cx="4214842" cy="1928826"/>
          </a:xfrm>
          <a:prstGeom prst="flowChartPunchedTap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1600" dirty="0" smtClean="0">
                <a:solidFill>
                  <a:srgbClr val="333333"/>
                </a:solidFill>
                <a:latin typeface="Arial Black" pitchFamily="34" charset="0"/>
                <a:ea typeface="Times New Roman" pitchFamily="18" charset="0"/>
                <a:cs typeface="Arial" pitchFamily="34" charset="0"/>
              </a:rPr>
              <a:t>   </a:t>
            </a:r>
          </a:p>
          <a:p>
            <a:pPr lvl="0" algn="just"/>
            <a:r>
              <a:rPr lang="en-US" sz="1600" dirty="0" smtClean="0">
                <a:solidFill>
                  <a:srgbClr val="333333"/>
                </a:solidFill>
                <a:latin typeface="Arial Black" pitchFamily="34" charset="0"/>
                <a:ea typeface="Times New Roman" pitchFamily="18" charset="0"/>
                <a:cs typeface="Arial" pitchFamily="34" charset="0"/>
              </a:rPr>
              <a:t>   Strategic thinkers are people who delight in helping others do their best work and reach their fullest potential.</a:t>
            </a:r>
            <a:endParaRPr lang="en-US" sz="1600" dirty="0" smtClean="0">
              <a:solidFill>
                <a:schemeClr val="tx1"/>
              </a:solidFill>
              <a:latin typeface="Arial Black" pitchFamily="34" charset="0"/>
              <a:cs typeface="Arial" pitchFamily="34" charset="0"/>
            </a:endParaRPr>
          </a:p>
          <a:p>
            <a:pPr algn="just"/>
            <a:endParaRPr lang="fr-FR" sz="1600" dirty="0">
              <a:latin typeface="Arial Black" pitchFamily="34" charset="0"/>
            </a:endParaRPr>
          </a:p>
        </p:txBody>
      </p:sp>
      <p:sp>
        <p:nvSpPr>
          <p:cNvPr id="7" name="Flèche droite 6"/>
          <p:cNvSpPr/>
          <p:nvPr/>
        </p:nvSpPr>
        <p:spPr>
          <a:xfrm>
            <a:off x="3857620" y="1714488"/>
            <a:ext cx="500066" cy="428628"/>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droite 7"/>
          <p:cNvSpPr/>
          <p:nvPr/>
        </p:nvSpPr>
        <p:spPr>
          <a:xfrm>
            <a:off x="3929058" y="4572008"/>
            <a:ext cx="500066" cy="428628"/>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rganigramme : Stockage à accès séquentiel 2"/>
          <p:cNvSpPr/>
          <p:nvPr/>
        </p:nvSpPr>
        <p:spPr>
          <a:xfrm>
            <a:off x="428596" y="2428868"/>
            <a:ext cx="3143272" cy="1714512"/>
          </a:xfrm>
          <a:prstGeom prst="flowChartMagneticTap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dirty="0" smtClean="0">
                <a:solidFill>
                  <a:srgbClr val="333333"/>
                </a:solidFill>
                <a:latin typeface="Arial Black" pitchFamily="34" charset="0"/>
                <a:ea typeface="Times New Roman" pitchFamily="18" charset="0"/>
                <a:cs typeface="Arial" pitchFamily="34" charset="0"/>
              </a:rPr>
              <a:t>7. You speak deliberately</a:t>
            </a:r>
            <a:endParaRPr lang="en-US" dirty="0" smtClean="0">
              <a:solidFill>
                <a:schemeClr val="tx1"/>
              </a:solidFill>
              <a:latin typeface="Arial Black" pitchFamily="34" charset="0"/>
              <a:cs typeface="Arial" pitchFamily="34" charset="0"/>
            </a:endParaRPr>
          </a:p>
        </p:txBody>
      </p:sp>
      <p:sp>
        <p:nvSpPr>
          <p:cNvPr id="5" name="Organigramme : Bande perforée 4"/>
          <p:cNvSpPr/>
          <p:nvPr/>
        </p:nvSpPr>
        <p:spPr>
          <a:xfrm>
            <a:off x="4643438" y="2285992"/>
            <a:ext cx="4214842" cy="1785950"/>
          </a:xfrm>
          <a:prstGeom prst="flowChartPunchedTap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latin typeface="Arial Black" pitchFamily="34" charset="0"/>
              </a:rPr>
              <a:t>     </a:t>
            </a:r>
            <a:r>
              <a:rPr lang="en-US" sz="1600" dirty="0" smtClean="0">
                <a:solidFill>
                  <a:schemeClr val="tx1"/>
                </a:solidFill>
                <a:latin typeface="Arial Black" pitchFamily="34" charset="0"/>
              </a:rPr>
              <a:t>Strategic thinkers are those who impart information clearly and deliberately, preventing questions or second-guessing later on.</a:t>
            </a:r>
            <a:endParaRPr lang="fr-FR" sz="1600" dirty="0">
              <a:solidFill>
                <a:schemeClr val="tx1"/>
              </a:solidFill>
              <a:latin typeface="Arial Black" pitchFamily="34" charset="0"/>
            </a:endParaRPr>
          </a:p>
        </p:txBody>
      </p:sp>
      <p:sp>
        <p:nvSpPr>
          <p:cNvPr id="8" name="Flèche droite 7"/>
          <p:cNvSpPr/>
          <p:nvPr/>
        </p:nvSpPr>
        <p:spPr>
          <a:xfrm>
            <a:off x="3857620" y="3143248"/>
            <a:ext cx="500066" cy="428628"/>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b="1" dirty="0" smtClean="0">
                <a:latin typeface="Arial Black" pitchFamily="34" charset="0"/>
              </a:rPr>
              <a:t>3)-</a:t>
            </a:r>
            <a:r>
              <a:rPr lang="en-US" sz="2800" b="1" dirty="0" smtClean="0">
                <a:latin typeface="Arial Black" pitchFamily="34" charset="0"/>
              </a:rPr>
              <a:t>How to Demonstrate Your Strategic Thinking Skills</a:t>
            </a:r>
            <a:endParaRPr lang="fr-FR" sz="2800" dirty="0"/>
          </a:p>
        </p:txBody>
      </p:sp>
      <p:sp>
        <p:nvSpPr>
          <p:cNvPr id="3" name="Organigramme : Bande perforée 2"/>
          <p:cNvSpPr/>
          <p:nvPr/>
        </p:nvSpPr>
        <p:spPr>
          <a:xfrm>
            <a:off x="785786" y="2214554"/>
            <a:ext cx="7358114" cy="1214446"/>
          </a:xfrm>
          <a:prstGeom prst="flowChartPunchedTap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Black" pitchFamily="34" charset="0"/>
              </a:rPr>
              <a:t>developing and demonstrating strategic thinking skills is a very difficult challenge</a:t>
            </a:r>
            <a:r>
              <a:rPr lang="en-US" sz="2800" i="1" dirty="0" smtClean="0">
                <a:solidFill>
                  <a:schemeClr val="tx1"/>
                </a:solidFill>
              </a:rPr>
              <a:t>.</a:t>
            </a:r>
            <a:endParaRPr lang="fr-FR" dirty="0"/>
          </a:p>
        </p:txBody>
      </p:sp>
      <p:sp>
        <p:nvSpPr>
          <p:cNvPr id="4" name="Étiquette 3"/>
          <p:cNvSpPr/>
          <p:nvPr/>
        </p:nvSpPr>
        <p:spPr>
          <a:xfrm>
            <a:off x="500034" y="4143380"/>
            <a:ext cx="7858180" cy="2143140"/>
          </a:xfrm>
          <a:prstGeom prst="plaqu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i="1" dirty="0" smtClean="0">
                <a:solidFill>
                  <a:schemeClr val="tx1"/>
                </a:solidFill>
                <a:latin typeface="Arial Black" pitchFamily="34" charset="0"/>
              </a:rPr>
              <a:t>   Developing</a:t>
            </a:r>
            <a:r>
              <a:rPr lang="en-US" dirty="0" smtClean="0">
                <a:solidFill>
                  <a:schemeClr val="tx1"/>
                </a:solidFill>
                <a:latin typeface="Arial Black" pitchFamily="34" charset="0"/>
              </a:rPr>
              <a:t> great strategic thinking skills requires you to gain exposure to strategic roles, synthesize broad information, participate in a culture of curiosity, and gather experiences that allow you to identify patterns and connect the dots in novel ways</a:t>
            </a:r>
            <a:endParaRPr lang="fr-FR" dirty="0"/>
          </a:p>
        </p:txBody>
      </p:sp>
      <p:sp>
        <p:nvSpPr>
          <p:cNvPr id="5" name="Flèche vers le bas 4"/>
          <p:cNvSpPr/>
          <p:nvPr/>
        </p:nvSpPr>
        <p:spPr>
          <a:xfrm>
            <a:off x="4214810" y="3429000"/>
            <a:ext cx="500066" cy="642942"/>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cover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Étiquette 1"/>
          <p:cNvSpPr/>
          <p:nvPr/>
        </p:nvSpPr>
        <p:spPr>
          <a:xfrm>
            <a:off x="714348" y="2000240"/>
            <a:ext cx="7786742" cy="3214710"/>
          </a:xfrm>
          <a:prstGeom prst="plaqu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eaLnBrk="0" fontAlgn="base" hangingPunct="0">
              <a:lnSpc>
                <a:spcPct val="150000"/>
              </a:lnSpc>
              <a:spcBef>
                <a:spcPct val="0"/>
              </a:spcBef>
              <a:spcAft>
                <a:spcPct val="0"/>
              </a:spcAft>
            </a:pPr>
            <a:r>
              <a:rPr lang="en-US" i="1" dirty="0" smtClean="0">
                <a:solidFill>
                  <a:srgbClr val="282828"/>
                </a:solidFill>
                <a:latin typeface="Arial Black" pitchFamily="34" charset="0"/>
                <a:ea typeface="Calibri" pitchFamily="34" charset="0"/>
                <a:cs typeface="Arial" pitchFamily="34" charset="0"/>
              </a:rPr>
              <a:t>Demonstrating</a:t>
            </a:r>
            <a:r>
              <a:rPr lang="en-US" dirty="0" smtClean="0">
                <a:solidFill>
                  <a:srgbClr val="282828"/>
                </a:solidFill>
                <a:latin typeface="Arial Black" pitchFamily="34" charset="0"/>
                <a:ea typeface="Calibri" pitchFamily="34" charset="0"/>
                <a:cs typeface="Arial" pitchFamily="34" charset="0"/>
              </a:rPr>
              <a:t> strategic thinking, on the other hand, requires that you are simultaneously a marketer, a salesperson, and a change agent. Proactive and widespread communication of your strategic efforts combined with the courage to challenge others and initiate and drive your strategic ideas are what make your boss and peers take notice.</a:t>
            </a:r>
            <a:endParaRPr lang="fr-FR" dirty="0" smtClean="0">
              <a:solidFill>
                <a:schemeClr val="tx1"/>
              </a:solidFill>
              <a:latin typeface="Arial Black" pitchFamily="34" charset="0"/>
              <a:cs typeface="Arial" pitchFamily="34" charset="0"/>
            </a:endParaRPr>
          </a:p>
        </p:txBody>
      </p:sp>
    </p:spTree>
  </p:cSld>
  <p:clrMapOvr>
    <a:masterClrMapping/>
  </p:clrMapOvr>
  <p:transition>
    <p:checke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nSpc>
                <a:spcPct val="150000"/>
              </a:lnSpc>
            </a:pPr>
            <a:r>
              <a:rPr lang="fr-FR" sz="2000" dirty="0" smtClean="0">
                <a:solidFill>
                  <a:schemeClr val="tx1"/>
                </a:solidFill>
                <a:latin typeface="Arial Black" pitchFamily="34" charset="0"/>
              </a:rPr>
              <a:t>    Two examples of  demonstrating the strategic thinking skills</a:t>
            </a:r>
            <a:endParaRPr lang="fr-FR" sz="2000" dirty="0">
              <a:solidFill>
                <a:schemeClr val="tx1"/>
              </a:solidFill>
              <a:latin typeface="Arial Black" pitchFamily="34" charset="0"/>
            </a:endParaRPr>
          </a:p>
        </p:txBody>
      </p:sp>
      <p:sp>
        <p:nvSpPr>
          <p:cNvPr id="3" name="Pensées 2"/>
          <p:cNvSpPr/>
          <p:nvPr/>
        </p:nvSpPr>
        <p:spPr>
          <a:xfrm>
            <a:off x="214282" y="2000240"/>
            <a:ext cx="3857620" cy="1785950"/>
          </a:xfrm>
          <a:prstGeom prst="cloudCallou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smtClean="0">
                <a:solidFill>
                  <a:srgbClr val="282828"/>
                </a:solidFill>
                <a:latin typeface="GT America"/>
                <a:ea typeface="Times New Roman" pitchFamily="18" charset="0"/>
                <a:cs typeface="Times New Roman" pitchFamily="18" charset="0"/>
              </a:rPr>
              <a:t>Bring a point of view to the table</a:t>
            </a:r>
            <a:endParaRPr lang="fr-FR" sz="2000" b="1" dirty="0" smtClean="0">
              <a:solidFill>
                <a:srgbClr val="4F81BD"/>
              </a:solidFill>
              <a:latin typeface="Cambria" pitchFamily="18" charset="0"/>
              <a:ea typeface="Times New Roman" pitchFamily="18" charset="0"/>
              <a:cs typeface="Times New Roman" pitchFamily="18" charset="0"/>
            </a:endParaRPr>
          </a:p>
          <a:p>
            <a:pPr algn="ctr"/>
            <a:endParaRPr lang="fr-FR" sz="2000" dirty="0"/>
          </a:p>
        </p:txBody>
      </p:sp>
      <p:sp>
        <p:nvSpPr>
          <p:cNvPr id="18433" name="Rectangle 1"/>
          <p:cNvSpPr>
            <a:spLocks noChangeArrowheads="1"/>
          </p:cNvSpPr>
          <p:nvPr/>
        </p:nvSpPr>
        <p:spPr bwMode="auto">
          <a:xfrm>
            <a:off x="0" y="0"/>
            <a:ext cx="184731" cy="405199"/>
          </a:xfrm>
          <a:prstGeom prst="rect">
            <a:avLst/>
          </a:prstGeom>
          <a:solidFill>
            <a:srgbClr val="FFFFFF"/>
          </a:solidFill>
          <a:ln w="9525">
            <a:noFill/>
            <a:miter lim="800000"/>
            <a:headEnd/>
            <a:tailEnd/>
          </a:ln>
          <a:effectLst/>
        </p:spPr>
        <p:txBody>
          <a:bodyPr vert="horz" wrap="none" lIns="91440" tIns="12696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Pensées 4"/>
          <p:cNvSpPr/>
          <p:nvPr/>
        </p:nvSpPr>
        <p:spPr>
          <a:xfrm>
            <a:off x="5000628" y="2000240"/>
            <a:ext cx="3857652" cy="1857388"/>
          </a:xfrm>
          <a:prstGeom prst="cloudCallou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b="1" dirty="0" smtClean="0">
                <a:solidFill>
                  <a:srgbClr val="282828"/>
                </a:solidFill>
                <a:latin typeface="GT America" charset="0"/>
                <a:ea typeface="Times New Roman" pitchFamily="18" charset="0"/>
                <a:cs typeface="Times New Roman" pitchFamily="18" charset="0"/>
              </a:rPr>
              <a:t>    </a:t>
            </a:r>
          </a:p>
          <a:p>
            <a:pPr lvl="0" algn="just"/>
            <a:endParaRPr lang="en-US" b="1" dirty="0" smtClean="0">
              <a:solidFill>
                <a:srgbClr val="282828"/>
              </a:solidFill>
              <a:latin typeface="GT America" charset="0"/>
              <a:ea typeface="Times New Roman" pitchFamily="18" charset="0"/>
              <a:cs typeface="Times New Roman" pitchFamily="18" charset="0"/>
            </a:endParaRPr>
          </a:p>
          <a:p>
            <a:pPr lvl="0" algn="just"/>
            <a:r>
              <a:rPr lang="en-US" b="1" dirty="0" smtClean="0">
                <a:solidFill>
                  <a:srgbClr val="282828"/>
                </a:solidFill>
                <a:latin typeface="GT America" charset="0"/>
                <a:ea typeface="Times New Roman" pitchFamily="18" charset="0"/>
                <a:cs typeface="Times New Roman" pitchFamily="18" charset="0"/>
              </a:rPr>
              <a:t>     Show that you can initiate innovation and bring strategic change</a:t>
            </a:r>
            <a:endParaRPr lang="fr-FR" b="1" dirty="0" smtClean="0">
              <a:solidFill>
                <a:srgbClr val="4F81BD"/>
              </a:solidFill>
              <a:latin typeface="Cambria" pitchFamily="18" charset="0"/>
              <a:ea typeface="Times New Roman" pitchFamily="18" charset="0"/>
              <a:cs typeface="Times New Roman" pitchFamily="18" charset="0"/>
            </a:endParaRPr>
          </a:p>
          <a:p>
            <a:pPr algn="just"/>
            <a:endParaRPr lang="fr-FR" dirty="0"/>
          </a:p>
        </p:txBody>
      </p:sp>
      <p:sp>
        <p:nvSpPr>
          <p:cNvPr id="18434" name="Rectangle 2"/>
          <p:cNvSpPr>
            <a:spLocks noChangeArrowheads="1"/>
          </p:cNvSpPr>
          <p:nvPr/>
        </p:nvSpPr>
        <p:spPr bwMode="auto">
          <a:xfrm>
            <a:off x="0" y="0"/>
            <a:ext cx="184731" cy="405199"/>
          </a:xfrm>
          <a:prstGeom prst="rect">
            <a:avLst/>
          </a:prstGeom>
          <a:solidFill>
            <a:srgbClr val="FFFFFF"/>
          </a:solidFill>
          <a:ln w="9525">
            <a:noFill/>
            <a:miter lim="800000"/>
            <a:headEnd/>
            <a:tailEnd/>
          </a:ln>
          <a:effectLst/>
        </p:spPr>
        <p:txBody>
          <a:bodyPr vert="horz" wrap="none" lIns="91440" tIns="12696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strips/>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253</TotalTime>
  <Words>462</Words>
  <Application>Microsoft Office PowerPoint</Application>
  <PresentationFormat>Affichage à l'écran (4:3)</PresentationFormat>
  <Paragraphs>43</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Débit</vt:lpstr>
      <vt:lpstr>  Strategic Thinking</vt:lpstr>
      <vt:lpstr>1)- Definition of Strategic Thinking</vt:lpstr>
      <vt:lpstr>2)- 07 Signs Shows that  You Are a Strategic Thinker</vt:lpstr>
      <vt:lpstr>Diapositive 4</vt:lpstr>
      <vt:lpstr>Diapositive 5</vt:lpstr>
      <vt:lpstr>Diapositive 6</vt:lpstr>
      <vt:lpstr>3)-How to Demonstrate Your Strategic Thinking Skills</vt:lpstr>
      <vt:lpstr>Diapositive 8</vt:lpstr>
      <vt:lpstr>    Two examples of  demonstrating the strategic thinking skills</vt:lpstr>
      <vt:lpstr> 4)- Ways to Improve Your Strategic Thinking Skills</vt:lpstr>
      <vt:lpstr>Diapositive 11</vt:lpstr>
      <vt:lpstr>5)- The Purpose of Strategic Thinking </vt:lpstr>
      <vt:lpstr>Question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69</cp:revision>
  <dcterms:created xsi:type="dcterms:W3CDTF">2021-02-12T20:03:46Z</dcterms:created>
  <dcterms:modified xsi:type="dcterms:W3CDTF">2021-02-17T12:51:30Z</dcterms:modified>
</cp:coreProperties>
</file>